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8"/>
  </p:handoutMasterIdLst>
  <p:sldIdLst>
    <p:sldId id="694" r:id="rId3"/>
    <p:sldId id="728" r:id="rId5"/>
    <p:sldId id="394" r:id="rId6"/>
    <p:sldId id="376" r:id="rId7"/>
    <p:sldId id="1243" r:id="rId8"/>
    <p:sldId id="1245" r:id="rId9"/>
    <p:sldId id="1242" r:id="rId10"/>
    <p:sldId id="1244" r:id="rId11"/>
    <p:sldId id="1246" r:id="rId12"/>
    <p:sldId id="1247" r:id="rId13"/>
    <p:sldId id="1248" r:id="rId14"/>
    <p:sldId id="1249" r:id="rId15"/>
    <p:sldId id="1250" r:id="rId16"/>
    <p:sldId id="1251" r:id="rId17"/>
    <p:sldId id="1252" r:id="rId18"/>
    <p:sldId id="1253" r:id="rId19"/>
    <p:sldId id="395" r:id="rId20"/>
    <p:sldId id="383" r:id="rId21"/>
    <p:sldId id="1254" r:id="rId22"/>
    <p:sldId id="1255" r:id="rId23"/>
    <p:sldId id="1256" r:id="rId24"/>
    <p:sldId id="1257" r:id="rId25"/>
    <p:sldId id="1262" r:id="rId26"/>
    <p:sldId id="1258" r:id="rId27"/>
    <p:sldId id="1259" r:id="rId28"/>
    <p:sldId id="1260" r:id="rId29"/>
    <p:sldId id="396" r:id="rId30"/>
    <p:sldId id="1070" r:id="rId31"/>
    <p:sldId id="1263" r:id="rId32"/>
    <p:sldId id="1264" r:id="rId33"/>
    <p:sldId id="1265" r:id="rId34"/>
    <p:sldId id="1266" r:id="rId35"/>
    <p:sldId id="1267" r:id="rId36"/>
    <p:sldId id="1268" r:id="rId37"/>
    <p:sldId id="1277" r:id="rId38"/>
    <p:sldId id="1279" r:id="rId39"/>
    <p:sldId id="1280" r:id="rId40"/>
    <p:sldId id="1281" r:id="rId41"/>
    <p:sldId id="1282" r:id="rId42"/>
    <p:sldId id="1284" r:id="rId43"/>
    <p:sldId id="1285" r:id="rId44"/>
    <p:sldId id="1287" r:id="rId45"/>
    <p:sldId id="1286" r:id="rId46"/>
    <p:sldId id="1283" r:id="rId47"/>
    <p:sldId id="1288" r:id="rId48"/>
    <p:sldId id="1289" r:id="rId49"/>
    <p:sldId id="1290" r:id="rId50"/>
    <p:sldId id="1291" r:id="rId51"/>
    <p:sldId id="1292" r:id="rId52"/>
    <p:sldId id="1293" r:id="rId53"/>
    <p:sldId id="1294" r:id="rId54"/>
    <p:sldId id="1278" r:id="rId55"/>
    <p:sldId id="1295" r:id="rId56"/>
    <p:sldId id="1297" r:id="rId57"/>
    <p:sldId id="1299" r:id="rId58"/>
    <p:sldId id="1300" r:id="rId59"/>
    <p:sldId id="1301" r:id="rId60"/>
    <p:sldId id="1298" r:id="rId61"/>
    <p:sldId id="1296" r:id="rId62"/>
    <p:sldId id="1302" r:id="rId63"/>
    <p:sldId id="1306" r:id="rId64"/>
    <p:sldId id="1303" r:id="rId65"/>
    <p:sldId id="1305" r:id="rId66"/>
    <p:sldId id="1307" r:id="rId67"/>
    <p:sldId id="1304" r:id="rId68"/>
    <p:sldId id="1308" r:id="rId69"/>
    <p:sldId id="1310" r:id="rId70"/>
    <p:sldId id="1326" r:id="rId71"/>
    <p:sldId id="1309" r:id="rId72"/>
    <p:sldId id="1327" r:id="rId73"/>
    <p:sldId id="1329" r:id="rId74"/>
    <p:sldId id="1332" r:id="rId75"/>
    <p:sldId id="1434" r:id="rId76"/>
    <p:sldId id="1331" r:id="rId77"/>
    <p:sldId id="1365" r:id="rId78"/>
    <p:sldId id="1330" r:id="rId79"/>
    <p:sldId id="1335" r:id="rId80"/>
    <p:sldId id="1336" r:id="rId81"/>
    <p:sldId id="1364" r:id="rId82"/>
    <p:sldId id="1337" r:id="rId83"/>
    <p:sldId id="1338" r:id="rId84"/>
    <p:sldId id="1341" r:id="rId85"/>
    <p:sldId id="1342" r:id="rId86"/>
    <p:sldId id="1340" r:id="rId87"/>
    <p:sldId id="1328" r:id="rId88"/>
    <p:sldId id="1344" r:id="rId89"/>
    <p:sldId id="1345" r:id="rId90"/>
    <p:sldId id="1346" r:id="rId91"/>
    <p:sldId id="1343" r:id="rId92"/>
    <p:sldId id="1347" r:id="rId93"/>
    <p:sldId id="1348" r:id="rId94"/>
    <p:sldId id="1349" r:id="rId95"/>
    <p:sldId id="1352" r:id="rId96"/>
    <p:sldId id="1353" r:id="rId97"/>
    <p:sldId id="1351" r:id="rId98"/>
    <p:sldId id="1354" r:id="rId99"/>
    <p:sldId id="1355" r:id="rId100"/>
    <p:sldId id="1356" r:id="rId101"/>
    <p:sldId id="1357" r:id="rId102"/>
    <p:sldId id="1358" r:id="rId103"/>
    <p:sldId id="1359" r:id="rId104"/>
    <p:sldId id="1360" r:id="rId105"/>
    <p:sldId id="1361" r:id="rId106"/>
    <p:sldId id="1362" r:id="rId107"/>
    <p:sldId id="1311" r:id="rId108"/>
    <p:sldId id="1505" r:id="rId109"/>
    <p:sldId id="1312" r:id="rId110"/>
    <p:sldId id="1313" r:id="rId111"/>
    <p:sldId id="1314" r:id="rId112"/>
    <p:sldId id="1315" r:id="rId113"/>
    <p:sldId id="1316" r:id="rId114"/>
    <p:sldId id="1317" r:id="rId115"/>
    <p:sldId id="397" r:id="rId116"/>
    <p:sldId id="775" r:id="rId117"/>
    <p:sldId id="1319" r:id="rId118"/>
    <p:sldId id="1320" r:id="rId119"/>
    <p:sldId id="1321" r:id="rId120"/>
    <p:sldId id="1325" r:id="rId121"/>
    <p:sldId id="1322" r:id="rId122"/>
    <p:sldId id="1324" r:id="rId123"/>
    <p:sldId id="1323" r:id="rId124"/>
    <p:sldId id="1366" r:id="rId125"/>
    <p:sldId id="1367" r:id="rId126"/>
    <p:sldId id="1368" r:id="rId127"/>
    <p:sldId id="1369" r:id="rId128"/>
    <p:sldId id="1370" r:id="rId129"/>
    <p:sldId id="1371" r:id="rId130"/>
    <p:sldId id="1372" r:id="rId131"/>
    <p:sldId id="1373" r:id="rId132"/>
    <p:sldId id="1375" r:id="rId133"/>
    <p:sldId id="1376" r:id="rId134"/>
    <p:sldId id="1377" r:id="rId135"/>
    <p:sldId id="1378" r:id="rId136"/>
    <p:sldId id="1379" r:id="rId137"/>
    <p:sldId id="1380" r:id="rId138"/>
    <p:sldId id="1381" r:id="rId139"/>
    <p:sldId id="1382" r:id="rId140"/>
    <p:sldId id="1383" r:id="rId141"/>
    <p:sldId id="1384" r:id="rId142"/>
    <p:sldId id="1385" r:id="rId143"/>
    <p:sldId id="1374" r:id="rId144"/>
    <p:sldId id="1386" r:id="rId145"/>
    <p:sldId id="1388" r:id="rId146"/>
    <p:sldId id="1387" r:id="rId147"/>
  </p:sldIdLst>
  <p:sldSz cx="12192000" cy="6858000"/>
  <p:notesSz cx="6858000" cy="9144000"/>
  <p:custDataLst>
    <p:tags r:id="rId1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E8803B28-550D-4C1E-B354-6D010D6E4372}">
          <p14:sldIdLst>
            <p14:sldId id="694"/>
            <p14:sldId id="728"/>
            <p14:sldId id="394"/>
            <p14:sldId id="376"/>
            <p14:sldId id="1243"/>
            <p14:sldId id="1245"/>
            <p14:sldId id="1242"/>
            <p14:sldId id="1244"/>
            <p14:sldId id="1246"/>
            <p14:sldId id="1247"/>
            <p14:sldId id="1248"/>
            <p14:sldId id="1249"/>
            <p14:sldId id="1250"/>
            <p14:sldId id="1251"/>
            <p14:sldId id="1252"/>
            <p14:sldId id="1253"/>
            <p14:sldId id="395"/>
            <p14:sldId id="383"/>
            <p14:sldId id="1254"/>
            <p14:sldId id="1255"/>
            <p14:sldId id="1256"/>
            <p14:sldId id="1257"/>
            <p14:sldId id="1262"/>
            <p14:sldId id="1258"/>
            <p14:sldId id="1259"/>
            <p14:sldId id="1260"/>
            <p14:sldId id="396"/>
            <p14:sldId id="1070"/>
            <p14:sldId id="1263"/>
            <p14:sldId id="1264"/>
            <p14:sldId id="1265"/>
            <p14:sldId id="1266"/>
            <p14:sldId id="1267"/>
            <p14:sldId id="1268"/>
            <p14:sldId id="1277"/>
            <p14:sldId id="1279"/>
            <p14:sldId id="1280"/>
            <p14:sldId id="1281"/>
            <p14:sldId id="1282"/>
            <p14:sldId id="1284"/>
            <p14:sldId id="1285"/>
            <p14:sldId id="1287"/>
            <p14:sldId id="1286"/>
            <p14:sldId id="1283"/>
            <p14:sldId id="1288"/>
            <p14:sldId id="1289"/>
            <p14:sldId id="1290"/>
            <p14:sldId id="1291"/>
            <p14:sldId id="1292"/>
            <p14:sldId id="1293"/>
            <p14:sldId id="1294"/>
            <p14:sldId id="1278"/>
            <p14:sldId id="1295"/>
            <p14:sldId id="1297"/>
            <p14:sldId id="1299"/>
            <p14:sldId id="1300"/>
            <p14:sldId id="1301"/>
            <p14:sldId id="1298"/>
            <p14:sldId id="1296"/>
            <p14:sldId id="1302"/>
            <p14:sldId id="1306"/>
            <p14:sldId id="1303"/>
            <p14:sldId id="1305"/>
            <p14:sldId id="1307"/>
            <p14:sldId id="1304"/>
            <p14:sldId id="1308"/>
            <p14:sldId id="1310"/>
            <p14:sldId id="1326"/>
            <p14:sldId id="1309"/>
            <p14:sldId id="1327"/>
            <p14:sldId id="1329"/>
            <p14:sldId id="1332"/>
            <p14:sldId id="1434"/>
            <p14:sldId id="1331"/>
            <p14:sldId id="1365"/>
            <p14:sldId id="1330"/>
            <p14:sldId id="1335"/>
            <p14:sldId id="1336"/>
            <p14:sldId id="1364"/>
            <p14:sldId id="1337"/>
            <p14:sldId id="1338"/>
            <p14:sldId id="1341"/>
            <p14:sldId id="1342"/>
            <p14:sldId id="1340"/>
            <p14:sldId id="1328"/>
            <p14:sldId id="1344"/>
            <p14:sldId id="1345"/>
            <p14:sldId id="1346"/>
            <p14:sldId id="1343"/>
            <p14:sldId id="1347"/>
            <p14:sldId id="1348"/>
            <p14:sldId id="1349"/>
            <p14:sldId id="1352"/>
            <p14:sldId id="1353"/>
            <p14:sldId id="1351"/>
            <p14:sldId id="1354"/>
            <p14:sldId id="1355"/>
            <p14:sldId id="1356"/>
            <p14:sldId id="1357"/>
            <p14:sldId id="1358"/>
            <p14:sldId id="1359"/>
            <p14:sldId id="1360"/>
            <p14:sldId id="1361"/>
            <p14:sldId id="1362"/>
            <p14:sldId id="1311"/>
            <p14:sldId id="1505"/>
            <p14:sldId id="1312"/>
            <p14:sldId id="1313"/>
            <p14:sldId id="1314"/>
            <p14:sldId id="1315"/>
            <p14:sldId id="1316"/>
            <p14:sldId id="1317"/>
            <p14:sldId id="397"/>
            <p14:sldId id="775"/>
            <p14:sldId id="1319"/>
            <p14:sldId id="1320"/>
            <p14:sldId id="1321"/>
            <p14:sldId id="1325"/>
            <p14:sldId id="1322"/>
            <p14:sldId id="1324"/>
            <p14:sldId id="1323"/>
            <p14:sldId id="1366"/>
            <p14:sldId id="1367"/>
            <p14:sldId id="1368"/>
            <p14:sldId id="1369"/>
            <p14:sldId id="1370"/>
            <p14:sldId id="1371"/>
            <p14:sldId id="1372"/>
            <p14:sldId id="1373"/>
            <p14:sldId id="1375"/>
            <p14:sldId id="1376"/>
            <p14:sldId id="1377"/>
            <p14:sldId id="1378"/>
            <p14:sldId id="1379"/>
            <p14:sldId id="1380"/>
            <p14:sldId id="1381"/>
            <p14:sldId id="1382"/>
            <p14:sldId id="1383"/>
            <p14:sldId id="1384"/>
            <p14:sldId id="1385"/>
            <p14:sldId id="1374"/>
            <p14:sldId id="1386"/>
            <p14:sldId id="1388"/>
            <p14:sldId id="1387"/>
          </p14:sldIdLst>
        </p14:section>
      </p14:sectionLst>
    </p:ext>
    <p:ext uri="{EFAFB233-063F-42B5-8137-9DF3F51BA10A}">
      <p15:sldGuideLst xmlns:p15="http://schemas.microsoft.com/office/powerpoint/2012/main">
        <p15:guide id="1" orient="horz" pos="1246" userDrawn="1">
          <p15:clr>
            <a:srgbClr val="A4A3A4"/>
          </p15:clr>
        </p15:guide>
        <p15:guide id="2" pos="7417" userDrawn="1">
          <p15:clr>
            <a:srgbClr val="A4A3A4"/>
          </p15:clr>
        </p15:guide>
        <p15:guide id="3" pos="5260" userDrawn="1">
          <p15:clr>
            <a:srgbClr val="A4A3A4"/>
          </p15:clr>
        </p15:guide>
        <p15:guide id="4" pos="516" userDrawn="1">
          <p15:clr>
            <a:srgbClr val="A4A3A4"/>
          </p15:clr>
        </p15:guide>
        <p15:guide id="5" orient="horz" pos="2106" userDrawn="1">
          <p15:clr>
            <a:srgbClr val="A4A3A4"/>
          </p15:clr>
        </p15:guide>
        <p15:guide id="6" orient="horz" pos="7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3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3" autoAdjust="0"/>
    <p:restoredTop sz="94660"/>
  </p:normalViewPr>
  <p:slideViewPr>
    <p:cSldViewPr snapToGrid="0" showGuides="1">
      <p:cViewPr varScale="1">
        <p:scale>
          <a:sx n="91" d="100"/>
          <a:sy n="91" d="100"/>
        </p:scale>
        <p:origin x="420" y="90"/>
      </p:cViewPr>
      <p:guideLst>
        <p:guide orient="horz" pos="1246"/>
        <p:guide pos="7417"/>
        <p:guide pos="5260"/>
        <p:guide pos="516"/>
        <p:guide orient="horz" pos="2106"/>
        <p:guide orient="horz" pos="728"/>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3" Type="http://schemas.openxmlformats.org/officeDocument/2006/relationships/tags" Target="tags/tag3.xml"/><Relationship Id="rId152" Type="http://schemas.openxmlformats.org/officeDocument/2006/relationships/commentAuthors" Target="commentAuthors.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12.xml"/><Relationship Id="rId149" Type="http://schemas.openxmlformats.org/officeDocument/2006/relationships/presProps" Target="presProps.xml"/><Relationship Id="rId148" Type="http://schemas.openxmlformats.org/officeDocument/2006/relationships/handoutMaster" Target="handoutMasters/handoutMaster1.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E2C3-6FD4-43F1-ABFB-1EBAB2E3D9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57B0-4ADC-4592-BD5D-AA68EEBB3A7B}"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6" name="任意多边形: 形状 15"/>
          <p:cNvSpPr/>
          <p:nvPr userDrawn="1"/>
        </p:nvSpPr>
        <p:spPr>
          <a:xfrm>
            <a:off x="8428186" y="0"/>
            <a:ext cx="3763815" cy="6858000"/>
          </a:xfrm>
          <a:custGeom>
            <a:avLst/>
            <a:gdLst>
              <a:gd name="connsiteX0" fmla="*/ 0 w 3763815"/>
              <a:gd name="connsiteY0" fmla="*/ 0 h 6858000"/>
              <a:gd name="connsiteX1" fmla="*/ 3763815 w 3763815"/>
              <a:gd name="connsiteY1" fmla="*/ 0 h 6858000"/>
              <a:gd name="connsiteX2" fmla="*/ 3763815 w 3763815"/>
              <a:gd name="connsiteY2" fmla="*/ 6858000 h 6858000"/>
              <a:gd name="connsiteX3" fmla="*/ 0 w 37638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63815" h="6858000">
                <a:moveTo>
                  <a:pt x="0" y="0"/>
                </a:moveTo>
                <a:lnTo>
                  <a:pt x="3763815" y="0"/>
                </a:lnTo>
                <a:lnTo>
                  <a:pt x="376381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7" name="任意多边形: 形状 16"/>
          <p:cNvSpPr/>
          <p:nvPr userDrawn="1"/>
        </p:nvSpPr>
        <p:spPr>
          <a:xfrm>
            <a:off x="8056895" y="0"/>
            <a:ext cx="231157" cy="6858000"/>
          </a:xfrm>
          <a:custGeom>
            <a:avLst/>
            <a:gdLst>
              <a:gd name="connsiteX0" fmla="*/ 0 w 231157"/>
              <a:gd name="connsiteY0" fmla="*/ 0 h 6858000"/>
              <a:gd name="connsiteX1" fmla="*/ 231157 w 231157"/>
              <a:gd name="connsiteY1" fmla="*/ 0 h 6858000"/>
              <a:gd name="connsiteX2" fmla="*/ 231157 w 231157"/>
              <a:gd name="connsiteY2" fmla="*/ 6858000 h 6858000"/>
              <a:gd name="connsiteX3" fmla="*/ 0 w 2311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1157" h="6858000">
                <a:moveTo>
                  <a:pt x="0" y="0"/>
                </a:moveTo>
                <a:lnTo>
                  <a:pt x="231157" y="0"/>
                </a:lnTo>
                <a:lnTo>
                  <a:pt x="231157"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8" name="标题 17"/>
          <p:cNvSpPr>
            <a:spLocks noGrp="1"/>
          </p:cNvSpPr>
          <p:nvPr>
            <p:ph type="title" hasCustomPrompt="1"/>
          </p:nvPr>
        </p:nvSpPr>
        <p:spPr>
          <a:xfrm>
            <a:off x="597853" y="2642217"/>
            <a:ext cx="6603543" cy="840230"/>
          </a:xfrm>
          <a:noFill/>
        </p:spPr>
        <p:txBody>
          <a:bodyPr wrap="square" rtlCol="0">
            <a:spAutoFit/>
          </a:bodyPr>
          <a:lstStyle>
            <a:lvl1pPr>
              <a:defRPr lang="zh-CN" altLang="en-US" sz="5400" b="1" spc="300">
                <a:solidFill>
                  <a:schemeClr val="accent1"/>
                </a:solidFill>
                <a:latin typeface="+mj-ea"/>
                <a:cs typeface="+mn-cs"/>
              </a:defRPr>
            </a:lvl1pPr>
          </a:lstStyle>
          <a:p>
            <a:pPr marL="0" lvl="0"/>
            <a:r>
              <a:rPr lang="zh-CN" altLang="en-US" dirty="0"/>
              <a:t>单击编辑母版标题</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íṩľíḍè-TextBox 25"/>
          <p:cNvSpPr txBox="1"/>
          <p:nvPr userDrawn="1"/>
        </p:nvSpPr>
        <p:spPr>
          <a:xfrm>
            <a:off x="6224184" y="1399303"/>
            <a:ext cx="655949"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01</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7" name="íṩľíḍè-TextBox 30"/>
          <p:cNvSpPr txBox="1"/>
          <p:nvPr userDrawn="1"/>
        </p:nvSpPr>
        <p:spPr>
          <a:xfrm>
            <a:off x="6224184" y="2516472"/>
            <a:ext cx="718466"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02</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8" name="íṩľíḍè-TextBox 35"/>
          <p:cNvSpPr txBox="1"/>
          <p:nvPr userDrawn="1"/>
        </p:nvSpPr>
        <p:spPr>
          <a:xfrm>
            <a:off x="6224184" y="3633641"/>
            <a:ext cx="73289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03</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9" name="íṩľíḍè-TextBox 40"/>
          <p:cNvSpPr txBox="1"/>
          <p:nvPr userDrawn="1"/>
        </p:nvSpPr>
        <p:spPr>
          <a:xfrm>
            <a:off x="6224184" y="4750811"/>
            <a:ext cx="71686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04</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10" name="íṩľíḍè-Oval 2"/>
          <p:cNvSpPr/>
          <p:nvPr userDrawn="1"/>
        </p:nvSpPr>
        <p:spPr bwMode="auto">
          <a:xfrm>
            <a:off x="1130710" y="1484784"/>
            <a:ext cx="3888432" cy="3888432"/>
          </a:xfrm>
          <a:prstGeom prst="ellipse">
            <a:avLst/>
          </a:prstGeom>
          <a:noFill/>
          <a:ln w="9525">
            <a:solidFill>
              <a:schemeClr val="bg1">
                <a:lumMod val="75000"/>
              </a:schemeClr>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1" name="íṩľíḍè-Isosceles Triangle 3"/>
          <p:cNvSpPr/>
          <p:nvPr userDrawn="1"/>
        </p:nvSpPr>
        <p:spPr bwMode="auto">
          <a:xfrm rot="13206116">
            <a:off x="2534746" y="1395379"/>
            <a:ext cx="2661528"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2" name="íṩľíḍè-Isosceles Triangle 4"/>
          <p:cNvSpPr/>
          <p:nvPr userDrawn="1"/>
        </p:nvSpPr>
        <p:spPr bwMode="auto">
          <a:xfrm rot="18830594">
            <a:off x="3595173" y="3593598"/>
            <a:ext cx="1712350"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3" name="íṩľíḍè-Isosceles Triangle 5"/>
          <p:cNvSpPr/>
          <p:nvPr userDrawn="1"/>
        </p:nvSpPr>
        <p:spPr bwMode="auto">
          <a:xfrm rot="5400000">
            <a:off x="423513" y="21695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4" name="íṩľíḍè-Isosceles Triangle 6"/>
          <p:cNvSpPr/>
          <p:nvPr userDrawn="1"/>
        </p:nvSpPr>
        <p:spPr bwMode="auto">
          <a:xfrm rot="902836">
            <a:off x="949346" y="42516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cxnSp>
        <p:nvCxnSpPr>
          <p:cNvPr id="15" name="íṩľíḍè-Straight Connector 10"/>
          <p:cNvCxnSpPr/>
          <p:nvPr userDrawn="1"/>
        </p:nvCxnSpPr>
        <p:spPr>
          <a:xfrm flipV="1">
            <a:off x="4055304" y="1299733"/>
            <a:ext cx="792088" cy="792088"/>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íṩľíḍè-Straight Connector 11"/>
          <p:cNvCxnSpPr/>
          <p:nvPr userDrawn="1"/>
        </p:nvCxnSpPr>
        <p:spPr>
          <a:xfrm flipV="1">
            <a:off x="4479082" y="1166710"/>
            <a:ext cx="792088" cy="792088"/>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2"/>
          <p:cNvCxnSpPr/>
          <p:nvPr userDrawn="1"/>
        </p:nvCxnSpPr>
        <p:spPr>
          <a:xfrm flipV="1">
            <a:off x="1851497" y="4812367"/>
            <a:ext cx="695537" cy="695537"/>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íṩľíḍè-Straight Connector 14"/>
          <p:cNvCxnSpPr/>
          <p:nvPr userDrawn="1"/>
        </p:nvCxnSpPr>
        <p:spPr>
          <a:xfrm flipV="1">
            <a:off x="1563465" y="5037580"/>
            <a:ext cx="520676" cy="520676"/>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íṩľíḍè-Oval 1"/>
          <p:cNvSpPr/>
          <p:nvPr userDrawn="1"/>
        </p:nvSpPr>
        <p:spPr bwMode="auto">
          <a:xfrm>
            <a:off x="1418742" y="1772816"/>
            <a:ext cx="3312368" cy="3312368"/>
          </a:xfrm>
          <a:prstGeom prst="ellipse">
            <a:avLst/>
          </a:prstGeom>
          <a:solidFill>
            <a:schemeClr val="accent1"/>
          </a:solidFill>
          <a:ln w="19050">
            <a:noFill/>
            <a:round/>
          </a:ln>
        </p:spPr>
        <p:txBody>
          <a:bodyPr rot="0" spcFirstLastPara="0" vert="horz" wrap="square" lIns="91440" tIns="45720" rIns="91440" bIns="45720" anchor="ctr" anchorCtr="1"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br>
              <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rPr>
            </a:br>
            <a:endPar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0" name="íṩľíḍè-Rectangle 9"/>
          <p:cNvSpPr/>
          <p:nvPr userDrawn="1"/>
        </p:nvSpPr>
        <p:spPr>
          <a:xfrm>
            <a:off x="2295850" y="3557355"/>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rPr>
              <a:t>CONTENTS</a:t>
            </a:r>
            <a:endPar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5" name="íṩľíḍè-Rectangle 9"/>
          <p:cNvSpPr/>
          <p:nvPr userDrawn="1"/>
        </p:nvSpPr>
        <p:spPr>
          <a:xfrm>
            <a:off x="2295850" y="2916157"/>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6" name="íṩľíḍè-Rectangle 9"/>
          <p:cNvSpPr/>
          <p:nvPr userDrawn="1"/>
        </p:nvSpPr>
        <p:spPr>
          <a:xfrm>
            <a:off x="2485292" y="2903231"/>
            <a:ext cx="1052561" cy="730410"/>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300" normalizeH="0" baseline="0" noProof="0" dirty="0">
                <a:ln>
                  <a:noFill/>
                </a:ln>
                <a:solidFill>
                  <a:prstClr val="white"/>
                </a:solidFill>
                <a:effectLst/>
                <a:uLnTx/>
                <a:uFillTx/>
                <a:latin typeface="+mj-ea"/>
                <a:ea typeface="+mj-ea"/>
                <a:cs typeface="+mn-cs"/>
              </a:rPr>
              <a:t>目录</a:t>
            </a:r>
            <a:endParaRPr kumimoji="0" lang="en-US" altLang="zh-CN" sz="3600" i="0" u="none" strike="noStrike" kern="1200" cap="none" spc="300" normalizeH="0" baseline="0" noProof="0" dirty="0">
              <a:ln>
                <a:noFill/>
              </a:ln>
              <a:solidFill>
                <a:prstClr val="white"/>
              </a:solidFill>
              <a:effectLst/>
              <a:uLnTx/>
              <a:uFillTx/>
              <a:latin typeface="+mj-ea"/>
              <a:ea typeface="+mj-ea"/>
              <a:cs typeface="+mn-cs"/>
            </a:endParaRPr>
          </a:p>
        </p:txBody>
      </p:sp>
      <p:sp>
        <p:nvSpPr>
          <p:cNvPr id="31" name="文本占位符 30"/>
          <p:cNvSpPr>
            <a:spLocks noGrp="1"/>
          </p:cNvSpPr>
          <p:nvPr>
            <p:ph type="body" sz="quarter" idx="11" hasCustomPrompt="1"/>
          </p:nvPr>
        </p:nvSpPr>
        <p:spPr>
          <a:xfrm>
            <a:off x="7134528" y="1539976"/>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2" name="文本占位符 30"/>
          <p:cNvSpPr>
            <a:spLocks noGrp="1"/>
          </p:cNvSpPr>
          <p:nvPr>
            <p:ph type="body" sz="quarter" idx="12" hasCustomPrompt="1"/>
          </p:nvPr>
        </p:nvSpPr>
        <p:spPr>
          <a:xfrm>
            <a:off x="7134528" y="2654289"/>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3" name="文本占位符 30"/>
          <p:cNvSpPr>
            <a:spLocks noGrp="1"/>
          </p:cNvSpPr>
          <p:nvPr>
            <p:ph type="body" sz="quarter" idx="13" hasCustomPrompt="1"/>
          </p:nvPr>
        </p:nvSpPr>
        <p:spPr>
          <a:xfrm>
            <a:off x="7134528" y="3759801"/>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4" name="文本占位符 30"/>
          <p:cNvSpPr>
            <a:spLocks noGrp="1"/>
          </p:cNvSpPr>
          <p:nvPr>
            <p:ph type="body" sz="quarter" idx="14" hasCustomPrompt="1"/>
          </p:nvPr>
        </p:nvSpPr>
        <p:spPr>
          <a:xfrm>
            <a:off x="7134528" y="4871914"/>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第一部分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mj-ea"/>
                <a:ea typeface="+mj-ea"/>
                <a:cs typeface="+mn-cs"/>
              </a:defRPr>
            </a:lvl1pPr>
          </a:lstStyle>
          <a:p>
            <a:pPr marL="0" lvl="0"/>
            <a:r>
              <a:rPr lang="zh-CN" altLang="en-US" dirty="0"/>
              <a:t>编辑标题样式</a:t>
            </a:r>
            <a:endParaRPr lang="zh-CN" altLang="en-US" dirty="0"/>
          </a:p>
        </p:txBody>
      </p:sp>
      <p:cxnSp>
        <p:nvCxnSpPr>
          <p:cNvPr id="72"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第二部分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第三部分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4"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4">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第四部分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9"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矩形: 圆角 3"/>
          <p:cNvSpPr/>
          <p:nvPr userDrawn="1"/>
        </p:nvSpPr>
        <p:spPr>
          <a:xfrm>
            <a:off x="-481012" y="417976"/>
            <a:ext cx="858837"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5" name="矩形: 圆角 4"/>
          <p:cNvSpPr/>
          <p:nvPr userDrawn="1"/>
        </p:nvSpPr>
        <p:spPr>
          <a:xfrm>
            <a:off x="437688" y="417976"/>
            <a:ext cx="80169"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2" name="标题 1"/>
          <p:cNvSpPr>
            <a:spLocks noGrp="1"/>
          </p:cNvSpPr>
          <p:nvPr>
            <p:ph type="title"/>
          </p:nvPr>
        </p:nvSpPr>
        <p:spPr>
          <a:xfrm>
            <a:off x="577720" y="403462"/>
            <a:ext cx="9124740" cy="596253"/>
          </a:xfrm>
          <a:noFill/>
        </p:spPr>
        <p:txBody>
          <a:bodyPr wrap="square">
            <a:spAutoFit/>
          </a:bodyPr>
          <a:lstStyle>
            <a:lvl1pPr>
              <a:defRPr lang="zh-CN" altLang="en-US" sz="3600" b="0">
                <a:solidFill>
                  <a:schemeClr val="accent1"/>
                </a:solidFill>
                <a:latin typeface="+mj-ea"/>
                <a:cs typeface="+mn-cs"/>
              </a:defRPr>
            </a:lvl1pPr>
          </a:lstStyle>
          <a:p>
            <a:pPr marL="0" lvl="0"/>
            <a:r>
              <a:rPr lang="zh-CN" altLang="en-US"/>
              <a:t>单击此处编辑母版标题样式</a:t>
            </a:r>
            <a:endParaRPr lang="zh-CN" altLang="en-US"/>
          </a:p>
        </p:txBody>
      </p:sp>
      <p:sp>
        <p:nvSpPr>
          <p:cNvPr id="8" name="任意多边形: 形状 7"/>
          <p:cNvSpPr/>
          <p:nvPr/>
        </p:nvSpPr>
        <p:spPr>
          <a:xfrm>
            <a:off x="0" y="6440025"/>
            <a:ext cx="12192000" cy="417976"/>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a:off x="1" y="6440025"/>
            <a:ext cx="6540284" cy="29895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E6721A-666C-4331-8FB5-5B57200CE80E}"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人大学院</a:t>
            </a:r>
            <a:endParaRPr lang="zh-CN" altLang="en-US"/>
          </a:p>
        </p:txBody>
      </p:sp>
      <p:sp>
        <p:nvSpPr>
          <p:cNvPr id="4" name="灯片编号占位符 3"/>
          <p:cNvSpPr>
            <a:spLocks noGrp="1"/>
          </p:cNvSpPr>
          <p:nvPr>
            <p:ph type="sldNum" sz="quarter" idx="12"/>
          </p:nvPr>
        </p:nvSpPr>
        <p:spPr/>
        <p:txBody>
          <a:bodyPr/>
          <a:lstStyle/>
          <a:p>
            <a:fld id="{60E1748A-6115-4BD5-AA0D-A90CD0C3EE90}"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298" y="352343"/>
            <a:ext cx="5331222" cy="429320"/>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09601" y="1143530"/>
            <a:ext cx="10972800" cy="5028036"/>
          </a:xfrm>
          <a:prstGeom prst="rect">
            <a:avLst/>
          </a:prstGeom>
        </p:spPr>
        <p:txBody>
          <a:bodyPr>
            <a:normAutofit/>
          </a:bodyPr>
          <a:lstStyle>
            <a:lvl1pPr marL="0" indent="0">
              <a:lnSpc>
                <a:spcPct val="150000"/>
              </a:lnSpc>
              <a:buSzPct val="80000"/>
              <a:buFont typeface="Wingdings" panose="05000000000000000000" pitchFamily="2" charset="2"/>
              <a:buNone/>
              <a:defRPr sz="1500">
                <a:solidFill>
                  <a:schemeClr val="tx1">
                    <a:lumMod val="75000"/>
                    <a:lumOff val="25000"/>
                  </a:schemeClr>
                </a:solidFill>
              </a:defRPr>
            </a:lvl1pPr>
            <a:lvl2pPr marL="457200" indent="0">
              <a:lnSpc>
                <a:spcPct val="150000"/>
              </a:lnSpc>
              <a:buNone/>
              <a:defRPr sz="1500">
                <a:solidFill>
                  <a:schemeClr val="tx1">
                    <a:lumMod val="75000"/>
                    <a:lumOff val="25000"/>
                  </a:schemeClr>
                </a:solidFill>
              </a:defRPr>
            </a:lvl2pPr>
            <a:lvl3pPr marL="913765" indent="0">
              <a:lnSpc>
                <a:spcPct val="150000"/>
              </a:lnSpc>
              <a:buNone/>
              <a:defRPr sz="1500"/>
            </a:lvl3pPr>
            <a:lvl4pPr marL="1370965" indent="0">
              <a:lnSpc>
                <a:spcPct val="150000"/>
              </a:lnSpc>
              <a:buNone/>
              <a:defRPr sz="1500"/>
            </a:lvl4pPr>
            <a:lvl5pPr marL="1827530" indent="0">
              <a:lnSpc>
                <a:spcPct val="150000"/>
              </a:lnSpc>
              <a:buNone/>
              <a:defRPr sz="15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a:t>课件制作人：谢钧  谢希仁</a:t>
            </a:r>
            <a:endParaRPr lang="zh-CN" altLang="en-US"/>
          </a:p>
        </p:txBody>
      </p:sp>
      <p:sp>
        <p:nvSpPr>
          <p:cNvPr id="6" name="Slide Number Placeholder 5"/>
          <p:cNvSpPr>
            <a:spLocks noGrp="1"/>
          </p:cNvSpPr>
          <p:nvPr>
            <p:ph type="sldNum" sz="quarter" idx="12"/>
          </p:nvPr>
        </p:nvSpPr>
        <p:spPr/>
        <p:txBody>
          <a:bodyPr/>
          <a:lstStyle/>
          <a:p>
            <a:fld id="{41750284-EE4D-4219-B1F6-C7F55C1BB6C3}" type="slidenum">
              <a:rPr lang="en-US" altLang="zh-CN" smtClean="0"/>
            </a:fld>
            <a:endParaRPr lang="en-US" altLang="zh-CN"/>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30DD3-E594-4359-82F4-1E8A65B4F7C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人大学院</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748A-6115-4BD5-AA0D-A90CD0C3EE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7.xml"/><Relationship Id="rId1" Type="http://schemas.openxmlformats.org/officeDocument/2006/relationships/image" Target="../media/image41.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7.xml"/><Relationship Id="rId1" Type="http://schemas.openxmlformats.org/officeDocument/2006/relationships/image" Target="../media/image42.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tags" Target="../tags/tag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933" y="2388915"/>
            <a:ext cx="6603543" cy="838835"/>
          </a:xfrm>
        </p:spPr>
        <p:txBody>
          <a:bodyPr/>
          <a:lstStyle/>
          <a:p>
            <a:r>
              <a:rPr altLang="zh-CN" dirty="0">
                <a:solidFill>
                  <a:srgbClr val="002060"/>
                </a:solidFill>
                <a:sym typeface="+mn-ea"/>
              </a:rPr>
              <a:t>第三章</a:t>
            </a:r>
            <a:r>
              <a:rPr lang="en-US" altLang="zh-CN" dirty="0">
                <a:solidFill>
                  <a:srgbClr val="002060"/>
                </a:solidFill>
                <a:sym typeface="+mn-ea"/>
              </a:rPr>
              <a:t> </a:t>
            </a:r>
            <a:r>
              <a:rPr altLang="zh-CN" dirty="0">
                <a:solidFill>
                  <a:srgbClr val="002060"/>
                </a:solidFill>
                <a:sym typeface="+mn-ea"/>
              </a:rPr>
              <a:t>传输</a:t>
            </a:r>
            <a:r>
              <a:rPr dirty="0">
                <a:solidFill>
                  <a:srgbClr val="002060"/>
                </a:solidFill>
                <a:sym typeface="+mn-ea"/>
              </a:rPr>
              <a:t>层及</a:t>
            </a:r>
            <a:r>
              <a:rPr lang="en-US" altLang="zh-CN" dirty="0">
                <a:solidFill>
                  <a:srgbClr val="002060"/>
                </a:solidFill>
                <a:sym typeface="+mn-ea"/>
              </a:rPr>
              <a:t>         </a:t>
            </a:r>
            <a:endParaRPr dirty="0">
              <a:solidFill>
                <a:srgbClr val="002060"/>
              </a:solidFill>
              <a:sym typeface="+mn-ea"/>
            </a:endParaRPr>
          </a:p>
        </p:txBody>
      </p:sp>
      <p:sp>
        <p:nvSpPr>
          <p:cNvPr id="6" name="文本框 5"/>
          <p:cNvSpPr txBox="1"/>
          <p:nvPr/>
        </p:nvSpPr>
        <p:spPr>
          <a:xfrm>
            <a:off x="3925253" y="5334740"/>
            <a:ext cx="3812958" cy="398780"/>
          </a:xfrm>
          <a:prstGeom prst="rect">
            <a:avLst/>
          </a:prstGeom>
          <a:noFill/>
        </p:spPr>
        <p:txBody>
          <a:bodyPr wrap="square" rtlCol="0">
            <a:spAutoFit/>
          </a:bodyPr>
          <a:lstStyle/>
          <a:p>
            <a:r>
              <a:rPr lang="zh-CN" altLang="en-US" sz="2000" b="1" dirty="0">
                <a:solidFill>
                  <a:srgbClr val="002060"/>
                </a:solidFill>
                <a:sym typeface="+mn-ea"/>
              </a:rPr>
              <a:t>任课教师：马婷婷</a:t>
            </a:r>
            <a:endParaRPr lang="zh-CN" altLang="en-US" sz="2000" b="1" dirty="0">
              <a:latin typeface="+mj-ea"/>
              <a:ea typeface="+mj-ea"/>
            </a:endParaRPr>
          </a:p>
        </p:txBody>
      </p:sp>
      <p:cxnSp>
        <p:nvCxnSpPr>
          <p:cNvPr id="7" name="直接连接符 6"/>
          <p:cNvCxnSpPr/>
          <p:nvPr/>
        </p:nvCxnSpPr>
        <p:spPr>
          <a:xfrm>
            <a:off x="697143" y="4215783"/>
            <a:ext cx="581818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88770" y="575945"/>
            <a:ext cx="4177030" cy="583565"/>
          </a:xfrm>
          <a:prstGeom prst="rect">
            <a:avLst/>
          </a:prstGeom>
          <a:noFill/>
        </p:spPr>
        <p:txBody>
          <a:bodyPr wrap="square" rtlCol="0">
            <a:spAutoFit/>
          </a:bodyPr>
          <a:p>
            <a:r>
              <a:rPr lang="zh-CN" altLang="zh-CN" sz="3200" b="1" spc="300" dirty="0">
                <a:solidFill>
                  <a:schemeClr val="accent1"/>
                </a:solidFill>
                <a:latin typeface="+mj-ea"/>
                <a:ea typeface="+mj-ea"/>
              </a:rPr>
              <a:t>计算机网络基础</a:t>
            </a:r>
            <a:endParaRPr lang="zh-CN" altLang="zh-CN" sz="3200" b="1" spc="300" dirty="0">
              <a:solidFill>
                <a:schemeClr val="accent1"/>
              </a:solidFill>
              <a:latin typeface="+mj-ea"/>
              <a:ea typeface="+mj-ea"/>
            </a:endParaRPr>
          </a:p>
        </p:txBody>
      </p:sp>
      <p:sp>
        <p:nvSpPr>
          <p:cNvPr id="4" name="文本框 3"/>
          <p:cNvSpPr txBox="1"/>
          <p:nvPr/>
        </p:nvSpPr>
        <p:spPr>
          <a:xfrm>
            <a:off x="2757805" y="3227705"/>
            <a:ext cx="4359275" cy="922020"/>
          </a:xfrm>
          <a:prstGeom prst="rect">
            <a:avLst/>
          </a:prstGeom>
          <a:noFill/>
        </p:spPr>
        <p:txBody>
          <a:bodyPr wrap="square" rtlCol="0">
            <a:spAutoFit/>
          </a:bodyPr>
          <a:p>
            <a:r>
              <a:rPr lang="zh-CN" altLang="en-US" sz="5400" b="1" spc="300" dirty="0">
                <a:solidFill>
                  <a:srgbClr val="002060"/>
                </a:solidFill>
                <a:latin typeface="+mj-ea"/>
                <a:ea typeface="+mj-ea"/>
                <a:sym typeface="+mn-ea"/>
              </a:rPr>
              <a:t>传输层协议</a:t>
            </a:r>
            <a:endParaRPr lang="zh-CN" altLang="en-US" sz="5400" b="1" spc="300" dirty="0">
              <a:solidFill>
                <a:srgbClr val="002060"/>
              </a:solidFill>
              <a:latin typeface="+mj-ea"/>
              <a:ea typeface="+mj-ea"/>
            </a:endParaRPr>
          </a:p>
        </p:txBody>
      </p:sp>
      <p:pic>
        <p:nvPicPr>
          <p:cNvPr id="5" name="图片 4"/>
          <p:cNvPicPr>
            <a:picLocks noChangeAspect="1"/>
          </p:cNvPicPr>
          <p:nvPr/>
        </p:nvPicPr>
        <p:blipFill>
          <a:blip r:embed="rId1"/>
          <a:stretch>
            <a:fillRect/>
          </a:stretch>
        </p:blipFill>
        <p:spPr>
          <a:xfrm>
            <a:off x="248285" y="309880"/>
            <a:ext cx="1340485" cy="13404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3.1.2 </a:t>
            </a:r>
            <a:r>
              <a:rPr sz="2800" b="1" dirty="0">
                <a:solidFill>
                  <a:schemeClr val="bg2"/>
                </a:solidFill>
                <a:latin typeface="黑体" panose="02010609060101010101" charset="-122"/>
                <a:ea typeface="黑体" panose="02010609060101010101" charset="-122"/>
                <a:sym typeface="+mn-ea"/>
              </a:rPr>
              <a:t>传输层协议</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53295" name="Rectangle 15"/>
          <p:cNvSpPr>
            <a:spLocks noGrp="1" noChangeArrowheads="1"/>
          </p:cNvSpPr>
          <p:nvPr>
            <p:ph idx="1"/>
          </p:nvPr>
        </p:nvSpPr>
        <p:spPr>
          <a:xfrm>
            <a:off x="231459" y="1664502"/>
            <a:ext cx="10978515" cy="4395303"/>
          </a:xfrm>
        </p:spPr>
        <p:txBody>
          <a:bodyPr>
            <a:normAutofit/>
          </a:bodyPr>
          <a:p>
            <a:pPr marL="342900" indent="-342900" algn="just" fontAlgn="auto">
              <a:lnSpc>
                <a:spcPct val="120000"/>
              </a:lnSpc>
              <a:buFont typeface="Wingdings" panose="05000000000000000000" pitchFamily="2" charset="2"/>
              <a:buChar char="l"/>
            </a:pPr>
            <a:r>
              <a:rPr lang="en-US" altLang="zh-CN" sz="2400" b="1" dirty="0">
                <a:solidFill>
                  <a:schemeClr val="bg2"/>
                </a:solidFill>
              </a:rPr>
              <a:t>UDP </a:t>
            </a:r>
            <a:r>
              <a:rPr lang="zh-CN" altLang="en-US" sz="2400" b="1" dirty="0">
                <a:solidFill>
                  <a:schemeClr val="bg2"/>
                </a:solidFill>
              </a:rPr>
              <a:t>在传送数据之前不需要先建立连接。对方的传输层在收到 </a:t>
            </a:r>
            <a:r>
              <a:rPr lang="en-US" altLang="zh-CN" sz="2400" b="1" dirty="0">
                <a:solidFill>
                  <a:schemeClr val="bg2"/>
                </a:solidFill>
              </a:rPr>
              <a:t>UDP </a:t>
            </a:r>
            <a:r>
              <a:rPr lang="zh-CN" altLang="en-US" sz="2400" b="1" dirty="0">
                <a:solidFill>
                  <a:schemeClr val="bg2"/>
                </a:solidFill>
              </a:rPr>
              <a:t>报文后，不需要给出任何确认。虽然 </a:t>
            </a:r>
            <a:r>
              <a:rPr lang="en-US" altLang="zh-CN" sz="2400" b="1" dirty="0">
                <a:solidFill>
                  <a:schemeClr val="bg2"/>
                </a:solidFill>
              </a:rPr>
              <a:t>UDP </a:t>
            </a:r>
            <a:r>
              <a:rPr lang="zh-CN" altLang="en-US" sz="2400" b="1" dirty="0">
                <a:solidFill>
                  <a:schemeClr val="bg2"/>
                </a:solidFill>
              </a:rPr>
              <a:t>不提供可靠交付，但在某些情况下 </a:t>
            </a:r>
            <a:r>
              <a:rPr lang="en-US" altLang="zh-CN" sz="2400" b="1" dirty="0">
                <a:solidFill>
                  <a:schemeClr val="bg2"/>
                </a:solidFill>
              </a:rPr>
              <a:t>UDP </a:t>
            </a:r>
            <a:r>
              <a:rPr lang="zh-CN" altLang="en-US" sz="2400" b="1" dirty="0">
                <a:solidFill>
                  <a:schemeClr val="bg2"/>
                </a:solidFill>
              </a:rPr>
              <a:t>是一种最有效的工作方式。</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则提供面向连接的服务。</a:t>
            </a:r>
            <a:r>
              <a:rPr lang="en-US" altLang="zh-CN" sz="2400" b="1" dirty="0">
                <a:solidFill>
                  <a:schemeClr val="bg2"/>
                </a:solidFill>
              </a:rPr>
              <a:t>TCP </a:t>
            </a:r>
            <a:r>
              <a:rPr lang="zh-CN" altLang="en-US" sz="2400" b="1" dirty="0">
                <a:solidFill>
                  <a:schemeClr val="bg2"/>
                </a:solidFill>
              </a:rPr>
              <a:t>不提供广播或多播服务。由于 </a:t>
            </a:r>
            <a:r>
              <a:rPr lang="en-US" altLang="zh-CN" sz="2400" b="1" dirty="0">
                <a:solidFill>
                  <a:schemeClr val="bg2"/>
                </a:solidFill>
              </a:rPr>
              <a:t>TCP </a:t>
            </a:r>
            <a:r>
              <a:rPr lang="zh-CN" altLang="en-US" sz="2400" b="1" dirty="0">
                <a:solidFill>
                  <a:schemeClr val="bg2"/>
                </a:solidFill>
              </a:rPr>
              <a:t>要提供可靠的、面向连接的传输服务，因此不可避免地增加了许多的开销。这不仅使协议数据单元的首部增大很多，还要占用许多的处理机资源。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7619" t="25410" r="15637" b="10159"/>
          <a:stretch>
            <a:fillRect/>
          </a:stretch>
        </p:blipFill>
        <p:spPr>
          <a:xfrm>
            <a:off x="641554" y="1506048"/>
            <a:ext cx="10945216" cy="4876581"/>
          </a:xfrm>
        </p:spPr>
      </p:pic>
      <p:sp>
        <p:nvSpPr>
          <p:cNvPr id="6" name="文本框 5"/>
          <p:cNvSpPr txBox="1"/>
          <p:nvPr/>
        </p:nvSpPr>
        <p:spPr>
          <a:xfrm>
            <a:off x="641350" y="940435"/>
            <a:ext cx="11266805" cy="460375"/>
          </a:xfrm>
          <a:prstGeom prst="rect">
            <a:avLst/>
          </a:prstGeom>
          <a:noFill/>
        </p:spPr>
        <p:txBody>
          <a:bodyPr wrap="square" rtlCol="0">
            <a:spAutoFit/>
          </a:bodyPr>
          <a:p>
            <a:r>
              <a:rPr lang="zh-CN" altLang="en-US" sz="2400" b="1" dirty="0" smtClean="0"/>
              <a:t>接收方接收</a:t>
            </a:r>
            <a:r>
              <a:rPr lang="en-US" altLang="zh-CN" sz="2400" b="1" dirty="0" smtClean="0"/>
              <a:t>501-600</a:t>
            </a:r>
            <a:r>
              <a:rPr lang="zh-CN" altLang="en-US" sz="2400" b="1" dirty="0" smtClean="0"/>
              <a:t>字段的数据，接收窗口左边右移，接收窗口大小变为</a:t>
            </a:r>
            <a:r>
              <a:rPr lang="en-US" altLang="zh-CN" sz="2400" b="1" dirty="0" smtClean="0"/>
              <a:t>0</a:t>
            </a:r>
            <a:endParaRPr lang="zh-CN" altLang="en-US" sz="2400" b="1"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6297" b="11591"/>
          <a:stretch>
            <a:fillRect/>
          </a:stretch>
        </p:blipFill>
        <p:spPr>
          <a:xfrm>
            <a:off x="1130623" y="1628800"/>
            <a:ext cx="10081120" cy="4480498"/>
          </a:xfr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5638" b="11591"/>
          <a:stretch>
            <a:fillRect/>
          </a:stretch>
        </p:blipFill>
        <p:spPr>
          <a:xfrm>
            <a:off x="578054" y="1738903"/>
            <a:ext cx="10585176" cy="4657477"/>
          </a:xfrm>
        </p:spPr>
      </p:pic>
      <p:sp>
        <p:nvSpPr>
          <p:cNvPr id="6" name="文本框 5"/>
          <p:cNvSpPr txBox="1"/>
          <p:nvPr/>
        </p:nvSpPr>
        <p:spPr>
          <a:xfrm>
            <a:off x="774701" y="1173857"/>
            <a:ext cx="8996882" cy="460375"/>
          </a:xfrm>
          <a:prstGeom prst="rect">
            <a:avLst/>
          </a:prstGeom>
          <a:noFill/>
        </p:spPr>
        <p:txBody>
          <a:bodyPr wrap="square" rtlCol="0">
            <a:spAutoFit/>
          </a:bodyPr>
          <a:p>
            <a:r>
              <a:rPr lang="zh-CN" altLang="en-US" sz="2400" b="1" dirty="0" smtClean="0"/>
              <a:t>接收方给发送方发送确认报文，</a:t>
            </a:r>
            <a:r>
              <a:rPr lang="en-US" altLang="zh-CN" sz="2400" b="1" dirty="0" err="1" smtClean="0"/>
              <a:t>ack</a:t>
            </a:r>
            <a:r>
              <a:rPr lang="en-US" altLang="zh-CN" sz="2400" b="1" dirty="0" smtClean="0"/>
              <a:t>=601,rwin=0</a:t>
            </a:r>
            <a:endParaRPr lang="zh-CN" altLang="en-US" sz="2400" b="1"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1086937" y="1596303"/>
            <a:ext cx="10018504" cy="4608512"/>
          </a:xfrm>
        </p:spPr>
      </p:pic>
      <p:sp>
        <p:nvSpPr>
          <p:cNvPr id="6" name="文本框 5"/>
          <p:cNvSpPr txBox="1"/>
          <p:nvPr/>
        </p:nvSpPr>
        <p:spPr>
          <a:xfrm>
            <a:off x="410543" y="1136070"/>
            <a:ext cx="8856984" cy="460375"/>
          </a:xfrm>
          <a:prstGeom prst="rect">
            <a:avLst/>
          </a:prstGeom>
          <a:noFill/>
        </p:spPr>
        <p:txBody>
          <a:bodyPr wrap="square" rtlCol="0">
            <a:spAutoFit/>
          </a:bodyPr>
          <a:p>
            <a:r>
              <a:rPr lang="zh-CN" altLang="en-US" sz="2400" b="1" dirty="0" smtClean="0"/>
              <a:t>此时，发送窗口和接收窗口都为</a:t>
            </a:r>
            <a:r>
              <a:rPr lang="en-US" altLang="zh-CN" sz="2400" b="1" dirty="0" smtClean="0"/>
              <a:t>0</a:t>
            </a:r>
            <a:endParaRPr lang="zh-CN" altLang="en-US" sz="2400"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4315" t="12523" r="16297" b="11591"/>
          <a:stretch>
            <a:fillRect/>
          </a:stretch>
        </p:blipFill>
        <p:spPr>
          <a:xfrm>
            <a:off x="487927" y="1268759"/>
            <a:ext cx="10507792" cy="5303933"/>
          </a:xfr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722" name="Rectangle 2"/>
          <p:cNvSpPr>
            <a:spLocks noChangeArrowheads="1"/>
          </p:cNvSpPr>
          <p:nvPr/>
        </p:nvSpPr>
        <p:spPr bwMode="auto">
          <a:xfrm>
            <a:off x="1588293" y="1219200"/>
            <a:ext cx="9040813" cy="521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p>
            <a:pPr algn="ctr" eaLnBrk="0" hangingPunct="0"/>
            <a:endParaRPr lang="zh-CN" altLang="zh-CN" sz="1800" b="1">
              <a:solidFill>
                <a:schemeClr val="bg2"/>
              </a:solidFill>
              <a:latin typeface="+mn-lt"/>
              <a:ea typeface="+mn-ea"/>
            </a:endParaRPr>
          </a:p>
        </p:txBody>
      </p:sp>
      <p:sp>
        <p:nvSpPr>
          <p:cNvPr id="30724" name="Line 5"/>
          <p:cNvSpPr>
            <a:spLocks noChangeShapeType="1"/>
          </p:cNvSpPr>
          <p:nvPr/>
        </p:nvSpPr>
        <p:spPr bwMode="auto">
          <a:xfrm>
            <a:off x="5154613" y="1638301"/>
            <a:ext cx="0" cy="4772025"/>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p>
            <a:endParaRPr lang="zh-CN" altLang="en-US">
              <a:solidFill>
                <a:schemeClr val="tx1">
                  <a:lumMod val="65000"/>
                  <a:lumOff val="35000"/>
                </a:schemeClr>
              </a:solidFill>
              <a:latin typeface="+mn-lt"/>
              <a:ea typeface="+mn-ea"/>
            </a:endParaRPr>
          </a:p>
        </p:txBody>
      </p:sp>
      <p:grpSp>
        <p:nvGrpSpPr>
          <p:cNvPr id="3" name="Group 6"/>
          <p:cNvGrpSpPr/>
          <p:nvPr/>
        </p:nvGrpSpPr>
        <p:grpSpPr bwMode="auto">
          <a:xfrm>
            <a:off x="1952626" y="1466851"/>
            <a:ext cx="3190875" cy="396875"/>
            <a:chOff x="268" y="1116"/>
            <a:chExt cx="2010" cy="250"/>
          </a:xfrm>
        </p:grpSpPr>
        <p:sp>
          <p:nvSpPr>
            <p:cNvPr id="30769" name="Line 7"/>
            <p:cNvSpPr>
              <a:spLocks noChangeShapeType="1"/>
            </p:cNvSpPr>
            <p:nvPr/>
          </p:nvSpPr>
          <p:spPr bwMode="auto">
            <a:xfrm>
              <a:off x="268" y="1340"/>
              <a:ext cx="2010"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70" name="Rectangle 8"/>
            <p:cNvSpPr>
              <a:spLocks noChangeArrowheads="1"/>
            </p:cNvSpPr>
            <p:nvPr/>
          </p:nvSpPr>
          <p:spPr bwMode="auto">
            <a:xfrm>
              <a:off x="706" y="1116"/>
              <a:ext cx="6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1</a:t>
              </a:r>
              <a:endParaRPr kumimoji="1" lang="en-US" altLang="zh-CN" sz="2000" b="1">
                <a:solidFill>
                  <a:schemeClr val="bg2"/>
                </a:solidFill>
                <a:latin typeface="+mn-lt"/>
                <a:ea typeface="+mn-ea"/>
              </a:endParaRPr>
            </a:p>
          </p:txBody>
        </p:sp>
      </p:grpSp>
      <p:grpSp>
        <p:nvGrpSpPr>
          <p:cNvPr id="4" name="Group 9"/>
          <p:cNvGrpSpPr/>
          <p:nvPr/>
        </p:nvGrpSpPr>
        <p:grpSpPr bwMode="auto">
          <a:xfrm>
            <a:off x="1954213" y="4403726"/>
            <a:ext cx="3186112" cy="396875"/>
            <a:chOff x="269" y="2966"/>
            <a:chExt cx="2007" cy="250"/>
          </a:xfrm>
        </p:grpSpPr>
        <p:sp>
          <p:nvSpPr>
            <p:cNvPr id="30767" name="Line 10"/>
            <p:cNvSpPr>
              <a:spLocks noChangeShapeType="1"/>
            </p:cNvSpPr>
            <p:nvPr/>
          </p:nvSpPr>
          <p:spPr bwMode="auto">
            <a:xfrm>
              <a:off x="269" y="3195"/>
              <a:ext cx="2007"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68" name="Rectangle 11"/>
            <p:cNvSpPr>
              <a:spLocks noChangeArrowheads="1"/>
            </p:cNvSpPr>
            <p:nvPr/>
          </p:nvSpPr>
          <p:spPr bwMode="auto">
            <a:xfrm>
              <a:off x="685" y="2966"/>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201</a:t>
              </a:r>
              <a:endParaRPr kumimoji="1" lang="en-US" altLang="zh-CN" sz="2000" b="1">
                <a:solidFill>
                  <a:schemeClr val="bg2"/>
                </a:solidFill>
                <a:latin typeface="+mn-lt"/>
                <a:ea typeface="+mn-ea"/>
              </a:endParaRPr>
            </a:p>
          </p:txBody>
        </p:sp>
      </p:grpSp>
      <p:grpSp>
        <p:nvGrpSpPr>
          <p:cNvPr id="5" name="Group 12"/>
          <p:cNvGrpSpPr/>
          <p:nvPr/>
        </p:nvGrpSpPr>
        <p:grpSpPr bwMode="auto">
          <a:xfrm>
            <a:off x="1955800" y="3903664"/>
            <a:ext cx="3182938" cy="396875"/>
            <a:chOff x="270" y="2651"/>
            <a:chExt cx="2005" cy="250"/>
          </a:xfrm>
        </p:grpSpPr>
        <p:sp>
          <p:nvSpPr>
            <p:cNvPr id="30765" name="Line 13"/>
            <p:cNvSpPr>
              <a:spLocks noChangeShapeType="1"/>
            </p:cNvSpPr>
            <p:nvPr/>
          </p:nvSpPr>
          <p:spPr bwMode="auto">
            <a:xfrm>
              <a:off x="270" y="2890"/>
              <a:ext cx="2005"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66" name="Rectangle 14"/>
            <p:cNvSpPr>
              <a:spLocks noChangeArrowheads="1"/>
            </p:cNvSpPr>
            <p:nvPr/>
          </p:nvSpPr>
          <p:spPr bwMode="auto">
            <a:xfrm>
              <a:off x="686" y="2651"/>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401</a:t>
              </a:r>
              <a:endParaRPr kumimoji="1" lang="en-US" altLang="zh-CN" sz="2000" b="1">
                <a:solidFill>
                  <a:schemeClr val="bg2"/>
                </a:solidFill>
                <a:latin typeface="+mn-lt"/>
                <a:ea typeface="+mn-ea"/>
              </a:endParaRPr>
            </a:p>
          </p:txBody>
        </p:sp>
      </p:grpSp>
      <p:grpSp>
        <p:nvGrpSpPr>
          <p:cNvPr id="6" name="Group 15"/>
          <p:cNvGrpSpPr/>
          <p:nvPr/>
        </p:nvGrpSpPr>
        <p:grpSpPr bwMode="auto">
          <a:xfrm>
            <a:off x="1949450" y="3392489"/>
            <a:ext cx="3195638" cy="396875"/>
            <a:chOff x="266" y="2329"/>
            <a:chExt cx="2013" cy="250"/>
          </a:xfrm>
        </p:grpSpPr>
        <p:sp>
          <p:nvSpPr>
            <p:cNvPr id="30763" name="Line 16"/>
            <p:cNvSpPr>
              <a:spLocks noChangeShapeType="1"/>
            </p:cNvSpPr>
            <p:nvPr/>
          </p:nvSpPr>
          <p:spPr bwMode="auto">
            <a:xfrm>
              <a:off x="266" y="2574"/>
              <a:ext cx="2013"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64" name="Rectangle 17"/>
            <p:cNvSpPr>
              <a:spLocks noChangeArrowheads="1"/>
            </p:cNvSpPr>
            <p:nvPr/>
          </p:nvSpPr>
          <p:spPr bwMode="auto">
            <a:xfrm>
              <a:off x="683" y="2329"/>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301</a:t>
              </a:r>
              <a:endParaRPr kumimoji="1" lang="en-US" altLang="zh-CN" sz="2000" b="1">
                <a:solidFill>
                  <a:schemeClr val="bg2"/>
                </a:solidFill>
                <a:latin typeface="+mn-lt"/>
                <a:ea typeface="+mn-ea"/>
              </a:endParaRPr>
            </a:p>
          </p:txBody>
        </p:sp>
      </p:grpSp>
      <p:grpSp>
        <p:nvGrpSpPr>
          <p:cNvPr id="7" name="Group 18"/>
          <p:cNvGrpSpPr/>
          <p:nvPr/>
        </p:nvGrpSpPr>
        <p:grpSpPr bwMode="auto">
          <a:xfrm>
            <a:off x="1951038" y="1933576"/>
            <a:ext cx="3192462" cy="396875"/>
            <a:chOff x="267" y="1410"/>
            <a:chExt cx="2011" cy="250"/>
          </a:xfrm>
        </p:grpSpPr>
        <p:sp>
          <p:nvSpPr>
            <p:cNvPr id="30761" name="Line 19"/>
            <p:cNvSpPr>
              <a:spLocks noChangeShapeType="1"/>
            </p:cNvSpPr>
            <p:nvPr/>
          </p:nvSpPr>
          <p:spPr bwMode="auto">
            <a:xfrm>
              <a:off x="267" y="1645"/>
              <a:ext cx="2011"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62" name="Rectangle 20"/>
            <p:cNvSpPr>
              <a:spLocks noChangeArrowheads="1"/>
            </p:cNvSpPr>
            <p:nvPr/>
          </p:nvSpPr>
          <p:spPr bwMode="auto">
            <a:xfrm>
              <a:off x="676" y="1410"/>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101</a:t>
              </a:r>
              <a:endParaRPr kumimoji="1" lang="en-US" altLang="zh-CN" sz="2000" b="1">
                <a:solidFill>
                  <a:schemeClr val="bg2"/>
                </a:solidFill>
                <a:latin typeface="+mn-lt"/>
                <a:ea typeface="+mn-ea"/>
              </a:endParaRPr>
            </a:p>
          </p:txBody>
        </p:sp>
      </p:grpSp>
      <p:grpSp>
        <p:nvGrpSpPr>
          <p:cNvPr id="8" name="Group 21"/>
          <p:cNvGrpSpPr/>
          <p:nvPr/>
        </p:nvGrpSpPr>
        <p:grpSpPr bwMode="auto">
          <a:xfrm>
            <a:off x="1952625" y="5392739"/>
            <a:ext cx="3189288" cy="396875"/>
            <a:chOff x="268" y="3589"/>
            <a:chExt cx="2009" cy="250"/>
          </a:xfrm>
        </p:grpSpPr>
        <p:sp>
          <p:nvSpPr>
            <p:cNvPr id="30759" name="Line 22"/>
            <p:cNvSpPr>
              <a:spLocks noChangeShapeType="1"/>
            </p:cNvSpPr>
            <p:nvPr/>
          </p:nvSpPr>
          <p:spPr bwMode="auto">
            <a:xfrm>
              <a:off x="268" y="3819"/>
              <a:ext cx="2009"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60" name="Rectangle 23"/>
            <p:cNvSpPr>
              <a:spLocks noChangeArrowheads="1"/>
            </p:cNvSpPr>
            <p:nvPr/>
          </p:nvSpPr>
          <p:spPr bwMode="auto">
            <a:xfrm>
              <a:off x="694" y="3589"/>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501</a:t>
              </a:r>
              <a:endParaRPr kumimoji="1" lang="en-US" altLang="zh-CN" sz="2000" b="1">
                <a:solidFill>
                  <a:schemeClr val="bg2"/>
                </a:solidFill>
                <a:latin typeface="+mn-lt"/>
                <a:ea typeface="+mn-ea"/>
              </a:endParaRPr>
            </a:p>
          </p:txBody>
        </p:sp>
      </p:grpSp>
      <p:grpSp>
        <p:nvGrpSpPr>
          <p:cNvPr id="9" name="Group 24"/>
          <p:cNvGrpSpPr/>
          <p:nvPr/>
        </p:nvGrpSpPr>
        <p:grpSpPr bwMode="auto">
          <a:xfrm>
            <a:off x="1922463" y="2954339"/>
            <a:ext cx="3249612" cy="396875"/>
            <a:chOff x="249" y="2053"/>
            <a:chExt cx="2047" cy="250"/>
          </a:xfrm>
        </p:grpSpPr>
        <p:sp>
          <p:nvSpPr>
            <p:cNvPr id="30757" name="Line 25"/>
            <p:cNvSpPr>
              <a:spLocks noChangeShapeType="1"/>
            </p:cNvSpPr>
            <p:nvPr/>
          </p:nvSpPr>
          <p:spPr bwMode="auto">
            <a:xfrm flipH="1">
              <a:off x="249" y="2276"/>
              <a:ext cx="2047" cy="0"/>
            </a:xfrm>
            <a:prstGeom prst="line">
              <a:avLst/>
            </a:prstGeom>
            <a:noFill/>
            <a:ln w="57150">
              <a:solidFill>
                <a:srgbClr val="FF0000"/>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58" name="Rectangle 26"/>
            <p:cNvSpPr>
              <a:spLocks noChangeArrowheads="1"/>
            </p:cNvSpPr>
            <p:nvPr/>
          </p:nvSpPr>
          <p:spPr bwMode="auto">
            <a:xfrm flipH="1">
              <a:off x="394" y="2053"/>
              <a:ext cx="17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ack = 201, WIN = 300</a:t>
              </a:r>
              <a:endParaRPr kumimoji="1" lang="en-US" altLang="zh-CN" sz="2000" b="1">
                <a:solidFill>
                  <a:schemeClr val="bg2"/>
                </a:solidFill>
                <a:latin typeface="+mn-lt"/>
                <a:ea typeface="+mn-ea"/>
              </a:endParaRPr>
            </a:p>
          </p:txBody>
        </p:sp>
      </p:grpSp>
      <p:grpSp>
        <p:nvGrpSpPr>
          <p:cNvPr id="10" name="Group 27"/>
          <p:cNvGrpSpPr/>
          <p:nvPr/>
        </p:nvGrpSpPr>
        <p:grpSpPr bwMode="auto">
          <a:xfrm>
            <a:off x="1935163" y="5881689"/>
            <a:ext cx="3225800" cy="396875"/>
            <a:chOff x="257" y="3897"/>
            <a:chExt cx="2032" cy="250"/>
          </a:xfrm>
        </p:grpSpPr>
        <p:sp>
          <p:nvSpPr>
            <p:cNvPr id="30755" name="Line 28"/>
            <p:cNvSpPr>
              <a:spLocks noChangeShapeType="1"/>
            </p:cNvSpPr>
            <p:nvPr/>
          </p:nvSpPr>
          <p:spPr bwMode="auto">
            <a:xfrm flipH="1">
              <a:off x="257" y="4132"/>
              <a:ext cx="2032" cy="0"/>
            </a:xfrm>
            <a:prstGeom prst="line">
              <a:avLst/>
            </a:prstGeom>
            <a:noFill/>
            <a:ln w="57150">
              <a:solidFill>
                <a:srgbClr val="FF0000"/>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56" name="Rectangle 29"/>
            <p:cNvSpPr>
              <a:spLocks noChangeArrowheads="1"/>
            </p:cNvSpPr>
            <p:nvPr/>
          </p:nvSpPr>
          <p:spPr bwMode="auto">
            <a:xfrm flipH="1">
              <a:off x="406" y="3897"/>
              <a:ext cx="15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ack = 601, WIN = 0</a:t>
              </a:r>
              <a:endParaRPr kumimoji="1" lang="en-US" altLang="zh-CN" sz="2000" b="1">
                <a:solidFill>
                  <a:schemeClr val="bg2"/>
                </a:solidFill>
                <a:latin typeface="+mn-lt"/>
                <a:ea typeface="+mn-ea"/>
              </a:endParaRPr>
            </a:p>
          </p:txBody>
        </p:sp>
      </p:grpSp>
      <p:grpSp>
        <p:nvGrpSpPr>
          <p:cNvPr id="11" name="Group 30"/>
          <p:cNvGrpSpPr/>
          <p:nvPr/>
        </p:nvGrpSpPr>
        <p:grpSpPr bwMode="auto">
          <a:xfrm>
            <a:off x="1919289" y="4899032"/>
            <a:ext cx="3252787" cy="396876"/>
            <a:chOff x="247" y="3278"/>
            <a:chExt cx="2049" cy="250"/>
          </a:xfrm>
        </p:grpSpPr>
        <p:sp>
          <p:nvSpPr>
            <p:cNvPr id="30753" name="Line 31"/>
            <p:cNvSpPr>
              <a:spLocks noChangeShapeType="1"/>
            </p:cNvSpPr>
            <p:nvPr/>
          </p:nvSpPr>
          <p:spPr bwMode="auto">
            <a:xfrm flipH="1">
              <a:off x="247" y="3507"/>
              <a:ext cx="2049" cy="0"/>
            </a:xfrm>
            <a:prstGeom prst="line">
              <a:avLst/>
            </a:prstGeom>
            <a:noFill/>
            <a:ln w="57150">
              <a:solidFill>
                <a:srgbClr val="FF0000"/>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54" name="Rectangle 32"/>
            <p:cNvSpPr>
              <a:spLocks noChangeArrowheads="1"/>
            </p:cNvSpPr>
            <p:nvPr/>
          </p:nvSpPr>
          <p:spPr bwMode="auto">
            <a:xfrm flipH="1">
              <a:off x="393" y="3278"/>
              <a:ext cx="16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ack= 501, WIN = 100</a:t>
              </a:r>
              <a:endParaRPr kumimoji="1" lang="en-US" altLang="zh-CN" sz="2000" b="1">
                <a:solidFill>
                  <a:schemeClr val="bg2"/>
                </a:solidFill>
                <a:latin typeface="+mn-lt"/>
                <a:ea typeface="+mn-ea"/>
              </a:endParaRPr>
            </a:p>
          </p:txBody>
        </p:sp>
      </p:grpSp>
      <p:sp>
        <p:nvSpPr>
          <p:cNvPr id="30734" name="Rectangle 33"/>
          <p:cNvSpPr>
            <a:spLocks noChangeArrowheads="1"/>
          </p:cNvSpPr>
          <p:nvPr/>
        </p:nvSpPr>
        <p:spPr bwMode="auto">
          <a:xfrm>
            <a:off x="1562100" y="1219200"/>
            <a:ext cx="94742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A</a:t>
            </a:r>
            <a:endParaRPr kumimoji="1" lang="en-US" altLang="zh-CN" sz="2000" b="1">
              <a:solidFill>
                <a:schemeClr val="bg2"/>
              </a:solidFill>
              <a:latin typeface="+mn-lt"/>
              <a:ea typeface="+mn-ea"/>
            </a:endParaRPr>
          </a:p>
        </p:txBody>
      </p:sp>
      <p:sp>
        <p:nvSpPr>
          <p:cNvPr id="30735" name="Rectangle 34"/>
          <p:cNvSpPr>
            <a:spLocks noChangeArrowheads="1"/>
          </p:cNvSpPr>
          <p:nvPr/>
        </p:nvSpPr>
        <p:spPr bwMode="auto">
          <a:xfrm>
            <a:off x="4773613" y="1219201"/>
            <a:ext cx="94742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B</a:t>
            </a:r>
            <a:endParaRPr kumimoji="1" lang="en-US" altLang="zh-CN" sz="2000" b="1">
              <a:solidFill>
                <a:schemeClr val="bg2"/>
              </a:solidFill>
              <a:latin typeface="+mn-lt"/>
              <a:ea typeface="+mn-ea"/>
            </a:endParaRPr>
          </a:p>
        </p:txBody>
      </p:sp>
      <p:sp>
        <p:nvSpPr>
          <p:cNvPr id="955427" name="Rectangle 35"/>
          <p:cNvSpPr>
            <a:spLocks noChangeArrowheads="1"/>
          </p:cNvSpPr>
          <p:nvPr/>
        </p:nvSpPr>
        <p:spPr bwMode="auto">
          <a:xfrm>
            <a:off x="5265739" y="3078163"/>
            <a:ext cx="542417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a:solidFill>
                  <a:schemeClr val="bg2"/>
                </a:solidFill>
                <a:latin typeface="+mn-lt"/>
                <a:ea typeface="+mn-ea"/>
              </a:rPr>
              <a:t>允许 </a:t>
            </a:r>
            <a:r>
              <a:rPr kumimoji="1" lang="en-US" altLang="zh-CN" sz="2000" b="1">
                <a:solidFill>
                  <a:schemeClr val="bg2"/>
                </a:solidFill>
                <a:latin typeface="+mn-lt"/>
                <a:ea typeface="+mn-ea"/>
              </a:rPr>
              <a:t>A </a:t>
            </a:r>
            <a:r>
              <a:rPr kumimoji="1" lang="zh-CN" altLang="en-US" sz="2000" b="1">
                <a:solidFill>
                  <a:schemeClr val="bg2"/>
                </a:solidFill>
                <a:latin typeface="+mn-lt"/>
                <a:ea typeface="+mn-ea"/>
              </a:rPr>
              <a:t>再发送 </a:t>
            </a:r>
            <a:r>
              <a:rPr kumimoji="1" lang="en-US" altLang="zh-CN" sz="2000" b="1">
                <a:solidFill>
                  <a:schemeClr val="bg2"/>
                </a:solidFill>
                <a:latin typeface="+mn-lt"/>
                <a:ea typeface="+mn-ea"/>
              </a:rPr>
              <a:t>300 </a:t>
            </a:r>
            <a:r>
              <a:rPr kumimoji="1" lang="zh-CN" altLang="en-US" sz="2000" b="1">
                <a:solidFill>
                  <a:schemeClr val="bg2"/>
                </a:solidFill>
                <a:latin typeface="+mn-lt"/>
                <a:ea typeface="+mn-ea"/>
              </a:rPr>
              <a:t>字节（序号 </a:t>
            </a:r>
            <a:r>
              <a:rPr kumimoji="1" lang="en-US" altLang="zh-CN" sz="2000" b="1">
                <a:solidFill>
                  <a:schemeClr val="bg2"/>
                </a:solidFill>
                <a:latin typeface="+mn-lt"/>
                <a:ea typeface="+mn-ea"/>
              </a:rPr>
              <a:t>201 </a:t>
            </a:r>
            <a:r>
              <a:rPr kumimoji="1" lang="zh-CN" altLang="en-US" sz="2000" b="1">
                <a:solidFill>
                  <a:schemeClr val="bg2"/>
                </a:solidFill>
                <a:latin typeface="+mn-lt"/>
                <a:ea typeface="+mn-ea"/>
              </a:rPr>
              <a:t>至 </a:t>
            </a:r>
            <a:r>
              <a:rPr kumimoji="1" lang="en-US" altLang="zh-CN" sz="2000" b="1">
                <a:solidFill>
                  <a:schemeClr val="bg2"/>
                </a:solidFill>
                <a:latin typeface="+mn-lt"/>
                <a:ea typeface="+mn-ea"/>
              </a:rPr>
              <a:t>500</a:t>
            </a:r>
            <a:r>
              <a:rPr kumimoji="1" lang="zh-CN" altLang="en-US" sz="2000" b="1">
                <a:solidFill>
                  <a:schemeClr val="bg2"/>
                </a:solidFill>
                <a:latin typeface="+mn-lt"/>
                <a:ea typeface="+mn-ea"/>
              </a:rPr>
              <a:t>）</a:t>
            </a:r>
            <a:endParaRPr kumimoji="1" lang="zh-CN" altLang="en-US" sz="2000" b="1">
              <a:solidFill>
                <a:schemeClr val="bg2"/>
              </a:solidFill>
              <a:latin typeface="+mn-lt"/>
              <a:ea typeface="+mn-ea"/>
            </a:endParaRPr>
          </a:p>
        </p:txBody>
      </p:sp>
      <p:sp>
        <p:nvSpPr>
          <p:cNvPr id="955428" name="Rectangle 36"/>
          <p:cNvSpPr>
            <a:spLocks noChangeArrowheads="1"/>
          </p:cNvSpPr>
          <p:nvPr/>
        </p:nvSpPr>
        <p:spPr bwMode="auto">
          <a:xfrm>
            <a:off x="5251450" y="2068513"/>
            <a:ext cx="260985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还能发送 </a:t>
            </a:r>
            <a:r>
              <a:rPr kumimoji="1" lang="en-US" altLang="zh-CN" sz="2000" b="1">
                <a:solidFill>
                  <a:schemeClr val="bg2"/>
                </a:solidFill>
                <a:latin typeface="+mn-lt"/>
                <a:ea typeface="+mn-ea"/>
              </a:rPr>
              <a:t>200 </a:t>
            </a: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955429" name="Rectangle 37"/>
          <p:cNvSpPr>
            <a:spLocks noChangeArrowheads="1"/>
          </p:cNvSpPr>
          <p:nvPr/>
        </p:nvSpPr>
        <p:spPr bwMode="auto">
          <a:xfrm>
            <a:off x="5251451" y="3552825"/>
            <a:ext cx="504063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还能发送 </a:t>
            </a:r>
            <a:r>
              <a:rPr kumimoji="1" lang="en-US" altLang="zh-CN" sz="2000" b="1">
                <a:solidFill>
                  <a:schemeClr val="bg2"/>
                </a:solidFill>
                <a:latin typeface="+mn-lt"/>
                <a:ea typeface="+mn-ea"/>
              </a:rPr>
              <a:t>100 </a:t>
            </a:r>
            <a:r>
              <a:rPr kumimoji="1" lang="zh-CN" altLang="en-US" sz="2000" b="1">
                <a:solidFill>
                  <a:schemeClr val="bg2"/>
                </a:solidFill>
                <a:latin typeface="+mn-lt"/>
                <a:ea typeface="+mn-ea"/>
              </a:rPr>
              <a:t>字节（序号 </a:t>
            </a:r>
            <a:r>
              <a:rPr kumimoji="1" lang="en-US" altLang="zh-CN" sz="2000" b="1">
                <a:solidFill>
                  <a:schemeClr val="bg2"/>
                </a:solidFill>
                <a:latin typeface="+mn-lt"/>
                <a:ea typeface="+mn-ea"/>
              </a:rPr>
              <a:t>401 </a:t>
            </a:r>
            <a:r>
              <a:rPr kumimoji="1" lang="zh-CN" altLang="en-US" sz="2000" b="1">
                <a:solidFill>
                  <a:schemeClr val="bg2"/>
                </a:solidFill>
                <a:latin typeface="+mn-lt"/>
                <a:ea typeface="+mn-ea"/>
              </a:rPr>
              <a:t>至 </a:t>
            </a:r>
            <a:r>
              <a:rPr kumimoji="1" lang="en-US" altLang="zh-CN" sz="2000" b="1">
                <a:solidFill>
                  <a:schemeClr val="bg2"/>
                </a:solidFill>
                <a:latin typeface="+mn-lt"/>
                <a:ea typeface="+mn-ea"/>
              </a:rPr>
              <a:t>500</a:t>
            </a:r>
            <a:r>
              <a:rPr kumimoji="1" lang="zh-CN" altLang="en-US" sz="2000" b="1">
                <a:solidFill>
                  <a:schemeClr val="bg2"/>
                </a:solidFill>
                <a:latin typeface="+mn-lt"/>
                <a:ea typeface="+mn-ea"/>
              </a:rPr>
              <a:t>）</a:t>
            </a:r>
            <a:endParaRPr kumimoji="1" lang="zh-CN" altLang="en-US" sz="2000" b="1">
              <a:solidFill>
                <a:schemeClr val="bg2"/>
              </a:solidFill>
              <a:latin typeface="+mn-lt"/>
              <a:ea typeface="+mn-ea"/>
            </a:endParaRPr>
          </a:p>
        </p:txBody>
      </p:sp>
      <p:sp>
        <p:nvSpPr>
          <p:cNvPr id="955430" name="Rectangle 38"/>
          <p:cNvSpPr>
            <a:spLocks noChangeArrowheads="1"/>
          </p:cNvSpPr>
          <p:nvPr/>
        </p:nvSpPr>
        <p:spPr bwMode="auto">
          <a:xfrm>
            <a:off x="5251450" y="1589088"/>
            <a:ext cx="260985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还能发送 </a:t>
            </a:r>
            <a:r>
              <a:rPr kumimoji="1" lang="en-US" altLang="zh-CN" sz="2000" b="1">
                <a:solidFill>
                  <a:schemeClr val="bg2"/>
                </a:solidFill>
                <a:latin typeface="+mn-lt"/>
                <a:ea typeface="+mn-ea"/>
              </a:rPr>
              <a:t>300 </a:t>
            </a: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955431" name="Rectangle 39"/>
          <p:cNvSpPr>
            <a:spLocks noChangeArrowheads="1"/>
          </p:cNvSpPr>
          <p:nvPr/>
        </p:nvSpPr>
        <p:spPr bwMode="auto">
          <a:xfrm>
            <a:off x="5265738" y="4060825"/>
            <a:ext cx="35026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不能再发送</a:t>
            </a:r>
            <a:r>
              <a:rPr kumimoji="1" lang="en-US" altLang="zh-CN" sz="2000" b="1">
                <a:solidFill>
                  <a:schemeClr val="bg2"/>
                </a:solidFill>
                <a:latin typeface="+mn-lt"/>
                <a:ea typeface="+mn-ea"/>
              </a:rPr>
              <a:t>500 </a:t>
            </a:r>
            <a:r>
              <a:rPr kumimoji="1" lang="zh-CN" altLang="en-US" sz="2000" b="1">
                <a:solidFill>
                  <a:schemeClr val="bg2"/>
                </a:solidFill>
                <a:latin typeface="+mn-lt"/>
                <a:ea typeface="+mn-ea"/>
              </a:rPr>
              <a:t>以后的数据</a:t>
            </a:r>
            <a:endParaRPr kumimoji="1" lang="zh-CN" altLang="en-US" sz="2000" b="1">
              <a:solidFill>
                <a:schemeClr val="bg2"/>
              </a:solidFill>
              <a:latin typeface="+mn-lt"/>
              <a:ea typeface="+mn-ea"/>
            </a:endParaRPr>
          </a:p>
        </p:txBody>
      </p:sp>
      <p:sp>
        <p:nvSpPr>
          <p:cNvPr id="955432" name="Rectangle 40"/>
          <p:cNvSpPr>
            <a:spLocks noChangeArrowheads="1"/>
          </p:cNvSpPr>
          <p:nvPr/>
        </p:nvSpPr>
        <p:spPr bwMode="auto">
          <a:xfrm>
            <a:off x="5251450" y="4552951"/>
            <a:ext cx="350012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 </a:t>
            </a:r>
            <a:r>
              <a:rPr kumimoji="1" lang="zh-CN" altLang="en-US" sz="2000" b="1" dirty="0">
                <a:solidFill>
                  <a:schemeClr val="bg2"/>
                </a:solidFill>
                <a:latin typeface="+mn-lt"/>
                <a:ea typeface="+mn-ea"/>
              </a:rPr>
              <a:t>超时重传，但不能继续发送</a:t>
            </a:r>
            <a:endParaRPr kumimoji="1" lang="zh-CN" altLang="en-US" sz="2000" b="1" dirty="0">
              <a:solidFill>
                <a:schemeClr val="bg2"/>
              </a:solidFill>
              <a:latin typeface="+mn-lt"/>
              <a:ea typeface="+mn-ea"/>
            </a:endParaRPr>
          </a:p>
        </p:txBody>
      </p:sp>
      <p:sp>
        <p:nvSpPr>
          <p:cNvPr id="955433" name="Rectangle 41"/>
          <p:cNvSpPr>
            <a:spLocks noChangeArrowheads="1"/>
          </p:cNvSpPr>
          <p:nvPr/>
        </p:nvSpPr>
        <p:spPr bwMode="auto">
          <a:xfrm>
            <a:off x="5235576" y="5030788"/>
            <a:ext cx="542417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a:solidFill>
                  <a:schemeClr val="bg2"/>
                </a:solidFill>
                <a:latin typeface="+mn-lt"/>
                <a:ea typeface="+mn-ea"/>
              </a:rPr>
              <a:t>允许 </a:t>
            </a:r>
            <a:r>
              <a:rPr kumimoji="1" lang="en-US" altLang="zh-CN" sz="2000" b="1">
                <a:solidFill>
                  <a:schemeClr val="bg2"/>
                </a:solidFill>
                <a:latin typeface="+mn-lt"/>
                <a:ea typeface="+mn-ea"/>
              </a:rPr>
              <a:t>A </a:t>
            </a:r>
            <a:r>
              <a:rPr kumimoji="1" lang="zh-CN" altLang="en-US" sz="2000" b="1">
                <a:solidFill>
                  <a:schemeClr val="bg2"/>
                </a:solidFill>
                <a:latin typeface="+mn-lt"/>
                <a:ea typeface="+mn-ea"/>
              </a:rPr>
              <a:t>再发送 </a:t>
            </a:r>
            <a:r>
              <a:rPr kumimoji="1" lang="en-US" altLang="zh-CN" sz="2000" b="1">
                <a:solidFill>
                  <a:schemeClr val="bg2"/>
                </a:solidFill>
                <a:latin typeface="+mn-lt"/>
                <a:ea typeface="+mn-ea"/>
              </a:rPr>
              <a:t>100 </a:t>
            </a:r>
            <a:r>
              <a:rPr kumimoji="1" lang="zh-CN" altLang="en-US" sz="2000" b="1">
                <a:solidFill>
                  <a:schemeClr val="bg2"/>
                </a:solidFill>
                <a:latin typeface="+mn-lt"/>
                <a:ea typeface="+mn-ea"/>
              </a:rPr>
              <a:t>字节（序号 </a:t>
            </a:r>
            <a:r>
              <a:rPr kumimoji="1" lang="en-US" altLang="zh-CN" sz="2000" b="1">
                <a:solidFill>
                  <a:schemeClr val="bg2"/>
                </a:solidFill>
                <a:latin typeface="+mn-lt"/>
                <a:ea typeface="+mn-ea"/>
              </a:rPr>
              <a:t>501 </a:t>
            </a:r>
            <a:r>
              <a:rPr kumimoji="1" lang="zh-CN" altLang="en-US" sz="2000" b="1">
                <a:solidFill>
                  <a:schemeClr val="bg2"/>
                </a:solidFill>
                <a:latin typeface="+mn-lt"/>
                <a:ea typeface="+mn-ea"/>
              </a:rPr>
              <a:t>至 </a:t>
            </a:r>
            <a:r>
              <a:rPr kumimoji="1" lang="en-US" altLang="zh-CN" sz="2000" b="1">
                <a:solidFill>
                  <a:schemeClr val="bg2"/>
                </a:solidFill>
                <a:latin typeface="+mn-lt"/>
                <a:ea typeface="+mn-ea"/>
              </a:rPr>
              <a:t>600</a:t>
            </a:r>
            <a:r>
              <a:rPr kumimoji="1" lang="zh-CN" altLang="en-US" sz="2000" b="1">
                <a:solidFill>
                  <a:schemeClr val="bg2"/>
                </a:solidFill>
                <a:latin typeface="+mn-lt"/>
                <a:ea typeface="+mn-ea"/>
              </a:rPr>
              <a:t>）</a:t>
            </a:r>
            <a:endParaRPr kumimoji="1" lang="zh-CN" altLang="en-US" sz="2000" b="1">
              <a:solidFill>
                <a:schemeClr val="bg2"/>
              </a:solidFill>
              <a:latin typeface="+mn-lt"/>
              <a:ea typeface="+mn-ea"/>
            </a:endParaRPr>
          </a:p>
        </p:txBody>
      </p:sp>
      <p:sp>
        <p:nvSpPr>
          <p:cNvPr id="955434" name="Rectangle 42"/>
          <p:cNvSpPr>
            <a:spLocks noChangeArrowheads="1"/>
          </p:cNvSpPr>
          <p:nvPr/>
        </p:nvSpPr>
        <p:spPr bwMode="auto">
          <a:xfrm>
            <a:off x="5251450" y="5527675"/>
            <a:ext cx="337439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不能再发送</a:t>
            </a:r>
            <a:r>
              <a:rPr kumimoji="1" lang="en-US" altLang="zh-CN" sz="2000" b="1">
                <a:solidFill>
                  <a:schemeClr val="bg2"/>
                </a:solidFill>
                <a:latin typeface="+mn-lt"/>
                <a:ea typeface="+mn-ea"/>
              </a:rPr>
              <a:t>600</a:t>
            </a:r>
            <a:r>
              <a:rPr kumimoji="1" lang="zh-CN" altLang="en-US" sz="2000" b="1">
                <a:solidFill>
                  <a:schemeClr val="bg2"/>
                </a:solidFill>
                <a:latin typeface="+mn-lt"/>
                <a:ea typeface="+mn-ea"/>
              </a:rPr>
              <a:t>以后的数据</a:t>
            </a:r>
            <a:endParaRPr kumimoji="1" lang="zh-CN" altLang="en-US" sz="2000" b="1">
              <a:solidFill>
                <a:schemeClr val="bg2"/>
              </a:solidFill>
              <a:latin typeface="+mn-lt"/>
              <a:ea typeface="+mn-ea"/>
            </a:endParaRPr>
          </a:p>
        </p:txBody>
      </p:sp>
      <p:sp>
        <p:nvSpPr>
          <p:cNvPr id="955435" name="Rectangle 43"/>
          <p:cNvSpPr>
            <a:spLocks noChangeArrowheads="1"/>
          </p:cNvSpPr>
          <p:nvPr/>
        </p:nvSpPr>
        <p:spPr bwMode="auto">
          <a:xfrm>
            <a:off x="5251450" y="6043613"/>
            <a:ext cx="5801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a:solidFill>
                  <a:schemeClr val="bg2"/>
                </a:solidFill>
                <a:latin typeface="+mn-lt"/>
                <a:ea typeface="+mn-ea"/>
              </a:rPr>
              <a:t>不允许 </a:t>
            </a:r>
            <a:r>
              <a:rPr kumimoji="1" lang="en-US" altLang="zh-CN" sz="2000" b="1">
                <a:solidFill>
                  <a:schemeClr val="bg2"/>
                </a:solidFill>
                <a:latin typeface="+mn-lt"/>
                <a:ea typeface="+mn-ea"/>
              </a:rPr>
              <a:t>A </a:t>
            </a:r>
            <a:r>
              <a:rPr kumimoji="1" lang="zh-CN" altLang="en-US" sz="2000" b="1">
                <a:solidFill>
                  <a:schemeClr val="bg2"/>
                </a:solidFill>
                <a:latin typeface="+mn-lt"/>
                <a:ea typeface="+mn-ea"/>
              </a:rPr>
              <a:t>再发送（到序号 </a:t>
            </a:r>
            <a:r>
              <a:rPr kumimoji="1" lang="en-US" altLang="zh-CN" sz="2000" b="1">
                <a:solidFill>
                  <a:schemeClr val="bg2"/>
                </a:solidFill>
                <a:latin typeface="+mn-lt"/>
                <a:ea typeface="+mn-ea"/>
              </a:rPr>
              <a:t>600 </a:t>
            </a:r>
            <a:r>
              <a:rPr kumimoji="1" lang="zh-CN" altLang="en-US" sz="2000" b="1">
                <a:solidFill>
                  <a:schemeClr val="bg2"/>
                </a:solidFill>
                <a:latin typeface="+mn-lt"/>
                <a:ea typeface="+mn-ea"/>
              </a:rPr>
              <a:t>的数据都已收到）</a:t>
            </a:r>
            <a:endParaRPr kumimoji="1" lang="zh-CN" altLang="en-US" sz="2000" b="1">
              <a:solidFill>
                <a:schemeClr val="bg2"/>
              </a:solidFill>
              <a:latin typeface="+mn-lt"/>
              <a:ea typeface="+mn-ea"/>
            </a:endParaRPr>
          </a:p>
        </p:txBody>
      </p:sp>
      <p:grpSp>
        <p:nvGrpSpPr>
          <p:cNvPr id="12" name="Group 44"/>
          <p:cNvGrpSpPr/>
          <p:nvPr/>
        </p:nvGrpSpPr>
        <p:grpSpPr bwMode="auto">
          <a:xfrm>
            <a:off x="1946276" y="2432051"/>
            <a:ext cx="3363913" cy="633413"/>
            <a:chOff x="264" y="1724"/>
            <a:chExt cx="2119" cy="399"/>
          </a:xfrm>
        </p:grpSpPr>
        <p:sp>
          <p:nvSpPr>
            <p:cNvPr id="30749" name="Line 45"/>
            <p:cNvSpPr>
              <a:spLocks noChangeShapeType="1"/>
            </p:cNvSpPr>
            <p:nvPr/>
          </p:nvSpPr>
          <p:spPr bwMode="auto">
            <a:xfrm>
              <a:off x="264" y="1967"/>
              <a:ext cx="1351" cy="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wrap="none" anchor="ctr"/>
            <a:p>
              <a:endParaRPr lang="zh-CN" altLang="en-US">
                <a:solidFill>
                  <a:schemeClr val="tx1">
                    <a:lumMod val="65000"/>
                    <a:lumOff val="35000"/>
                  </a:schemeClr>
                </a:solidFill>
                <a:latin typeface="+mn-lt"/>
                <a:ea typeface="+mn-ea"/>
              </a:endParaRPr>
            </a:p>
          </p:txBody>
        </p:sp>
        <p:sp>
          <p:nvSpPr>
            <p:cNvPr id="30750" name="Rectangle 46"/>
            <p:cNvSpPr>
              <a:spLocks noChangeArrowheads="1"/>
            </p:cNvSpPr>
            <p:nvPr/>
          </p:nvSpPr>
          <p:spPr bwMode="auto">
            <a:xfrm>
              <a:off x="681" y="1734"/>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en-US" altLang="zh-CN" sz="2000" b="1">
                  <a:solidFill>
                    <a:schemeClr val="bg2"/>
                  </a:solidFill>
                  <a:latin typeface="+mn-lt"/>
                  <a:ea typeface="+mn-ea"/>
                </a:rPr>
                <a:t>SEQ = 201</a:t>
              </a:r>
              <a:endParaRPr kumimoji="1" lang="en-US" altLang="zh-CN" sz="2000" b="1">
                <a:solidFill>
                  <a:schemeClr val="bg2"/>
                </a:solidFill>
                <a:latin typeface="+mn-lt"/>
                <a:ea typeface="+mn-ea"/>
              </a:endParaRPr>
            </a:p>
          </p:txBody>
        </p:sp>
        <p:sp>
          <p:nvSpPr>
            <p:cNvPr id="30751" name="AutoShape 47"/>
            <p:cNvSpPr>
              <a:spLocks noChangeArrowheads="1"/>
            </p:cNvSpPr>
            <p:nvPr/>
          </p:nvSpPr>
          <p:spPr bwMode="auto">
            <a:xfrm>
              <a:off x="1643" y="1724"/>
              <a:ext cx="733" cy="399"/>
            </a:xfrm>
            <a:prstGeom prst="irregularSeal1">
              <a:avLst/>
            </a:prstGeom>
            <a:solidFill>
              <a:srgbClr val="FFC000"/>
            </a:solidFill>
            <a:ln w="28575">
              <a:noFill/>
              <a:miter lim="800000"/>
            </a:ln>
          </p:spPr>
          <p:txBody>
            <a:bodyPr wrap="none" anchor="ctr"/>
            <a:p>
              <a:pPr algn="ctr" eaLnBrk="0" hangingPunct="0"/>
              <a:endParaRPr lang="zh-CN" altLang="zh-CN" sz="1800" b="1">
                <a:solidFill>
                  <a:schemeClr val="bg2"/>
                </a:solidFill>
                <a:latin typeface="+mn-lt"/>
                <a:ea typeface="+mn-ea"/>
              </a:endParaRPr>
            </a:p>
          </p:txBody>
        </p:sp>
        <p:sp>
          <p:nvSpPr>
            <p:cNvPr id="30752" name="Rectangle 48"/>
            <p:cNvSpPr>
              <a:spLocks noChangeArrowheads="1"/>
            </p:cNvSpPr>
            <p:nvPr/>
          </p:nvSpPr>
          <p:spPr bwMode="auto">
            <a:xfrm>
              <a:off x="1787" y="180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p>
              <a:pPr defTabSz="762000" eaLnBrk="0" hangingPunct="0"/>
              <a:r>
                <a:rPr kumimoji="1" lang="zh-CN" altLang="en-US" sz="2000" b="1" dirty="0">
                  <a:solidFill>
                    <a:schemeClr val="bg2"/>
                  </a:solidFill>
                  <a:latin typeface="+mn-lt"/>
                  <a:ea typeface="+mn-ea"/>
                </a:rPr>
                <a:t>丢失！</a:t>
              </a:r>
              <a:endParaRPr kumimoji="1" lang="zh-CN" altLang="en-US" sz="2000" b="1" dirty="0">
                <a:solidFill>
                  <a:schemeClr val="bg2"/>
                </a:solidFill>
                <a:latin typeface="+mn-lt"/>
                <a:ea typeface="+mn-ea"/>
              </a:endParaRPr>
            </a:p>
          </p:txBody>
        </p:sp>
      </p:grpSp>
      <p:sp>
        <p:nvSpPr>
          <p:cNvPr id="30746" name="Line 49"/>
          <p:cNvSpPr>
            <a:spLocks noChangeShapeType="1"/>
          </p:cNvSpPr>
          <p:nvPr/>
        </p:nvSpPr>
        <p:spPr bwMode="auto">
          <a:xfrm>
            <a:off x="1920875" y="1638301"/>
            <a:ext cx="0" cy="4772025"/>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p>
            <a:endParaRPr lang="zh-CN" altLang="en-US">
              <a:solidFill>
                <a:schemeClr val="tx1">
                  <a:lumMod val="65000"/>
                  <a:lumOff val="35000"/>
                </a:schemeClr>
              </a:solidFill>
              <a:latin typeface="+mn-lt"/>
              <a:ea typeface="+mn-ea"/>
            </a:endParaRPr>
          </a:p>
        </p:txBody>
      </p:sp>
      <p:sp>
        <p:nvSpPr>
          <p:cNvPr id="955442" name="AutoShape 50"/>
          <p:cNvSpPr>
            <a:spLocks noChangeArrowheads="1"/>
          </p:cNvSpPr>
          <p:nvPr/>
        </p:nvSpPr>
        <p:spPr bwMode="auto">
          <a:xfrm>
            <a:off x="5641975" y="2565400"/>
            <a:ext cx="2735579" cy="396239"/>
          </a:xfrm>
          <a:prstGeom prst="wedgeRectCallout">
            <a:avLst>
              <a:gd name="adj1" fmla="val -72190"/>
              <a:gd name="adj2" fmla="val 78011"/>
            </a:avLst>
          </a:prstGeom>
          <a:solidFill>
            <a:srgbClr val="92D050"/>
          </a:solidFill>
          <a:ln w="12700">
            <a:noFill/>
            <a:miter lim="800000"/>
          </a:ln>
        </p:spPr>
        <p:txBody>
          <a:bodyPr wrap="none" lIns="90488" tIns="44450" rIns="90488" bIns="44450">
            <a:spAutoFit/>
          </a:bodyPr>
          <a:p>
            <a:pPr defTabSz="762000" eaLnBrk="0" hangingPunct="0"/>
            <a:r>
              <a:rPr kumimoji="1" lang="zh-CN" altLang="en-US" sz="2000" b="1" dirty="0">
                <a:solidFill>
                  <a:schemeClr val="bg2"/>
                </a:solidFill>
                <a:latin typeface="+mn-lt"/>
                <a:ea typeface="+mn-ea"/>
              </a:rPr>
              <a:t>应用程序取走</a:t>
            </a:r>
            <a:r>
              <a:rPr kumimoji="1" lang="en-US" altLang="zh-CN" sz="2000" b="1" dirty="0">
                <a:solidFill>
                  <a:schemeClr val="bg2"/>
                </a:solidFill>
                <a:latin typeface="+mn-lt"/>
                <a:ea typeface="+mn-ea"/>
              </a:rPr>
              <a:t>100 </a:t>
            </a:r>
            <a:r>
              <a:rPr kumimoji="1" lang="zh-CN" altLang="en-US" sz="2000" b="1" dirty="0">
                <a:solidFill>
                  <a:schemeClr val="bg2"/>
                </a:solidFill>
                <a:latin typeface="+mn-lt"/>
                <a:ea typeface="+mn-ea"/>
              </a:rPr>
              <a:t>字节</a:t>
            </a:r>
            <a:endParaRPr kumimoji="1" lang="zh-CN" altLang="en-US" sz="2000" b="1" dirty="0">
              <a:solidFill>
                <a:schemeClr val="bg2"/>
              </a:solidFill>
              <a:latin typeface="+mn-lt"/>
              <a:ea typeface="+mn-ea"/>
            </a:endParaRPr>
          </a:p>
        </p:txBody>
      </p:sp>
      <p:sp>
        <p:nvSpPr>
          <p:cNvPr id="955443" name="AutoShape 51"/>
          <p:cNvSpPr>
            <a:spLocks noChangeArrowheads="1"/>
          </p:cNvSpPr>
          <p:nvPr/>
        </p:nvSpPr>
        <p:spPr bwMode="auto">
          <a:xfrm>
            <a:off x="5641975" y="4572000"/>
            <a:ext cx="2735579" cy="396239"/>
          </a:xfrm>
          <a:prstGeom prst="wedgeRectCallout">
            <a:avLst>
              <a:gd name="adj1" fmla="val -72792"/>
              <a:gd name="adj2" fmla="val 78011"/>
            </a:avLst>
          </a:prstGeom>
          <a:solidFill>
            <a:srgbClr val="92D050"/>
          </a:solidFill>
          <a:ln w="12700">
            <a:noFill/>
            <a:miter lim="800000"/>
          </a:ln>
        </p:spPr>
        <p:txBody>
          <a:bodyPr wrap="none" lIns="90488" tIns="44450" rIns="90488" bIns="44450">
            <a:spAutoFit/>
          </a:bodyPr>
          <a:p>
            <a:pPr defTabSz="762000" eaLnBrk="0" hangingPunct="0"/>
            <a:r>
              <a:rPr kumimoji="1" lang="zh-CN" altLang="en-US" sz="2000" b="1" dirty="0">
                <a:solidFill>
                  <a:schemeClr val="bg2"/>
                </a:solidFill>
                <a:latin typeface="+mn-lt"/>
                <a:ea typeface="+mn-ea"/>
              </a:rPr>
              <a:t>应用程序取走</a:t>
            </a:r>
            <a:r>
              <a:rPr kumimoji="1" lang="en-US" altLang="zh-CN" sz="2000" b="1" dirty="0">
                <a:solidFill>
                  <a:schemeClr val="bg2"/>
                </a:solidFill>
                <a:latin typeface="+mn-lt"/>
                <a:ea typeface="+mn-ea"/>
              </a:rPr>
              <a:t>100 </a:t>
            </a:r>
            <a:r>
              <a:rPr kumimoji="1" lang="zh-CN" altLang="en-US" sz="2000" b="1" dirty="0">
                <a:solidFill>
                  <a:schemeClr val="bg2"/>
                </a:solidFill>
                <a:latin typeface="+mn-lt"/>
                <a:ea typeface="+mn-ea"/>
              </a:rPr>
              <a:t>字节</a:t>
            </a:r>
            <a:endParaRPr kumimoji="1" lang="zh-CN" altLang="en-US" sz="2000" b="1" dirty="0">
              <a:solidFill>
                <a:schemeClr val="bg2"/>
              </a:solidFill>
              <a:latin typeface="+mn-lt"/>
              <a:ea typeface="+mn-ea"/>
            </a:endParaRPr>
          </a:p>
        </p:txBody>
      </p:sp>
      <p:sp>
        <p:nvSpPr>
          <p:cNvPr id="30723" name="Rectangle 3"/>
          <p:cNvSpPr>
            <a:spLocks noGrp="1" noChangeArrowheads="1"/>
          </p:cNvSpPr>
          <p:nvPr/>
        </p:nvSpPr>
        <p:spPr>
          <a:xfrm>
            <a:off x="387351" y="90860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b="1">
                <a:solidFill>
                  <a:schemeClr val="bg2"/>
                </a:solidFill>
              </a:rPr>
              <a:t>每段</a:t>
            </a:r>
            <a:r>
              <a:rPr lang="en-US" altLang="zh-CN" b="1" dirty="0">
                <a:solidFill>
                  <a:schemeClr val="bg2"/>
                </a:solidFill>
              </a:rPr>
              <a:t>100</a:t>
            </a:r>
            <a:r>
              <a:rPr lang="zh-CN" altLang="en-US" b="1" dirty="0">
                <a:solidFill>
                  <a:schemeClr val="bg2"/>
                </a:solidFill>
              </a:rPr>
              <a:t>字节，初始窗口和接收缓存为</a:t>
            </a:r>
            <a:r>
              <a:rPr lang="en-US" altLang="zh-CN" b="1" dirty="0">
                <a:solidFill>
                  <a:schemeClr val="bg2"/>
                </a:solidFill>
              </a:rPr>
              <a:t>400</a:t>
            </a:r>
            <a:endParaRPr lang="en-US" altLang="zh-CN" b="1" dirty="0">
              <a:solidFill>
                <a:schemeClr val="bg2"/>
              </a:solidFill>
            </a:endParaRPr>
          </a:p>
        </p:txBody>
      </p:sp>
      <p:sp>
        <p:nvSpPr>
          <p:cNvPr id="13" name="文本框 12"/>
          <p:cNvSpPr txBox="1"/>
          <p:nvPr/>
        </p:nvSpPr>
        <p:spPr>
          <a:xfrm>
            <a:off x="8475980" y="527685"/>
            <a:ext cx="3461385" cy="1568450"/>
          </a:xfrm>
          <a:prstGeom prst="rect">
            <a:avLst/>
          </a:prstGeom>
          <a:noFill/>
        </p:spPr>
        <p:txBody>
          <a:bodyPr wrap="square" rtlCol="0">
            <a:spAutoFit/>
          </a:bodyPr>
          <a:p>
            <a:r>
              <a:rPr lang="zh-CN" altLang="en-US" sz="2400" b="1">
                <a:solidFill>
                  <a:schemeClr val="bg2"/>
                </a:solidFill>
              </a:rPr>
              <a:t>使用了流量控制机制控制了发送方的发送速率，从而保证了接收方缓存不会溢出。</a:t>
            </a:r>
            <a:endParaRPr lang="zh-CN" altLang="en-US" sz="24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9554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9554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55442"/>
                                        </p:tgtEl>
                                        <p:attrNameLst>
                                          <p:attrName>style.visibility</p:attrName>
                                        </p:attrNameLst>
                                      </p:cBhvr>
                                      <p:to>
                                        <p:strVal val="visible"/>
                                      </p:to>
                                    </p:set>
                                    <p:anim calcmode="lin" valueType="num">
                                      <p:cBhvr>
                                        <p:cTn id="28" dur="500" fill="hold"/>
                                        <p:tgtEl>
                                          <p:spTgt spid="955442"/>
                                        </p:tgtEl>
                                        <p:attrNameLst>
                                          <p:attrName>ppt_w</p:attrName>
                                        </p:attrNameLst>
                                      </p:cBhvr>
                                      <p:tavLst>
                                        <p:tav tm="0">
                                          <p:val>
                                            <p:fltVal val="0"/>
                                          </p:val>
                                        </p:tav>
                                        <p:tav tm="100000">
                                          <p:val>
                                            <p:strVal val="#ppt_w"/>
                                          </p:val>
                                        </p:tav>
                                      </p:tavLst>
                                    </p:anim>
                                    <p:anim calcmode="lin" valueType="num">
                                      <p:cBhvr>
                                        <p:cTn id="29" dur="500" fill="hold"/>
                                        <p:tgtEl>
                                          <p:spTgt spid="955442"/>
                                        </p:tgtEl>
                                        <p:attrNameLst>
                                          <p:attrName>ppt_h</p:attrName>
                                        </p:attrNameLst>
                                      </p:cBhvr>
                                      <p:tavLst>
                                        <p:tav tm="0">
                                          <p:val>
                                            <p:fltVal val="0"/>
                                          </p:val>
                                        </p:tav>
                                        <p:tav tm="100000">
                                          <p:val>
                                            <p:strVal val="#ppt_h"/>
                                          </p:val>
                                        </p:tav>
                                      </p:tavLst>
                                    </p:anim>
                                    <p:animEffect transition="in" filter="fade">
                                      <p:cBhvr>
                                        <p:cTn id="30" dur="500"/>
                                        <p:tgtEl>
                                          <p:spTgt spid="9554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1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554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par>
                          <p:cTn id="45" fill="hold">
                            <p:stCondLst>
                              <p:cond delay="1000"/>
                            </p:stCondLst>
                            <p:childTnLst>
                              <p:par>
                                <p:cTn id="46" presetID="1" presetClass="entr" presetSubtype="0" fill="hold" grpId="0" nodeType="afterEffect">
                                  <p:stCondLst>
                                    <p:cond delay="500"/>
                                  </p:stCondLst>
                                  <p:childTnLst>
                                    <p:set>
                                      <p:cBhvr>
                                        <p:cTn id="47" dur="1" fill="hold">
                                          <p:stCondLst>
                                            <p:cond delay="0"/>
                                          </p:stCondLst>
                                        </p:cTn>
                                        <p:tgtEl>
                                          <p:spTgt spid="955429">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1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554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1000"/>
                                        <p:tgtEl>
                                          <p:spTgt spid="4"/>
                                        </p:tgtEl>
                                      </p:cBhvr>
                                    </p:animEffect>
                                  </p:childTnLst>
                                </p:cTn>
                              </p:par>
                            </p:childTnLst>
                          </p:cTn>
                        </p:par>
                        <p:par>
                          <p:cTn id="62" fill="hold">
                            <p:stCondLst>
                              <p:cond delay="1000"/>
                            </p:stCondLst>
                            <p:childTnLst>
                              <p:par>
                                <p:cTn id="63" presetID="1" presetClass="entr" presetSubtype="0" fill="hold" grpId="0" nodeType="afterEffect">
                                  <p:stCondLst>
                                    <p:cond delay="500"/>
                                  </p:stCondLst>
                                  <p:childTnLst>
                                    <p:set>
                                      <p:cBhvr>
                                        <p:cTn id="64" dur="1" fill="hold">
                                          <p:stCondLst>
                                            <p:cond delay="0"/>
                                          </p:stCondLst>
                                        </p:cTn>
                                        <p:tgtEl>
                                          <p:spTgt spid="9554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955443"/>
                                        </p:tgtEl>
                                        <p:attrNameLst>
                                          <p:attrName>style.visibility</p:attrName>
                                        </p:attrNameLst>
                                      </p:cBhvr>
                                      <p:to>
                                        <p:strVal val="visible"/>
                                      </p:to>
                                    </p:set>
                                    <p:anim calcmode="lin" valueType="num">
                                      <p:cBhvr>
                                        <p:cTn id="69" dur="500" fill="hold"/>
                                        <p:tgtEl>
                                          <p:spTgt spid="955443"/>
                                        </p:tgtEl>
                                        <p:attrNameLst>
                                          <p:attrName>ppt_w</p:attrName>
                                        </p:attrNameLst>
                                      </p:cBhvr>
                                      <p:tavLst>
                                        <p:tav tm="0">
                                          <p:val>
                                            <p:fltVal val="0"/>
                                          </p:val>
                                        </p:tav>
                                        <p:tav tm="100000">
                                          <p:val>
                                            <p:strVal val="#ppt_w"/>
                                          </p:val>
                                        </p:tav>
                                      </p:tavLst>
                                    </p:anim>
                                    <p:anim calcmode="lin" valueType="num">
                                      <p:cBhvr>
                                        <p:cTn id="70" dur="500" fill="hold"/>
                                        <p:tgtEl>
                                          <p:spTgt spid="955443"/>
                                        </p:tgtEl>
                                        <p:attrNameLst>
                                          <p:attrName>ppt_h</p:attrName>
                                        </p:attrNameLst>
                                      </p:cBhvr>
                                      <p:tavLst>
                                        <p:tav tm="0">
                                          <p:val>
                                            <p:fltVal val="0"/>
                                          </p:val>
                                        </p:tav>
                                        <p:tav tm="100000">
                                          <p:val>
                                            <p:strVal val="#ppt_h"/>
                                          </p:val>
                                        </p:tav>
                                      </p:tavLst>
                                    </p:anim>
                                    <p:animEffect transition="in" filter="fade">
                                      <p:cBhvr>
                                        <p:cTn id="71" dur="500"/>
                                        <p:tgtEl>
                                          <p:spTgt spid="95544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right)">
                                      <p:cBhvr>
                                        <p:cTn id="76" dur="10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554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left)">
                                      <p:cBhvr>
                                        <p:cTn id="85" dur="1000"/>
                                        <p:tgtEl>
                                          <p:spTgt spid="8"/>
                                        </p:tgtEl>
                                      </p:cBhvr>
                                    </p:animEffect>
                                  </p:childTnLst>
                                </p:cTn>
                              </p:par>
                            </p:childTnLst>
                          </p:cTn>
                        </p:par>
                        <p:par>
                          <p:cTn id="86" fill="hold">
                            <p:stCondLst>
                              <p:cond delay="1000"/>
                            </p:stCondLst>
                            <p:childTnLst>
                              <p:par>
                                <p:cTn id="87" presetID="1" presetClass="entr" presetSubtype="0" fill="hold" grpId="0" nodeType="afterEffect">
                                  <p:stCondLst>
                                    <p:cond delay="500"/>
                                  </p:stCondLst>
                                  <p:childTnLst>
                                    <p:set>
                                      <p:cBhvr>
                                        <p:cTn id="88" dur="1" fill="hold">
                                          <p:stCondLst>
                                            <p:cond delay="0"/>
                                          </p:stCondLst>
                                        </p:cTn>
                                        <p:tgtEl>
                                          <p:spTgt spid="9554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right)">
                                      <p:cBhvr>
                                        <p:cTn id="93" dur="1000"/>
                                        <p:tgtEl>
                                          <p:spTgt spid="10"/>
                                        </p:tgtEl>
                                      </p:cBhvr>
                                    </p:animEffect>
                                  </p:childTnLst>
                                </p:cTn>
                              </p:par>
                            </p:childTnLst>
                          </p:cTn>
                        </p:par>
                        <p:par>
                          <p:cTn id="94" fill="hold">
                            <p:stCondLst>
                              <p:cond delay="1000"/>
                            </p:stCondLst>
                            <p:childTnLst>
                              <p:par>
                                <p:cTn id="95" presetID="1" presetClass="entr" presetSubtype="0" fill="hold" grpId="0" nodeType="afterEffect">
                                  <p:stCondLst>
                                    <p:cond delay="500"/>
                                  </p:stCondLst>
                                  <p:childTnLst>
                                    <p:set>
                                      <p:cBhvr>
                                        <p:cTn id="96" dur="1" fill="hold">
                                          <p:stCondLst>
                                            <p:cond delay="0"/>
                                          </p:stCondLst>
                                        </p:cTn>
                                        <p:tgtEl>
                                          <p:spTgt spid="9554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27" grpId="0"/>
      <p:bldP spid="955428" grpId="0"/>
      <p:bldP spid="955429" grpId="0" build="allAtOnce"/>
      <p:bldP spid="955430" grpId="0"/>
      <p:bldP spid="955431" grpId="0"/>
      <p:bldP spid="955432" grpId="0"/>
      <p:bldP spid="955433" grpId="0"/>
      <p:bldP spid="955434" grpId="0"/>
      <p:bldP spid="955435" grpId="0"/>
      <p:bldP spid="955442" grpId="0" bldLvl="0" animBg="1"/>
      <p:bldP spid="955443" grpId="0" bldLvl="0" animBg="1"/>
      <p:bldP spid="13" grpId="0"/>
      <p:bldP spid="13"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563245" y="2096135"/>
            <a:ext cx="9932670" cy="52197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r>
              <a:rPr lang="en-US" altLang="zh-CN" sz="2800" b="1">
                <a:solidFill>
                  <a:schemeClr val="bg2"/>
                </a:solidFill>
                <a:cs typeface="+mn-lt"/>
              </a:rPr>
              <a:t>1</a:t>
            </a:r>
            <a:r>
              <a:rPr lang="zh-CN" altLang="en-US" sz="2800" b="1">
                <a:solidFill>
                  <a:schemeClr val="bg2"/>
                </a:solidFill>
                <a:cs typeface="+mn-lt"/>
              </a:rPr>
              <a:t>）接收方根据空余的接收缓存大小调整接收窗口的大小；</a:t>
            </a:r>
            <a:endParaRPr lang="zh-CN" altLang="en-US" sz="2800" b="1">
              <a:solidFill>
                <a:schemeClr val="bg2"/>
              </a:solidFill>
              <a:cs typeface="+mn-lt"/>
            </a:endParaRPr>
          </a:p>
        </p:txBody>
      </p:sp>
      <p:sp>
        <p:nvSpPr>
          <p:cNvPr id="4" name="文本框 3"/>
          <p:cNvSpPr txBox="1"/>
          <p:nvPr/>
        </p:nvSpPr>
        <p:spPr>
          <a:xfrm>
            <a:off x="563245" y="3124200"/>
            <a:ext cx="9817100" cy="521970"/>
          </a:xfrm>
          <a:prstGeom prst="rect">
            <a:avLst/>
          </a:prstGeom>
          <a:noFill/>
        </p:spPr>
        <p:txBody>
          <a:bodyPr wrap="square" rtlCol="0">
            <a:spAutoFit/>
          </a:bodyPr>
          <a:p>
            <a:r>
              <a:rPr lang="en-US" altLang="zh-CN" sz="2800" b="1">
                <a:solidFill>
                  <a:schemeClr val="bg2"/>
                </a:solidFill>
                <a:cs typeface="+mn-lt"/>
              </a:rPr>
              <a:t>2</a:t>
            </a:r>
            <a:r>
              <a:rPr lang="zh-CN" altLang="en-US" sz="2800" b="1">
                <a:solidFill>
                  <a:schemeClr val="bg2"/>
                </a:solidFill>
                <a:cs typeface="+mn-lt"/>
              </a:rPr>
              <a:t>）接收方在确认对方数据时将自己的接收窗口大小通知对方；</a:t>
            </a:r>
            <a:endParaRPr lang="zh-CN" altLang="en-US" sz="2800" b="1">
              <a:solidFill>
                <a:schemeClr val="bg2"/>
              </a:solidFill>
              <a:cs typeface="+mn-lt"/>
            </a:endParaRPr>
          </a:p>
        </p:txBody>
      </p:sp>
      <p:sp>
        <p:nvSpPr>
          <p:cNvPr id="6" name="文本框 5"/>
          <p:cNvSpPr txBox="1"/>
          <p:nvPr/>
        </p:nvSpPr>
        <p:spPr>
          <a:xfrm>
            <a:off x="563245" y="3949700"/>
            <a:ext cx="10815955" cy="521970"/>
          </a:xfrm>
          <a:prstGeom prst="rect">
            <a:avLst/>
          </a:prstGeom>
          <a:noFill/>
        </p:spPr>
        <p:txBody>
          <a:bodyPr wrap="square" rtlCol="0">
            <a:spAutoFit/>
          </a:bodyPr>
          <a:p>
            <a:r>
              <a:rPr lang="en-US" altLang="zh-CN" sz="2800" b="1">
                <a:solidFill>
                  <a:schemeClr val="bg2"/>
                </a:solidFill>
                <a:cs typeface="+mn-lt"/>
              </a:rPr>
              <a:t>3</a:t>
            </a:r>
            <a:r>
              <a:rPr lang="zh-CN" altLang="en-US" sz="2800" b="1">
                <a:solidFill>
                  <a:schemeClr val="bg2"/>
                </a:solidFill>
                <a:cs typeface="+mn-lt"/>
              </a:rPr>
              <a:t>）发送方根据收到报文段中确认号和窗口字段调整自己的发送窗口；</a:t>
            </a:r>
            <a:endParaRPr lang="zh-CN" altLang="en-US" sz="2800" b="1">
              <a:solidFill>
                <a:schemeClr val="bg2"/>
              </a:solidFill>
              <a:cs typeface="+mn-lt"/>
            </a:endParaRPr>
          </a:p>
        </p:txBody>
      </p:sp>
      <p:sp>
        <p:nvSpPr>
          <p:cNvPr id="7" name="文本框 6"/>
          <p:cNvSpPr txBox="1"/>
          <p:nvPr/>
        </p:nvSpPr>
        <p:spPr>
          <a:xfrm>
            <a:off x="586740" y="4877435"/>
            <a:ext cx="11330305" cy="953135"/>
          </a:xfrm>
          <a:prstGeom prst="rect">
            <a:avLst/>
          </a:prstGeom>
          <a:noFill/>
        </p:spPr>
        <p:txBody>
          <a:bodyPr wrap="square" rtlCol="0">
            <a:spAutoFit/>
          </a:bodyPr>
          <a:p>
            <a:r>
              <a:rPr lang="en-US" altLang="zh-CN" sz="2800" b="1">
                <a:solidFill>
                  <a:schemeClr val="bg2"/>
                </a:solidFill>
                <a:cs typeface="+mn-lt"/>
              </a:rPr>
              <a:t>4</a:t>
            </a:r>
            <a:r>
              <a:rPr lang="zh-CN" altLang="en-US" sz="2800" b="1">
                <a:solidFill>
                  <a:schemeClr val="bg2"/>
                </a:solidFill>
                <a:cs typeface="+mn-lt"/>
              </a:rPr>
              <a:t>）由于发送方的发送窗口大小总是由接收方的接收窗口大小控制，即接收方通过接收窗口确定发送方的发送速率，保证了接收缓存不会溢出。</a:t>
            </a:r>
            <a:endParaRPr lang="zh-CN" altLang="en-US" sz="2800" b="1">
              <a:solidFill>
                <a:schemeClr val="bg2"/>
              </a:solidFill>
              <a:cs typeface="+mn-lt"/>
            </a:endParaRPr>
          </a:p>
        </p:txBody>
      </p:sp>
      <p:sp>
        <p:nvSpPr>
          <p:cNvPr id="8" name="文本框 7"/>
          <p:cNvSpPr txBox="1"/>
          <p:nvPr/>
        </p:nvSpPr>
        <p:spPr>
          <a:xfrm>
            <a:off x="577850" y="1124585"/>
            <a:ext cx="3547745" cy="706755"/>
          </a:xfrm>
          <a:prstGeom prst="rect">
            <a:avLst/>
          </a:prstGeom>
          <a:noFill/>
        </p:spPr>
        <p:txBody>
          <a:bodyPr wrap="square" rtlCol="0">
            <a:spAutoFit/>
          </a:bodyPr>
          <a:p>
            <a:r>
              <a:rPr lang="zh-CN" altLang="en-US" sz="4000" b="1">
                <a:solidFill>
                  <a:schemeClr val="bg2"/>
                </a:solidFill>
                <a:ea typeface="+mn-lt"/>
              </a:rPr>
              <a:t>总结：</a:t>
            </a:r>
            <a:endParaRPr lang="zh-CN" altLang="en-US" sz="4000" b="1">
              <a:solidFill>
                <a:schemeClr val="bg2"/>
              </a:solidFill>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6035" name="Rectangle 3"/>
          <p:cNvSpPr>
            <a:spLocks noGrp="1" noChangeArrowheads="1"/>
          </p:cNvSpPr>
          <p:nvPr>
            <p:ph idx="1"/>
          </p:nvPr>
        </p:nvSpPr>
        <p:spPr>
          <a:xfrm>
            <a:off x="577850" y="1708150"/>
            <a:ext cx="11449050" cy="5027930"/>
          </a:xfrm>
        </p:spPr>
        <p:txBody>
          <a:bodyPr>
            <a:normAutofit fontScale="25000" lnSpcReduction="20000"/>
          </a:bodyPr>
          <a:p>
            <a:pPr marL="444500" indent="-444500">
              <a:lnSpc>
                <a:spcPct val="170000"/>
              </a:lnSpc>
              <a:buFont typeface="Wingdings" panose="05000000000000000000" pitchFamily="2" charset="2"/>
              <a:buChar char="l"/>
            </a:pPr>
            <a:r>
              <a:rPr lang="zh-CN" altLang="en-US" sz="8800" b="1" dirty="0" smtClean="0">
                <a:solidFill>
                  <a:schemeClr val="bg2"/>
                </a:solidFill>
              </a:rPr>
              <a:t>运</a:t>
            </a:r>
            <a:r>
              <a:rPr lang="zh-CN" altLang="en-US" sz="8800" b="1" dirty="0">
                <a:solidFill>
                  <a:schemeClr val="bg2"/>
                </a:solidFill>
              </a:rPr>
              <a:t>输连接就有三个阶段，即：</a:t>
            </a:r>
            <a:r>
              <a:rPr lang="zh-CN" altLang="en-US" sz="8800" b="1" dirty="0">
                <a:solidFill>
                  <a:schemeClr val="hlink"/>
                </a:solidFill>
              </a:rPr>
              <a:t>连接建立</a:t>
            </a:r>
            <a:r>
              <a:rPr lang="zh-CN" altLang="en-US" sz="8800" b="1" dirty="0"/>
              <a:t>、</a:t>
            </a:r>
            <a:r>
              <a:rPr lang="zh-CN" altLang="en-US" sz="8800" b="1" dirty="0">
                <a:solidFill>
                  <a:schemeClr val="hlink"/>
                </a:solidFill>
              </a:rPr>
              <a:t>数据传送</a:t>
            </a:r>
            <a:r>
              <a:rPr lang="zh-CN" altLang="en-US" sz="8800" b="1" dirty="0"/>
              <a:t>和</a:t>
            </a:r>
            <a:r>
              <a:rPr lang="zh-CN" altLang="en-US" sz="8800" b="1" dirty="0">
                <a:solidFill>
                  <a:schemeClr val="hlink"/>
                </a:solidFill>
              </a:rPr>
              <a:t>连接释放</a:t>
            </a:r>
            <a:r>
              <a:rPr lang="zh-CN" altLang="en-US" sz="8800" b="1" dirty="0">
                <a:solidFill>
                  <a:schemeClr val="bg2"/>
                </a:solidFill>
              </a:rPr>
              <a:t>。运输连接的管理就是使运输连接的建立和释放都能正常地进行。</a:t>
            </a:r>
            <a:endParaRPr lang="zh-CN" altLang="en-US" sz="8800" b="1" dirty="0">
              <a:solidFill>
                <a:schemeClr val="bg2"/>
              </a:solidFill>
            </a:endParaRPr>
          </a:p>
          <a:p>
            <a:pPr marL="444500" indent="-444500">
              <a:lnSpc>
                <a:spcPct val="170000"/>
              </a:lnSpc>
              <a:buFont typeface="Wingdings" panose="05000000000000000000" pitchFamily="2" charset="2"/>
              <a:buChar char="l"/>
            </a:pPr>
            <a:r>
              <a:rPr lang="zh-CN" altLang="en-US" sz="8800" b="1" dirty="0">
                <a:solidFill>
                  <a:schemeClr val="bg2"/>
                </a:solidFill>
              </a:rPr>
              <a:t>连接建立过程中要解决以下三个问题：</a:t>
            </a:r>
            <a:endParaRPr lang="zh-CN" altLang="en-US" sz="8800" b="1" dirty="0">
              <a:solidFill>
                <a:schemeClr val="bg2"/>
              </a:solidFill>
            </a:endParaRPr>
          </a:p>
          <a:p>
            <a:pPr marL="1435100" lvl="2" indent="-522605">
              <a:lnSpc>
                <a:spcPct val="170000"/>
              </a:lnSpc>
              <a:buFont typeface="Wingdings" panose="05000000000000000000" charset="0"/>
              <a:buChar char="Ø"/>
            </a:pPr>
            <a:r>
              <a:rPr lang="zh-CN" altLang="en-US" sz="8800" b="1" dirty="0">
                <a:solidFill>
                  <a:srgbClr val="333399"/>
                </a:solidFill>
              </a:rPr>
              <a:t>要使每一方能够确知对方的存在。</a:t>
            </a:r>
            <a:endParaRPr lang="zh-CN" altLang="en-US" sz="8800" b="1" dirty="0">
              <a:solidFill>
                <a:srgbClr val="333399"/>
              </a:solidFill>
            </a:endParaRPr>
          </a:p>
          <a:p>
            <a:pPr marL="1435100" lvl="2" indent="-522605">
              <a:lnSpc>
                <a:spcPct val="170000"/>
              </a:lnSpc>
              <a:buFont typeface="Wingdings" panose="05000000000000000000" charset="0"/>
              <a:buChar char="Ø"/>
            </a:pPr>
            <a:r>
              <a:rPr lang="zh-CN" altLang="en-US" sz="8800" b="1" dirty="0">
                <a:solidFill>
                  <a:srgbClr val="333399"/>
                </a:solidFill>
              </a:rPr>
              <a:t>要允许双方协商一些参数（如最大报文段长度，最大窗口大小，服务质量等）。</a:t>
            </a:r>
            <a:endParaRPr lang="zh-CN" altLang="en-US" sz="8800" b="1" dirty="0">
              <a:solidFill>
                <a:srgbClr val="333399"/>
              </a:solidFill>
            </a:endParaRPr>
          </a:p>
          <a:p>
            <a:pPr marL="1435100" lvl="2" indent="-522605">
              <a:lnSpc>
                <a:spcPct val="170000"/>
              </a:lnSpc>
              <a:buFont typeface="Wingdings" panose="05000000000000000000" charset="0"/>
              <a:buChar char="Ø"/>
            </a:pPr>
            <a:r>
              <a:rPr lang="zh-CN" altLang="en-US" sz="8800" b="1" dirty="0">
                <a:solidFill>
                  <a:srgbClr val="333399"/>
                </a:solidFill>
              </a:rPr>
              <a:t>能够对运输实体资源（如缓存大小，连接表中的项目等）进行分配。  </a:t>
            </a:r>
            <a:endParaRPr lang="zh-CN" altLang="en-US" sz="8800" b="1" dirty="0">
              <a:solidFill>
                <a:srgbClr val="333399"/>
              </a:solidFill>
            </a:endParaRPr>
          </a:p>
        </p:txBody>
      </p:sp>
      <p:sp>
        <p:nvSpPr>
          <p:cNvPr id="3" name="矩形 2"/>
          <p:cNvSpPr/>
          <p:nvPr/>
        </p:nvSpPr>
        <p:spPr>
          <a:xfrm>
            <a:off x="577791" y="940394"/>
            <a:ext cx="2635250" cy="718820"/>
          </a:xfrm>
          <a:prstGeom prst="rect">
            <a:avLst/>
          </a:prstGeom>
        </p:spPr>
        <p:txBody>
          <a:bodyPr wrap="none">
            <a:spAutoFit/>
          </a:bodyPr>
          <a:p>
            <a:pPr>
              <a:lnSpc>
                <a:spcPct val="170000"/>
              </a:lnSpc>
            </a:pPr>
            <a:r>
              <a:rPr lang="en-US" altLang="zh-CN" sz="2400" b="1" dirty="0">
                <a:solidFill>
                  <a:schemeClr val="bg2"/>
                </a:solidFill>
                <a:latin typeface="+mn-lt"/>
                <a:ea typeface="+mn-ea"/>
              </a:rPr>
              <a:t>1) TCP</a:t>
            </a:r>
            <a:r>
              <a:rPr lang="zh-CN" altLang="en-US" sz="2400" b="1" dirty="0">
                <a:solidFill>
                  <a:schemeClr val="bg2"/>
                </a:solidFill>
                <a:latin typeface="+mn-lt"/>
                <a:ea typeface="+mn-ea"/>
              </a:rPr>
              <a:t>的连接建立</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7059" name="Rectangle 3"/>
          <p:cNvSpPr>
            <a:spLocks noGrp="1" noChangeArrowheads="1"/>
          </p:cNvSpPr>
          <p:nvPr>
            <p:ph idx="1"/>
          </p:nvPr>
        </p:nvSpPr>
        <p:spPr>
          <a:xfrm>
            <a:off x="609919" y="1143530"/>
            <a:ext cx="10978515" cy="1163742"/>
          </a:xfrm>
        </p:spPr>
        <p:txBody>
          <a:bodyPr>
            <a:normAutofit lnSpcReduction="20000"/>
          </a:bodyPr>
          <a:lstStyle/>
          <a:p>
            <a:pPr marL="342900" indent="-342900">
              <a:lnSpc>
                <a:spcPct val="100000"/>
              </a:lnSpc>
              <a:buFont typeface="Wingdings" panose="05000000000000000000" pitchFamily="2" charset="2"/>
              <a:buChar char="l"/>
            </a:pPr>
            <a:r>
              <a:rPr lang="en-US" altLang="zh-CN" sz="2000" b="1" dirty="0">
                <a:solidFill>
                  <a:schemeClr val="bg2"/>
                </a:solidFill>
              </a:rPr>
              <a:t>TCP </a:t>
            </a:r>
            <a:r>
              <a:rPr lang="zh-CN" altLang="en-US" sz="2000" b="1" dirty="0">
                <a:solidFill>
                  <a:schemeClr val="bg2"/>
                </a:solidFill>
              </a:rPr>
              <a:t>的连接和建立都是采用客户服务器方式。</a:t>
            </a:r>
            <a:endParaRPr lang="zh-CN" altLang="en-US" sz="2000" b="1" dirty="0">
              <a:solidFill>
                <a:schemeClr val="bg2"/>
              </a:solidFill>
            </a:endParaRPr>
          </a:p>
          <a:p>
            <a:pPr marL="342900" indent="-342900">
              <a:lnSpc>
                <a:spcPct val="100000"/>
              </a:lnSpc>
              <a:buFont typeface="Wingdings" panose="05000000000000000000" pitchFamily="2" charset="2"/>
              <a:buChar char="l"/>
            </a:pPr>
            <a:r>
              <a:rPr lang="zh-CN" altLang="en-US" sz="2000" b="1" dirty="0">
                <a:solidFill>
                  <a:schemeClr val="bg2"/>
                </a:solidFill>
              </a:rPr>
              <a:t>主动发起连接建立的应用进程叫做</a:t>
            </a:r>
            <a:r>
              <a:rPr lang="zh-CN" altLang="en-US" sz="2000" b="1" dirty="0">
                <a:solidFill>
                  <a:srgbClr val="FF0000"/>
                </a:solidFill>
              </a:rPr>
              <a:t>客户</a:t>
            </a:r>
            <a:r>
              <a:rPr lang="en-US" altLang="zh-CN" sz="2000" b="1" dirty="0">
                <a:solidFill>
                  <a:schemeClr val="bg2"/>
                </a:solidFill>
              </a:rPr>
              <a:t>(client)</a:t>
            </a:r>
            <a:r>
              <a:rPr lang="zh-CN" altLang="en-US" sz="2000" b="1" dirty="0">
                <a:solidFill>
                  <a:schemeClr val="bg2"/>
                </a:solidFill>
              </a:rPr>
              <a:t>。</a:t>
            </a:r>
            <a:endParaRPr lang="zh-CN" altLang="en-US" sz="2000" b="1" dirty="0">
              <a:solidFill>
                <a:schemeClr val="bg2"/>
              </a:solidFill>
            </a:endParaRPr>
          </a:p>
          <a:p>
            <a:pPr marL="342900" indent="-342900">
              <a:lnSpc>
                <a:spcPct val="100000"/>
              </a:lnSpc>
              <a:buFont typeface="Wingdings" panose="05000000000000000000" pitchFamily="2" charset="2"/>
              <a:buChar char="l"/>
            </a:pPr>
            <a:r>
              <a:rPr lang="zh-CN" altLang="en-US" sz="2000" b="1" dirty="0">
                <a:solidFill>
                  <a:schemeClr val="bg2"/>
                </a:solidFill>
              </a:rPr>
              <a:t>被动等待连接建立的应用进程叫做</a:t>
            </a:r>
            <a:r>
              <a:rPr lang="zh-CN" altLang="en-US" sz="2000" b="1" dirty="0">
                <a:solidFill>
                  <a:srgbClr val="FF0000"/>
                </a:solidFill>
              </a:rPr>
              <a:t>服务器</a:t>
            </a:r>
            <a:r>
              <a:rPr lang="en-US" altLang="zh-CN" sz="2000" b="1" dirty="0">
                <a:solidFill>
                  <a:schemeClr val="bg2"/>
                </a:solidFill>
              </a:rPr>
              <a:t>(server)</a:t>
            </a:r>
            <a:r>
              <a:rPr lang="zh-CN" altLang="en-US" sz="2000" b="1" dirty="0">
                <a:solidFill>
                  <a:schemeClr val="bg2"/>
                </a:solidFill>
              </a:rPr>
              <a:t>。 </a:t>
            </a:r>
            <a:endParaRPr lang="zh-CN" altLang="en-US" sz="2000" b="1" dirty="0">
              <a:solidFill>
                <a:schemeClr val="bg2"/>
              </a:solidFill>
            </a:endParaRPr>
          </a:p>
        </p:txBody>
      </p:sp>
      <p:sp>
        <p:nvSpPr>
          <p:cNvPr id="8" name="内容占位符 3"/>
          <p:cNvSpPr txBox="1"/>
          <p:nvPr/>
        </p:nvSpPr>
        <p:spPr>
          <a:xfrm>
            <a:off x="741680" y="2521356"/>
            <a:ext cx="10747058" cy="464458"/>
          </a:xfrm>
          <a:prstGeom prst="rect">
            <a:avLst/>
          </a:prstGeom>
        </p:spPr>
        <p:txBody>
          <a:bodyPr>
            <a:normAutofit/>
          </a:bodyPr>
          <a:lstStyle>
            <a:lvl1pPr marL="342900" indent="-342900" algn="l" defTabSz="914400" rtl="0" eaLnBrk="1" latinLnBrk="0" hangingPunct="1">
              <a:spcBef>
                <a:spcPct val="20000"/>
              </a:spcBef>
              <a:buSzPct val="80000"/>
              <a:buFont typeface="Wingdings" panose="05000000000000000000" pitchFamily="2" charset="2"/>
              <a:buChar char="l"/>
              <a:defRPr sz="15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35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marL="0" indent="0" fontAlgn="auto">
              <a:spcAft>
                <a:spcPts val="0"/>
              </a:spcAft>
              <a:buNone/>
            </a:pPr>
            <a:r>
              <a:rPr lang="zh-CN" altLang="en-US" sz="2000" b="1" dirty="0">
                <a:solidFill>
                  <a:schemeClr val="bg2"/>
                </a:solidFill>
              </a:rPr>
              <a:t>用三次握手建立 </a:t>
            </a:r>
            <a:r>
              <a:rPr lang="en-US" altLang="zh-CN" sz="2000" b="1" dirty="0">
                <a:solidFill>
                  <a:schemeClr val="bg2"/>
                </a:solidFill>
              </a:rPr>
              <a:t>TCP </a:t>
            </a:r>
            <a:r>
              <a:rPr lang="zh-CN" altLang="en-US" sz="2000" b="1" dirty="0">
                <a:solidFill>
                  <a:schemeClr val="bg2"/>
                </a:solidFill>
              </a:rPr>
              <a:t>连接 </a:t>
            </a:r>
            <a:endParaRPr lang="zh-CN" altLang="en-US" sz="2000" b="1" dirty="0">
              <a:solidFill>
                <a:schemeClr val="bg2"/>
              </a:solidFill>
            </a:endParaRPr>
          </a:p>
        </p:txBody>
      </p:sp>
      <p:grpSp>
        <p:nvGrpSpPr>
          <p:cNvPr id="10" name="Group 21"/>
          <p:cNvGrpSpPr/>
          <p:nvPr/>
        </p:nvGrpSpPr>
        <p:grpSpPr bwMode="auto">
          <a:xfrm rot="216363">
            <a:off x="3546547" y="4089850"/>
            <a:ext cx="4752975" cy="422276"/>
            <a:chOff x="1272" y="2365"/>
            <a:chExt cx="2994" cy="266"/>
          </a:xfrm>
        </p:grpSpPr>
        <p:sp>
          <p:nvSpPr>
            <p:cNvPr id="11" name="Line 5"/>
            <p:cNvSpPr>
              <a:spLocks noChangeShapeType="1"/>
            </p:cNvSpPr>
            <p:nvPr/>
          </p:nvSpPr>
          <p:spPr bwMode="auto">
            <a:xfrm>
              <a:off x="1272" y="2631"/>
              <a:ext cx="2994" cy="0"/>
            </a:xfrm>
            <a:prstGeom prst="line">
              <a:avLst/>
            </a:prstGeom>
            <a:noFill/>
            <a:ln w="28575">
              <a:solidFill>
                <a:srgbClr val="333399"/>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2" name="Rectangle 6"/>
            <p:cNvSpPr>
              <a:spLocks noChangeArrowheads="1"/>
            </p:cNvSpPr>
            <p:nvPr/>
          </p:nvSpPr>
          <p:spPr bwMode="auto">
            <a:xfrm>
              <a:off x="2112" y="2365"/>
              <a:ext cx="1406"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SYN = 1, </a:t>
              </a:r>
              <a:r>
                <a:rPr kumimoji="1" lang="en-US" altLang="zh-CN" sz="2000" b="1" dirty="0" err="1">
                  <a:solidFill>
                    <a:schemeClr val="bg2"/>
                  </a:solidFill>
                  <a:latin typeface="+mn-lt"/>
                  <a:ea typeface="+mn-ea"/>
                </a:rPr>
                <a:t>seq</a:t>
              </a:r>
              <a:r>
                <a:rPr kumimoji="1" lang="en-US" altLang="zh-CN" sz="2000" b="1" dirty="0">
                  <a:solidFill>
                    <a:schemeClr val="bg2"/>
                  </a:solidFill>
                  <a:latin typeface="+mn-lt"/>
                  <a:ea typeface="+mn-ea"/>
                </a:rPr>
                <a:t> = x</a:t>
              </a:r>
              <a:endParaRPr kumimoji="1" lang="en-US" altLang="zh-CN" sz="2000" b="1" dirty="0">
                <a:solidFill>
                  <a:schemeClr val="bg2"/>
                </a:solidFill>
                <a:latin typeface="+mn-lt"/>
                <a:ea typeface="+mn-ea"/>
              </a:endParaRPr>
            </a:p>
          </p:txBody>
        </p:sp>
      </p:grpSp>
      <p:sp>
        <p:nvSpPr>
          <p:cNvPr id="13" name="Rectangle 7"/>
          <p:cNvSpPr>
            <a:spLocks noChangeArrowheads="1"/>
          </p:cNvSpPr>
          <p:nvPr/>
        </p:nvSpPr>
        <p:spPr bwMode="auto">
          <a:xfrm>
            <a:off x="8595145" y="3198064"/>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dirty="0">
                <a:solidFill>
                  <a:schemeClr val="bg2"/>
                </a:solidFill>
                <a:latin typeface="+mn-lt"/>
                <a:ea typeface="+mn-ea"/>
              </a:rPr>
              <a:t>主机 </a:t>
            </a:r>
            <a:r>
              <a:rPr kumimoji="1" lang="en-US" altLang="zh-CN" sz="2000" b="1" dirty="0">
                <a:solidFill>
                  <a:schemeClr val="bg2"/>
                </a:solidFill>
                <a:latin typeface="+mn-lt"/>
                <a:ea typeface="+mn-ea"/>
              </a:rPr>
              <a:t>B</a:t>
            </a:r>
            <a:endParaRPr kumimoji="1" lang="en-US" altLang="zh-CN" sz="2000" b="1" dirty="0">
              <a:solidFill>
                <a:schemeClr val="bg2"/>
              </a:solidFill>
              <a:latin typeface="+mn-lt"/>
              <a:ea typeface="+mn-ea"/>
            </a:endParaRPr>
          </a:p>
        </p:txBody>
      </p:sp>
      <p:grpSp>
        <p:nvGrpSpPr>
          <p:cNvPr id="14" name="Group 25"/>
          <p:cNvGrpSpPr/>
          <p:nvPr/>
        </p:nvGrpSpPr>
        <p:grpSpPr bwMode="auto">
          <a:xfrm>
            <a:off x="3456623" y="4859635"/>
            <a:ext cx="4972050" cy="396875"/>
            <a:chOff x="1299" y="2767"/>
            <a:chExt cx="3132" cy="250"/>
          </a:xfrm>
        </p:grpSpPr>
        <p:sp>
          <p:nvSpPr>
            <p:cNvPr id="15" name="Line 8"/>
            <p:cNvSpPr>
              <a:spLocks noChangeShapeType="1"/>
            </p:cNvSpPr>
            <p:nvPr/>
          </p:nvSpPr>
          <p:spPr bwMode="auto">
            <a:xfrm rot="21234946" flipH="1">
              <a:off x="1299" y="3005"/>
              <a:ext cx="2995" cy="2"/>
            </a:xfrm>
            <a:prstGeom prst="line">
              <a:avLst/>
            </a:prstGeom>
            <a:noFill/>
            <a:ln w="28575">
              <a:solidFill>
                <a:schemeClr val="hlink"/>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6" name="Rectangle 9"/>
            <p:cNvSpPr>
              <a:spLocks noChangeArrowheads="1"/>
            </p:cNvSpPr>
            <p:nvPr/>
          </p:nvSpPr>
          <p:spPr bwMode="auto">
            <a:xfrm rot="21222380" flipH="1">
              <a:off x="1320" y="2767"/>
              <a:ext cx="3111"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SYN = 1, ACK = 1, </a:t>
              </a:r>
              <a:r>
                <a:rPr kumimoji="1" lang="en-US" altLang="zh-CN" sz="2000" b="1" dirty="0" err="1">
                  <a:solidFill>
                    <a:schemeClr val="bg2"/>
                  </a:solidFill>
                  <a:latin typeface="+mn-lt"/>
                  <a:ea typeface="+mn-ea"/>
                </a:rPr>
                <a:t>seq</a:t>
              </a:r>
              <a:r>
                <a:rPr kumimoji="1" lang="en-US" altLang="zh-CN" sz="2000" b="1" dirty="0">
                  <a:solidFill>
                    <a:schemeClr val="bg2"/>
                  </a:solidFill>
                  <a:latin typeface="+mn-lt"/>
                  <a:ea typeface="+mn-ea"/>
                </a:rPr>
                <a:t> = y, </a:t>
              </a:r>
              <a:r>
                <a:rPr kumimoji="1" lang="en-US" altLang="zh-CN" sz="2000" b="1" dirty="0" err="1">
                  <a:solidFill>
                    <a:schemeClr val="bg2"/>
                  </a:solidFill>
                  <a:latin typeface="+mn-lt"/>
                  <a:ea typeface="+mn-ea"/>
                </a:rPr>
                <a:t>ack</a:t>
              </a:r>
              <a:r>
                <a:rPr kumimoji="1" lang="en-US" altLang="zh-CN" sz="2000" b="1" dirty="0">
                  <a:solidFill>
                    <a:schemeClr val="bg2"/>
                  </a:solidFill>
                  <a:latin typeface="+mn-lt"/>
                  <a:ea typeface="+mn-ea"/>
                </a:rPr>
                <a:t>= x </a:t>
              </a:r>
              <a:r>
                <a:rPr kumimoji="1" lang="en-US" altLang="zh-CN" sz="2000" b="1" dirty="0">
                  <a:solidFill>
                    <a:schemeClr val="bg2"/>
                  </a:solidFill>
                  <a:latin typeface="+mn-lt"/>
                  <a:ea typeface="+mn-ea"/>
                  <a:sym typeface="Symbol" panose="05050102010706020507" pitchFamily="18" charset="2"/>
                </a:rPr>
                <a:t> 1</a:t>
              </a:r>
              <a:endParaRPr kumimoji="1" lang="en-US" altLang="zh-CN" sz="2000" b="1" dirty="0">
                <a:solidFill>
                  <a:schemeClr val="bg2"/>
                </a:solidFill>
                <a:latin typeface="+mn-lt"/>
                <a:ea typeface="+mn-ea"/>
                <a:sym typeface="Symbol" panose="05050102010706020507" pitchFamily="18" charset="2"/>
              </a:endParaRPr>
            </a:p>
          </p:txBody>
        </p:sp>
      </p:grpSp>
      <p:grpSp>
        <p:nvGrpSpPr>
          <p:cNvPr id="17" name="Group 23"/>
          <p:cNvGrpSpPr/>
          <p:nvPr/>
        </p:nvGrpSpPr>
        <p:grpSpPr bwMode="auto">
          <a:xfrm rot="276485">
            <a:off x="3566844" y="5523531"/>
            <a:ext cx="4921249" cy="396875"/>
            <a:chOff x="1285" y="3134"/>
            <a:chExt cx="3100" cy="250"/>
          </a:xfrm>
        </p:grpSpPr>
        <p:sp>
          <p:nvSpPr>
            <p:cNvPr id="18" name="Line 10"/>
            <p:cNvSpPr>
              <a:spLocks noChangeShapeType="1"/>
            </p:cNvSpPr>
            <p:nvPr/>
          </p:nvSpPr>
          <p:spPr bwMode="auto">
            <a:xfrm>
              <a:off x="1285" y="3383"/>
              <a:ext cx="2995" cy="0"/>
            </a:xfrm>
            <a:prstGeom prst="line">
              <a:avLst/>
            </a:prstGeom>
            <a:noFill/>
            <a:ln w="28575">
              <a:solidFill>
                <a:srgbClr val="333399"/>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9" name="Rectangle 11"/>
            <p:cNvSpPr>
              <a:spLocks noChangeArrowheads="1"/>
            </p:cNvSpPr>
            <p:nvPr/>
          </p:nvSpPr>
          <p:spPr bwMode="auto">
            <a:xfrm>
              <a:off x="1597" y="3134"/>
              <a:ext cx="2788"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ACK = 1, seq = x + 1, ack = y </a:t>
              </a:r>
              <a:r>
                <a:rPr kumimoji="1" lang="en-US" altLang="zh-CN" sz="2000" b="1">
                  <a:solidFill>
                    <a:schemeClr val="bg2"/>
                  </a:solidFill>
                  <a:latin typeface="+mn-lt"/>
                  <a:ea typeface="+mn-ea"/>
                  <a:sym typeface="Symbol" panose="05050102010706020507" pitchFamily="18" charset="2"/>
                </a:rPr>
                <a:t> 1</a:t>
              </a:r>
              <a:endParaRPr kumimoji="1" lang="en-US" altLang="zh-CN" sz="2000" b="1">
                <a:solidFill>
                  <a:schemeClr val="bg2"/>
                </a:solidFill>
                <a:latin typeface="+mn-lt"/>
                <a:ea typeface="+mn-ea"/>
                <a:sym typeface="Symbol" panose="05050102010706020507" pitchFamily="18" charset="2"/>
              </a:endParaRPr>
            </a:p>
          </p:txBody>
        </p:sp>
      </p:grpSp>
      <p:sp>
        <p:nvSpPr>
          <p:cNvPr id="20" name="Rectangle 12"/>
          <p:cNvSpPr>
            <a:spLocks noChangeArrowheads="1"/>
          </p:cNvSpPr>
          <p:nvPr/>
        </p:nvSpPr>
        <p:spPr bwMode="auto">
          <a:xfrm>
            <a:off x="7654926" y="3645344"/>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被动打开</a:t>
            </a:r>
            <a:endParaRPr kumimoji="1" lang="zh-CN" altLang="en-US" sz="2000" b="1">
              <a:solidFill>
                <a:schemeClr val="bg2"/>
              </a:solidFill>
              <a:latin typeface="+mn-lt"/>
              <a:ea typeface="+mn-ea"/>
            </a:endParaRPr>
          </a:p>
        </p:txBody>
      </p:sp>
      <p:sp>
        <p:nvSpPr>
          <p:cNvPr id="21" name="Rectangle 13"/>
          <p:cNvSpPr>
            <a:spLocks noChangeArrowheads="1"/>
          </p:cNvSpPr>
          <p:nvPr/>
        </p:nvSpPr>
        <p:spPr bwMode="auto">
          <a:xfrm>
            <a:off x="2838451" y="3645344"/>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主动打开</a:t>
            </a:r>
            <a:endParaRPr kumimoji="1" lang="zh-CN" altLang="en-US" sz="2000" b="1">
              <a:solidFill>
                <a:schemeClr val="bg2"/>
              </a:solidFill>
              <a:latin typeface="+mn-lt"/>
              <a:ea typeface="+mn-ea"/>
            </a:endParaRPr>
          </a:p>
        </p:txBody>
      </p:sp>
      <p:sp>
        <p:nvSpPr>
          <p:cNvPr id="22" name="Rectangle 14"/>
          <p:cNvSpPr>
            <a:spLocks noChangeArrowheads="1"/>
          </p:cNvSpPr>
          <p:nvPr/>
        </p:nvSpPr>
        <p:spPr bwMode="auto">
          <a:xfrm>
            <a:off x="8340091" y="4835797"/>
            <a:ext cx="145796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B </a:t>
            </a:r>
            <a:r>
              <a:rPr kumimoji="1" lang="zh-CN" altLang="en-US" sz="2000" b="1" dirty="0">
                <a:solidFill>
                  <a:schemeClr val="bg2"/>
                </a:solidFill>
                <a:latin typeface="+mn-lt"/>
                <a:ea typeface="+mn-ea"/>
              </a:rPr>
              <a:t>发送确认</a:t>
            </a:r>
            <a:endParaRPr kumimoji="1" lang="zh-CN" altLang="en-US" sz="2000" b="1" dirty="0">
              <a:solidFill>
                <a:schemeClr val="bg2"/>
              </a:solidFill>
              <a:latin typeface="+mn-lt"/>
              <a:ea typeface="+mn-ea"/>
            </a:endParaRPr>
          </a:p>
        </p:txBody>
      </p:sp>
      <p:sp>
        <p:nvSpPr>
          <p:cNvPr id="23" name="Rectangle 15"/>
          <p:cNvSpPr>
            <a:spLocks noChangeArrowheads="1"/>
          </p:cNvSpPr>
          <p:nvPr/>
        </p:nvSpPr>
        <p:spPr bwMode="auto">
          <a:xfrm>
            <a:off x="2138364" y="5520009"/>
            <a:ext cx="145796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发送确认</a:t>
            </a:r>
            <a:endParaRPr kumimoji="1" lang="zh-CN" altLang="en-US" sz="2000" b="1">
              <a:solidFill>
                <a:schemeClr val="bg2"/>
              </a:solidFill>
              <a:latin typeface="+mn-lt"/>
              <a:ea typeface="+mn-ea"/>
            </a:endParaRPr>
          </a:p>
        </p:txBody>
      </p:sp>
      <p:sp>
        <p:nvSpPr>
          <p:cNvPr id="26" name="Rectangle 18"/>
          <p:cNvSpPr>
            <a:spLocks noChangeArrowheads="1"/>
          </p:cNvSpPr>
          <p:nvPr/>
        </p:nvSpPr>
        <p:spPr bwMode="auto">
          <a:xfrm>
            <a:off x="2122155" y="3201909"/>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dirty="0">
                <a:solidFill>
                  <a:schemeClr val="bg2"/>
                </a:solidFill>
                <a:latin typeface="+mn-lt"/>
                <a:ea typeface="+mn-ea"/>
              </a:rPr>
              <a:t>主机 </a:t>
            </a:r>
            <a:r>
              <a:rPr kumimoji="1" lang="en-US" altLang="zh-CN" sz="2000" b="1" dirty="0">
                <a:solidFill>
                  <a:schemeClr val="bg2"/>
                </a:solidFill>
                <a:latin typeface="+mn-lt"/>
                <a:ea typeface="+mn-ea"/>
              </a:rPr>
              <a:t>A</a:t>
            </a:r>
            <a:endParaRPr kumimoji="1" lang="en-US" altLang="zh-CN" sz="2000" b="1" dirty="0">
              <a:solidFill>
                <a:schemeClr val="bg2"/>
              </a:solidFill>
              <a:latin typeface="+mn-lt"/>
              <a:ea typeface="+mn-ea"/>
            </a:endParaRPr>
          </a:p>
        </p:txBody>
      </p:sp>
      <p:sp>
        <p:nvSpPr>
          <p:cNvPr id="27" name="Rectangle 19"/>
          <p:cNvSpPr>
            <a:spLocks noChangeArrowheads="1"/>
          </p:cNvSpPr>
          <p:nvPr/>
        </p:nvSpPr>
        <p:spPr bwMode="auto">
          <a:xfrm>
            <a:off x="2354264" y="4091431"/>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dirty="0">
                <a:solidFill>
                  <a:schemeClr val="bg2"/>
                </a:solidFill>
                <a:latin typeface="+mn-lt"/>
                <a:ea typeface="+mn-ea"/>
              </a:rPr>
              <a:t>连接请求</a:t>
            </a:r>
            <a:endParaRPr kumimoji="1" lang="zh-CN" altLang="en-US" sz="2000" b="1" dirty="0">
              <a:solidFill>
                <a:schemeClr val="bg2"/>
              </a:solidFill>
              <a:latin typeface="+mn-lt"/>
              <a:ea typeface="+mn-ea"/>
            </a:endParaRPr>
          </a:p>
        </p:txBody>
      </p:sp>
      <p:sp>
        <p:nvSpPr>
          <p:cNvPr id="28" name="Rectangle 24"/>
          <p:cNvSpPr>
            <a:spLocks noChangeArrowheads="1"/>
          </p:cNvSpPr>
          <p:nvPr/>
        </p:nvSpPr>
        <p:spPr bwMode="auto">
          <a:xfrm>
            <a:off x="5091114" y="6202635"/>
            <a:ext cx="1559560" cy="365760"/>
          </a:xfrm>
          <a:prstGeom prst="rect">
            <a:avLst/>
          </a:prstGeom>
          <a:solidFill>
            <a:srgbClr val="92D050"/>
          </a:solidFill>
          <a:ln w="12700">
            <a:noFill/>
            <a:miter lim="800000"/>
          </a:ln>
          <a:effectLst/>
        </p:spPr>
        <p:txBody>
          <a:bodyPr wrap="none" lIns="90488" tIns="44450" rIns="90488" bIns="44450">
            <a:spAutoFit/>
          </a:bodyPr>
          <a:p>
            <a:pPr defTabSz="762000" eaLnBrk="0" hangingPunct="0"/>
            <a:r>
              <a:rPr kumimoji="1" lang="zh-CN" altLang="en-US" b="1" dirty="0">
                <a:solidFill>
                  <a:schemeClr val="bg2"/>
                </a:solidFill>
                <a:latin typeface="+mn-lt"/>
                <a:ea typeface="+mn-ea"/>
              </a:rPr>
              <a:t>连接建立状态</a:t>
            </a:r>
            <a:endParaRPr kumimoji="1" lang="zh-CN" altLang="en-US" b="1" dirty="0">
              <a:solidFill>
                <a:schemeClr val="bg2"/>
              </a:solidFill>
              <a:latin typeface="+mn-lt"/>
              <a:ea typeface="+mn-ea"/>
            </a:endParaRPr>
          </a:p>
        </p:txBody>
      </p:sp>
      <p:grpSp>
        <p:nvGrpSpPr>
          <p:cNvPr id="29" name="组合 28"/>
          <p:cNvGrpSpPr/>
          <p:nvPr/>
        </p:nvGrpSpPr>
        <p:grpSpPr>
          <a:xfrm>
            <a:off x="3003550" y="3127144"/>
            <a:ext cx="878193" cy="557794"/>
            <a:chOff x="5173662" y="745331"/>
            <a:chExt cx="1679575" cy="1066800"/>
          </a:xfrm>
        </p:grpSpPr>
        <p:sp>
          <p:nvSpPr>
            <p:cNvPr id="3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2"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3"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grpSp>
      <p:grpSp>
        <p:nvGrpSpPr>
          <p:cNvPr id="34" name="组合 33"/>
          <p:cNvGrpSpPr/>
          <p:nvPr/>
        </p:nvGrpSpPr>
        <p:grpSpPr>
          <a:xfrm>
            <a:off x="7775056" y="3127144"/>
            <a:ext cx="878193" cy="557794"/>
            <a:chOff x="5173662" y="745331"/>
            <a:chExt cx="1679575" cy="1066800"/>
          </a:xfrm>
        </p:grpSpPr>
        <p:sp>
          <p:nvSpPr>
            <p:cNvPr id="3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7"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sp>
          <p:nvSpPr>
            <p:cNvPr id="38"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par>
                          <p:cTn id="45" fill="hold">
                            <p:stCondLst>
                              <p:cond delay="0"/>
                            </p:stCondLst>
                            <p:childTnLst>
                              <p:par>
                                <p:cTn id="46" presetID="22" presetClass="entr" presetSubtype="8" fill="hold" nodeType="after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par>
                          <p:cTn id="49" fill="hold">
                            <p:stCondLst>
                              <p:cond delay="15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2000"/>
                            </p:stCondLst>
                            <p:childTnLst>
                              <p:par>
                                <p:cTn id="53" presetID="22" presetClass="entr" presetSubtype="2"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1000"/>
                                        <p:tgtEl>
                                          <p:spTgt spid="14"/>
                                        </p:tgtEl>
                                      </p:cBhvr>
                                    </p:animEffect>
                                  </p:childTnLst>
                                </p:cTn>
                              </p:par>
                            </p:childTnLst>
                          </p:cTn>
                        </p:par>
                        <p:par>
                          <p:cTn id="56" fill="hold">
                            <p:stCondLst>
                              <p:cond delay="3000"/>
                            </p:stCondLst>
                            <p:childTnLst>
                              <p:par>
                                <p:cTn id="57" presetID="1" presetClass="entr" presetSubtype="0" fill="hold" grpId="0" nodeType="afterEffect">
                                  <p:stCondLst>
                                    <p:cond delay="500"/>
                                  </p:stCondLst>
                                  <p:childTnLst>
                                    <p:set>
                                      <p:cBhvr>
                                        <p:cTn id="58" dur="1" fill="hold">
                                          <p:stCondLst>
                                            <p:cond delay="0"/>
                                          </p:stCondLst>
                                        </p:cTn>
                                        <p:tgtEl>
                                          <p:spTgt spid="23"/>
                                        </p:tgtEl>
                                        <p:attrNameLst>
                                          <p:attrName>style.visibility</p:attrName>
                                        </p:attrNameLst>
                                      </p:cBhvr>
                                      <p:to>
                                        <p:strVal val="visible"/>
                                      </p:to>
                                    </p:set>
                                  </p:childTnLst>
                                </p:cTn>
                              </p:par>
                            </p:childTnLst>
                          </p:cTn>
                        </p:par>
                        <p:par>
                          <p:cTn id="59" fill="hold">
                            <p:stCondLst>
                              <p:cond delay="3500"/>
                            </p:stCondLst>
                            <p:childTnLst>
                              <p:par>
                                <p:cTn id="60" presetID="22" presetClass="entr" presetSubtype="8" fill="hold" nodeType="afterEffect">
                                  <p:stCondLst>
                                    <p:cond delay="50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1000"/>
                                        <p:tgtEl>
                                          <p:spTgt spid="17"/>
                                        </p:tgtEl>
                                      </p:cBhvr>
                                    </p:animEffec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7" grpId="0" bldLvl="0" animBg="1"/>
      <p:bldP spid="28" grpId="0" bldLvl="0" animBg="1"/>
      <p:bldP spid="21" grpId="0" animBg="1"/>
      <p:bldP spid="26" grpId="0" animBg="1"/>
      <p:bldP spid="20" grpId="0" animBg="1"/>
      <p:bldP spid="13"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62179" name="Rectangle 3"/>
          <p:cNvSpPr>
            <a:spLocks noGrp="1" noChangeArrowheads="1"/>
          </p:cNvSpPr>
          <p:nvPr>
            <p:ph idx="1"/>
          </p:nvPr>
        </p:nvSpPr>
        <p:spPr>
          <a:xfrm>
            <a:off x="395605" y="1260475"/>
            <a:ext cx="11640185" cy="4686935"/>
          </a:xfrm>
        </p:spPr>
        <p:txBody>
          <a:bodyPr>
            <a:noAutofit/>
          </a:bodyPr>
          <a:p>
            <a:pPr marL="342900" indent="-342900" fontAlgn="auto">
              <a:lnSpc>
                <a:spcPct val="120000"/>
              </a:lnSpc>
              <a:buFont typeface="Wingdings" panose="05000000000000000000" pitchFamily="2" charset="2"/>
              <a:buChar char="l"/>
            </a:pPr>
            <a:r>
              <a:rPr lang="en-US" altLang="zh-CN" sz="2200" b="1" dirty="0">
                <a:solidFill>
                  <a:schemeClr val="bg2"/>
                </a:solidFill>
              </a:rPr>
              <a:t>A </a:t>
            </a:r>
            <a:r>
              <a:rPr lang="zh-CN" altLang="en-US" sz="2200" b="1" dirty="0">
                <a:solidFill>
                  <a:schemeClr val="bg2"/>
                </a:solidFill>
              </a:rPr>
              <a:t>的 </a:t>
            </a:r>
            <a:r>
              <a:rPr lang="en-US" altLang="zh-CN" sz="2200" b="1" dirty="0">
                <a:solidFill>
                  <a:schemeClr val="bg2"/>
                </a:solidFill>
              </a:rPr>
              <a:t>TCP </a:t>
            </a:r>
            <a:r>
              <a:rPr lang="zh-CN" altLang="en-US" sz="2200" b="1" dirty="0">
                <a:solidFill>
                  <a:schemeClr val="bg2"/>
                </a:solidFill>
              </a:rPr>
              <a:t>向 </a:t>
            </a:r>
            <a:r>
              <a:rPr lang="en-US" altLang="zh-CN" sz="2200" b="1" dirty="0">
                <a:solidFill>
                  <a:schemeClr val="bg2"/>
                </a:solidFill>
              </a:rPr>
              <a:t>B </a:t>
            </a:r>
            <a:r>
              <a:rPr lang="zh-CN" altLang="en-US" sz="2200" b="1" dirty="0">
                <a:solidFill>
                  <a:schemeClr val="bg2"/>
                </a:solidFill>
              </a:rPr>
              <a:t>发出连接请求报文段，其首部中的同步位 </a:t>
            </a:r>
            <a:r>
              <a:rPr lang="en-US" altLang="zh-CN" sz="2200" b="1" dirty="0" err="1">
                <a:solidFill>
                  <a:schemeClr val="bg2"/>
                </a:solidFill>
              </a:rPr>
              <a:t>SYN</a:t>
            </a:r>
            <a:r>
              <a:rPr lang="en-US" altLang="zh-CN" sz="2200" b="1" dirty="0">
                <a:solidFill>
                  <a:schemeClr val="bg2"/>
                </a:solidFill>
              </a:rPr>
              <a:t> = 1</a:t>
            </a:r>
            <a:r>
              <a:rPr lang="zh-CN" altLang="en-US" sz="2200" b="1" dirty="0">
                <a:solidFill>
                  <a:schemeClr val="bg2"/>
                </a:solidFill>
              </a:rPr>
              <a:t>，并选择序号 </a:t>
            </a:r>
            <a:r>
              <a:rPr lang="en-US" altLang="zh-CN" sz="2200" b="1" dirty="0">
                <a:solidFill>
                  <a:schemeClr val="bg2"/>
                </a:solidFill>
              </a:rPr>
              <a:t>x</a:t>
            </a:r>
            <a:r>
              <a:rPr lang="zh-CN" altLang="en-US" sz="2200" b="1" dirty="0">
                <a:solidFill>
                  <a:schemeClr val="bg2"/>
                </a:solidFill>
              </a:rPr>
              <a:t>，表明下一个报文段的第一个数据字节的序号是 </a:t>
            </a:r>
            <a:r>
              <a:rPr lang="en-US" altLang="zh-CN" sz="2200" b="1" dirty="0">
                <a:solidFill>
                  <a:schemeClr val="bg2"/>
                </a:solidFill>
              </a:rPr>
              <a:t>x + 1</a:t>
            </a:r>
            <a:r>
              <a:rPr lang="zh-CN" altLang="en-US" sz="2200" b="1" dirty="0">
                <a:solidFill>
                  <a:schemeClr val="bg2"/>
                </a:solidFill>
              </a:rPr>
              <a:t>。 </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en-US" altLang="zh-CN" sz="2200" b="1" dirty="0">
                <a:solidFill>
                  <a:schemeClr val="bg2"/>
                </a:solidFill>
              </a:rPr>
              <a:t>B </a:t>
            </a:r>
            <a:r>
              <a:rPr lang="zh-CN" altLang="en-US" sz="2200" b="1" dirty="0">
                <a:solidFill>
                  <a:schemeClr val="bg2"/>
                </a:solidFill>
              </a:rPr>
              <a:t>的 </a:t>
            </a:r>
            <a:r>
              <a:rPr lang="en-US" altLang="zh-CN" sz="2200" b="1" dirty="0">
                <a:solidFill>
                  <a:schemeClr val="bg2"/>
                </a:solidFill>
              </a:rPr>
              <a:t>TCP </a:t>
            </a:r>
            <a:r>
              <a:rPr lang="zh-CN" altLang="en-US" sz="2200" b="1" dirty="0">
                <a:solidFill>
                  <a:schemeClr val="bg2"/>
                </a:solidFill>
              </a:rPr>
              <a:t>收到连接请求报文段后，如同意，则发回确认，在确认报文段中使 </a:t>
            </a:r>
            <a:r>
              <a:rPr lang="en-US" altLang="zh-CN" sz="2200" b="1" dirty="0" err="1">
                <a:solidFill>
                  <a:schemeClr val="bg2"/>
                </a:solidFill>
              </a:rPr>
              <a:t>SYN</a:t>
            </a:r>
            <a:r>
              <a:rPr lang="en-US" altLang="zh-CN" sz="2200" b="1" dirty="0">
                <a:solidFill>
                  <a:schemeClr val="bg2"/>
                </a:solidFill>
              </a:rPr>
              <a:t> = 1 </a:t>
            </a:r>
            <a:r>
              <a:rPr lang="zh-CN" altLang="en-US" sz="2200" b="1" dirty="0">
                <a:solidFill>
                  <a:schemeClr val="bg2"/>
                </a:solidFill>
              </a:rPr>
              <a:t>和 </a:t>
            </a:r>
            <a:r>
              <a:rPr lang="en-US" altLang="zh-CN" sz="2200" b="1" dirty="0" err="1">
                <a:solidFill>
                  <a:schemeClr val="bg2"/>
                </a:solidFill>
              </a:rPr>
              <a:t>ACK</a:t>
            </a:r>
            <a:r>
              <a:rPr lang="en-US" altLang="zh-CN" sz="2200" b="1" dirty="0">
                <a:solidFill>
                  <a:schemeClr val="bg2"/>
                </a:solidFill>
              </a:rPr>
              <a:t> = 1</a:t>
            </a:r>
            <a:r>
              <a:rPr lang="zh-CN" altLang="en-US" sz="2200" b="1" dirty="0">
                <a:solidFill>
                  <a:schemeClr val="bg2"/>
                </a:solidFill>
              </a:rPr>
              <a:t>，其确认号应为 </a:t>
            </a:r>
            <a:r>
              <a:rPr lang="en-US" altLang="zh-CN" sz="2200" b="1" dirty="0" err="1">
                <a:solidFill>
                  <a:schemeClr val="bg2"/>
                </a:solidFill>
              </a:rPr>
              <a:t>ack</a:t>
            </a:r>
            <a:r>
              <a:rPr lang="en-US" altLang="zh-CN" sz="2200" b="1" dirty="0">
                <a:solidFill>
                  <a:schemeClr val="bg2"/>
                </a:solidFill>
              </a:rPr>
              <a:t> = x </a:t>
            </a:r>
            <a:r>
              <a:rPr lang="en-US" altLang="zh-CN" sz="2200" b="1" dirty="0">
                <a:solidFill>
                  <a:schemeClr val="bg2"/>
                </a:solidFill>
                <a:sym typeface="Symbol" panose="05050102010706020507" pitchFamily="18" charset="2"/>
              </a:rPr>
              <a:t></a:t>
            </a:r>
            <a:r>
              <a:rPr lang="en-US" altLang="zh-CN" sz="2200" b="1" dirty="0">
                <a:solidFill>
                  <a:schemeClr val="bg2"/>
                </a:solidFill>
              </a:rPr>
              <a:t> 1</a:t>
            </a:r>
            <a:r>
              <a:rPr lang="zh-CN" altLang="en-US" sz="2200" b="1" dirty="0">
                <a:solidFill>
                  <a:schemeClr val="bg2"/>
                </a:solidFill>
              </a:rPr>
              <a:t>，并选择序号</a:t>
            </a:r>
            <a:r>
              <a:rPr lang="en-US" altLang="zh-CN" sz="2200" b="1" dirty="0" err="1">
                <a:solidFill>
                  <a:schemeClr val="bg2"/>
                </a:solidFill>
              </a:rPr>
              <a:t>seq</a:t>
            </a:r>
            <a:r>
              <a:rPr lang="en-US" altLang="zh-CN" sz="2200" b="1" dirty="0">
                <a:solidFill>
                  <a:schemeClr val="bg2"/>
                </a:solidFill>
              </a:rPr>
              <a:t> = y</a:t>
            </a:r>
            <a:r>
              <a:rPr lang="zh-CN" altLang="en-US" sz="2200" b="1" dirty="0">
                <a:solidFill>
                  <a:schemeClr val="bg2"/>
                </a:solidFill>
              </a:rPr>
              <a:t>。</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en-US" altLang="zh-CN" sz="2200" b="1" dirty="0">
                <a:solidFill>
                  <a:schemeClr val="bg2"/>
                </a:solidFill>
              </a:rPr>
              <a:t>A </a:t>
            </a:r>
            <a:r>
              <a:rPr lang="zh-CN" altLang="en-US" sz="2200" b="1" dirty="0">
                <a:solidFill>
                  <a:schemeClr val="bg2"/>
                </a:solidFill>
              </a:rPr>
              <a:t>收到此报文段后，向 </a:t>
            </a:r>
            <a:r>
              <a:rPr lang="en-US" altLang="zh-CN" sz="2200" b="1" dirty="0">
                <a:solidFill>
                  <a:schemeClr val="bg2"/>
                </a:solidFill>
              </a:rPr>
              <a:t>B </a:t>
            </a:r>
            <a:r>
              <a:rPr lang="zh-CN" altLang="en-US" sz="2200" b="1" dirty="0">
                <a:solidFill>
                  <a:schemeClr val="bg2"/>
                </a:solidFill>
              </a:rPr>
              <a:t>给出确认，其 </a:t>
            </a:r>
            <a:r>
              <a:rPr lang="en-US" altLang="zh-CN" sz="2200" b="1" dirty="0" err="1">
                <a:solidFill>
                  <a:schemeClr val="bg2"/>
                </a:solidFill>
              </a:rPr>
              <a:t>ACK</a:t>
            </a:r>
            <a:r>
              <a:rPr lang="en-US" altLang="zh-CN" sz="2200" b="1" dirty="0">
                <a:solidFill>
                  <a:schemeClr val="bg2"/>
                </a:solidFill>
              </a:rPr>
              <a:t> = 1</a:t>
            </a:r>
            <a:r>
              <a:rPr lang="zh-CN" altLang="en-US" sz="2200" b="1" dirty="0">
                <a:solidFill>
                  <a:schemeClr val="bg2"/>
                </a:solidFill>
              </a:rPr>
              <a:t>，序号应为 </a:t>
            </a:r>
            <a:r>
              <a:rPr lang="en-US" altLang="zh-CN" sz="2200" b="1" dirty="0" err="1">
                <a:solidFill>
                  <a:schemeClr val="bg2"/>
                </a:solidFill>
              </a:rPr>
              <a:t>seq</a:t>
            </a:r>
            <a:r>
              <a:rPr lang="en-US" altLang="zh-CN" sz="2200" b="1" dirty="0">
                <a:solidFill>
                  <a:schemeClr val="bg2"/>
                </a:solidFill>
              </a:rPr>
              <a:t> = x + 1</a:t>
            </a:r>
            <a:r>
              <a:rPr lang="zh-CN" altLang="en-US" sz="2200" b="1" dirty="0">
                <a:solidFill>
                  <a:schemeClr val="bg2"/>
                </a:solidFill>
              </a:rPr>
              <a:t>，确认号应为 </a:t>
            </a:r>
            <a:r>
              <a:rPr lang="en-US" altLang="zh-CN" sz="2200" b="1" dirty="0" err="1">
                <a:solidFill>
                  <a:schemeClr val="bg2"/>
                </a:solidFill>
              </a:rPr>
              <a:t>ack</a:t>
            </a:r>
            <a:r>
              <a:rPr lang="en-US" altLang="zh-CN" sz="2200" b="1" dirty="0">
                <a:solidFill>
                  <a:schemeClr val="bg2"/>
                </a:solidFill>
              </a:rPr>
              <a:t> = y </a:t>
            </a:r>
            <a:r>
              <a:rPr lang="en-US" altLang="zh-CN" sz="2200" b="1" dirty="0">
                <a:solidFill>
                  <a:schemeClr val="bg2"/>
                </a:solidFill>
                <a:sym typeface="Symbol" panose="05050102010706020507" pitchFamily="18" charset="2"/>
              </a:rPr>
              <a:t></a:t>
            </a:r>
            <a:r>
              <a:rPr lang="en-US" altLang="zh-CN" sz="2200" b="1" dirty="0">
                <a:solidFill>
                  <a:schemeClr val="bg2"/>
                </a:solidFill>
              </a:rPr>
              <a:t> 1</a:t>
            </a:r>
            <a:r>
              <a:rPr lang="zh-CN" altLang="en-US" sz="2200" b="1" dirty="0">
                <a:solidFill>
                  <a:schemeClr val="bg2"/>
                </a:solidFill>
              </a:rPr>
              <a:t>。</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en-US" altLang="zh-CN" sz="2200" b="1" dirty="0">
                <a:solidFill>
                  <a:schemeClr val="bg2"/>
                </a:solidFill>
              </a:rPr>
              <a:t>A </a:t>
            </a:r>
            <a:r>
              <a:rPr lang="zh-CN" altLang="en-US" sz="2200" b="1" dirty="0">
                <a:solidFill>
                  <a:schemeClr val="bg2"/>
                </a:solidFill>
              </a:rPr>
              <a:t>的 </a:t>
            </a:r>
            <a:r>
              <a:rPr lang="en-US" altLang="zh-CN" sz="2200" b="1" dirty="0">
                <a:solidFill>
                  <a:schemeClr val="bg2"/>
                </a:solidFill>
              </a:rPr>
              <a:t>TCP </a:t>
            </a:r>
            <a:r>
              <a:rPr lang="zh-CN" altLang="en-US" sz="2200" b="1" dirty="0">
                <a:solidFill>
                  <a:schemeClr val="bg2"/>
                </a:solidFill>
              </a:rPr>
              <a:t>通知上层应用进程，连接已经建立。</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zh-CN" altLang="en-US" sz="2200" b="1" dirty="0">
                <a:solidFill>
                  <a:schemeClr val="bg2"/>
                </a:solidFill>
              </a:rPr>
              <a:t>当运行服务器进程的主机 </a:t>
            </a:r>
            <a:r>
              <a:rPr lang="en-US" altLang="zh-CN" sz="2200" b="1" dirty="0">
                <a:solidFill>
                  <a:schemeClr val="bg2"/>
                </a:solidFill>
              </a:rPr>
              <a:t>B </a:t>
            </a:r>
            <a:r>
              <a:rPr lang="zh-CN" altLang="en-US" sz="2200" b="1" dirty="0">
                <a:solidFill>
                  <a:schemeClr val="bg2"/>
                </a:solidFill>
              </a:rPr>
              <a:t>的 </a:t>
            </a:r>
            <a:r>
              <a:rPr lang="en-US" altLang="zh-CN" sz="2200" b="1" dirty="0">
                <a:solidFill>
                  <a:schemeClr val="bg2"/>
                </a:solidFill>
              </a:rPr>
              <a:t>TCP </a:t>
            </a:r>
            <a:r>
              <a:rPr lang="zh-CN" altLang="en-US" sz="2200" b="1" dirty="0">
                <a:solidFill>
                  <a:schemeClr val="bg2"/>
                </a:solidFill>
              </a:rPr>
              <a:t>收到主机 </a:t>
            </a:r>
            <a:r>
              <a:rPr lang="en-US" altLang="zh-CN" sz="2200" b="1" dirty="0">
                <a:solidFill>
                  <a:schemeClr val="bg2"/>
                </a:solidFill>
              </a:rPr>
              <a:t>A </a:t>
            </a:r>
            <a:r>
              <a:rPr lang="zh-CN" altLang="en-US" sz="2200" b="1" dirty="0">
                <a:solidFill>
                  <a:schemeClr val="bg2"/>
                </a:solidFill>
              </a:rPr>
              <a:t>的确认后，也通知其上层应用进程，连接已经建立。 </a:t>
            </a:r>
            <a:endParaRPr lang="zh-CN" altLang="en-US" sz="22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2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3.1.2 </a:t>
            </a:r>
            <a:r>
              <a:rPr sz="2800" b="1" dirty="0">
                <a:solidFill>
                  <a:schemeClr val="bg2"/>
                </a:solidFill>
                <a:latin typeface="黑体" panose="02010609060101010101" charset="-122"/>
                <a:ea typeface="黑体" panose="02010609060101010101" charset="-122"/>
                <a:sym typeface="+mn-ea"/>
              </a:rPr>
              <a:t>传输层协议</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55339" name="Rectangle 11"/>
          <p:cNvSpPr>
            <a:spLocks noGrp="1" noChangeArrowheads="1"/>
          </p:cNvSpPr>
          <p:nvPr>
            <p:ph idx="1"/>
          </p:nvPr>
        </p:nvSpPr>
        <p:spPr>
          <a:xfrm>
            <a:off x="609919" y="1551334"/>
            <a:ext cx="10978515" cy="4620231"/>
          </a:xfrm>
        </p:spPr>
        <p:txBody>
          <a:bodyPr>
            <a:normAutofit/>
          </a:bodyPr>
          <a:p>
            <a:pPr marL="342900" indent="-342900" algn="just" fontAlgn="auto">
              <a:lnSpc>
                <a:spcPct val="120000"/>
              </a:lnSpc>
              <a:buFont typeface="Wingdings" panose="05000000000000000000" pitchFamily="2" charset="2"/>
              <a:buChar char="l"/>
            </a:pPr>
            <a:r>
              <a:rPr lang="zh-CN" altLang="en-US" sz="2400" b="1" dirty="0">
                <a:solidFill>
                  <a:schemeClr val="bg2"/>
                </a:solidFill>
              </a:rPr>
              <a:t>传输层的</a:t>
            </a:r>
            <a:r>
              <a:rPr lang="zh-CN" altLang="en-US" sz="1200" b="1" dirty="0">
                <a:solidFill>
                  <a:schemeClr val="bg2"/>
                </a:solidFill>
              </a:rPr>
              <a:t> </a:t>
            </a:r>
            <a:r>
              <a:rPr lang="en-US" altLang="zh-CN" sz="2400" b="1" dirty="0">
                <a:solidFill>
                  <a:schemeClr val="bg2"/>
                </a:solidFill>
              </a:rPr>
              <a:t>UDP</a:t>
            </a:r>
            <a:r>
              <a:rPr lang="en-US" altLang="zh-CN" sz="600" b="1" dirty="0">
                <a:solidFill>
                  <a:schemeClr val="bg2"/>
                </a:solidFill>
              </a:rPr>
              <a:t> </a:t>
            </a:r>
            <a:r>
              <a:rPr lang="zh-CN" altLang="en-US" sz="2400" b="1" dirty="0">
                <a:solidFill>
                  <a:schemeClr val="bg2"/>
                </a:solidFill>
              </a:rPr>
              <a:t>用户数据报与网际层的</a:t>
            </a:r>
            <a:r>
              <a:rPr lang="en-US" altLang="zh-CN" sz="2400" b="1" dirty="0">
                <a:solidFill>
                  <a:schemeClr val="bg2"/>
                </a:solidFill>
              </a:rPr>
              <a:t>IP</a:t>
            </a:r>
            <a:r>
              <a:rPr lang="zh-CN" altLang="en-US" sz="2400" b="1" dirty="0">
                <a:solidFill>
                  <a:schemeClr val="bg2"/>
                </a:solidFill>
              </a:rPr>
              <a:t>数据报有很大区别。</a:t>
            </a:r>
            <a:r>
              <a:rPr lang="en-US" altLang="zh-CN" sz="2400" b="1" dirty="0">
                <a:solidFill>
                  <a:schemeClr val="bg2"/>
                </a:solidFill>
              </a:rPr>
              <a:t>IP</a:t>
            </a:r>
            <a:r>
              <a:rPr lang="en-US" altLang="zh-CN" sz="600" b="1" dirty="0">
                <a:solidFill>
                  <a:schemeClr val="bg2"/>
                </a:solidFill>
              </a:rPr>
              <a:t> </a:t>
            </a:r>
            <a:r>
              <a:rPr lang="zh-CN" altLang="en-US" sz="2400" b="1" dirty="0">
                <a:solidFill>
                  <a:schemeClr val="bg2"/>
                </a:solidFill>
              </a:rPr>
              <a:t>数据报要经过互连网中许多路由器的存储转发，但</a:t>
            </a:r>
            <a:r>
              <a:rPr lang="zh-CN" altLang="en-US" sz="800" b="1" dirty="0">
                <a:solidFill>
                  <a:schemeClr val="bg2"/>
                </a:solidFill>
              </a:rPr>
              <a:t> </a:t>
            </a:r>
            <a:r>
              <a:rPr lang="en-US" altLang="zh-CN" sz="2400" b="1" dirty="0">
                <a:solidFill>
                  <a:schemeClr val="bg2"/>
                </a:solidFill>
              </a:rPr>
              <a:t>UDP</a:t>
            </a:r>
            <a:r>
              <a:rPr lang="en-US" altLang="zh-CN" sz="900" b="1" dirty="0">
                <a:solidFill>
                  <a:schemeClr val="bg2"/>
                </a:solidFill>
              </a:rPr>
              <a:t> </a:t>
            </a:r>
            <a:r>
              <a:rPr lang="zh-CN" altLang="en-US" sz="2400" b="1" dirty="0">
                <a:solidFill>
                  <a:schemeClr val="bg2"/>
                </a:solidFill>
              </a:rPr>
              <a:t>用户数据报是在传输层的端到端抽象的逻辑信道中传送的。</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en-US" altLang="zh-CN" sz="2400" b="1" dirty="0">
                <a:solidFill>
                  <a:schemeClr val="bg2"/>
                </a:solidFill>
              </a:rPr>
              <a:t>TCP</a:t>
            </a:r>
            <a:r>
              <a:rPr lang="en-US" altLang="zh-CN" sz="1400" b="1" dirty="0">
                <a:solidFill>
                  <a:schemeClr val="bg2"/>
                </a:solidFill>
              </a:rPr>
              <a:t> </a:t>
            </a:r>
            <a:r>
              <a:rPr lang="zh-CN" altLang="en-US" sz="2400" b="1" dirty="0">
                <a:solidFill>
                  <a:schemeClr val="bg2"/>
                </a:solidFill>
              </a:rPr>
              <a:t>报文段是在传输层抽象的端到端逻辑信道中传送，这种信道是可靠的全双工信道。但这样的信道却不知道究竟经过了哪些路由器，而这些路由器也根本不知道上面的传输层是否建立了 </a:t>
            </a:r>
            <a:r>
              <a:rPr lang="en-US" altLang="zh-CN" sz="2400" b="1" dirty="0">
                <a:solidFill>
                  <a:schemeClr val="bg2"/>
                </a:solidFill>
              </a:rPr>
              <a:t>TCP </a:t>
            </a:r>
            <a:r>
              <a:rPr lang="zh-CN" altLang="en-US" sz="2400" b="1" dirty="0">
                <a:solidFill>
                  <a:schemeClr val="bg2"/>
                </a:solidFill>
              </a:rPr>
              <a:t>连接。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577850" y="1122045"/>
            <a:ext cx="6318250" cy="460375"/>
          </a:xfrm>
          <a:prstGeom prst="rect">
            <a:avLst/>
          </a:prstGeom>
          <a:noFill/>
        </p:spPr>
        <p:txBody>
          <a:bodyPr wrap="none" rtlCol="0" anchor="t">
            <a:spAutoFit/>
          </a:bodyPr>
          <a:p>
            <a:r>
              <a:rPr lang="zh-CN" altLang="en-US" sz="2400" b="1" dirty="0">
                <a:solidFill>
                  <a:srgbClr val="FF0000"/>
                </a:solidFill>
                <a:sym typeface="+mn-ea"/>
              </a:rPr>
              <a:t>三次握手或三次联络 </a:t>
            </a:r>
            <a:r>
              <a:rPr lang="en-US" altLang="zh-CN" sz="2400" b="1" dirty="0" smtClean="0">
                <a:solidFill>
                  <a:srgbClr val="FF0000"/>
                </a:solidFill>
                <a:sym typeface="+mn-ea"/>
              </a:rPr>
              <a:t>(</a:t>
            </a:r>
            <a:r>
              <a:rPr lang="en-US" altLang="zh-CN" sz="2400" b="1" dirty="0">
                <a:solidFill>
                  <a:srgbClr val="FF0000"/>
                </a:solidFill>
                <a:sym typeface="+mn-ea"/>
              </a:rPr>
              <a:t>three-way handshake)</a:t>
            </a:r>
            <a:endParaRPr lang="en-US" altLang="zh-CN" sz="2400" b="1" dirty="0">
              <a:solidFill>
                <a:srgbClr val="FF0000"/>
              </a:solidFill>
              <a:sym typeface="+mn-ea"/>
            </a:endParaRPr>
          </a:p>
        </p:txBody>
      </p:sp>
      <p:sp>
        <p:nvSpPr>
          <p:cNvPr id="618499" name="Rectangle 3"/>
          <p:cNvSpPr>
            <a:spLocks noGrp="1" noChangeArrowheads="1"/>
          </p:cNvSpPr>
          <p:nvPr>
            <p:ph idx="1"/>
          </p:nvPr>
        </p:nvSpPr>
        <p:spPr>
          <a:xfrm>
            <a:off x="577850" y="1764030"/>
            <a:ext cx="11342370" cy="4110990"/>
          </a:xfrm>
        </p:spPr>
        <p:txBody>
          <a:bodyPr>
            <a:normAutofit/>
          </a:bodyPr>
          <a:p>
            <a:pPr marL="342900" indent="-342900" fontAlgn="auto">
              <a:lnSpc>
                <a:spcPct val="120000"/>
              </a:lnSpc>
              <a:buFont typeface="Wingdings" panose="05000000000000000000" pitchFamily="2" charset="2"/>
              <a:buChar char="l"/>
            </a:pPr>
            <a:r>
              <a:rPr lang="zh-CN" altLang="en-US" sz="2200" b="1" dirty="0">
                <a:solidFill>
                  <a:schemeClr val="bg2"/>
                </a:solidFill>
              </a:rPr>
              <a:t>防止已失效的连接请求报文段又传送到</a:t>
            </a:r>
            <a:r>
              <a:rPr lang="en-US" altLang="zh-CN" sz="2200" b="1" dirty="0">
                <a:solidFill>
                  <a:schemeClr val="bg2"/>
                </a:solidFill>
              </a:rPr>
              <a:t>B</a:t>
            </a:r>
            <a:r>
              <a:rPr lang="zh-CN" altLang="en-US" sz="2200" b="1" dirty="0">
                <a:solidFill>
                  <a:schemeClr val="bg2"/>
                </a:solidFill>
              </a:rPr>
              <a:t>，因而产生错误。</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en-US" altLang="zh-CN" sz="2200" b="1" dirty="0">
                <a:solidFill>
                  <a:schemeClr val="bg2"/>
                </a:solidFill>
              </a:rPr>
              <a:t>A </a:t>
            </a:r>
            <a:r>
              <a:rPr lang="zh-CN" altLang="en-US" sz="2200" b="1" dirty="0">
                <a:solidFill>
                  <a:schemeClr val="bg2"/>
                </a:solidFill>
              </a:rPr>
              <a:t>发出连接请求，但因未收到确认而再重传一次。后来收到了确认，建立了连接。数据传输完毕后释放了连接。</a:t>
            </a:r>
            <a:r>
              <a:rPr lang="en-US" altLang="zh-CN" sz="2200" b="1" dirty="0">
                <a:solidFill>
                  <a:schemeClr val="bg2"/>
                </a:solidFill>
              </a:rPr>
              <a:t>A </a:t>
            </a:r>
            <a:r>
              <a:rPr lang="zh-CN" altLang="en-US" sz="2200" b="1" dirty="0">
                <a:solidFill>
                  <a:schemeClr val="bg2"/>
                </a:solidFill>
              </a:rPr>
              <a:t>共发送了两个连接请求报文段，其中的第二个到达了 </a:t>
            </a:r>
            <a:r>
              <a:rPr lang="en-US" altLang="zh-CN" sz="2200" b="1" dirty="0">
                <a:solidFill>
                  <a:schemeClr val="bg2"/>
                </a:solidFill>
              </a:rPr>
              <a:t>B</a:t>
            </a:r>
            <a:r>
              <a:rPr lang="zh-CN" altLang="en-US" sz="2200" b="1" dirty="0">
                <a:solidFill>
                  <a:schemeClr val="bg2"/>
                </a:solidFill>
              </a:rPr>
              <a:t>。</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en-US" altLang="zh-CN" sz="2200" b="1" dirty="0">
                <a:solidFill>
                  <a:schemeClr val="bg2"/>
                </a:solidFill>
              </a:rPr>
              <a:t>A </a:t>
            </a:r>
            <a:r>
              <a:rPr lang="zh-CN" altLang="en-US" sz="2200" b="1" dirty="0">
                <a:solidFill>
                  <a:schemeClr val="bg2"/>
                </a:solidFill>
              </a:rPr>
              <a:t>发出的第一个连接请求报文段以后又传送到 </a:t>
            </a:r>
            <a:r>
              <a:rPr lang="en-US" altLang="zh-CN" sz="2200" b="1" dirty="0">
                <a:solidFill>
                  <a:schemeClr val="bg2"/>
                </a:solidFill>
              </a:rPr>
              <a:t>B</a:t>
            </a:r>
            <a:r>
              <a:rPr lang="zh-CN" altLang="en-US" sz="2200" b="1" dirty="0">
                <a:solidFill>
                  <a:schemeClr val="bg2"/>
                </a:solidFill>
              </a:rPr>
              <a:t>。</a:t>
            </a:r>
            <a:r>
              <a:rPr lang="en-US" altLang="zh-CN" sz="2200" b="1" dirty="0">
                <a:solidFill>
                  <a:schemeClr val="bg2"/>
                </a:solidFill>
              </a:rPr>
              <a:t>B </a:t>
            </a:r>
            <a:r>
              <a:rPr lang="zh-CN" altLang="en-US" sz="2200" b="1" dirty="0">
                <a:solidFill>
                  <a:schemeClr val="bg2"/>
                </a:solidFill>
              </a:rPr>
              <a:t>误认为是 </a:t>
            </a:r>
            <a:r>
              <a:rPr lang="en-US" altLang="zh-CN" sz="2200" b="1" dirty="0">
                <a:solidFill>
                  <a:schemeClr val="bg2"/>
                </a:solidFill>
              </a:rPr>
              <a:t>A </a:t>
            </a:r>
            <a:r>
              <a:rPr lang="zh-CN" altLang="en-US" sz="2200" b="1" dirty="0">
                <a:solidFill>
                  <a:schemeClr val="bg2"/>
                </a:solidFill>
              </a:rPr>
              <a:t>又发出一次新的连接请求。于是就向 </a:t>
            </a:r>
            <a:r>
              <a:rPr lang="en-US" altLang="zh-CN" sz="2200" b="1" dirty="0">
                <a:solidFill>
                  <a:schemeClr val="bg2"/>
                </a:solidFill>
              </a:rPr>
              <a:t>A </a:t>
            </a:r>
            <a:r>
              <a:rPr lang="zh-CN" altLang="en-US" sz="2200" b="1" dirty="0">
                <a:solidFill>
                  <a:schemeClr val="bg2"/>
                </a:solidFill>
              </a:rPr>
              <a:t>发出确认报文段，同意建立连接。</a:t>
            </a:r>
            <a:endParaRPr lang="zh-CN" altLang="en-US" sz="2200" b="1" dirty="0">
              <a:solidFill>
                <a:schemeClr val="bg2"/>
              </a:solidFill>
            </a:endParaRPr>
          </a:p>
          <a:p>
            <a:pPr marL="342900" indent="-342900" fontAlgn="auto">
              <a:lnSpc>
                <a:spcPct val="120000"/>
              </a:lnSpc>
              <a:buFont typeface="Wingdings" panose="05000000000000000000" pitchFamily="2" charset="2"/>
              <a:buChar char="l"/>
            </a:pPr>
            <a:r>
              <a:rPr lang="zh-CN" altLang="en-US" sz="2200" b="1" dirty="0">
                <a:solidFill>
                  <a:schemeClr val="bg2"/>
                </a:solidFill>
              </a:rPr>
              <a:t> </a:t>
            </a:r>
            <a:r>
              <a:rPr lang="en-US" altLang="zh-CN" sz="2200" b="1" dirty="0">
                <a:solidFill>
                  <a:schemeClr val="bg2"/>
                </a:solidFill>
              </a:rPr>
              <a:t>A </a:t>
            </a:r>
            <a:r>
              <a:rPr lang="zh-CN" altLang="en-US" sz="2200" b="1" dirty="0">
                <a:solidFill>
                  <a:schemeClr val="bg2"/>
                </a:solidFill>
              </a:rPr>
              <a:t>不会理睬 </a:t>
            </a:r>
            <a:r>
              <a:rPr lang="en-US" altLang="zh-CN" sz="2200" b="1" dirty="0">
                <a:solidFill>
                  <a:schemeClr val="bg2"/>
                </a:solidFill>
              </a:rPr>
              <a:t>B </a:t>
            </a:r>
            <a:r>
              <a:rPr lang="zh-CN" altLang="en-US" sz="2200" b="1" dirty="0">
                <a:solidFill>
                  <a:schemeClr val="bg2"/>
                </a:solidFill>
              </a:rPr>
              <a:t>的确认 。但 </a:t>
            </a:r>
            <a:r>
              <a:rPr lang="en-US" altLang="zh-CN" sz="2200" b="1" dirty="0">
                <a:solidFill>
                  <a:schemeClr val="bg2"/>
                </a:solidFill>
              </a:rPr>
              <a:t>B </a:t>
            </a:r>
            <a:r>
              <a:rPr lang="zh-CN" altLang="en-US" sz="2200" b="1" dirty="0">
                <a:solidFill>
                  <a:schemeClr val="bg2"/>
                </a:solidFill>
              </a:rPr>
              <a:t>却以为运输连接就这样建立了，并一直等待 </a:t>
            </a:r>
            <a:r>
              <a:rPr lang="en-US" altLang="zh-CN" sz="2200" b="1" dirty="0">
                <a:solidFill>
                  <a:schemeClr val="bg2"/>
                </a:solidFill>
              </a:rPr>
              <a:t>A </a:t>
            </a:r>
            <a:r>
              <a:rPr lang="zh-CN" altLang="en-US" sz="2200" b="1" dirty="0">
                <a:solidFill>
                  <a:schemeClr val="bg2"/>
                </a:solidFill>
              </a:rPr>
              <a:t>发来数据。 </a:t>
            </a:r>
            <a:r>
              <a:rPr lang="en-US" altLang="zh-CN" sz="2200" b="1" dirty="0">
                <a:solidFill>
                  <a:schemeClr val="bg2"/>
                </a:solidFill>
              </a:rPr>
              <a:t>B </a:t>
            </a:r>
            <a:r>
              <a:rPr lang="zh-CN" altLang="en-US" sz="2200" b="1" dirty="0">
                <a:solidFill>
                  <a:schemeClr val="bg2"/>
                </a:solidFill>
              </a:rPr>
              <a:t>的许多资源就这样白白浪费了。  </a:t>
            </a:r>
            <a:endParaRPr lang="zh-CN" altLang="en-US" sz="2200" b="1" dirty="0">
              <a:solidFill>
                <a:schemeClr val="bg2"/>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42" name="组合 41"/>
          <p:cNvGrpSpPr/>
          <p:nvPr/>
        </p:nvGrpSpPr>
        <p:grpSpPr>
          <a:xfrm>
            <a:off x="8018885" y="2190967"/>
            <a:ext cx="1119302" cy="710937"/>
            <a:chOff x="5173662" y="745331"/>
            <a:chExt cx="1679575" cy="1066800"/>
          </a:xfrm>
        </p:grpSpPr>
        <p:sp>
          <p:nvSpPr>
            <p:cNvPr id="4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5"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6"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3" name="Group 26"/>
          <p:cNvGrpSpPr/>
          <p:nvPr/>
        </p:nvGrpSpPr>
        <p:grpSpPr bwMode="auto">
          <a:xfrm rot="224536">
            <a:off x="3844978" y="2995619"/>
            <a:ext cx="4752975" cy="442913"/>
            <a:chOff x="1460" y="2004"/>
            <a:chExt cx="2994" cy="279"/>
          </a:xfrm>
        </p:grpSpPr>
        <p:sp>
          <p:nvSpPr>
            <p:cNvPr id="563204" name="Line 4"/>
            <p:cNvSpPr>
              <a:spLocks noChangeShapeType="1"/>
            </p:cNvSpPr>
            <p:nvPr/>
          </p:nvSpPr>
          <p:spPr bwMode="auto">
            <a:xfrm>
              <a:off x="1460" y="2282"/>
              <a:ext cx="2994" cy="1"/>
            </a:xfrm>
            <a:prstGeom prst="line">
              <a:avLst/>
            </a:prstGeom>
            <a:noFill/>
            <a:ln w="28575">
              <a:solidFill>
                <a:srgbClr val="333399"/>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3205" name="Rectangle 5"/>
            <p:cNvSpPr>
              <a:spLocks noChangeArrowheads="1"/>
            </p:cNvSpPr>
            <p:nvPr/>
          </p:nvSpPr>
          <p:spPr bwMode="auto">
            <a:xfrm>
              <a:off x="2406" y="2004"/>
              <a:ext cx="1326"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FIN =1, seq = x</a:t>
              </a:r>
              <a:endParaRPr kumimoji="1" lang="en-US" altLang="zh-CN" sz="2000" b="1">
                <a:solidFill>
                  <a:schemeClr val="bg2"/>
                </a:solidFill>
                <a:latin typeface="+mn-lt"/>
                <a:ea typeface="+mn-ea"/>
              </a:endParaRPr>
            </a:p>
          </p:txBody>
        </p:sp>
      </p:grpSp>
      <p:grpSp>
        <p:nvGrpSpPr>
          <p:cNvPr id="4" name="Group 28"/>
          <p:cNvGrpSpPr/>
          <p:nvPr/>
        </p:nvGrpSpPr>
        <p:grpSpPr bwMode="auto">
          <a:xfrm rot="-337206">
            <a:off x="3867072" y="3787776"/>
            <a:ext cx="4751388" cy="466724"/>
            <a:chOff x="1474" y="2431"/>
            <a:chExt cx="2993" cy="294"/>
          </a:xfrm>
        </p:grpSpPr>
        <p:sp>
          <p:nvSpPr>
            <p:cNvPr id="563206" name="Line 6"/>
            <p:cNvSpPr>
              <a:spLocks noChangeShapeType="1"/>
            </p:cNvSpPr>
            <p:nvPr/>
          </p:nvSpPr>
          <p:spPr bwMode="auto">
            <a:xfrm rot="3204" flipH="1">
              <a:off x="1474" y="2724"/>
              <a:ext cx="2993" cy="1"/>
            </a:xfrm>
            <a:prstGeom prst="line">
              <a:avLst/>
            </a:prstGeom>
            <a:noFill/>
            <a:ln w="28575">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3207" name="Rectangle 7"/>
            <p:cNvSpPr>
              <a:spLocks noChangeArrowheads="1"/>
            </p:cNvSpPr>
            <p:nvPr/>
          </p:nvSpPr>
          <p:spPr bwMode="auto">
            <a:xfrm rot="21592220" flipH="1">
              <a:off x="2026" y="2431"/>
              <a:ext cx="2384"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ACK = 1, seq = y, ack= x </a:t>
              </a:r>
              <a:r>
                <a:rPr kumimoji="1" lang="en-US" altLang="zh-CN" sz="2000" b="1">
                  <a:solidFill>
                    <a:schemeClr val="bg2"/>
                  </a:solidFill>
                  <a:latin typeface="+mn-lt"/>
                  <a:ea typeface="+mn-ea"/>
                  <a:sym typeface="Symbol" panose="05050102010706020507" pitchFamily="18" charset="2"/>
                </a:rPr>
                <a:t> 1</a:t>
              </a:r>
              <a:endParaRPr kumimoji="1" lang="en-US" altLang="zh-CN" sz="2000" b="1">
                <a:solidFill>
                  <a:schemeClr val="bg2"/>
                </a:solidFill>
                <a:latin typeface="+mn-lt"/>
                <a:ea typeface="+mn-ea"/>
                <a:sym typeface="Symbol" panose="05050102010706020507" pitchFamily="18" charset="2"/>
              </a:endParaRPr>
            </a:p>
          </p:txBody>
        </p:sp>
      </p:grpSp>
      <p:grpSp>
        <p:nvGrpSpPr>
          <p:cNvPr id="5" name="Group 30"/>
          <p:cNvGrpSpPr/>
          <p:nvPr/>
        </p:nvGrpSpPr>
        <p:grpSpPr bwMode="auto">
          <a:xfrm rot="289115">
            <a:off x="3867185" y="5733204"/>
            <a:ext cx="4768851" cy="446088"/>
            <a:chOff x="1474" y="3327"/>
            <a:chExt cx="3004" cy="281"/>
          </a:xfrm>
        </p:grpSpPr>
        <p:sp>
          <p:nvSpPr>
            <p:cNvPr id="563208" name="Line 8"/>
            <p:cNvSpPr>
              <a:spLocks noChangeShapeType="1"/>
            </p:cNvSpPr>
            <p:nvPr/>
          </p:nvSpPr>
          <p:spPr bwMode="auto">
            <a:xfrm>
              <a:off x="1474" y="3606"/>
              <a:ext cx="2993" cy="2"/>
            </a:xfrm>
            <a:prstGeom prst="line">
              <a:avLst/>
            </a:prstGeom>
            <a:noFill/>
            <a:ln w="28575">
              <a:solidFill>
                <a:srgbClr val="333399"/>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3209" name="Rectangle 9"/>
            <p:cNvSpPr>
              <a:spLocks noChangeArrowheads="1"/>
            </p:cNvSpPr>
            <p:nvPr/>
          </p:nvSpPr>
          <p:spPr bwMode="auto">
            <a:xfrm>
              <a:off x="1771" y="3327"/>
              <a:ext cx="2707"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ACK =1, </a:t>
              </a:r>
              <a:r>
                <a:rPr kumimoji="1" lang="en-US" altLang="zh-CN" sz="2000" b="1" dirty="0" err="1">
                  <a:solidFill>
                    <a:schemeClr val="bg2"/>
                  </a:solidFill>
                  <a:latin typeface="+mn-lt"/>
                  <a:ea typeface="+mn-ea"/>
                </a:rPr>
                <a:t>seq</a:t>
              </a:r>
              <a:r>
                <a:rPr kumimoji="1" lang="en-US" altLang="zh-CN" sz="2000" b="1" dirty="0">
                  <a:solidFill>
                    <a:schemeClr val="bg2"/>
                  </a:solidFill>
                  <a:latin typeface="+mn-lt"/>
                  <a:ea typeface="+mn-ea"/>
                </a:rPr>
                <a:t> = x + 1, </a:t>
              </a:r>
              <a:r>
                <a:rPr kumimoji="1" lang="en-US" altLang="zh-CN" sz="2000" b="1" dirty="0" err="1">
                  <a:solidFill>
                    <a:schemeClr val="bg2"/>
                  </a:solidFill>
                  <a:latin typeface="+mn-lt"/>
                  <a:ea typeface="+mn-ea"/>
                </a:rPr>
                <a:t>ack</a:t>
              </a:r>
              <a:r>
                <a:rPr kumimoji="1" lang="en-US" altLang="zh-CN" sz="2000" b="1" dirty="0">
                  <a:solidFill>
                    <a:schemeClr val="bg2"/>
                  </a:solidFill>
                  <a:latin typeface="+mn-lt"/>
                  <a:ea typeface="+mn-ea"/>
                </a:rPr>
                <a:t> = </a:t>
              </a:r>
              <a:r>
                <a:rPr kumimoji="1" lang="en-US" altLang="zh-CN" sz="2000" b="1" dirty="0" smtClean="0">
                  <a:solidFill>
                    <a:schemeClr val="bg2"/>
                  </a:solidFill>
                  <a:latin typeface="+mn-lt"/>
                  <a:ea typeface="+mn-ea"/>
                </a:rPr>
                <a:t>z </a:t>
              </a:r>
              <a:r>
                <a:rPr kumimoji="1" lang="en-US" altLang="zh-CN" sz="2000" b="1" dirty="0">
                  <a:solidFill>
                    <a:schemeClr val="bg2"/>
                  </a:solidFill>
                  <a:latin typeface="+mn-lt"/>
                  <a:ea typeface="+mn-ea"/>
                  <a:sym typeface="Symbol" panose="05050102010706020507" pitchFamily="18" charset="2"/>
                </a:rPr>
                <a:t> 1</a:t>
              </a:r>
              <a:endParaRPr kumimoji="1" lang="en-US" altLang="zh-CN" sz="2000" b="1" dirty="0">
                <a:solidFill>
                  <a:schemeClr val="bg2"/>
                </a:solidFill>
                <a:latin typeface="+mn-lt"/>
                <a:ea typeface="+mn-ea"/>
                <a:sym typeface="Symbol" panose="05050102010706020507" pitchFamily="18" charset="2"/>
              </a:endParaRPr>
            </a:p>
          </p:txBody>
        </p:sp>
      </p:grpSp>
      <p:sp>
        <p:nvSpPr>
          <p:cNvPr id="563211" name="Rectangle 11"/>
          <p:cNvSpPr>
            <a:spLocks noChangeArrowheads="1"/>
          </p:cNvSpPr>
          <p:nvPr/>
        </p:nvSpPr>
        <p:spPr bwMode="auto">
          <a:xfrm>
            <a:off x="1630363" y="2924176"/>
            <a:ext cx="2222500" cy="704215"/>
          </a:xfrm>
          <a:prstGeom prst="rect">
            <a:avLst/>
          </a:prstGeom>
          <a:noFill/>
          <a:ln w="12700">
            <a:noFill/>
            <a:miter lim="800000"/>
          </a:ln>
          <a:effectLst/>
        </p:spPr>
        <p:txBody>
          <a:bodyPr wrap="none" lIns="90488" tIns="44450" rIns="90488" bIns="44450">
            <a:spAutoFit/>
          </a:bodyPr>
          <a:p>
            <a:pPr algn="ctr" defTabSz="762000" eaLnBrk="0" hangingPunct="0"/>
            <a:r>
              <a:rPr kumimoji="1" lang="zh-CN" altLang="en-US" sz="2000" b="1">
                <a:solidFill>
                  <a:schemeClr val="bg2"/>
                </a:solidFill>
                <a:latin typeface="+mn-lt"/>
                <a:ea typeface="+mn-ea"/>
              </a:rPr>
              <a:t>应用进程释放连接</a:t>
            </a:r>
            <a:endParaRPr kumimoji="1" lang="zh-CN" altLang="en-US" sz="2000" b="1">
              <a:solidFill>
                <a:schemeClr val="bg2"/>
              </a:solidFill>
              <a:latin typeface="+mn-lt"/>
              <a:ea typeface="+mn-ea"/>
            </a:endParaRPr>
          </a:p>
          <a:p>
            <a:pPr algn="ctr" defTabSz="762000" eaLnBrk="0" hangingPunct="0"/>
            <a:r>
              <a:rPr kumimoji="1" lang="en-US" altLang="zh-CN" sz="2000" b="1">
                <a:solidFill>
                  <a:schemeClr val="bg2"/>
                </a:solidFill>
                <a:latin typeface="+mn-lt"/>
                <a:ea typeface="+mn-ea"/>
              </a:rPr>
              <a:t>A </a:t>
            </a:r>
            <a:r>
              <a:rPr kumimoji="1" lang="zh-CN" altLang="en-US" sz="2000" b="1">
                <a:solidFill>
                  <a:schemeClr val="bg2"/>
                </a:solidFill>
                <a:latin typeface="+mn-lt"/>
                <a:ea typeface="+mn-ea"/>
              </a:rPr>
              <a:t>不再发送报文</a:t>
            </a:r>
            <a:endParaRPr kumimoji="1" lang="zh-CN" altLang="en-US" sz="2000" b="1">
              <a:solidFill>
                <a:schemeClr val="bg2"/>
              </a:solidFill>
              <a:latin typeface="+mn-lt"/>
              <a:ea typeface="+mn-ea"/>
            </a:endParaRPr>
          </a:p>
        </p:txBody>
      </p:sp>
      <p:sp>
        <p:nvSpPr>
          <p:cNvPr id="563215" name="Rectangle 15"/>
          <p:cNvSpPr>
            <a:spLocks noChangeArrowheads="1"/>
          </p:cNvSpPr>
          <p:nvPr/>
        </p:nvSpPr>
        <p:spPr bwMode="auto">
          <a:xfrm>
            <a:off x="8066088" y="1773239"/>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B</a:t>
            </a:r>
            <a:endParaRPr kumimoji="1" lang="en-US" altLang="zh-CN" sz="2000" b="1">
              <a:solidFill>
                <a:schemeClr val="bg2"/>
              </a:solidFill>
              <a:latin typeface="+mn-lt"/>
              <a:ea typeface="+mn-ea"/>
            </a:endParaRPr>
          </a:p>
        </p:txBody>
      </p:sp>
      <p:sp>
        <p:nvSpPr>
          <p:cNvPr id="563218" name="Rectangle 18"/>
          <p:cNvSpPr>
            <a:spLocks noChangeArrowheads="1"/>
          </p:cNvSpPr>
          <p:nvPr/>
        </p:nvSpPr>
        <p:spPr bwMode="auto">
          <a:xfrm>
            <a:off x="3346450" y="1778000"/>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A</a:t>
            </a:r>
            <a:endParaRPr kumimoji="1" lang="en-US" altLang="zh-CN" sz="2000" b="1">
              <a:solidFill>
                <a:schemeClr val="bg2"/>
              </a:solidFill>
              <a:latin typeface="+mn-lt"/>
              <a:ea typeface="+mn-ea"/>
            </a:endParaRPr>
          </a:p>
        </p:txBody>
      </p:sp>
      <p:grpSp>
        <p:nvGrpSpPr>
          <p:cNvPr id="6" name="Group 41"/>
          <p:cNvGrpSpPr/>
          <p:nvPr/>
        </p:nvGrpSpPr>
        <p:grpSpPr bwMode="auto">
          <a:xfrm>
            <a:off x="8488367" y="2636839"/>
            <a:ext cx="1268413" cy="1290637"/>
            <a:chOff x="4385" y="1661"/>
            <a:chExt cx="799" cy="813"/>
          </a:xfrm>
        </p:grpSpPr>
        <p:sp>
          <p:nvSpPr>
            <p:cNvPr id="563219" name="Rectangle 19"/>
            <p:cNvSpPr>
              <a:spLocks noChangeArrowheads="1"/>
            </p:cNvSpPr>
            <p:nvPr/>
          </p:nvSpPr>
          <p:spPr bwMode="auto">
            <a:xfrm>
              <a:off x="4767" y="1865"/>
              <a:ext cx="274"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①</a:t>
              </a:r>
              <a:endParaRPr kumimoji="1" lang="en-US" altLang="zh-CN" sz="2000" b="1">
                <a:solidFill>
                  <a:schemeClr val="bg2"/>
                </a:solidFill>
                <a:latin typeface="+mn-lt"/>
                <a:ea typeface="+mn-ea"/>
              </a:endParaRPr>
            </a:p>
          </p:txBody>
        </p:sp>
        <p:grpSp>
          <p:nvGrpSpPr>
            <p:cNvPr id="7" name="Group 38"/>
            <p:cNvGrpSpPr/>
            <p:nvPr/>
          </p:nvGrpSpPr>
          <p:grpSpPr bwMode="auto">
            <a:xfrm>
              <a:off x="4385" y="1661"/>
              <a:ext cx="799" cy="813"/>
              <a:chOff x="4385" y="1661"/>
              <a:chExt cx="799" cy="813"/>
            </a:xfrm>
          </p:grpSpPr>
          <p:sp>
            <p:nvSpPr>
              <p:cNvPr id="563212" name="Rectangle 12"/>
              <p:cNvSpPr>
                <a:spLocks noChangeArrowheads="1"/>
              </p:cNvSpPr>
              <p:nvPr/>
            </p:nvSpPr>
            <p:spPr bwMode="auto">
              <a:xfrm>
                <a:off x="4427" y="2030"/>
                <a:ext cx="757" cy="444"/>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通知主机</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563220" name="Line 20"/>
              <p:cNvSpPr>
                <a:spLocks noChangeShapeType="1"/>
              </p:cNvSpPr>
              <p:nvPr/>
            </p:nvSpPr>
            <p:spPr bwMode="auto">
              <a:xfrm flipH="1" flipV="1">
                <a:off x="4385" y="1661"/>
                <a:ext cx="437" cy="432"/>
              </a:xfrm>
              <a:prstGeom prst="line">
                <a:avLst/>
              </a:prstGeom>
              <a:noFill/>
              <a:ln w="28575">
                <a:solidFill>
                  <a:srgbClr val="333399"/>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grpSp>
      </p:grpSp>
      <p:grpSp>
        <p:nvGrpSpPr>
          <p:cNvPr id="8" name="Group 39"/>
          <p:cNvGrpSpPr/>
          <p:nvPr/>
        </p:nvGrpSpPr>
        <p:grpSpPr bwMode="auto">
          <a:xfrm>
            <a:off x="3894139" y="4657725"/>
            <a:ext cx="6818313" cy="788988"/>
            <a:chOff x="1491" y="2934"/>
            <a:chExt cx="4295" cy="497"/>
          </a:xfrm>
        </p:grpSpPr>
        <p:sp>
          <p:nvSpPr>
            <p:cNvPr id="563210" name="Rectangle 10"/>
            <p:cNvSpPr>
              <a:spLocks noChangeArrowheads="1"/>
            </p:cNvSpPr>
            <p:nvPr/>
          </p:nvSpPr>
          <p:spPr bwMode="auto">
            <a:xfrm rot="21232391">
              <a:off x="1743" y="3136"/>
              <a:ext cx="3022"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FIN =1, ACK =1, </a:t>
              </a:r>
              <a:r>
                <a:rPr kumimoji="1" lang="en-US" altLang="zh-CN" sz="2000" b="1" dirty="0" err="1">
                  <a:solidFill>
                    <a:schemeClr val="bg2"/>
                  </a:solidFill>
                  <a:latin typeface="+mn-lt"/>
                  <a:ea typeface="+mn-ea"/>
                </a:rPr>
                <a:t>seq</a:t>
              </a:r>
              <a:r>
                <a:rPr kumimoji="1" lang="en-US" altLang="zh-CN" sz="2000" b="1" dirty="0">
                  <a:solidFill>
                    <a:schemeClr val="bg2"/>
                  </a:solidFill>
                  <a:latin typeface="+mn-lt"/>
                  <a:ea typeface="+mn-ea"/>
                </a:rPr>
                <a:t> = </a:t>
              </a:r>
              <a:r>
                <a:rPr kumimoji="1" lang="en-US" altLang="zh-CN" sz="2000" b="1" dirty="0" smtClean="0">
                  <a:solidFill>
                    <a:schemeClr val="bg2"/>
                  </a:solidFill>
                  <a:latin typeface="+mn-lt"/>
                  <a:ea typeface="+mn-ea"/>
                </a:rPr>
                <a:t>z, </a:t>
              </a:r>
              <a:r>
                <a:rPr kumimoji="1" lang="en-US" altLang="zh-CN" sz="2000" b="1" dirty="0" err="1">
                  <a:solidFill>
                    <a:schemeClr val="bg2"/>
                  </a:solidFill>
                  <a:latin typeface="+mn-lt"/>
                  <a:ea typeface="+mn-ea"/>
                </a:rPr>
                <a:t>ack</a:t>
              </a:r>
              <a:r>
                <a:rPr kumimoji="1" lang="en-US" altLang="zh-CN" sz="2000" b="1" dirty="0">
                  <a:solidFill>
                    <a:schemeClr val="bg2"/>
                  </a:solidFill>
                  <a:latin typeface="+mn-lt"/>
                  <a:ea typeface="+mn-ea"/>
                </a:rPr>
                <a:t> = x + 1</a:t>
              </a:r>
              <a:endParaRPr kumimoji="1" lang="en-US" altLang="zh-CN" sz="2000" b="1" dirty="0">
                <a:solidFill>
                  <a:schemeClr val="bg2"/>
                </a:solidFill>
                <a:latin typeface="+mn-lt"/>
                <a:ea typeface="+mn-ea"/>
              </a:endParaRPr>
            </a:p>
          </p:txBody>
        </p:sp>
        <p:sp>
          <p:nvSpPr>
            <p:cNvPr id="563214" name="Line 14"/>
            <p:cNvSpPr>
              <a:spLocks noChangeShapeType="1"/>
            </p:cNvSpPr>
            <p:nvPr/>
          </p:nvSpPr>
          <p:spPr bwMode="auto">
            <a:xfrm rot="21244259" flipH="1">
              <a:off x="1491" y="3430"/>
              <a:ext cx="2994" cy="1"/>
            </a:xfrm>
            <a:prstGeom prst="line">
              <a:avLst/>
            </a:prstGeom>
            <a:noFill/>
            <a:ln w="28575">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3213" name="Rectangle 13"/>
            <p:cNvSpPr>
              <a:spLocks noChangeArrowheads="1"/>
            </p:cNvSpPr>
            <p:nvPr/>
          </p:nvSpPr>
          <p:spPr bwMode="auto">
            <a:xfrm>
              <a:off x="4386" y="2934"/>
              <a:ext cx="1400" cy="444"/>
            </a:xfrm>
            <a:prstGeom prst="rect">
              <a:avLst/>
            </a:prstGeom>
            <a:noFill/>
            <a:ln w="12700">
              <a:noFill/>
              <a:miter lim="800000"/>
            </a:ln>
            <a:effectLst/>
          </p:spPr>
          <p:txBody>
            <a:bodyPr wrap="none" lIns="90488" tIns="44450" rIns="90488" bIns="44450">
              <a:spAutoFit/>
            </a:bodyPr>
            <a:p>
              <a:pPr algn="ctr" defTabSz="762000" eaLnBrk="0" hangingPunct="0"/>
              <a:r>
                <a:rPr kumimoji="1" lang="zh-CN" altLang="en-US" sz="2000" b="1">
                  <a:solidFill>
                    <a:schemeClr val="bg2"/>
                  </a:solidFill>
                  <a:latin typeface="+mn-lt"/>
                  <a:ea typeface="+mn-ea"/>
                </a:rPr>
                <a:t>应用进程释放连接</a:t>
              </a:r>
              <a:endParaRPr kumimoji="1" lang="zh-CN" altLang="en-US" sz="2000" b="1">
                <a:solidFill>
                  <a:schemeClr val="bg2"/>
                </a:solidFill>
                <a:latin typeface="+mn-lt"/>
                <a:ea typeface="+mn-ea"/>
              </a:endParaRPr>
            </a:p>
            <a:p>
              <a:pPr algn="ctr" defTabSz="762000" eaLnBrk="0" hangingPunct="0"/>
              <a:r>
                <a:rPr kumimoji="1" lang="en-US" altLang="zh-CN" sz="2000" b="1">
                  <a:solidFill>
                    <a:schemeClr val="bg2"/>
                  </a:solidFill>
                  <a:latin typeface="+mn-lt"/>
                  <a:ea typeface="+mn-ea"/>
                </a:rPr>
                <a:t>B </a:t>
              </a:r>
              <a:r>
                <a:rPr kumimoji="1" lang="zh-CN" altLang="en-US" sz="2000" b="1">
                  <a:solidFill>
                    <a:schemeClr val="bg2"/>
                  </a:solidFill>
                  <a:latin typeface="+mn-lt"/>
                  <a:ea typeface="+mn-ea"/>
                </a:rPr>
                <a:t>不再发送报文</a:t>
              </a:r>
              <a:endParaRPr kumimoji="1" lang="zh-CN" altLang="en-US" sz="2000" b="1">
                <a:solidFill>
                  <a:schemeClr val="bg2"/>
                </a:solidFill>
                <a:latin typeface="+mn-lt"/>
                <a:ea typeface="+mn-ea"/>
              </a:endParaRPr>
            </a:p>
          </p:txBody>
        </p:sp>
      </p:grpSp>
      <p:grpSp>
        <p:nvGrpSpPr>
          <p:cNvPr id="9" name="Group 40"/>
          <p:cNvGrpSpPr/>
          <p:nvPr/>
        </p:nvGrpSpPr>
        <p:grpSpPr bwMode="auto">
          <a:xfrm>
            <a:off x="8769353" y="2689225"/>
            <a:ext cx="1651000" cy="2046288"/>
            <a:chOff x="4562" y="1694"/>
            <a:chExt cx="1040" cy="1289"/>
          </a:xfrm>
        </p:grpSpPr>
        <p:sp>
          <p:nvSpPr>
            <p:cNvPr id="563221" name="Freeform 21"/>
            <p:cNvSpPr/>
            <p:nvPr/>
          </p:nvSpPr>
          <p:spPr bwMode="auto">
            <a:xfrm>
              <a:off x="4562" y="1694"/>
              <a:ext cx="815" cy="1289"/>
            </a:xfrm>
            <a:custGeom>
              <a:avLst/>
              <a:gdLst/>
              <a:ahLst/>
              <a:cxnLst>
                <a:cxn ang="0">
                  <a:pos x="0" y="0"/>
                </a:cxn>
                <a:cxn ang="0">
                  <a:pos x="330" y="114"/>
                </a:cxn>
                <a:cxn ang="0">
                  <a:pos x="588" y="312"/>
                </a:cxn>
                <a:cxn ang="0">
                  <a:pos x="660" y="546"/>
                </a:cxn>
                <a:cxn ang="0">
                  <a:pos x="594" y="810"/>
                </a:cxn>
                <a:cxn ang="0">
                  <a:pos x="390" y="1026"/>
                </a:cxn>
              </a:cxnLst>
              <a:rect l="0" t="0" r="r" b="b"/>
              <a:pathLst>
                <a:path w="661" h="1026">
                  <a:moveTo>
                    <a:pt x="0" y="0"/>
                  </a:moveTo>
                  <a:cubicBezTo>
                    <a:pt x="55" y="19"/>
                    <a:pt x="232" y="62"/>
                    <a:pt x="330" y="114"/>
                  </a:cubicBezTo>
                  <a:cubicBezTo>
                    <a:pt x="428" y="166"/>
                    <a:pt x="533" y="240"/>
                    <a:pt x="588" y="312"/>
                  </a:cubicBezTo>
                  <a:cubicBezTo>
                    <a:pt x="643" y="384"/>
                    <a:pt x="659" y="463"/>
                    <a:pt x="660" y="546"/>
                  </a:cubicBezTo>
                  <a:cubicBezTo>
                    <a:pt x="661" y="629"/>
                    <a:pt x="639" y="730"/>
                    <a:pt x="594" y="810"/>
                  </a:cubicBezTo>
                  <a:cubicBezTo>
                    <a:pt x="549" y="890"/>
                    <a:pt x="432" y="981"/>
                    <a:pt x="390" y="1026"/>
                  </a:cubicBezTo>
                </a:path>
              </a:pathLst>
            </a:custGeom>
            <a:noFill/>
            <a:ln w="28575" cap="flat" cmpd="sng">
              <a:solidFill>
                <a:schemeClr val="hlink"/>
              </a:solidFill>
              <a:prstDash val="solid"/>
              <a:round/>
              <a:headEnd type="none" w="med" len="med"/>
              <a:tailEnd type="triangle" w="med" len="lg"/>
            </a:ln>
            <a:effectLst/>
          </p:spPr>
          <p:txBody>
            <a:bodyPr/>
            <a:p>
              <a:endParaRPr lang="zh-CN" altLang="en-US" b="1">
                <a:solidFill>
                  <a:schemeClr val="bg2"/>
                </a:solidFill>
                <a:latin typeface="+mn-lt"/>
                <a:ea typeface="+mn-ea"/>
              </a:endParaRPr>
            </a:p>
          </p:txBody>
        </p:sp>
        <p:sp>
          <p:nvSpPr>
            <p:cNvPr id="563222" name="Rectangle 22"/>
            <p:cNvSpPr>
              <a:spLocks noChangeArrowheads="1"/>
            </p:cNvSpPr>
            <p:nvPr/>
          </p:nvSpPr>
          <p:spPr bwMode="auto">
            <a:xfrm>
              <a:off x="5328" y="2200"/>
              <a:ext cx="274" cy="25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②</a:t>
              </a:r>
              <a:endParaRPr kumimoji="1" lang="en-US" altLang="zh-CN" sz="2000" b="1">
                <a:solidFill>
                  <a:schemeClr val="bg2"/>
                </a:solidFill>
                <a:latin typeface="+mn-lt"/>
                <a:ea typeface="+mn-ea"/>
              </a:endParaRPr>
            </a:p>
          </p:txBody>
        </p:sp>
      </p:grpSp>
      <p:sp>
        <p:nvSpPr>
          <p:cNvPr id="563223" name="Rectangle 23"/>
          <p:cNvSpPr>
            <a:spLocks noChangeArrowheads="1"/>
          </p:cNvSpPr>
          <p:nvPr/>
        </p:nvSpPr>
        <p:spPr bwMode="auto">
          <a:xfrm>
            <a:off x="8580439" y="3860801"/>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发送确认</a:t>
            </a:r>
            <a:endParaRPr kumimoji="1" lang="zh-CN" altLang="en-US" sz="2000" b="1">
              <a:solidFill>
                <a:schemeClr val="bg2"/>
              </a:solidFill>
              <a:latin typeface="+mn-lt"/>
              <a:ea typeface="+mn-ea"/>
            </a:endParaRPr>
          </a:p>
        </p:txBody>
      </p:sp>
      <p:sp>
        <p:nvSpPr>
          <p:cNvPr id="563224" name="Rectangle 24"/>
          <p:cNvSpPr>
            <a:spLocks noChangeArrowheads="1"/>
          </p:cNvSpPr>
          <p:nvPr/>
        </p:nvSpPr>
        <p:spPr bwMode="auto">
          <a:xfrm>
            <a:off x="3224213" y="5913439"/>
            <a:ext cx="69088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确认</a:t>
            </a:r>
            <a:endParaRPr kumimoji="1" lang="zh-CN" altLang="en-US" sz="2000" b="1">
              <a:solidFill>
                <a:schemeClr val="bg2"/>
              </a:solidFill>
              <a:latin typeface="+mn-lt"/>
              <a:ea typeface="+mn-ea"/>
            </a:endParaRPr>
          </a:p>
        </p:txBody>
      </p:sp>
      <p:sp>
        <p:nvSpPr>
          <p:cNvPr id="563236" name="Rectangle 36"/>
          <p:cNvSpPr>
            <a:spLocks noChangeArrowheads="1"/>
          </p:cNvSpPr>
          <p:nvPr/>
        </p:nvSpPr>
        <p:spPr bwMode="auto">
          <a:xfrm>
            <a:off x="5512119" y="4475164"/>
            <a:ext cx="1329690" cy="365760"/>
          </a:xfrm>
          <a:prstGeom prst="rect">
            <a:avLst/>
          </a:prstGeom>
          <a:solidFill>
            <a:srgbClr val="92D050"/>
          </a:solidFill>
          <a:ln w="12700">
            <a:noFill/>
            <a:miter lim="800000"/>
          </a:ln>
          <a:effectLst/>
        </p:spPr>
        <p:txBody>
          <a:bodyPr wrap="none" lIns="90488" tIns="44450" rIns="90488" bIns="44450">
            <a:spAutoFit/>
          </a:bodyPr>
          <a:p>
            <a:pPr algn="ctr" defTabSz="762000" eaLnBrk="0" hangingPunct="0"/>
            <a:r>
              <a:rPr kumimoji="1" lang="zh-CN" altLang="en-US" b="1" dirty="0">
                <a:solidFill>
                  <a:schemeClr val="bg2"/>
                </a:solidFill>
                <a:latin typeface="+mn-lt"/>
                <a:ea typeface="+mn-ea"/>
              </a:rPr>
              <a:t>半关闭状态</a:t>
            </a:r>
            <a:endParaRPr kumimoji="1" lang="zh-CN" altLang="en-US" b="1" dirty="0">
              <a:solidFill>
                <a:schemeClr val="bg2"/>
              </a:solidFill>
              <a:latin typeface="+mn-lt"/>
              <a:ea typeface="+mn-ea"/>
            </a:endParaRPr>
          </a:p>
        </p:txBody>
      </p:sp>
      <p:sp>
        <p:nvSpPr>
          <p:cNvPr id="563237" name="Rectangle 37"/>
          <p:cNvSpPr>
            <a:spLocks noChangeArrowheads="1"/>
          </p:cNvSpPr>
          <p:nvPr/>
        </p:nvSpPr>
        <p:spPr bwMode="auto">
          <a:xfrm>
            <a:off x="5615942" y="6346826"/>
            <a:ext cx="1099820" cy="365760"/>
          </a:xfrm>
          <a:prstGeom prst="rect">
            <a:avLst/>
          </a:prstGeom>
          <a:solidFill>
            <a:srgbClr val="00B0F0"/>
          </a:solidFill>
          <a:ln w="12700">
            <a:noFill/>
            <a:miter lim="800000"/>
          </a:ln>
          <a:effectLst/>
        </p:spPr>
        <p:txBody>
          <a:bodyPr wrap="none" lIns="90488" tIns="44450" rIns="90488" bIns="44450">
            <a:spAutoFit/>
          </a:bodyPr>
          <a:p>
            <a:pPr algn="ctr" defTabSz="762000" eaLnBrk="0" hangingPunct="0"/>
            <a:r>
              <a:rPr kumimoji="1" lang="zh-CN" altLang="en-US" b="1">
                <a:solidFill>
                  <a:schemeClr val="bg2"/>
                </a:solidFill>
                <a:latin typeface="+mn-lt"/>
                <a:ea typeface="+mn-ea"/>
              </a:rPr>
              <a:t>关闭状态</a:t>
            </a:r>
            <a:endParaRPr kumimoji="1" lang="zh-CN" altLang="en-US" b="1">
              <a:solidFill>
                <a:schemeClr val="bg2"/>
              </a:solidFill>
              <a:latin typeface="+mn-lt"/>
              <a:ea typeface="+mn-ea"/>
            </a:endParaRPr>
          </a:p>
        </p:txBody>
      </p:sp>
      <p:sp>
        <p:nvSpPr>
          <p:cNvPr id="563232" name="Rectangle 32"/>
          <p:cNvSpPr>
            <a:spLocks noChangeArrowheads="1"/>
          </p:cNvSpPr>
          <p:nvPr/>
        </p:nvSpPr>
        <p:spPr bwMode="auto">
          <a:xfrm>
            <a:off x="2351405" y="5347335"/>
            <a:ext cx="7299960" cy="1407795"/>
          </a:xfrm>
          <a:prstGeom prst="rect">
            <a:avLst/>
          </a:prstGeom>
          <a:solidFill>
            <a:srgbClr val="FFC000"/>
          </a:solidFill>
          <a:ln w="9525">
            <a:noFill/>
            <a:miter lim="800000"/>
          </a:ln>
          <a:effectLst/>
        </p:spPr>
        <p:txBody>
          <a:bodyPr wrap="none" anchor="ctr"/>
          <a:p>
            <a:pPr algn="l"/>
            <a:r>
              <a:rPr lang="zh-CN" altLang="en-US" b="1" dirty="0">
                <a:solidFill>
                  <a:schemeClr val="bg2"/>
                </a:solidFill>
                <a:latin typeface="+mn-ea"/>
                <a:ea typeface="+mn-ea"/>
              </a:rPr>
              <a:t>从 </a:t>
            </a:r>
            <a:r>
              <a:rPr lang="en-US" altLang="zh-CN" b="1" dirty="0">
                <a:solidFill>
                  <a:schemeClr val="bg2"/>
                </a:solidFill>
                <a:latin typeface="+mn-ea"/>
                <a:ea typeface="+mn-ea"/>
              </a:rPr>
              <a:t>A </a:t>
            </a:r>
            <a:r>
              <a:rPr lang="zh-CN" altLang="en-US" b="1" dirty="0">
                <a:solidFill>
                  <a:schemeClr val="bg2"/>
                </a:solidFill>
                <a:latin typeface="+mn-ea"/>
                <a:ea typeface="+mn-ea"/>
              </a:rPr>
              <a:t>到 </a:t>
            </a:r>
            <a:r>
              <a:rPr lang="en-US" altLang="zh-CN" b="1" dirty="0">
                <a:solidFill>
                  <a:schemeClr val="bg2"/>
                </a:solidFill>
                <a:latin typeface="+mn-ea"/>
                <a:ea typeface="+mn-ea"/>
              </a:rPr>
              <a:t>B </a:t>
            </a:r>
            <a:r>
              <a:rPr lang="zh-CN" altLang="en-US" b="1" dirty="0">
                <a:solidFill>
                  <a:schemeClr val="bg2"/>
                </a:solidFill>
                <a:latin typeface="+mn-ea"/>
                <a:ea typeface="+mn-ea"/>
              </a:rPr>
              <a:t>的连接就释放了，连接处于半关闭状态。</a:t>
            </a:r>
            <a:endParaRPr lang="zh-CN" altLang="en-US" b="1" dirty="0">
              <a:solidFill>
                <a:schemeClr val="bg2"/>
              </a:solidFill>
              <a:latin typeface="+mn-ea"/>
              <a:ea typeface="+mn-ea"/>
            </a:endParaRPr>
          </a:p>
          <a:p>
            <a:pPr algn="l"/>
            <a:r>
              <a:rPr lang="en-US" altLang="zh-CN" b="1" dirty="0" smtClean="0">
                <a:solidFill>
                  <a:schemeClr val="bg2"/>
                </a:solidFill>
                <a:latin typeface="+mn-ea"/>
                <a:ea typeface="+mn-ea"/>
              </a:rPr>
              <a:t>A </a:t>
            </a:r>
            <a:r>
              <a:rPr lang="zh-CN" altLang="en-US" b="1" dirty="0" smtClean="0">
                <a:solidFill>
                  <a:schemeClr val="bg2"/>
                </a:solidFill>
                <a:latin typeface="+mn-ea"/>
                <a:ea typeface="+mn-ea"/>
              </a:rPr>
              <a:t>不能再向 </a:t>
            </a:r>
            <a:r>
              <a:rPr lang="en-US" altLang="zh-CN" b="1" dirty="0">
                <a:solidFill>
                  <a:schemeClr val="bg2"/>
                </a:solidFill>
                <a:latin typeface="+mn-ea"/>
                <a:ea typeface="+mn-ea"/>
              </a:rPr>
              <a:t>B </a:t>
            </a:r>
            <a:r>
              <a:rPr lang="zh-CN" altLang="en-US" b="1" dirty="0" smtClean="0">
                <a:solidFill>
                  <a:schemeClr val="bg2"/>
                </a:solidFill>
                <a:latin typeface="+mn-ea"/>
                <a:ea typeface="+mn-ea"/>
              </a:rPr>
              <a:t>发送数据了，但 </a:t>
            </a:r>
            <a:r>
              <a:rPr lang="en-US" altLang="zh-CN" b="1" dirty="0" smtClean="0">
                <a:solidFill>
                  <a:schemeClr val="bg2"/>
                </a:solidFill>
                <a:latin typeface="+mn-ea"/>
                <a:ea typeface="+mn-ea"/>
              </a:rPr>
              <a:t>B </a:t>
            </a:r>
            <a:r>
              <a:rPr lang="zh-CN" altLang="en-US" b="1" dirty="0" smtClean="0">
                <a:solidFill>
                  <a:schemeClr val="bg2"/>
                </a:solidFill>
                <a:latin typeface="+mn-ea"/>
                <a:ea typeface="+mn-ea"/>
              </a:rPr>
              <a:t>有可能还有数据发送给 </a:t>
            </a:r>
            <a:r>
              <a:rPr lang="en-US" altLang="zh-CN" b="1" dirty="0" smtClean="0">
                <a:solidFill>
                  <a:schemeClr val="bg2"/>
                </a:solidFill>
                <a:latin typeface="+mn-ea"/>
                <a:ea typeface="+mn-ea"/>
              </a:rPr>
              <a:t>A </a:t>
            </a:r>
            <a:r>
              <a:rPr lang="zh-CN" altLang="en-US" b="1" dirty="0" smtClean="0">
                <a:solidFill>
                  <a:schemeClr val="bg2"/>
                </a:solidFill>
                <a:latin typeface="+mn-ea"/>
                <a:ea typeface="+mn-ea"/>
              </a:rPr>
              <a:t>，</a:t>
            </a:r>
            <a:endParaRPr lang="en-US" altLang="zh-CN" b="1" dirty="0" smtClean="0">
              <a:solidFill>
                <a:schemeClr val="bg2"/>
              </a:solidFill>
              <a:latin typeface="+mn-ea"/>
              <a:ea typeface="+mn-ea"/>
            </a:endParaRPr>
          </a:p>
          <a:p>
            <a:pPr algn="l"/>
            <a:r>
              <a:rPr lang="en-US" altLang="zh-CN" b="1" dirty="0" smtClean="0">
                <a:solidFill>
                  <a:schemeClr val="bg2"/>
                </a:solidFill>
                <a:latin typeface="+mn-ea"/>
                <a:ea typeface="+mn-ea"/>
              </a:rPr>
              <a:t>A </a:t>
            </a:r>
            <a:r>
              <a:rPr lang="zh-CN" altLang="en-US" b="1" dirty="0" smtClean="0">
                <a:solidFill>
                  <a:schemeClr val="bg2"/>
                </a:solidFill>
                <a:latin typeface="+mn-ea"/>
                <a:ea typeface="+mn-ea"/>
              </a:rPr>
              <a:t>需要对 </a:t>
            </a:r>
            <a:r>
              <a:rPr lang="en-US" altLang="zh-CN" b="1" dirty="0" smtClean="0">
                <a:solidFill>
                  <a:schemeClr val="bg2"/>
                </a:solidFill>
                <a:latin typeface="+mn-ea"/>
                <a:ea typeface="+mn-ea"/>
              </a:rPr>
              <a:t>B </a:t>
            </a:r>
            <a:r>
              <a:rPr lang="zh-CN" altLang="en-US" b="1" dirty="0" smtClean="0">
                <a:solidFill>
                  <a:schemeClr val="bg2"/>
                </a:solidFill>
                <a:latin typeface="+mn-ea"/>
                <a:ea typeface="+mn-ea"/>
              </a:rPr>
              <a:t>发送的数据进行确认。 </a:t>
            </a:r>
            <a:endParaRPr lang="zh-CN" altLang="en-US" b="1" dirty="0" smtClean="0">
              <a:solidFill>
                <a:schemeClr val="bg2"/>
              </a:solidFill>
              <a:latin typeface="+mn-ea"/>
              <a:ea typeface="+mn-ea"/>
            </a:endParaRPr>
          </a:p>
        </p:txBody>
      </p:sp>
      <p:grpSp>
        <p:nvGrpSpPr>
          <p:cNvPr id="37" name="组合 36"/>
          <p:cNvGrpSpPr/>
          <p:nvPr/>
        </p:nvGrpSpPr>
        <p:grpSpPr>
          <a:xfrm>
            <a:off x="3338816" y="2190967"/>
            <a:ext cx="1119302" cy="710937"/>
            <a:chOff x="5173662" y="745331"/>
            <a:chExt cx="1679575" cy="1066800"/>
          </a:xfrm>
        </p:grpSpPr>
        <p:sp>
          <p:nvSpPr>
            <p:cNvPr id="3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0"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1"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sp>
        <p:nvSpPr>
          <p:cNvPr id="563234" name="Rectangle 34"/>
          <p:cNvSpPr>
            <a:spLocks noChangeArrowheads="1"/>
          </p:cNvSpPr>
          <p:nvPr/>
        </p:nvSpPr>
        <p:spPr bwMode="auto">
          <a:xfrm>
            <a:off x="1276350" y="1373505"/>
            <a:ext cx="9144000" cy="1209040"/>
          </a:xfrm>
          <a:prstGeom prst="rect">
            <a:avLst/>
          </a:prstGeom>
          <a:solidFill>
            <a:srgbClr val="FFC000"/>
          </a:solidFill>
          <a:ln w="9525">
            <a:noFill/>
            <a:miter lim="800000"/>
          </a:ln>
          <a:effectLst/>
        </p:spPr>
        <p:txBody>
          <a:bodyPr wrap="none" anchor="ctr"/>
          <a:p>
            <a:pPr algn="ctr"/>
            <a:r>
              <a:rPr lang="zh-CN" altLang="en-US" b="1" dirty="0">
                <a:solidFill>
                  <a:schemeClr val="bg2"/>
                </a:solidFill>
                <a:latin typeface="+mn-ea"/>
                <a:ea typeface="+mn-ea"/>
              </a:rPr>
              <a:t>至此，整个连接已经全部释放。</a:t>
            </a:r>
            <a:endParaRPr lang="zh-CN" altLang="en-US" b="1" dirty="0">
              <a:solidFill>
                <a:schemeClr val="bg2"/>
              </a:solidFill>
              <a:latin typeface="+mn-ea"/>
              <a:ea typeface="+mn-ea"/>
            </a:endParaRPr>
          </a:p>
        </p:txBody>
      </p:sp>
      <p:sp>
        <p:nvSpPr>
          <p:cNvPr id="10" name="文本框 9"/>
          <p:cNvSpPr txBox="1"/>
          <p:nvPr/>
        </p:nvSpPr>
        <p:spPr>
          <a:xfrm>
            <a:off x="7220690" y="4396106"/>
            <a:ext cx="798195" cy="473054"/>
          </a:xfrm>
          <a:prstGeom prst="rect">
            <a:avLst/>
          </a:prstGeom>
          <a:noFill/>
        </p:spPr>
        <p:txBody>
          <a:bodyPr vert="eaVert" wrap="square" rtlCol="0">
            <a:spAutoFit/>
          </a:bodyPr>
          <a:p>
            <a:r>
              <a:rPr lang="en-US" altLang="zh-CN" sz="4000" b="1" dirty="0" smtClean="0">
                <a:solidFill>
                  <a:schemeClr val="bg2"/>
                </a:solidFill>
              </a:rPr>
              <a:t>…</a:t>
            </a:r>
            <a:endParaRPr lang="en-US" altLang="zh-CN" sz="4000" b="1" dirty="0" smtClean="0">
              <a:solidFill>
                <a:schemeClr val="bg2"/>
              </a:solidFill>
            </a:endParaRPr>
          </a:p>
        </p:txBody>
      </p:sp>
      <p:sp>
        <p:nvSpPr>
          <p:cNvPr id="12" name="文本框 11"/>
          <p:cNvSpPr txBox="1"/>
          <p:nvPr/>
        </p:nvSpPr>
        <p:spPr>
          <a:xfrm>
            <a:off x="383540" y="935990"/>
            <a:ext cx="4344035" cy="460375"/>
          </a:xfrm>
          <a:prstGeom prst="rect">
            <a:avLst/>
          </a:prstGeom>
          <a:noFill/>
        </p:spPr>
        <p:txBody>
          <a:bodyPr wrap="square" rtlCol="0">
            <a:spAutoFit/>
          </a:bodyPr>
          <a:p>
            <a:r>
              <a:rPr lang="en-US" altLang="zh-CN" sz="2400" b="1">
                <a:solidFill>
                  <a:schemeClr val="bg2"/>
                </a:solidFill>
              </a:rPr>
              <a:t>2</a:t>
            </a:r>
            <a:r>
              <a:rPr lang="zh-CN" altLang="en-US" sz="2400" b="1">
                <a:solidFill>
                  <a:schemeClr val="bg2"/>
                </a:solidFill>
              </a:rPr>
              <a:t>）</a:t>
            </a:r>
            <a:r>
              <a:rPr lang="en-US" altLang="zh-CN" sz="2400" b="1">
                <a:solidFill>
                  <a:schemeClr val="bg2"/>
                </a:solidFill>
              </a:rPr>
              <a:t>TCP</a:t>
            </a:r>
            <a:r>
              <a:rPr lang="zh-CN" altLang="en-US" sz="2400" b="1">
                <a:solidFill>
                  <a:schemeClr val="bg2"/>
                </a:solidFill>
              </a:rPr>
              <a:t>的连接释放</a:t>
            </a:r>
            <a:endParaRPr lang="zh-CN" altLang="en-US" sz="24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1000"/>
                                        <p:tgtEl>
                                          <p:spTgt spid="6"/>
                                        </p:tgtEl>
                                      </p:cBhvr>
                                    </p:animEffect>
                                  </p:childTnLst>
                                </p:cTn>
                              </p:par>
                            </p:childTnLst>
                          </p:cTn>
                        </p:par>
                        <p:par>
                          <p:cTn id="15" fill="hold">
                            <p:stCondLst>
                              <p:cond delay="3000"/>
                            </p:stCondLst>
                            <p:childTnLst>
                              <p:par>
                                <p:cTn id="16" presetID="1" presetClass="entr" presetSubtype="0" fill="hold" grpId="0" nodeType="afterEffect">
                                  <p:stCondLst>
                                    <p:cond delay="1000"/>
                                  </p:stCondLst>
                                  <p:childTnLst>
                                    <p:set>
                                      <p:cBhvr>
                                        <p:cTn id="17" dur="1" fill="hold">
                                          <p:stCondLst>
                                            <p:cond delay="0"/>
                                          </p:stCondLst>
                                        </p:cTn>
                                        <p:tgtEl>
                                          <p:spTgt spid="563223"/>
                                        </p:tgtEl>
                                        <p:attrNameLst>
                                          <p:attrName>style.visibility</p:attrName>
                                        </p:attrNameLst>
                                      </p:cBhvr>
                                      <p:to>
                                        <p:strVal val="visible"/>
                                      </p:to>
                                    </p:set>
                                  </p:childTnLst>
                                </p:cTn>
                              </p:par>
                            </p:childTnLst>
                          </p:cTn>
                        </p:par>
                        <p:par>
                          <p:cTn id="18" fill="hold">
                            <p:stCondLst>
                              <p:cond delay="4000"/>
                            </p:stCondLst>
                            <p:childTnLst>
                              <p:par>
                                <p:cTn id="19" presetID="22" presetClass="entr" presetSubtype="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1000"/>
                                        <p:tgtEl>
                                          <p:spTgt spid="4"/>
                                        </p:tgtEl>
                                      </p:cBhvr>
                                    </p:animEffec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5632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500"/>
                            </p:stCondLst>
                            <p:childTnLst>
                              <p:par>
                                <p:cTn id="31" presetID="1" presetClass="entr" presetSubtype="0" fill="hold" grpId="0" nodeType="afterEffect">
                                  <p:stCondLst>
                                    <p:cond delay="500"/>
                                  </p:stCondLst>
                                  <p:childTnLst>
                                    <p:set>
                                      <p:cBhvr>
                                        <p:cTn id="32" dur="1" fill="hold">
                                          <p:stCondLst>
                                            <p:cond delay="0"/>
                                          </p:stCondLst>
                                        </p:cTn>
                                        <p:tgtEl>
                                          <p:spTgt spid="5632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63232"/>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50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1000"/>
                                        <p:tgtEl>
                                          <p:spTgt spid="9"/>
                                        </p:tgtEl>
                                      </p:cBhvr>
                                    </p:animEffect>
                                  </p:childTnLst>
                                </p:cTn>
                              </p:par>
                            </p:childTnLst>
                          </p:cTn>
                        </p:par>
                        <p:par>
                          <p:cTn id="41" fill="hold">
                            <p:stCondLst>
                              <p:cond delay="1500"/>
                            </p:stCondLst>
                            <p:childTnLst>
                              <p:par>
                                <p:cTn id="42" presetID="22" presetClass="entr" presetSubtype="2" fill="hold" nodeType="afterEffect">
                                  <p:stCondLst>
                                    <p:cond delay="50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1000"/>
                                        <p:tgtEl>
                                          <p:spTgt spid="8"/>
                                        </p:tgtEl>
                                      </p:cBhvr>
                                    </p:animEffect>
                                  </p:childTnLst>
                                </p:cTn>
                              </p:par>
                            </p:childTnLst>
                          </p:cTn>
                        </p:par>
                        <p:par>
                          <p:cTn id="45" fill="hold">
                            <p:stCondLst>
                              <p:cond delay="3000"/>
                            </p:stCondLst>
                            <p:childTnLst>
                              <p:par>
                                <p:cTn id="46" presetID="1" presetClass="entr" presetSubtype="0" fill="hold" grpId="0" nodeType="afterEffect">
                                  <p:stCondLst>
                                    <p:cond delay="500"/>
                                  </p:stCondLst>
                                  <p:childTnLst>
                                    <p:set>
                                      <p:cBhvr>
                                        <p:cTn id="47" dur="1" fill="hold">
                                          <p:stCondLst>
                                            <p:cond delay="0"/>
                                          </p:stCondLst>
                                        </p:cTn>
                                        <p:tgtEl>
                                          <p:spTgt spid="563224"/>
                                        </p:tgtEl>
                                        <p:attrNameLst>
                                          <p:attrName>style.visibility</p:attrName>
                                        </p:attrNameLst>
                                      </p:cBhvr>
                                      <p:to>
                                        <p:strVal val="visible"/>
                                      </p:to>
                                    </p:set>
                                  </p:childTnLst>
                                </p:cTn>
                              </p:par>
                            </p:childTnLst>
                          </p:cTn>
                        </p:par>
                        <p:par>
                          <p:cTn id="48" fill="hold">
                            <p:stCondLst>
                              <p:cond delay="3500"/>
                            </p:stCondLst>
                            <p:childTnLst>
                              <p:par>
                                <p:cTn id="49" presetID="22" presetClass="entr" presetSubtype="8" fill="hold" nodeType="afterEffect">
                                  <p:stCondLst>
                                    <p:cond delay="50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1000"/>
                                        <p:tgtEl>
                                          <p:spTgt spid="5"/>
                                        </p:tgtEl>
                                      </p:cBhvr>
                                    </p:animEffect>
                                  </p:childTnLst>
                                </p:cTn>
                              </p:par>
                            </p:childTnLst>
                          </p:cTn>
                        </p:par>
                        <p:par>
                          <p:cTn id="52" fill="hold">
                            <p:stCondLst>
                              <p:cond delay="5000"/>
                            </p:stCondLst>
                            <p:childTnLst>
                              <p:par>
                                <p:cTn id="53" presetID="1" presetClass="entr" presetSubtype="0" fill="hold" grpId="0" nodeType="afterEffect">
                                  <p:stCondLst>
                                    <p:cond delay="500"/>
                                  </p:stCondLst>
                                  <p:childTnLst>
                                    <p:set>
                                      <p:cBhvr>
                                        <p:cTn id="54" dur="1" fill="hold">
                                          <p:stCondLst>
                                            <p:cond delay="0"/>
                                          </p:stCondLst>
                                        </p:cTn>
                                        <p:tgtEl>
                                          <p:spTgt spid="563237"/>
                                        </p:tgtEl>
                                        <p:attrNameLst>
                                          <p:attrName>style.visibility</p:attrName>
                                        </p:attrNameLst>
                                      </p:cBhvr>
                                      <p:to>
                                        <p:strVal val="visible"/>
                                      </p:to>
                                    </p:set>
                                  </p:childTnLst>
                                </p:cTn>
                              </p:par>
                            </p:childTnLst>
                          </p:cTn>
                        </p:par>
                        <p:par>
                          <p:cTn id="55" fill="hold">
                            <p:stCondLst>
                              <p:cond delay="5500"/>
                            </p:stCondLst>
                            <p:childTnLst>
                              <p:par>
                                <p:cTn id="56" presetID="1" presetClass="entr" presetSubtype="0" fill="hold" grpId="0" nodeType="afterEffect">
                                  <p:stCondLst>
                                    <p:cond delay="500"/>
                                  </p:stCondLst>
                                  <p:childTnLst>
                                    <p:set>
                                      <p:cBhvr>
                                        <p:cTn id="57" dur="1" fill="hold">
                                          <p:stCondLst>
                                            <p:cond delay="0"/>
                                          </p:stCondLst>
                                        </p:cTn>
                                        <p:tgtEl>
                                          <p:spTgt spid="563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1" grpId="0" bldLvl="0" animBg="1"/>
      <p:bldP spid="563223" grpId="0" bldLvl="0" animBg="1"/>
      <p:bldP spid="563224" grpId="0" bldLvl="0" animBg="1"/>
      <p:bldP spid="563236" grpId="0" bldLvl="0" animBg="1"/>
      <p:bldP spid="563237" grpId="0" bldLvl="0" animBg="1"/>
      <p:bldP spid="563232" grpId="0" bldLvl="0" animBg="1"/>
      <p:bldP spid="563232" grpId="1" bldLvl="0" animBg="1"/>
      <p:bldP spid="563234" grpId="0" bldLvl="0" animBg="1"/>
      <p:bldP spid="1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3.3.5 TCP</a:t>
            </a:r>
            <a:r>
              <a:rPr sz="2800" b="1" dirty="0">
                <a:latin typeface="宋体" panose="02010600030101010101" pitchFamily="2" charset="-122"/>
                <a:ea typeface="宋体" panose="02010600030101010101" pitchFamily="2" charset="-122"/>
                <a:cs typeface="宋体" panose="02010600030101010101" pitchFamily="2" charset="-122"/>
                <a:sym typeface="+mn-ea"/>
              </a:rPr>
              <a:t>的连接管理</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743585" y="940435"/>
            <a:ext cx="2940050" cy="460375"/>
          </a:xfrm>
          <a:prstGeom prst="rect">
            <a:avLst/>
          </a:prstGeom>
          <a:noFill/>
        </p:spPr>
        <p:txBody>
          <a:bodyPr wrap="none" rtlCol="0" anchor="t">
            <a:spAutoFit/>
          </a:bodyPr>
          <a:p>
            <a:r>
              <a:rPr lang="en-US" altLang="zh-CN" sz="2400" b="1" dirty="0">
                <a:solidFill>
                  <a:schemeClr val="bg2"/>
                </a:solidFill>
                <a:sym typeface="+mn-ea"/>
              </a:rPr>
              <a:t>3</a:t>
            </a:r>
            <a:r>
              <a:rPr lang="zh-CN" altLang="en-US" sz="2400" b="1" dirty="0">
                <a:solidFill>
                  <a:schemeClr val="bg2"/>
                </a:solidFill>
                <a:sym typeface="+mn-ea"/>
              </a:rPr>
              <a:t>）</a:t>
            </a:r>
            <a:r>
              <a:rPr lang="en-US" altLang="zh-CN" sz="2400" b="1" dirty="0">
                <a:solidFill>
                  <a:schemeClr val="bg2"/>
                </a:solidFill>
                <a:sym typeface="+mn-ea"/>
              </a:rPr>
              <a:t>TCP</a:t>
            </a:r>
            <a:r>
              <a:rPr lang="zh-CN" altLang="en-US" sz="2400" b="1" dirty="0">
                <a:solidFill>
                  <a:schemeClr val="bg2"/>
                </a:solidFill>
                <a:sym typeface="+mn-ea"/>
              </a:rPr>
              <a:t>的有限状态机</a:t>
            </a:r>
            <a:endParaRPr lang="zh-CN" altLang="en-US" sz="2400" b="1" dirty="0">
              <a:solidFill>
                <a:schemeClr val="bg2"/>
              </a:solidFill>
              <a:sym typeface="+mn-ea"/>
            </a:endParaRPr>
          </a:p>
        </p:txBody>
      </p:sp>
      <p:grpSp>
        <p:nvGrpSpPr>
          <p:cNvPr id="4" name="组合 3"/>
          <p:cNvGrpSpPr/>
          <p:nvPr/>
        </p:nvGrpSpPr>
        <p:grpSpPr>
          <a:xfrm>
            <a:off x="3262773" y="782355"/>
            <a:ext cx="6837363" cy="5886205"/>
            <a:chOff x="2646188" y="-114141"/>
            <a:chExt cx="6837363" cy="7124113"/>
          </a:xfrm>
        </p:grpSpPr>
        <p:sp>
          <p:nvSpPr>
            <p:cNvPr id="565253" name="Rectangle 5"/>
            <p:cNvSpPr>
              <a:spLocks noChangeArrowheads="1"/>
            </p:cNvSpPr>
            <p:nvPr/>
          </p:nvSpPr>
          <p:spPr bwMode="auto">
            <a:xfrm>
              <a:off x="2646188" y="4575175"/>
              <a:ext cx="4192588" cy="2423403"/>
            </a:xfrm>
            <a:prstGeom prst="rect">
              <a:avLst/>
            </a:prstGeom>
            <a:solidFill>
              <a:srgbClr val="CCECFF"/>
            </a:solidFill>
            <a:ln w="9525">
              <a:solidFill>
                <a:schemeClr val="tx1"/>
              </a:solidFill>
              <a:prstDash val="dash"/>
              <a:miter lim="800000"/>
            </a:ln>
            <a:effectLst/>
          </p:spPr>
          <p:txBody>
            <a:bodyPr wrap="none" anchor="ctr"/>
            <a:p>
              <a:endParaRPr lang="zh-CN" altLang="en-US" b="1">
                <a:solidFill>
                  <a:schemeClr val="bg2"/>
                </a:solidFill>
                <a:latin typeface="+mn-lt"/>
                <a:ea typeface="+mn-ea"/>
              </a:endParaRPr>
            </a:p>
          </p:txBody>
        </p:sp>
        <p:sp>
          <p:nvSpPr>
            <p:cNvPr id="565254" name="Rectangle 6"/>
            <p:cNvSpPr>
              <a:spLocks noChangeArrowheads="1"/>
            </p:cNvSpPr>
            <p:nvPr/>
          </p:nvSpPr>
          <p:spPr bwMode="auto">
            <a:xfrm>
              <a:off x="7073726" y="3632200"/>
              <a:ext cx="1454150" cy="2012950"/>
            </a:xfrm>
            <a:prstGeom prst="rect">
              <a:avLst/>
            </a:prstGeom>
            <a:solidFill>
              <a:srgbClr val="CCECFF"/>
            </a:solidFill>
            <a:ln w="9525">
              <a:solidFill>
                <a:schemeClr val="tx1"/>
              </a:solidFill>
              <a:prstDash val="dash"/>
              <a:miter lim="800000"/>
            </a:ln>
            <a:effectLst/>
          </p:spPr>
          <p:txBody>
            <a:bodyPr wrap="none" anchor="ctr"/>
            <a:p>
              <a:endParaRPr lang="zh-CN" altLang="en-US" b="1">
                <a:solidFill>
                  <a:schemeClr val="bg2"/>
                </a:solidFill>
                <a:latin typeface="+mn-lt"/>
                <a:ea typeface="+mn-ea"/>
              </a:endParaRPr>
            </a:p>
          </p:txBody>
        </p:sp>
        <p:sp>
          <p:nvSpPr>
            <p:cNvPr id="565255" name="Line 7"/>
            <p:cNvSpPr>
              <a:spLocks noChangeShapeType="1"/>
            </p:cNvSpPr>
            <p:nvPr/>
          </p:nvSpPr>
          <p:spPr bwMode="auto">
            <a:xfrm rot="5400000" flipV="1">
              <a:off x="6683201" y="3336926"/>
              <a:ext cx="0" cy="1095375"/>
            </a:xfrm>
            <a:prstGeom prst="line">
              <a:avLst/>
            </a:prstGeom>
            <a:noFill/>
            <a:ln w="57150">
              <a:solidFill>
                <a:srgbClr val="333399"/>
              </a:solidFill>
              <a:prstDash val="sysDot"/>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56" name="Rectangle 8"/>
            <p:cNvSpPr>
              <a:spLocks noChangeArrowheads="1"/>
            </p:cNvSpPr>
            <p:nvPr/>
          </p:nvSpPr>
          <p:spPr bwMode="auto">
            <a:xfrm>
              <a:off x="5119513" y="236538"/>
              <a:ext cx="781050" cy="252412"/>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CLOSED</a:t>
              </a:r>
              <a:endParaRPr kumimoji="1" lang="en-US" altLang="zh-CN" sz="1400" b="1">
                <a:solidFill>
                  <a:schemeClr val="bg2"/>
                </a:solidFill>
                <a:latin typeface="+mn-lt"/>
                <a:ea typeface="+mn-ea"/>
              </a:endParaRPr>
            </a:p>
          </p:txBody>
        </p:sp>
        <p:sp>
          <p:nvSpPr>
            <p:cNvPr id="565257" name="Rectangle 9"/>
            <p:cNvSpPr>
              <a:spLocks noChangeArrowheads="1"/>
            </p:cNvSpPr>
            <p:nvPr/>
          </p:nvSpPr>
          <p:spPr bwMode="auto">
            <a:xfrm>
              <a:off x="4806777" y="3759201"/>
              <a:ext cx="1328737"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ESTABLISHED</a:t>
              </a:r>
              <a:endParaRPr kumimoji="1" lang="en-US" altLang="zh-CN" sz="1400" b="1">
                <a:solidFill>
                  <a:schemeClr val="bg2"/>
                </a:solidFill>
                <a:latin typeface="+mn-lt"/>
                <a:ea typeface="+mn-ea"/>
              </a:endParaRPr>
            </a:p>
          </p:txBody>
        </p:sp>
        <p:sp>
          <p:nvSpPr>
            <p:cNvPr id="565258" name="Rectangle 10"/>
            <p:cNvSpPr>
              <a:spLocks noChangeArrowheads="1"/>
            </p:cNvSpPr>
            <p:nvPr/>
          </p:nvSpPr>
          <p:spPr bwMode="auto">
            <a:xfrm>
              <a:off x="5119513" y="1243013"/>
              <a:ext cx="781050" cy="252412"/>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LISTEN</a:t>
              </a:r>
              <a:endParaRPr kumimoji="1" lang="en-US" altLang="zh-CN" sz="1400" b="1">
                <a:solidFill>
                  <a:schemeClr val="bg2"/>
                </a:solidFill>
                <a:latin typeface="+mn-lt"/>
                <a:ea typeface="+mn-ea"/>
              </a:endParaRPr>
            </a:p>
          </p:txBody>
        </p:sp>
        <p:sp>
          <p:nvSpPr>
            <p:cNvPr id="565259" name="Rectangle 11"/>
            <p:cNvSpPr>
              <a:spLocks noChangeArrowheads="1"/>
            </p:cNvSpPr>
            <p:nvPr/>
          </p:nvSpPr>
          <p:spPr bwMode="auto">
            <a:xfrm>
              <a:off x="7191201" y="3759201"/>
              <a:ext cx="1250950"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CLOSE_WAIT</a:t>
              </a:r>
              <a:endParaRPr kumimoji="1" lang="en-US" altLang="zh-CN" sz="1400" b="1">
                <a:solidFill>
                  <a:schemeClr val="bg2"/>
                </a:solidFill>
                <a:latin typeface="+mn-lt"/>
                <a:ea typeface="+mn-ea"/>
              </a:endParaRPr>
            </a:p>
          </p:txBody>
        </p:sp>
        <p:sp>
          <p:nvSpPr>
            <p:cNvPr id="565260" name="Rectangle 12"/>
            <p:cNvSpPr>
              <a:spLocks noChangeArrowheads="1"/>
            </p:cNvSpPr>
            <p:nvPr/>
          </p:nvSpPr>
          <p:spPr bwMode="auto">
            <a:xfrm>
              <a:off x="2695402" y="4891089"/>
              <a:ext cx="1093787"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FIN_WAIT_1</a:t>
              </a:r>
              <a:endParaRPr kumimoji="1" lang="en-US" altLang="zh-CN" sz="1400" b="1">
                <a:solidFill>
                  <a:schemeClr val="bg2"/>
                </a:solidFill>
                <a:latin typeface="+mn-lt"/>
                <a:ea typeface="+mn-ea"/>
              </a:endParaRPr>
            </a:p>
          </p:txBody>
        </p:sp>
        <p:sp>
          <p:nvSpPr>
            <p:cNvPr id="565261" name="Rectangle 13"/>
            <p:cNvSpPr>
              <a:spLocks noChangeArrowheads="1"/>
            </p:cNvSpPr>
            <p:nvPr/>
          </p:nvSpPr>
          <p:spPr bwMode="auto">
            <a:xfrm>
              <a:off x="2695402" y="2312989"/>
              <a:ext cx="1093787"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SYN_RCVD</a:t>
              </a:r>
              <a:endParaRPr kumimoji="1" lang="en-US" altLang="zh-CN" sz="1400" b="1">
                <a:solidFill>
                  <a:schemeClr val="bg2"/>
                </a:solidFill>
                <a:latin typeface="+mn-lt"/>
                <a:ea typeface="+mn-ea"/>
              </a:endParaRPr>
            </a:p>
          </p:txBody>
        </p:sp>
        <p:sp>
          <p:nvSpPr>
            <p:cNvPr id="565262" name="Rectangle 14"/>
            <p:cNvSpPr>
              <a:spLocks noChangeArrowheads="1"/>
            </p:cNvSpPr>
            <p:nvPr/>
          </p:nvSpPr>
          <p:spPr bwMode="auto">
            <a:xfrm>
              <a:off x="2695402" y="6337301"/>
              <a:ext cx="1093787"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FIN_WAIT_2</a:t>
              </a:r>
              <a:endParaRPr kumimoji="1" lang="en-US" altLang="zh-CN" sz="1400" b="1">
                <a:solidFill>
                  <a:schemeClr val="bg2"/>
                </a:solidFill>
                <a:latin typeface="+mn-lt"/>
                <a:ea typeface="+mn-ea"/>
              </a:endParaRPr>
            </a:p>
          </p:txBody>
        </p:sp>
        <p:sp>
          <p:nvSpPr>
            <p:cNvPr id="565263" name="Rectangle 15"/>
            <p:cNvSpPr>
              <a:spLocks noChangeArrowheads="1"/>
            </p:cNvSpPr>
            <p:nvPr/>
          </p:nvSpPr>
          <p:spPr bwMode="auto">
            <a:xfrm>
              <a:off x="5079827" y="4891089"/>
              <a:ext cx="860425"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CLOSING</a:t>
              </a:r>
              <a:endParaRPr kumimoji="1" lang="en-US" altLang="zh-CN" sz="1400" b="1">
                <a:solidFill>
                  <a:schemeClr val="bg2"/>
                </a:solidFill>
                <a:latin typeface="+mn-lt"/>
                <a:ea typeface="+mn-ea"/>
              </a:endParaRPr>
            </a:p>
          </p:txBody>
        </p:sp>
        <p:sp>
          <p:nvSpPr>
            <p:cNvPr id="565264" name="Rectangle 16"/>
            <p:cNvSpPr>
              <a:spLocks noChangeArrowheads="1"/>
            </p:cNvSpPr>
            <p:nvPr/>
          </p:nvSpPr>
          <p:spPr bwMode="auto">
            <a:xfrm>
              <a:off x="4962352" y="6337301"/>
              <a:ext cx="1095375"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TIME_WAIT</a:t>
              </a:r>
              <a:endParaRPr kumimoji="1" lang="en-US" altLang="zh-CN" sz="1400" b="1">
                <a:solidFill>
                  <a:schemeClr val="bg2"/>
                </a:solidFill>
                <a:latin typeface="+mn-lt"/>
                <a:ea typeface="+mn-ea"/>
              </a:endParaRPr>
            </a:p>
          </p:txBody>
        </p:sp>
        <p:sp>
          <p:nvSpPr>
            <p:cNvPr id="565265" name="Rectangle 17"/>
            <p:cNvSpPr>
              <a:spLocks noChangeArrowheads="1"/>
            </p:cNvSpPr>
            <p:nvPr/>
          </p:nvSpPr>
          <p:spPr bwMode="auto">
            <a:xfrm>
              <a:off x="7308676" y="2312989"/>
              <a:ext cx="1016000" cy="250825"/>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SYN_SENT</a:t>
              </a:r>
              <a:endParaRPr kumimoji="1" lang="en-US" altLang="zh-CN" sz="1400" b="1">
                <a:solidFill>
                  <a:schemeClr val="bg2"/>
                </a:solidFill>
                <a:latin typeface="+mn-lt"/>
                <a:ea typeface="+mn-ea"/>
              </a:endParaRPr>
            </a:p>
          </p:txBody>
        </p:sp>
        <p:sp>
          <p:nvSpPr>
            <p:cNvPr id="565266" name="Rectangle 18"/>
            <p:cNvSpPr>
              <a:spLocks noChangeArrowheads="1"/>
            </p:cNvSpPr>
            <p:nvPr/>
          </p:nvSpPr>
          <p:spPr bwMode="auto">
            <a:xfrm>
              <a:off x="7268989" y="5267326"/>
              <a:ext cx="1095375" cy="252413"/>
            </a:xfrm>
            <a:prstGeom prst="rect">
              <a:avLst/>
            </a:prstGeom>
            <a:solidFill>
              <a:srgbClr val="FFFF99"/>
            </a:solidFill>
            <a:ln w="9525">
              <a:solidFill>
                <a:schemeClr val="tx1"/>
              </a:solidFill>
              <a:miter lim="800000"/>
            </a:ln>
            <a:effectLst/>
          </p:spPr>
          <p:txBody>
            <a:bodyPr wrap="none" anchor="ctr"/>
            <a:p>
              <a:pPr algn="ctr"/>
              <a:r>
                <a:rPr kumimoji="1" lang="en-US" altLang="zh-CN" sz="1400" b="1">
                  <a:solidFill>
                    <a:schemeClr val="bg2"/>
                  </a:solidFill>
                  <a:latin typeface="+mn-lt"/>
                  <a:ea typeface="+mn-ea"/>
                </a:rPr>
                <a:t>LAST_ACK</a:t>
              </a:r>
              <a:endParaRPr kumimoji="1" lang="en-US" altLang="zh-CN" sz="1400" b="1">
                <a:solidFill>
                  <a:schemeClr val="bg2"/>
                </a:solidFill>
                <a:latin typeface="+mn-lt"/>
                <a:ea typeface="+mn-ea"/>
              </a:endParaRPr>
            </a:p>
          </p:txBody>
        </p:sp>
        <p:sp>
          <p:nvSpPr>
            <p:cNvPr id="565267" name="Line 19"/>
            <p:cNvSpPr>
              <a:spLocks noChangeShapeType="1"/>
            </p:cNvSpPr>
            <p:nvPr/>
          </p:nvSpPr>
          <p:spPr bwMode="auto">
            <a:xfrm>
              <a:off x="5744988" y="488950"/>
              <a:ext cx="2071688" cy="1824038"/>
            </a:xfrm>
            <a:prstGeom prst="line">
              <a:avLst/>
            </a:prstGeom>
            <a:noFill/>
            <a:ln w="57150">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68" name="Line 20"/>
            <p:cNvSpPr>
              <a:spLocks noChangeShapeType="1"/>
            </p:cNvSpPr>
            <p:nvPr/>
          </p:nvSpPr>
          <p:spPr bwMode="auto">
            <a:xfrm flipH="1">
              <a:off x="5822777" y="2563814"/>
              <a:ext cx="1603375" cy="1195387"/>
            </a:xfrm>
            <a:prstGeom prst="line">
              <a:avLst/>
            </a:prstGeom>
            <a:noFill/>
            <a:ln w="57150">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69" name="Line 21"/>
            <p:cNvSpPr>
              <a:spLocks noChangeShapeType="1"/>
            </p:cNvSpPr>
            <p:nvPr/>
          </p:nvSpPr>
          <p:spPr bwMode="auto">
            <a:xfrm flipH="1">
              <a:off x="3555827" y="4010026"/>
              <a:ext cx="1563687" cy="881063"/>
            </a:xfrm>
            <a:prstGeom prst="line">
              <a:avLst/>
            </a:prstGeom>
            <a:noFill/>
            <a:ln w="57150">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0" name="Line 22"/>
            <p:cNvSpPr>
              <a:spLocks noChangeShapeType="1"/>
            </p:cNvSpPr>
            <p:nvPr/>
          </p:nvSpPr>
          <p:spPr bwMode="auto">
            <a:xfrm flipH="1">
              <a:off x="3222451" y="5141914"/>
              <a:ext cx="0" cy="1195387"/>
            </a:xfrm>
            <a:prstGeom prst="line">
              <a:avLst/>
            </a:prstGeom>
            <a:noFill/>
            <a:ln w="57150">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1" name="Line 23"/>
            <p:cNvSpPr>
              <a:spLocks noChangeShapeType="1"/>
            </p:cNvSpPr>
            <p:nvPr/>
          </p:nvSpPr>
          <p:spPr bwMode="auto">
            <a:xfrm>
              <a:off x="3787601" y="6462713"/>
              <a:ext cx="1179512" cy="0"/>
            </a:xfrm>
            <a:prstGeom prst="line">
              <a:avLst/>
            </a:prstGeom>
            <a:noFill/>
            <a:ln w="57150">
              <a:solidFill>
                <a:schemeClr val="hlink"/>
              </a:solidFill>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2" name="Line 24"/>
            <p:cNvSpPr>
              <a:spLocks noChangeShapeType="1"/>
            </p:cNvSpPr>
            <p:nvPr/>
          </p:nvSpPr>
          <p:spPr bwMode="auto">
            <a:xfrm>
              <a:off x="5348113" y="498475"/>
              <a:ext cx="6350" cy="736600"/>
            </a:xfrm>
            <a:prstGeom prst="line">
              <a:avLst/>
            </a:prstGeom>
            <a:noFill/>
            <a:ln w="57150">
              <a:solidFill>
                <a:srgbClr val="333399"/>
              </a:solidFill>
              <a:prstDash val="sysDot"/>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3" name="Line 25"/>
            <p:cNvSpPr>
              <a:spLocks noChangeShapeType="1"/>
            </p:cNvSpPr>
            <p:nvPr/>
          </p:nvSpPr>
          <p:spPr bwMode="auto">
            <a:xfrm flipH="1">
              <a:off x="3046239" y="1306514"/>
              <a:ext cx="2073275" cy="1006475"/>
            </a:xfrm>
            <a:prstGeom prst="line">
              <a:avLst/>
            </a:prstGeom>
            <a:noFill/>
            <a:ln w="57150">
              <a:solidFill>
                <a:srgbClr val="333399"/>
              </a:solidFill>
              <a:prstDash val="sysDot"/>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4" name="Line 26"/>
            <p:cNvSpPr>
              <a:spLocks noChangeShapeType="1"/>
            </p:cNvSpPr>
            <p:nvPr/>
          </p:nvSpPr>
          <p:spPr bwMode="auto">
            <a:xfrm>
              <a:off x="3476451" y="2563814"/>
              <a:ext cx="1720850" cy="1195387"/>
            </a:xfrm>
            <a:prstGeom prst="line">
              <a:avLst/>
            </a:prstGeom>
            <a:noFill/>
            <a:ln w="57150">
              <a:solidFill>
                <a:srgbClr val="333399"/>
              </a:solidFill>
              <a:prstDash val="sysDot"/>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5" name="Line 27"/>
            <p:cNvSpPr>
              <a:spLocks noChangeShapeType="1"/>
            </p:cNvSpPr>
            <p:nvPr/>
          </p:nvSpPr>
          <p:spPr bwMode="auto">
            <a:xfrm>
              <a:off x="7934151" y="4010025"/>
              <a:ext cx="0" cy="1257300"/>
            </a:xfrm>
            <a:prstGeom prst="line">
              <a:avLst/>
            </a:prstGeom>
            <a:noFill/>
            <a:ln w="57150">
              <a:solidFill>
                <a:srgbClr val="333399"/>
              </a:solidFill>
              <a:prstDash val="sysDot"/>
              <a:round/>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65276" name="Freeform 28"/>
            <p:cNvSpPr/>
            <p:nvPr/>
          </p:nvSpPr>
          <p:spPr bwMode="auto">
            <a:xfrm>
              <a:off x="8372301" y="5386388"/>
              <a:ext cx="1111250" cy="6350"/>
            </a:xfrm>
            <a:custGeom>
              <a:avLst/>
              <a:gdLst/>
              <a:ahLst/>
              <a:cxnLst>
                <a:cxn ang="0">
                  <a:pos x="0" y="5"/>
                </a:cxn>
                <a:cxn ang="0">
                  <a:pos x="682" y="0"/>
                </a:cxn>
              </a:cxnLst>
              <a:rect l="0" t="0" r="r" b="b"/>
              <a:pathLst>
                <a:path w="682" h="5">
                  <a:moveTo>
                    <a:pt x="0" y="5"/>
                  </a:moveTo>
                  <a:lnTo>
                    <a:pt x="682" y="0"/>
                  </a:lnTo>
                </a:path>
              </a:pathLst>
            </a:custGeom>
            <a:noFill/>
            <a:ln w="57150" cmpd="sng">
              <a:solidFill>
                <a:srgbClr val="333399"/>
              </a:solidFill>
              <a:prstDash val="sysDot"/>
              <a:round/>
              <a:tailEnd type="triangle" w="med" len="lg"/>
            </a:ln>
            <a:effectLst/>
          </p:spPr>
          <p:txBody>
            <a:bodyPr wrap="none" anchor="ctr"/>
            <a:p>
              <a:endParaRPr lang="zh-CN" altLang="en-US" b="1">
                <a:solidFill>
                  <a:schemeClr val="bg2"/>
                </a:solidFill>
                <a:latin typeface="+mn-lt"/>
                <a:ea typeface="+mn-ea"/>
              </a:endParaRPr>
            </a:p>
          </p:txBody>
        </p:sp>
        <p:sp>
          <p:nvSpPr>
            <p:cNvPr id="565277" name="Line 29"/>
            <p:cNvSpPr>
              <a:spLocks noChangeShapeType="1"/>
            </p:cNvSpPr>
            <p:nvPr/>
          </p:nvSpPr>
          <p:spPr bwMode="auto">
            <a:xfrm>
              <a:off x="3222451" y="2563814"/>
              <a:ext cx="0" cy="2327275"/>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78" name="Line 30"/>
            <p:cNvSpPr>
              <a:spLocks noChangeShapeType="1"/>
            </p:cNvSpPr>
            <p:nvPr/>
          </p:nvSpPr>
          <p:spPr bwMode="auto">
            <a:xfrm>
              <a:off x="5510038" y="5141914"/>
              <a:ext cx="0" cy="1195387"/>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79" name="Line 31"/>
            <p:cNvSpPr>
              <a:spLocks noChangeShapeType="1"/>
            </p:cNvSpPr>
            <p:nvPr/>
          </p:nvSpPr>
          <p:spPr bwMode="auto">
            <a:xfrm rot="-5400000">
              <a:off x="4431333" y="4372770"/>
              <a:ext cx="1587" cy="1285875"/>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80" name="Freeform 32"/>
            <p:cNvSpPr/>
            <p:nvPr/>
          </p:nvSpPr>
          <p:spPr bwMode="auto">
            <a:xfrm>
              <a:off x="8318326" y="2443164"/>
              <a:ext cx="1147762" cy="1587"/>
            </a:xfrm>
            <a:custGeom>
              <a:avLst/>
              <a:gdLst/>
              <a:ahLst/>
              <a:cxnLst>
                <a:cxn ang="0">
                  <a:pos x="0" y="1"/>
                </a:cxn>
                <a:cxn ang="0">
                  <a:pos x="704" y="0"/>
                </a:cxn>
              </a:cxnLst>
              <a:rect l="0" t="0" r="r" b="b"/>
              <a:pathLst>
                <a:path w="704" h="1">
                  <a:moveTo>
                    <a:pt x="0" y="1"/>
                  </a:moveTo>
                  <a:lnTo>
                    <a:pt x="704" y="0"/>
                  </a:lnTo>
                </a:path>
              </a:pathLst>
            </a:custGeom>
            <a:noFill/>
            <a:ln w="9525">
              <a:solidFill>
                <a:schemeClr val="tx1"/>
              </a:solidFill>
              <a:round/>
              <a:tailEnd type="triangle" w="sm" len="lg"/>
            </a:ln>
            <a:effectLst/>
          </p:spPr>
          <p:txBody>
            <a:bodyPr wrap="none" anchor="ctr"/>
            <a:p>
              <a:endParaRPr lang="zh-CN" altLang="en-US" b="1">
                <a:solidFill>
                  <a:schemeClr val="bg2"/>
                </a:solidFill>
                <a:latin typeface="+mn-lt"/>
                <a:ea typeface="+mn-ea"/>
              </a:endParaRPr>
            </a:p>
          </p:txBody>
        </p:sp>
        <p:sp>
          <p:nvSpPr>
            <p:cNvPr id="565281" name="Line 33"/>
            <p:cNvSpPr>
              <a:spLocks noChangeShapeType="1"/>
            </p:cNvSpPr>
            <p:nvPr/>
          </p:nvSpPr>
          <p:spPr bwMode="auto">
            <a:xfrm rot="5400000" flipH="1">
              <a:off x="5568776" y="652463"/>
              <a:ext cx="0" cy="3575050"/>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82" name="Line 34"/>
            <p:cNvSpPr>
              <a:spLocks noChangeShapeType="1"/>
            </p:cNvSpPr>
            <p:nvPr/>
          </p:nvSpPr>
          <p:spPr bwMode="auto">
            <a:xfrm rot="-5400000">
              <a:off x="3770138" y="958850"/>
              <a:ext cx="876300" cy="1822450"/>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83" name="Line 35"/>
            <p:cNvSpPr>
              <a:spLocks noChangeShapeType="1"/>
            </p:cNvSpPr>
            <p:nvPr/>
          </p:nvSpPr>
          <p:spPr bwMode="auto">
            <a:xfrm>
              <a:off x="3555827" y="5141914"/>
              <a:ext cx="1563687" cy="1195387"/>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284" name="Freeform 36"/>
            <p:cNvSpPr/>
            <p:nvPr/>
          </p:nvSpPr>
          <p:spPr bwMode="auto">
            <a:xfrm>
              <a:off x="5900563" y="1368425"/>
              <a:ext cx="1538288" cy="933450"/>
            </a:xfrm>
            <a:custGeom>
              <a:avLst/>
              <a:gdLst/>
              <a:ahLst/>
              <a:cxnLst>
                <a:cxn ang="0">
                  <a:pos x="0" y="0"/>
                </a:cxn>
                <a:cxn ang="0">
                  <a:pos x="944" y="712"/>
                </a:cxn>
              </a:cxnLst>
              <a:rect l="0" t="0" r="r" b="b"/>
              <a:pathLst>
                <a:path w="944" h="712">
                  <a:moveTo>
                    <a:pt x="0" y="0"/>
                  </a:moveTo>
                  <a:lnTo>
                    <a:pt x="944" y="712"/>
                  </a:lnTo>
                </a:path>
              </a:pathLst>
            </a:custGeom>
            <a:noFill/>
            <a:ln w="9525">
              <a:solidFill>
                <a:schemeClr val="tx1"/>
              </a:solidFill>
              <a:round/>
              <a:tailEnd type="triangle" w="sm" len="lg"/>
            </a:ln>
            <a:effectLst/>
          </p:spPr>
          <p:txBody>
            <a:bodyPr wrap="none" anchor="ctr"/>
            <a:p>
              <a:endParaRPr lang="zh-CN" altLang="en-US" b="1">
                <a:solidFill>
                  <a:schemeClr val="bg2"/>
                </a:solidFill>
                <a:latin typeface="+mn-lt"/>
                <a:ea typeface="+mn-ea"/>
              </a:endParaRPr>
            </a:p>
          </p:txBody>
        </p:sp>
        <p:sp>
          <p:nvSpPr>
            <p:cNvPr id="565285" name="Text Box 37"/>
            <p:cNvSpPr txBox="1">
              <a:spLocks noChangeArrowheads="1"/>
            </p:cNvSpPr>
            <p:nvPr/>
          </p:nvSpPr>
          <p:spPr bwMode="auto">
            <a:xfrm>
              <a:off x="7405513" y="2554289"/>
              <a:ext cx="89916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主动打开</a:t>
              </a:r>
              <a:endParaRPr kumimoji="1" lang="zh-CN" altLang="en-US" sz="1400" b="1" dirty="0">
                <a:solidFill>
                  <a:schemeClr val="bg2"/>
                </a:solidFill>
                <a:latin typeface="+mn-lt"/>
                <a:ea typeface="+mn-ea"/>
              </a:endParaRPr>
            </a:p>
          </p:txBody>
        </p:sp>
        <p:sp>
          <p:nvSpPr>
            <p:cNvPr id="565286" name="Text Box 38"/>
            <p:cNvSpPr txBox="1">
              <a:spLocks noChangeArrowheads="1"/>
            </p:cNvSpPr>
            <p:nvPr/>
          </p:nvSpPr>
          <p:spPr bwMode="auto">
            <a:xfrm>
              <a:off x="5081413" y="1495425"/>
              <a:ext cx="89916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被动打开</a:t>
              </a:r>
              <a:endParaRPr kumimoji="1" lang="zh-CN" altLang="en-US" sz="1400" b="1">
                <a:solidFill>
                  <a:schemeClr val="bg2"/>
                </a:solidFill>
                <a:latin typeface="+mn-lt"/>
                <a:ea typeface="+mn-ea"/>
              </a:endParaRPr>
            </a:p>
          </p:txBody>
        </p:sp>
        <p:sp>
          <p:nvSpPr>
            <p:cNvPr id="565287" name="Text Box 39"/>
            <p:cNvSpPr txBox="1">
              <a:spLocks noChangeArrowheads="1"/>
            </p:cNvSpPr>
            <p:nvPr/>
          </p:nvSpPr>
          <p:spPr bwMode="auto">
            <a:xfrm>
              <a:off x="7308676" y="3326997"/>
              <a:ext cx="89916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被动关闭</a:t>
              </a:r>
              <a:endParaRPr kumimoji="1" lang="zh-CN" altLang="en-US" sz="1400" b="1" dirty="0">
                <a:solidFill>
                  <a:schemeClr val="bg2"/>
                </a:solidFill>
                <a:latin typeface="+mn-lt"/>
                <a:ea typeface="+mn-ea"/>
              </a:endParaRPr>
            </a:p>
          </p:txBody>
        </p:sp>
        <p:sp>
          <p:nvSpPr>
            <p:cNvPr id="565288" name="Text Box 40"/>
            <p:cNvSpPr txBox="1">
              <a:spLocks noChangeArrowheads="1"/>
            </p:cNvSpPr>
            <p:nvPr/>
          </p:nvSpPr>
          <p:spPr bwMode="auto">
            <a:xfrm>
              <a:off x="4982988" y="4260850"/>
              <a:ext cx="89916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主动关闭</a:t>
              </a:r>
              <a:endParaRPr kumimoji="1" lang="zh-CN" altLang="en-US" sz="1400" b="1" dirty="0">
                <a:solidFill>
                  <a:schemeClr val="bg2"/>
                </a:solidFill>
                <a:latin typeface="+mn-lt"/>
                <a:ea typeface="+mn-ea"/>
              </a:endParaRPr>
            </a:p>
          </p:txBody>
        </p:sp>
        <p:sp>
          <p:nvSpPr>
            <p:cNvPr id="565289" name="Text Box 41"/>
            <p:cNvSpPr txBox="1">
              <a:spLocks noChangeArrowheads="1"/>
            </p:cNvSpPr>
            <p:nvPr/>
          </p:nvSpPr>
          <p:spPr bwMode="auto">
            <a:xfrm>
              <a:off x="5265563" y="-114141"/>
              <a:ext cx="54102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起点</a:t>
              </a:r>
              <a:endParaRPr kumimoji="1" lang="zh-CN" altLang="en-US" sz="1400" b="1" dirty="0">
                <a:solidFill>
                  <a:schemeClr val="bg2"/>
                </a:solidFill>
                <a:latin typeface="+mn-lt"/>
                <a:ea typeface="+mn-ea"/>
              </a:endParaRPr>
            </a:p>
          </p:txBody>
        </p:sp>
        <p:sp>
          <p:nvSpPr>
            <p:cNvPr id="565290" name="Text Box 42"/>
            <p:cNvSpPr txBox="1">
              <a:spLocks noChangeArrowheads="1"/>
            </p:cNvSpPr>
            <p:nvPr/>
          </p:nvSpPr>
          <p:spPr bwMode="auto">
            <a:xfrm>
              <a:off x="4413076" y="592139"/>
              <a:ext cx="89916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被动打开</a:t>
              </a:r>
              <a:endParaRPr kumimoji="1" lang="zh-CN" altLang="en-US" sz="1400" b="1">
                <a:solidFill>
                  <a:schemeClr val="bg2"/>
                </a:solidFill>
                <a:latin typeface="+mn-lt"/>
                <a:ea typeface="+mn-ea"/>
              </a:endParaRPr>
            </a:p>
          </p:txBody>
        </p:sp>
        <p:sp>
          <p:nvSpPr>
            <p:cNvPr id="565291" name="Text Box 43"/>
            <p:cNvSpPr txBox="1">
              <a:spLocks noChangeArrowheads="1"/>
            </p:cNvSpPr>
            <p:nvPr/>
          </p:nvSpPr>
          <p:spPr bwMode="auto">
            <a:xfrm>
              <a:off x="6443489" y="717550"/>
              <a:ext cx="1082040" cy="631744"/>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主动打开</a:t>
              </a:r>
              <a:endParaRPr kumimoji="1" lang="zh-CN" altLang="en-US" sz="1400" b="1">
                <a:solidFill>
                  <a:schemeClr val="bg2"/>
                </a:solidFill>
                <a:latin typeface="+mn-lt"/>
                <a:ea typeface="+mn-ea"/>
              </a:endParaRPr>
            </a:p>
            <a:p>
              <a:r>
                <a:rPr kumimoji="1" lang="zh-CN" altLang="en-US" sz="1400" b="1">
                  <a:solidFill>
                    <a:schemeClr val="bg2"/>
                  </a:solidFill>
                  <a:latin typeface="+mn-lt"/>
                  <a:ea typeface="+mn-ea"/>
                </a:rPr>
                <a:t>  发送 </a:t>
              </a:r>
              <a:r>
                <a:rPr kumimoji="1" lang="en-US" altLang="zh-CN" sz="1400" b="1">
                  <a:solidFill>
                    <a:schemeClr val="bg2"/>
                  </a:solidFill>
                  <a:latin typeface="+mn-lt"/>
                  <a:ea typeface="+mn-ea"/>
                </a:rPr>
                <a:t>SYN</a:t>
              </a:r>
              <a:endParaRPr kumimoji="1" lang="en-US" altLang="zh-CN" sz="1400" b="1">
                <a:solidFill>
                  <a:schemeClr val="bg2"/>
                </a:solidFill>
                <a:latin typeface="+mn-lt"/>
                <a:ea typeface="+mn-ea"/>
              </a:endParaRPr>
            </a:p>
          </p:txBody>
        </p:sp>
        <p:sp>
          <p:nvSpPr>
            <p:cNvPr id="565292" name="Text Box 44"/>
            <p:cNvSpPr txBox="1">
              <a:spLocks noChangeArrowheads="1"/>
            </p:cNvSpPr>
            <p:nvPr/>
          </p:nvSpPr>
          <p:spPr bwMode="auto">
            <a:xfrm>
              <a:off x="5119513" y="2438400"/>
              <a:ext cx="89916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同时打开</a:t>
              </a:r>
              <a:endParaRPr kumimoji="1" lang="zh-CN" altLang="en-US" sz="1400" b="1">
                <a:solidFill>
                  <a:schemeClr val="bg2"/>
                </a:solidFill>
                <a:latin typeface="+mn-lt"/>
                <a:ea typeface="+mn-ea"/>
              </a:endParaRPr>
            </a:p>
          </p:txBody>
        </p:sp>
        <p:sp>
          <p:nvSpPr>
            <p:cNvPr id="565293" name="Text Box 45"/>
            <p:cNvSpPr txBox="1">
              <a:spLocks noChangeArrowheads="1"/>
            </p:cNvSpPr>
            <p:nvPr/>
          </p:nvSpPr>
          <p:spPr bwMode="auto">
            <a:xfrm>
              <a:off x="4405138" y="2151805"/>
              <a:ext cx="225044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SYN</a:t>
              </a:r>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SYN, ACK</a:t>
              </a:r>
              <a:endParaRPr kumimoji="1" lang="en-US" altLang="zh-CN" sz="1400" b="1" dirty="0">
                <a:solidFill>
                  <a:schemeClr val="bg2"/>
                </a:solidFill>
                <a:latin typeface="+mn-lt"/>
                <a:ea typeface="+mn-ea"/>
              </a:endParaRPr>
            </a:p>
          </p:txBody>
        </p:sp>
        <p:sp>
          <p:nvSpPr>
            <p:cNvPr id="565294" name="Text Box 46"/>
            <p:cNvSpPr txBox="1">
              <a:spLocks noChangeArrowheads="1"/>
            </p:cNvSpPr>
            <p:nvPr/>
          </p:nvSpPr>
          <p:spPr bwMode="auto">
            <a:xfrm>
              <a:off x="3986609" y="2670175"/>
              <a:ext cx="90170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295" name="Text Box 47"/>
            <p:cNvSpPr txBox="1">
              <a:spLocks noChangeArrowheads="1"/>
            </p:cNvSpPr>
            <p:nvPr/>
          </p:nvSpPr>
          <p:spPr bwMode="auto">
            <a:xfrm>
              <a:off x="5003627" y="3197316"/>
              <a:ext cx="901700" cy="631744"/>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数据传送</a:t>
              </a:r>
              <a:endParaRPr kumimoji="1" lang="zh-CN" altLang="en-US" sz="1400" b="1" dirty="0">
                <a:solidFill>
                  <a:schemeClr val="bg2"/>
                </a:solidFill>
                <a:latin typeface="+mn-lt"/>
                <a:ea typeface="+mn-ea"/>
              </a:endParaRPr>
            </a:p>
            <a:p>
              <a:r>
                <a:rPr kumimoji="1" lang="zh-CN" altLang="en-US" sz="1400" b="1" dirty="0">
                  <a:solidFill>
                    <a:schemeClr val="bg2"/>
                  </a:solidFill>
                  <a:latin typeface="+mn-lt"/>
                  <a:ea typeface="+mn-ea"/>
                </a:rPr>
                <a:t>    阶段</a:t>
              </a:r>
              <a:endParaRPr kumimoji="1" lang="zh-CN" altLang="en-US" sz="1400" b="1" dirty="0">
                <a:solidFill>
                  <a:schemeClr val="bg2"/>
                </a:solidFill>
                <a:latin typeface="+mn-lt"/>
                <a:ea typeface="+mn-ea"/>
              </a:endParaRPr>
            </a:p>
          </p:txBody>
        </p:sp>
        <p:sp>
          <p:nvSpPr>
            <p:cNvPr id="565296" name="Text Box 48"/>
            <p:cNvSpPr txBox="1">
              <a:spLocks noChangeArrowheads="1"/>
            </p:cNvSpPr>
            <p:nvPr/>
          </p:nvSpPr>
          <p:spPr bwMode="auto">
            <a:xfrm>
              <a:off x="7051502" y="4314825"/>
              <a:ext cx="901700" cy="631744"/>
            </a:xfrm>
            <a:prstGeom prst="rect">
              <a:avLst/>
            </a:prstGeom>
            <a:noFill/>
            <a:ln w="9525">
              <a:noFill/>
              <a:miter lim="800000"/>
            </a:ln>
            <a:effectLst/>
          </p:spPr>
          <p:txBody>
            <a:bodyPr wrap="none">
              <a:spAutoFit/>
            </a:bodyPr>
            <a:p>
              <a:r>
                <a:rPr kumimoji="1" lang="en-US" altLang="zh-CN" sz="1400" b="1">
                  <a:solidFill>
                    <a:schemeClr val="bg2"/>
                  </a:solidFill>
                  <a:latin typeface="+mn-lt"/>
                  <a:ea typeface="+mn-ea"/>
                </a:rPr>
                <a:t>   </a:t>
              </a:r>
              <a:r>
                <a:rPr kumimoji="1" lang="zh-CN" altLang="en-US" sz="1400" b="1">
                  <a:solidFill>
                    <a:schemeClr val="bg2"/>
                  </a:solidFill>
                  <a:latin typeface="+mn-lt"/>
                  <a:ea typeface="+mn-ea"/>
                </a:rPr>
                <a:t>关闭</a:t>
              </a:r>
              <a:endParaRPr kumimoji="1" lang="zh-CN" altLang="en-US" sz="1400" b="1">
                <a:solidFill>
                  <a:schemeClr val="bg2"/>
                </a:solidFill>
                <a:latin typeface="+mn-lt"/>
                <a:ea typeface="+mn-ea"/>
              </a:endParaRPr>
            </a:p>
            <a:p>
              <a:r>
                <a:rPr kumimoji="1" lang="zh-CN" altLang="en-US" sz="1400" b="1">
                  <a:solidFill>
                    <a:schemeClr val="bg2"/>
                  </a:solidFill>
                  <a:latin typeface="+mn-lt"/>
                  <a:ea typeface="+mn-ea"/>
                </a:rPr>
                <a:t>发送 </a:t>
              </a:r>
              <a:r>
                <a:rPr kumimoji="1" lang="en-US" altLang="zh-CN" sz="1400" b="1">
                  <a:solidFill>
                    <a:schemeClr val="bg2"/>
                  </a:solidFill>
                  <a:latin typeface="+mn-lt"/>
                  <a:ea typeface="+mn-ea"/>
                </a:rPr>
                <a:t>FIN</a:t>
              </a:r>
              <a:endParaRPr kumimoji="1" lang="en-US" altLang="zh-CN" sz="1400" b="1">
                <a:solidFill>
                  <a:schemeClr val="bg2"/>
                </a:solidFill>
                <a:latin typeface="+mn-lt"/>
                <a:ea typeface="+mn-ea"/>
              </a:endParaRPr>
            </a:p>
          </p:txBody>
        </p:sp>
        <p:sp>
          <p:nvSpPr>
            <p:cNvPr id="565297" name="Text Box 49"/>
            <p:cNvSpPr txBox="1">
              <a:spLocks noChangeArrowheads="1"/>
            </p:cNvSpPr>
            <p:nvPr/>
          </p:nvSpPr>
          <p:spPr bwMode="auto">
            <a:xfrm>
              <a:off x="3479392" y="3933825"/>
              <a:ext cx="901700" cy="631744"/>
            </a:xfrm>
            <a:prstGeom prst="rect">
              <a:avLst/>
            </a:prstGeom>
            <a:noFill/>
            <a:ln w="9525">
              <a:noFill/>
              <a:miter lim="800000"/>
            </a:ln>
            <a:effectLst/>
          </p:spPr>
          <p:txBody>
            <a:bodyPr wrap="none">
              <a:spAutoFit/>
            </a:bodyPr>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关闭</a:t>
              </a:r>
              <a:endParaRPr kumimoji="1" lang="zh-CN" altLang="en-US"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FIN</a:t>
              </a:r>
              <a:endParaRPr kumimoji="1" lang="en-US" altLang="zh-CN" sz="1400" b="1" dirty="0">
                <a:solidFill>
                  <a:schemeClr val="bg2"/>
                </a:solidFill>
                <a:latin typeface="+mn-lt"/>
                <a:ea typeface="+mn-ea"/>
              </a:endParaRPr>
            </a:p>
          </p:txBody>
        </p:sp>
        <p:sp>
          <p:nvSpPr>
            <p:cNvPr id="565298" name="Text Box 50"/>
            <p:cNvSpPr txBox="1">
              <a:spLocks noChangeArrowheads="1"/>
            </p:cNvSpPr>
            <p:nvPr/>
          </p:nvSpPr>
          <p:spPr bwMode="auto">
            <a:xfrm>
              <a:off x="3178001" y="3284778"/>
              <a:ext cx="901700" cy="631744"/>
            </a:xfrm>
            <a:prstGeom prst="rect">
              <a:avLst/>
            </a:prstGeom>
            <a:noFill/>
            <a:ln w="9525">
              <a:noFill/>
              <a:miter lim="800000"/>
            </a:ln>
            <a:effectLst/>
          </p:spPr>
          <p:txBody>
            <a:bodyPr wrap="none">
              <a:spAutoFit/>
            </a:bodyPr>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关闭</a:t>
              </a:r>
              <a:endParaRPr kumimoji="1" lang="zh-CN" altLang="en-US"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FIN</a:t>
              </a:r>
              <a:endParaRPr kumimoji="1" lang="en-US" altLang="zh-CN" sz="1400" b="1" dirty="0">
                <a:solidFill>
                  <a:schemeClr val="bg2"/>
                </a:solidFill>
                <a:latin typeface="+mn-lt"/>
                <a:ea typeface="+mn-ea"/>
              </a:endParaRPr>
            </a:p>
          </p:txBody>
        </p:sp>
        <p:sp>
          <p:nvSpPr>
            <p:cNvPr id="565299" name="Text Box 51"/>
            <p:cNvSpPr txBox="1">
              <a:spLocks noChangeArrowheads="1"/>
            </p:cNvSpPr>
            <p:nvPr/>
          </p:nvSpPr>
          <p:spPr bwMode="auto">
            <a:xfrm>
              <a:off x="4179713" y="1787525"/>
              <a:ext cx="90170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收到 </a:t>
              </a:r>
              <a:r>
                <a:rPr kumimoji="1" lang="en-US" altLang="zh-CN" sz="1400" b="1">
                  <a:solidFill>
                    <a:schemeClr val="bg2"/>
                  </a:solidFill>
                  <a:latin typeface="+mn-lt"/>
                  <a:ea typeface="+mn-ea"/>
                </a:rPr>
                <a:t>RST</a:t>
              </a:r>
              <a:endParaRPr kumimoji="1" lang="en-US" altLang="zh-CN" sz="1400" b="1">
                <a:solidFill>
                  <a:schemeClr val="bg2"/>
                </a:solidFill>
                <a:latin typeface="+mn-lt"/>
                <a:ea typeface="+mn-ea"/>
              </a:endParaRPr>
            </a:p>
          </p:txBody>
        </p:sp>
        <p:sp>
          <p:nvSpPr>
            <p:cNvPr id="565300" name="Text Box 52"/>
            <p:cNvSpPr txBox="1">
              <a:spLocks noChangeArrowheads="1"/>
            </p:cNvSpPr>
            <p:nvPr/>
          </p:nvSpPr>
          <p:spPr bwMode="auto">
            <a:xfrm>
              <a:off x="2930823" y="1105984"/>
              <a:ext cx="1713230" cy="631744"/>
            </a:xfrm>
            <a:prstGeom prst="rect">
              <a:avLst/>
            </a:prstGeom>
            <a:noFill/>
            <a:ln w="9525">
              <a:noFill/>
              <a:miter lim="800000"/>
            </a:ln>
            <a:effectLst/>
          </p:spPr>
          <p:txBody>
            <a:bodyPr wrap="none">
              <a:spAutoFit/>
            </a:bodyPr>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SYN</a:t>
              </a:r>
              <a:endParaRPr kumimoji="1" lang="en-US" altLang="zh-CN"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SYN, ACK</a:t>
              </a:r>
              <a:endParaRPr kumimoji="1" lang="en-US" altLang="zh-CN" sz="1400" b="1" dirty="0">
                <a:solidFill>
                  <a:schemeClr val="bg2"/>
                </a:solidFill>
                <a:latin typeface="+mn-lt"/>
                <a:ea typeface="+mn-ea"/>
              </a:endParaRPr>
            </a:p>
          </p:txBody>
        </p:sp>
        <p:sp>
          <p:nvSpPr>
            <p:cNvPr id="565301" name="Text Box 53"/>
            <p:cNvSpPr txBox="1">
              <a:spLocks noChangeArrowheads="1"/>
            </p:cNvSpPr>
            <p:nvPr/>
          </p:nvSpPr>
          <p:spPr bwMode="auto">
            <a:xfrm>
              <a:off x="8454852" y="1890349"/>
              <a:ext cx="721360" cy="631744"/>
            </a:xfrm>
            <a:prstGeom prst="rect">
              <a:avLst/>
            </a:prstGeom>
            <a:noFill/>
            <a:ln w="9525">
              <a:noFill/>
              <a:miter lim="800000"/>
            </a:ln>
            <a:effectLst/>
          </p:spPr>
          <p:txBody>
            <a:bodyPr wrap="none">
              <a:spAutoFit/>
            </a:bodyPr>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关闭</a:t>
              </a:r>
              <a:endParaRPr kumimoji="1" lang="zh-CN" altLang="en-US" sz="1400" b="1" dirty="0">
                <a:solidFill>
                  <a:schemeClr val="bg2"/>
                </a:solidFill>
                <a:latin typeface="+mn-lt"/>
                <a:ea typeface="+mn-ea"/>
              </a:endParaRPr>
            </a:p>
            <a:p>
              <a:r>
                <a:rPr kumimoji="1" lang="zh-CN" altLang="en-US" sz="1400" b="1" dirty="0">
                  <a:solidFill>
                    <a:schemeClr val="bg2"/>
                  </a:solidFill>
                  <a:latin typeface="+mn-lt"/>
                  <a:ea typeface="+mn-ea"/>
                </a:rPr>
                <a:t>或超时</a:t>
              </a:r>
              <a:endParaRPr kumimoji="1" lang="zh-CN" altLang="en-US" sz="1400" b="1" dirty="0">
                <a:solidFill>
                  <a:schemeClr val="bg2"/>
                </a:solidFill>
                <a:latin typeface="+mn-lt"/>
                <a:ea typeface="+mn-ea"/>
              </a:endParaRPr>
            </a:p>
          </p:txBody>
        </p:sp>
        <p:sp>
          <p:nvSpPr>
            <p:cNvPr id="565302" name="Text Box 54"/>
            <p:cNvSpPr txBox="1">
              <a:spLocks noChangeArrowheads="1"/>
            </p:cNvSpPr>
            <p:nvPr/>
          </p:nvSpPr>
          <p:spPr bwMode="auto">
            <a:xfrm>
              <a:off x="8478663" y="5013325"/>
              <a:ext cx="90170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收到 </a:t>
              </a:r>
              <a:r>
                <a:rPr kumimoji="1" lang="en-US" altLang="zh-CN" sz="1400" b="1">
                  <a:solidFill>
                    <a:schemeClr val="bg2"/>
                  </a:solidFill>
                  <a:latin typeface="+mn-lt"/>
                  <a:ea typeface="+mn-ea"/>
                </a:rPr>
                <a:t>ACK</a:t>
              </a:r>
              <a:endParaRPr kumimoji="1" lang="en-US" altLang="zh-CN" sz="1400" b="1">
                <a:solidFill>
                  <a:schemeClr val="bg2"/>
                </a:solidFill>
                <a:latin typeface="+mn-lt"/>
                <a:ea typeface="+mn-ea"/>
              </a:endParaRPr>
            </a:p>
          </p:txBody>
        </p:sp>
        <p:sp>
          <p:nvSpPr>
            <p:cNvPr id="565303" name="Text Box 55"/>
            <p:cNvSpPr txBox="1">
              <a:spLocks noChangeArrowheads="1"/>
            </p:cNvSpPr>
            <p:nvPr/>
          </p:nvSpPr>
          <p:spPr bwMode="auto">
            <a:xfrm>
              <a:off x="6656926" y="2846388"/>
              <a:ext cx="1803400" cy="631744"/>
            </a:xfrm>
            <a:prstGeom prst="rect">
              <a:avLst/>
            </a:prstGeom>
            <a:noFill/>
            <a:ln w="9525">
              <a:noFill/>
              <a:miter lim="800000"/>
            </a:ln>
            <a:effectLst/>
          </p:spPr>
          <p:txBody>
            <a:bodyPr wrap="none">
              <a:spAutoFit/>
            </a:bodyPr>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SYN, ACK</a:t>
              </a:r>
              <a:endParaRPr kumimoji="1" lang="en-US" altLang="zh-CN"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304" name="Text Box 56"/>
            <p:cNvSpPr txBox="1">
              <a:spLocks noChangeArrowheads="1"/>
            </p:cNvSpPr>
            <p:nvPr/>
          </p:nvSpPr>
          <p:spPr bwMode="auto">
            <a:xfrm>
              <a:off x="5479877" y="5549900"/>
              <a:ext cx="90170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收到 </a:t>
              </a:r>
              <a:r>
                <a:rPr kumimoji="1" lang="en-US" altLang="zh-CN" sz="1400" b="1">
                  <a:solidFill>
                    <a:schemeClr val="bg2"/>
                  </a:solidFill>
                  <a:latin typeface="+mn-lt"/>
                  <a:ea typeface="+mn-ea"/>
                </a:rPr>
                <a:t>ACK</a:t>
              </a:r>
              <a:endParaRPr kumimoji="1" lang="en-US" altLang="zh-CN" sz="1400" b="1">
                <a:solidFill>
                  <a:schemeClr val="bg2"/>
                </a:solidFill>
                <a:latin typeface="+mn-lt"/>
                <a:ea typeface="+mn-ea"/>
              </a:endParaRPr>
            </a:p>
          </p:txBody>
        </p:sp>
        <p:sp>
          <p:nvSpPr>
            <p:cNvPr id="565305" name="Text Box 57"/>
            <p:cNvSpPr txBox="1">
              <a:spLocks noChangeArrowheads="1"/>
            </p:cNvSpPr>
            <p:nvPr/>
          </p:nvSpPr>
          <p:spPr bwMode="auto">
            <a:xfrm>
              <a:off x="3195463" y="5624514"/>
              <a:ext cx="90170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收到 </a:t>
              </a:r>
              <a:r>
                <a:rPr kumimoji="1" lang="en-US" altLang="zh-CN" sz="1400" b="1">
                  <a:solidFill>
                    <a:schemeClr val="bg2"/>
                  </a:solidFill>
                  <a:latin typeface="+mn-lt"/>
                  <a:ea typeface="+mn-ea"/>
                </a:rPr>
                <a:t>ACK</a:t>
              </a:r>
              <a:endParaRPr kumimoji="1" lang="en-US" altLang="zh-CN" sz="1400" b="1">
                <a:solidFill>
                  <a:schemeClr val="bg2"/>
                </a:solidFill>
                <a:latin typeface="+mn-lt"/>
                <a:ea typeface="+mn-ea"/>
              </a:endParaRPr>
            </a:p>
          </p:txBody>
        </p:sp>
        <p:sp>
          <p:nvSpPr>
            <p:cNvPr id="565306" name="Text Box 58"/>
            <p:cNvSpPr txBox="1">
              <a:spLocks noChangeArrowheads="1"/>
            </p:cNvSpPr>
            <p:nvPr/>
          </p:nvSpPr>
          <p:spPr bwMode="auto">
            <a:xfrm>
              <a:off x="3798713" y="5899330"/>
              <a:ext cx="901700" cy="631744"/>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FIN</a:t>
              </a:r>
              <a:endParaRPr kumimoji="1" lang="en-US" altLang="zh-CN"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307" name="Text Box 59"/>
            <p:cNvSpPr txBox="1">
              <a:spLocks noChangeArrowheads="1"/>
            </p:cNvSpPr>
            <p:nvPr/>
          </p:nvSpPr>
          <p:spPr bwMode="auto">
            <a:xfrm>
              <a:off x="4116016" y="5310188"/>
              <a:ext cx="1352550" cy="631744"/>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FIN, ACK</a:t>
              </a:r>
              <a:endParaRPr kumimoji="1" lang="en-US" altLang="zh-CN" sz="1400" b="1" dirty="0">
                <a:solidFill>
                  <a:schemeClr val="bg2"/>
                </a:solidFill>
                <a:latin typeface="+mn-lt"/>
                <a:ea typeface="+mn-ea"/>
              </a:endParaRPr>
            </a:p>
            <a:p>
              <a:r>
                <a:rPr kumimoji="1" lang="en-US" altLang="zh-CN" sz="1400" b="1" dirty="0">
                  <a:solidFill>
                    <a:schemeClr val="bg2"/>
                  </a:solidFill>
                  <a:latin typeface="+mn-lt"/>
                  <a:ea typeface="+mn-ea"/>
                </a:rPr>
                <a:t>     </a:t>
              </a:r>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308" name="Text Box 60"/>
            <p:cNvSpPr txBox="1">
              <a:spLocks noChangeArrowheads="1"/>
            </p:cNvSpPr>
            <p:nvPr/>
          </p:nvSpPr>
          <p:spPr bwMode="auto">
            <a:xfrm>
              <a:off x="4010943" y="4719791"/>
              <a:ext cx="901700" cy="631744"/>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FIN</a:t>
              </a:r>
              <a:endParaRPr kumimoji="1" lang="en-US" altLang="zh-CN"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309" name="Text Box 61"/>
            <p:cNvSpPr txBox="1">
              <a:spLocks noChangeArrowheads="1"/>
            </p:cNvSpPr>
            <p:nvPr/>
          </p:nvSpPr>
          <p:spPr bwMode="auto">
            <a:xfrm>
              <a:off x="5049663" y="4592054"/>
              <a:ext cx="89916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同时关闭</a:t>
              </a:r>
              <a:endParaRPr kumimoji="1" lang="zh-CN" altLang="en-US" sz="1400" b="1" dirty="0">
                <a:solidFill>
                  <a:schemeClr val="bg2"/>
                </a:solidFill>
                <a:latin typeface="+mn-lt"/>
                <a:ea typeface="+mn-ea"/>
              </a:endParaRPr>
            </a:p>
          </p:txBody>
        </p:sp>
        <p:sp>
          <p:nvSpPr>
            <p:cNvPr id="565310" name="Text Box 62"/>
            <p:cNvSpPr txBox="1">
              <a:spLocks noChangeArrowheads="1"/>
            </p:cNvSpPr>
            <p:nvPr/>
          </p:nvSpPr>
          <p:spPr bwMode="auto">
            <a:xfrm>
              <a:off x="6099175" y="3894530"/>
              <a:ext cx="901700" cy="631744"/>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收到 </a:t>
              </a:r>
              <a:r>
                <a:rPr kumimoji="1" lang="en-US" altLang="zh-CN" sz="1400" b="1" dirty="0">
                  <a:solidFill>
                    <a:schemeClr val="bg2"/>
                  </a:solidFill>
                  <a:latin typeface="+mn-lt"/>
                  <a:ea typeface="+mn-ea"/>
                </a:rPr>
                <a:t>FIN</a:t>
              </a:r>
              <a:endParaRPr kumimoji="1" lang="en-US" altLang="zh-CN" sz="1400" b="1" dirty="0">
                <a:solidFill>
                  <a:schemeClr val="bg2"/>
                </a:solidFill>
                <a:latin typeface="+mn-lt"/>
                <a:ea typeface="+mn-ea"/>
              </a:endParaRPr>
            </a:p>
            <a:p>
              <a:r>
                <a:rPr kumimoji="1" lang="zh-CN" altLang="en-US" sz="1400" b="1" dirty="0">
                  <a:solidFill>
                    <a:schemeClr val="bg2"/>
                  </a:solidFill>
                  <a:latin typeface="+mn-lt"/>
                  <a:ea typeface="+mn-ea"/>
                </a:rPr>
                <a:t>发送 </a:t>
              </a:r>
              <a:r>
                <a:rPr kumimoji="1" lang="en-US" altLang="zh-CN" sz="1400" b="1" dirty="0">
                  <a:solidFill>
                    <a:schemeClr val="bg2"/>
                  </a:solidFill>
                  <a:latin typeface="+mn-lt"/>
                  <a:ea typeface="+mn-ea"/>
                </a:rPr>
                <a:t>ACK</a:t>
              </a:r>
              <a:endParaRPr kumimoji="1" lang="en-US" altLang="zh-CN" sz="1400" b="1" dirty="0">
                <a:solidFill>
                  <a:schemeClr val="bg2"/>
                </a:solidFill>
                <a:latin typeface="+mn-lt"/>
                <a:ea typeface="+mn-ea"/>
              </a:endParaRPr>
            </a:p>
          </p:txBody>
        </p:sp>
        <p:sp>
          <p:nvSpPr>
            <p:cNvPr id="565311" name="Text Box 63"/>
            <p:cNvSpPr txBox="1">
              <a:spLocks noChangeArrowheads="1"/>
            </p:cNvSpPr>
            <p:nvPr/>
          </p:nvSpPr>
          <p:spPr bwMode="auto">
            <a:xfrm>
              <a:off x="5744988" y="1808164"/>
              <a:ext cx="90170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发送 </a:t>
              </a:r>
              <a:r>
                <a:rPr kumimoji="1" lang="en-US" altLang="zh-CN" sz="1400" b="1">
                  <a:solidFill>
                    <a:schemeClr val="bg2"/>
                  </a:solidFill>
                  <a:latin typeface="+mn-lt"/>
                  <a:ea typeface="+mn-ea"/>
                </a:rPr>
                <a:t>SYN</a:t>
              </a:r>
              <a:endParaRPr kumimoji="1" lang="en-US" altLang="zh-CN" sz="1400" b="1">
                <a:solidFill>
                  <a:schemeClr val="bg2"/>
                </a:solidFill>
                <a:latin typeface="+mn-lt"/>
                <a:ea typeface="+mn-ea"/>
              </a:endParaRPr>
            </a:p>
          </p:txBody>
        </p:sp>
        <p:sp>
          <p:nvSpPr>
            <p:cNvPr id="565312" name="Text Box 64"/>
            <p:cNvSpPr txBox="1">
              <a:spLocks noChangeArrowheads="1"/>
            </p:cNvSpPr>
            <p:nvPr/>
          </p:nvSpPr>
          <p:spPr bwMode="auto">
            <a:xfrm>
              <a:off x="4413076" y="6638765"/>
              <a:ext cx="2331720" cy="371207"/>
            </a:xfrm>
            <a:prstGeom prst="rect">
              <a:avLst/>
            </a:prstGeom>
            <a:noFill/>
            <a:ln w="9525">
              <a:noFill/>
              <a:miter lim="800000"/>
            </a:ln>
            <a:effectLst/>
          </p:spPr>
          <p:txBody>
            <a:bodyPr wrap="none">
              <a:spAutoFit/>
            </a:bodyPr>
            <a:p>
              <a:r>
                <a:rPr kumimoji="1" lang="zh-CN" altLang="en-US" sz="1400" b="1" dirty="0">
                  <a:solidFill>
                    <a:schemeClr val="bg2"/>
                  </a:solidFill>
                  <a:latin typeface="+mn-lt"/>
                  <a:ea typeface="+mn-ea"/>
                </a:rPr>
                <a:t>定时经过两倍报文段寿命后</a:t>
              </a:r>
              <a:endParaRPr kumimoji="1" lang="zh-CN" altLang="en-US" sz="1400" b="1" dirty="0">
                <a:solidFill>
                  <a:schemeClr val="bg2"/>
                </a:solidFill>
                <a:latin typeface="+mn-lt"/>
                <a:ea typeface="+mn-ea"/>
              </a:endParaRPr>
            </a:p>
          </p:txBody>
        </p:sp>
        <p:sp>
          <p:nvSpPr>
            <p:cNvPr id="565313" name="Line 65"/>
            <p:cNvSpPr>
              <a:spLocks noChangeShapeType="1"/>
            </p:cNvSpPr>
            <p:nvPr/>
          </p:nvSpPr>
          <p:spPr bwMode="auto">
            <a:xfrm flipV="1">
              <a:off x="5587826" y="488951"/>
              <a:ext cx="0" cy="758825"/>
            </a:xfrm>
            <a:prstGeom prst="line">
              <a:avLst/>
            </a:prstGeom>
            <a:noFill/>
            <a:ln w="9525">
              <a:solidFill>
                <a:schemeClr val="tx1"/>
              </a:solidFill>
              <a:round/>
              <a:tailEnd type="triangle" w="sm" len="lg"/>
            </a:ln>
            <a:effectLst/>
          </p:spPr>
          <p:txBody>
            <a:bodyPr wrap="none" anchor="ctr"/>
            <a:p>
              <a:endParaRPr lang="zh-CN" altLang="en-US">
                <a:solidFill>
                  <a:schemeClr val="tx1">
                    <a:lumMod val="75000"/>
                    <a:lumOff val="25000"/>
                  </a:schemeClr>
                </a:solidFill>
                <a:latin typeface="+mn-lt"/>
                <a:ea typeface="+mn-ea"/>
              </a:endParaRPr>
            </a:p>
          </p:txBody>
        </p:sp>
        <p:sp>
          <p:nvSpPr>
            <p:cNvPr id="565314" name="Text Box 66"/>
            <p:cNvSpPr txBox="1">
              <a:spLocks noChangeArrowheads="1"/>
            </p:cNvSpPr>
            <p:nvPr/>
          </p:nvSpPr>
          <p:spPr bwMode="auto">
            <a:xfrm>
              <a:off x="5575126" y="846139"/>
              <a:ext cx="541020" cy="371207"/>
            </a:xfrm>
            <a:prstGeom prst="rect">
              <a:avLst/>
            </a:prstGeom>
            <a:noFill/>
            <a:ln w="9525">
              <a:noFill/>
              <a:miter lim="800000"/>
            </a:ln>
            <a:effectLst/>
          </p:spPr>
          <p:txBody>
            <a:bodyPr wrap="none">
              <a:spAutoFit/>
            </a:bodyPr>
            <a:p>
              <a:r>
                <a:rPr kumimoji="1" lang="zh-CN" altLang="en-US" sz="1400" b="1">
                  <a:solidFill>
                    <a:schemeClr val="bg2"/>
                  </a:solidFill>
                  <a:latin typeface="+mn-lt"/>
                  <a:ea typeface="+mn-ea"/>
                </a:rPr>
                <a:t>关闭</a:t>
              </a:r>
              <a:endParaRPr kumimoji="1" lang="zh-CN" altLang="en-US" sz="1400" b="1">
                <a:solidFill>
                  <a:schemeClr val="bg2"/>
                </a:solidFill>
                <a:latin typeface="+mn-lt"/>
                <a:ea typeface="+mn-ea"/>
              </a:endParaRPr>
            </a:p>
          </p:txBody>
        </p:sp>
        <p:sp>
          <p:nvSpPr>
            <p:cNvPr id="565315" name="Freeform 67"/>
            <p:cNvSpPr/>
            <p:nvPr/>
          </p:nvSpPr>
          <p:spPr bwMode="auto">
            <a:xfrm>
              <a:off x="5900564" y="363538"/>
              <a:ext cx="3578225" cy="6094412"/>
            </a:xfrm>
            <a:custGeom>
              <a:avLst/>
              <a:gdLst/>
              <a:ahLst/>
              <a:cxnLst>
                <a:cxn ang="0">
                  <a:pos x="103" y="4653"/>
                </a:cxn>
                <a:cxn ang="0">
                  <a:pos x="1518" y="4650"/>
                </a:cxn>
                <a:cxn ang="0">
                  <a:pos x="1926" y="4650"/>
                </a:cxn>
                <a:cxn ang="0">
                  <a:pos x="2004" y="4620"/>
                </a:cxn>
                <a:cxn ang="0">
                  <a:pos x="2082" y="4584"/>
                </a:cxn>
                <a:cxn ang="0">
                  <a:pos x="2148" y="4500"/>
                </a:cxn>
                <a:cxn ang="0">
                  <a:pos x="2190" y="4386"/>
                </a:cxn>
                <a:cxn ang="0">
                  <a:pos x="2195" y="4300"/>
                </a:cxn>
                <a:cxn ang="0">
                  <a:pos x="2196" y="336"/>
                </a:cxn>
                <a:cxn ang="0">
                  <a:pos x="2184" y="210"/>
                </a:cxn>
                <a:cxn ang="0">
                  <a:pos x="2154" y="126"/>
                </a:cxn>
                <a:cxn ang="0">
                  <a:pos x="2070" y="54"/>
                </a:cxn>
                <a:cxn ang="0">
                  <a:pos x="1950" y="6"/>
                </a:cxn>
                <a:cxn ang="0">
                  <a:pos x="1806" y="0"/>
                </a:cxn>
                <a:cxn ang="0">
                  <a:pos x="256" y="0"/>
                </a:cxn>
                <a:cxn ang="0">
                  <a:pos x="0" y="0"/>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chemeClr val="hlink"/>
              </a:solidFill>
              <a:round/>
              <a:tailEnd type="triangle" w="med" len="lg"/>
            </a:ln>
            <a:effectLst/>
          </p:spPr>
          <p:txBody>
            <a:bodyPr wrap="none" anchor="ctr"/>
            <a:p>
              <a:endParaRPr lang="zh-CN" altLang="en-US" b="1">
                <a:solidFill>
                  <a:schemeClr val="bg2"/>
                </a:solidFill>
                <a:latin typeface="+mn-lt"/>
                <a:ea typeface="+mn-ea"/>
              </a:endParaRPr>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54880" y="2653665"/>
            <a:ext cx="8074025" cy="1198880"/>
          </a:xfrm>
          <a:prstGeom prst="rect">
            <a:avLst/>
          </a:prstGeom>
          <a:noFill/>
        </p:spPr>
        <p:txBody>
          <a:bodyPr wrap="square" rtlCol="0">
            <a:spAutoFit/>
          </a:bodyPr>
          <a:lstStyle/>
          <a:p>
            <a:r>
              <a:rPr lang="zh-CN" altLang="en-US" sz="7200" b="1">
                <a:solidFill>
                  <a:schemeClr val="bg2"/>
                </a:solidFill>
              </a:rPr>
              <a:t>拥塞控制</a:t>
            </a:r>
            <a:endParaRPr lang="zh-CN" altLang="en-US" sz="7200" b="1">
              <a:solidFill>
                <a:schemeClr val="bg2"/>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 </a:t>
            </a:r>
            <a:r>
              <a:rPr b="1" dirty="0" smtClean="0">
                <a:sym typeface="+mn-ea"/>
              </a:rPr>
              <a:t>拥塞控制</a:t>
            </a:r>
            <a:endParaRPr altLang="zh-CN" b="1" dirty="0"/>
          </a:p>
        </p:txBody>
      </p:sp>
      <p:sp>
        <p:nvSpPr>
          <p:cNvPr id="764932" name="Rectangle 4"/>
          <p:cNvSpPr>
            <a:spLocks noGrp="1" noChangeArrowheads="1"/>
          </p:cNvSpPr>
          <p:nvPr>
            <p:ph idx="1"/>
          </p:nvPr>
        </p:nvSpPr>
        <p:spPr>
          <a:xfrm>
            <a:off x="577534" y="1544091"/>
            <a:ext cx="10978515" cy="1421374"/>
          </a:xfrm>
          <a:noFill/>
        </p:spPr>
        <p:txBody>
          <a:bodyPr>
            <a:noAutofit/>
          </a:bodyPr>
          <a:p>
            <a:pPr marL="342900" indent="-342900" fontAlgn="auto">
              <a:lnSpc>
                <a:spcPct val="120000"/>
              </a:lnSpc>
              <a:buFont typeface="Wingdings" panose="05000000000000000000" pitchFamily="2" charset="2"/>
              <a:buChar char="l"/>
            </a:pPr>
            <a:r>
              <a:rPr lang="zh-CN" altLang="en-US" b="1" dirty="0" smtClean="0">
                <a:solidFill>
                  <a:schemeClr val="bg2"/>
                </a:solidFill>
              </a:rPr>
              <a:t>如果网络中的负载</a:t>
            </a:r>
            <a:r>
              <a:rPr lang="en-US" b="1" dirty="0" smtClean="0">
                <a:solidFill>
                  <a:schemeClr val="bg2"/>
                </a:solidFill>
              </a:rPr>
              <a:t>(load)</a:t>
            </a:r>
            <a:r>
              <a:rPr lang="zh-CN" altLang="en-US" b="1" dirty="0" smtClean="0">
                <a:solidFill>
                  <a:schemeClr val="bg2"/>
                </a:solidFill>
              </a:rPr>
              <a:t>，即发送到网络中的分组数量，超过了网络的容量，即网络中能处理的分组数量，那么在网络中就会发生</a:t>
            </a:r>
            <a:r>
              <a:rPr lang="zh-CN" altLang="en-US" b="1" dirty="0" smtClean="0">
                <a:solidFill>
                  <a:schemeClr val="hlink"/>
                </a:solidFill>
              </a:rPr>
              <a:t>拥塞</a:t>
            </a:r>
            <a:r>
              <a:rPr lang="en-US" altLang="zh-CN" b="1" dirty="0" smtClean="0">
                <a:solidFill>
                  <a:schemeClr val="bg2"/>
                </a:solidFill>
              </a:rPr>
              <a:t>(congestion)</a:t>
            </a:r>
            <a:r>
              <a:rPr lang="zh-CN" altLang="en-US" b="1" dirty="0" smtClean="0">
                <a:solidFill>
                  <a:schemeClr val="bg2"/>
                </a:solidFill>
              </a:rPr>
              <a:t>。</a:t>
            </a:r>
            <a:endParaRPr lang="en-US" altLang="zh-CN" b="1" dirty="0" smtClean="0">
              <a:solidFill>
                <a:schemeClr val="bg2"/>
              </a:solidFill>
            </a:endParaRPr>
          </a:p>
          <a:p>
            <a:pPr marL="342900" indent="-342900" fontAlgn="auto">
              <a:lnSpc>
                <a:spcPct val="120000"/>
              </a:lnSpc>
              <a:buFont typeface="Wingdings" panose="05000000000000000000" pitchFamily="2" charset="2"/>
              <a:buChar char="l"/>
            </a:pPr>
            <a:r>
              <a:rPr lang="zh-CN" altLang="en-US" b="1" dirty="0" smtClean="0">
                <a:solidFill>
                  <a:schemeClr val="bg2"/>
                </a:solidFill>
              </a:rPr>
              <a:t>所谓</a:t>
            </a:r>
            <a:r>
              <a:rPr lang="zh-CN" altLang="en-US" b="1" dirty="0" smtClean="0">
                <a:solidFill>
                  <a:schemeClr val="hlink"/>
                </a:solidFill>
              </a:rPr>
              <a:t>拥塞控制</a:t>
            </a:r>
            <a:r>
              <a:rPr lang="en-US" b="1" dirty="0" smtClean="0">
                <a:solidFill>
                  <a:schemeClr val="bg2"/>
                </a:solidFill>
              </a:rPr>
              <a:t>(congestion control)</a:t>
            </a:r>
            <a:r>
              <a:rPr lang="zh-CN" altLang="en-US" b="1" dirty="0" smtClean="0">
                <a:solidFill>
                  <a:schemeClr val="bg2"/>
                </a:solidFill>
              </a:rPr>
              <a:t>就是防止过多的数据注入到网络中，这样可以使网络中的路由器或链路不致过载。</a:t>
            </a:r>
            <a:endParaRPr lang="zh-CN" altLang="en-US" b="1" dirty="0" smtClean="0">
              <a:solidFill>
                <a:schemeClr val="bg2"/>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3.4.1 </a:t>
            </a:r>
            <a:r>
              <a:rPr b="1" dirty="0" smtClean="0">
                <a:sym typeface="+mn-ea"/>
              </a:rPr>
              <a:t>拥塞的原因与危害</a:t>
            </a:r>
            <a:endParaRPr altLang="zh-CN" b="1" dirty="0"/>
          </a:p>
        </p:txBody>
      </p:sp>
      <p:sp>
        <p:nvSpPr>
          <p:cNvPr id="10" name="Line 3"/>
          <p:cNvSpPr>
            <a:spLocks noChangeShapeType="1"/>
          </p:cNvSpPr>
          <p:nvPr/>
        </p:nvSpPr>
        <p:spPr bwMode="auto">
          <a:xfrm rot="-5400000">
            <a:off x="1209405" y="3279986"/>
            <a:ext cx="3094895" cy="0"/>
          </a:xfrm>
          <a:prstGeom prst="line">
            <a:avLst/>
          </a:prstGeom>
          <a:noFill/>
          <a:ln w="19050">
            <a:solidFill>
              <a:schemeClr val="tx1"/>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1" name="Text Box 5"/>
          <p:cNvSpPr txBox="1">
            <a:spLocks noChangeArrowheads="1"/>
          </p:cNvSpPr>
          <p:nvPr/>
        </p:nvSpPr>
        <p:spPr bwMode="auto">
          <a:xfrm>
            <a:off x="8816340" y="4406747"/>
            <a:ext cx="145923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提供的负载</a:t>
            </a:r>
            <a:endParaRPr kumimoji="1" lang="zh-CN" altLang="en-US" sz="2000" b="1">
              <a:solidFill>
                <a:schemeClr val="bg2"/>
              </a:solidFill>
              <a:latin typeface="+mn-lt"/>
              <a:ea typeface="+mn-ea"/>
            </a:endParaRPr>
          </a:p>
        </p:txBody>
      </p:sp>
      <p:sp>
        <p:nvSpPr>
          <p:cNvPr id="12" name="Text Box 6"/>
          <p:cNvSpPr txBox="1">
            <a:spLocks noChangeArrowheads="1"/>
          </p:cNvSpPr>
          <p:nvPr/>
        </p:nvSpPr>
        <p:spPr bwMode="auto">
          <a:xfrm>
            <a:off x="2756853" y="1732539"/>
            <a:ext cx="94869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吞吐量</a:t>
            </a:r>
            <a:endParaRPr kumimoji="1" lang="zh-CN" altLang="en-US" sz="2000" b="1" dirty="0">
              <a:solidFill>
                <a:schemeClr val="bg2"/>
              </a:solidFill>
              <a:latin typeface="+mn-lt"/>
              <a:ea typeface="+mn-ea"/>
            </a:endParaRPr>
          </a:p>
        </p:txBody>
      </p:sp>
      <p:grpSp>
        <p:nvGrpSpPr>
          <p:cNvPr id="13" name="Group 7"/>
          <p:cNvGrpSpPr/>
          <p:nvPr/>
        </p:nvGrpSpPr>
        <p:grpSpPr bwMode="auto">
          <a:xfrm>
            <a:off x="2756854" y="2030260"/>
            <a:ext cx="6480175" cy="2797175"/>
            <a:chOff x="651" y="1797"/>
            <a:chExt cx="4082" cy="1762"/>
          </a:xfrm>
        </p:grpSpPr>
        <p:sp>
          <p:nvSpPr>
            <p:cNvPr id="14" name="Line 8"/>
            <p:cNvSpPr>
              <a:spLocks noChangeShapeType="1"/>
            </p:cNvSpPr>
            <p:nvPr/>
          </p:nvSpPr>
          <p:spPr bwMode="auto">
            <a:xfrm flipV="1">
              <a:off x="651" y="2077"/>
              <a:ext cx="1925" cy="1482"/>
            </a:xfrm>
            <a:prstGeom prst="line">
              <a:avLst/>
            </a:prstGeom>
            <a:noFill/>
            <a:ln w="38100">
              <a:solidFill>
                <a:srgbClr val="FF0066"/>
              </a:solidFill>
              <a:round/>
            </a:ln>
            <a:effectLst/>
          </p:spPr>
          <p:txBody>
            <a:bodyPr wrap="none" anchor="ctr"/>
            <a:p>
              <a:endParaRPr lang="zh-CN" altLang="en-US"/>
            </a:p>
          </p:txBody>
        </p:sp>
        <p:sp>
          <p:nvSpPr>
            <p:cNvPr id="15" name="Line 9"/>
            <p:cNvSpPr>
              <a:spLocks noChangeShapeType="1"/>
            </p:cNvSpPr>
            <p:nvPr/>
          </p:nvSpPr>
          <p:spPr bwMode="auto">
            <a:xfrm>
              <a:off x="2576" y="2077"/>
              <a:ext cx="2157" cy="0"/>
            </a:xfrm>
            <a:prstGeom prst="line">
              <a:avLst/>
            </a:prstGeom>
            <a:noFill/>
            <a:ln w="38100">
              <a:solidFill>
                <a:srgbClr val="FF0066"/>
              </a:solidFill>
              <a:round/>
            </a:ln>
            <a:effectLst/>
          </p:spPr>
          <p:txBody>
            <a:bodyPr wrap="none" anchor="ctr"/>
            <a:p>
              <a:endParaRPr lang="zh-CN" altLang="en-US"/>
            </a:p>
          </p:txBody>
        </p:sp>
        <p:sp>
          <p:nvSpPr>
            <p:cNvPr id="16" name="Text Box 10"/>
            <p:cNvSpPr txBox="1">
              <a:spLocks noChangeArrowheads="1"/>
            </p:cNvSpPr>
            <p:nvPr/>
          </p:nvSpPr>
          <p:spPr bwMode="auto">
            <a:xfrm>
              <a:off x="2901" y="1797"/>
              <a:ext cx="1241" cy="251"/>
            </a:xfrm>
            <a:prstGeom prst="rect">
              <a:avLst/>
            </a:prstGeom>
            <a:noFill/>
            <a:ln w="9525">
              <a:noFill/>
              <a:miter lim="800000"/>
            </a:ln>
            <a:effectLst/>
          </p:spPr>
          <p:txBody>
            <a:bodyPr wrap="none">
              <a:spAutoFit/>
            </a:bodyPr>
            <a:p>
              <a:r>
                <a:rPr kumimoji="1" lang="zh-CN" altLang="en-US" sz="2000" b="1" dirty="0">
                  <a:solidFill>
                    <a:schemeClr val="bg2"/>
                  </a:solidFill>
                  <a:latin typeface="Arial" panose="020B0604020202020204" pitchFamily="34" charset="0"/>
                  <a:ea typeface="黑体" panose="02010609060101010101" charset="-122"/>
                </a:rPr>
                <a:t>理想的拥塞控制</a:t>
              </a:r>
              <a:endParaRPr kumimoji="1" lang="zh-CN" altLang="en-US" sz="2000" b="1" dirty="0">
                <a:solidFill>
                  <a:schemeClr val="bg2"/>
                </a:solidFill>
                <a:latin typeface="Arial" panose="020B0604020202020204" pitchFamily="34" charset="0"/>
                <a:ea typeface="黑体" panose="02010609060101010101" charset="-122"/>
              </a:endParaRPr>
            </a:p>
          </p:txBody>
        </p:sp>
      </p:grpSp>
      <p:sp>
        <p:nvSpPr>
          <p:cNvPr id="17" name="Rectangle 15"/>
          <p:cNvSpPr>
            <a:spLocks noChangeArrowheads="1"/>
          </p:cNvSpPr>
          <p:nvPr/>
        </p:nvSpPr>
        <p:spPr bwMode="auto">
          <a:xfrm>
            <a:off x="6149340" y="4922685"/>
            <a:ext cx="641350" cy="293687"/>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grpSp>
        <p:nvGrpSpPr>
          <p:cNvPr id="18" name="Group 23"/>
          <p:cNvGrpSpPr/>
          <p:nvPr/>
        </p:nvGrpSpPr>
        <p:grpSpPr bwMode="auto">
          <a:xfrm>
            <a:off x="2756854" y="2639860"/>
            <a:ext cx="6573837" cy="2187575"/>
            <a:chOff x="651" y="2181"/>
            <a:chExt cx="4141" cy="1378"/>
          </a:xfrm>
        </p:grpSpPr>
        <p:sp>
          <p:nvSpPr>
            <p:cNvPr id="19" name="Freeform 24"/>
            <p:cNvSpPr/>
            <p:nvPr/>
          </p:nvSpPr>
          <p:spPr bwMode="auto">
            <a:xfrm>
              <a:off x="651" y="2422"/>
              <a:ext cx="4141" cy="1137"/>
            </a:xfrm>
            <a:custGeom>
              <a:avLst/>
              <a:gdLst/>
              <a:ahLst/>
              <a:cxnLst>
                <a:cxn ang="0">
                  <a:pos x="0" y="921"/>
                </a:cxn>
                <a:cxn ang="0">
                  <a:pos x="876" y="345"/>
                </a:cxn>
                <a:cxn ang="0">
                  <a:pos x="1248" y="183"/>
                </a:cxn>
                <a:cxn ang="0">
                  <a:pos x="1584" y="105"/>
                </a:cxn>
                <a:cxn ang="0">
                  <a:pos x="1890" y="63"/>
                </a:cxn>
                <a:cxn ang="0">
                  <a:pos x="2232" y="21"/>
                </a:cxn>
                <a:cxn ang="0">
                  <a:pos x="2538" y="3"/>
                </a:cxn>
                <a:cxn ang="0">
                  <a:pos x="2490" y="3"/>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333399"/>
              </a:solidFill>
              <a:round/>
            </a:ln>
            <a:effectLst/>
          </p:spPr>
          <p:txBody>
            <a:bodyPr wrap="none" anchor="ctr"/>
            <a:p>
              <a:endParaRPr lang="zh-CN" altLang="en-US" b="1">
                <a:solidFill>
                  <a:schemeClr val="bg2"/>
                </a:solidFill>
                <a:latin typeface="+mn-lt"/>
                <a:ea typeface="+mn-ea"/>
              </a:endParaRPr>
            </a:p>
          </p:txBody>
        </p:sp>
        <p:grpSp>
          <p:nvGrpSpPr>
            <p:cNvPr id="20" name="Group 25"/>
            <p:cNvGrpSpPr/>
            <p:nvPr/>
          </p:nvGrpSpPr>
          <p:grpSpPr bwMode="auto">
            <a:xfrm>
              <a:off x="2499" y="2181"/>
              <a:ext cx="1241" cy="382"/>
              <a:chOff x="2499" y="2181"/>
              <a:chExt cx="1241" cy="382"/>
            </a:xfrm>
          </p:grpSpPr>
          <p:sp>
            <p:nvSpPr>
              <p:cNvPr id="21" name="Text Box 26"/>
              <p:cNvSpPr txBox="1">
                <a:spLocks noChangeArrowheads="1"/>
              </p:cNvSpPr>
              <p:nvPr/>
            </p:nvSpPr>
            <p:spPr bwMode="auto">
              <a:xfrm>
                <a:off x="2499" y="2181"/>
                <a:ext cx="1241" cy="251"/>
              </a:xfrm>
              <a:prstGeom prst="rect">
                <a:avLst/>
              </a:prstGeom>
              <a:noFill/>
              <a:ln w="9525">
                <a:noFill/>
                <a:miter lim="800000"/>
              </a:ln>
              <a:effectLst/>
            </p:spPr>
            <p:txBody>
              <a:bodyPr wrap="none">
                <a:spAutoFit/>
              </a:bodyPr>
              <a:p>
                <a:r>
                  <a:rPr kumimoji="1" lang="zh-CN" altLang="en-US" sz="2000" b="1">
                    <a:solidFill>
                      <a:srgbClr val="FF0000"/>
                    </a:solidFill>
                    <a:latin typeface="+mn-lt"/>
                    <a:ea typeface="+mn-ea"/>
                  </a:rPr>
                  <a:t>实际的拥塞控制</a:t>
                </a:r>
                <a:endParaRPr kumimoji="1" lang="zh-CN" altLang="en-US" sz="2000" b="1">
                  <a:solidFill>
                    <a:srgbClr val="FF0000"/>
                  </a:solidFill>
                  <a:latin typeface="+mn-lt"/>
                  <a:ea typeface="+mn-ea"/>
                </a:endParaRPr>
              </a:p>
            </p:txBody>
          </p:sp>
          <p:sp>
            <p:nvSpPr>
              <p:cNvPr id="22" name="Line 27"/>
              <p:cNvSpPr>
                <a:spLocks noChangeShapeType="1"/>
              </p:cNvSpPr>
              <p:nvPr/>
            </p:nvSpPr>
            <p:spPr bwMode="auto">
              <a:xfrm>
                <a:off x="3016" y="2387"/>
                <a:ext cx="100" cy="176"/>
              </a:xfrm>
              <a:prstGeom prst="line">
                <a:avLst/>
              </a:prstGeom>
              <a:noFill/>
              <a:ln w="28575">
                <a:solidFill>
                  <a:srgbClr val="333399"/>
                </a:solidFill>
                <a:round/>
              </a:ln>
              <a:effectLst/>
            </p:spPr>
            <p:txBody>
              <a:bodyPr wrap="none" anchor="ctr"/>
              <a:p>
                <a:endParaRPr lang="zh-CN" altLang="en-US">
                  <a:solidFill>
                    <a:schemeClr val="tx1">
                      <a:lumMod val="65000"/>
                      <a:lumOff val="35000"/>
                    </a:schemeClr>
                  </a:solidFill>
                  <a:latin typeface="+mn-lt"/>
                  <a:ea typeface="+mn-ea"/>
                </a:endParaRPr>
              </a:p>
            </p:txBody>
          </p:sp>
        </p:grpSp>
      </p:grpSp>
      <p:sp>
        <p:nvSpPr>
          <p:cNvPr id="23" name="Line 32"/>
          <p:cNvSpPr>
            <a:spLocks noChangeShapeType="1"/>
          </p:cNvSpPr>
          <p:nvPr/>
        </p:nvSpPr>
        <p:spPr bwMode="auto">
          <a:xfrm>
            <a:off x="2756853" y="4827434"/>
            <a:ext cx="6970712" cy="0"/>
          </a:xfrm>
          <a:prstGeom prst="line">
            <a:avLst/>
          </a:prstGeom>
          <a:noFill/>
          <a:ln w="19050">
            <a:solidFill>
              <a:schemeClr val="tx1"/>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24" name="Text Box 33"/>
          <p:cNvSpPr txBox="1">
            <a:spLocks noChangeArrowheads="1"/>
          </p:cNvSpPr>
          <p:nvPr/>
        </p:nvSpPr>
        <p:spPr bwMode="auto">
          <a:xfrm>
            <a:off x="2504440" y="468138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grpSp>
        <p:nvGrpSpPr>
          <p:cNvPr id="25" name="Group 38"/>
          <p:cNvGrpSpPr/>
          <p:nvPr/>
        </p:nvGrpSpPr>
        <p:grpSpPr bwMode="auto">
          <a:xfrm>
            <a:off x="7101842" y="3844772"/>
            <a:ext cx="3189289" cy="1019175"/>
            <a:chOff x="3388" y="2940"/>
            <a:chExt cx="2009" cy="642"/>
          </a:xfrm>
        </p:grpSpPr>
        <p:grpSp>
          <p:nvGrpSpPr>
            <p:cNvPr id="26" name="Group 17"/>
            <p:cNvGrpSpPr/>
            <p:nvPr/>
          </p:nvGrpSpPr>
          <p:grpSpPr bwMode="auto">
            <a:xfrm>
              <a:off x="3429" y="2940"/>
              <a:ext cx="1968" cy="590"/>
              <a:chOff x="3429" y="2940"/>
              <a:chExt cx="1968" cy="590"/>
            </a:xfrm>
          </p:grpSpPr>
          <p:sp>
            <p:nvSpPr>
              <p:cNvPr id="28" name="Text Box 18"/>
              <p:cNvSpPr txBox="1">
                <a:spLocks noChangeArrowheads="1"/>
              </p:cNvSpPr>
              <p:nvPr/>
            </p:nvSpPr>
            <p:spPr bwMode="auto">
              <a:xfrm>
                <a:off x="3833" y="2940"/>
                <a:ext cx="1564" cy="251"/>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死锁（吞吐量 </a:t>
                </a:r>
                <a:r>
                  <a:rPr kumimoji="1" lang="en-US" altLang="zh-CN" sz="2000" b="1">
                    <a:solidFill>
                      <a:schemeClr val="bg2"/>
                    </a:solidFill>
                    <a:latin typeface="+mn-lt"/>
                    <a:ea typeface="+mn-ea"/>
                  </a:rPr>
                  <a:t>= 0</a:t>
                </a:r>
                <a:r>
                  <a:rPr kumimoji="1" lang="zh-CN" altLang="en-US" sz="2000" b="1">
                    <a:solidFill>
                      <a:schemeClr val="bg2"/>
                    </a:solidFill>
                    <a:latin typeface="+mn-lt"/>
                    <a:ea typeface="+mn-ea"/>
                  </a:rPr>
                  <a:t>）</a:t>
                </a:r>
                <a:endParaRPr kumimoji="1" lang="zh-CN" altLang="en-US" sz="2000" b="1">
                  <a:solidFill>
                    <a:schemeClr val="bg2"/>
                  </a:solidFill>
                  <a:latin typeface="+mn-lt"/>
                  <a:ea typeface="+mn-ea"/>
                </a:endParaRPr>
              </a:p>
            </p:txBody>
          </p:sp>
          <p:sp>
            <p:nvSpPr>
              <p:cNvPr id="29" name="Line 19"/>
              <p:cNvSpPr>
                <a:spLocks noChangeShapeType="1"/>
              </p:cNvSpPr>
              <p:nvPr/>
            </p:nvSpPr>
            <p:spPr bwMode="auto">
              <a:xfrm flipH="1">
                <a:off x="3429" y="3144"/>
                <a:ext cx="457" cy="386"/>
              </a:xfrm>
              <a:prstGeom prst="line">
                <a:avLst/>
              </a:prstGeom>
              <a:noFill/>
              <a:ln w="28575">
                <a:solidFill>
                  <a:srgbClr val="333399"/>
                </a:solidFill>
                <a:round/>
                <a:tailEnd type="triangle" w="med" len="lg"/>
              </a:ln>
              <a:effectLst/>
            </p:spPr>
            <p:txBody>
              <a:bodyPr wrap="none" anchor="ctr"/>
              <a:p>
                <a:endParaRPr lang="zh-CN" altLang="en-US">
                  <a:solidFill>
                    <a:schemeClr val="tx1">
                      <a:lumMod val="65000"/>
                      <a:lumOff val="35000"/>
                    </a:schemeClr>
                  </a:solidFill>
                  <a:latin typeface="+mn-lt"/>
                  <a:ea typeface="+mn-ea"/>
                </a:endParaRPr>
              </a:p>
            </p:txBody>
          </p:sp>
        </p:grpSp>
        <p:sp>
          <p:nvSpPr>
            <p:cNvPr id="27" name="Oval 34"/>
            <p:cNvSpPr>
              <a:spLocks noChangeArrowheads="1"/>
            </p:cNvSpPr>
            <p:nvPr/>
          </p:nvSpPr>
          <p:spPr bwMode="auto">
            <a:xfrm>
              <a:off x="3388" y="3522"/>
              <a:ext cx="63" cy="60"/>
            </a:xfrm>
            <a:prstGeom prst="ellipse">
              <a:avLst/>
            </a:prstGeom>
            <a:solidFill>
              <a:srgbClr val="FF0066"/>
            </a:solidFill>
            <a:ln w="9525">
              <a:solidFill>
                <a:schemeClr val="tx1"/>
              </a:solidFill>
              <a:round/>
            </a:ln>
            <a:effectLst/>
          </p:spPr>
          <p:txBody>
            <a:bodyPr wrap="none" anchor="ctr"/>
            <a:p>
              <a:endParaRPr lang="zh-CN" altLang="en-US" b="1">
                <a:solidFill>
                  <a:schemeClr val="bg2"/>
                </a:solidFill>
                <a:latin typeface="+mn-lt"/>
                <a:ea typeface="+mn-ea"/>
              </a:endParaRPr>
            </a:p>
          </p:txBody>
        </p:sp>
      </p:grpSp>
      <p:grpSp>
        <p:nvGrpSpPr>
          <p:cNvPr id="30" name="Group 40"/>
          <p:cNvGrpSpPr/>
          <p:nvPr/>
        </p:nvGrpSpPr>
        <p:grpSpPr bwMode="auto">
          <a:xfrm>
            <a:off x="2756853" y="3268510"/>
            <a:ext cx="5981700" cy="2211388"/>
            <a:chOff x="651" y="2577"/>
            <a:chExt cx="3768" cy="1393"/>
          </a:xfrm>
        </p:grpSpPr>
        <p:sp>
          <p:nvSpPr>
            <p:cNvPr id="31" name="Line 14"/>
            <p:cNvSpPr>
              <a:spLocks noChangeShapeType="1"/>
            </p:cNvSpPr>
            <p:nvPr/>
          </p:nvSpPr>
          <p:spPr bwMode="auto">
            <a:xfrm>
              <a:off x="2585" y="3737"/>
              <a:ext cx="848" cy="0"/>
            </a:xfrm>
            <a:prstGeom prst="line">
              <a:avLst/>
            </a:prstGeom>
            <a:noFill/>
            <a:ln w="9525">
              <a:solidFill>
                <a:srgbClr val="002060"/>
              </a:solidFill>
              <a:round/>
              <a:headEnd type="triangle" w="sm" len="med"/>
              <a:tailEnd type="triangle" w="sm" len="med"/>
            </a:ln>
            <a:effectLst/>
          </p:spPr>
          <p:txBody>
            <a:bodyPr wrap="none" anchor="ctr"/>
            <a:p>
              <a:endParaRPr lang="zh-CN" altLang="en-US">
                <a:solidFill>
                  <a:schemeClr val="tx1">
                    <a:lumMod val="65000"/>
                    <a:lumOff val="35000"/>
                  </a:schemeClr>
                </a:solidFill>
                <a:latin typeface="+mn-lt"/>
                <a:ea typeface="+mn-ea"/>
              </a:endParaRPr>
            </a:p>
          </p:txBody>
        </p:sp>
        <p:sp>
          <p:nvSpPr>
            <p:cNvPr id="32" name="Line 30"/>
            <p:cNvSpPr>
              <a:spLocks noChangeShapeType="1"/>
            </p:cNvSpPr>
            <p:nvPr/>
          </p:nvSpPr>
          <p:spPr bwMode="auto">
            <a:xfrm>
              <a:off x="1633" y="3737"/>
              <a:ext cx="943" cy="0"/>
            </a:xfrm>
            <a:prstGeom prst="line">
              <a:avLst/>
            </a:prstGeom>
            <a:noFill/>
            <a:ln w="9525">
              <a:solidFill>
                <a:srgbClr val="002060"/>
              </a:solidFill>
              <a:round/>
              <a:headEnd type="triangle" w="sm" len="med"/>
              <a:tailEnd type="triangle" w="sm" len="med"/>
            </a:ln>
            <a:effectLst/>
          </p:spPr>
          <p:txBody>
            <a:bodyPr wrap="none" anchor="ctr"/>
            <a:p>
              <a:endParaRPr lang="zh-CN" altLang="en-US">
                <a:solidFill>
                  <a:schemeClr val="tx1">
                    <a:lumMod val="65000"/>
                    <a:lumOff val="35000"/>
                  </a:schemeClr>
                </a:solidFill>
                <a:latin typeface="+mn-lt"/>
                <a:ea typeface="+mn-ea"/>
              </a:endParaRPr>
            </a:p>
          </p:txBody>
        </p:sp>
        <p:grpSp>
          <p:nvGrpSpPr>
            <p:cNvPr id="33" name="Group 39"/>
            <p:cNvGrpSpPr/>
            <p:nvPr/>
          </p:nvGrpSpPr>
          <p:grpSpPr bwMode="auto">
            <a:xfrm>
              <a:off x="651" y="2577"/>
              <a:ext cx="3768" cy="1393"/>
              <a:chOff x="651" y="2577"/>
              <a:chExt cx="3768" cy="1393"/>
            </a:xfrm>
          </p:grpSpPr>
          <p:grpSp>
            <p:nvGrpSpPr>
              <p:cNvPr id="34" name="Group 37"/>
              <p:cNvGrpSpPr/>
              <p:nvPr/>
            </p:nvGrpSpPr>
            <p:grpSpPr bwMode="auto">
              <a:xfrm>
                <a:off x="651" y="2577"/>
                <a:ext cx="3768" cy="1219"/>
                <a:chOff x="651" y="2577"/>
                <a:chExt cx="3768" cy="1219"/>
              </a:xfrm>
            </p:grpSpPr>
            <p:sp>
              <p:nvSpPr>
                <p:cNvPr id="37" name="Freeform 4"/>
                <p:cNvSpPr/>
                <p:nvPr/>
              </p:nvSpPr>
              <p:spPr bwMode="auto">
                <a:xfrm>
                  <a:off x="651" y="2595"/>
                  <a:ext cx="2773" cy="964"/>
                </a:xfrm>
                <a:custGeom>
                  <a:avLst/>
                  <a:gdLst/>
                  <a:ahLst/>
                  <a:cxnLst>
                    <a:cxn ang="0">
                      <a:pos x="0" y="781"/>
                    </a:cxn>
                    <a:cxn ang="0">
                      <a:pos x="750" y="151"/>
                    </a:cxn>
                    <a:cxn ang="0">
                      <a:pos x="1080" y="19"/>
                    </a:cxn>
                    <a:cxn ang="0">
                      <a:pos x="1314" y="37"/>
                    </a:cxn>
                    <a:cxn ang="0">
                      <a:pos x="1488" y="175"/>
                    </a:cxn>
                    <a:cxn ang="0">
                      <a:pos x="1602" y="367"/>
                    </a:cxn>
                    <a:cxn ang="0">
                      <a:pos x="1686" y="589"/>
                    </a:cxn>
                    <a:cxn ang="0">
                      <a:pos x="1728" y="781"/>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FF00"/>
                  </a:solidFill>
                  <a:round/>
                </a:ln>
                <a:effectLst/>
              </p:spPr>
              <p:txBody>
                <a:bodyPr wrap="none" anchor="ctr"/>
                <a:p>
                  <a:endParaRPr lang="zh-CN" altLang="en-US" b="1">
                    <a:solidFill>
                      <a:schemeClr val="bg2"/>
                    </a:solidFill>
                    <a:latin typeface="+mn-lt"/>
                    <a:ea typeface="+mn-ea"/>
                  </a:endParaRPr>
                </a:p>
              </p:txBody>
            </p:sp>
            <p:sp>
              <p:nvSpPr>
                <p:cNvPr id="38" name="Line 11"/>
                <p:cNvSpPr>
                  <a:spLocks noChangeShapeType="1"/>
                </p:cNvSpPr>
                <p:nvPr/>
              </p:nvSpPr>
              <p:spPr bwMode="auto">
                <a:xfrm>
                  <a:off x="2576" y="2611"/>
                  <a:ext cx="0" cy="948"/>
                </a:xfrm>
                <a:prstGeom prst="line">
                  <a:avLst/>
                </a:prstGeom>
                <a:noFill/>
                <a:ln w="12700">
                  <a:solidFill>
                    <a:schemeClr val="tx1"/>
                  </a:solidFill>
                  <a:prstDash val="dash"/>
                  <a:round/>
                </a:ln>
                <a:effectLst/>
              </p:spPr>
              <p:txBody>
                <a:bodyPr wrap="none" anchor="ctr"/>
                <a:p>
                  <a:endParaRPr lang="zh-CN" altLang="en-US">
                    <a:solidFill>
                      <a:schemeClr val="tx1">
                        <a:lumMod val="65000"/>
                        <a:lumOff val="35000"/>
                      </a:schemeClr>
                    </a:solidFill>
                    <a:latin typeface="+mn-lt"/>
                    <a:ea typeface="+mn-ea"/>
                  </a:endParaRPr>
                </a:p>
              </p:txBody>
            </p:sp>
            <p:sp>
              <p:nvSpPr>
                <p:cNvPr id="39" name="Text Box 21"/>
                <p:cNvSpPr txBox="1">
                  <a:spLocks noChangeArrowheads="1"/>
                </p:cNvSpPr>
                <p:nvPr/>
              </p:nvSpPr>
              <p:spPr bwMode="auto">
                <a:xfrm>
                  <a:off x="3500" y="2577"/>
                  <a:ext cx="919" cy="251"/>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无拥塞控制</a:t>
                  </a:r>
                  <a:endParaRPr kumimoji="1" lang="zh-CN" altLang="en-US" sz="2000" b="1">
                    <a:solidFill>
                      <a:schemeClr val="bg2"/>
                    </a:solidFill>
                    <a:latin typeface="+mn-lt"/>
                    <a:ea typeface="+mn-ea"/>
                  </a:endParaRPr>
                </a:p>
              </p:txBody>
            </p:sp>
            <p:sp>
              <p:nvSpPr>
                <p:cNvPr id="40" name="Line 22"/>
                <p:cNvSpPr>
                  <a:spLocks noChangeShapeType="1"/>
                </p:cNvSpPr>
                <p:nvPr/>
              </p:nvSpPr>
              <p:spPr bwMode="auto">
                <a:xfrm flipH="1">
                  <a:off x="3125" y="2759"/>
                  <a:ext cx="453" cy="148"/>
                </a:xfrm>
                <a:prstGeom prst="line">
                  <a:avLst/>
                </a:prstGeom>
                <a:noFill/>
                <a:ln w="28575">
                  <a:solidFill>
                    <a:srgbClr val="333399"/>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41" name="Line 28"/>
                <p:cNvSpPr>
                  <a:spLocks noChangeShapeType="1"/>
                </p:cNvSpPr>
                <p:nvPr/>
              </p:nvSpPr>
              <p:spPr bwMode="auto">
                <a:xfrm>
                  <a:off x="1619" y="2848"/>
                  <a:ext cx="0" cy="713"/>
                </a:xfrm>
                <a:prstGeom prst="line">
                  <a:avLst/>
                </a:prstGeom>
                <a:noFill/>
                <a:ln w="12700">
                  <a:solidFill>
                    <a:schemeClr val="tx1"/>
                  </a:solidFill>
                  <a:prstDash val="dash"/>
                  <a:round/>
                </a:ln>
                <a:effectLst/>
              </p:spPr>
              <p:txBody>
                <a:bodyPr wrap="none" anchor="ctr"/>
                <a:p>
                  <a:endParaRPr lang="zh-CN" altLang="en-US">
                    <a:solidFill>
                      <a:schemeClr val="tx1">
                        <a:lumMod val="65000"/>
                        <a:lumOff val="35000"/>
                      </a:schemeClr>
                    </a:solidFill>
                    <a:latin typeface="+mn-lt"/>
                    <a:ea typeface="+mn-ea"/>
                  </a:endParaRPr>
                </a:p>
              </p:txBody>
            </p:sp>
            <p:sp>
              <p:nvSpPr>
                <p:cNvPr id="42" name="Line 12"/>
                <p:cNvSpPr>
                  <a:spLocks noChangeShapeType="1"/>
                </p:cNvSpPr>
                <p:nvPr/>
              </p:nvSpPr>
              <p:spPr bwMode="auto">
                <a:xfrm>
                  <a:off x="2576" y="3559"/>
                  <a:ext cx="0" cy="237"/>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43" name="Line 13"/>
                <p:cNvSpPr>
                  <a:spLocks noChangeShapeType="1"/>
                </p:cNvSpPr>
                <p:nvPr/>
              </p:nvSpPr>
              <p:spPr bwMode="auto">
                <a:xfrm>
                  <a:off x="3424" y="3559"/>
                  <a:ext cx="0" cy="237"/>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44" name="Line 29"/>
                <p:cNvSpPr>
                  <a:spLocks noChangeShapeType="1"/>
                </p:cNvSpPr>
                <p:nvPr/>
              </p:nvSpPr>
              <p:spPr bwMode="auto">
                <a:xfrm>
                  <a:off x="1619" y="3559"/>
                  <a:ext cx="0" cy="237"/>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grpSp>
          <p:sp>
            <p:nvSpPr>
              <p:cNvPr id="35" name="Text Box 16"/>
              <p:cNvSpPr txBox="1">
                <a:spLocks noChangeArrowheads="1"/>
              </p:cNvSpPr>
              <p:nvPr/>
            </p:nvSpPr>
            <p:spPr bwMode="auto">
              <a:xfrm>
                <a:off x="2748" y="3589"/>
                <a:ext cx="437" cy="251"/>
              </a:xfrm>
              <a:prstGeom prst="rect">
                <a:avLst/>
              </a:prstGeom>
              <a:solidFill>
                <a:srgbClr val="F2F2F2"/>
              </a:solidFill>
              <a:ln w="9525">
                <a:noFill/>
                <a:miter lim="800000"/>
              </a:ln>
              <a:effectLst/>
            </p:spPr>
            <p:txBody>
              <a:bodyPr wrap="none">
                <a:spAutoFit/>
              </a:bodyPr>
              <a:p>
                <a:r>
                  <a:rPr kumimoji="1" lang="zh-CN" altLang="en-US" sz="2000" b="1" dirty="0">
                    <a:solidFill>
                      <a:schemeClr val="bg2"/>
                    </a:solidFill>
                    <a:latin typeface="+mn-lt"/>
                    <a:ea typeface="+mn-ea"/>
                  </a:rPr>
                  <a:t>拥塞</a:t>
                </a:r>
                <a:endParaRPr kumimoji="1" lang="zh-CN" altLang="en-US" sz="2000" b="1" dirty="0">
                  <a:solidFill>
                    <a:schemeClr val="bg2"/>
                  </a:solidFill>
                  <a:latin typeface="+mn-lt"/>
                  <a:ea typeface="+mn-ea"/>
                </a:endParaRPr>
              </a:p>
            </p:txBody>
          </p:sp>
          <p:sp>
            <p:nvSpPr>
              <p:cNvPr id="36" name="Text Box 31"/>
              <p:cNvSpPr txBox="1">
                <a:spLocks noChangeArrowheads="1"/>
              </p:cNvSpPr>
              <p:nvPr/>
            </p:nvSpPr>
            <p:spPr bwMode="auto">
              <a:xfrm>
                <a:off x="1850" y="3602"/>
                <a:ext cx="437" cy="368"/>
              </a:xfrm>
              <a:prstGeom prst="rect">
                <a:avLst/>
              </a:prstGeom>
              <a:solidFill>
                <a:srgbClr val="F2F2F2"/>
              </a:solidFill>
              <a:ln w="9525">
                <a:noFill/>
                <a:miter lim="800000"/>
              </a:ln>
              <a:effectLst/>
            </p:spPr>
            <p:txBody>
              <a:bodyPr wrap="none">
                <a:spAutoFit/>
              </a:bodyPr>
              <a:p>
                <a:pPr>
                  <a:lnSpc>
                    <a:spcPct val="80000"/>
                  </a:lnSpc>
                </a:pPr>
                <a:r>
                  <a:rPr kumimoji="1" lang="zh-CN" altLang="en-US" sz="2000" b="1" dirty="0">
                    <a:solidFill>
                      <a:schemeClr val="bg2"/>
                    </a:solidFill>
                    <a:latin typeface="+mn-lt"/>
                    <a:ea typeface="+mn-ea"/>
                  </a:rPr>
                  <a:t>轻度</a:t>
                </a:r>
                <a:endParaRPr kumimoji="1" lang="zh-CN" altLang="en-US" sz="2000" b="1" dirty="0">
                  <a:solidFill>
                    <a:schemeClr val="bg2"/>
                  </a:solidFill>
                  <a:latin typeface="+mn-lt"/>
                  <a:ea typeface="+mn-ea"/>
                </a:endParaRPr>
              </a:p>
              <a:p>
                <a:pPr>
                  <a:lnSpc>
                    <a:spcPct val="80000"/>
                  </a:lnSpc>
                </a:pPr>
                <a:r>
                  <a:rPr kumimoji="1" lang="zh-CN" altLang="en-US" sz="2000" b="1" dirty="0">
                    <a:solidFill>
                      <a:schemeClr val="bg2"/>
                    </a:solidFill>
                    <a:latin typeface="+mn-lt"/>
                    <a:ea typeface="+mn-ea"/>
                  </a:rPr>
                  <a:t>拥塞</a:t>
                </a:r>
                <a:endParaRPr kumimoji="1" lang="zh-CN" altLang="en-US" sz="2000" b="1" dirty="0">
                  <a:solidFill>
                    <a:schemeClr val="bg2"/>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a:t>
            </a:r>
            <a:r>
              <a:rPr lang="en-US" altLang="zh-CN" b="1" dirty="0" smtClean="0">
                <a:sym typeface="+mn-ea"/>
              </a:rPr>
              <a:t>.1 </a:t>
            </a:r>
            <a:r>
              <a:rPr b="1" dirty="0" smtClean="0">
                <a:sym typeface="+mn-ea"/>
              </a:rPr>
              <a:t>拥塞的原因与危害</a:t>
            </a:r>
            <a:endParaRPr altLang="zh-CN" b="1" dirty="0"/>
          </a:p>
        </p:txBody>
      </p:sp>
      <p:grpSp>
        <p:nvGrpSpPr>
          <p:cNvPr id="33" name="组合 32"/>
          <p:cNvGrpSpPr/>
          <p:nvPr/>
        </p:nvGrpSpPr>
        <p:grpSpPr>
          <a:xfrm>
            <a:off x="1851829" y="3269272"/>
            <a:ext cx="1119302" cy="710937"/>
            <a:chOff x="5173662" y="745331"/>
            <a:chExt cx="1679575" cy="1066800"/>
          </a:xfrm>
        </p:grpSpPr>
        <p:sp>
          <p:nvSpPr>
            <p:cNvPr id="3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3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36"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37"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grpSp>
      <p:grpSp>
        <p:nvGrpSpPr>
          <p:cNvPr id="38" name="组合 37"/>
          <p:cNvGrpSpPr/>
          <p:nvPr/>
        </p:nvGrpSpPr>
        <p:grpSpPr>
          <a:xfrm>
            <a:off x="8878912" y="3269272"/>
            <a:ext cx="1119302" cy="710937"/>
            <a:chOff x="5173662" y="745331"/>
            <a:chExt cx="1679575" cy="1066800"/>
          </a:xfrm>
        </p:grpSpPr>
        <p:sp>
          <p:nvSpPr>
            <p:cNvPr id="4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2"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3"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grpSp>
      <p:grpSp>
        <p:nvGrpSpPr>
          <p:cNvPr id="44" name="组合 43"/>
          <p:cNvGrpSpPr/>
          <p:nvPr/>
        </p:nvGrpSpPr>
        <p:grpSpPr>
          <a:xfrm>
            <a:off x="1851829" y="5849326"/>
            <a:ext cx="1119302" cy="710937"/>
            <a:chOff x="5173662" y="745331"/>
            <a:chExt cx="1679575" cy="1066800"/>
          </a:xfrm>
        </p:grpSpPr>
        <p:sp>
          <p:nvSpPr>
            <p:cNvPr id="4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7"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48"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grpSp>
      <p:grpSp>
        <p:nvGrpSpPr>
          <p:cNvPr id="49" name="组合 48"/>
          <p:cNvGrpSpPr/>
          <p:nvPr/>
        </p:nvGrpSpPr>
        <p:grpSpPr>
          <a:xfrm>
            <a:off x="8880611" y="5849326"/>
            <a:ext cx="1119302" cy="710937"/>
            <a:chOff x="5173662" y="745331"/>
            <a:chExt cx="1679575" cy="1066800"/>
          </a:xfrm>
        </p:grpSpPr>
        <p:sp>
          <p:nvSpPr>
            <p:cNvPr id="5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5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52"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sp>
          <p:nvSpPr>
            <p:cNvPr id="53"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p>
          </p:txBody>
        </p:sp>
      </p:grpSp>
      <p:sp>
        <p:nvSpPr>
          <p:cNvPr id="3" name="内容占位符 2"/>
          <p:cNvSpPr>
            <a:spLocks noGrp="1"/>
          </p:cNvSpPr>
          <p:nvPr>
            <p:ph idx="1"/>
          </p:nvPr>
        </p:nvSpPr>
        <p:spPr>
          <a:xfrm>
            <a:off x="577534" y="1682645"/>
            <a:ext cx="10978515" cy="1997438"/>
          </a:xfrm>
        </p:spPr>
        <p:txBody>
          <a:bodyPr>
            <a:normAutofit/>
          </a:bodyPr>
          <a:lstStyle/>
          <a:p>
            <a:pPr marL="342900" indent="-342900">
              <a:buClr>
                <a:srgbClr val="FF0000"/>
              </a:buClr>
              <a:buFont typeface="Wingdings" panose="05000000000000000000" pitchFamily="2" charset="2"/>
              <a:buChar char="l"/>
              <a:defRPr/>
            </a:pPr>
            <a:r>
              <a:rPr lang="zh-CN" altLang="en-US" sz="2400" b="1" kern="0" dirty="0">
                <a:solidFill>
                  <a:schemeClr val="bg2"/>
                </a:solidFill>
              </a:rPr>
              <a:t>理想吞吐量为</a:t>
            </a:r>
            <a:r>
              <a:rPr lang="en-US" altLang="zh-CN" sz="2400" b="1" kern="0" dirty="0">
                <a:solidFill>
                  <a:schemeClr val="bg2"/>
                </a:solidFill>
              </a:rPr>
              <a:t>100  Mb/s</a:t>
            </a:r>
            <a:endParaRPr lang="en-US" altLang="zh-CN" sz="2400" b="1" kern="0" dirty="0">
              <a:solidFill>
                <a:schemeClr val="bg2"/>
              </a:solidFill>
            </a:endParaRPr>
          </a:p>
          <a:p>
            <a:pPr marL="342900" indent="-342900">
              <a:buClr>
                <a:srgbClr val="FF0000"/>
              </a:buClr>
              <a:buFont typeface="Wingdings" panose="05000000000000000000" pitchFamily="2" charset="2"/>
              <a:buChar char="l"/>
              <a:defRPr/>
            </a:pPr>
            <a:r>
              <a:rPr lang="zh-CN" altLang="en-US" sz="2400" b="1" kern="0" dirty="0">
                <a:solidFill>
                  <a:schemeClr val="bg2"/>
                </a:solidFill>
              </a:rPr>
              <a:t>不加任何控制只能达到</a:t>
            </a:r>
            <a:r>
              <a:rPr lang="en-US" altLang="zh-CN" sz="2400" b="1" kern="0" dirty="0">
                <a:solidFill>
                  <a:schemeClr val="bg2"/>
                </a:solidFill>
              </a:rPr>
              <a:t>60  Mb/s</a:t>
            </a:r>
            <a:endParaRPr lang="en-US" altLang="zh-CN" sz="2400" b="1" kern="0" dirty="0">
              <a:solidFill>
                <a:schemeClr val="bg2"/>
              </a:solidFill>
            </a:endParaRPr>
          </a:p>
          <a:p>
            <a:pPr marL="342900" indent="-342900">
              <a:buClr>
                <a:srgbClr val="FF0000"/>
              </a:buClr>
              <a:buFont typeface="Wingdings" panose="05000000000000000000" pitchFamily="2" charset="2"/>
              <a:buChar char="l"/>
              <a:defRPr/>
            </a:pPr>
            <a:r>
              <a:rPr lang="zh-CN" altLang="en-US" sz="2400" b="1" kern="0" dirty="0">
                <a:solidFill>
                  <a:schemeClr val="bg2"/>
                </a:solidFill>
              </a:rPr>
              <a:t>当分组丢失时</a:t>
            </a:r>
            <a:r>
              <a:rPr lang="en-US" altLang="zh-CN" sz="2400" b="1" kern="0" dirty="0">
                <a:solidFill>
                  <a:schemeClr val="bg2"/>
                </a:solidFill>
              </a:rPr>
              <a:t>, </a:t>
            </a:r>
            <a:r>
              <a:rPr lang="zh-CN" altLang="en-US" sz="2400" b="1" kern="0" dirty="0">
                <a:solidFill>
                  <a:schemeClr val="bg2"/>
                </a:solidFill>
              </a:rPr>
              <a:t>任何用于传输该分组的上游传输能力都被</a:t>
            </a:r>
            <a:r>
              <a:rPr lang="zh-CN" altLang="en-US" sz="2400" b="1" kern="0" dirty="0">
                <a:solidFill>
                  <a:srgbClr val="FF0000"/>
                </a:solidFill>
              </a:rPr>
              <a:t>浪费</a:t>
            </a:r>
            <a:r>
              <a:rPr lang="en-US" altLang="zh-CN" sz="2400" b="1" kern="0" dirty="0"/>
              <a:t>!</a:t>
            </a:r>
            <a:endParaRPr lang="en-US" altLang="zh-CN" sz="2400" b="1" kern="0" dirty="0"/>
          </a:p>
          <a:p>
            <a:endParaRPr lang="zh-CN" altLang="en-US" sz="2000" b="1" dirty="0"/>
          </a:p>
        </p:txBody>
      </p:sp>
      <p:grpSp>
        <p:nvGrpSpPr>
          <p:cNvPr id="4" name="组合 3"/>
          <p:cNvGrpSpPr/>
          <p:nvPr/>
        </p:nvGrpSpPr>
        <p:grpSpPr>
          <a:xfrm>
            <a:off x="1343481" y="3328894"/>
            <a:ext cx="9106322" cy="3067115"/>
            <a:chOff x="2787108" y="3819035"/>
            <a:chExt cx="6156623" cy="2073622"/>
          </a:xfrm>
        </p:grpSpPr>
        <p:sp>
          <p:nvSpPr>
            <p:cNvPr id="8" name="Text Box 364"/>
            <p:cNvSpPr txBox="1">
              <a:spLocks noChangeArrowheads="1"/>
            </p:cNvSpPr>
            <p:nvPr/>
          </p:nvSpPr>
          <p:spPr bwMode="auto">
            <a:xfrm rot="1857096">
              <a:off x="7188077" y="5087078"/>
              <a:ext cx="1092200"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10 Mbit/s</a:t>
              </a:r>
              <a:endParaRPr lang="en-US" altLang="zh-CN" sz="2000" b="1">
                <a:solidFill>
                  <a:schemeClr val="bg2"/>
                </a:solidFill>
                <a:latin typeface="+mn-lt"/>
                <a:ea typeface="+mn-ea"/>
              </a:endParaRPr>
            </a:p>
          </p:txBody>
        </p:sp>
        <p:sp>
          <p:nvSpPr>
            <p:cNvPr id="9" name="Line 365"/>
            <p:cNvSpPr>
              <a:spLocks noChangeShapeType="1"/>
            </p:cNvSpPr>
            <p:nvPr/>
          </p:nvSpPr>
          <p:spPr bwMode="auto">
            <a:xfrm>
              <a:off x="3782890" y="4284120"/>
              <a:ext cx="1185862" cy="539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0" name="Line 366"/>
            <p:cNvSpPr>
              <a:spLocks noChangeShapeType="1"/>
            </p:cNvSpPr>
            <p:nvPr/>
          </p:nvSpPr>
          <p:spPr bwMode="auto">
            <a:xfrm flipV="1">
              <a:off x="3836865" y="4931820"/>
              <a:ext cx="1185862" cy="7540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1" name="Line 367"/>
            <p:cNvSpPr>
              <a:spLocks noChangeShapeType="1"/>
            </p:cNvSpPr>
            <p:nvPr/>
          </p:nvSpPr>
          <p:spPr bwMode="auto">
            <a:xfrm flipV="1">
              <a:off x="5184652" y="4868320"/>
              <a:ext cx="1497013" cy="95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2" name="Line 368"/>
            <p:cNvSpPr>
              <a:spLocks noChangeShapeType="1"/>
            </p:cNvSpPr>
            <p:nvPr/>
          </p:nvSpPr>
          <p:spPr bwMode="auto">
            <a:xfrm flipV="1">
              <a:off x="6910265" y="4015832"/>
              <a:ext cx="1077912" cy="8080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3" name="Line 369"/>
            <p:cNvSpPr>
              <a:spLocks noChangeShapeType="1"/>
            </p:cNvSpPr>
            <p:nvPr/>
          </p:nvSpPr>
          <p:spPr bwMode="auto">
            <a:xfrm>
              <a:off x="6910265" y="4877845"/>
              <a:ext cx="1239837" cy="7540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4" name="Text Box 370"/>
            <p:cNvSpPr txBox="1">
              <a:spLocks noChangeArrowheads="1"/>
            </p:cNvSpPr>
            <p:nvPr/>
          </p:nvSpPr>
          <p:spPr bwMode="auto">
            <a:xfrm rot="19206866">
              <a:off x="6781677" y="4107591"/>
              <a:ext cx="1179513"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100 Mbit/s</a:t>
              </a:r>
              <a:endParaRPr lang="en-US" altLang="zh-CN" sz="2000" b="1">
                <a:solidFill>
                  <a:schemeClr val="bg2"/>
                </a:solidFill>
                <a:latin typeface="+mn-lt"/>
                <a:ea typeface="+mn-ea"/>
              </a:endParaRPr>
            </a:p>
          </p:txBody>
        </p:sp>
        <p:sp>
          <p:nvSpPr>
            <p:cNvPr id="15" name="Text Box 371"/>
            <p:cNvSpPr txBox="1">
              <a:spLocks noChangeArrowheads="1"/>
            </p:cNvSpPr>
            <p:nvPr/>
          </p:nvSpPr>
          <p:spPr bwMode="auto">
            <a:xfrm rot="1394601">
              <a:off x="3768602" y="4182204"/>
              <a:ext cx="1198563"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100 Mbit/s</a:t>
              </a:r>
              <a:endParaRPr lang="en-US" altLang="zh-CN" sz="2000" b="1">
                <a:solidFill>
                  <a:schemeClr val="bg2"/>
                </a:solidFill>
                <a:latin typeface="+mn-lt"/>
                <a:ea typeface="+mn-ea"/>
              </a:endParaRPr>
            </a:p>
          </p:txBody>
        </p:sp>
        <p:sp>
          <p:nvSpPr>
            <p:cNvPr id="16" name="Text Box 372"/>
            <p:cNvSpPr txBox="1">
              <a:spLocks noChangeArrowheads="1"/>
            </p:cNvSpPr>
            <p:nvPr/>
          </p:nvSpPr>
          <p:spPr bwMode="auto">
            <a:xfrm rot="19745530">
              <a:off x="3649540" y="5137877"/>
              <a:ext cx="1171575"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100 Mbit/s</a:t>
              </a:r>
              <a:endParaRPr lang="en-US" altLang="zh-CN" sz="2000" b="1">
                <a:solidFill>
                  <a:schemeClr val="bg2"/>
                </a:solidFill>
                <a:latin typeface="+mn-lt"/>
                <a:ea typeface="+mn-ea"/>
              </a:endParaRPr>
            </a:p>
          </p:txBody>
        </p:sp>
        <p:pic>
          <p:nvPicPr>
            <p:cNvPr id="17" name="Picture 37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0802" y="4769895"/>
              <a:ext cx="47942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 name="Picture 37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8002" y="4769895"/>
              <a:ext cx="47783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 name="Text Box 379"/>
            <p:cNvSpPr txBox="1">
              <a:spLocks noChangeArrowheads="1"/>
            </p:cNvSpPr>
            <p:nvPr/>
          </p:nvSpPr>
          <p:spPr bwMode="auto">
            <a:xfrm>
              <a:off x="5352927" y="4520657"/>
              <a:ext cx="1246188"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100 Mbit/s</a:t>
              </a:r>
              <a:endParaRPr lang="en-US" altLang="zh-CN" sz="2000" b="1">
                <a:solidFill>
                  <a:schemeClr val="bg2"/>
                </a:solidFill>
                <a:latin typeface="+mn-lt"/>
                <a:ea typeface="+mn-ea"/>
              </a:endParaRPr>
            </a:p>
          </p:txBody>
        </p:sp>
        <p:sp>
          <p:nvSpPr>
            <p:cNvPr id="20" name="Text Box 382"/>
            <p:cNvSpPr txBox="1">
              <a:spLocks noChangeArrowheads="1"/>
            </p:cNvSpPr>
            <p:nvPr/>
          </p:nvSpPr>
          <p:spPr bwMode="auto">
            <a:xfrm>
              <a:off x="2787108" y="3819035"/>
              <a:ext cx="377825"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dirty="0">
                  <a:solidFill>
                    <a:schemeClr val="tx1">
                      <a:lumMod val="75000"/>
                      <a:lumOff val="25000"/>
                    </a:schemeClr>
                  </a:solidFill>
                  <a:latin typeface="+mn-lt"/>
                  <a:ea typeface="+mn-ea"/>
                </a:rPr>
                <a:t>A</a:t>
              </a:r>
              <a:endParaRPr lang="en-US" altLang="zh-CN" sz="2000" b="1" dirty="0">
                <a:solidFill>
                  <a:schemeClr val="tx1">
                    <a:lumMod val="75000"/>
                    <a:lumOff val="25000"/>
                  </a:schemeClr>
                </a:solidFill>
                <a:latin typeface="+mn-lt"/>
                <a:ea typeface="+mn-ea"/>
              </a:endParaRPr>
            </a:p>
          </p:txBody>
        </p:sp>
        <p:sp>
          <p:nvSpPr>
            <p:cNvPr id="21" name="Text Box 383"/>
            <p:cNvSpPr txBox="1">
              <a:spLocks noChangeArrowheads="1"/>
            </p:cNvSpPr>
            <p:nvPr/>
          </p:nvSpPr>
          <p:spPr bwMode="auto">
            <a:xfrm>
              <a:off x="8565906" y="5623049"/>
              <a:ext cx="377825"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dirty="0">
                  <a:solidFill>
                    <a:schemeClr val="tx1">
                      <a:lumMod val="75000"/>
                      <a:lumOff val="25000"/>
                    </a:schemeClr>
                  </a:solidFill>
                  <a:latin typeface="+mn-lt"/>
                  <a:ea typeface="+mn-ea"/>
                </a:rPr>
                <a:t>D</a:t>
              </a:r>
              <a:endParaRPr lang="en-US" altLang="zh-CN" sz="2000" b="1" dirty="0">
                <a:solidFill>
                  <a:schemeClr val="tx1">
                    <a:lumMod val="75000"/>
                    <a:lumOff val="25000"/>
                  </a:schemeClr>
                </a:solidFill>
                <a:latin typeface="+mn-lt"/>
                <a:ea typeface="+mn-ea"/>
              </a:endParaRPr>
            </a:p>
          </p:txBody>
        </p:sp>
        <p:sp>
          <p:nvSpPr>
            <p:cNvPr id="22" name="Text Box 384"/>
            <p:cNvSpPr txBox="1">
              <a:spLocks noChangeArrowheads="1"/>
            </p:cNvSpPr>
            <p:nvPr/>
          </p:nvSpPr>
          <p:spPr bwMode="auto">
            <a:xfrm>
              <a:off x="8547518" y="3828520"/>
              <a:ext cx="376238"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dirty="0">
                  <a:solidFill>
                    <a:schemeClr val="tx1">
                      <a:lumMod val="75000"/>
                      <a:lumOff val="25000"/>
                    </a:schemeClr>
                  </a:solidFill>
                  <a:latin typeface="+mn-lt"/>
                  <a:ea typeface="+mn-ea"/>
                </a:rPr>
                <a:t>B</a:t>
              </a:r>
              <a:endParaRPr lang="en-US" altLang="zh-CN" sz="2000" b="1" dirty="0">
                <a:solidFill>
                  <a:schemeClr val="tx1">
                    <a:lumMod val="75000"/>
                    <a:lumOff val="25000"/>
                  </a:schemeClr>
                </a:solidFill>
                <a:latin typeface="+mn-lt"/>
                <a:ea typeface="+mn-ea"/>
              </a:endParaRPr>
            </a:p>
          </p:txBody>
        </p:sp>
        <p:sp>
          <p:nvSpPr>
            <p:cNvPr id="23" name="Text Box 385"/>
            <p:cNvSpPr txBox="1">
              <a:spLocks noChangeArrowheads="1"/>
            </p:cNvSpPr>
            <p:nvPr/>
          </p:nvSpPr>
          <p:spPr bwMode="auto">
            <a:xfrm>
              <a:off x="2787108" y="5583781"/>
              <a:ext cx="377825"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dirty="0">
                  <a:solidFill>
                    <a:schemeClr val="tx1">
                      <a:lumMod val="75000"/>
                      <a:lumOff val="25000"/>
                    </a:schemeClr>
                  </a:solidFill>
                  <a:latin typeface="+mn-lt"/>
                  <a:ea typeface="+mn-ea"/>
                </a:rPr>
                <a:t>C</a:t>
              </a:r>
              <a:endParaRPr lang="en-US" altLang="zh-CN" sz="2000" b="1" dirty="0">
                <a:solidFill>
                  <a:schemeClr val="tx1">
                    <a:lumMod val="75000"/>
                    <a:lumOff val="25000"/>
                  </a:schemeClr>
                </a:solidFill>
                <a:latin typeface="+mn-lt"/>
                <a:ea typeface="+mn-ea"/>
              </a:endParaRPr>
            </a:p>
          </p:txBody>
        </p:sp>
        <p:sp>
          <p:nvSpPr>
            <p:cNvPr id="24" name="Text Box 386"/>
            <p:cNvSpPr txBox="1">
              <a:spLocks noChangeArrowheads="1"/>
            </p:cNvSpPr>
            <p:nvPr/>
          </p:nvSpPr>
          <p:spPr bwMode="auto">
            <a:xfrm>
              <a:off x="4863977" y="4441282"/>
              <a:ext cx="484188"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R</a:t>
              </a:r>
              <a:r>
                <a:rPr lang="en-US" altLang="zh-CN" sz="2000" b="1" baseline="-25000">
                  <a:solidFill>
                    <a:schemeClr val="bg2"/>
                  </a:solidFill>
                  <a:latin typeface="+mn-lt"/>
                  <a:ea typeface="+mn-ea"/>
                </a:rPr>
                <a:t>1</a:t>
              </a:r>
              <a:endParaRPr lang="en-US" altLang="zh-CN" sz="2000" b="1" baseline="-25000">
                <a:solidFill>
                  <a:schemeClr val="bg2"/>
                </a:solidFill>
                <a:latin typeface="+mn-lt"/>
                <a:ea typeface="+mn-ea"/>
              </a:endParaRPr>
            </a:p>
          </p:txBody>
        </p:sp>
        <p:sp>
          <p:nvSpPr>
            <p:cNvPr id="25" name="Text Box 387"/>
            <p:cNvSpPr txBox="1">
              <a:spLocks noChangeArrowheads="1"/>
            </p:cNvSpPr>
            <p:nvPr/>
          </p:nvSpPr>
          <p:spPr bwMode="auto">
            <a:xfrm>
              <a:off x="6487990" y="4422232"/>
              <a:ext cx="484187" cy="26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bg2"/>
                  </a:solidFill>
                  <a:latin typeface="+mn-lt"/>
                  <a:ea typeface="+mn-ea"/>
                </a:rPr>
                <a:t>R</a:t>
              </a:r>
              <a:r>
                <a:rPr lang="en-US" altLang="zh-CN" sz="2000" b="1" baseline="-25000">
                  <a:solidFill>
                    <a:schemeClr val="bg2"/>
                  </a:solidFill>
                  <a:latin typeface="+mn-lt"/>
                  <a:ea typeface="+mn-ea"/>
                </a:rPr>
                <a:t>2</a:t>
              </a:r>
              <a:endParaRPr lang="en-US" altLang="zh-CN" sz="2000" b="1" baseline="-25000">
                <a:solidFill>
                  <a:schemeClr val="bg2"/>
                </a:solidFill>
                <a:latin typeface="+mn-lt"/>
                <a:ea typeface="+mn-ea"/>
              </a:endParaRPr>
            </a:p>
          </p:txBody>
        </p:sp>
        <p:sp>
          <p:nvSpPr>
            <p:cNvPr id="30" name="Freeform 380"/>
            <p:cNvSpPr/>
            <p:nvPr/>
          </p:nvSpPr>
          <p:spPr bwMode="auto">
            <a:xfrm>
              <a:off x="3919415" y="4015832"/>
              <a:ext cx="3937000" cy="841375"/>
            </a:xfrm>
            <a:custGeom>
              <a:avLst/>
              <a:gdLst>
                <a:gd name="T0" fmla="*/ 0 w 2480"/>
                <a:gd name="T1" fmla="*/ 252413 h 530"/>
                <a:gd name="T2" fmla="*/ 1236663 w 2480"/>
                <a:gd name="T3" fmla="*/ 752475 h 530"/>
                <a:gd name="T4" fmla="*/ 2627313 w 2480"/>
                <a:gd name="T5" fmla="*/ 784225 h 530"/>
                <a:gd name="T6" fmla="*/ 3179763 w 2480"/>
                <a:gd name="T7" fmla="*/ 576263 h 530"/>
                <a:gd name="T8" fmla="*/ 3937000 w 2480"/>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0" h="530">
                  <a:moveTo>
                    <a:pt x="0" y="159"/>
                  </a:moveTo>
                  <a:cubicBezTo>
                    <a:pt x="130" y="212"/>
                    <a:pt x="503" y="418"/>
                    <a:pt x="779" y="474"/>
                  </a:cubicBezTo>
                  <a:cubicBezTo>
                    <a:pt x="1055" y="530"/>
                    <a:pt x="1451" y="512"/>
                    <a:pt x="1655" y="494"/>
                  </a:cubicBezTo>
                  <a:cubicBezTo>
                    <a:pt x="1859" y="476"/>
                    <a:pt x="1866" y="445"/>
                    <a:pt x="2003" y="363"/>
                  </a:cubicBezTo>
                  <a:cubicBezTo>
                    <a:pt x="2140" y="281"/>
                    <a:pt x="2381" y="76"/>
                    <a:pt x="2480" y="0"/>
                  </a:cubicBezTo>
                </a:path>
              </a:pathLst>
            </a:custGeom>
            <a:noFill/>
            <a:ln w="38100" cap="flat" cmpd="sng">
              <a:solidFill>
                <a:srgbClr val="00B05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solidFill>
                  <a:schemeClr val="tx1">
                    <a:lumMod val="75000"/>
                    <a:lumOff val="25000"/>
                  </a:schemeClr>
                </a:solidFill>
                <a:latin typeface="+mn-lt"/>
                <a:ea typeface="+mn-ea"/>
              </a:endParaRPr>
            </a:p>
          </p:txBody>
        </p:sp>
        <p:sp>
          <p:nvSpPr>
            <p:cNvPr id="31" name="Freeform 381"/>
            <p:cNvSpPr/>
            <p:nvPr/>
          </p:nvSpPr>
          <p:spPr bwMode="auto">
            <a:xfrm>
              <a:off x="3961352" y="4933406"/>
              <a:ext cx="4037013" cy="803275"/>
            </a:xfrm>
            <a:custGeom>
              <a:avLst/>
              <a:gdLst>
                <a:gd name="T0" fmla="*/ 0 w 2543"/>
                <a:gd name="T1" fmla="*/ 803275 h 506"/>
                <a:gd name="T2" fmla="*/ 1274763 w 2543"/>
                <a:gd name="T3" fmla="*/ 112713 h 506"/>
                <a:gd name="T4" fmla="*/ 2855913 w 2543"/>
                <a:gd name="T5" fmla="*/ 122238 h 506"/>
                <a:gd name="T6" fmla="*/ 4037013 w 2543"/>
                <a:gd name="T7" fmla="*/ 746125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3" h="506">
                  <a:moveTo>
                    <a:pt x="0" y="506"/>
                  </a:moveTo>
                  <a:cubicBezTo>
                    <a:pt x="134" y="433"/>
                    <a:pt x="503" y="142"/>
                    <a:pt x="803" y="71"/>
                  </a:cubicBezTo>
                  <a:cubicBezTo>
                    <a:pt x="1103" y="0"/>
                    <a:pt x="1509" y="11"/>
                    <a:pt x="1799" y="77"/>
                  </a:cubicBezTo>
                  <a:cubicBezTo>
                    <a:pt x="2089" y="143"/>
                    <a:pt x="2388" y="388"/>
                    <a:pt x="2543" y="470"/>
                  </a:cubicBezTo>
                </a:path>
              </a:pathLst>
            </a:custGeom>
            <a:noFill/>
            <a:ln w="38100" cap="flat" cmpd="sng">
              <a:solidFill>
                <a:srgbClr val="FFC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solidFill>
                  <a:schemeClr val="tx1">
                    <a:lumMod val="75000"/>
                    <a:lumOff val="25000"/>
                  </a:schemeClr>
                </a:solidFill>
                <a:latin typeface="+mn-lt"/>
                <a:ea typeface="+mn-ea"/>
              </a:endParaRPr>
            </a:p>
          </p:txBody>
        </p:sp>
      </p:grpSp>
      <p:sp>
        <p:nvSpPr>
          <p:cNvPr id="5" name="文本框 4"/>
          <p:cNvSpPr txBox="1"/>
          <p:nvPr/>
        </p:nvSpPr>
        <p:spPr>
          <a:xfrm>
            <a:off x="712470" y="1155700"/>
            <a:ext cx="3335020" cy="460375"/>
          </a:xfrm>
          <a:prstGeom prst="rect">
            <a:avLst/>
          </a:prstGeom>
          <a:noFill/>
        </p:spPr>
        <p:txBody>
          <a:bodyPr wrap="square" rtlCol="0">
            <a:spAutoFit/>
          </a:bodyPr>
          <a:p>
            <a:r>
              <a:rPr lang="zh-CN" altLang="zh-CN" sz="2400" b="1">
                <a:solidFill>
                  <a:schemeClr val="bg2"/>
                </a:solidFill>
              </a:rPr>
              <a:t>举例</a:t>
            </a:r>
            <a:endParaRPr lang="zh-CN" altLang="zh-CN" sz="2400" b="1">
              <a:solidFill>
                <a:schemeClr val="bg2"/>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3.4.2 </a:t>
            </a:r>
            <a:r>
              <a:rPr b="1" dirty="0" smtClean="0">
                <a:sym typeface="+mn-ea"/>
              </a:rPr>
              <a:t>拥塞控制的基本方法</a:t>
            </a:r>
            <a:endParaRPr altLang="zh-CN" b="1" dirty="0"/>
          </a:p>
        </p:txBody>
      </p:sp>
      <p:sp>
        <p:nvSpPr>
          <p:cNvPr id="18" name="矩形 17"/>
          <p:cNvSpPr/>
          <p:nvPr/>
        </p:nvSpPr>
        <p:spPr>
          <a:xfrm>
            <a:off x="719689" y="1237182"/>
            <a:ext cx="4796142" cy="521970"/>
          </a:xfrm>
          <a:prstGeom prst="rect">
            <a:avLst/>
          </a:prstGeom>
        </p:spPr>
        <p:txBody>
          <a:bodyPr wrap="square">
            <a:spAutoFit/>
          </a:bodyPr>
          <a:p>
            <a:pPr algn="ctr"/>
            <a:r>
              <a:rPr lang="zh-CN" altLang="en-US" sz="2800" b="1" dirty="0">
                <a:solidFill>
                  <a:schemeClr val="bg2"/>
                </a:solidFill>
                <a:latin typeface="+mn-lt"/>
                <a:ea typeface="+mn-ea"/>
              </a:rPr>
              <a:t>拥塞控制与流量控制的区别</a:t>
            </a:r>
            <a:endParaRPr lang="zh-CN" altLang="en-US" sz="2800" b="1" dirty="0">
              <a:solidFill>
                <a:schemeClr val="bg2"/>
              </a:solidFill>
              <a:latin typeface="+mn-lt"/>
              <a:ea typeface="+mn-ea"/>
            </a:endParaRPr>
          </a:p>
        </p:txBody>
      </p:sp>
      <p:sp>
        <p:nvSpPr>
          <p:cNvPr id="12" name="文本框 14"/>
          <p:cNvSpPr txBox="1"/>
          <p:nvPr/>
        </p:nvSpPr>
        <p:spPr>
          <a:xfrm>
            <a:off x="719455" y="3515360"/>
            <a:ext cx="11247755" cy="1753235"/>
          </a:xfrm>
          <a:prstGeom prst="rect">
            <a:avLst/>
          </a:prstGeom>
          <a:noFill/>
        </p:spPr>
        <p:txBody>
          <a:bodyPr wrap="square" rtlCol="0">
            <a:spAutoFit/>
          </a:bodyPr>
          <a:p>
            <a:pPr>
              <a:lnSpc>
                <a:spcPct val="150000"/>
              </a:lnSpc>
            </a:pPr>
            <a:r>
              <a:rPr lang="zh-CN" altLang="en-US" sz="2400" b="1" dirty="0">
                <a:solidFill>
                  <a:srgbClr val="FF0000"/>
                </a:solidFill>
                <a:latin typeface="+mn-lt"/>
                <a:ea typeface="+mn-ea"/>
              </a:rPr>
              <a:t>流量控制</a:t>
            </a:r>
            <a:r>
              <a:rPr lang="zh-CN" altLang="en-US" sz="2400" b="1" dirty="0">
                <a:solidFill>
                  <a:schemeClr val="bg2"/>
                </a:solidFill>
                <a:latin typeface="+mn-lt"/>
                <a:ea typeface="+mn-ea"/>
              </a:rPr>
              <a:t>往往指在给定的发送端和接收端之间的</a:t>
            </a:r>
            <a:r>
              <a:rPr lang="zh-CN" altLang="en-US" sz="2400" b="1" dirty="0">
                <a:solidFill>
                  <a:srgbClr val="FF0000"/>
                </a:solidFill>
                <a:latin typeface="+mn-lt"/>
                <a:ea typeface="+mn-ea"/>
              </a:rPr>
              <a:t>点对点通信量的控制</a:t>
            </a:r>
            <a:r>
              <a:rPr lang="zh-CN" altLang="en-US" sz="2400" b="1" dirty="0" smtClean="0">
                <a:solidFill>
                  <a:schemeClr val="bg2"/>
                </a:solidFill>
                <a:latin typeface="+mn-lt"/>
                <a:ea typeface="+mn-ea"/>
              </a:rPr>
              <a:t>。</a:t>
            </a:r>
            <a:r>
              <a:rPr lang="zh-CN" altLang="en-US" sz="2400" b="1" dirty="0">
                <a:solidFill>
                  <a:schemeClr val="bg2"/>
                </a:solidFill>
                <a:latin typeface="+mn-lt"/>
                <a:ea typeface="+mn-ea"/>
              </a:rPr>
              <a:t>流量控制所要做的就是抑制发送端发送数据的速率，以便使接收端来得及接收。 </a:t>
            </a:r>
            <a:endParaRPr lang="zh-CN" altLang="en-US" sz="2400" b="1" dirty="0">
              <a:solidFill>
                <a:schemeClr val="bg2"/>
              </a:solidFill>
              <a:latin typeface="+mn-lt"/>
              <a:ea typeface="+mn-ea"/>
            </a:endParaRPr>
          </a:p>
          <a:p>
            <a:pPr>
              <a:lnSpc>
                <a:spcPct val="150000"/>
              </a:lnSpc>
            </a:pPr>
            <a:endParaRPr lang="zh-CN" altLang="en-US" sz="2400" b="1" dirty="0">
              <a:solidFill>
                <a:schemeClr val="bg2"/>
              </a:solidFill>
              <a:latin typeface="+mn-lt"/>
              <a:ea typeface="+mn-ea"/>
            </a:endParaRPr>
          </a:p>
        </p:txBody>
      </p:sp>
      <p:sp>
        <p:nvSpPr>
          <p:cNvPr id="13" name="文本框 15"/>
          <p:cNvSpPr txBox="1"/>
          <p:nvPr/>
        </p:nvSpPr>
        <p:spPr>
          <a:xfrm>
            <a:off x="719455" y="1938020"/>
            <a:ext cx="10504170" cy="1198880"/>
          </a:xfrm>
          <a:prstGeom prst="rect">
            <a:avLst/>
          </a:prstGeom>
          <a:noFill/>
        </p:spPr>
        <p:txBody>
          <a:bodyPr wrap="square" rtlCol="0">
            <a:spAutoFit/>
          </a:bodyPr>
          <a:p>
            <a:pPr algn="just">
              <a:lnSpc>
                <a:spcPct val="150000"/>
              </a:lnSpc>
              <a:spcBef>
                <a:spcPct val="35000"/>
              </a:spcBef>
              <a:spcAft>
                <a:spcPct val="15000"/>
              </a:spcAft>
            </a:pPr>
            <a:r>
              <a:rPr lang="zh-CN" altLang="en-US" sz="2400" b="1" dirty="0">
                <a:solidFill>
                  <a:srgbClr val="FF0000"/>
                </a:solidFill>
              </a:rPr>
              <a:t>拥塞控制</a:t>
            </a:r>
            <a:r>
              <a:rPr lang="zh-CN" altLang="en-US" sz="2400" b="1" dirty="0">
                <a:solidFill>
                  <a:schemeClr val="bg2"/>
                </a:solidFill>
              </a:rPr>
              <a:t>是一个</a:t>
            </a:r>
            <a:r>
              <a:rPr lang="zh-CN" altLang="en-US" sz="2400" b="1" dirty="0">
                <a:solidFill>
                  <a:srgbClr val="FF0000"/>
                </a:solidFill>
              </a:rPr>
              <a:t>全局性</a:t>
            </a:r>
            <a:r>
              <a:rPr lang="zh-CN" altLang="en-US" sz="2400" b="1" dirty="0">
                <a:solidFill>
                  <a:schemeClr val="bg2"/>
                </a:solidFill>
              </a:rPr>
              <a:t>的过程，涉及到所有的主机、所有的路由器，以及与降低网络传输性能有关的所有因素。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3" grpId="0"/>
      <p:bldP spid="13" grpId="1"/>
      <p:bldP spid="12" grpId="0"/>
      <p:bldP spid="1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3.4.2 </a:t>
            </a:r>
            <a:r>
              <a:rPr b="1" dirty="0" smtClean="0">
                <a:sym typeface="+mn-ea"/>
              </a:rPr>
              <a:t>拥塞控制的基本方法</a:t>
            </a:r>
            <a:endParaRPr altLang="zh-CN" b="1" dirty="0"/>
          </a:p>
        </p:txBody>
      </p:sp>
      <p:sp>
        <p:nvSpPr>
          <p:cNvPr id="772098" name="Rectangle 2"/>
          <p:cNvSpPr>
            <a:spLocks noGrp="1" noChangeArrowheads="1"/>
          </p:cNvSpPr>
          <p:nvPr/>
        </p:nvSpPr>
        <p:spPr>
          <a:xfrm>
            <a:off x="577851" y="119308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开环控制和闭环控制 </a:t>
            </a:r>
            <a:endParaRPr lang="zh-CN" altLang="en-US" sz="2800" b="1" dirty="0">
              <a:solidFill>
                <a:schemeClr val="bg2"/>
              </a:solidFill>
            </a:endParaRPr>
          </a:p>
        </p:txBody>
      </p:sp>
      <p:sp>
        <p:nvSpPr>
          <p:cNvPr id="772099" name="Rectangle 3"/>
          <p:cNvSpPr>
            <a:spLocks noGrp="1" noChangeArrowheads="1"/>
          </p:cNvSpPr>
          <p:nvPr>
            <p:ph idx="1"/>
          </p:nvPr>
        </p:nvSpPr>
        <p:spPr>
          <a:xfrm>
            <a:off x="577850" y="2090420"/>
            <a:ext cx="11020425" cy="4094480"/>
          </a:xfrm>
        </p:spPr>
        <p:txBody>
          <a:bodyPr>
            <a:normAutofit/>
          </a:bodyPr>
          <a:lstStyle/>
          <a:p>
            <a:pPr marL="342900" indent="-342900" fontAlgn="auto">
              <a:lnSpc>
                <a:spcPct val="120000"/>
              </a:lnSpc>
              <a:buFont typeface="Wingdings" panose="05000000000000000000" pitchFamily="2" charset="2"/>
              <a:buChar char="l"/>
            </a:pPr>
            <a:r>
              <a:rPr lang="zh-CN" altLang="en-US" sz="2400" b="1" dirty="0">
                <a:solidFill>
                  <a:srgbClr val="FF0000"/>
                </a:solidFill>
                <a:latin typeface="+mn-ea"/>
              </a:rPr>
              <a:t>开环控制</a:t>
            </a:r>
            <a:r>
              <a:rPr lang="zh-CN" altLang="en-US" sz="2400" b="1" dirty="0">
                <a:solidFill>
                  <a:schemeClr val="bg2"/>
                </a:solidFill>
                <a:latin typeface="+mn-ea"/>
              </a:rPr>
              <a:t>方法就是在设计网络时事先将有关发生拥塞的因素考虑周到，力求网络在工作时不产生拥塞。 </a:t>
            </a:r>
            <a:endParaRPr lang="zh-CN" altLang="en-US" sz="2400" b="1" dirty="0">
              <a:solidFill>
                <a:schemeClr val="bg2"/>
              </a:solidFill>
              <a:latin typeface="+mn-ea"/>
            </a:endParaRPr>
          </a:p>
          <a:p>
            <a:pPr marL="342900" indent="-342900" fontAlgn="auto">
              <a:lnSpc>
                <a:spcPct val="120000"/>
              </a:lnSpc>
              <a:buFont typeface="Wingdings" panose="05000000000000000000" pitchFamily="2" charset="2"/>
              <a:buChar char="l"/>
            </a:pPr>
            <a:r>
              <a:rPr lang="zh-CN" altLang="en-US" sz="2400" b="1" dirty="0">
                <a:solidFill>
                  <a:srgbClr val="FF0000"/>
                </a:solidFill>
                <a:latin typeface="+mn-ea"/>
              </a:rPr>
              <a:t>闭环控制</a:t>
            </a:r>
            <a:r>
              <a:rPr lang="zh-CN" altLang="en-US" sz="2400" b="1" dirty="0">
                <a:solidFill>
                  <a:schemeClr val="bg2"/>
                </a:solidFill>
                <a:latin typeface="+mn-ea"/>
              </a:rPr>
              <a:t>是基于反馈环路的概念。属于闭环控制的有以下几种措施： </a:t>
            </a:r>
            <a:endParaRPr lang="zh-CN" altLang="en-US" sz="2400" b="1" dirty="0">
              <a:solidFill>
                <a:schemeClr val="bg2"/>
              </a:solidFill>
              <a:latin typeface="+mn-ea"/>
            </a:endParaRPr>
          </a:p>
          <a:p>
            <a:pPr lvl="1" fontAlgn="auto">
              <a:lnSpc>
                <a:spcPct val="120000"/>
              </a:lnSpc>
              <a:buFont typeface="Wingdings" panose="05000000000000000000" charset="0"/>
              <a:buChar char="Ø"/>
            </a:pPr>
            <a:r>
              <a:rPr lang="zh-CN" altLang="en-US" sz="2400" b="1" dirty="0">
                <a:solidFill>
                  <a:schemeClr val="bg2"/>
                </a:solidFill>
                <a:latin typeface="+mn-ea"/>
              </a:rPr>
              <a:t>监测网络系统以便检测到拥塞在何时、何处发生。</a:t>
            </a:r>
            <a:endParaRPr lang="zh-CN" altLang="en-US" sz="2400" b="1" dirty="0">
              <a:solidFill>
                <a:schemeClr val="bg2"/>
              </a:solidFill>
              <a:latin typeface="+mn-ea"/>
            </a:endParaRPr>
          </a:p>
          <a:p>
            <a:pPr lvl="1" fontAlgn="auto">
              <a:lnSpc>
                <a:spcPct val="120000"/>
              </a:lnSpc>
              <a:buFont typeface="Wingdings" panose="05000000000000000000" charset="0"/>
              <a:buChar char="Ø"/>
            </a:pPr>
            <a:r>
              <a:rPr lang="zh-CN" altLang="en-US" sz="2400" b="1" dirty="0">
                <a:solidFill>
                  <a:schemeClr val="bg2"/>
                </a:solidFill>
                <a:latin typeface="+mn-ea"/>
              </a:rPr>
              <a:t>将拥塞发生的信息传送到可采取行动的地方。</a:t>
            </a:r>
            <a:endParaRPr lang="zh-CN" altLang="en-US" sz="2400" b="1" dirty="0">
              <a:solidFill>
                <a:schemeClr val="bg2"/>
              </a:solidFill>
              <a:latin typeface="+mn-ea"/>
            </a:endParaRPr>
          </a:p>
          <a:p>
            <a:pPr lvl="1" fontAlgn="auto">
              <a:lnSpc>
                <a:spcPct val="120000"/>
              </a:lnSpc>
              <a:buFont typeface="Wingdings" panose="05000000000000000000" charset="0"/>
              <a:buChar char="Ø"/>
            </a:pPr>
            <a:r>
              <a:rPr lang="zh-CN" altLang="en-US" sz="2400" b="1" dirty="0">
                <a:solidFill>
                  <a:schemeClr val="bg2"/>
                </a:solidFill>
                <a:latin typeface="+mn-ea"/>
              </a:rPr>
              <a:t>调整网络系统的运行以解决出现的问题。</a:t>
            </a:r>
            <a:endParaRPr lang="zh-CN" altLang="en-US" sz="2400" b="1" dirty="0">
              <a:solidFill>
                <a:schemeClr val="bg2"/>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3.4.2 </a:t>
            </a:r>
            <a:r>
              <a:rPr b="1" dirty="0" smtClean="0">
                <a:sym typeface="+mn-ea"/>
              </a:rPr>
              <a:t>拥塞控制的基本方法</a:t>
            </a:r>
            <a:endParaRPr altLang="zh-CN" b="1" dirty="0"/>
          </a:p>
        </p:txBody>
      </p:sp>
      <p:sp>
        <p:nvSpPr>
          <p:cNvPr id="772098" name="Rectangle 2"/>
          <p:cNvSpPr>
            <a:spLocks noGrp="1" noChangeArrowheads="1"/>
          </p:cNvSpPr>
          <p:nvPr/>
        </p:nvSpPr>
        <p:spPr>
          <a:xfrm>
            <a:off x="381636" y="115117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400" b="1" dirty="0" smtClean="0">
                <a:solidFill>
                  <a:schemeClr val="bg2"/>
                </a:solidFill>
              </a:rPr>
              <a:t>显式反馈和隐式反馈</a:t>
            </a:r>
            <a:endParaRPr lang="zh-CN" altLang="en-US" sz="2400" b="1" dirty="0" smtClean="0">
              <a:solidFill>
                <a:schemeClr val="bg2"/>
              </a:solidFill>
            </a:endParaRPr>
          </a:p>
        </p:txBody>
      </p:sp>
      <p:sp>
        <p:nvSpPr>
          <p:cNvPr id="772099" name="Rectangle 3"/>
          <p:cNvSpPr>
            <a:spLocks noGrp="1" noChangeArrowheads="1"/>
          </p:cNvSpPr>
          <p:nvPr>
            <p:ph idx="1"/>
          </p:nvPr>
        </p:nvSpPr>
        <p:spPr>
          <a:xfrm>
            <a:off x="469584" y="1736241"/>
            <a:ext cx="10978515" cy="4251809"/>
          </a:xfrm>
        </p:spPr>
        <p:txBody>
          <a:bodyPr>
            <a:normAutofit/>
          </a:bodyPr>
          <a:lstStyle/>
          <a:p>
            <a:pPr marL="342900" indent="-342900" fontAlgn="auto">
              <a:lnSpc>
                <a:spcPct val="120000"/>
              </a:lnSpc>
              <a:buFont typeface="Wingdings" panose="05000000000000000000" pitchFamily="2" charset="2"/>
              <a:buChar char="l"/>
            </a:pPr>
            <a:r>
              <a:rPr lang="zh-CN" altLang="en-US" sz="2400" b="1" dirty="0">
                <a:solidFill>
                  <a:schemeClr val="bg2"/>
                </a:solidFill>
              </a:rPr>
              <a:t>根据拥塞反馈信息的形式又可以将闭环拥塞控制算法分为显式反馈算法和隐式反馈算法。</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在</a:t>
            </a:r>
            <a:r>
              <a:rPr lang="zh-CN" altLang="en-US" sz="2400" b="1" dirty="0">
                <a:solidFill>
                  <a:srgbClr val="FF0000"/>
                </a:solidFill>
              </a:rPr>
              <a:t>显式反馈</a:t>
            </a:r>
            <a:r>
              <a:rPr lang="zh-CN" altLang="en-US" sz="2400" b="1" dirty="0">
                <a:solidFill>
                  <a:schemeClr val="bg2"/>
                </a:solidFill>
              </a:rPr>
              <a:t>算法中，从拥塞点（即路由器）向源端提供关于网络中拥塞状态的显式反馈信息。</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在</a:t>
            </a:r>
            <a:r>
              <a:rPr lang="zh-CN" altLang="en-US" sz="2400" b="1" dirty="0">
                <a:solidFill>
                  <a:srgbClr val="FF0000"/>
                </a:solidFill>
              </a:rPr>
              <a:t>隐式反馈</a:t>
            </a:r>
            <a:r>
              <a:rPr lang="zh-CN" altLang="en-US" sz="2400" b="1" dirty="0">
                <a:solidFill>
                  <a:schemeClr val="bg2"/>
                </a:solidFill>
              </a:rPr>
              <a:t>算法中，源端通过对网络行为的观察（如分组丢失与往返时延）来推断网络是否发生了拥塞。</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en-US" sz="2400" b="1" dirty="0">
                <a:solidFill>
                  <a:srgbClr val="FF0000"/>
                </a:solidFill>
              </a:rPr>
              <a:t>TCP</a:t>
            </a:r>
            <a:r>
              <a:rPr lang="zh-CN" altLang="en-US" sz="2400" b="1" dirty="0">
                <a:solidFill>
                  <a:srgbClr val="FF0000"/>
                </a:solidFill>
              </a:rPr>
              <a:t>采用的就是隐式反馈算法</a:t>
            </a:r>
            <a:r>
              <a:rPr lang="zh-CN" altLang="en-US" sz="2400" b="1" dirty="0">
                <a:solidFill>
                  <a:schemeClr val="bg2"/>
                </a:solidFill>
              </a:rPr>
              <a:t>。</a:t>
            </a:r>
            <a:endParaRPr lang="zh-CN" altLang="en-US" sz="2400" b="1" dirty="0">
              <a:solidFill>
                <a:schemeClr val="bg2"/>
              </a:solidFill>
              <a:ea typeface="黑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3.1.3 </a:t>
            </a:r>
            <a:r>
              <a:rPr sz="2800" b="1" dirty="0">
                <a:solidFill>
                  <a:schemeClr val="bg2"/>
                </a:solidFill>
                <a:latin typeface="黑体" panose="02010609060101010101" charset="-122"/>
                <a:ea typeface="黑体" panose="02010609060101010101" charset="-122"/>
                <a:sym typeface="+mn-ea"/>
              </a:rPr>
              <a:t>传输层的复用与分用</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2339" name="Rectangle 3"/>
          <p:cNvSpPr>
            <a:spLocks noGrp="1" noChangeArrowheads="1"/>
          </p:cNvSpPr>
          <p:nvPr>
            <p:ph idx="1"/>
          </p:nvPr>
        </p:nvSpPr>
        <p:spPr>
          <a:xfrm>
            <a:off x="577850" y="1271270"/>
            <a:ext cx="10361295" cy="4542790"/>
          </a:xfrm>
        </p:spPr>
        <p:txBody>
          <a:bodyPr>
            <a:normAutofit/>
          </a:bodyPr>
          <a:p>
            <a:pPr marL="342900" indent="-342900" fontAlgn="auto">
              <a:lnSpc>
                <a:spcPct val="120000"/>
              </a:lnSpc>
              <a:buFont typeface="Wingdings" panose="05000000000000000000" pitchFamily="2" charset="2"/>
              <a:buChar char="l"/>
            </a:pPr>
            <a:r>
              <a:rPr lang="zh-CN" altLang="en-US" sz="2400" b="1" dirty="0">
                <a:solidFill>
                  <a:srgbClr val="FF0000"/>
                </a:solidFill>
              </a:rPr>
              <a:t>复用</a:t>
            </a:r>
            <a:r>
              <a:rPr lang="zh-CN" altLang="en-US" sz="2400" b="1" dirty="0">
                <a:solidFill>
                  <a:schemeClr val="bg2"/>
                </a:solidFill>
              </a:rPr>
              <a:t>是指在发送方不同的应用进程都可以使用同一个传输层协议传送数据（当然需要加上适当的首部）；</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而</a:t>
            </a:r>
            <a:r>
              <a:rPr lang="zh-CN" altLang="en-US" sz="2400" b="1" dirty="0">
                <a:solidFill>
                  <a:srgbClr val="FF0000"/>
                </a:solidFill>
              </a:rPr>
              <a:t>分用</a:t>
            </a:r>
            <a:r>
              <a:rPr lang="zh-CN" altLang="en-US" sz="2400" b="1" dirty="0">
                <a:solidFill>
                  <a:schemeClr val="bg2"/>
                </a:solidFill>
              </a:rPr>
              <a:t>是指接收方的传输层在剥去报文的首部后能够把这些数据正确交付到目的应用进程。</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要能正确地将数据交付给指定应用进程，就必须给每个应用进程赋予一个明确的标志。</a:t>
            </a:r>
            <a:endParaRPr lang="en-US" altLang="zh-CN"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在</a:t>
            </a:r>
            <a:r>
              <a:rPr lang="en-US" altLang="zh-CN" sz="2400" b="1" dirty="0">
                <a:solidFill>
                  <a:schemeClr val="bg2"/>
                </a:solidFill>
              </a:rPr>
              <a:t>TCP/IP</a:t>
            </a:r>
            <a:r>
              <a:rPr lang="zh-CN" altLang="en-US" sz="2400" b="1" dirty="0">
                <a:solidFill>
                  <a:schemeClr val="bg2"/>
                </a:solidFill>
              </a:rPr>
              <a:t>网络中，使用一种与操作系统无关的协议端口号</a:t>
            </a:r>
            <a:r>
              <a:rPr lang="en-US" altLang="zh-CN" sz="2400" b="1" dirty="0">
                <a:solidFill>
                  <a:schemeClr val="bg2"/>
                </a:solidFill>
              </a:rPr>
              <a:t>(protocol port number)</a:t>
            </a:r>
            <a:r>
              <a:rPr lang="zh-CN" altLang="en-US" sz="2400" b="1" dirty="0">
                <a:solidFill>
                  <a:schemeClr val="bg2"/>
                </a:solidFill>
              </a:rPr>
              <a:t>（简称端口号）来实现对通信的应用进程的标志。</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TCP</a:t>
            </a:r>
            <a:r>
              <a:rPr b="1" dirty="0" smtClean="0"/>
              <a:t>的</a:t>
            </a:r>
            <a:r>
              <a:rPr b="1" dirty="0" smtClean="0">
                <a:sym typeface="+mn-ea"/>
              </a:rPr>
              <a:t>拥塞控制</a:t>
            </a:r>
            <a:endParaRPr altLang="zh-CN" b="1" dirty="0"/>
          </a:p>
        </p:txBody>
      </p:sp>
      <p:sp>
        <p:nvSpPr>
          <p:cNvPr id="376835" name="Rectangle 3"/>
          <p:cNvSpPr>
            <a:spLocks noGrp="1" noChangeArrowheads="1"/>
          </p:cNvSpPr>
          <p:nvPr>
            <p:ph idx="1"/>
          </p:nvPr>
        </p:nvSpPr>
        <p:spPr>
          <a:xfrm>
            <a:off x="577533" y="1567153"/>
            <a:ext cx="10097771" cy="3455698"/>
          </a:xfrm>
        </p:spPr>
        <p:txBody>
          <a:bodyPr>
            <a:normAutofit/>
          </a:bodyPr>
          <a:p>
            <a:pPr marL="342900" indent="-342900" fontAlgn="auto">
              <a:lnSpc>
                <a:spcPct val="120000"/>
              </a:lnSpc>
              <a:buFont typeface="Wingdings" panose="05000000000000000000" pitchFamily="2" charset="2"/>
              <a:buChar char="l"/>
            </a:pPr>
            <a:r>
              <a:rPr lang="zh-CN" altLang="en-US" sz="2400" b="1" dirty="0">
                <a:solidFill>
                  <a:schemeClr val="bg2"/>
                </a:solidFill>
              </a:rPr>
              <a:t>发送方维持一个叫做</a:t>
            </a:r>
            <a:r>
              <a:rPr lang="zh-CN" altLang="en-US" sz="2400" b="1" dirty="0">
                <a:solidFill>
                  <a:schemeClr val="hlink"/>
                </a:solidFill>
              </a:rPr>
              <a:t>拥塞窗口 </a:t>
            </a:r>
            <a:r>
              <a:rPr lang="en-US" altLang="zh-CN" sz="2400" b="1" dirty="0" err="1">
                <a:solidFill>
                  <a:schemeClr val="hlink"/>
                </a:solidFill>
              </a:rPr>
              <a:t>cwnd</a:t>
            </a:r>
            <a:r>
              <a:rPr lang="en-US" altLang="zh-CN" sz="2400" b="1" dirty="0">
                <a:solidFill>
                  <a:schemeClr val="bg2"/>
                </a:solidFill>
              </a:rPr>
              <a:t> (congestion window)</a:t>
            </a:r>
            <a:r>
              <a:rPr lang="zh-CN" altLang="en-US" sz="2400" b="1" dirty="0">
                <a:solidFill>
                  <a:schemeClr val="bg2"/>
                </a:solidFill>
              </a:rPr>
              <a:t>的状态变量。拥塞窗口的大小取决于网络的拥塞程度，并且动态地在变化。发送方让自己的发送窗口等于拥塞窗口。如再考虑到接收方的接收能力，则发送窗口还可能小于拥塞窗口。</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发送方控制拥塞窗口的</a:t>
            </a:r>
            <a:r>
              <a:rPr lang="zh-CN" altLang="en-US" sz="2400" b="1" dirty="0">
                <a:solidFill>
                  <a:srgbClr val="FF0000"/>
                </a:solidFill>
              </a:rPr>
              <a:t>原则</a:t>
            </a:r>
            <a:r>
              <a:rPr lang="zh-CN" altLang="en-US" sz="2400" b="1" dirty="0">
                <a:solidFill>
                  <a:schemeClr val="bg2"/>
                </a:solidFill>
              </a:rPr>
              <a:t>是：只要网络没有出现拥塞，拥塞窗口就再增大一些，以便把更多的分组发送出去。但只要网络出现拥塞，拥塞窗口就减小一些，以减少注入到网络中的分组数。 </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12" name="文本框 14"/>
          <p:cNvSpPr txBox="1"/>
          <p:nvPr/>
        </p:nvSpPr>
        <p:spPr>
          <a:xfrm>
            <a:off x="837565" y="3740785"/>
            <a:ext cx="10600690" cy="1198880"/>
          </a:xfrm>
          <a:prstGeom prst="rect">
            <a:avLst/>
          </a:prstGeom>
          <a:noFill/>
        </p:spPr>
        <p:txBody>
          <a:bodyPr wrap="square" rtlCol="0">
            <a:spAutoFit/>
          </a:bodyPr>
          <a:p>
            <a:pPr algn="just">
              <a:lnSpc>
                <a:spcPct val="150000"/>
              </a:lnSpc>
            </a:pPr>
            <a:r>
              <a:rPr lang="zh-CN" altLang="en-US" sz="24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拥</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塞窗口 </a:t>
            </a:r>
            <a:r>
              <a:rPr lang="en-US" altLang="zh-CN" sz="2400" b="1" dirty="0" err="1">
                <a:solidFill>
                  <a:schemeClr val="bg2"/>
                </a:solidFill>
                <a:latin typeface="宋体" panose="02010600030101010101" pitchFamily="2" charset="-122"/>
                <a:ea typeface="宋体" panose="02010600030101010101" pitchFamily="2" charset="-122"/>
                <a:cs typeface="宋体" panose="02010600030101010101" pitchFamily="2" charset="-122"/>
              </a:rPr>
              <a:t>cwnd</a:t>
            </a:r>
            <a:r>
              <a:rPr lang="en-US" altLang="zh-CN" sz="2400" b="1" dirty="0">
                <a:solidFill>
                  <a:schemeClr val="bg2"/>
                </a:solidFill>
                <a:latin typeface="宋体" panose="02010600030101010101" pitchFamily="2" charset="-122"/>
                <a:ea typeface="宋体" panose="02010600030101010101" pitchFamily="2" charset="-122"/>
                <a:cs typeface="宋体" panose="02010600030101010101" pitchFamily="2" charset="-122"/>
              </a:rPr>
              <a:t> (congestion window</a:t>
            </a:r>
            <a:r>
              <a:rPr lang="en-US" altLang="zh-CN" sz="2400" b="1" dirty="0"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smtClean="0">
                <a:solidFill>
                  <a:schemeClr val="bg2"/>
                </a:solidFill>
                <a:latin typeface="宋体" panose="02010600030101010101" pitchFamily="2" charset="-122"/>
                <a:ea typeface="宋体" panose="02010600030101010101" pitchFamily="2" charset="-122"/>
                <a:cs typeface="宋体" panose="02010600030101010101" pitchFamily="2" charset="-122"/>
              </a:rPr>
              <a:t>是</a:t>
            </a:r>
            <a:r>
              <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rPr>
              <a:t>发送方根据自己估计的网络拥塞程度而设置的窗口值，是来自发送方的流量控制。</a:t>
            </a:r>
            <a:endPar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5"/>
          <p:cNvSpPr txBox="1"/>
          <p:nvPr/>
        </p:nvSpPr>
        <p:spPr>
          <a:xfrm>
            <a:off x="753745" y="1420495"/>
            <a:ext cx="10684510" cy="1753235"/>
          </a:xfrm>
          <a:prstGeom prst="rect">
            <a:avLst/>
          </a:prstGeom>
          <a:noFill/>
        </p:spPr>
        <p:txBody>
          <a:bodyPr wrap="square" rtlCol="0">
            <a:spAutoFit/>
          </a:bodyPr>
          <a:p>
            <a:pPr algn="just">
              <a:lnSpc>
                <a:spcPct val="150000"/>
              </a:lnSpc>
              <a:spcBef>
                <a:spcPct val="35000"/>
              </a:spcBef>
              <a:spcAft>
                <a:spcPct val="15000"/>
              </a:spcAft>
            </a:pPr>
            <a:r>
              <a:rPr lang="zh-CN" altLang="en-US" sz="24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接</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收方窗口</a:t>
            </a:r>
            <a:r>
              <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en-US" altLang="zh-CN" sz="2400" b="1" dirty="0" err="1" smtClean="0">
                <a:solidFill>
                  <a:schemeClr val="bg2"/>
                </a:solidFill>
                <a:latin typeface="宋体" panose="02010600030101010101" pitchFamily="2" charset="-122"/>
                <a:ea typeface="宋体" panose="02010600030101010101" pitchFamily="2" charset="-122"/>
                <a:cs typeface="宋体" panose="02010600030101010101" pitchFamily="2" charset="-122"/>
              </a:rPr>
              <a:t>rwnd</a:t>
            </a:r>
            <a:r>
              <a:rPr lang="en-US" altLang="zh-CN" sz="2400" b="1" dirty="0"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rPr>
              <a:t>接收方根据其目前的接收缓存大小所许诺的最新的窗口值，是来自接收方的流量控制。接收方将此窗口值放在 </a:t>
            </a:r>
            <a:r>
              <a:rPr lang="en-US" altLang="zh-CN" sz="2400" b="1" dirty="0">
                <a:solidFill>
                  <a:schemeClr val="bg2"/>
                </a:solidFill>
                <a:latin typeface="宋体" panose="02010600030101010101" pitchFamily="2" charset="-122"/>
                <a:ea typeface="宋体" panose="02010600030101010101" pitchFamily="2" charset="-122"/>
                <a:cs typeface="宋体" panose="02010600030101010101" pitchFamily="2" charset="-122"/>
              </a:rPr>
              <a:t>TCP </a:t>
            </a:r>
            <a:r>
              <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rPr>
              <a:t>报文的首部中的窗口字段，传送给发送方。</a:t>
            </a:r>
            <a:endParaRPr lang="zh-CN" altLang="en-US" sz="2400" b="1" dirty="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238594" name="Rectangle 2"/>
          <p:cNvSpPr>
            <a:spLocks noGrp="1" noChangeArrowheads="1"/>
          </p:cNvSpPr>
          <p:nvPr/>
        </p:nvSpPr>
        <p:spPr>
          <a:xfrm>
            <a:off x="704216" y="99623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发送窗口的上限值</a:t>
            </a:r>
            <a:endParaRPr lang="zh-CN" altLang="en-US" sz="2800" b="1" dirty="0">
              <a:solidFill>
                <a:schemeClr val="bg2"/>
              </a:solidFill>
            </a:endParaRPr>
          </a:p>
        </p:txBody>
      </p:sp>
      <p:sp>
        <p:nvSpPr>
          <p:cNvPr id="238596" name="Rectangle 4"/>
          <p:cNvSpPr>
            <a:spLocks noGrp="1" noChangeArrowheads="1"/>
          </p:cNvSpPr>
          <p:nvPr>
            <p:ph idx="1"/>
          </p:nvPr>
        </p:nvSpPr>
        <p:spPr>
          <a:xfrm>
            <a:off x="577534" y="1928086"/>
            <a:ext cx="10978515" cy="5028036"/>
          </a:xfrm>
        </p:spPr>
        <p:txBody>
          <a:bodyPr/>
          <a:lstStyle/>
          <a:p>
            <a:pPr marL="457200" indent="-457200">
              <a:buFont typeface="Wingdings" panose="05000000000000000000" pitchFamily="2" charset="2"/>
              <a:buChar char="l"/>
            </a:pPr>
            <a:r>
              <a:rPr lang="zh-CN" altLang="en-US" sz="2400" b="1" dirty="0">
                <a:solidFill>
                  <a:schemeClr val="bg2"/>
                </a:solidFill>
              </a:rPr>
              <a:t>发送方的发送窗口的上限值应当取为接收方窗口 </a:t>
            </a:r>
            <a:r>
              <a:rPr lang="en-US" altLang="zh-CN" sz="2400" b="1" dirty="0" err="1">
                <a:solidFill>
                  <a:schemeClr val="bg2"/>
                </a:solidFill>
              </a:rPr>
              <a:t>rwnd</a:t>
            </a:r>
            <a:r>
              <a:rPr lang="en-US" altLang="zh-CN" sz="2400" b="1" dirty="0">
                <a:solidFill>
                  <a:schemeClr val="bg2"/>
                </a:solidFill>
              </a:rPr>
              <a:t> </a:t>
            </a:r>
            <a:r>
              <a:rPr lang="zh-CN" altLang="en-US" sz="2400" b="1" dirty="0">
                <a:solidFill>
                  <a:schemeClr val="bg2"/>
                </a:solidFill>
              </a:rPr>
              <a:t>和拥塞窗口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这两个变量中较小的一个，即应按以下公式确定：</a:t>
            </a:r>
            <a:endParaRPr lang="zh-CN" altLang="en-US" sz="2400" b="1" dirty="0">
              <a:solidFill>
                <a:schemeClr val="bg2"/>
              </a:solidFill>
            </a:endParaRPr>
          </a:p>
          <a:p>
            <a:pPr marL="0" indent="0" algn="ctr">
              <a:spcBef>
                <a:spcPct val="70000"/>
              </a:spcBef>
              <a:spcAft>
                <a:spcPct val="60000"/>
              </a:spcAft>
              <a:buNone/>
            </a:pPr>
            <a:r>
              <a:rPr lang="en-US" altLang="zh-CN" sz="2800" b="1" dirty="0">
                <a:solidFill>
                  <a:schemeClr val="bg2"/>
                </a:solidFill>
              </a:rPr>
              <a:t>    </a:t>
            </a:r>
            <a:r>
              <a:rPr lang="zh-CN" altLang="en-US" sz="2800" b="1" dirty="0">
                <a:solidFill>
                  <a:schemeClr val="bg2"/>
                </a:solidFill>
              </a:rPr>
              <a:t>发送窗口的上限值 </a:t>
            </a:r>
            <a:r>
              <a:rPr lang="zh-CN" altLang="en-US" sz="2800" b="1" dirty="0">
                <a:solidFill>
                  <a:schemeClr val="bg2"/>
                </a:solidFill>
                <a:sym typeface="Symbol" panose="05050102010706020507" pitchFamily="18" charset="2"/>
              </a:rPr>
              <a:t></a:t>
            </a:r>
            <a:r>
              <a:rPr lang="zh-CN" altLang="en-US" sz="2800" b="1" dirty="0">
                <a:solidFill>
                  <a:schemeClr val="bg2"/>
                </a:solidFill>
              </a:rPr>
              <a:t> </a:t>
            </a:r>
            <a:r>
              <a:rPr lang="en-US" altLang="zh-CN" sz="2800" b="1" dirty="0">
                <a:solidFill>
                  <a:schemeClr val="bg2"/>
                </a:solidFill>
              </a:rPr>
              <a:t>Min [</a:t>
            </a:r>
            <a:r>
              <a:rPr lang="en-US" altLang="zh-CN" sz="2800" b="1" dirty="0" err="1">
                <a:solidFill>
                  <a:schemeClr val="bg2"/>
                </a:solidFill>
              </a:rPr>
              <a:t>rwnd</a:t>
            </a:r>
            <a:r>
              <a:rPr lang="en-US" altLang="zh-CN" sz="2800" b="1" dirty="0">
                <a:solidFill>
                  <a:schemeClr val="bg2"/>
                </a:solidFill>
              </a:rPr>
              <a:t>, </a:t>
            </a:r>
            <a:r>
              <a:rPr lang="en-US" altLang="zh-CN" sz="2800" b="1" dirty="0" err="1">
                <a:solidFill>
                  <a:schemeClr val="bg2"/>
                </a:solidFill>
              </a:rPr>
              <a:t>cwnd</a:t>
            </a:r>
            <a:r>
              <a:rPr lang="en-US" altLang="zh-CN" sz="2800" b="1" dirty="0">
                <a:solidFill>
                  <a:schemeClr val="bg2"/>
                </a:solidFill>
              </a:rPr>
              <a:t>]                 (3-4)</a:t>
            </a:r>
            <a:endParaRPr lang="en-US" altLang="zh-CN" sz="2800" b="1" dirty="0">
              <a:solidFill>
                <a:schemeClr val="bg2"/>
              </a:solidFill>
            </a:endParaRPr>
          </a:p>
          <a:p>
            <a:pPr marL="457200" indent="-457200">
              <a:lnSpc>
                <a:spcPct val="200000"/>
              </a:lnSpc>
              <a:buFont typeface="Wingdings" panose="05000000000000000000" pitchFamily="2" charset="2"/>
              <a:buChar char="l"/>
            </a:pPr>
            <a:r>
              <a:rPr lang="zh-CN" altLang="en-US" sz="2400" b="1" dirty="0">
                <a:solidFill>
                  <a:schemeClr val="bg2"/>
                </a:solidFill>
              </a:rPr>
              <a:t>当 </a:t>
            </a:r>
            <a:r>
              <a:rPr lang="en-US" altLang="zh-CN" sz="2400" b="1" dirty="0" err="1">
                <a:solidFill>
                  <a:schemeClr val="bg2"/>
                </a:solidFill>
              </a:rPr>
              <a:t>rwnd</a:t>
            </a:r>
            <a:r>
              <a:rPr lang="en-US" altLang="zh-CN" sz="2400" b="1" dirty="0">
                <a:solidFill>
                  <a:schemeClr val="bg2"/>
                </a:solidFill>
              </a:rPr>
              <a:t> &lt;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时，是接收方的接收能力限制发送窗口的最大值。</a:t>
            </a:r>
            <a:endParaRPr lang="zh-CN" altLang="en-US" sz="2400" b="1" dirty="0">
              <a:solidFill>
                <a:schemeClr val="bg2"/>
              </a:solidFill>
            </a:endParaRPr>
          </a:p>
          <a:p>
            <a:pPr marL="457200" indent="-457200">
              <a:buFont typeface="Wingdings" panose="05000000000000000000" pitchFamily="2" charset="2"/>
              <a:buChar char="l"/>
            </a:pPr>
            <a:r>
              <a:rPr lang="zh-CN" altLang="en-US" sz="2400" b="1" dirty="0">
                <a:solidFill>
                  <a:schemeClr val="bg2"/>
                </a:solidFill>
              </a:rPr>
              <a:t>当 </a:t>
            </a:r>
            <a:r>
              <a:rPr lang="en-US" altLang="zh-CN" sz="2400" b="1" dirty="0" err="1">
                <a:solidFill>
                  <a:schemeClr val="bg2"/>
                </a:solidFill>
              </a:rPr>
              <a:t>cwnd</a:t>
            </a:r>
            <a:r>
              <a:rPr lang="en-US" altLang="zh-CN" sz="2400" b="1" dirty="0">
                <a:solidFill>
                  <a:schemeClr val="bg2"/>
                </a:solidFill>
              </a:rPr>
              <a:t> &lt; </a:t>
            </a:r>
            <a:r>
              <a:rPr lang="en-US" altLang="zh-CN" sz="2400" b="1" dirty="0" err="1">
                <a:solidFill>
                  <a:schemeClr val="bg2"/>
                </a:solidFill>
              </a:rPr>
              <a:t>rwnd</a:t>
            </a:r>
            <a:r>
              <a:rPr lang="en-US" altLang="zh-CN" sz="2400" b="1" dirty="0">
                <a:solidFill>
                  <a:schemeClr val="bg2"/>
                </a:solidFill>
              </a:rPr>
              <a:t> </a:t>
            </a:r>
            <a:r>
              <a:rPr lang="zh-CN" altLang="en-US" sz="2400" b="1" dirty="0">
                <a:solidFill>
                  <a:schemeClr val="bg2"/>
                </a:solidFill>
              </a:rPr>
              <a:t>时，则是网络的拥塞限制发送窗口的最大值。</a:t>
            </a:r>
            <a:r>
              <a:rPr lang="zh-CN" altLang="en-US" sz="1400" b="1" dirty="0">
                <a:solidFill>
                  <a:schemeClr val="bg2"/>
                </a:solidFill>
              </a:rPr>
              <a:t> </a:t>
            </a:r>
            <a:endParaRPr lang="zh-CN" altLang="en-US" sz="2400" b="1" dirty="0">
              <a:solidFill>
                <a:schemeClr val="bg2"/>
              </a:solidFill>
            </a:endParaRPr>
          </a:p>
          <a:p>
            <a:pPr indent="631825"/>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251092" name="Rectangle 212"/>
          <p:cNvSpPr>
            <a:spLocks noGrp="1" noChangeArrowheads="1"/>
          </p:cNvSpPr>
          <p:nvPr/>
        </p:nvSpPr>
        <p:spPr>
          <a:xfrm>
            <a:off x="774701" y="119244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en-US" altLang="zh-CN" sz="2800" b="1" dirty="0">
                <a:solidFill>
                  <a:schemeClr val="bg2"/>
                </a:solidFill>
              </a:rPr>
              <a:t>1) </a:t>
            </a:r>
            <a:r>
              <a:rPr lang="zh-CN" altLang="en-US" sz="2800" b="1" dirty="0">
                <a:solidFill>
                  <a:schemeClr val="bg2"/>
                </a:solidFill>
              </a:rPr>
              <a:t>慢启动和拥塞避免</a:t>
            </a:r>
            <a:endParaRPr lang="zh-CN" altLang="en-US" sz="2800" b="1" dirty="0">
              <a:solidFill>
                <a:schemeClr val="bg2"/>
              </a:solidFill>
            </a:endParaRPr>
          </a:p>
        </p:txBody>
      </p:sp>
      <p:sp>
        <p:nvSpPr>
          <p:cNvPr id="251093" name="Rectangle 213"/>
          <p:cNvSpPr>
            <a:spLocks noGrp="1" noChangeArrowheads="1"/>
          </p:cNvSpPr>
          <p:nvPr>
            <p:ph idx="1"/>
          </p:nvPr>
        </p:nvSpPr>
        <p:spPr>
          <a:xfrm>
            <a:off x="774541" y="2013812"/>
            <a:ext cx="10978515" cy="3966702"/>
          </a:xfrm>
        </p:spPr>
        <p:txBody>
          <a:bodyPr>
            <a:normAutofit/>
          </a:bodyPr>
          <a:lstStyle/>
          <a:p>
            <a:pPr marL="342900" indent="-342900" algn="just" fontAlgn="auto">
              <a:lnSpc>
                <a:spcPct val="120000"/>
              </a:lnSpc>
              <a:buFont typeface="Wingdings" panose="05000000000000000000" pitchFamily="2" charset="2"/>
              <a:buChar char="l"/>
            </a:pPr>
            <a:r>
              <a:rPr lang="zh-CN" altLang="en-US" sz="2400" b="1" dirty="0">
                <a:solidFill>
                  <a:schemeClr val="bg2"/>
                </a:solidFill>
              </a:rPr>
              <a:t>在主机刚刚开始发送报文段时可先将拥塞窗口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设置为一个最大报文段 </a:t>
            </a:r>
            <a:r>
              <a:rPr lang="en-US" altLang="zh-CN" sz="2400" b="1" dirty="0">
                <a:solidFill>
                  <a:schemeClr val="bg2"/>
                </a:solidFill>
              </a:rPr>
              <a:t>MSS </a:t>
            </a:r>
            <a:r>
              <a:rPr lang="zh-CN" altLang="en-US" sz="2400" b="1" dirty="0">
                <a:solidFill>
                  <a:schemeClr val="bg2"/>
                </a:solidFill>
              </a:rPr>
              <a:t>的数值。</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zh-CN" altLang="en-US" sz="2400" b="1" dirty="0">
                <a:solidFill>
                  <a:schemeClr val="bg2"/>
                </a:solidFill>
              </a:rPr>
              <a:t>在每收到一个对新的报文段的确认后，将拥塞窗口增加至多一个 </a:t>
            </a:r>
            <a:r>
              <a:rPr lang="en-US" altLang="zh-CN" sz="2400" b="1" dirty="0">
                <a:solidFill>
                  <a:schemeClr val="bg2"/>
                </a:solidFill>
              </a:rPr>
              <a:t>MSS </a:t>
            </a:r>
            <a:r>
              <a:rPr lang="zh-CN" altLang="en-US" sz="2400" b="1" dirty="0">
                <a:solidFill>
                  <a:schemeClr val="bg2"/>
                </a:solidFill>
              </a:rPr>
              <a:t>的数值。</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zh-CN" altLang="en-US" sz="2400" b="1" dirty="0">
                <a:solidFill>
                  <a:schemeClr val="bg2"/>
                </a:solidFill>
              </a:rPr>
              <a:t>用这样的方法逐步增大发送方的拥塞窗口 </a:t>
            </a:r>
            <a:r>
              <a:rPr lang="en-US" altLang="zh-CN" sz="2400" b="1" dirty="0" err="1">
                <a:solidFill>
                  <a:schemeClr val="bg2"/>
                </a:solidFill>
              </a:rPr>
              <a:t>cwnd</a:t>
            </a:r>
            <a:r>
              <a:rPr lang="zh-CN" altLang="en-US" sz="2400" b="1" dirty="0">
                <a:solidFill>
                  <a:schemeClr val="bg2"/>
                </a:solidFill>
              </a:rPr>
              <a:t>，可以使分组注入到网络的速率更加合理。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585731" name="Rectangle 3"/>
          <p:cNvSpPr>
            <a:spLocks noGrp="1" noChangeArrowheads="1"/>
          </p:cNvSpPr>
          <p:nvPr>
            <p:ph idx="1"/>
          </p:nvPr>
        </p:nvSpPr>
        <p:spPr>
          <a:xfrm>
            <a:off x="356955" y="1859499"/>
            <a:ext cx="10530439" cy="3527842"/>
          </a:xfrm>
        </p:spPr>
        <p:txBody>
          <a:bodyPr>
            <a:noAutofit/>
          </a:bodyPr>
          <a:p>
            <a:pPr marL="457200" indent="-457200" fontAlgn="auto">
              <a:lnSpc>
                <a:spcPct val="120000"/>
              </a:lnSpc>
              <a:buFont typeface="Wingdings" panose="05000000000000000000" pitchFamily="2" charset="2"/>
              <a:buChar char="l"/>
            </a:pPr>
            <a:r>
              <a:rPr lang="zh-CN" altLang="en-US" sz="2400" b="1" dirty="0">
                <a:solidFill>
                  <a:schemeClr val="bg2"/>
                </a:solidFill>
              </a:rPr>
              <a:t>用报文段的个数作为窗口大小的单位。还假定接收方窗口 </a:t>
            </a:r>
            <a:r>
              <a:rPr lang="en-US" altLang="zh-CN" sz="2400" b="1" dirty="0" err="1">
                <a:solidFill>
                  <a:schemeClr val="bg2"/>
                </a:solidFill>
              </a:rPr>
              <a:t>rwnd</a:t>
            </a:r>
            <a:r>
              <a:rPr lang="en-US" altLang="zh-CN" sz="2400" b="1" dirty="0">
                <a:solidFill>
                  <a:schemeClr val="bg2"/>
                </a:solidFill>
              </a:rPr>
              <a:t> </a:t>
            </a:r>
            <a:r>
              <a:rPr lang="zh-CN" altLang="en-US" sz="2400" b="1" dirty="0">
                <a:solidFill>
                  <a:schemeClr val="bg2"/>
                </a:solidFill>
              </a:rPr>
              <a:t>足够大，因此发送窗口只受发送方的拥塞窗口的制约。</a:t>
            </a:r>
            <a:endParaRPr lang="zh-CN" altLang="en-US" sz="2400" b="1" dirty="0">
              <a:solidFill>
                <a:schemeClr val="bg2"/>
              </a:solidFill>
            </a:endParaRPr>
          </a:p>
          <a:p>
            <a:pPr marL="457200" indent="-457200" fontAlgn="auto">
              <a:lnSpc>
                <a:spcPct val="120000"/>
              </a:lnSpc>
              <a:buFont typeface="Wingdings" panose="05000000000000000000" pitchFamily="2" charset="2"/>
              <a:buChar char="l"/>
            </a:pPr>
            <a:r>
              <a:rPr lang="zh-CN" altLang="en-US" sz="2400" b="1" dirty="0">
                <a:solidFill>
                  <a:schemeClr val="bg2"/>
                </a:solidFill>
              </a:rPr>
              <a:t>发送方先设置 </a:t>
            </a:r>
            <a:r>
              <a:rPr lang="en-US" altLang="zh-CN" sz="2400" b="1" dirty="0" err="1">
                <a:solidFill>
                  <a:schemeClr val="bg2"/>
                </a:solidFill>
              </a:rPr>
              <a:t>cwnd</a:t>
            </a:r>
            <a:r>
              <a:rPr lang="en-US" altLang="zh-CN" sz="2400" b="1" dirty="0">
                <a:solidFill>
                  <a:schemeClr val="bg2"/>
                </a:solidFill>
              </a:rPr>
              <a:t> = 1</a:t>
            </a:r>
            <a:r>
              <a:rPr lang="zh-CN" altLang="en-US" sz="2400" b="1" dirty="0">
                <a:solidFill>
                  <a:schemeClr val="bg2"/>
                </a:solidFill>
              </a:rPr>
              <a:t>，发送 </a:t>
            </a:r>
            <a:r>
              <a:rPr lang="en-US" altLang="zh-CN" sz="2400" b="1" dirty="0" err="1">
                <a:solidFill>
                  <a:schemeClr val="bg2"/>
                </a:solidFill>
              </a:rPr>
              <a:t>M</a:t>
            </a:r>
            <a:r>
              <a:rPr lang="en-US" altLang="zh-CN" sz="2400" b="1" baseline="-25000" dirty="0" err="1">
                <a:solidFill>
                  <a:schemeClr val="bg2"/>
                </a:solidFill>
              </a:rPr>
              <a:t>0</a:t>
            </a:r>
            <a:r>
              <a:rPr lang="zh-CN" altLang="en-US" sz="2400" b="1" dirty="0">
                <a:solidFill>
                  <a:schemeClr val="bg2"/>
                </a:solidFill>
              </a:rPr>
              <a:t>，接收方收到后发回 </a:t>
            </a:r>
            <a:r>
              <a:rPr lang="en-US" altLang="zh-CN" sz="2400" b="1" dirty="0" err="1">
                <a:solidFill>
                  <a:schemeClr val="bg2"/>
                </a:solidFill>
              </a:rPr>
              <a:t>ACK</a:t>
            </a:r>
            <a:r>
              <a:rPr lang="en-US" altLang="zh-CN" sz="2400" b="1" baseline="-25000" dirty="0" err="1">
                <a:solidFill>
                  <a:schemeClr val="bg2"/>
                </a:solidFill>
              </a:rPr>
              <a:t>1</a:t>
            </a:r>
            <a:r>
              <a:rPr lang="zh-CN" altLang="en-US" sz="2400" b="1" dirty="0">
                <a:solidFill>
                  <a:schemeClr val="bg2"/>
                </a:solidFill>
              </a:rPr>
              <a:t>。</a:t>
            </a:r>
            <a:endParaRPr lang="zh-CN" altLang="en-US" sz="2400" b="1" dirty="0">
              <a:solidFill>
                <a:schemeClr val="bg2"/>
              </a:solidFill>
            </a:endParaRPr>
          </a:p>
          <a:p>
            <a:pPr marL="457200" indent="-457200" fontAlgn="auto">
              <a:lnSpc>
                <a:spcPct val="120000"/>
              </a:lnSpc>
              <a:buFont typeface="Wingdings" panose="05000000000000000000" pitchFamily="2" charset="2"/>
              <a:buChar char="l"/>
            </a:pPr>
            <a:r>
              <a:rPr lang="zh-CN" altLang="en-US" sz="2400" b="1" dirty="0">
                <a:solidFill>
                  <a:schemeClr val="bg2"/>
                </a:solidFill>
              </a:rPr>
              <a:t>发送方收到 </a:t>
            </a:r>
            <a:r>
              <a:rPr lang="en-US" altLang="zh-CN" sz="2400" b="1" dirty="0" err="1">
                <a:solidFill>
                  <a:schemeClr val="bg2"/>
                </a:solidFill>
              </a:rPr>
              <a:t>ACK</a:t>
            </a:r>
            <a:r>
              <a:rPr lang="en-US" altLang="zh-CN" sz="2400" b="1" baseline="-25000" dirty="0" err="1">
                <a:solidFill>
                  <a:schemeClr val="bg2"/>
                </a:solidFill>
              </a:rPr>
              <a:t>1</a:t>
            </a:r>
            <a:r>
              <a:rPr lang="en-US" altLang="zh-CN" sz="2400" b="1" baseline="-25000" dirty="0">
                <a:solidFill>
                  <a:schemeClr val="bg2"/>
                </a:solidFill>
              </a:rPr>
              <a:t> </a:t>
            </a:r>
            <a:r>
              <a:rPr lang="zh-CN" altLang="en-US" sz="2400" b="1" dirty="0">
                <a:solidFill>
                  <a:schemeClr val="bg2"/>
                </a:solidFill>
              </a:rPr>
              <a:t>后，把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从 </a:t>
            </a:r>
            <a:r>
              <a:rPr lang="en-US" altLang="zh-CN" sz="2400" b="1" dirty="0">
                <a:solidFill>
                  <a:schemeClr val="bg2"/>
                </a:solidFill>
              </a:rPr>
              <a:t>1 </a:t>
            </a:r>
            <a:r>
              <a:rPr lang="zh-CN" altLang="en-US" sz="2400" b="1" dirty="0">
                <a:solidFill>
                  <a:schemeClr val="bg2"/>
                </a:solidFill>
              </a:rPr>
              <a:t>增大到 </a:t>
            </a:r>
            <a:r>
              <a:rPr lang="en-US" altLang="zh-CN" sz="2400" b="1" dirty="0">
                <a:solidFill>
                  <a:schemeClr val="bg2"/>
                </a:solidFill>
              </a:rPr>
              <a:t>2</a:t>
            </a:r>
            <a:r>
              <a:rPr lang="zh-CN" altLang="en-US" sz="2400" b="1" dirty="0">
                <a:solidFill>
                  <a:schemeClr val="bg2"/>
                </a:solidFill>
              </a:rPr>
              <a:t>，发送方接着发送 </a:t>
            </a:r>
            <a:r>
              <a:rPr lang="en-US" altLang="zh-CN" sz="2400" b="1" dirty="0" err="1">
                <a:solidFill>
                  <a:schemeClr val="bg2"/>
                </a:solidFill>
              </a:rPr>
              <a:t>M</a:t>
            </a:r>
            <a:r>
              <a:rPr lang="en-US" altLang="zh-CN" sz="2400" b="1" baseline="-25000" dirty="0" err="1">
                <a:solidFill>
                  <a:schemeClr val="bg2"/>
                </a:solidFill>
              </a:rPr>
              <a:t>1</a:t>
            </a:r>
            <a:r>
              <a:rPr lang="en-US" altLang="zh-CN" sz="2400" b="1" baseline="-25000" dirty="0">
                <a:solidFill>
                  <a:schemeClr val="bg2"/>
                </a:solidFill>
              </a:rPr>
              <a:t> </a:t>
            </a:r>
            <a:r>
              <a:rPr lang="zh-CN" altLang="en-US" sz="2400" b="1" dirty="0">
                <a:solidFill>
                  <a:schemeClr val="bg2"/>
                </a:solidFill>
              </a:rPr>
              <a:t>和 </a:t>
            </a:r>
            <a:r>
              <a:rPr lang="en-US" altLang="zh-CN" sz="2400" b="1" dirty="0" err="1">
                <a:solidFill>
                  <a:schemeClr val="bg2"/>
                </a:solidFill>
              </a:rPr>
              <a:t>M</a:t>
            </a:r>
            <a:r>
              <a:rPr lang="en-US" altLang="zh-CN" sz="2400" b="1" baseline="-25000" dirty="0" err="1">
                <a:solidFill>
                  <a:schemeClr val="bg2"/>
                </a:solidFill>
              </a:rPr>
              <a:t>2</a:t>
            </a:r>
            <a:r>
              <a:rPr lang="en-US" altLang="zh-CN" sz="2400" b="1" baseline="-25000" dirty="0">
                <a:solidFill>
                  <a:schemeClr val="bg2"/>
                </a:solidFill>
              </a:rPr>
              <a:t> </a:t>
            </a:r>
            <a:r>
              <a:rPr lang="zh-CN" altLang="en-US" sz="2400" b="1" dirty="0">
                <a:solidFill>
                  <a:schemeClr val="bg2"/>
                </a:solidFill>
              </a:rPr>
              <a:t>两个报文段。</a:t>
            </a:r>
            <a:endParaRPr lang="zh-CN" altLang="en-US" sz="2400" b="1" dirty="0">
              <a:solidFill>
                <a:schemeClr val="bg2"/>
              </a:solidFill>
            </a:endParaRPr>
          </a:p>
          <a:p>
            <a:pPr marL="457200" indent="-457200" fontAlgn="auto">
              <a:lnSpc>
                <a:spcPct val="120000"/>
              </a:lnSpc>
              <a:buFont typeface="Wingdings" panose="05000000000000000000" pitchFamily="2" charset="2"/>
              <a:buChar char="l"/>
            </a:pPr>
            <a:r>
              <a:rPr lang="zh-CN" altLang="en-US" sz="2400" b="1" dirty="0">
                <a:solidFill>
                  <a:schemeClr val="bg2"/>
                </a:solidFill>
              </a:rPr>
              <a:t>接收方收到后发回 </a:t>
            </a:r>
            <a:r>
              <a:rPr lang="en-US" altLang="zh-CN" sz="2400" b="1" dirty="0" err="1">
                <a:solidFill>
                  <a:schemeClr val="bg2"/>
                </a:solidFill>
              </a:rPr>
              <a:t>ACK</a:t>
            </a:r>
            <a:r>
              <a:rPr lang="en-US" altLang="zh-CN" sz="2400" b="1" baseline="-25000" dirty="0" err="1">
                <a:solidFill>
                  <a:schemeClr val="bg2"/>
                </a:solidFill>
              </a:rPr>
              <a:t>2</a:t>
            </a:r>
            <a:r>
              <a:rPr lang="en-US" altLang="zh-CN" sz="2400" b="1" baseline="-25000" dirty="0">
                <a:solidFill>
                  <a:schemeClr val="bg2"/>
                </a:solidFill>
              </a:rPr>
              <a:t> </a:t>
            </a:r>
            <a:r>
              <a:rPr lang="zh-CN" altLang="en-US" sz="2400" b="1" dirty="0">
                <a:solidFill>
                  <a:schemeClr val="bg2"/>
                </a:solidFill>
              </a:rPr>
              <a:t>和 </a:t>
            </a:r>
            <a:r>
              <a:rPr lang="en-US" altLang="zh-CN" sz="2400" b="1" dirty="0" err="1">
                <a:solidFill>
                  <a:schemeClr val="bg2"/>
                </a:solidFill>
              </a:rPr>
              <a:t>ACK</a:t>
            </a:r>
            <a:r>
              <a:rPr lang="en-US" altLang="zh-CN" sz="2400" b="1" baseline="-25000" dirty="0" err="1">
                <a:solidFill>
                  <a:schemeClr val="bg2"/>
                </a:solidFill>
              </a:rPr>
              <a:t>3</a:t>
            </a:r>
            <a:r>
              <a:rPr lang="zh-CN" altLang="en-US" sz="2400" b="1" dirty="0">
                <a:solidFill>
                  <a:schemeClr val="bg2"/>
                </a:solidFill>
              </a:rPr>
              <a:t>。</a:t>
            </a:r>
            <a:endParaRPr lang="zh-CN" altLang="en-US" sz="2400" b="1" dirty="0">
              <a:solidFill>
                <a:schemeClr val="bg2"/>
              </a:solidFill>
            </a:endParaRPr>
          </a:p>
          <a:p>
            <a:pPr marL="457200" indent="-457200" fontAlgn="auto">
              <a:lnSpc>
                <a:spcPct val="120000"/>
              </a:lnSpc>
              <a:buFont typeface="Wingdings" panose="05000000000000000000" pitchFamily="2" charset="2"/>
              <a:buChar char="l"/>
            </a:pPr>
            <a:r>
              <a:rPr lang="zh-CN" altLang="en-US" sz="2400" b="1" dirty="0">
                <a:solidFill>
                  <a:schemeClr val="bg2"/>
                </a:solidFill>
              </a:rPr>
              <a:t>发送方每收到一个对新报文段的确认 </a:t>
            </a:r>
            <a:r>
              <a:rPr lang="en-US" altLang="zh-CN" sz="2400" b="1" dirty="0" err="1">
                <a:solidFill>
                  <a:schemeClr val="bg2"/>
                </a:solidFill>
              </a:rPr>
              <a:t>ACK</a:t>
            </a:r>
            <a:r>
              <a:rPr lang="zh-CN" altLang="en-US" sz="2400" b="1" dirty="0">
                <a:solidFill>
                  <a:schemeClr val="bg2"/>
                </a:solidFill>
              </a:rPr>
              <a:t>，就使发送方的拥塞窗口加 </a:t>
            </a:r>
            <a:r>
              <a:rPr lang="en-US" altLang="zh-CN" sz="2400" b="1" dirty="0">
                <a:solidFill>
                  <a:schemeClr val="bg2"/>
                </a:solidFill>
              </a:rPr>
              <a:t>1</a:t>
            </a:r>
            <a:r>
              <a:rPr lang="zh-CN" altLang="en-US" sz="2400" b="1" dirty="0">
                <a:solidFill>
                  <a:schemeClr val="bg2"/>
                </a:solidFill>
              </a:rPr>
              <a:t>，因此现在发送方的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又从 </a:t>
            </a:r>
            <a:r>
              <a:rPr lang="en-US" altLang="zh-CN" sz="2400" b="1" dirty="0">
                <a:solidFill>
                  <a:schemeClr val="bg2"/>
                </a:solidFill>
              </a:rPr>
              <a:t>2 </a:t>
            </a:r>
            <a:r>
              <a:rPr lang="zh-CN" altLang="en-US" sz="2400" b="1" dirty="0">
                <a:solidFill>
                  <a:schemeClr val="bg2"/>
                </a:solidFill>
              </a:rPr>
              <a:t>增大到 </a:t>
            </a:r>
            <a:r>
              <a:rPr lang="en-US" altLang="zh-CN" sz="2400" b="1" dirty="0">
                <a:solidFill>
                  <a:schemeClr val="bg2"/>
                </a:solidFill>
              </a:rPr>
              <a:t>4</a:t>
            </a:r>
            <a:r>
              <a:rPr lang="zh-CN" altLang="en-US" sz="2400" b="1" dirty="0">
                <a:solidFill>
                  <a:schemeClr val="bg2"/>
                </a:solidFill>
              </a:rPr>
              <a:t>，并可发送 </a:t>
            </a:r>
            <a:r>
              <a:rPr lang="en-US" altLang="zh-CN" sz="2400" b="1" dirty="0" err="1">
                <a:solidFill>
                  <a:schemeClr val="bg2"/>
                </a:solidFill>
              </a:rPr>
              <a:t>M</a:t>
            </a:r>
            <a:r>
              <a:rPr lang="en-US" altLang="zh-CN" sz="2400" b="1" baseline="-25000" dirty="0" err="1">
                <a:solidFill>
                  <a:schemeClr val="bg2"/>
                </a:solidFill>
              </a:rPr>
              <a:t>3</a:t>
            </a:r>
            <a:r>
              <a:rPr lang="en-US" altLang="zh-CN" sz="2400" b="1" dirty="0">
                <a:solidFill>
                  <a:schemeClr val="bg2"/>
                </a:solidFill>
              </a:rPr>
              <a:t> ~ </a:t>
            </a:r>
            <a:r>
              <a:rPr lang="en-US" altLang="zh-CN" sz="2400" b="1" dirty="0" err="1">
                <a:solidFill>
                  <a:schemeClr val="bg2"/>
                </a:solidFill>
              </a:rPr>
              <a:t>M</a:t>
            </a:r>
            <a:r>
              <a:rPr lang="en-US" altLang="zh-CN" sz="2400" b="1" baseline="-25000" dirty="0" err="1">
                <a:solidFill>
                  <a:schemeClr val="bg2"/>
                </a:solidFill>
              </a:rPr>
              <a:t>6</a:t>
            </a:r>
            <a:r>
              <a:rPr lang="en-US" altLang="zh-CN" sz="2400" b="1" baseline="-25000" dirty="0">
                <a:solidFill>
                  <a:schemeClr val="bg2"/>
                </a:solidFill>
              </a:rPr>
              <a:t> </a:t>
            </a:r>
            <a:r>
              <a:rPr lang="zh-CN" altLang="en-US" sz="2400" b="1" dirty="0">
                <a:solidFill>
                  <a:schemeClr val="bg2"/>
                </a:solidFill>
              </a:rPr>
              <a:t>共 </a:t>
            </a:r>
            <a:r>
              <a:rPr lang="en-US" altLang="zh-CN" sz="2400" b="1" dirty="0">
                <a:solidFill>
                  <a:schemeClr val="bg2"/>
                </a:solidFill>
              </a:rPr>
              <a:t>4 </a:t>
            </a:r>
            <a:r>
              <a:rPr lang="zh-CN" altLang="en-US" sz="2400" b="1" dirty="0">
                <a:solidFill>
                  <a:schemeClr val="bg2"/>
                </a:solidFill>
              </a:rPr>
              <a:t>个报文段。</a:t>
            </a:r>
            <a:endParaRPr lang="zh-CN" altLang="en-US" sz="2400" b="1" dirty="0">
              <a:solidFill>
                <a:schemeClr val="bg2"/>
              </a:solidFill>
            </a:endParaRPr>
          </a:p>
        </p:txBody>
      </p:sp>
      <p:sp>
        <p:nvSpPr>
          <p:cNvPr id="3" name="文本框 2"/>
          <p:cNvSpPr txBox="1"/>
          <p:nvPr/>
        </p:nvSpPr>
        <p:spPr>
          <a:xfrm>
            <a:off x="713740" y="1073785"/>
            <a:ext cx="1415415" cy="521970"/>
          </a:xfrm>
          <a:prstGeom prst="rect">
            <a:avLst/>
          </a:prstGeom>
          <a:noFill/>
        </p:spPr>
        <p:txBody>
          <a:bodyPr wrap="square" rtlCol="0">
            <a:spAutoFit/>
          </a:bodyPr>
          <a:p>
            <a:r>
              <a:rPr lang="zh-CN" altLang="en-US" sz="2800" b="1">
                <a:solidFill>
                  <a:schemeClr val="bg2"/>
                </a:solidFill>
              </a:rPr>
              <a:t>举例</a:t>
            </a:r>
            <a:endParaRPr lang="zh-CN" altLang="en-US" sz="28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5731">
                                            <p:txEl>
                                              <p:pRg st="0" end="0"/>
                                            </p:txEl>
                                          </p:spTgt>
                                        </p:tgtEl>
                                        <p:attrNameLst>
                                          <p:attrName>style.visibility</p:attrName>
                                        </p:attrNameLst>
                                      </p:cBhvr>
                                      <p:to>
                                        <p:strVal val="visible"/>
                                      </p:to>
                                    </p:set>
                                    <p:anim calcmode="lin" valueType="num">
                                      <p:cBhvr additive="base">
                                        <p:cTn id="7" dur="500" fill="hold"/>
                                        <p:tgtEl>
                                          <p:spTgt spid="585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5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5731">
                                            <p:txEl>
                                              <p:pRg st="1" end="1"/>
                                            </p:txEl>
                                          </p:spTgt>
                                        </p:tgtEl>
                                        <p:attrNameLst>
                                          <p:attrName>style.visibility</p:attrName>
                                        </p:attrNameLst>
                                      </p:cBhvr>
                                      <p:to>
                                        <p:strVal val="visible"/>
                                      </p:to>
                                    </p:set>
                                    <p:anim calcmode="lin" valueType="num">
                                      <p:cBhvr additive="base">
                                        <p:cTn id="13" dur="500" fill="hold"/>
                                        <p:tgtEl>
                                          <p:spTgt spid="585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5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5731">
                                            <p:txEl>
                                              <p:pRg st="2" end="2"/>
                                            </p:txEl>
                                          </p:spTgt>
                                        </p:tgtEl>
                                        <p:attrNameLst>
                                          <p:attrName>style.visibility</p:attrName>
                                        </p:attrNameLst>
                                      </p:cBhvr>
                                      <p:to>
                                        <p:strVal val="visible"/>
                                      </p:to>
                                    </p:set>
                                    <p:anim calcmode="lin" valueType="num">
                                      <p:cBhvr additive="base">
                                        <p:cTn id="19" dur="500" fill="hold"/>
                                        <p:tgtEl>
                                          <p:spTgt spid="585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5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5731">
                                            <p:txEl>
                                              <p:pRg st="3" end="3"/>
                                            </p:txEl>
                                          </p:spTgt>
                                        </p:tgtEl>
                                        <p:attrNameLst>
                                          <p:attrName>style.visibility</p:attrName>
                                        </p:attrNameLst>
                                      </p:cBhvr>
                                      <p:to>
                                        <p:strVal val="visible"/>
                                      </p:to>
                                    </p:set>
                                    <p:anim calcmode="lin" valueType="num">
                                      <p:cBhvr additive="base">
                                        <p:cTn id="25" dur="500" fill="hold"/>
                                        <p:tgtEl>
                                          <p:spTgt spid="5857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5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5731">
                                            <p:txEl>
                                              <p:pRg st="4" end="4"/>
                                            </p:txEl>
                                          </p:spTgt>
                                        </p:tgtEl>
                                        <p:attrNameLst>
                                          <p:attrName>style.visibility</p:attrName>
                                        </p:attrNameLst>
                                      </p:cBhvr>
                                      <p:to>
                                        <p:strVal val="visible"/>
                                      </p:to>
                                    </p:set>
                                    <p:anim calcmode="lin" valueType="num">
                                      <p:cBhvr additive="base">
                                        <p:cTn id="31" dur="500" fill="hold"/>
                                        <p:tgtEl>
                                          <p:spTgt spid="5857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5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P spid="585731" grpI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777255" name="Text Box 39"/>
          <p:cNvSpPr txBox="1">
            <a:spLocks noChangeArrowheads="1"/>
          </p:cNvSpPr>
          <p:nvPr/>
        </p:nvSpPr>
        <p:spPr bwMode="auto">
          <a:xfrm>
            <a:off x="3344545" y="1041400"/>
            <a:ext cx="5502910" cy="829945"/>
          </a:xfrm>
          <a:prstGeom prst="rect">
            <a:avLst/>
          </a:prstGeom>
          <a:solidFill>
            <a:srgbClr val="FFC000"/>
          </a:solidFill>
          <a:ln w="9525">
            <a:noFill/>
            <a:miter lim="800000"/>
          </a:ln>
          <a:effectLst>
            <a:outerShdw dist="35921" dir="2700000" algn="ctr" rotWithShape="0">
              <a:schemeClr val="bg2"/>
            </a:outerShdw>
          </a:effectLst>
        </p:spPr>
        <p:txBody>
          <a:bodyPr wrap="square">
            <a:spAutoFit/>
          </a:bodyPr>
          <a:lstStyle/>
          <a:p>
            <a:pPr algn="just"/>
            <a:r>
              <a:rPr lang="zh-CN" altLang="en-US" sz="2400" b="1" dirty="0">
                <a:solidFill>
                  <a:schemeClr val="bg2"/>
                </a:solidFill>
                <a:latin typeface="+mn-lt"/>
                <a:ea typeface="+mn-ea"/>
              </a:rPr>
              <a:t>发送方每收到一个对新报文段的确认</a:t>
            </a:r>
            <a:endParaRPr lang="zh-CN" altLang="en-US" sz="2400" b="1" dirty="0">
              <a:solidFill>
                <a:schemeClr val="bg2"/>
              </a:solidFill>
              <a:latin typeface="+mn-lt"/>
              <a:ea typeface="+mn-ea"/>
            </a:endParaRPr>
          </a:p>
          <a:p>
            <a:pPr algn="just"/>
            <a:r>
              <a:rPr lang="zh-CN" altLang="en-US" sz="2400" b="1" dirty="0">
                <a:solidFill>
                  <a:schemeClr val="bg2"/>
                </a:solidFill>
                <a:latin typeface="+mn-lt"/>
                <a:ea typeface="+mn-ea"/>
              </a:rPr>
              <a:t>（重传的不算在内）就使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加 </a:t>
            </a:r>
            <a:r>
              <a:rPr lang="en-US" altLang="zh-CN" sz="2400" b="1" dirty="0">
                <a:solidFill>
                  <a:schemeClr val="bg2"/>
                </a:solidFill>
                <a:latin typeface="+mn-lt"/>
                <a:ea typeface="+mn-ea"/>
              </a:rPr>
              <a:t>1</a:t>
            </a:r>
            <a:r>
              <a:rPr lang="zh-CN" altLang="en-US" sz="2400" b="1" dirty="0">
                <a:solidFill>
                  <a:schemeClr val="bg2"/>
                </a:solidFill>
                <a:latin typeface="+mn-lt"/>
                <a:ea typeface="+mn-ea"/>
              </a:rPr>
              <a:t>。</a:t>
            </a:r>
            <a:r>
              <a:rPr lang="zh-CN" altLang="en-US" b="1" dirty="0">
                <a:solidFill>
                  <a:schemeClr val="bg2"/>
                </a:solidFill>
                <a:latin typeface="+mn-lt"/>
                <a:ea typeface="+mn-ea"/>
              </a:rPr>
              <a:t> </a:t>
            </a:r>
            <a:endParaRPr lang="zh-CN" altLang="en-US" b="1" dirty="0">
              <a:solidFill>
                <a:schemeClr val="bg2"/>
              </a:solidFill>
              <a:latin typeface="+mn-lt"/>
              <a:ea typeface="+mn-ea"/>
            </a:endParaRPr>
          </a:p>
        </p:txBody>
      </p:sp>
      <p:sp>
        <p:nvSpPr>
          <p:cNvPr id="24"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发送方</a:t>
            </a:r>
            <a:endParaRPr lang="zh-CN" altLang="en-US" sz="2000" b="1" dirty="0">
              <a:solidFill>
                <a:schemeClr val="bg2"/>
              </a:solidFill>
              <a:latin typeface="+mj-ea"/>
              <a:ea typeface="+mj-ea"/>
            </a:endParaRPr>
          </a:p>
        </p:txBody>
      </p:sp>
      <p:sp>
        <p:nvSpPr>
          <p:cNvPr id="25"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b="1" dirty="0">
                <a:solidFill>
                  <a:schemeClr val="bg2"/>
                </a:solidFill>
              </a:rPr>
              <a:t>接收方</a:t>
            </a:r>
            <a:endParaRPr lang="zh-CN" altLang="en-US" b="1" dirty="0">
              <a:solidFill>
                <a:schemeClr val="bg2"/>
              </a:solidFill>
            </a:endParaRPr>
          </a:p>
        </p:txBody>
      </p:sp>
      <p:sp>
        <p:nvSpPr>
          <p:cNvPr id="26" name="Text Box 7"/>
          <p:cNvSpPr txBox="1">
            <a:spLocks noChangeArrowheads="1"/>
          </p:cNvSpPr>
          <p:nvPr/>
        </p:nvSpPr>
        <p:spPr bwMode="auto">
          <a:xfrm>
            <a:off x="3225394" y="2331770"/>
            <a:ext cx="1144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1</a:t>
            </a:r>
            <a:endParaRPr lang="en-US" altLang="zh-CN" sz="2000" b="1" baseline="-25000">
              <a:solidFill>
                <a:schemeClr val="bg2"/>
              </a:solidFill>
              <a:latin typeface="+mj-ea"/>
              <a:ea typeface="+mj-ea"/>
            </a:endParaRPr>
          </a:p>
        </p:txBody>
      </p:sp>
      <p:sp>
        <p:nvSpPr>
          <p:cNvPr id="27" name="Line 8"/>
          <p:cNvSpPr>
            <a:spLocks noChangeShapeType="1"/>
          </p:cNvSpPr>
          <p:nvPr/>
        </p:nvSpPr>
        <p:spPr bwMode="auto">
          <a:xfrm>
            <a:off x="4340778" y="256707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28" name="Text Box 11"/>
          <p:cNvSpPr txBox="1">
            <a:spLocks noChangeArrowheads="1"/>
          </p:cNvSpPr>
          <p:nvPr/>
        </p:nvSpPr>
        <p:spPr bwMode="auto">
          <a:xfrm>
            <a:off x="7538480" y="2877451"/>
            <a:ext cx="12218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j-ea"/>
                <a:ea typeface="+mj-ea"/>
              </a:rPr>
              <a:t> </a:t>
            </a:r>
            <a:r>
              <a:rPr lang="zh-CN" altLang="en-US" sz="2000" b="1" dirty="0">
                <a:solidFill>
                  <a:schemeClr val="bg2"/>
                </a:solidFill>
                <a:latin typeface="+mj-ea"/>
                <a:ea typeface="+mj-ea"/>
              </a:rPr>
              <a:t>确认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1</a:t>
            </a:r>
            <a:endParaRPr lang="en-US" altLang="zh-CN" sz="2000" b="1" baseline="-25000" dirty="0">
              <a:solidFill>
                <a:schemeClr val="bg2"/>
              </a:solidFill>
              <a:latin typeface="+mj-ea"/>
              <a:ea typeface="+mj-ea"/>
            </a:endParaRPr>
          </a:p>
        </p:txBody>
      </p:sp>
      <p:grpSp>
        <p:nvGrpSpPr>
          <p:cNvPr id="29" name="Group 14"/>
          <p:cNvGrpSpPr/>
          <p:nvPr/>
        </p:nvGrpSpPr>
        <p:grpSpPr bwMode="auto">
          <a:xfrm>
            <a:off x="4340778" y="2444510"/>
            <a:ext cx="3310704" cy="4152842"/>
            <a:chOff x="2042" y="674"/>
            <a:chExt cx="1569" cy="2711"/>
          </a:xfrm>
        </p:grpSpPr>
        <p:sp>
          <p:nvSpPr>
            <p:cNvPr id="30" name="Line 15"/>
            <p:cNvSpPr>
              <a:spLocks noChangeShapeType="1"/>
            </p:cNvSpPr>
            <p:nvPr/>
          </p:nvSpPr>
          <p:spPr bwMode="auto">
            <a:xfrm>
              <a:off x="2042"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31" name="Line 16"/>
            <p:cNvSpPr>
              <a:spLocks noChangeShapeType="1"/>
            </p:cNvSpPr>
            <p:nvPr/>
          </p:nvSpPr>
          <p:spPr bwMode="auto">
            <a:xfrm>
              <a:off x="3611"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grpSp>
      <p:sp>
        <p:nvSpPr>
          <p:cNvPr id="36" name="Text Box 27"/>
          <p:cNvSpPr txBox="1">
            <a:spLocks noChangeArrowheads="1"/>
          </p:cNvSpPr>
          <p:nvPr/>
        </p:nvSpPr>
        <p:spPr bwMode="auto">
          <a:xfrm>
            <a:off x="1274445" y="2339975"/>
            <a:ext cx="1480820" cy="398780"/>
          </a:xfrm>
          <a:prstGeom prst="rect">
            <a:avLst/>
          </a:prstGeom>
          <a:solidFill>
            <a:srgbClr val="92D050"/>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1 </a:t>
            </a:r>
            <a:endParaRPr lang="en-US" altLang="zh-CN" sz="2400" b="1" dirty="0">
              <a:solidFill>
                <a:schemeClr val="bg2"/>
              </a:solidFill>
              <a:latin typeface="Arial" panose="020B0604020202020204" pitchFamily="34" charset="0"/>
              <a:ea typeface="黑体" panose="02010609060101010101" charset="-122"/>
            </a:endParaRPr>
          </a:p>
        </p:txBody>
      </p:sp>
      <p:sp>
        <p:nvSpPr>
          <p:cNvPr id="41" name="Line 8"/>
          <p:cNvSpPr>
            <a:spLocks noChangeShapeType="1"/>
          </p:cNvSpPr>
          <p:nvPr/>
        </p:nvSpPr>
        <p:spPr bwMode="auto">
          <a:xfrm flipH="1">
            <a:off x="4354971" y="310241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777255" name="Text Box 39"/>
          <p:cNvSpPr txBox="1">
            <a:spLocks noChangeArrowheads="1"/>
          </p:cNvSpPr>
          <p:nvPr/>
        </p:nvSpPr>
        <p:spPr bwMode="auto">
          <a:xfrm>
            <a:off x="3749040" y="1022985"/>
            <a:ext cx="5356860" cy="829945"/>
          </a:xfrm>
          <a:prstGeom prst="rect">
            <a:avLst/>
          </a:prstGeom>
          <a:solidFill>
            <a:srgbClr val="FFC000"/>
          </a:solidFill>
          <a:ln w="9525">
            <a:noFill/>
            <a:miter lim="800000"/>
          </a:ln>
          <a:effectLst>
            <a:outerShdw dist="35921" dir="2700000" algn="ctr" rotWithShape="0">
              <a:schemeClr val="bg2"/>
            </a:outerShdw>
          </a:effectLst>
        </p:spPr>
        <p:txBody>
          <a:bodyPr wrap="square">
            <a:spAutoFit/>
          </a:bodyPr>
          <a:lstStyle/>
          <a:p>
            <a:pPr algn="just"/>
            <a:r>
              <a:rPr lang="zh-CN" altLang="en-US" sz="2400" b="1" dirty="0">
                <a:solidFill>
                  <a:schemeClr val="bg2"/>
                </a:solidFill>
                <a:latin typeface="+mn-lt"/>
                <a:ea typeface="+mn-ea"/>
              </a:rPr>
              <a:t>发送方每收到一个对新报文段的确认</a:t>
            </a:r>
            <a:endParaRPr lang="zh-CN" altLang="en-US" sz="2400" b="1" dirty="0">
              <a:solidFill>
                <a:schemeClr val="bg2"/>
              </a:solidFill>
              <a:latin typeface="+mn-lt"/>
              <a:ea typeface="+mn-ea"/>
            </a:endParaRPr>
          </a:p>
          <a:p>
            <a:pPr algn="just"/>
            <a:r>
              <a:rPr lang="zh-CN" altLang="en-US" sz="2400" b="1" dirty="0">
                <a:solidFill>
                  <a:schemeClr val="bg2"/>
                </a:solidFill>
                <a:latin typeface="+mn-lt"/>
                <a:ea typeface="+mn-ea"/>
              </a:rPr>
              <a:t>（重传的不算在内）就使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加 </a:t>
            </a:r>
            <a:r>
              <a:rPr lang="en-US" altLang="zh-CN" sz="2400" b="1" dirty="0">
                <a:solidFill>
                  <a:schemeClr val="bg2"/>
                </a:solidFill>
                <a:latin typeface="+mn-lt"/>
                <a:ea typeface="+mn-ea"/>
              </a:rPr>
              <a:t>1</a:t>
            </a:r>
            <a:r>
              <a:rPr lang="zh-CN" altLang="en-US" sz="2400" b="1" dirty="0">
                <a:solidFill>
                  <a:schemeClr val="bg2"/>
                </a:solidFill>
                <a:latin typeface="+mn-lt"/>
                <a:ea typeface="+mn-ea"/>
              </a:rPr>
              <a:t>。</a:t>
            </a:r>
            <a:r>
              <a:rPr lang="zh-CN" altLang="en-US" b="1" dirty="0">
                <a:solidFill>
                  <a:schemeClr val="bg2"/>
                </a:solidFill>
                <a:latin typeface="+mn-lt"/>
                <a:ea typeface="+mn-ea"/>
              </a:rPr>
              <a:t> </a:t>
            </a:r>
            <a:endParaRPr lang="zh-CN" altLang="en-US" b="1" dirty="0">
              <a:solidFill>
                <a:schemeClr val="bg2"/>
              </a:solidFill>
              <a:latin typeface="+mn-lt"/>
              <a:ea typeface="+mn-ea"/>
            </a:endParaRPr>
          </a:p>
        </p:txBody>
      </p:sp>
      <p:sp>
        <p:nvSpPr>
          <p:cNvPr id="31"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发送方</a:t>
            </a:r>
            <a:endParaRPr lang="zh-CN" altLang="en-US" sz="2000" b="1" dirty="0">
              <a:solidFill>
                <a:schemeClr val="bg2"/>
              </a:solidFill>
              <a:latin typeface="+mj-ea"/>
              <a:ea typeface="+mj-ea"/>
            </a:endParaRPr>
          </a:p>
        </p:txBody>
      </p:sp>
      <p:sp>
        <p:nvSpPr>
          <p:cNvPr id="32"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b="1" dirty="0">
                <a:solidFill>
                  <a:schemeClr val="bg2"/>
                </a:solidFill>
              </a:rPr>
              <a:t>接收方</a:t>
            </a:r>
            <a:endParaRPr lang="zh-CN" altLang="en-US" b="1" dirty="0">
              <a:solidFill>
                <a:schemeClr val="bg2"/>
              </a:solidFill>
            </a:endParaRPr>
          </a:p>
        </p:txBody>
      </p:sp>
      <p:sp>
        <p:nvSpPr>
          <p:cNvPr id="33" name="Text Box 7"/>
          <p:cNvSpPr txBox="1">
            <a:spLocks noChangeArrowheads="1"/>
          </p:cNvSpPr>
          <p:nvPr/>
        </p:nvSpPr>
        <p:spPr bwMode="auto">
          <a:xfrm>
            <a:off x="3225394" y="2331770"/>
            <a:ext cx="1144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1</a:t>
            </a:r>
            <a:endParaRPr lang="en-US" altLang="zh-CN" sz="2000" b="1" baseline="-25000">
              <a:solidFill>
                <a:schemeClr val="bg2"/>
              </a:solidFill>
              <a:latin typeface="+mj-ea"/>
              <a:ea typeface="+mj-ea"/>
            </a:endParaRPr>
          </a:p>
        </p:txBody>
      </p:sp>
      <p:sp>
        <p:nvSpPr>
          <p:cNvPr id="34" name="Line 8"/>
          <p:cNvSpPr>
            <a:spLocks noChangeShapeType="1"/>
          </p:cNvSpPr>
          <p:nvPr/>
        </p:nvSpPr>
        <p:spPr bwMode="auto">
          <a:xfrm>
            <a:off x="4340778" y="256707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35" name="Text Box 11"/>
          <p:cNvSpPr txBox="1">
            <a:spLocks noChangeArrowheads="1"/>
          </p:cNvSpPr>
          <p:nvPr/>
        </p:nvSpPr>
        <p:spPr bwMode="auto">
          <a:xfrm>
            <a:off x="7538480" y="2877451"/>
            <a:ext cx="12218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j-ea"/>
                <a:ea typeface="+mj-ea"/>
              </a:rPr>
              <a:t> </a:t>
            </a:r>
            <a:r>
              <a:rPr lang="zh-CN" altLang="en-US" sz="2000" b="1" dirty="0">
                <a:solidFill>
                  <a:schemeClr val="bg2"/>
                </a:solidFill>
                <a:latin typeface="+mj-ea"/>
                <a:ea typeface="+mj-ea"/>
              </a:rPr>
              <a:t>确认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1</a:t>
            </a:r>
            <a:endParaRPr lang="en-US" altLang="zh-CN" sz="2000" b="1" baseline="-25000" dirty="0">
              <a:solidFill>
                <a:schemeClr val="bg2"/>
              </a:solidFill>
              <a:latin typeface="+mj-ea"/>
              <a:ea typeface="+mj-ea"/>
            </a:endParaRPr>
          </a:p>
        </p:txBody>
      </p:sp>
      <p:grpSp>
        <p:nvGrpSpPr>
          <p:cNvPr id="36" name="Group 14"/>
          <p:cNvGrpSpPr/>
          <p:nvPr/>
        </p:nvGrpSpPr>
        <p:grpSpPr bwMode="auto">
          <a:xfrm>
            <a:off x="4340778" y="2444510"/>
            <a:ext cx="3310704" cy="4152842"/>
            <a:chOff x="2042" y="674"/>
            <a:chExt cx="1569" cy="2711"/>
          </a:xfrm>
        </p:grpSpPr>
        <p:sp>
          <p:nvSpPr>
            <p:cNvPr id="37" name="Line 15"/>
            <p:cNvSpPr>
              <a:spLocks noChangeShapeType="1"/>
            </p:cNvSpPr>
            <p:nvPr/>
          </p:nvSpPr>
          <p:spPr bwMode="auto">
            <a:xfrm>
              <a:off x="2042"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38" name="Line 16"/>
            <p:cNvSpPr>
              <a:spLocks noChangeShapeType="1"/>
            </p:cNvSpPr>
            <p:nvPr/>
          </p:nvSpPr>
          <p:spPr bwMode="auto">
            <a:xfrm>
              <a:off x="3611"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grpSp>
      <p:sp>
        <p:nvSpPr>
          <p:cNvPr id="39" name="Text Box 17"/>
          <p:cNvSpPr txBox="1">
            <a:spLocks noChangeArrowheads="1"/>
          </p:cNvSpPr>
          <p:nvPr/>
        </p:nvSpPr>
        <p:spPr bwMode="auto">
          <a:xfrm>
            <a:off x="2777439" y="3395641"/>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a:t>
            </a:r>
            <a:endParaRPr lang="en-US" altLang="zh-CN" sz="2000" b="1" baseline="-25000">
              <a:solidFill>
                <a:schemeClr val="bg2"/>
              </a:solidFill>
              <a:latin typeface="+mj-ea"/>
              <a:ea typeface="+mj-ea"/>
            </a:endParaRPr>
          </a:p>
        </p:txBody>
      </p:sp>
      <p:sp>
        <p:nvSpPr>
          <p:cNvPr id="40" name="Text Box 19"/>
          <p:cNvSpPr txBox="1">
            <a:spLocks noChangeArrowheads="1"/>
          </p:cNvSpPr>
          <p:nvPr/>
        </p:nvSpPr>
        <p:spPr bwMode="auto">
          <a:xfrm>
            <a:off x="7489632" y="3971764"/>
            <a:ext cx="1838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chemeClr val="bg2"/>
                </a:solidFill>
                <a:latin typeface="+mj-ea"/>
                <a:ea typeface="+mj-ea"/>
              </a:rPr>
              <a:t> </a:t>
            </a:r>
            <a:r>
              <a:rPr lang="zh-CN" altLang="en-US" sz="2000" b="1">
                <a:solidFill>
                  <a:schemeClr val="bg2"/>
                </a:solidFill>
                <a:latin typeface="+mj-ea"/>
                <a:ea typeface="+mj-ea"/>
              </a:rPr>
              <a:t>确认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 </a:t>
            </a:r>
            <a:endParaRPr lang="en-US" altLang="zh-CN" sz="2000" b="1" baseline="-25000">
              <a:solidFill>
                <a:schemeClr val="bg2"/>
              </a:solidFill>
              <a:latin typeface="+mj-ea"/>
              <a:ea typeface="+mj-ea"/>
            </a:endParaRPr>
          </a:p>
        </p:txBody>
      </p:sp>
      <p:sp>
        <p:nvSpPr>
          <p:cNvPr id="43" name="Text Box 27"/>
          <p:cNvSpPr txBox="1">
            <a:spLocks noChangeArrowheads="1"/>
          </p:cNvSpPr>
          <p:nvPr/>
        </p:nvSpPr>
        <p:spPr bwMode="auto">
          <a:xfrm>
            <a:off x="1274445" y="2339975"/>
            <a:ext cx="1503680" cy="398780"/>
          </a:xfrm>
          <a:prstGeom prst="rect">
            <a:avLst/>
          </a:prstGeom>
          <a:solidFill>
            <a:srgbClr val="92D050"/>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1 </a:t>
            </a:r>
            <a:endParaRPr lang="en-US" altLang="zh-CN" sz="2400" b="1" dirty="0">
              <a:solidFill>
                <a:schemeClr val="bg2"/>
              </a:solidFill>
              <a:latin typeface="Arial" panose="020B0604020202020204" pitchFamily="34" charset="0"/>
              <a:ea typeface="黑体" panose="02010609060101010101" charset="-122"/>
            </a:endParaRPr>
          </a:p>
        </p:txBody>
      </p:sp>
      <p:sp>
        <p:nvSpPr>
          <p:cNvPr id="44" name="Text Box 28"/>
          <p:cNvSpPr txBox="1">
            <a:spLocks noChangeArrowheads="1"/>
          </p:cNvSpPr>
          <p:nvPr/>
        </p:nvSpPr>
        <p:spPr bwMode="auto">
          <a:xfrm>
            <a:off x="1274445" y="3416300"/>
            <a:ext cx="1503680" cy="381000"/>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2 </a:t>
            </a:r>
            <a:endParaRPr lang="en-US" altLang="zh-CN" sz="2400" b="1" dirty="0">
              <a:solidFill>
                <a:schemeClr val="bg2"/>
              </a:solidFill>
              <a:latin typeface="Arial" panose="020B0604020202020204" pitchFamily="34" charset="0"/>
              <a:ea typeface="黑体" panose="02010609060101010101" charset="-122"/>
            </a:endParaRPr>
          </a:p>
        </p:txBody>
      </p:sp>
      <p:sp>
        <p:nvSpPr>
          <p:cNvPr id="48" name="Line 8"/>
          <p:cNvSpPr>
            <a:spLocks noChangeShapeType="1"/>
          </p:cNvSpPr>
          <p:nvPr/>
        </p:nvSpPr>
        <p:spPr bwMode="auto">
          <a:xfrm flipH="1">
            <a:off x="4354971" y="310241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49" name="Line 8"/>
          <p:cNvSpPr>
            <a:spLocks noChangeShapeType="1"/>
          </p:cNvSpPr>
          <p:nvPr/>
        </p:nvSpPr>
        <p:spPr bwMode="auto">
          <a:xfrm>
            <a:off x="4352540" y="3640384"/>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0" name="Line 8"/>
          <p:cNvSpPr>
            <a:spLocks noChangeShapeType="1"/>
          </p:cNvSpPr>
          <p:nvPr/>
        </p:nvSpPr>
        <p:spPr bwMode="auto">
          <a:xfrm>
            <a:off x="4352956" y="3739158"/>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1" name="Line 8"/>
          <p:cNvSpPr>
            <a:spLocks noChangeShapeType="1"/>
          </p:cNvSpPr>
          <p:nvPr/>
        </p:nvSpPr>
        <p:spPr bwMode="auto">
          <a:xfrm flipH="1">
            <a:off x="4352540" y="4175003"/>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2" name="Line 8"/>
          <p:cNvSpPr>
            <a:spLocks noChangeShapeType="1"/>
          </p:cNvSpPr>
          <p:nvPr/>
        </p:nvSpPr>
        <p:spPr bwMode="auto">
          <a:xfrm flipH="1">
            <a:off x="4353113" y="4273108"/>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777255" name="Text Box 39"/>
          <p:cNvSpPr txBox="1">
            <a:spLocks noChangeArrowheads="1"/>
          </p:cNvSpPr>
          <p:nvPr/>
        </p:nvSpPr>
        <p:spPr bwMode="auto">
          <a:xfrm>
            <a:off x="3509963" y="990608"/>
            <a:ext cx="5178425" cy="829945"/>
          </a:xfrm>
          <a:prstGeom prst="rect">
            <a:avLst/>
          </a:prstGeom>
          <a:solidFill>
            <a:srgbClr val="FFC000"/>
          </a:solidFill>
          <a:ln w="9525">
            <a:noFill/>
            <a:miter lim="800000"/>
          </a:ln>
          <a:effectLst>
            <a:outerShdw dist="35921" dir="2700000" algn="ctr" rotWithShape="0">
              <a:schemeClr val="bg2"/>
            </a:outerShdw>
          </a:effectLst>
        </p:spPr>
        <p:txBody>
          <a:bodyPr wrap="square">
            <a:spAutoFit/>
          </a:bodyPr>
          <a:lstStyle/>
          <a:p>
            <a:pPr algn="just"/>
            <a:r>
              <a:rPr lang="zh-CN" altLang="en-US" sz="2400" b="1" dirty="0">
                <a:solidFill>
                  <a:schemeClr val="bg2"/>
                </a:solidFill>
                <a:latin typeface="+mn-lt"/>
                <a:ea typeface="+mn-ea"/>
              </a:rPr>
              <a:t>发送方每收到一个对新报文段的确认</a:t>
            </a:r>
            <a:endParaRPr lang="zh-CN" altLang="en-US" sz="2400" b="1" dirty="0">
              <a:solidFill>
                <a:schemeClr val="bg2"/>
              </a:solidFill>
              <a:latin typeface="+mn-lt"/>
              <a:ea typeface="+mn-ea"/>
            </a:endParaRPr>
          </a:p>
          <a:p>
            <a:pPr algn="just"/>
            <a:r>
              <a:rPr lang="zh-CN" altLang="en-US" sz="2400" b="1" dirty="0">
                <a:solidFill>
                  <a:schemeClr val="bg2"/>
                </a:solidFill>
                <a:latin typeface="+mn-lt"/>
                <a:ea typeface="+mn-ea"/>
              </a:rPr>
              <a:t>（重传的不算在内）就使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加 </a:t>
            </a:r>
            <a:r>
              <a:rPr lang="en-US" altLang="zh-CN" sz="2400" b="1" dirty="0">
                <a:solidFill>
                  <a:schemeClr val="bg2"/>
                </a:solidFill>
                <a:latin typeface="+mn-lt"/>
                <a:ea typeface="+mn-ea"/>
              </a:rPr>
              <a:t>1</a:t>
            </a:r>
            <a:r>
              <a:rPr lang="zh-CN" altLang="en-US" sz="2400" b="1" dirty="0">
                <a:solidFill>
                  <a:schemeClr val="bg2"/>
                </a:solidFill>
                <a:latin typeface="+mn-lt"/>
                <a:ea typeface="+mn-ea"/>
              </a:rPr>
              <a:t>。</a:t>
            </a:r>
            <a:r>
              <a:rPr lang="zh-CN" altLang="en-US" b="1" dirty="0">
                <a:solidFill>
                  <a:schemeClr val="bg2"/>
                </a:solidFill>
                <a:latin typeface="+mn-lt"/>
                <a:ea typeface="+mn-ea"/>
              </a:rPr>
              <a:t> </a:t>
            </a:r>
            <a:endParaRPr lang="zh-CN" altLang="en-US" b="1" dirty="0">
              <a:solidFill>
                <a:schemeClr val="bg2"/>
              </a:solidFill>
              <a:latin typeface="+mn-lt"/>
              <a:ea typeface="+mn-ea"/>
            </a:endParaRPr>
          </a:p>
        </p:txBody>
      </p:sp>
      <p:sp>
        <p:nvSpPr>
          <p:cNvPr id="43"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发送方</a:t>
            </a:r>
            <a:endParaRPr lang="zh-CN" altLang="en-US" sz="2000" b="1" dirty="0">
              <a:solidFill>
                <a:schemeClr val="bg2"/>
              </a:solidFill>
              <a:latin typeface="+mj-ea"/>
              <a:ea typeface="+mj-ea"/>
            </a:endParaRPr>
          </a:p>
        </p:txBody>
      </p:sp>
      <p:sp>
        <p:nvSpPr>
          <p:cNvPr id="44"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b="1" dirty="0">
                <a:solidFill>
                  <a:schemeClr val="bg2"/>
                </a:solidFill>
              </a:rPr>
              <a:t>接收方</a:t>
            </a:r>
            <a:endParaRPr lang="zh-CN" altLang="en-US" b="1" dirty="0">
              <a:solidFill>
                <a:schemeClr val="bg2"/>
              </a:solidFill>
            </a:endParaRPr>
          </a:p>
        </p:txBody>
      </p:sp>
      <p:sp>
        <p:nvSpPr>
          <p:cNvPr id="45" name="Text Box 7"/>
          <p:cNvSpPr txBox="1">
            <a:spLocks noChangeArrowheads="1"/>
          </p:cNvSpPr>
          <p:nvPr/>
        </p:nvSpPr>
        <p:spPr bwMode="auto">
          <a:xfrm>
            <a:off x="3225394" y="2331770"/>
            <a:ext cx="1144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1</a:t>
            </a:r>
            <a:endParaRPr lang="en-US" altLang="zh-CN" sz="2000" b="1" baseline="-25000">
              <a:solidFill>
                <a:schemeClr val="bg2"/>
              </a:solidFill>
              <a:latin typeface="+mj-ea"/>
              <a:ea typeface="+mj-ea"/>
            </a:endParaRPr>
          </a:p>
        </p:txBody>
      </p:sp>
      <p:sp>
        <p:nvSpPr>
          <p:cNvPr id="46" name="Line 8"/>
          <p:cNvSpPr>
            <a:spLocks noChangeShapeType="1"/>
          </p:cNvSpPr>
          <p:nvPr/>
        </p:nvSpPr>
        <p:spPr bwMode="auto">
          <a:xfrm>
            <a:off x="4340778" y="256707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47" name="Text Box 11"/>
          <p:cNvSpPr txBox="1">
            <a:spLocks noChangeArrowheads="1"/>
          </p:cNvSpPr>
          <p:nvPr/>
        </p:nvSpPr>
        <p:spPr bwMode="auto">
          <a:xfrm>
            <a:off x="7538480" y="2877451"/>
            <a:ext cx="12218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j-ea"/>
                <a:ea typeface="+mj-ea"/>
              </a:rPr>
              <a:t> </a:t>
            </a:r>
            <a:r>
              <a:rPr lang="zh-CN" altLang="en-US" sz="2000" b="1" dirty="0">
                <a:solidFill>
                  <a:schemeClr val="bg2"/>
                </a:solidFill>
                <a:latin typeface="+mj-ea"/>
                <a:ea typeface="+mj-ea"/>
              </a:rPr>
              <a:t>确认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1</a:t>
            </a:r>
            <a:endParaRPr lang="en-US" altLang="zh-CN" sz="2000" b="1" baseline="-25000" dirty="0">
              <a:solidFill>
                <a:schemeClr val="bg2"/>
              </a:solidFill>
              <a:latin typeface="+mj-ea"/>
              <a:ea typeface="+mj-ea"/>
            </a:endParaRPr>
          </a:p>
        </p:txBody>
      </p:sp>
      <p:grpSp>
        <p:nvGrpSpPr>
          <p:cNvPr id="48" name="Group 14"/>
          <p:cNvGrpSpPr/>
          <p:nvPr/>
        </p:nvGrpSpPr>
        <p:grpSpPr bwMode="auto">
          <a:xfrm>
            <a:off x="4340778" y="2444510"/>
            <a:ext cx="3310704" cy="4152842"/>
            <a:chOff x="2042" y="674"/>
            <a:chExt cx="1569" cy="2711"/>
          </a:xfrm>
        </p:grpSpPr>
        <p:sp>
          <p:nvSpPr>
            <p:cNvPr id="49" name="Line 15"/>
            <p:cNvSpPr>
              <a:spLocks noChangeShapeType="1"/>
            </p:cNvSpPr>
            <p:nvPr/>
          </p:nvSpPr>
          <p:spPr bwMode="auto">
            <a:xfrm>
              <a:off x="2042"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0" name="Line 16"/>
            <p:cNvSpPr>
              <a:spLocks noChangeShapeType="1"/>
            </p:cNvSpPr>
            <p:nvPr/>
          </p:nvSpPr>
          <p:spPr bwMode="auto">
            <a:xfrm>
              <a:off x="3611"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grpSp>
      <p:sp>
        <p:nvSpPr>
          <p:cNvPr id="51" name="Text Box 17"/>
          <p:cNvSpPr txBox="1">
            <a:spLocks noChangeArrowheads="1"/>
          </p:cNvSpPr>
          <p:nvPr/>
        </p:nvSpPr>
        <p:spPr bwMode="auto">
          <a:xfrm>
            <a:off x="2777439" y="3395641"/>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a:t>
            </a:r>
            <a:endParaRPr lang="en-US" altLang="zh-CN" sz="2000" b="1" baseline="-25000">
              <a:solidFill>
                <a:schemeClr val="bg2"/>
              </a:solidFill>
              <a:latin typeface="+mj-ea"/>
              <a:ea typeface="+mj-ea"/>
            </a:endParaRPr>
          </a:p>
        </p:txBody>
      </p:sp>
      <p:sp>
        <p:nvSpPr>
          <p:cNvPr id="52" name="Text Box 19"/>
          <p:cNvSpPr txBox="1">
            <a:spLocks noChangeArrowheads="1"/>
          </p:cNvSpPr>
          <p:nvPr/>
        </p:nvSpPr>
        <p:spPr bwMode="auto">
          <a:xfrm>
            <a:off x="7489632" y="3971764"/>
            <a:ext cx="1838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chemeClr val="bg2"/>
                </a:solidFill>
                <a:latin typeface="+mj-ea"/>
                <a:ea typeface="+mj-ea"/>
              </a:rPr>
              <a:t> </a:t>
            </a:r>
            <a:r>
              <a:rPr lang="zh-CN" altLang="en-US" sz="2000" b="1">
                <a:solidFill>
                  <a:schemeClr val="bg2"/>
                </a:solidFill>
                <a:latin typeface="+mj-ea"/>
                <a:ea typeface="+mj-ea"/>
              </a:rPr>
              <a:t>确认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 </a:t>
            </a:r>
            <a:endParaRPr lang="en-US" altLang="zh-CN" sz="2000" b="1" baseline="-25000">
              <a:solidFill>
                <a:schemeClr val="bg2"/>
              </a:solidFill>
              <a:latin typeface="+mj-ea"/>
              <a:ea typeface="+mj-ea"/>
            </a:endParaRPr>
          </a:p>
        </p:txBody>
      </p:sp>
      <p:sp>
        <p:nvSpPr>
          <p:cNvPr id="53" name="Text Box 22"/>
          <p:cNvSpPr txBox="1">
            <a:spLocks noChangeArrowheads="1"/>
          </p:cNvSpPr>
          <p:nvPr/>
        </p:nvSpPr>
        <p:spPr bwMode="auto">
          <a:xfrm>
            <a:off x="2723452" y="4512358"/>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4</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7</a:t>
            </a:r>
            <a:endParaRPr lang="en-US" altLang="zh-CN" sz="2000" b="1" baseline="-25000" dirty="0">
              <a:solidFill>
                <a:schemeClr val="bg2"/>
              </a:solidFill>
              <a:latin typeface="+mj-ea"/>
              <a:ea typeface="+mj-ea"/>
            </a:endParaRPr>
          </a:p>
        </p:txBody>
      </p:sp>
      <p:sp>
        <p:nvSpPr>
          <p:cNvPr id="54" name="Text Box 23"/>
          <p:cNvSpPr txBox="1">
            <a:spLocks noChangeArrowheads="1"/>
          </p:cNvSpPr>
          <p:nvPr/>
        </p:nvSpPr>
        <p:spPr bwMode="auto">
          <a:xfrm>
            <a:off x="7489632" y="5025586"/>
            <a:ext cx="1838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chemeClr val="bg2"/>
                </a:solidFill>
                <a:latin typeface="+mj-ea"/>
                <a:ea typeface="+mj-ea"/>
              </a:rPr>
              <a:t> </a:t>
            </a:r>
            <a:r>
              <a:rPr lang="zh-CN" altLang="en-US" sz="2000" b="1">
                <a:solidFill>
                  <a:schemeClr val="bg2"/>
                </a:solidFill>
                <a:latin typeface="+mj-ea"/>
                <a:ea typeface="+mj-ea"/>
              </a:rPr>
              <a:t>确认 </a:t>
            </a:r>
            <a:r>
              <a:rPr lang="en-US" altLang="zh-CN" sz="2000" b="1">
                <a:solidFill>
                  <a:schemeClr val="bg2"/>
                </a:solidFill>
                <a:latin typeface="+mj-ea"/>
                <a:ea typeface="+mj-ea"/>
              </a:rPr>
              <a:t>M</a:t>
            </a:r>
            <a:r>
              <a:rPr lang="en-US" altLang="zh-CN" sz="2000" b="1" baseline="-25000">
                <a:solidFill>
                  <a:schemeClr val="bg2"/>
                </a:solidFill>
                <a:latin typeface="+mj-ea"/>
                <a:ea typeface="+mj-ea"/>
              </a:rPr>
              <a:t>4</a:t>
            </a:r>
            <a:r>
              <a:rPr lang="en-US" altLang="zh-CN" sz="2000" b="1">
                <a:solidFill>
                  <a:schemeClr val="bg2"/>
                </a:solidFill>
                <a:latin typeface="+mj-ea"/>
                <a:ea typeface="+mj-ea"/>
              </a:rPr>
              <a:t>~M</a:t>
            </a:r>
            <a:r>
              <a:rPr lang="en-US" altLang="zh-CN" sz="2000" b="1" baseline="-25000">
                <a:solidFill>
                  <a:schemeClr val="bg2"/>
                </a:solidFill>
                <a:latin typeface="+mj-ea"/>
                <a:ea typeface="+mj-ea"/>
              </a:rPr>
              <a:t>7 </a:t>
            </a:r>
            <a:endParaRPr lang="en-US" altLang="zh-CN" sz="2000" b="1" baseline="-25000">
              <a:solidFill>
                <a:schemeClr val="bg2"/>
              </a:solidFill>
              <a:latin typeface="+mj-ea"/>
              <a:ea typeface="+mj-ea"/>
            </a:endParaRPr>
          </a:p>
        </p:txBody>
      </p:sp>
      <p:sp>
        <p:nvSpPr>
          <p:cNvPr id="55" name="Text Box 27"/>
          <p:cNvSpPr txBox="1">
            <a:spLocks noChangeArrowheads="1"/>
          </p:cNvSpPr>
          <p:nvPr/>
        </p:nvSpPr>
        <p:spPr bwMode="auto">
          <a:xfrm>
            <a:off x="1274445" y="2339975"/>
            <a:ext cx="1579880" cy="406400"/>
          </a:xfrm>
          <a:prstGeom prst="rect">
            <a:avLst/>
          </a:prstGeom>
          <a:solidFill>
            <a:srgbClr val="92D050"/>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1 </a:t>
            </a:r>
            <a:endParaRPr lang="en-US" altLang="zh-CN" sz="2400" b="1" dirty="0">
              <a:solidFill>
                <a:schemeClr val="bg2"/>
              </a:solidFill>
              <a:latin typeface="Arial" panose="020B0604020202020204" pitchFamily="34" charset="0"/>
              <a:ea typeface="黑体" panose="02010609060101010101" charset="-122"/>
            </a:endParaRPr>
          </a:p>
        </p:txBody>
      </p:sp>
      <p:sp>
        <p:nvSpPr>
          <p:cNvPr id="56" name="Text Box 28"/>
          <p:cNvSpPr txBox="1">
            <a:spLocks noChangeArrowheads="1"/>
          </p:cNvSpPr>
          <p:nvPr/>
        </p:nvSpPr>
        <p:spPr bwMode="auto">
          <a:xfrm>
            <a:off x="1274445" y="3416300"/>
            <a:ext cx="1502410" cy="415925"/>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2 </a:t>
            </a:r>
            <a:endParaRPr lang="en-US" altLang="zh-CN" sz="2400" b="1" dirty="0">
              <a:solidFill>
                <a:schemeClr val="bg2"/>
              </a:solidFill>
              <a:latin typeface="Arial" panose="020B0604020202020204" pitchFamily="34" charset="0"/>
              <a:ea typeface="黑体" panose="02010609060101010101" charset="-122"/>
            </a:endParaRPr>
          </a:p>
        </p:txBody>
      </p:sp>
      <p:sp>
        <p:nvSpPr>
          <p:cNvPr id="57" name="Text Box 29"/>
          <p:cNvSpPr txBox="1">
            <a:spLocks noChangeArrowheads="1"/>
          </p:cNvSpPr>
          <p:nvPr/>
        </p:nvSpPr>
        <p:spPr bwMode="auto">
          <a:xfrm>
            <a:off x="1274445" y="4512310"/>
            <a:ext cx="1502410" cy="396240"/>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4 </a:t>
            </a:r>
            <a:endParaRPr lang="en-US" altLang="zh-CN" sz="2400" b="1" dirty="0">
              <a:solidFill>
                <a:schemeClr val="bg2"/>
              </a:solidFill>
              <a:latin typeface="Arial" panose="020B0604020202020204" pitchFamily="34" charset="0"/>
              <a:ea typeface="黑体" panose="02010609060101010101" charset="-122"/>
            </a:endParaRPr>
          </a:p>
        </p:txBody>
      </p:sp>
      <p:sp>
        <p:nvSpPr>
          <p:cNvPr id="60" name="Line 8"/>
          <p:cNvSpPr>
            <a:spLocks noChangeShapeType="1"/>
          </p:cNvSpPr>
          <p:nvPr/>
        </p:nvSpPr>
        <p:spPr bwMode="auto">
          <a:xfrm flipH="1">
            <a:off x="4354971" y="310241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1" name="Line 8"/>
          <p:cNvSpPr>
            <a:spLocks noChangeShapeType="1"/>
          </p:cNvSpPr>
          <p:nvPr/>
        </p:nvSpPr>
        <p:spPr bwMode="auto">
          <a:xfrm>
            <a:off x="4352540" y="3640384"/>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2" name="Line 8"/>
          <p:cNvSpPr>
            <a:spLocks noChangeShapeType="1"/>
          </p:cNvSpPr>
          <p:nvPr/>
        </p:nvSpPr>
        <p:spPr bwMode="auto">
          <a:xfrm>
            <a:off x="4352956" y="3739158"/>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3" name="Line 8"/>
          <p:cNvSpPr>
            <a:spLocks noChangeShapeType="1"/>
          </p:cNvSpPr>
          <p:nvPr/>
        </p:nvSpPr>
        <p:spPr bwMode="auto">
          <a:xfrm flipH="1">
            <a:off x="4352540" y="4175003"/>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4" name="Line 8"/>
          <p:cNvSpPr>
            <a:spLocks noChangeShapeType="1"/>
          </p:cNvSpPr>
          <p:nvPr/>
        </p:nvSpPr>
        <p:spPr bwMode="auto">
          <a:xfrm flipH="1">
            <a:off x="4353113" y="4273108"/>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5" name="Line 8"/>
          <p:cNvSpPr>
            <a:spLocks noChangeShapeType="1"/>
          </p:cNvSpPr>
          <p:nvPr/>
        </p:nvSpPr>
        <p:spPr bwMode="auto">
          <a:xfrm>
            <a:off x="4352540" y="4694674"/>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6" name="Line 8"/>
          <p:cNvSpPr>
            <a:spLocks noChangeShapeType="1"/>
          </p:cNvSpPr>
          <p:nvPr/>
        </p:nvSpPr>
        <p:spPr bwMode="auto">
          <a:xfrm>
            <a:off x="4352956" y="4793448"/>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7" name="Line 8"/>
          <p:cNvSpPr>
            <a:spLocks noChangeShapeType="1"/>
          </p:cNvSpPr>
          <p:nvPr/>
        </p:nvSpPr>
        <p:spPr bwMode="auto">
          <a:xfrm>
            <a:off x="4352540" y="4888546"/>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8" name="Line 8"/>
          <p:cNvSpPr>
            <a:spLocks noChangeShapeType="1"/>
          </p:cNvSpPr>
          <p:nvPr/>
        </p:nvSpPr>
        <p:spPr bwMode="auto">
          <a:xfrm>
            <a:off x="4352956" y="498732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69" name="Line 8"/>
          <p:cNvSpPr>
            <a:spLocks noChangeShapeType="1"/>
          </p:cNvSpPr>
          <p:nvPr/>
        </p:nvSpPr>
        <p:spPr bwMode="auto">
          <a:xfrm flipH="1">
            <a:off x="4352540" y="5229293"/>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0" name="Line 8"/>
          <p:cNvSpPr>
            <a:spLocks noChangeShapeType="1"/>
          </p:cNvSpPr>
          <p:nvPr/>
        </p:nvSpPr>
        <p:spPr bwMode="auto">
          <a:xfrm flipH="1">
            <a:off x="4353113" y="5327398"/>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1" name="Line 8"/>
          <p:cNvSpPr>
            <a:spLocks noChangeShapeType="1"/>
          </p:cNvSpPr>
          <p:nvPr/>
        </p:nvSpPr>
        <p:spPr bwMode="auto">
          <a:xfrm flipH="1">
            <a:off x="4352540" y="542316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2" name="Line 8"/>
          <p:cNvSpPr>
            <a:spLocks noChangeShapeType="1"/>
          </p:cNvSpPr>
          <p:nvPr/>
        </p:nvSpPr>
        <p:spPr bwMode="auto">
          <a:xfrm flipH="1">
            <a:off x="4353113" y="5521270"/>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777255" name="Text Box 39"/>
          <p:cNvSpPr txBox="1">
            <a:spLocks noChangeArrowheads="1"/>
          </p:cNvSpPr>
          <p:nvPr/>
        </p:nvSpPr>
        <p:spPr bwMode="auto">
          <a:xfrm>
            <a:off x="3509963" y="990608"/>
            <a:ext cx="5178425" cy="829945"/>
          </a:xfrm>
          <a:prstGeom prst="rect">
            <a:avLst/>
          </a:prstGeom>
          <a:solidFill>
            <a:srgbClr val="FFC000"/>
          </a:solidFill>
          <a:ln w="9525">
            <a:noFill/>
            <a:miter lim="800000"/>
          </a:ln>
          <a:effectLst>
            <a:outerShdw dist="35921" dir="2700000" algn="ctr" rotWithShape="0">
              <a:schemeClr val="bg2"/>
            </a:outerShdw>
          </a:effectLst>
        </p:spPr>
        <p:txBody>
          <a:bodyPr wrap="square">
            <a:spAutoFit/>
          </a:bodyPr>
          <a:lstStyle/>
          <a:p>
            <a:pPr algn="just"/>
            <a:r>
              <a:rPr lang="zh-CN" altLang="en-US" sz="2400" b="1" dirty="0">
                <a:solidFill>
                  <a:schemeClr val="bg2"/>
                </a:solidFill>
                <a:latin typeface="+mn-lt"/>
                <a:ea typeface="+mn-ea"/>
              </a:rPr>
              <a:t>发送方每收到一个对新报文段的确认</a:t>
            </a:r>
            <a:endParaRPr lang="zh-CN" altLang="en-US" sz="2400" b="1" dirty="0">
              <a:solidFill>
                <a:schemeClr val="bg2"/>
              </a:solidFill>
              <a:latin typeface="+mn-lt"/>
              <a:ea typeface="+mn-ea"/>
            </a:endParaRPr>
          </a:p>
          <a:p>
            <a:pPr algn="just"/>
            <a:r>
              <a:rPr lang="zh-CN" altLang="en-US" sz="2400" b="1" dirty="0">
                <a:solidFill>
                  <a:schemeClr val="bg2"/>
                </a:solidFill>
                <a:latin typeface="+mn-lt"/>
                <a:ea typeface="+mn-ea"/>
              </a:rPr>
              <a:t>（重传的不算在内）就使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加 </a:t>
            </a:r>
            <a:r>
              <a:rPr lang="en-US" altLang="zh-CN" sz="2400" b="1" dirty="0">
                <a:solidFill>
                  <a:schemeClr val="bg2"/>
                </a:solidFill>
                <a:latin typeface="+mn-lt"/>
                <a:ea typeface="+mn-ea"/>
              </a:rPr>
              <a:t>1</a:t>
            </a:r>
            <a:r>
              <a:rPr lang="zh-CN" altLang="en-US" sz="2400" b="1" dirty="0">
                <a:solidFill>
                  <a:schemeClr val="bg2"/>
                </a:solidFill>
                <a:latin typeface="+mn-lt"/>
                <a:ea typeface="+mn-ea"/>
              </a:rPr>
              <a:t>。 </a:t>
            </a:r>
            <a:endParaRPr lang="zh-CN" altLang="en-US" sz="2400" b="1" dirty="0">
              <a:solidFill>
                <a:schemeClr val="bg2"/>
              </a:solidFill>
              <a:latin typeface="+mn-lt"/>
              <a:ea typeface="+mn-ea"/>
            </a:endParaRPr>
          </a:p>
        </p:txBody>
      </p:sp>
      <p:sp>
        <p:nvSpPr>
          <p:cNvPr id="46" name="Rectangle 2"/>
          <p:cNvSpPr>
            <a:spLocks noChangeArrowheads="1"/>
          </p:cNvSpPr>
          <p:nvPr/>
        </p:nvSpPr>
        <p:spPr bwMode="auto">
          <a:xfrm>
            <a:off x="4340778" y="3617141"/>
            <a:ext cx="6798957" cy="1071668"/>
          </a:xfrm>
          <a:prstGeom prst="rect">
            <a:avLst/>
          </a:prstGeom>
          <a:solidFill>
            <a:schemeClr val="accent5">
              <a:lumMod val="40000"/>
              <a:lumOff val="60000"/>
            </a:schemeClr>
          </a:solidFill>
          <a:ln>
            <a:noFill/>
          </a:ln>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chemeClr val="bg2"/>
              </a:solidFill>
            </a:endParaRPr>
          </a:p>
        </p:txBody>
      </p:sp>
      <p:sp>
        <p:nvSpPr>
          <p:cNvPr id="47" name="Rectangle 3"/>
          <p:cNvSpPr>
            <a:spLocks noChangeArrowheads="1"/>
          </p:cNvSpPr>
          <p:nvPr/>
        </p:nvSpPr>
        <p:spPr bwMode="auto">
          <a:xfrm>
            <a:off x="4350304" y="4700644"/>
            <a:ext cx="6789431" cy="1053205"/>
          </a:xfrm>
          <a:prstGeom prst="rect">
            <a:avLst/>
          </a:prstGeom>
          <a:solidFill>
            <a:schemeClr val="accent6">
              <a:lumMod val="60000"/>
              <a:lumOff val="40000"/>
            </a:schemeClr>
          </a:solidFill>
          <a:ln>
            <a:noFill/>
          </a:ln>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chemeClr val="bg2"/>
              </a:solidFill>
            </a:endParaRPr>
          </a:p>
        </p:txBody>
      </p:sp>
      <p:sp>
        <p:nvSpPr>
          <p:cNvPr id="48" name="Rectangle 4"/>
          <p:cNvSpPr>
            <a:spLocks noChangeArrowheads="1"/>
          </p:cNvSpPr>
          <p:nvPr/>
        </p:nvSpPr>
        <p:spPr bwMode="auto">
          <a:xfrm>
            <a:off x="4337602" y="2550204"/>
            <a:ext cx="6802133" cy="1050073"/>
          </a:xfrm>
          <a:prstGeom prst="rect">
            <a:avLst/>
          </a:prstGeom>
          <a:solidFill>
            <a:srgbClr val="92D050"/>
          </a:solidFill>
          <a:ln>
            <a:noFill/>
          </a:ln>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chemeClr val="bg2"/>
              </a:solidFill>
            </a:endParaRPr>
          </a:p>
        </p:txBody>
      </p:sp>
      <p:sp>
        <p:nvSpPr>
          <p:cNvPr id="49" name="Text Box 40"/>
          <p:cNvSpPr txBox="1">
            <a:spLocks noChangeArrowheads="1"/>
          </p:cNvSpPr>
          <p:nvPr/>
        </p:nvSpPr>
        <p:spPr bwMode="auto">
          <a:xfrm>
            <a:off x="9660175" y="2873279"/>
            <a:ext cx="914033" cy="400110"/>
          </a:xfrm>
          <a:prstGeom prst="rect">
            <a:avLst/>
          </a:prstGeom>
          <a:solidFill>
            <a:srgbClr val="75DBFF"/>
          </a:solidFill>
          <a:ln>
            <a:noFill/>
          </a:ln>
          <a:effectLst>
            <a:outerShdw blurRad="50800" dist="38100" dir="2700000" algn="tl" rotWithShape="0">
              <a:prstClr val="black">
                <a:alpha val="40000"/>
              </a:prstClr>
            </a:outerShdw>
          </a:effec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Arial" panose="020B0604020202020204" pitchFamily="34" charset="0"/>
                <a:ea typeface="黑体" panose="02010609060101010101" charset="-122"/>
              </a:rPr>
              <a:t>轮次 </a:t>
            </a:r>
            <a:r>
              <a:rPr lang="en-US" altLang="zh-CN" sz="2000" b="1">
                <a:solidFill>
                  <a:schemeClr val="bg2"/>
                </a:solidFill>
                <a:latin typeface="Arial" panose="020B0604020202020204" pitchFamily="34" charset="0"/>
                <a:ea typeface="黑体" panose="02010609060101010101" charset="-122"/>
              </a:rPr>
              <a:t>1</a:t>
            </a:r>
            <a:endParaRPr lang="en-US" altLang="zh-CN" sz="2000" b="1">
              <a:solidFill>
                <a:schemeClr val="bg2"/>
              </a:solidFill>
              <a:latin typeface="Arial" panose="020B0604020202020204" pitchFamily="34" charset="0"/>
              <a:ea typeface="黑体" panose="02010609060101010101" charset="-122"/>
            </a:endParaRPr>
          </a:p>
        </p:txBody>
      </p:sp>
      <p:sp>
        <p:nvSpPr>
          <p:cNvPr id="50" name="Text Box 41"/>
          <p:cNvSpPr txBox="1">
            <a:spLocks noChangeArrowheads="1"/>
          </p:cNvSpPr>
          <p:nvPr/>
        </p:nvSpPr>
        <p:spPr bwMode="auto">
          <a:xfrm>
            <a:off x="9660175" y="3953655"/>
            <a:ext cx="914033" cy="400110"/>
          </a:xfrm>
          <a:prstGeom prst="rect">
            <a:avLst/>
          </a:prstGeom>
          <a:solidFill>
            <a:srgbClr val="75DBFF"/>
          </a:solidFill>
          <a:ln>
            <a:noFill/>
          </a:ln>
          <a:effectLst>
            <a:outerShdw blurRad="50800" dist="38100" dir="2700000" algn="tl" rotWithShape="0">
              <a:prstClr val="black">
                <a:alpha val="40000"/>
              </a:prstClr>
            </a:outerShdw>
          </a:effec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Arial" panose="020B0604020202020204" pitchFamily="34" charset="0"/>
                <a:ea typeface="黑体" panose="02010609060101010101" charset="-122"/>
              </a:rPr>
              <a:t>轮次 </a:t>
            </a:r>
            <a:r>
              <a:rPr lang="en-US" altLang="zh-CN" sz="2000" b="1">
                <a:solidFill>
                  <a:schemeClr val="bg2"/>
                </a:solidFill>
                <a:latin typeface="Arial" panose="020B0604020202020204" pitchFamily="34" charset="0"/>
                <a:ea typeface="黑体" panose="02010609060101010101" charset="-122"/>
              </a:rPr>
              <a:t>2</a:t>
            </a:r>
            <a:endParaRPr lang="en-US" altLang="zh-CN" sz="2000" b="1">
              <a:solidFill>
                <a:schemeClr val="bg2"/>
              </a:solidFill>
              <a:latin typeface="Arial" panose="020B0604020202020204" pitchFamily="34" charset="0"/>
              <a:ea typeface="黑体" panose="02010609060101010101" charset="-122"/>
            </a:endParaRPr>
          </a:p>
        </p:txBody>
      </p:sp>
      <p:sp>
        <p:nvSpPr>
          <p:cNvPr id="51" name="Text Box 42"/>
          <p:cNvSpPr txBox="1">
            <a:spLocks noChangeArrowheads="1"/>
          </p:cNvSpPr>
          <p:nvPr/>
        </p:nvSpPr>
        <p:spPr bwMode="auto">
          <a:xfrm>
            <a:off x="9660175" y="5016532"/>
            <a:ext cx="914033" cy="400110"/>
          </a:xfrm>
          <a:prstGeom prst="rect">
            <a:avLst/>
          </a:prstGeom>
          <a:solidFill>
            <a:srgbClr val="75DBFF"/>
          </a:solidFill>
          <a:ln>
            <a:noFill/>
          </a:ln>
          <a:effectLst>
            <a:outerShdw blurRad="50800" dist="38100" dir="2700000" algn="tl" rotWithShape="0">
              <a:prstClr val="black">
                <a:alpha val="40000"/>
              </a:prstClr>
            </a:outerShdw>
          </a:effec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Arial" panose="020B0604020202020204" pitchFamily="34" charset="0"/>
                <a:ea typeface="黑体" panose="02010609060101010101" charset="-122"/>
              </a:rPr>
              <a:t>轮次 </a:t>
            </a:r>
            <a:r>
              <a:rPr lang="en-US" altLang="zh-CN" sz="2000" b="1">
                <a:solidFill>
                  <a:schemeClr val="bg2"/>
                </a:solidFill>
                <a:latin typeface="Arial" panose="020B0604020202020204" pitchFamily="34" charset="0"/>
                <a:ea typeface="黑体" panose="02010609060101010101" charset="-122"/>
              </a:rPr>
              <a:t>3</a:t>
            </a:r>
            <a:endParaRPr lang="en-US" altLang="zh-CN" sz="2000" b="1">
              <a:solidFill>
                <a:schemeClr val="bg2"/>
              </a:solidFill>
              <a:latin typeface="Arial" panose="020B0604020202020204" pitchFamily="34" charset="0"/>
              <a:ea typeface="黑体" panose="02010609060101010101" charset="-122"/>
            </a:endParaRPr>
          </a:p>
        </p:txBody>
      </p:sp>
      <p:sp>
        <p:nvSpPr>
          <p:cNvPr id="52"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发送方</a:t>
            </a:r>
            <a:endParaRPr lang="zh-CN" altLang="en-US" sz="2000" b="1" dirty="0">
              <a:solidFill>
                <a:schemeClr val="bg2"/>
              </a:solidFill>
              <a:latin typeface="+mj-ea"/>
              <a:ea typeface="+mj-ea"/>
            </a:endParaRPr>
          </a:p>
        </p:txBody>
      </p:sp>
      <p:sp>
        <p:nvSpPr>
          <p:cNvPr id="53"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b="1" dirty="0">
                <a:solidFill>
                  <a:schemeClr val="bg2"/>
                </a:solidFill>
              </a:rPr>
              <a:t>接收方</a:t>
            </a:r>
            <a:endParaRPr lang="zh-CN" altLang="en-US" b="1" dirty="0">
              <a:solidFill>
                <a:schemeClr val="bg2"/>
              </a:solidFill>
            </a:endParaRPr>
          </a:p>
        </p:txBody>
      </p:sp>
      <p:sp>
        <p:nvSpPr>
          <p:cNvPr id="54" name="Text Box 7"/>
          <p:cNvSpPr txBox="1">
            <a:spLocks noChangeArrowheads="1"/>
          </p:cNvSpPr>
          <p:nvPr/>
        </p:nvSpPr>
        <p:spPr bwMode="auto">
          <a:xfrm>
            <a:off x="3225394" y="2331770"/>
            <a:ext cx="1144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1</a:t>
            </a:r>
            <a:endParaRPr lang="en-US" altLang="zh-CN" sz="2000" b="1" baseline="-25000">
              <a:solidFill>
                <a:schemeClr val="bg2"/>
              </a:solidFill>
              <a:latin typeface="+mj-ea"/>
              <a:ea typeface="+mj-ea"/>
            </a:endParaRPr>
          </a:p>
        </p:txBody>
      </p:sp>
      <p:sp>
        <p:nvSpPr>
          <p:cNvPr id="55" name="Line 8"/>
          <p:cNvSpPr>
            <a:spLocks noChangeShapeType="1"/>
          </p:cNvSpPr>
          <p:nvPr/>
        </p:nvSpPr>
        <p:spPr bwMode="auto">
          <a:xfrm>
            <a:off x="4340778" y="256707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6" name="Text Box 11"/>
          <p:cNvSpPr txBox="1">
            <a:spLocks noChangeArrowheads="1"/>
          </p:cNvSpPr>
          <p:nvPr/>
        </p:nvSpPr>
        <p:spPr bwMode="auto">
          <a:xfrm>
            <a:off x="7538480" y="2877451"/>
            <a:ext cx="12218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j-ea"/>
                <a:ea typeface="+mj-ea"/>
              </a:rPr>
              <a:t> </a:t>
            </a:r>
            <a:r>
              <a:rPr lang="zh-CN" altLang="en-US" sz="2000" b="1" dirty="0">
                <a:solidFill>
                  <a:schemeClr val="bg2"/>
                </a:solidFill>
                <a:latin typeface="+mj-ea"/>
                <a:ea typeface="+mj-ea"/>
              </a:rPr>
              <a:t>确认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1</a:t>
            </a:r>
            <a:endParaRPr lang="en-US" altLang="zh-CN" sz="2000" b="1" baseline="-25000" dirty="0">
              <a:solidFill>
                <a:schemeClr val="bg2"/>
              </a:solidFill>
              <a:latin typeface="+mj-ea"/>
              <a:ea typeface="+mj-ea"/>
            </a:endParaRPr>
          </a:p>
        </p:txBody>
      </p:sp>
      <p:grpSp>
        <p:nvGrpSpPr>
          <p:cNvPr id="57" name="Group 14"/>
          <p:cNvGrpSpPr/>
          <p:nvPr/>
        </p:nvGrpSpPr>
        <p:grpSpPr bwMode="auto">
          <a:xfrm>
            <a:off x="4340778" y="2444510"/>
            <a:ext cx="3310704" cy="4152842"/>
            <a:chOff x="2042" y="674"/>
            <a:chExt cx="1569" cy="2711"/>
          </a:xfrm>
        </p:grpSpPr>
        <p:sp>
          <p:nvSpPr>
            <p:cNvPr id="58" name="Line 15"/>
            <p:cNvSpPr>
              <a:spLocks noChangeShapeType="1"/>
            </p:cNvSpPr>
            <p:nvPr/>
          </p:nvSpPr>
          <p:spPr bwMode="auto">
            <a:xfrm>
              <a:off x="2042"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59" name="Line 16"/>
            <p:cNvSpPr>
              <a:spLocks noChangeShapeType="1"/>
            </p:cNvSpPr>
            <p:nvPr/>
          </p:nvSpPr>
          <p:spPr bwMode="auto">
            <a:xfrm>
              <a:off x="3611" y="674"/>
              <a:ext cx="0" cy="2711"/>
            </a:xfrm>
            <a:prstGeom prst="line">
              <a:avLst/>
            </a:prstGeom>
            <a:noFill/>
            <a:ln w="952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grpSp>
      <p:sp>
        <p:nvSpPr>
          <p:cNvPr id="60" name="Text Box 17"/>
          <p:cNvSpPr txBox="1">
            <a:spLocks noChangeArrowheads="1"/>
          </p:cNvSpPr>
          <p:nvPr/>
        </p:nvSpPr>
        <p:spPr bwMode="auto">
          <a:xfrm>
            <a:off x="2777439" y="3395641"/>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bg2"/>
                </a:solidFill>
                <a:latin typeface="+mj-ea"/>
                <a:ea typeface="+mj-ea"/>
              </a:rPr>
              <a:t>发送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a:t>
            </a:r>
            <a:endParaRPr lang="en-US" altLang="zh-CN" sz="2000" b="1" baseline="-25000">
              <a:solidFill>
                <a:schemeClr val="bg2"/>
              </a:solidFill>
              <a:latin typeface="+mj-ea"/>
              <a:ea typeface="+mj-ea"/>
            </a:endParaRPr>
          </a:p>
        </p:txBody>
      </p:sp>
      <p:sp>
        <p:nvSpPr>
          <p:cNvPr id="61" name="Text Box 19"/>
          <p:cNvSpPr txBox="1">
            <a:spLocks noChangeArrowheads="1"/>
          </p:cNvSpPr>
          <p:nvPr/>
        </p:nvSpPr>
        <p:spPr bwMode="auto">
          <a:xfrm>
            <a:off x="7489632" y="3971764"/>
            <a:ext cx="1838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chemeClr val="bg2"/>
                </a:solidFill>
                <a:latin typeface="+mj-ea"/>
                <a:ea typeface="+mj-ea"/>
              </a:rPr>
              <a:t> </a:t>
            </a:r>
            <a:r>
              <a:rPr lang="zh-CN" altLang="en-US" sz="2000" b="1">
                <a:solidFill>
                  <a:schemeClr val="bg2"/>
                </a:solidFill>
                <a:latin typeface="+mj-ea"/>
                <a:ea typeface="+mj-ea"/>
              </a:rPr>
              <a:t>确认 </a:t>
            </a:r>
            <a:r>
              <a:rPr lang="en-US" altLang="zh-CN" sz="2000" b="1">
                <a:solidFill>
                  <a:schemeClr val="bg2"/>
                </a:solidFill>
                <a:latin typeface="+mj-ea"/>
                <a:ea typeface="+mj-ea"/>
              </a:rPr>
              <a:t>M</a:t>
            </a:r>
            <a:r>
              <a:rPr lang="en-US" altLang="zh-CN" sz="2000" b="1" baseline="-25000">
                <a:solidFill>
                  <a:schemeClr val="bg2"/>
                </a:solidFill>
                <a:latin typeface="+mj-ea"/>
                <a:ea typeface="+mj-ea"/>
              </a:rPr>
              <a:t>2</a:t>
            </a:r>
            <a:r>
              <a:rPr lang="en-US" altLang="zh-CN" sz="2000" b="1">
                <a:solidFill>
                  <a:schemeClr val="bg2"/>
                </a:solidFill>
                <a:latin typeface="+mj-ea"/>
                <a:ea typeface="+mj-ea"/>
              </a:rPr>
              <a:t>~M</a:t>
            </a:r>
            <a:r>
              <a:rPr lang="en-US" altLang="zh-CN" sz="2000" b="1" baseline="-25000">
                <a:solidFill>
                  <a:schemeClr val="bg2"/>
                </a:solidFill>
                <a:latin typeface="+mj-ea"/>
                <a:ea typeface="+mj-ea"/>
              </a:rPr>
              <a:t>3 </a:t>
            </a:r>
            <a:endParaRPr lang="en-US" altLang="zh-CN" sz="2000" b="1" baseline="-25000">
              <a:solidFill>
                <a:schemeClr val="bg2"/>
              </a:solidFill>
              <a:latin typeface="+mj-ea"/>
              <a:ea typeface="+mj-ea"/>
            </a:endParaRPr>
          </a:p>
        </p:txBody>
      </p:sp>
      <p:sp>
        <p:nvSpPr>
          <p:cNvPr id="62" name="Text Box 22"/>
          <p:cNvSpPr txBox="1">
            <a:spLocks noChangeArrowheads="1"/>
          </p:cNvSpPr>
          <p:nvPr/>
        </p:nvSpPr>
        <p:spPr bwMode="auto">
          <a:xfrm>
            <a:off x="2723452" y="4512358"/>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4</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7</a:t>
            </a:r>
            <a:endParaRPr lang="en-US" altLang="zh-CN" sz="2000" b="1" baseline="-25000" dirty="0">
              <a:solidFill>
                <a:schemeClr val="bg2"/>
              </a:solidFill>
              <a:latin typeface="+mj-ea"/>
              <a:ea typeface="+mj-ea"/>
            </a:endParaRPr>
          </a:p>
        </p:txBody>
      </p:sp>
      <p:sp>
        <p:nvSpPr>
          <p:cNvPr id="63" name="Text Box 23"/>
          <p:cNvSpPr txBox="1">
            <a:spLocks noChangeArrowheads="1"/>
          </p:cNvSpPr>
          <p:nvPr/>
        </p:nvSpPr>
        <p:spPr bwMode="auto">
          <a:xfrm>
            <a:off x="7489632" y="5025586"/>
            <a:ext cx="1838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chemeClr val="bg2"/>
                </a:solidFill>
                <a:latin typeface="+mj-ea"/>
                <a:ea typeface="+mj-ea"/>
              </a:rPr>
              <a:t> </a:t>
            </a:r>
            <a:r>
              <a:rPr lang="zh-CN" altLang="en-US" sz="2000" b="1">
                <a:solidFill>
                  <a:schemeClr val="bg2"/>
                </a:solidFill>
                <a:latin typeface="+mj-ea"/>
                <a:ea typeface="+mj-ea"/>
              </a:rPr>
              <a:t>确认 </a:t>
            </a:r>
            <a:r>
              <a:rPr lang="en-US" altLang="zh-CN" sz="2000" b="1">
                <a:solidFill>
                  <a:schemeClr val="bg2"/>
                </a:solidFill>
                <a:latin typeface="+mj-ea"/>
                <a:ea typeface="+mj-ea"/>
              </a:rPr>
              <a:t>M</a:t>
            </a:r>
            <a:r>
              <a:rPr lang="en-US" altLang="zh-CN" sz="2000" b="1" baseline="-25000">
                <a:solidFill>
                  <a:schemeClr val="bg2"/>
                </a:solidFill>
                <a:latin typeface="+mj-ea"/>
                <a:ea typeface="+mj-ea"/>
              </a:rPr>
              <a:t>4</a:t>
            </a:r>
            <a:r>
              <a:rPr lang="en-US" altLang="zh-CN" sz="2000" b="1">
                <a:solidFill>
                  <a:schemeClr val="bg2"/>
                </a:solidFill>
                <a:latin typeface="+mj-ea"/>
                <a:ea typeface="+mj-ea"/>
              </a:rPr>
              <a:t>~M</a:t>
            </a:r>
            <a:r>
              <a:rPr lang="en-US" altLang="zh-CN" sz="2000" b="1" baseline="-25000">
                <a:solidFill>
                  <a:schemeClr val="bg2"/>
                </a:solidFill>
                <a:latin typeface="+mj-ea"/>
                <a:ea typeface="+mj-ea"/>
              </a:rPr>
              <a:t>7 </a:t>
            </a:r>
            <a:endParaRPr lang="en-US" altLang="zh-CN" sz="2000" b="1" baseline="-25000">
              <a:solidFill>
                <a:schemeClr val="bg2"/>
              </a:solidFill>
              <a:latin typeface="+mj-ea"/>
              <a:ea typeface="+mj-ea"/>
            </a:endParaRPr>
          </a:p>
        </p:txBody>
      </p:sp>
      <p:sp>
        <p:nvSpPr>
          <p:cNvPr id="64" name="Text Box 27"/>
          <p:cNvSpPr txBox="1">
            <a:spLocks noChangeArrowheads="1"/>
          </p:cNvSpPr>
          <p:nvPr/>
        </p:nvSpPr>
        <p:spPr bwMode="auto">
          <a:xfrm>
            <a:off x="1274445" y="2339975"/>
            <a:ext cx="1449070" cy="386080"/>
          </a:xfrm>
          <a:prstGeom prst="rect">
            <a:avLst/>
          </a:prstGeom>
          <a:solidFill>
            <a:srgbClr val="92D050"/>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1 </a:t>
            </a:r>
            <a:endParaRPr lang="en-US" altLang="zh-CN" sz="2400" b="1" dirty="0">
              <a:solidFill>
                <a:schemeClr val="bg2"/>
              </a:solidFill>
              <a:latin typeface="Arial" panose="020B0604020202020204" pitchFamily="34" charset="0"/>
              <a:ea typeface="黑体" panose="02010609060101010101" charset="-122"/>
            </a:endParaRPr>
          </a:p>
        </p:txBody>
      </p:sp>
      <p:sp>
        <p:nvSpPr>
          <p:cNvPr id="65" name="Text Box 28"/>
          <p:cNvSpPr txBox="1">
            <a:spLocks noChangeArrowheads="1"/>
          </p:cNvSpPr>
          <p:nvPr/>
        </p:nvSpPr>
        <p:spPr bwMode="auto">
          <a:xfrm>
            <a:off x="1274445" y="3416300"/>
            <a:ext cx="1449070" cy="406400"/>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2 </a:t>
            </a:r>
            <a:endParaRPr lang="en-US" altLang="zh-CN" sz="2400" b="1" dirty="0">
              <a:solidFill>
                <a:schemeClr val="bg2"/>
              </a:solidFill>
              <a:latin typeface="Arial" panose="020B0604020202020204" pitchFamily="34" charset="0"/>
              <a:ea typeface="黑体" panose="02010609060101010101" charset="-122"/>
            </a:endParaRPr>
          </a:p>
        </p:txBody>
      </p:sp>
      <p:sp>
        <p:nvSpPr>
          <p:cNvPr id="66" name="Text Box 29"/>
          <p:cNvSpPr txBox="1">
            <a:spLocks noChangeArrowheads="1"/>
          </p:cNvSpPr>
          <p:nvPr/>
        </p:nvSpPr>
        <p:spPr bwMode="auto">
          <a:xfrm>
            <a:off x="1274445" y="4512310"/>
            <a:ext cx="1449070" cy="400050"/>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err="1">
                <a:solidFill>
                  <a:schemeClr val="bg2"/>
                </a:solidFill>
                <a:latin typeface="Arial" panose="020B0604020202020204" pitchFamily="34" charset="0"/>
                <a:ea typeface="黑体" panose="02010609060101010101" charset="-122"/>
              </a:rPr>
              <a:t>cwnd</a:t>
            </a:r>
            <a:r>
              <a:rPr lang="en-US" altLang="zh-CN" sz="2400" b="1" dirty="0">
                <a:solidFill>
                  <a:schemeClr val="bg2"/>
                </a:solidFill>
                <a:latin typeface="Arial" panose="020B0604020202020204" pitchFamily="34" charset="0"/>
                <a:ea typeface="黑体" panose="02010609060101010101" charset="-122"/>
              </a:rPr>
              <a:t> = 4 </a:t>
            </a:r>
            <a:endParaRPr lang="en-US" altLang="zh-CN" sz="2400" b="1" dirty="0">
              <a:solidFill>
                <a:schemeClr val="bg2"/>
              </a:solidFill>
              <a:latin typeface="Arial" panose="020B0604020202020204" pitchFamily="34" charset="0"/>
              <a:ea typeface="黑体" panose="02010609060101010101" charset="-122"/>
            </a:endParaRPr>
          </a:p>
        </p:txBody>
      </p:sp>
      <p:sp>
        <p:nvSpPr>
          <p:cNvPr id="67" name="Text Box 30"/>
          <p:cNvSpPr txBox="1">
            <a:spLocks noChangeArrowheads="1"/>
          </p:cNvSpPr>
          <p:nvPr/>
        </p:nvSpPr>
        <p:spPr bwMode="auto">
          <a:xfrm>
            <a:off x="2634055" y="5594763"/>
            <a:ext cx="1816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j-ea"/>
                <a:ea typeface="+mj-ea"/>
              </a:rPr>
              <a:t>发送 </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8</a:t>
            </a:r>
            <a:r>
              <a:rPr lang="en-US" altLang="zh-CN" sz="2000" b="1" dirty="0">
                <a:solidFill>
                  <a:schemeClr val="bg2"/>
                </a:solidFill>
                <a:latin typeface="+mj-ea"/>
                <a:ea typeface="+mj-ea"/>
              </a:rPr>
              <a:t>~M</a:t>
            </a:r>
            <a:r>
              <a:rPr lang="en-US" altLang="zh-CN" sz="2000" b="1" baseline="-25000" dirty="0">
                <a:solidFill>
                  <a:schemeClr val="bg2"/>
                </a:solidFill>
                <a:latin typeface="+mj-ea"/>
                <a:ea typeface="+mj-ea"/>
              </a:rPr>
              <a:t>15</a:t>
            </a:r>
            <a:endParaRPr lang="en-US" altLang="zh-CN" sz="2000" b="1" baseline="-25000" dirty="0">
              <a:solidFill>
                <a:schemeClr val="bg2"/>
              </a:solidFill>
              <a:latin typeface="+mj-ea"/>
              <a:ea typeface="+mj-ea"/>
            </a:endParaRPr>
          </a:p>
        </p:txBody>
      </p:sp>
      <p:sp>
        <p:nvSpPr>
          <p:cNvPr id="68" name="Text Box 32"/>
          <p:cNvSpPr txBox="1">
            <a:spLocks noChangeArrowheads="1"/>
          </p:cNvSpPr>
          <p:nvPr/>
        </p:nvSpPr>
        <p:spPr bwMode="auto">
          <a:xfrm rot="5400000">
            <a:off x="5817495" y="5963968"/>
            <a:ext cx="541462" cy="51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chemeClr val="bg2"/>
                </a:solidFill>
                <a:latin typeface="Arial" panose="020B0604020202020204" pitchFamily="34" charset="0"/>
                <a:ea typeface="黑体" panose="02010609060101010101" charset="-122"/>
              </a:rPr>
              <a:t>…</a:t>
            </a:r>
            <a:endParaRPr lang="en-US" altLang="zh-CN" sz="2800" b="1" dirty="0">
              <a:solidFill>
                <a:schemeClr val="bg2"/>
              </a:solidFill>
              <a:latin typeface="Arial" panose="020B0604020202020204" pitchFamily="34" charset="0"/>
              <a:ea typeface="黑体" panose="02010609060101010101" charset="-122"/>
            </a:endParaRPr>
          </a:p>
        </p:txBody>
      </p:sp>
      <p:sp>
        <p:nvSpPr>
          <p:cNvPr id="69" name="Line 8"/>
          <p:cNvSpPr>
            <a:spLocks noChangeShapeType="1"/>
          </p:cNvSpPr>
          <p:nvPr/>
        </p:nvSpPr>
        <p:spPr bwMode="auto">
          <a:xfrm flipH="1">
            <a:off x="4354971" y="310241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0" name="Line 8"/>
          <p:cNvSpPr>
            <a:spLocks noChangeShapeType="1"/>
          </p:cNvSpPr>
          <p:nvPr/>
        </p:nvSpPr>
        <p:spPr bwMode="auto">
          <a:xfrm>
            <a:off x="4352540" y="3640384"/>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1" name="Line 8"/>
          <p:cNvSpPr>
            <a:spLocks noChangeShapeType="1"/>
          </p:cNvSpPr>
          <p:nvPr/>
        </p:nvSpPr>
        <p:spPr bwMode="auto">
          <a:xfrm>
            <a:off x="4352956" y="3739158"/>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2" name="Line 8"/>
          <p:cNvSpPr>
            <a:spLocks noChangeShapeType="1"/>
          </p:cNvSpPr>
          <p:nvPr/>
        </p:nvSpPr>
        <p:spPr bwMode="auto">
          <a:xfrm flipH="1">
            <a:off x="4352540" y="4175003"/>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3" name="Line 8"/>
          <p:cNvSpPr>
            <a:spLocks noChangeShapeType="1"/>
          </p:cNvSpPr>
          <p:nvPr/>
        </p:nvSpPr>
        <p:spPr bwMode="auto">
          <a:xfrm flipH="1">
            <a:off x="4353113" y="4273108"/>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4" name="Line 8"/>
          <p:cNvSpPr>
            <a:spLocks noChangeShapeType="1"/>
          </p:cNvSpPr>
          <p:nvPr/>
        </p:nvSpPr>
        <p:spPr bwMode="auto">
          <a:xfrm>
            <a:off x="4352540" y="4694674"/>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5" name="Line 8"/>
          <p:cNvSpPr>
            <a:spLocks noChangeShapeType="1"/>
          </p:cNvSpPr>
          <p:nvPr/>
        </p:nvSpPr>
        <p:spPr bwMode="auto">
          <a:xfrm>
            <a:off x="4352956" y="4793448"/>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6" name="Line 8"/>
          <p:cNvSpPr>
            <a:spLocks noChangeShapeType="1"/>
          </p:cNvSpPr>
          <p:nvPr/>
        </p:nvSpPr>
        <p:spPr bwMode="auto">
          <a:xfrm>
            <a:off x="4352540" y="4888546"/>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7" name="Line 8"/>
          <p:cNvSpPr>
            <a:spLocks noChangeShapeType="1"/>
          </p:cNvSpPr>
          <p:nvPr/>
        </p:nvSpPr>
        <p:spPr bwMode="auto">
          <a:xfrm>
            <a:off x="4352956" y="4987320"/>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8" name="Line 8"/>
          <p:cNvSpPr>
            <a:spLocks noChangeShapeType="1"/>
          </p:cNvSpPr>
          <p:nvPr/>
        </p:nvSpPr>
        <p:spPr bwMode="auto">
          <a:xfrm flipH="1">
            <a:off x="4352540" y="5229293"/>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79" name="Line 8"/>
          <p:cNvSpPr>
            <a:spLocks noChangeShapeType="1"/>
          </p:cNvSpPr>
          <p:nvPr/>
        </p:nvSpPr>
        <p:spPr bwMode="auto">
          <a:xfrm flipH="1">
            <a:off x="4353113" y="5327398"/>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80" name="Line 8"/>
          <p:cNvSpPr>
            <a:spLocks noChangeShapeType="1"/>
          </p:cNvSpPr>
          <p:nvPr/>
        </p:nvSpPr>
        <p:spPr bwMode="auto">
          <a:xfrm flipH="1">
            <a:off x="4352540" y="5423165"/>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81" name="Line 8"/>
          <p:cNvSpPr>
            <a:spLocks noChangeShapeType="1"/>
          </p:cNvSpPr>
          <p:nvPr/>
        </p:nvSpPr>
        <p:spPr bwMode="auto">
          <a:xfrm flipH="1">
            <a:off x="4353113" y="5521270"/>
            <a:ext cx="3294451" cy="491420"/>
          </a:xfrm>
          <a:prstGeom prst="line">
            <a:avLst/>
          </a:prstGeom>
          <a:noFill/>
          <a:ln w="28575">
            <a:solidFill>
              <a:srgbClr val="00B0F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82" name="Line 8"/>
          <p:cNvSpPr>
            <a:spLocks noChangeShapeType="1"/>
          </p:cNvSpPr>
          <p:nvPr/>
        </p:nvSpPr>
        <p:spPr bwMode="auto">
          <a:xfrm>
            <a:off x="4352540" y="5747106"/>
            <a:ext cx="3310704" cy="493844"/>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sz="3335" b="1">
              <a:solidFill>
                <a:srgbClr val="000000"/>
              </a:solidFill>
            </a:endParaRPr>
          </a:p>
        </p:txBody>
      </p:sp>
      <p:sp>
        <p:nvSpPr>
          <p:cNvPr id="83" name="Text Box 31"/>
          <p:cNvSpPr txBox="1">
            <a:spLocks noChangeArrowheads="1"/>
          </p:cNvSpPr>
          <p:nvPr/>
        </p:nvSpPr>
        <p:spPr bwMode="auto">
          <a:xfrm>
            <a:off x="1274445" y="5628640"/>
            <a:ext cx="1512570" cy="368935"/>
          </a:xfrm>
          <a:prstGeom prst="rect">
            <a:avLst/>
          </a:prstGeom>
          <a:solidFill>
            <a:srgbClr val="FFCC00"/>
          </a:solidFill>
          <a:ln>
            <a:noFill/>
          </a:ln>
          <a:effectLst>
            <a:outerShdw blurRad="50800" dist="38100" dir="2700000" algn="tl" rotWithShape="0">
              <a:prstClr val="black">
                <a:alpha val="40000"/>
              </a:prstClr>
            </a:outerShdw>
          </a:effectLst>
        </p:spPr>
        <p:txBody>
          <a:bodyPr wrap="square" lIns="0" tIns="0" rIns="0" bIns="0" anchor="ctr" anchorCtr="1">
            <a:spAutoFit/>
          </a:bodyPr>
          <a:lstStyle>
            <a:defPPr>
              <a:defRPr lang="zh-CN"/>
            </a:defPPr>
            <a:lvl1pPr eaLnBrk="1" hangingPunct="1">
              <a:defRPr sz="2000">
                <a:solidFill>
                  <a:srgbClr val="000000"/>
                </a:solidFill>
                <a:latin typeface="Arial" panose="020B0604020202020204" pitchFamily="34" charset="0"/>
                <a:ea typeface="黑体" panose="02010609060101010101" charset="-122"/>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en-US" altLang="zh-CN" sz="2400" b="1" dirty="0" err="1">
                <a:solidFill>
                  <a:schemeClr val="bg2"/>
                </a:solidFill>
              </a:rPr>
              <a:t>cwnd</a:t>
            </a:r>
            <a:r>
              <a:rPr lang="en-US" altLang="zh-CN" sz="2400" b="1" dirty="0">
                <a:solidFill>
                  <a:schemeClr val="bg2"/>
                </a:solidFill>
              </a:rPr>
              <a:t> = 8</a:t>
            </a:r>
            <a:endParaRPr lang="en-US" altLang="zh-CN"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2000" fill="hold" grpId="1" nodeType="afterEffect">
                                  <p:stCondLst>
                                    <p:cond delay="250"/>
                                  </p:stCondLst>
                                  <p:childTnLst>
                                    <p:anim calcmode="discrete" valueType="str">
                                      <p:cBhvr>
                                        <p:cTn id="19" dur="1000" fill="hold"/>
                                        <p:tgtEl>
                                          <p:spTgt spid="48"/>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1" nodeType="withEffect">
                                  <p:stCondLst>
                                    <p:cond delay="250"/>
                                  </p:stCondLst>
                                  <p:childTnLst>
                                    <p:anim calcmode="discrete" valueType="str">
                                      <p:cBhvr>
                                        <p:cTn id="21" dur="1000" fill="hold"/>
                                        <p:tgtEl>
                                          <p:spTgt spid="46"/>
                                        </p:tgtEl>
                                        <p:attrNameLst>
                                          <p:attrName>style.visibility</p:attrName>
                                        </p:attrNameLst>
                                      </p:cBhvr>
                                      <p:tavLst>
                                        <p:tav tm="0">
                                          <p:val>
                                            <p:strVal val="hidden"/>
                                          </p:val>
                                        </p:tav>
                                        <p:tav tm="50000">
                                          <p:val>
                                            <p:strVal val="visible"/>
                                          </p:val>
                                        </p:tav>
                                      </p:tavLst>
                                    </p:anim>
                                  </p:childTnLst>
                                </p:cTn>
                              </p:par>
                              <p:par>
                                <p:cTn id="22" presetID="35" presetClass="emph" presetSubtype="0" repeatCount="2000" fill="hold" grpId="1" nodeType="withEffect">
                                  <p:stCondLst>
                                    <p:cond delay="250"/>
                                  </p:stCondLst>
                                  <p:childTnLst>
                                    <p:anim calcmode="discrete" valueType="str">
                                      <p:cBhvr>
                                        <p:cTn id="23" dur="10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6" grpId="1" bldLvl="0" animBg="1"/>
      <p:bldP spid="47" grpId="0" bldLvl="0" animBg="1"/>
      <p:bldP spid="47" grpId="1" bldLvl="0" animBg="1"/>
      <p:bldP spid="48" grpId="0" bldLvl="0" animBg="1"/>
      <p:bldP spid="48" grpId="1" bldLvl="0" animBg="1"/>
      <p:bldP spid="49" grpId="0" bldLvl="0" animBg="1"/>
      <p:bldP spid="50" grpId="0" bldLvl="0" animBg="1"/>
      <p:bldP spid="51"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586754" name="Rectangle 2"/>
          <p:cNvSpPr>
            <a:spLocks noGrp="1" noChangeArrowheads="1"/>
          </p:cNvSpPr>
          <p:nvPr/>
        </p:nvSpPr>
        <p:spPr>
          <a:xfrm>
            <a:off x="512446" y="132008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慢启动的作用</a:t>
            </a:r>
            <a:endParaRPr lang="zh-CN" altLang="en-US" sz="2800" b="1" dirty="0">
              <a:solidFill>
                <a:schemeClr val="bg2"/>
              </a:solidFill>
            </a:endParaRPr>
          </a:p>
        </p:txBody>
      </p:sp>
      <p:sp>
        <p:nvSpPr>
          <p:cNvPr id="586755" name="Rectangle 3"/>
          <p:cNvSpPr>
            <a:spLocks noGrp="1" noChangeArrowheads="1"/>
          </p:cNvSpPr>
          <p:nvPr>
            <p:ph idx="1"/>
          </p:nvPr>
        </p:nvSpPr>
        <p:spPr>
          <a:xfrm>
            <a:off x="400369" y="2073290"/>
            <a:ext cx="10978515" cy="3822686"/>
          </a:xfrm>
        </p:spPr>
        <p:txBody>
          <a:bodyPr>
            <a:normAutofit/>
          </a:bodyPr>
          <a:lstStyle/>
          <a:p>
            <a:pPr marL="342900" indent="-342900" fontAlgn="auto">
              <a:lnSpc>
                <a:spcPct val="120000"/>
              </a:lnSpc>
              <a:buFont typeface="Wingdings" panose="05000000000000000000" pitchFamily="2" charset="2"/>
              <a:buChar char="l"/>
            </a:pPr>
            <a:r>
              <a:rPr lang="zh-CN" altLang="en-US" sz="2400" b="1" dirty="0">
                <a:solidFill>
                  <a:schemeClr val="bg2"/>
                </a:solidFill>
              </a:rPr>
              <a:t>可见慢启动的“慢”并不是指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的增长速率慢，而是指在开始时发送速率“慢”（ </a:t>
            </a:r>
            <a:r>
              <a:rPr lang="en-US" altLang="zh-CN" sz="2400" b="1" dirty="0" err="1">
                <a:solidFill>
                  <a:srgbClr val="FF0000"/>
                </a:solidFill>
              </a:rPr>
              <a:t>cwnd</a:t>
            </a:r>
            <a:r>
              <a:rPr lang="en-US" altLang="zh-CN" sz="2400" b="1" dirty="0">
                <a:solidFill>
                  <a:srgbClr val="FF0000"/>
                </a:solidFill>
              </a:rPr>
              <a:t> = 1</a:t>
            </a:r>
            <a:r>
              <a:rPr lang="zh-CN" altLang="en-US" sz="2400" b="1" dirty="0">
                <a:solidFill>
                  <a:schemeClr val="bg2"/>
                </a:solidFill>
              </a:rPr>
              <a:t>）。</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使用慢启动算法可以使发送方在开始发送时向网络注入的分组数大大减少。这对防止网络出现拥塞是非个常有力的措施。</a:t>
            </a:r>
            <a:endParaRPr lang="zh-CN" altLang="en-US" sz="2400" b="1" dirty="0">
              <a:solidFill>
                <a:schemeClr val="bg2"/>
              </a:solidFill>
            </a:endParaRPr>
          </a:p>
          <a:p>
            <a:pPr indent="714375"/>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3.1.3 </a:t>
            </a:r>
            <a:r>
              <a:rPr sz="2800" b="1" dirty="0">
                <a:solidFill>
                  <a:schemeClr val="bg2"/>
                </a:solidFill>
                <a:latin typeface="黑体" panose="02010609060101010101" charset="-122"/>
                <a:ea typeface="黑体" panose="02010609060101010101" charset="-122"/>
                <a:sym typeface="+mn-ea"/>
              </a:rPr>
              <a:t>传输层的复用与分用</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Rectangle 3"/>
          <p:cNvSpPr>
            <a:spLocks noGrp="1" noChangeArrowheads="1"/>
          </p:cNvSpPr>
          <p:nvPr>
            <p:ph idx="1"/>
          </p:nvPr>
        </p:nvSpPr>
        <p:spPr>
          <a:xfrm>
            <a:off x="668344" y="1685371"/>
            <a:ext cx="9793088" cy="3799760"/>
          </a:xfrm>
        </p:spPr>
        <p:txBody>
          <a:bodyPr>
            <a:normAutofit/>
          </a:bodyPr>
          <a:p>
            <a:pPr marL="342900" indent="-342900" fontAlgn="auto">
              <a:lnSpc>
                <a:spcPct val="120000"/>
              </a:lnSpc>
              <a:buFont typeface="Wingdings" panose="05000000000000000000" pitchFamily="2" charset="2"/>
              <a:buChar char="l"/>
            </a:pPr>
            <a:r>
              <a:rPr lang="zh-CN" altLang="en-US" sz="2400" b="1" dirty="0">
                <a:solidFill>
                  <a:srgbClr val="FF0000"/>
                </a:solidFill>
              </a:rPr>
              <a:t>端口</a:t>
            </a:r>
            <a:r>
              <a:rPr lang="zh-CN" altLang="en-US" sz="2400" b="1" dirty="0">
                <a:solidFill>
                  <a:schemeClr val="bg2"/>
                </a:solidFill>
              </a:rPr>
              <a:t>就是应用进程的</a:t>
            </a:r>
            <a:r>
              <a:rPr lang="zh-CN" altLang="en-US" sz="2400" b="1" dirty="0">
                <a:solidFill>
                  <a:srgbClr val="FF0000"/>
                </a:solidFill>
              </a:rPr>
              <a:t>传输层地址</a:t>
            </a:r>
            <a:r>
              <a:rPr lang="zh-CN" altLang="en-US" sz="2400" b="1" dirty="0">
                <a:solidFill>
                  <a:schemeClr val="bg2"/>
                </a:solidFill>
              </a:rPr>
              <a:t>。</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端口的作用就是让应用层的各种应用进程都能将其数据通过端口向下交付给传输层，以及让传输层知道应当将其报文段中的数据向上通过端口交付给应用层相应的进程。</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从这个意义上讲，端口是用来标志应用层的进程。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588802" name="Rectangle 2"/>
          <p:cNvSpPr>
            <a:spLocks noGrp="1" noChangeArrowheads="1"/>
          </p:cNvSpPr>
          <p:nvPr/>
        </p:nvSpPr>
        <p:spPr>
          <a:xfrm>
            <a:off x="746126" y="99623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开始门限 </a:t>
            </a:r>
            <a:r>
              <a:rPr lang="en-US" altLang="zh-CN" sz="2800" b="1" dirty="0" err="1">
                <a:solidFill>
                  <a:schemeClr val="bg2"/>
                </a:solidFill>
              </a:rPr>
              <a:t>ssthresh</a:t>
            </a:r>
            <a:endParaRPr lang="en-US" altLang="zh-CN" sz="2800" b="1" dirty="0" err="1">
              <a:solidFill>
                <a:schemeClr val="bg2"/>
              </a:solidFill>
            </a:endParaRPr>
          </a:p>
        </p:txBody>
      </p:sp>
      <p:sp>
        <p:nvSpPr>
          <p:cNvPr id="588803" name="Rectangle 3"/>
          <p:cNvSpPr>
            <a:spLocks noGrp="1" noChangeArrowheads="1"/>
          </p:cNvSpPr>
          <p:nvPr>
            <p:ph idx="1"/>
          </p:nvPr>
        </p:nvSpPr>
        <p:spPr>
          <a:xfrm>
            <a:off x="427039" y="1873518"/>
            <a:ext cx="10978515" cy="3750678"/>
          </a:xfrm>
        </p:spPr>
        <p:txBody>
          <a:bodyPr>
            <a:normAutofit/>
          </a:bodyPr>
          <a:lstStyle/>
          <a:p>
            <a:pPr marL="342900" indent="-342900" fontAlgn="auto">
              <a:lnSpc>
                <a:spcPct val="120000"/>
              </a:lnSpc>
              <a:buFont typeface="Wingdings" panose="05000000000000000000" pitchFamily="2" charset="2"/>
              <a:buChar char="l"/>
            </a:pPr>
            <a:r>
              <a:rPr lang="zh-CN" altLang="en-US" sz="2200" b="1" dirty="0">
                <a:solidFill>
                  <a:schemeClr val="bg2"/>
                </a:solidFill>
              </a:rPr>
              <a:t>为了防止拥塞窗口 </a:t>
            </a:r>
            <a:r>
              <a:rPr lang="en-US" altLang="zh-CN" sz="2200" b="1" dirty="0" err="1">
                <a:solidFill>
                  <a:schemeClr val="bg2"/>
                </a:solidFill>
              </a:rPr>
              <a:t>cwnd</a:t>
            </a:r>
            <a:r>
              <a:rPr lang="en-US" altLang="zh-CN" sz="2200" b="1" dirty="0">
                <a:solidFill>
                  <a:schemeClr val="bg2"/>
                </a:solidFill>
              </a:rPr>
              <a:t> </a:t>
            </a:r>
            <a:r>
              <a:rPr lang="zh-CN" altLang="en-US" sz="2200" b="1" dirty="0">
                <a:solidFill>
                  <a:schemeClr val="bg2"/>
                </a:solidFill>
              </a:rPr>
              <a:t>的增长引起网络拥塞，还需要另一个状态变量，即慢启动门限 </a:t>
            </a:r>
            <a:r>
              <a:rPr lang="en-US" altLang="zh-CN" sz="2200" b="1" dirty="0" err="1">
                <a:solidFill>
                  <a:schemeClr val="bg2"/>
                </a:solidFill>
              </a:rPr>
              <a:t>ssthresh</a:t>
            </a:r>
            <a:r>
              <a:rPr lang="zh-CN" altLang="en-US" sz="2200" b="1" dirty="0">
                <a:solidFill>
                  <a:schemeClr val="bg2"/>
                </a:solidFill>
              </a:rPr>
              <a:t>，其用法如下：</a:t>
            </a:r>
            <a:endParaRPr lang="zh-CN" altLang="en-US" sz="2200" b="1" dirty="0">
              <a:solidFill>
                <a:schemeClr val="bg2"/>
              </a:solidFill>
            </a:endParaRPr>
          </a:p>
          <a:p>
            <a:pPr lvl="2" fontAlgn="auto">
              <a:lnSpc>
                <a:spcPct val="120000"/>
              </a:lnSpc>
              <a:buFont typeface="Wingdings" panose="05000000000000000000" charset="0"/>
              <a:buChar char="Ø"/>
            </a:pPr>
            <a:r>
              <a:rPr lang="zh-CN" altLang="en-US" sz="2200" b="1" dirty="0">
                <a:solidFill>
                  <a:schemeClr val="bg2"/>
                </a:solidFill>
              </a:rPr>
              <a:t>当</a:t>
            </a:r>
            <a:r>
              <a:rPr lang="zh-CN" altLang="en-US" sz="2200" b="1" dirty="0"/>
              <a:t> </a:t>
            </a:r>
            <a:r>
              <a:rPr lang="en-US" altLang="zh-CN" sz="2200" b="1" dirty="0" err="1">
                <a:solidFill>
                  <a:srgbClr val="FF0000"/>
                </a:solidFill>
              </a:rPr>
              <a:t>cwnd</a:t>
            </a:r>
            <a:r>
              <a:rPr lang="en-US" altLang="zh-CN" sz="2200" b="1" dirty="0">
                <a:solidFill>
                  <a:srgbClr val="FF0000"/>
                </a:solidFill>
              </a:rPr>
              <a:t> &lt; </a:t>
            </a:r>
            <a:r>
              <a:rPr lang="en-US" altLang="zh-CN" sz="2200" b="1" dirty="0" err="1">
                <a:solidFill>
                  <a:srgbClr val="FF0000"/>
                </a:solidFill>
              </a:rPr>
              <a:t>ssthresh</a:t>
            </a:r>
            <a:r>
              <a:rPr lang="en-US" altLang="zh-CN" sz="2200" b="1" dirty="0">
                <a:solidFill>
                  <a:srgbClr val="FF0000"/>
                </a:solidFill>
              </a:rPr>
              <a:t> </a:t>
            </a:r>
            <a:r>
              <a:rPr lang="zh-CN" altLang="en-US" sz="2200" b="1" dirty="0">
                <a:solidFill>
                  <a:schemeClr val="bg2"/>
                </a:solidFill>
              </a:rPr>
              <a:t>时，使用上述的慢启动算法。</a:t>
            </a:r>
            <a:endParaRPr lang="zh-CN" altLang="en-US" sz="2200" b="1" dirty="0">
              <a:solidFill>
                <a:schemeClr val="bg2"/>
              </a:solidFill>
            </a:endParaRPr>
          </a:p>
          <a:p>
            <a:pPr lvl="2" fontAlgn="auto">
              <a:lnSpc>
                <a:spcPct val="120000"/>
              </a:lnSpc>
              <a:buFont typeface="Wingdings" panose="05000000000000000000" charset="0"/>
              <a:buChar char="Ø"/>
            </a:pPr>
            <a:r>
              <a:rPr lang="zh-CN" altLang="en-US" sz="2200" b="1" dirty="0">
                <a:solidFill>
                  <a:schemeClr val="bg2"/>
                </a:solidFill>
              </a:rPr>
              <a:t>当 </a:t>
            </a:r>
            <a:r>
              <a:rPr lang="en-US" altLang="zh-CN" sz="2200" b="1" dirty="0" err="1">
                <a:solidFill>
                  <a:srgbClr val="FF0000"/>
                </a:solidFill>
              </a:rPr>
              <a:t>cwnd</a:t>
            </a:r>
            <a:r>
              <a:rPr lang="en-US" altLang="zh-CN" sz="2200" b="1" dirty="0">
                <a:solidFill>
                  <a:srgbClr val="FF0000"/>
                </a:solidFill>
              </a:rPr>
              <a:t> &gt; </a:t>
            </a:r>
            <a:r>
              <a:rPr lang="en-US" altLang="zh-CN" sz="2200" b="1" dirty="0" err="1">
                <a:solidFill>
                  <a:srgbClr val="FF0000"/>
                </a:solidFill>
              </a:rPr>
              <a:t>ssthresh</a:t>
            </a:r>
            <a:r>
              <a:rPr lang="en-US" altLang="zh-CN" sz="2200" b="1" dirty="0">
                <a:solidFill>
                  <a:srgbClr val="FF0000"/>
                </a:solidFill>
              </a:rPr>
              <a:t> </a:t>
            </a:r>
            <a:r>
              <a:rPr lang="zh-CN" altLang="en-US" sz="2200" b="1" dirty="0">
                <a:solidFill>
                  <a:schemeClr val="bg2"/>
                </a:solidFill>
              </a:rPr>
              <a:t>时，停止使用慢启动算法而改用拥塞避免算法。</a:t>
            </a:r>
            <a:endParaRPr lang="zh-CN" altLang="en-US" sz="2200" b="1" dirty="0">
              <a:solidFill>
                <a:schemeClr val="bg2"/>
              </a:solidFill>
            </a:endParaRPr>
          </a:p>
          <a:p>
            <a:pPr lvl="2" fontAlgn="auto">
              <a:lnSpc>
                <a:spcPct val="120000"/>
              </a:lnSpc>
              <a:buFont typeface="Wingdings" panose="05000000000000000000" charset="0"/>
              <a:buChar char="Ø"/>
            </a:pPr>
            <a:r>
              <a:rPr lang="zh-CN" altLang="en-US" sz="2200" b="1" dirty="0">
                <a:solidFill>
                  <a:schemeClr val="bg2"/>
                </a:solidFill>
              </a:rPr>
              <a:t>当</a:t>
            </a:r>
            <a:r>
              <a:rPr lang="zh-CN" altLang="en-US" sz="2200" b="1" dirty="0"/>
              <a:t> </a:t>
            </a:r>
            <a:r>
              <a:rPr lang="en-US" altLang="zh-CN" sz="2200" b="1" dirty="0" err="1">
                <a:solidFill>
                  <a:srgbClr val="FF0000"/>
                </a:solidFill>
              </a:rPr>
              <a:t>cwnd</a:t>
            </a:r>
            <a:r>
              <a:rPr lang="en-US" altLang="zh-CN" sz="2200" b="1" dirty="0">
                <a:solidFill>
                  <a:srgbClr val="FF0000"/>
                </a:solidFill>
              </a:rPr>
              <a:t> = </a:t>
            </a:r>
            <a:r>
              <a:rPr lang="en-US" altLang="zh-CN" sz="2200" b="1" dirty="0" err="1">
                <a:solidFill>
                  <a:srgbClr val="FF0000"/>
                </a:solidFill>
              </a:rPr>
              <a:t>ssthresh</a:t>
            </a:r>
            <a:r>
              <a:rPr lang="en-US" altLang="zh-CN" sz="2200" b="1" dirty="0">
                <a:solidFill>
                  <a:srgbClr val="FF0000"/>
                </a:solidFill>
              </a:rPr>
              <a:t> </a:t>
            </a:r>
            <a:r>
              <a:rPr lang="zh-CN" altLang="en-US" sz="2200" b="1" dirty="0">
                <a:solidFill>
                  <a:schemeClr val="bg2"/>
                </a:solidFill>
              </a:rPr>
              <a:t>时，既可使用慢启动算法，也可使用拥塞避免算法。 </a:t>
            </a:r>
            <a:endParaRPr lang="zh-CN" altLang="en-US" sz="22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 calcmode="lin" valueType="num">
                                      <p:cBhvr additive="base">
                                        <p:cTn id="7" dur="500" fill="hold"/>
                                        <p:tgtEl>
                                          <p:spTgt spid="588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anim calcmode="lin" valueType="num">
                                      <p:cBhvr additive="base">
                                        <p:cTn id="11" dur="500" fill="hold"/>
                                        <p:tgtEl>
                                          <p:spTgt spid="588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8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8803">
                                            <p:txEl>
                                              <p:pRg st="2" end="2"/>
                                            </p:txEl>
                                          </p:spTgt>
                                        </p:tgtEl>
                                        <p:attrNameLst>
                                          <p:attrName>style.visibility</p:attrName>
                                        </p:attrNameLst>
                                      </p:cBhvr>
                                      <p:to>
                                        <p:strVal val="visible"/>
                                      </p:to>
                                    </p:set>
                                    <p:anim calcmode="lin" valueType="num">
                                      <p:cBhvr additive="base">
                                        <p:cTn id="15" dur="500" fill="hold"/>
                                        <p:tgtEl>
                                          <p:spTgt spid="588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88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88803">
                                            <p:txEl>
                                              <p:pRg st="3" end="3"/>
                                            </p:txEl>
                                          </p:spTgt>
                                        </p:tgtEl>
                                        <p:attrNameLst>
                                          <p:attrName>style.visibility</p:attrName>
                                        </p:attrNameLst>
                                      </p:cBhvr>
                                      <p:to>
                                        <p:strVal val="visible"/>
                                      </p:to>
                                    </p:set>
                                    <p:anim calcmode="lin" valueType="num">
                                      <p:cBhvr additive="base">
                                        <p:cTn id="19" dur="500" fill="hold"/>
                                        <p:tgtEl>
                                          <p:spTgt spid="588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uiExpand="1" build="p"/>
      <p:bldP spid="588803" grpI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589826" name="Rectangle 2"/>
          <p:cNvSpPr>
            <a:spLocks noGrp="1" noChangeArrowheads="1"/>
          </p:cNvSpPr>
          <p:nvPr/>
        </p:nvSpPr>
        <p:spPr>
          <a:xfrm>
            <a:off x="704851" y="119308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拥塞避免算法</a:t>
            </a:r>
            <a:endParaRPr lang="zh-CN" altLang="en-US" sz="2800" b="1" dirty="0">
              <a:solidFill>
                <a:schemeClr val="bg2"/>
              </a:solidFill>
            </a:endParaRPr>
          </a:p>
        </p:txBody>
      </p:sp>
      <p:sp>
        <p:nvSpPr>
          <p:cNvPr id="589827" name="Rectangle 3"/>
          <p:cNvSpPr>
            <a:spLocks noGrp="1" noChangeArrowheads="1"/>
          </p:cNvSpPr>
          <p:nvPr>
            <p:ph idx="1"/>
          </p:nvPr>
        </p:nvSpPr>
        <p:spPr>
          <a:xfrm>
            <a:off x="577893" y="2038961"/>
            <a:ext cx="9964061" cy="3263289"/>
          </a:xfrm>
        </p:spPr>
        <p:txBody>
          <a:bodyPr>
            <a:normAutofit/>
          </a:bodyPr>
          <a:lstStyle/>
          <a:p>
            <a:pPr marL="342900" indent="-342900" fontAlgn="auto">
              <a:lnSpc>
                <a:spcPct val="120000"/>
              </a:lnSpc>
              <a:buFont typeface="Wingdings" panose="05000000000000000000" pitchFamily="2" charset="2"/>
              <a:buChar char="l"/>
            </a:pPr>
            <a:r>
              <a:rPr lang="zh-CN" altLang="en-US" sz="2400" b="1" dirty="0">
                <a:solidFill>
                  <a:schemeClr val="bg2"/>
                </a:solidFill>
              </a:rPr>
              <a:t>拥塞避免算法使发送方的拥塞窗口 </a:t>
            </a:r>
            <a:r>
              <a:rPr lang="en-US" altLang="zh-CN" sz="2400" b="1" dirty="0" err="1">
                <a:solidFill>
                  <a:schemeClr val="bg2"/>
                </a:solidFill>
              </a:rPr>
              <a:t>cwnd</a:t>
            </a:r>
            <a:r>
              <a:rPr lang="zh-CN" altLang="en-US" sz="2400" b="1" dirty="0">
                <a:solidFill>
                  <a:schemeClr val="bg2"/>
                </a:solidFill>
              </a:rPr>
              <a:t>每经过一个往返时延 </a:t>
            </a:r>
            <a:r>
              <a:rPr lang="en-US" altLang="zh-CN" sz="2400" b="1" dirty="0">
                <a:solidFill>
                  <a:schemeClr val="bg2"/>
                </a:solidFill>
              </a:rPr>
              <a:t>RTT </a:t>
            </a:r>
            <a:r>
              <a:rPr lang="zh-CN" altLang="en-US" sz="2400" b="1" dirty="0">
                <a:solidFill>
                  <a:schemeClr val="bg2"/>
                </a:solidFill>
              </a:rPr>
              <a:t>就增加一个</a:t>
            </a:r>
            <a:r>
              <a:rPr lang="en-US" altLang="zh-CN" sz="2400" b="1" dirty="0">
                <a:solidFill>
                  <a:schemeClr val="bg2"/>
                </a:solidFill>
              </a:rPr>
              <a:t>MSS </a:t>
            </a:r>
            <a:r>
              <a:rPr lang="zh-CN" altLang="en-US" sz="2400" b="1" dirty="0">
                <a:solidFill>
                  <a:schemeClr val="bg2"/>
                </a:solidFill>
              </a:rPr>
              <a:t>的大小（而不管在时间 </a:t>
            </a:r>
            <a:r>
              <a:rPr lang="en-US" altLang="zh-CN" sz="2400" b="1" dirty="0">
                <a:solidFill>
                  <a:schemeClr val="bg2"/>
                </a:solidFill>
              </a:rPr>
              <a:t>RTT </a:t>
            </a:r>
            <a:r>
              <a:rPr lang="zh-CN" altLang="en-US" sz="2400" b="1" dirty="0">
                <a:solidFill>
                  <a:schemeClr val="bg2"/>
                </a:solidFill>
              </a:rPr>
              <a:t>内收到了几个 </a:t>
            </a:r>
            <a:r>
              <a:rPr lang="en-US" altLang="zh-CN" sz="2400" b="1" dirty="0">
                <a:solidFill>
                  <a:schemeClr val="bg2"/>
                </a:solidFill>
              </a:rPr>
              <a:t>ACK</a:t>
            </a:r>
            <a:r>
              <a:rPr lang="zh-CN" altLang="en-US" sz="2400" b="1" dirty="0">
                <a:solidFill>
                  <a:schemeClr val="bg2"/>
                </a:solidFill>
              </a:rPr>
              <a:t>）。</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拥塞窗口 </a:t>
            </a:r>
            <a:r>
              <a:rPr lang="en-US" altLang="zh-CN" sz="2400" b="1" dirty="0" err="1">
                <a:solidFill>
                  <a:schemeClr val="bg2"/>
                </a:solidFill>
              </a:rPr>
              <a:t>cwnd</a:t>
            </a:r>
            <a:r>
              <a:rPr lang="en-US" altLang="zh-CN" sz="2400" b="1" dirty="0">
                <a:solidFill>
                  <a:schemeClr val="bg2"/>
                </a:solidFill>
              </a:rPr>
              <a:t> </a:t>
            </a:r>
            <a:r>
              <a:rPr lang="zh-CN" altLang="en-US" sz="2400" b="1" dirty="0">
                <a:solidFill>
                  <a:schemeClr val="bg2"/>
                </a:solidFill>
              </a:rPr>
              <a:t>按线性规律缓慢增长，比慢启动算法的拥塞窗口增长速率缓慢得多。</a:t>
            </a:r>
            <a:endParaRPr lang="zh-CN" altLang="en-US" sz="2400" b="1" dirty="0">
              <a:solidFill>
                <a:schemeClr val="bg2"/>
              </a:solidFill>
            </a:endParaRPr>
          </a:p>
          <a:p>
            <a:pPr marL="342900" indent="-342900">
              <a:buFont typeface="Wingdings" panose="05000000000000000000" pitchFamily="2" charset="2"/>
              <a:buChar char="l"/>
            </a:pP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29700" name="Rectangle 2"/>
          <p:cNvSpPr>
            <a:spLocks noGrp="1" noChangeArrowheads="1"/>
          </p:cNvSpPr>
          <p:nvPr/>
        </p:nvSpPr>
        <p:spPr>
          <a:xfrm>
            <a:off x="577851" y="99623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800" b="1">
                <a:solidFill>
                  <a:schemeClr val="bg2"/>
                </a:solidFill>
              </a:rPr>
              <a:t>当网络出现拥塞时</a:t>
            </a:r>
            <a:endParaRPr lang="zh-CN" altLang="en-US" sz="2800" b="1">
              <a:solidFill>
                <a:schemeClr val="bg2"/>
              </a:solidFill>
            </a:endParaRPr>
          </a:p>
        </p:txBody>
      </p:sp>
      <p:sp>
        <p:nvSpPr>
          <p:cNvPr id="29701" name="Rectangle 3"/>
          <p:cNvSpPr>
            <a:spLocks noGrp="1" noChangeArrowheads="1"/>
          </p:cNvSpPr>
          <p:nvPr>
            <p:ph idx="1"/>
          </p:nvPr>
        </p:nvSpPr>
        <p:spPr>
          <a:xfrm>
            <a:off x="577534" y="1945237"/>
            <a:ext cx="10798650" cy="3844573"/>
          </a:xfrm>
        </p:spPr>
        <p:txBody>
          <a:bodyPr>
            <a:normAutofit/>
          </a:bodyPr>
          <a:lstStyle/>
          <a:p>
            <a:pPr marL="342900" indent="-342900" fontAlgn="auto">
              <a:lnSpc>
                <a:spcPct val="120000"/>
              </a:lnSpc>
              <a:buFont typeface="Wingdings" panose="05000000000000000000" pitchFamily="2" charset="2"/>
              <a:buChar char="l"/>
            </a:pPr>
            <a:r>
              <a:rPr lang="zh-CN" altLang="en-US" sz="2400" b="1" dirty="0">
                <a:solidFill>
                  <a:schemeClr val="bg2"/>
                </a:solidFill>
              </a:rPr>
              <a:t>随着 </a:t>
            </a:r>
            <a:r>
              <a:rPr lang="en-US" altLang="zh-CN" sz="2400" b="1" dirty="0" err="1">
                <a:solidFill>
                  <a:schemeClr val="bg2"/>
                </a:solidFill>
              </a:rPr>
              <a:t>cwnd</a:t>
            </a:r>
            <a:r>
              <a:rPr lang="zh-CN" altLang="en-US" sz="2400" b="1" dirty="0">
                <a:solidFill>
                  <a:schemeClr val="bg2"/>
                </a:solidFill>
              </a:rPr>
              <a:t>增大，发送方的发送速率会超过网络可用带宽，导致分组丢失，即出现网络拥塞。</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为是网络迅速从拥塞状态恢复到正常，</a:t>
            </a:r>
            <a:r>
              <a:rPr lang="zh-CN" altLang="en-US" sz="2400" b="1" dirty="0">
                <a:solidFill>
                  <a:srgbClr val="C00000"/>
                </a:solidFill>
              </a:rPr>
              <a:t>发送方把拥塞窗口 </a:t>
            </a:r>
            <a:r>
              <a:rPr lang="en-US" altLang="zh-CN" sz="2400" b="1" dirty="0" err="1">
                <a:solidFill>
                  <a:srgbClr val="C00000"/>
                </a:solidFill>
              </a:rPr>
              <a:t>cwnd</a:t>
            </a:r>
            <a:r>
              <a:rPr lang="en-US" altLang="zh-CN" sz="2400" b="1" dirty="0">
                <a:solidFill>
                  <a:srgbClr val="C00000"/>
                </a:solidFill>
              </a:rPr>
              <a:t> </a:t>
            </a:r>
            <a:r>
              <a:rPr lang="zh-CN" altLang="en-US" sz="2400" b="1" dirty="0">
                <a:solidFill>
                  <a:srgbClr val="C00000"/>
                </a:solidFill>
              </a:rPr>
              <a:t>重新设置为 </a:t>
            </a:r>
            <a:r>
              <a:rPr lang="en-US" altLang="zh-CN" sz="2400" b="1" dirty="0">
                <a:solidFill>
                  <a:srgbClr val="C00000"/>
                </a:solidFill>
              </a:rPr>
              <a:t>1</a:t>
            </a:r>
            <a:r>
              <a:rPr lang="zh-CN" altLang="en-US" sz="2400" b="1" dirty="0">
                <a:solidFill>
                  <a:schemeClr val="bg2"/>
                </a:solidFill>
              </a:rPr>
              <a:t>，慢启动门限 </a:t>
            </a:r>
            <a:r>
              <a:rPr lang="en-US" altLang="zh-CN" sz="2400" b="1" dirty="0" err="1">
                <a:solidFill>
                  <a:schemeClr val="bg2"/>
                </a:solidFill>
              </a:rPr>
              <a:t>ssthresh</a:t>
            </a:r>
            <a:r>
              <a:rPr lang="en-US" altLang="zh-CN" sz="2400" b="1" dirty="0">
                <a:solidFill>
                  <a:schemeClr val="bg2"/>
                </a:solidFill>
              </a:rPr>
              <a:t> </a:t>
            </a:r>
            <a:r>
              <a:rPr lang="zh-CN" altLang="en-US" sz="2400" b="1" dirty="0">
                <a:solidFill>
                  <a:schemeClr val="bg2"/>
                </a:solidFill>
              </a:rPr>
              <a:t>设置为出现拥塞时的发送窗口值的</a:t>
            </a:r>
            <a:r>
              <a:rPr lang="zh-CN" altLang="en-US" sz="2400" b="1" dirty="0">
                <a:solidFill>
                  <a:srgbClr val="C00000"/>
                </a:solidFill>
              </a:rPr>
              <a:t>一半</a:t>
            </a:r>
            <a:r>
              <a:rPr lang="zh-CN" altLang="en-US" sz="2400" b="1" dirty="0">
                <a:solidFill>
                  <a:schemeClr val="bg2"/>
                </a:solidFill>
              </a:rPr>
              <a:t>，又执行慢开始算法。</a:t>
            </a:r>
            <a:endParaRPr lang="zh-CN" altLang="en-US" sz="2400" b="1" dirty="0">
              <a:solidFill>
                <a:schemeClr val="bg2"/>
              </a:solidFill>
            </a:endParaRPr>
          </a:p>
          <a:p>
            <a:pPr marL="342900" indent="-342900" fontAlgn="auto">
              <a:lnSpc>
                <a:spcPct val="120000"/>
              </a:lnSpc>
              <a:buFont typeface="Wingdings" panose="05000000000000000000" pitchFamily="2" charset="2"/>
              <a:buChar char="l"/>
            </a:pPr>
            <a:r>
              <a:rPr lang="zh-CN" altLang="en-US" sz="2400" b="1" dirty="0">
                <a:solidFill>
                  <a:schemeClr val="bg2"/>
                </a:solidFill>
              </a:rPr>
              <a:t>这样做的目的就是要迅速减少主机发送到网络中的分组数，使得发生拥塞的路由器有足够时间把队列中积压的分组处理完毕。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 calcmode="lin" valueType="num">
                                      <p:cBhvr additive="base">
                                        <p:cTn id="7" dur="500" fill="hold"/>
                                        <p:tgtEl>
                                          <p:spTgt spid="297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1">
                                            <p:txEl>
                                              <p:pRg st="1" end="1"/>
                                            </p:txEl>
                                          </p:spTgt>
                                        </p:tgtEl>
                                        <p:attrNameLst>
                                          <p:attrName>style.visibility</p:attrName>
                                        </p:attrNameLst>
                                      </p:cBhvr>
                                      <p:to>
                                        <p:strVal val="visible"/>
                                      </p:to>
                                    </p:set>
                                    <p:anim calcmode="lin" valueType="num">
                                      <p:cBhvr additive="base">
                                        <p:cTn id="13" dur="500" fill="hold"/>
                                        <p:tgtEl>
                                          <p:spTgt spid="297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1">
                                            <p:txEl>
                                              <p:pRg st="2" end="2"/>
                                            </p:txEl>
                                          </p:spTgt>
                                        </p:tgtEl>
                                        <p:attrNameLst>
                                          <p:attrName>style.visibility</p:attrName>
                                        </p:attrNameLst>
                                      </p:cBhvr>
                                      <p:to>
                                        <p:strVal val="visible"/>
                                      </p:to>
                                    </p:set>
                                    <p:anim calcmode="lin" valueType="num">
                                      <p:cBhvr additive="base">
                                        <p:cTn id="19" dur="500" fill="hold"/>
                                        <p:tgtEl>
                                          <p:spTgt spid="2970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P spid="29701" grpI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498599" y="1119188"/>
            <a:ext cx="9066214" cy="3837643"/>
            <a:chOff x="-18" y="208"/>
            <a:chExt cx="5711"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196"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277" cy="266"/>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162" cy="266"/>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406" cy="266"/>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8" cy="266"/>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0" cy="266"/>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8" y="1077"/>
              <a:ext cx="1486" cy="266"/>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6"/>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6"/>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6"/>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68" y="265"/>
              <a:ext cx="758" cy="472"/>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59" y="549"/>
              <a:ext cx="758" cy="472"/>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8" cy="266"/>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6"/>
              <a:chOff x="2789" y="2976"/>
              <a:chExt cx="775" cy="266"/>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6"/>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59055" y="4919345"/>
            <a:ext cx="12099925" cy="1198880"/>
          </a:xfrm>
          <a:prstGeom prst="rect">
            <a:avLst/>
          </a:prstGeom>
          <a:noFill/>
          <a:ln w="9525">
            <a:noFill/>
            <a:miter lim="800000"/>
          </a:ln>
          <a:effectLst/>
        </p:spPr>
        <p:txBody>
          <a:bodyPr wrap="square">
            <a:spAutoFit/>
          </a:bodyPr>
          <a:p>
            <a:pPr indent="532130">
              <a:lnSpc>
                <a:spcPct val="150000"/>
              </a:lnSpc>
            </a:pPr>
            <a:r>
              <a:rPr lang="zh-CN" altLang="en-US" sz="2400" b="1" dirty="0">
                <a:solidFill>
                  <a:schemeClr val="bg2"/>
                </a:solidFill>
                <a:latin typeface="+mn-lt"/>
                <a:ea typeface="+mn-ea"/>
              </a:rPr>
              <a:t>当 </a:t>
            </a:r>
            <a:r>
              <a:rPr lang="en-US" altLang="zh-CN" sz="2400" b="1" dirty="0">
                <a:solidFill>
                  <a:schemeClr val="bg2"/>
                </a:solidFill>
                <a:latin typeface="+mn-lt"/>
                <a:ea typeface="+mn-ea"/>
              </a:rPr>
              <a:t>TCP </a:t>
            </a:r>
            <a:r>
              <a:rPr lang="zh-CN" altLang="en-US" sz="2400" b="1" dirty="0">
                <a:solidFill>
                  <a:schemeClr val="bg2"/>
                </a:solidFill>
                <a:latin typeface="+mn-lt"/>
                <a:ea typeface="+mn-ea"/>
              </a:rPr>
              <a:t>连接进行初始化时，将拥塞窗口置为 </a:t>
            </a:r>
            <a:r>
              <a:rPr lang="en-US" altLang="zh-CN" sz="2400" b="1" dirty="0">
                <a:solidFill>
                  <a:schemeClr val="bg2"/>
                </a:solidFill>
                <a:latin typeface="+mn-lt"/>
                <a:ea typeface="+mn-ea"/>
              </a:rPr>
              <a:t>1</a:t>
            </a:r>
            <a:r>
              <a:rPr lang="zh-CN" altLang="en-US" sz="2400" b="1" dirty="0">
                <a:solidFill>
                  <a:schemeClr val="bg2"/>
                </a:solidFill>
                <a:latin typeface="+mn-lt"/>
                <a:ea typeface="+mn-ea"/>
              </a:rPr>
              <a:t>。为便于理解，图中的窗口单位不使用字节而使用</a:t>
            </a:r>
            <a:r>
              <a:rPr lang="zh-CN" altLang="en-US" sz="2400" b="1" dirty="0">
                <a:solidFill>
                  <a:srgbClr val="FF0000"/>
                </a:solidFill>
                <a:latin typeface="+mn-lt"/>
                <a:ea typeface="+mn-ea"/>
              </a:rPr>
              <a:t>报文段</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p:txBody>
      </p:sp>
      <p:sp>
        <p:nvSpPr>
          <p:cNvPr id="601195" name="Text Box 107"/>
          <p:cNvSpPr txBox="1">
            <a:spLocks noChangeArrowheads="1"/>
          </p:cNvSpPr>
          <p:nvPr/>
        </p:nvSpPr>
        <p:spPr bwMode="auto">
          <a:xfrm>
            <a:off x="209550" y="6159500"/>
            <a:ext cx="9910445" cy="460375"/>
          </a:xfrm>
          <a:prstGeom prst="rect">
            <a:avLst/>
          </a:prstGeom>
          <a:noFill/>
          <a:ln w="9525">
            <a:noFill/>
            <a:miter lim="800000"/>
          </a:ln>
          <a:effectLst/>
        </p:spPr>
        <p:txBody>
          <a:bodyPr wrap="square">
            <a:spAutoFit/>
          </a:bodyPr>
          <a:p>
            <a:pPr indent="532130"/>
            <a:r>
              <a:rPr lang="zh-CN" altLang="en-US" sz="2400" b="1" dirty="0">
                <a:solidFill>
                  <a:schemeClr val="bg2"/>
                </a:solidFill>
                <a:latin typeface="+mn-lt"/>
                <a:ea typeface="+mn-ea"/>
              </a:rPr>
              <a:t>慢启动门限的初始值设置为 </a:t>
            </a:r>
            <a:r>
              <a:rPr lang="en-US" altLang="zh-CN" sz="2400" b="1" dirty="0">
                <a:solidFill>
                  <a:schemeClr val="bg2"/>
                </a:solidFill>
                <a:latin typeface="+mn-lt"/>
                <a:ea typeface="+mn-ea"/>
              </a:rPr>
              <a:t>16 </a:t>
            </a:r>
            <a:r>
              <a:rPr lang="zh-CN" altLang="en-US" sz="2400" b="1" dirty="0">
                <a:solidFill>
                  <a:schemeClr val="bg2"/>
                </a:solidFill>
                <a:latin typeface="+mn-lt"/>
                <a:ea typeface="+mn-ea"/>
              </a:rPr>
              <a:t>个报文段，即 </a:t>
            </a:r>
            <a:r>
              <a:rPr lang="en-US" altLang="zh-CN" sz="2400" b="1" dirty="0" err="1">
                <a:solidFill>
                  <a:schemeClr val="bg2"/>
                </a:solidFill>
                <a:latin typeface="+mn-lt"/>
                <a:ea typeface="+mn-ea"/>
              </a:rPr>
              <a:t>ssthresh</a:t>
            </a:r>
            <a:r>
              <a:rPr lang="en-US" altLang="zh-CN" sz="2400" b="1" dirty="0">
                <a:solidFill>
                  <a:schemeClr val="bg2"/>
                </a:solidFill>
                <a:latin typeface="+mn-lt"/>
                <a:ea typeface="+mn-ea"/>
              </a:rPr>
              <a:t> = 16</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95"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14712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403860" y="4954905"/>
            <a:ext cx="11553190" cy="1753235"/>
          </a:xfrm>
          <a:prstGeom prst="rect">
            <a:avLst/>
          </a:prstGeom>
          <a:noFill/>
          <a:ln w="9525">
            <a:noFill/>
            <a:miter lim="800000"/>
          </a:ln>
          <a:effectLst/>
        </p:spPr>
        <p:txBody>
          <a:bodyPr wrap="square">
            <a:spAutoFit/>
          </a:bodyPr>
          <a:p>
            <a:pPr indent="532130">
              <a:lnSpc>
                <a:spcPct val="150000"/>
              </a:lnSpc>
            </a:pPr>
            <a:r>
              <a:rPr lang="zh-CN" altLang="en-US" sz="2400" b="1" dirty="0">
                <a:solidFill>
                  <a:schemeClr val="bg2"/>
                </a:solidFill>
                <a:latin typeface="+mn-lt"/>
                <a:ea typeface="+mn-ea"/>
              </a:rPr>
              <a:t>请注意横坐标的单位</a:t>
            </a:r>
            <a:r>
              <a:rPr lang="en-US" altLang="zh-CN" sz="2400" b="1" dirty="0">
                <a:solidFill>
                  <a:schemeClr val="bg2"/>
                </a:solidFill>
                <a:latin typeface="+mn-lt"/>
                <a:ea typeface="+mn-ea"/>
              </a:rPr>
              <a:t>——</a:t>
            </a:r>
            <a:r>
              <a:rPr lang="zh-CN" altLang="en-US" sz="2400" b="1" dirty="0">
                <a:solidFill>
                  <a:srgbClr val="FF0000"/>
                </a:solidFill>
                <a:latin typeface="+mn-lt"/>
                <a:ea typeface="+mn-ea"/>
              </a:rPr>
              <a:t>传输轮次</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a:p>
            <a:pPr indent="532130">
              <a:lnSpc>
                <a:spcPct val="150000"/>
              </a:lnSpc>
            </a:pPr>
            <a:r>
              <a:rPr lang="zh-CN" altLang="en-US" sz="2400" b="1" dirty="0">
                <a:solidFill>
                  <a:schemeClr val="bg2"/>
                </a:solidFill>
                <a:latin typeface="+mn-lt"/>
                <a:ea typeface="+mn-ea"/>
              </a:rPr>
              <a:t>所谓“轮次”就是把拥塞窗口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所允许发送的报文段都发送出去，并且都收到了对方的确认。“传输轮次”的时间并不是固定不变的。 </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17506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81280" y="5285105"/>
            <a:ext cx="11344275" cy="977265"/>
          </a:xfrm>
          <a:prstGeom prst="rect">
            <a:avLst/>
          </a:prstGeom>
          <a:noFill/>
          <a:ln w="9525">
            <a:noFill/>
            <a:miter lim="800000"/>
          </a:ln>
          <a:effectLst/>
        </p:spPr>
        <p:txBody>
          <a:bodyPr wrap="square">
            <a:spAutoFit/>
          </a:bodyPr>
          <a:p>
            <a:pPr indent="532130" algn="just" fontAlgn="auto">
              <a:lnSpc>
                <a:spcPct val="120000"/>
              </a:lnSpc>
            </a:pPr>
            <a:r>
              <a:rPr lang="zh-CN" altLang="en-US" sz="2400" b="1" dirty="0">
                <a:solidFill>
                  <a:schemeClr val="bg2"/>
                </a:solidFill>
                <a:latin typeface="+mn-lt"/>
                <a:ea typeface="+mn-ea"/>
              </a:rPr>
              <a:t>发送方的发送窗口不能超过拥塞窗口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和接收方窗口 </a:t>
            </a:r>
            <a:r>
              <a:rPr lang="en-US" altLang="zh-CN" sz="2400" b="1" dirty="0" err="1">
                <a:solidFill>
                  <a:schemeClr val="bg2"/>
                </a:solidFill>
                <a:latin typeface="+mn-lt"/>
                <a:ea typeface="+mn-ea"/>
              </a:rPr>
              <a:t>rwnd</a:t>
            </a:r>
            <a:r>
              <a:rPr lang="en-US" altLang="zh-CN" sz="2400" b="1" dirty="0">
                <a:solidFill>
                  <a:schemeClr val="bg2"/>
                </a:solidFill>
                <a:latin typeface="+mn-lt"/>
                <a:ea typeface="+mn-ea"/>
              </a:rPr>
              <a:t> </a:t>
            </a:r>
            <a:r>
              <a:rPr lang="zh-CN" altLang="en-US" sz="2400" b="1" dirty="0">
                <a:solidFill>
                  <a:schemeClr val="bg2"/>
                </a:solidFill>
                <a:latin typeface="+mn-lt"/>
                <a:ea typeface="+mn-ea"/>
              </a:rPr>
              <a:t>中的最小值。</a:t>
            </a:r>
            <a:endParaRPr lang="zh-CN" altLang="en-US" sz="2400" b="1" dirty="0">
              <a:solidFill>
                <a:schemeClr val="bg2"/>
              </a:solidFill>
              <a:latin typeface="+mn-lt"/>
              <a:ea typeface="+mn-ea"/>
            </a:endParaRPr>
          </a:p>
          <a:p>
            <a:pPr indent="532130" algn="just" fontAlgn="auto">
              <a:lnSpc>
                <a:spcPct val="120000"/>
              </a:lnSpc>
            </a:pPr>
            <a:r>
              <a:rPr lang="zh-CN" altLang="en-US" sz="2400" b="1" dirty="0">
                <a:solidFill>
                  <a:schemeClr val="bg2"/>
                </a:solidFill>
                <a:latin typeface="+mn-lt"/>
                <a:ea typeface="+mn-ea"/>
              </a:rPr>
              <a:t>我们假定接收方窗口足够大，因此</a:t>
            </a:r>
            <a:r>
              <a:rPr lang="zh-CN" altLang="en-US" sz="2400" b="1" dirty="0">
                <a:solidFill>
                  <a:srgbClr val="FF0000"/>
                </a:solidFill>
                <a:latin typeface="+mn-lt"/>
                <a:ea typeface="+mn-ea"/>
              </a:rPr>
              <a:t>现在发送窗口的数值等于拥塞窗口的数值</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99345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366395" y="4989830"/>
            <a:ext cx="11739245" cy="1753235"/>
          </a:xfrm>
          <a:prstGeom prst="rect">
            <a:avLst/>
          </a:prstGeom>
          <a:noFill/>
          <a:ln w="9525">
            <a:noFill/>
            <a:miter lim="800000"/>
          </a:ln>
          <a:effectLst/>
        </p:spPr>
        <p:txBody>
          <a:bodyPr wrap="square">
            <a:spAutoFit/>
          </a:bodyPr>
          <a:p>
            <a:pPr indent="532130" algn="just">
              <a:lnSpc>
                <a:spcPct val="150000"/>
              </a:lnSpc>
            </a:pPr>
            <a:r>
              <a:rPr lang="zh-CN" altLang="en-US" sz="2400" b="1" dirty="0">
                <a:solidFill>
                  <a:schemeClr val="bg2"/>
                </a:solidFill>
                <a:latin typeface="+mn-lt"/>
                <a:ea typeface="+mn-ea"/>
              </a:rPr>
              <a:t>在执行慢启动算法时，拥塞窗口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的初始值为 </a:t>
            </a:r>
            <a:r>
              <a:rPr lang="en-US" altLang="zh-CN" sz="2400" b="1" dirty="0">
                <a:solidFill>
                  <a:schemeClr val="bg2"/>
                </a:solidFill>
                <a:latin typeface="+mn-lt"/>
                <a:ea typeface="+mn-ea"/>
              </a:rPr>
              <a:t>1</a:t>
            </a:r>
            <a:r>
              <a:rPr lang="zh-CN" altLang="en-US" sz="2400" b="1" dirty="0">
                <a:solidFill>
                  <a:schemeClr val="bg2"/>
                </a:solidFill>
                <a:latin typeface="+mn-lt"/>
                <a:ea typeface="+mn-ea"/>
              </a:rPr>
              <a:t>，发送第一个报文段 </a:t>
            </a:r>
            <a:r>
              <a:rPr lang="en-US" altLang="zh-CN" sz="2400" b="1" dirty="0">
                <a:solidFill>
                  <a:schemeClr val="bg2"/>
                </a:solidFill>
                <a:latin typeface="+mn-lt"/>
                <a:ea typeface="+mn-ea"/>
              </a:rPr>
              <a:t>M</a:t>
            </a:r>
            <a:r>
              <a:rPr lang="en-US" altLang="zh-CN" sz="2400" b="1" baseline="-25000" dirty="0">
                <a:solidFill>
                  <a:schemeClr val="bg2"/>
                </a:solidFill>
                <a:latin typeface="+mn-lt"/>
                <a:ea typeface="+mn-ea"/>
              </a:rPr>
              <a:t>0</a:t>
            </a:r>
            <a:r>
              <a:rPr lang="zh-CN" altLang="en-US" sz="2400" b="1" dirty="0">
                <a:solidFill>
                  <a:schemeClr val="bg2"/>
                </a:solidFill>
                <a:latin typeface="+mn-lt"/>
                <a:ea typeface="+mn-ea"/>
              </a:rPr>
              <a:t>。</a:t>
            </a:r>
            <a:r>
              <a:rPr lang="zh-CN" altLang="en-US" sz="2400" b="1" dirty="0">
                <a:solidFill>
                  <a:srgbClr val="FF0000"/>
                </a:solidFill>
                <a:latin typeface="+mn-lt"/>
                <a:ea typeface="+mn-ea"/>
              </a:rPr>
              <a:t>以后发送方每收到一个对新报文段的确认，就将发送方的拥塞窗口加 </a:t>
            </a:r>
            <a:r>
              <a:rPr lang="en-US" altLang="zh-CN" sz="2400" b="1" dirty="0">
                <a:solidFill>
                  <a:srgbClr val="FF0000"/>
                </a:solidFill>
                <a:latin typeface="+mn-lt"/>
                <a:ea typeface="+mn-ea"/>
              </a:rPr>
              <a:t>1</a:t>
            </a:r>
            <a:r>
              <a:rPr lang="zh-CN" altLang="en-US" sz="2400" b="1" dirty="0">
                <a:solidFill>
                  <a:srgbClr val="FF0000"/>
                </a:solidFill>
                <a:latin typeface="+mn-lt"/>
                <a:ea typeface="+mn-ea"/>
              </a:rPr>
              <a:t>，然后开始下一次的传输</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30079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403860" y="5340985"/>
            <a:ext cx="11102340" cy="1198880"/>
          </a:xfrm>
          <a:prstGeom prst="rect">
            <a:avLst/>
          </a:prstGeom>
          <a:noFill/>
          <a:ln w="9525">
            <a:noFill/>
            <a:miter lim="800000"/>
          </a:ln>
          <a:effectLst/>
        </p:spPr>
        <p:txBody>
          <a:bodyPr wrap="square">
            <a:spAutoFit/>
          </a:bodyPr>
          <a:p>
            <a:pPr indent="532130" algn="just">
              <a:lnSpc>
                <a:spcPct val="150000"/>
              </a:lnSpc>
            </a:pPr>
            <a:r>
              <a:rPr lang="zh-CN" altLang="en-US" sz="2400" b="1" dirty="0">
                <a:solidFill>
                  <a:schemeClr val="bg2"/>
                </a:solidFill>
                <a:latin typeface="+mn-lt"/>
                <a:ea typeface="+mn-ea"/>
              </a:rPr>
              <a:t>当拥塞窗口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a:t>
            </a:r>
            <a:r>
              <a:rPr lang="zh-CN" altLang="en-US" sz="2400" b="1" dirty="0">
                <a:solidFill>
                  <a:schemeClr val="bg2"/>
                </a:solidFill>
                <a:latin typeface="+mn-lt"/>
                <a:ea typeface="+mn-ea"/>
              </a:rPr>
              <a:t>增长到慢启动门限值 </a:t>
            </a:r>
            <a:r>
              <a:rPr lang="en-US" altLang="zh-CN" sz="2400" b="1" dirty="0" err="1">
                <a:solidFill>
                  <a:schemeClr val="bg2"/>
                </a:solidFill>
                <a:latin typeface="+mn-lt"/>
                <a:ea typeface="+mn-ea"/>
              </a:rPr>
              <a:t>ssthresh</a:t>
            </a:r>
            <a:r>
              <a:rPr lang="en-US" altLang="zh-CN" sz="2400" b="1" dirty="0">
                <a:solidFill>
                  <a:schemeClr val="bg2"/>
                </a:solidFill>
                <a:latin typeface="+mn-lt"/>
                <a:ea typeface="+mn-ea"/>
              </a:rPr>
              <a:t> </a:t>
            </a:r>
            <a:r>
              <a:rPr lang="zh-CN" altLang="en-US" sz="2400" b="1" dirty="0">
                <a:solidFill>
                  <a:schemeClr val="bg2"/>
                </a:solidFill>
                <a:latin typeface="+mn-lt"/>
                <a:ea typeface="+mn-ea"/>
              </a:rPr>
              <a:t>时（即当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 16 </a:t>
            </a:r>
            <a:r>
              <a:rPr lang="zh-CN" altLang="en-US" sz="2400" b="1" dirty="0">
                <a:solidFill>
                  <a:schemeClr val="bg2"/>
                </a:solidFill>
                <a:latin typeface="+mn-lt"/>
                <a:ea typeface="+mn-ea"/>
              </a:rPr>
              <a:t>时），就改为执行拥塞避免算法，拥塞窗口按线性规律增长。 </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30079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1090295" y="5374005"/>
            <a:ext cx="10564495" cy="645160"/>
          </a:xfrm>
          <a:prstGeom prst="rect">
            <a:avLst/>
          </a:prstGeom>
          <a:noFill/>
          <a:ln w="9525">
            <a:noFill/>
            <a:miter lim="800000"/>
          </a:ln>
          <a:effectLst/>
        </p:spPr>
        <p:txBody>
          <a:bodyPr wrap="square">
            <a:spAutoFit/>
          </a:bodyPr>
          <a:p>
            <a:pPr indent="532130" algn="just">
              <a:lnSpc>
                <a:spcPct val="150000"/>
              </a:lnSpc>
            </a:pPr>
            <a:r>
              <a:rPr lang="zh-CN" altLang="en-US" sz="2400" b="1" dirty="0">
                <a:solidFill>
                  <a:schemeClr val="bg2"/>
                </a:solidFill>
                <a:latin typeface="+mn-lt"/>
                <a:ea typeface="+mn-ea"/>
              </a:rPr>
              <a:t>假定拥塞窗口的数值增长到 </a:t>
            </a:r>
            <a:r>
              <a:rPr lang="en-US" altLang="zh-CN" sz="2400" b="1" dirty="0">
                <a:solidFill>
                  <a:schemeClr val="bg2"/>
                </a:solidFill>
                <a:latin typeface="+mn-lt"/>
                <a:ea typeface="+mn-ea"/>
              </a:rPr>
              <a:t>24 </a:t>
            </a:r>
            <a:r>
              <a:rPr lang="zh-CN" altLang="en-US" sz="2400" b="1" dirty="0">
                <a:solidFill>
                  <a:schemeClr val="bg2"/>
                </a:solidFill>
                <a:latin typeface="+mn-lt"/>
                <a:ea typeface="+mn-ea"/>
              </a:rPr>
              <a:t>时，网络出现超时（表明网络拥塞了）。 </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30079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400685" y="5138420"/>
            <a:ext cx="11264900" cy="1198880"/>
          </a:xfrm>
          <a:prstGeom prst="rect">
            <a:avLst/>
          </a:prstGeom>
          <a:noFill/>
          <a:ln w="9525">
            <a:noFill/>
            <a:miter lim="800000"/>
          </a:ln>
          <a:effectLst/>
        </p:spPr>
        <p:txBody>
          <a:bodyPr wrap="square">
            <a:spAutoFit/>
          </a:bodyPr>
          <a:p>
            <a:pPr indent="532130" algn="just">
              <a:lnSpc>
                <a:spcPct val="150000"/>
              </a:lnSpc>
            </a:pPr>
            <a:r>
              <a:rPr lang="zh-CN" altLang="en-US" sz="2400" b="1" dirty="0">
                <a:solidFill>
                  <a:schemeClr val="bg2"/>
                </a:solidFill>
                <a:latin typeface="+mn-lt"/>
                <a:ea typeface="+mn-ea"/>
              </a:rPr>
              <a:t>更新后的 </a:t>
            </a:r>
            <a:r>
              <a:rPr lang="en-US" altLang="zh-CN" sz="2400" b="1" dirty="0" err="1">
                <a:solidFill>
                  <a:schemeClr val="bg2"/>
                </a:solidFill>
                <a:latin typeface="+mn-lt"/>
                <a:ea typeface="+mn-ea"/>
              </a:rPr>
              <a:t>ssthresh</a:t>
            </a:r>
            <a:r>
              <a:rPr lang="en-US" altLang="zh-CN" sz="2400" b="1" dirty="0">
                <a:solidFill>
                  <a:schemeClr val="bg2"/>
                </a:solidFill>
                <a:latin typeface="+mn-lt"/>
                <a:ea typeface="+mn-ea"/>
              </a:rPr>
              <a:t> </a:t>
            </a:r>
            <a:r>
              <a:rPr lang="zh-CN" altLang="en-US" sz="2400" b="1" dirty="0">
                <a:solidFill>
                  <a:schemeClr val="bg2"/>
                </a:solidFill>
                <a:latin typeface="+mn-lt"/>
                <a:ea typeface="+mn-ea"/>
              </a:rPr>
              <a:t>值变为 </a:t>
            </a:r>
            <a:r>
              <a:rPr lang="en-US" altLang="zh-CN" sz="2400" b="1" dirty="0">
                <a:solidFill>
                  <a:schemeClr val="bg2"/>
                </a:solidFill>
                <a:latin typeface="+mn-lt"/>
                <a:ea typeface="+mn-ea"/>
              </a:rPr>
              <a:t>12</a:t>
            </a:r>
            <a:r>
              <a:rPr lang="zh-CN" altLang="en-US" sz="2400" b="1" dirty="0">
                <a:solidFill>
                  <a:schemeClr val="bg2"/>
                </a:solidFill>
                <a:latin typeface="+mn-lt"/>
                <a:ea typeface="+mn-ea"/>
              </a:rPr>
              <a:t>（即发送窗口数值 </a:t>
            </a:r>
            <a:r>
              <a:rPr lang="en-US" altLang="zh-CN" sz="2400" b="1" dirty="0">
                <a:solidFill>
                  <a:schemeClr val="bg2"/>
                </a:solidFill>
                <a:latin typeface="+mn-lt"/>
                <a:ea typeface="+mn-ea"/>
              </a:rPr>
              <a:t>24 </a:t>
            </a:r>
            <a:r>
              <a:rPr lang="zh-CN" altLang="en-US" sz="2400" b="1" dirty="0">
                <a:solidFill>
                  <a:schemeClr val="bg2"/>
                </a:solidFill>
                <a:latin typeface="+mn-lt"/>
                <a:ea typeface="+mn-ea"/>
              </a:rPr>
              <a:t>的一半），拥塞窗口再重新设置为 </a:t>
            </a:r>
            <a:r>
              <a:rPr lang="en-US" altLang="zh-CN" sz="2400" b="1" dirty="0">
                <a:solidFill>
                  <a:schemeClr val="bg2"/>
                </a:solidFill>
                <a:latin typeface="+mn-lt"/>
                <a:ea typeface="+mn-ea"/>
              </a:rPr>
              <a:t>1</a:t>
            </a:r>
            <a:r>
              <a:rPr lang="zh-CN" altLang="en-US" sz="2400" b="1" dirty="0">
                <a:solidFill>
                  <a:schemeClr val="bg2"/>
                </a:solidFill>
                <a:latin typeface="+mn-lt"/>
                <a:ea typeface="+mn-ea"/>
              </a:rPr>
              <a:t>，并执行慢启动算法。 </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3.1.3 </a:t>
            </a:r>
            <a:r>
              <a:rPr sz="2800" b="1" dirty="0">
                <a:solidFill>
                  <a:schemeClr val="bg2"/>
                </a:solidFill>
                <a:latin typeface="黑体" panose="02010609060101010101" charset="-122"/>
                <a:ea typeface="黑体" panose="02010609060101010101" charset="-122"/>
                <a:sym typeface="+mn-ea"/>
              </a:rPr>
              <a:t>传输层的复用与分用</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57409" name="AutoShape 33"/>
          <p:cNvSpPr>
            <a:spLocks noChangeArrowheads="1"/>
          </p:cNvSpPr>
          <p:nvPr/>
        </p:nvSpPr>
        <p:spPr bwMode="auto">
          <a:xfrm>
            <a:off x="6556375" y="1268413"/>
            <a:ext cx="3886200" cy="4114800"/>
          </a:xfrm>
          <a:prstGeom prst="roundRect">
            <a:avLst>
              <a:gd name="adj" fmla="val 16667"/>
            </a:avLst>
          </a:prstGeom>
          <a:solidFill>
            <a:srgbClr val="FFC000"/>
          </a:solidFill>
          <a:ln w="9525">
            <a:solidFill>
              <a:schemeClr val="tx1"/>
            </a:solidFill>
            <a:prstDash val="dash"/>
            <a:round/>
          </a:ln>
          <a:effectLst/>
        </p:spPr>
        <p:txBody>
          <a:bodyPr wrap="none" anchor="ctr"/>
          <a:p>
            <a:endParaRPr lang="zh-CN" altLang="en-US" b="1">
              <a:solidFill>
                <a:schemeClr val="bg2"/>
              </a:solidFill>
              <a:latin typeface="+mn-lt"/>
              <a:ea typeface="+mn-ea"/>
            </a:endParaRPr>
          </a:p>
        </p:txBody>
      </p:sp>
      <p:sp>
        <p:nvSpPr>
          <p:cNvPr id="357410" name="AutoShape 34"/>
          <p:cNvSpPr>
            <a:spLocks noChangeArrowheads="1"/>
          </p:cNvSpPr>
          <p:nvPr/>
        </p:nvSpPr>
        <p:spPr bwMode="auto">
          <a:xfrm>
            <a:off x="1984375" y="1268413"/>
            <a:ext cx="3886200" cy="4114800"/>
          </a:xfrm>
          <a:prstGeom prst="roundRect">
            <a:avLst>
              <a:gd name="adj" fmla="val 16667"/>
            </a:avLst>
          </a:prstGeom>
          <a:solidFill>
            <a:srgbClr val="FFC000"/>
          </a:solidFill>
          <a:ln w="9525">
            <a:solidFill>
              <a:schemeClr val="tx1"/>
            </a:solidFill>
            <a:prstDash val="dash"/>
            <a:round/>
          </a:ln>
          <a:effectLst/>
        </p:spPr>
        <p:txBody>
          <a:bodyPr wrap="none" anchor="ctr"/>
          <a:p>
            <a:endParaRPr lang="zh-CN" altLang="en-US" b="1">
              <a:solidFill>
                <a:schemeClr val="bg2"/>
              </a:solidFill>
              <a:latin typeface="+mn-lt"/>
              <a:ea typeface="+mn-ea"/>
            </a:endParaRPr>
          </a:p>
        </p:txBody>
      </p:sp>
      <p:sp>
        <p:nvSpPr>
          <p:cNvPr id="357411" name="Rectangle 35"/>
          <p:cNvSpPr>
            <a:spLocks noChangeArrowheads="1"/>
          </p:cNvSpPr>
          <p:nvPr/>
        </p:nvSpPr>
        <p:spPr bwMode="auto">
          <a:xfrm>
            <a:off x="6632575" y="4545013"/>
            <a:ext cx="3733800" cy="914400"/>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357412" name="AutoShape 36"/>
          <p:cNvSpPr>
            <a:spLocks noChangeArrowheads="1"/>
          </p:cNvSpPr>
          <p:nvPr/>
        </p:nvSpPr>
        <p:spPr bwMode="auto">
          <a:xfrm>
            <a:off x="7013575" y="4545013"/>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00B0F0"/>
          </a:solidFill>
          <a:ln w="9525">
            <a:solidFill>
              <a:schemeClr val="tx1"/>
            </a:solidFill>
            <a:miter lim="800000"/>
          </a:ln>
          <a:effectLst/>
        </p:spPr>
        <p:txBody>
          <a:bodyPr wrap="none" anchor="ctr"/>
          <a:p>
            <a:pPr algn="ctr"/>
            <a:endParaRPr kumimoji="1" lang="zh-CN" altLang="zh-CN" sz="1600" b="1">
              <a:solidFill>
                <a:schemeClr val="bg2"/>
              </a:solidFill>
              <a:latin typeface="+mn-lt"/>
              <a:ea typeface="+mn-ea"/>
            </a:endParaRPr>
          </a:p>
        </p:txBody>
      </p:sp>
      <p:sp>
        <p:nvSpPr>
          <p:cNvPr id="357413" name="Rectangle 37"/>
          <p:cNvSpPr>
            <a:spLocks noChangeArrowheads="1"/>
          </p:cNvSpPr>
          <p:nvPr/>
        </p:nvSpPr>
        <p:spPr bwMode="auto">
          <a:xfrm>
            <a:off x="1603375" y="4545013"/>
            <a:ext cx="4191000" cy="914400"/>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357414" name="Rectangle 38"/>
          <p:cNvSpPr>
            <a:spLocks noChangeArrowheads="1"/>
          </p:cNvSpPr>
          <p:nvPr/>
        </p:nvSpPr>
        <p:spPr bwMode="auto">
          <a:xfrm>
            <a:off x="1603375" y="1878013"/>
            <a:ext cx="4191000" cy="1295400"/>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357415" name="Line 39"/>
          <p:cNvSpPr>
            <a:spLocks noChangeShapeType="1"/>
          </p:cNvSpPr>
          <p:nvPr/>
        </p:nvSpPr>
        <p:spPr bwMode="auto">
          <a:xfrm flipH="1">
            <a:off x="2441575" y="27162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16" name="Line 40"/>
          <p:cNvSpPr>
            <a:spLocks noChangeShapeType="1"/>
          </p:cNvSpPr>
          <p:nvPr/>
        </p:nvSpPr>
        <p:spPr bwMode="auto">
          <a:xfrm flipH="1">
            <a:off x="2974975" y="27162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17" name="Text Box 41"/>
          <p:cNvSpPr txBox="1">
            <a:spLocks noChangeArrowheads="1"/>
          </p:cNvSpPr>
          <p:nvPr/>
        </p:nvSpPr>
        <p:spPr bwMode="auto">
          <a:xfrm>
            <a:off x="1603375" y="2043113"/>
            <a:ext cx="387350" cy="82994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应</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用</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层</a:t>
            </a:r>
            <a:endParaRPr kumimoji="1" lang="zh-CN" altLang="en-US" sz="1600" b="1">
              <a:solidFill>
                <a:schemeClr val="bg2"/>
              </a:solidFill>
              <a:latin typeface="+mn-lt"/>
              <a:ea typeface="+mn-ea"/>
            </a:endParaRPr>
          </a:p>
        </p:txBody>
      </p:sp>
      <p:sp>
        <p:nvSpPr>
          <p:cNvPr id="357418" name="Text Box 42"/>
          <p:cNvSpPr txBox="1">
            <a:spLocks noChangeArrowheads="1"/>
          </p:cNvSpPr>
          <p:nvPr/>
        </p:nvSpPr>
        <p:spPr bwMode="auto">
          <a:xfrm>
            <a:off x="1603375" y="3097213"/>
            <a:ext cx="387350" cy="82994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运</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输</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层</a:t>
            </a:r>
            <a:endParaRPr kumimoji="1" lang="zh-CN" altLang="en-US" sz="1600" b="1">
              <a:solidFill>
                <a:schemeClr val="bg2"/>
              </a:solidFill>
              <a:latin typeface="+mn-lt"/>
              <a:ea typeface="+mn-ea"/>
            </a:endParaRPr>
          </a:p>
        </p:txBody>
      </p:sp>
      <p:sp>
        <p:nvSpPr>
          <p:cNvPr id="357419" name="Text Box 43"/>
          <p:cNvSpPr txBox="1">
            <a:spLocks noChangeArrowheads="1"/>
          </p:cNvSpPr>
          <p:nvPr/>
        </p:nvSpPr>
        <p:spPr bwMode="auto">
          <a:xfrm>
            <a:off x="1603375" y="4545013"/>
            <a:ext cx="387350" cy="82994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网</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络</a:t>
            </a:r>
            <a:endParaRPr kumimoji="1" lang="zh-CN" altLang="en-US" sz="1600" b="1">
              <a:solidFill>
                <a:schemeClr val="bg2"/>
              </a:solidFill>
              <a:latin typeface="+mn-lt"/>
              <a:ea typeface="+mn-ea"/>
            </a:endParaRPr>
          </a:p>
          <a:p>
            <a:r>
              <a:rPr kumimoji="1" lang="zh-CN" altLang="en-US" sz="1600" b="1">
                <a:solidFill>
                  <a:schemeClr val="bg2"/>
                </a:solidFill>
                <a:latin typeface="+mn-lt"/>
                <a:ea typeface="+mn-ea"/>
              </a:rPr>
              <a:t>层</a:t>
            </a:r>
            <a:endParaRPr kumimoji="1" lang="zh-CN" altLang="en-US" sz="1600" b="1">
              <a:solidFill>
                <a:schemeClr val="bg2"/>
              </a:solidFill>
              <a:latin typeface="+mn-lt"/>
              <a:ea typeface="+mn-ea"/>
            </a:endParaRPr>
          </a:p>
        </p:txBody>
      </p:sp>
      <p:sp>
        <p:nvSpPr>
          <p:cNvPr id="357420" name="Text Box 44"/>
          <p:cNvSpPr txBox="1">
            <a:spLocks noChangeArrowheads="1"/>
          </p:cNvSpPr>
          <p:nvPr/>
        </p:nvSpPr>
        <p:spPr bwMode="auto">
          <a:xfrm>
            <a:off x="2987676" y="4054475"/>
            <a:ext cx="120777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TCP </a:t>
            </a:r>
            <a:r>
              <a:rPr kumimoji="1" lang="zh-CN" altLang="en-US" sz="1600" b="1">
                <a:solidFill>
                  <a:schemeClr val="bg2"/>
                </a:solidFill>
                <a:latin typeface="+mn-lt"/>
                <a:ea typeface="+mn-ea"/>
              </a:rPr>
              <a:t>报文段</a:t>
            </a:r>
            <a:endParaRPr kumimoji="1" lang="zh-CN" altLang="en-US" sz="1600" b="1">
              <a:solidFill>
                <a:schemeClr val="bg2"/>
              </a:solidFill>
              <a:latin typeface="+mn-lt"/>
              <a:ea typeface="+mn-ea"/>
            </a:endParaRPr>
          </a:p>
        </p:txBody>
      </p:sp>
      <p:sp>
        <p:nvSpPr>
          <p:cNvPr id="357421" name="Text Box 45"/>
          <p:cNvSpPr txBox="1">
            <a:spLocks noChangeArrowheads="1"/>
          </p:cNvSpPr>
          <p:nvPr/>
        </p:nvSpPr>
        <p:spPr bwMode="auto">
          <a:xfrm>
            <a:off x="4874260" y="3933825"/>
            <a:ext cx="1205230" cy="533400"/>
          </a:xfrm>
          <a:prstGeom prst="rect">
            <a:avLst/>
          </a:prstGeom>
          <a:noFill/>
          <a:ln w="9525">
            <a:noFill/>
            <a:miter lim="800000"/>
          </a:ln>
          <a:effectLst/>
        </p:spPr>
        <p:txBody>
          <a:bodyPr wrap="none">
            <a:spAutoFit/>
          </a:bodyPr>
          <a:p>
            <a:pPr algn="ctr">
              <a:lnSpc>
                <a:spcPct val="90000"/>
              </a:lnSpc>
            </a:pPr>
            <a:r>
              <a:rPr kumimoji="1" lang="en-US" altLang="zh-CN" sz="1600" b="1">
                <a:solidFill>
                  <a:schemeClr val="bg2"/>
                </a:solidFill>
                <a:latin typeface="+mn-lt"/>
                <a:ea typeface="+mn-ea"/>
              </a:rPr>
              <a:t>UDP</a:t>
            </a:r>
            <a:endParaRPr kumimoji="1" lang="en-US" altLang="zh-CN" sz="1600" b="1">
              <a:solidFill>
                <a:schemeClr val="bg2"/>
              </a:solidFill>
              <a:latin typeface="+mn-lt"/>
              <a:ea typeface="+mn-ea"/>
            </a:endParaRPr>
          </a:p>
          <a:p>
            <a:pPr algn="ctr">
              <a:lnSpc>
                <a:spcPct val="90000"/>
              </a:lnSpc>
            </a:pPr>
            <a:r>
              <a:rPr kumimoji="1" lang="zh-CN" altLang="en-US" sz="1600" b="1">
                <a:solidFill>
                  <a:schemeClr val="bg2"/>
                </a:solidFill>
                <a:latin typeface="+mn-lt"/>
                <a:ea typeface="+mn-ea"/>
              </a:rPr>
              <a:t>用户数据报</a:t>
            </a:r>
            <a:endParaRPr kumimoji="1" lang="zh-CN" altLang="en-US" sz="1600" b="1">
              <a:solidFill>
                <a:schemeClr val="bg2"/>
              </a:solidFill>
              <a:latin typeface="+mn-lt"/>
              <a:ea typeface="+mn-ea"/>
            </a:endParaRPr>
          </a:p>
        </p:txBody>
      </p:sp>
      <p:sp>
        <p:nvSpPr>
          <p:cNvPr id="357422" name="Text Box 46"/>
          <p:cNvSpPr txBox="1">
            <a:spLocks noChangeArrowheads="1"/>
          </p:cNvSpPr>
          <p:nvPr/>
        </p:nvSpPr>
        <p:spPr bwMode="auto">
          <a:xfrm>
            <a:off x="3419475" y="1725613"/>
            <a:ext cx="100076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应用进程</a:t>
            </a:r>
            <a:endParaRPr kumimoji="1" lang="zh-CN" altLang="en-US" sz="1600" b="1">
              <a:solidFill>
                <a:schemeClr val="bg2"/>
              </a:solidFill>
              <a:latin typeface="+mn-lt"/>
              <a:ea typeface="+mn-ea"/>
            </a:endParaRPr>
          </a:p>
        </p:txBody>
      </p:sp>
      <p:sp>
        <p:nvSpPr>
          <p:cNvPr id="357423" name="AutoShape 47"/>
          <p:cNvSpPr>
            <a:spLocks noChangeArrowheads="1"/>
          </p:cNvSpPr>
          <p:nvPr/>
        </p:nvSpPr>
        <p:spPr bwMode="auto">
          <a:xfrm>
            <a:off x="2136775" y="31734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ln>
          <a:effectLst/>
        </p:spPr>
        <p:txBody>
          <a:bodyPr wrap="none" anchor="ctr"/>
          <a:p>
            <a:pPr algn="ctr"/>
            <a:r>
              <a:rPr kumimoji="1" lang="en-US" altLang="zh-CN" sz="1600" b="1">
                <a:solidFill>
                  <a:schemeClr val="bg2"/>
                </a:solidFill>
                <a:latin typeface="+mn-lt"/>
                <a:ea typeface="+mn-ea"/>
              </a:rPr>
              <a:t>TCP </a:t>
            </a:r>
            <a:r>
              <a:rPr kumimoji="1" lang="zh-CN" altLang="en-US" sz="1600" b="1">
                <a:solidFill>
                  <a:schemeClr val="bg2"/>
                </a:solidFill>
                <a:latin typeface="+mn-lt"/>
                <a:ea typeface="+mn-ea"/>
              </a:rPr>
              <a:t>复用</a:t>
            </a:r>
            <a:endParaRPr kumimoji="1" lang="zh-CN" altLang="en-US" sz="1600" b="1">
              <a:solidFill>
                <a:schemeClr val="bg2"/>
              </a:solidFill>
              <a:latin typeface="+mn-lt"/>
              <a:ea typeface="+mn-ea"/>
            </a:endParaRPr>
          </a:p>
        </p:txBody>
      </p:sp>
      <p:sp>
        <p:nvSpPr>
          <p:cNvPr id="357424" name="Text Box 48"/>
          <p:cNvSpPr txBox="1">
            <a:spLocks noChangeArrowheads="1"/>
          </p:cNvSpPr>
          <p:nvPr/>
        </p:nvSpPr>
        <p:spPr bwMode="auto">
          <a:xfrm>
            <a:off x="2085976" y="19415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25" name="Rectangle 49"/>
          <p:cNvSpPr>
            <a:spLocks noChangeArrowheads="1"/>
          </p:cNvSpPr>
          <p:nvPr/>
        </p:nvSpPr>
        <p:spPr bwMode="auto">
          <a:xfrm>
            <a:off x="2365375" y="30972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26" name="Rectangle 50"/>
          <p:cNvSpPr>
            <a:spLocks noChangeArrowheads="1"/>
          </p:cNvSpPr>
          <p:nvPr/>
        </p:nvSpPr>
        <p:spPr bwMode="auto">
          <a:xfrm>
            <a:off x="2898775" y="30972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27" name="Rectangle 51"/>
          <p:cNvSpPr>
            <a:spLocks noChangeArrowheads="1"/>
          </p:cNvSpPr>
          <p:nvPr/>
        </p:nvSpPr>
        <p:spPr bwMode="auto">
          <a:xfrm>
            <a:off x="3432175" y="30972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28" name="Line 52"/>
          <p:cNvSpPr>
            <a:spLocks noChangeShapeType="1"/>
          </p:cNvSpPr>
          <p:nvPr/>
        </p:nvSpPr>
        <p:spPr bwMode="auto">
          <a:xfrm flipH="1">
            <a:off x="3508375" y="27162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29" name="Text Box 53"/>
          <p:cNvSpPr txBox="1">
            <a:spLocks noChangeArrowheads="1"/>
          </p:cNvSpPr>
          <p:nvPr/>
        </p:nvSpPr>
        <p:spPr bwMode="auto">
          <a:xfrm>
            <a:off x="2627313" y="19415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30" name="Text Box 54"/>
          <p:cNvSpPr txBox="1">
            <a:spLocks noChangeArrowheads="1"/>
          </p:cNvSpPr>
          <p:nvPr/>
        </p:nvSpPr>
        <p:spPr bwMode="auto">
          <a:xfrm>
            <a:off x="3155951" y="19415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31" name="AutoShape 55"/>
          <p:cNvSpPr>
            <a:spLocks noChangeArrowheads="1"/>
          </p:cNvSpPr>
          <p:nvPr/>
        </p:nvSpPr>
        <p:spPr bwMode="auto">
          <a:xfrm>
            <a:off x="2441575" y="4545013"/>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00B0F0"/>
          </a:solidFill>
          <a:ln w="9525">
            <a:solidFill>
              <a:schemeClr val="tx1"/>
            </a:solidFill>
            <a:miter lim="800000"/>
          </a:ln>
          <a:effectLst/>
        </p:spPr>
        <p:txBody>
          <a:bodyPr wrap="none" anchor="ctr"/>
          <a:p>
            <a:pPr algn="ctr"/>
            <a:r>
              <a:rPr kumimoji="1" lang="en-US" altLang="zh-CN" sz="1600" b="1">
                <a:solidFill>
                  <a:schemeClr val="bg2"/>
                </a:solidFill>
                <a:latin typeface="+mn-lt"/>
                <a:ea typeface="+mn-ea"/>
              </a:rPr>
              <a:t>IP </a:t>
            </a:r>
            <a:r>
              <a:rPr kumimoji="1" lang="zh-CN" altLang="en-US" sz="1600" b="1">
                <a:solidFill>
                  <a:schemeClr val="bg2"/>
                </a:solidFill>
                <a:latin typeface="+mn-lt"/>
                <a:ea typeface="+mn-ea"/>
              </a:rPr>
              <a:t>复用</a:t>
            </a:r>
            <a:endParaRPr kumimoji="1" lang="zh-CN" altLang="en-US" sz="1600" b="1">
              <a:solidFill>
                <a:schemeClr val="bg2"/>
              </a:solidFill>
              <a:latin typeface="+mn-lt"/>
              <a:ea typeface="+mn-ea"/>
            </a:endParaRPr>
          </a:p>
        </p:txBody>
      </p:sp>
      <p:sp>
        <p:nvSpPr>
          <p:cNvPr id="357432" name="Line 56"/>
          <p:cNvSpPr>
            <a:spLocks noChangeShapeType="1"/>
          </p:cNvSpPr>
          <p:nvPr/>
        </p:nvSpPr>
        <p:spPr bwMode="auto">
          <a:xfrm flipH="1">
            <a:off x="43465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33" name="Line 57"/>
          <p:cNvSpPr>
            <a:spLocks noChangeShapeType="1"/>
          </p:cNvSpPr>
          <p:nvPr/>
        </p:nvSpPr>
        <p:spPr bwMode="auto">
          <a:xfrm flipH="1">
            <a:off x="48799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34" name="AutoShape 58"/>
          <p:cNvSpPr>
            <a:spLocks noChangeArrowheads="1"/>
          </p:cNvSpPr>
          <p:nvPr/>
        </p:nvSpPr>
        <p:spPr bwMode="auto">
          <a:xfrm>
            <a:off x="4041775" y="31861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ln>
          <a:effectLst/>
        </p:spPr>
        <p:txBody>
          <a:bodyPr wrap="none" anchor="ctr"/>
          <a:p>
            <a:pPr algn="ctr"/>
            <a:r>
              <a:rPr kumimoji="1" lang="en-US" altLang="zh-CN" sz="1600" b="1">
                <a:solidFill>
                  <a:schemeClr val="bg2"/>
                </a:solidFill>
                <a:latin typeface="+mn-lt"/>
                <a:ea typeface="+mn-ea"/>
              </a:rPr>
              <a:t>UDP </a:t>
            </a:r>
            <a:r>
              <a:rPr kumimoji="1" lang="zh-CN" altLang="en-US" sz="1600" b="1">
                <a:solidFill>
                  <a:schemeClr val="bg2"/>
                </a:solidFill>
                <a:latin typeface="+mn-lt"/>
                <a:ea typeface="+mn-ea"/>
              </a:rPr>
              <a:t>复用</a:t>
            </a:r>
            <a:endParaRPr kumimoji="1" lang="zh-CN" altLang="en-US" sz="1600" b="1">
              <a:solidFill>
                <a:schemeClr val="bg2"/>
              </a:solidFill>
              <a:latin typeface="+mn-lt"/>
              <a:ea typeface="+mn-ea"/>
            </a:endParaRPr>
          </a:p>
        </p:txBody>
      </p:sp>
      <p:sp>
        <p:nvSpPr>
          <p:cNvPr id="357435" name="Text Box 59"/>
          <p:cNvSpPr txBox="1">
            <a:spLocks noChangeArrowheads="1"/>
          </p:cNvSpPr>
          <p:nvPr/>
        </p:nvSpPr>
        <p:spPr bwMode="auto">
          <a:xfrm>
            <a:off x="3990976"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36" name="Rectangle 60"/>
          <p:cNvSpPr>
            <a:spLocks noChangeArrowheads="1"/>
          </p:cNvSpPr>
          <p:nvPr/>
        </p:nvSpPr>
        <p:spPr bwMode="auto">
          <a:xfrm>
            <a:off x="42703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37" name="Rectangle 61"/>
          <p:cNvSpPr>
            <a:spLocks noChangeArrowheads="1"/>
          </p:cNvSpPr>
          <p:nvPr/>
        </p:nvSpPr>
        <p:spPr bwMode="auto">
          <a:xfrm>
            <a:off x="48037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38" name="Rectangle 62"/>
          <p:cNvSpPr>
            <a:spLocks noChangeArrowheads="1"/>
          </p:cNvSpPr>
          <p:nvPr/>
        </p:nvSpPr>
        <p:spPr bwMode="auto">
          <a:xfrm>
            <a:off x="53371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39" name="Line 63"/>
          <p:cNvSpPr>
            <a:spLocks noChangeShapeType="1"/>
          </p:cNvSpPr>
          <p:nvPr/>
        </p:nvSpPr>
        <p:spPr bwMode="auto">
          <a:xfrm flipH="1">
            <a:off x="54133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40" name="Text Box 64"/>
          <p:cNvSpPr txBox="1">
            <a:spLocks noChangeArrowheads="1"/>
          </p:cNvSpPr>
          <p:nvPr/>
        </p:nvSpPr>
        <p:spPr bwMode="auto">
          <a:xfrm>
            <a:off x="4532313"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41" name="Text Box 65"/>
          <p:cNvSpPr txBox="1">
            <a:spLocks noChangeArrowheads="1"/>
          </p:cNvSpPr>
          <p:nvPr/>
        </p:nvSpPr>
        <p:spPr bwMode="auto">
          <a:xfrm>
            <a:off x="5060951"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42" name="Rectangle 66"/>
          <p:cNvSpPr>
            <a:spLocks noChangeArrowheads="1"/>
          </p:cNvSpPr>
          <p:nvPr/>
        </p:nvSpPr>
        <p:spPr bwMode="auto">
          <a:xfrm>
            <a:off x="6632575" y="1878013"/>
            <a:ext cx="3733800" cy="1295400"/>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357443" name="Line 67"/>
          <p:cNvSpPr>
            <a:spLocks noChangeShapeType="1"/>
          </p:cNvSpPr>
          <p:nvPr/>
        </p:nvSpPr>
        <p:spPr bwMode="auto">
          <a:xfrm flipH="1" flipV="1">
            <a:off x="69881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44" name="Line 68"/>
          <p:cNvSpPr>
            <a:spLocks noChangeShapeType="1"/>
          </p:cNvSpPr>
          <p:nvPr/>
        </p:nvSpPr>
        <p:spPr bwMode="auto">
          <a:xfrm flipH="1" flipV="1">
            <a:off x="75215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45" name="Text Box 69"/>
          <p:cNvSpPr txBox="1">
            <a:spLocks noChangeArrowheads="1"/>
          </p:cNvSpPr>
          <p:nvPr/>
        </p:nvSpPr>
        <p:spPr bwMode="auto">
          <a:xfrm>
            <a:off x="7534276" y="4067175"/>
            <a:ext cx="120777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TCP </a:t>
            </a:r>
            <a:r>
              <a:rPr kumimoji="1" lang="zh-CN" altLang="en-US" sz="1600" b="1">
                <a:solidFill>
                  <a:schemeClr val="bg2"/>
                </a:solidFill>
                <a:latin typeface="+mn-lt"/>
                <a:ea typeface="+mn-ea"/>
              </a:rPr>
              <a:t>报文段</a:t>
            </a:r>
            <a:endParaRPr kumimoji="1" lang="zh-CN" altLang="en-US" sz="1600" b="1">
              <a:solidFill>
                <a:schemeClr val="bg2"/>
              </a:solidFill>
              <a:latin typeface="+mn-lt"/>
              <a:ea typeface="+mn-ea"/>
            </a:endParaRPr>
          </a:p>
        </p:txBody>
      </p:sp>
      <p:sp>
        <p:nvSpPr>
          <p:cNvPr id="357446" name="Text Box 70"/>
          <p:cNvSpPr txBox="1">
            <a:spLocks noChangeArrowheads="1"/>
          </p:cNvSpPr>
          <p:nvPr/>
        </p:nvSpPr>
        <p:spPr bwMode="auto">
          <a:xfrm>
            <a:off x="9420860" y="3946525"/>
            <a:ext cx="1205230" cy="533400"/>
          </a:xfrm>
          <a:prstGeom prst="rect">
            <a:avLst/>
          </a:prstGeom>
          <a:noFill/>
          <a:ln w="9525">
            <a:noFill/>
            <a:miter lim="800000"/>
          </a:ln>
          <a:effectLst/>
        </p:spPr>
        <p:txBody>
          <a:bodyPr wrap="none">
            <a:spAutoFit/>
          </a:bodyPr>
          <a:p>
            <a:pPr algn="ctr">
              <a:lnSpc>
                <a:spcPct val="90000"/>
              </a:lnSpc>
            </a:pPr>
            <a:r>
              <a:rPr kumimoji="1" lang="en-US" altLang="zh-CN" sz="1600" b="1">
                <a:solidFill>
                  <a:schemeClr val="bg2"/>
                </a:solidFill>
                <a:latin typeface="+mn-lt"/>
                <a:ea typeface="+mn-ea"/>
              </a:rPr>
              <a:t>UDP</a:t>
            </a:r>
            <a:endParaRPr kumimoji="1" lang="en-US" altLang="zh-CN" sz="1600" b="1">
              <a:solidFill>
                <a:schemeClr val="bg2"/>
              </a:solidFill>
              <a:latin typeface="+mn-lt"/>
              <a:ea typeface="+mn-ea"/>
            </a:endParaRPr>
          </a:p>
          <a:p>
            <a:pPr algn="ctr">
              <a:lnSpc>
                <a:spcPct val="90000"/>
              </a:lnSpc>
            </a:pPr>
            <a:r>
              <a:rPr kumimoji="1" lang="zh-CN" altLang="en-US" sz="1600" b="1">
                <a:solidFill>
                  <a:schemeClr val="bg2"/>
                </a:solidFill>
                <a:latin typeface="+mn-lt"/>
                <a:ea typeface="+mn-ea"/>
              </a:rPr>
              <a:t>用户数据报</a:t>
            </a:r>
            <a:endParaRPr kumimoji="1" lang="zh-CN" altLang="en-US" sz="1600" b="1">
              <a:solidFill>
                <a:schemeClr val="bg2"/>
              </a:solidFill>
              <a:latin typeface="+mn-lt"/>
              <a:ea typeface="+mn-ea"/>
            </a:endParaRPr>
          </a:p>
        </p:txBody>
      </p:sp>
      <p:sp>
        <p:nvSpPr>
          <p:cNvPr id="357447" name="AutoShape 71"/>
          <p:cNvSpPr>
            <a:spLocks noChangeArrowheads="1"/>
          </p:cNvSpPr>
          <p:nvPr/>
        </p:nvSpPr>
        <p:spPr bwMode="auto">
          <a:xfrm>
            <a:off x="6683375" y="31861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ln>
          <a:effectLst/>
        </p:spPr>
        <p:txBody>
          <a:bodyPr wrap="none" anchor="ctr"/>
          <a:p>
            <a:pPr algn="ctr"/>
            <a:endParaRPr kumimoji="1" lang="zh-CN" altLang="zh-CN" sz="1600" b="1">
              <a:solidFill>
                <a:schemeClr val="bg2"/>
              </a:solidFill>
              <a:latin typeface="+mn-lt"/>
              <a:ea typeface="+mn-ea"/>
            </a:endParaRPr>
          </a:p>
        </p:txBody>
      </p:sp>
      <p:sp>
        <p:nvSpPr>
          <p:cNvPr id="357448" name="Text Box 72"/>
          <p:cNvSpPr txBox="1">
            <a:spLocks noChangeArrowheads="1"/>
          </p:cNvSpPr>
          <p:nvPr/>
        </p:nvSpPr>
        <p:spPr bwMode="auto">
          <a:xfrm>
            <a:off x="6632576"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49" name="Rectangle 73"/>
          <p:cNvSpPr>
            <a:spLocks noChangeArrowheads="1"/>
          </p:cNvSpPr>
          <p:nvPr/>
        </p:nvSpPr>
        <p:spPr bwMode="auto">
          <a:xfrm>
            <a:off x="69119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50" name="Rectangle 74"/>
          <p:cNvSpPr>
            <a:spLocks noChangeArrowheads="1"/>
          </p:cNvSpPr>
          <p:nvPr/>
        </p:nvSpPr>
        <p:spPr bwMode="auto">
          <a:xfrm>
            <a:off x="74453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51" name="Rectangle 75"/>
          <p:cNvSpPr>
            <a:spLocks noChangeArrowheads="1"/>
          </p:cNvSpPr>
          <p:nvPr/>
        </p:nvSpPr>
        <p:spPr bwMode="auto">
          <a:xfrm>
            <a:off x="7978775" y="31099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52" name="Line 76"/>
          <p:cNvSpPr>
            <a:spLocks noChangeShapeType="1"/>
          </p:cNvSpPr>
          <p:nvPr/>
        </p:nvSpPr>
        <p:spPr bwMode="auto">
          <a:xfrm flipH="1" flipV="1">
            <a:off x="8054975" y="27289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53" name="Text Box 77"/>
          <p:cNvSpPr txBox="1">
            <a:spLocks noChangeArrowheads="1"/>
          </p:cNvSpPr>
          <p:nvPr/>
        </p:nvSpPr>
        <p:spPr bwMode="auto">
          <a:xfrm>
            <a:off x="7173913"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54" name="Text Box 78"/>
          <p:cNvSpPr txBox="1">
            <a:spLocks noChangeArrowheads="1"/>
          </p:cNvSpPr>
          <p:nvPr/>
        </p:nvSpPr>
        <p:spPr bwMode="auto">
          <a:xfrm>
            <a:off x="7702551" y="19542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grpSp>
        <p:nvGrpSpPr>
          <p:cNvPr id="357455" name="Group 79"/>
          <p:cNvGrpSpPr/>
          <p:nvPr/>
        </p:nvGrpSpPr>
        <p:grpSpPr bwMode="auto">
          <a:xfrm>
            <a:off x="2974975" y="3859214"/>
            <a:ext cx="6451600" cy="695325"/>
            <a:chOff x="912" y="1920"/>
            <a:chExt cx="4064" cy="398"/>
          </a:xfrm>
        </p:grpSpPr>
        <p:sp>
          <p:nvSpPr>
            <p:cNvPr id="357456" name="Line 80"/>
            <p:cNvSpPr>
              <a:spLocks noChangeShapeType="1"/>
            </p:cNvSpPr>
            <p:nvPr/>
          </p:nvSpPr>
          <p:spPr bwMode="auto">
            <a:xfrm>
              <a:off x="912" y="1920"/>
              <a:ext cx="0" cy="384"/>
            </a:xfrm>
            <a:prstGeom prst="line">
              <a:avLst/>
            </a:prstGeom>
            <a:noFill/>
            <a:ln w="19050">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57" name="Line 81"/>
            <p:cNvSpPr>
              <a:spLocks noChangeShapeType="1"/>
            </p:cNvSpPr>
            <p:nvPr/>
          </p:nvSpPr>
          <p:spPr bwMode="auto">
            <a:xfrm>
              <a:off x="2112" y="1928"/>
              <a:ext cx="0" cy="382"/>
            </a:xfrm>
            <a:prstGeom prst="line">
              <a:avLst/>
            </a:prstGeom>
            <a:noFill/>
            <a:ln w="19050">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58" name="Line 82"/>
            <p:cNvSpPr>
              <a:spLocks noChangeShapeType="1"/>
            </p:cNvSpPr>
            <p:nvPr/>
          </p:nvSpPr>
          <p:spPr bwMode="auto">
            <a:xfrm flipV="1">
              <a:off x="3776" y="1928"/>
              <a:ext cx="0" cy="384"/>
            </a:xfrm>
            <a:prstGeom prst="line">
              <a:avLst/>
            </a:prstGeom>
            <a:noFill/>
            <a:ln w="19050">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59" name="Line 83"/>
            <p:cNvSpPr>
              <a:spLocks noChangeShapeType="1"/>
            </p:cNvSpPr>
            <p:nvPr/>
          </p:nvSpPr>
          <p:spPr bwMode="auto">
            <a:xfrm flipV="1">
              <a:off x="4976" y="1936"/>
              <a:ext cx="0" cy="382"/>
            </a:xfrm>
            <a:prstGeom prst="line">
              <a:avLst/>
            </a:prstGeom>
            <a:noFill/>
            <a:ln w="19050">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grpSp>
      <p:sp>
        <p:nvSpPr>
          <p:cNvPr id="357460" name="Line 84"/>
          <p:cNvSpPr>
            <a:spLocks noChangeShapeType="1"/>
          </p:cNvSpPr>
          <p:nvPr/>
        </p:nvSpPr>
        <p:spPr bwMode="auto">
          <a:xfrm flipH="1" flipV="1">
            <a:off x="8893175" y="27416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61" name="Line 85"/>
          <p:cNvSpPr>
            <a:spLocks noChangeShapeType="1"/>
          </p:cNvSpPr>
          <p:nvPr/>
        </p:nvSpPr>
        <p:spPr bwMode="auto">
          <a:xfrm flipH="1" flipV="1">
            <a:off x="9426575" y="27416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62" name="AutoShape 86"/>
          <p:cNvSpPr>
            <a:spLocks noChangeArrowheads="1"/>
          </p:cNvSpPr>
          <p:nvPr/>
        </p:nvSpPr>
        <p:spPr bwMode="auto">
          <a:xfrm>
            <a:off x="8588375" y="31988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ln>
          <a:effectLst/>
        </p:spPr>
        <p:txBody>
          <a:bodyPr wrap="none" anchor="ctr"/>
          <a:p>
            <a:pPr algn="ctr"/>
            <a:endParaRPr kumimoji="1" lang="zh-CN" altLang="zh-CN" sz="1600" b="1">
              <a:solidFill>
                <a:schemeClr val="bg2"/>
              </a:solidFill>
              <a:latin typeface="+mn-lt"/>
              <a:ea typeface="+mn-ea"/>
            </a:endParaRPr>
          </a:p>
        </p:txBody>
      </p:sp>
      <p:sp>
        <p:nvSpPr>
          <p:cNvPr id="357463" name="Text Box 87"/>
          <p:cNvSpPr txBox="1">
            <a:spLocks noChangeArrowheads="1"/>
          </p:cNvSpPr>
          <p:nvPr/>
        </p:nvSpPr>
        <p:spPr bwMode="auto">
          <a:xfrm>
            <a:off x="8537576" y="19669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64" name="Rectangle 88"/>
          <p:cNvSpPr>
            <a:spLocks noChangeArrowheads="1"/>
          </p:cNvSpPr>
          <p:nvPr/>
        </p:nvSpPr>
        <p:spPr bwMode="auto">
          <a:xfrm>
            <a:off x="8816975" y="31226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65" name="Rectangle 89"/>
          <p:cNvSpPr>
            <a:spLocks noChangeArrowheads="1"/>
          </p:cNvSpPr>
          <p:nvPr/>
        </p:nvSpPr>
        <p:spPr bwMode="auto">
          <a:xfrm>
            <a:off x="9350375" y="31226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66" name="Rectangle 90"/>
          <p:cNvSpPr>
            <a:spLocks noChangeArrowheads="1"/>
          </p:cNvSpPr>
          <p:nvPr/>
        </p:nvSpPr>
        <p:spPr bwMode="auto">
          <a:xfrm>
            <a:off x="9883775" y="3122613"/>
            <a:ext cx="152400" cy="152400"/>
          </a:xfrm>
          <a:prstGeom prst="rect">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357467" name="Line 91"/>
          <p:cNvSpPr>
            <a:spLocks noChangeShapeType="1"/>
          </p:cNvSpPr>
          <p:nvPr/>
        </p:nvSpPr>
        <p:spPr bwMode="auto">
          <a:xfrm flipH="1" flipV="1">
            <a:off x="9959975" y="2741613"/>
            <a:ext cx="0" cy="381000"/>
          </a:xfrm>
          <a:prstGeom prst="line">
            <a:avLst/>
          </a:prstGeom>
          <a:noFill/>
          <a:ln w="9525">
            <a:solidFill>
              <a:schemeClr val="tx1"/>
            </a:solidFill>
            <a:round/>
            <a:tailEnd type="triangle" w="sm" len="med"/>
          </a:ln>
          <a:effectLst/>
        </p:spPr>
        <p:txBody>
          <a:bodyPr wrap="none" anchor="ctr"/>
          <a:p>
            <a:endParaRPr lang="zh-CN" altLang="en-US">
              <a:solidFill>
                <a:sysClr val="windowText" lastClr="000000"/>
              </a:solidFill>
              <a:latin typeface="+mn-lt"/>
              <a:ea typeface="+mn-ea"/>
            </a:endParaRPr>
          </a:p>
        </p:txBody>
      </p:sp>
      <p:sp>
        <p:nvSpPr>
          <p:cNvPr id="357468" name="Text Box 92"/>
          <p:cNvSpPr txBox="1">
            <a:spLocks noChangeArrowheads="1"/>
          </p:cNvSpPr>
          <p:nvPr/>
        </p:nvSpPr>
        <p:spPr bwMode="auto">
          <a:xfrm>
            <a:off x="9078913" y="19669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69" name="Text Box 93"/>
          <p:cNvSpPr txBox="1">
            <a:spLocks noChangeArrowheads="1"/>
          </p:cNvSpPr>
          <p:nvPr/>
        </p:nvSpPr>
        <p:spPr bwMode="auto">
          <a:xfrm>
            <a:off x="9607551" y="1966914"/>
            <a:ext cx="715645" cy="1014730"/>
          </a:xfrm>
          <a:prstGeom prst="rect">
            <a:avLst/>
          </a:prstGeom>
          <a:noFill/>
          <a:ln w="9525">
            <a:noFill/>
            <a:miter lim="800000"/>
          </a:ln>
          <a:effectLst/>
        </p:spPr>
        <p:txBody>
          <a:bodyPr wrap="none">
            <a:spAutoFit/>
          </a:bodyPr>
          <a:p>
            <a:r>
              <a:rPr kumimoji="1" lang="en-US" altLang="zh-CN" sz="6000" b="1">
                <a:solidFill>
                  <a:schemeClr val="bg2"/>
                </a:solidFill>
                <a:latin typeface="+mn-lt"/>
                <a:ea typeface="+mn-ea"/>
                <a:sym typeface="Wingdings" panose="05000000000000000000" pitchFamily="2" charset="2"/>
              </a:rPr>
              <a:t></a:t>
            </a:r>
            <a:endParaRPr kumimoji="1" lang="en-US" altLang="zh-CN" sz="6000" b="1">
              <a:solidFill>
                <a:schemeClr val="bg2"/>
              </a:solidFill>
              <a:latin typeface="+mn-lt"/>
              <a:ea typeface="+mn-ea"/>
              <a:sym typeface="Wingdings" panose="05000000000000000000" pitchFamily="2" charset="2"/>
            </a:endParaRPr>
          </a:p>
        </p:txBody>
      </p:sp>
      <p:sp>
        <p:nvSpPr>
          <p:cNvPr id="357470" name="Text Box 94"/>
          <p:cNvSpPr txBox="1">
            <a:spLocks noChangeArrowheads="1"/>
          </p:cNvSpPr>
          <p:nvPr/>
        </p:nvSpPr>
        <p:spPr bwMode="auto">
          <a:xfrm>
            <a:off x="8001000" y="1725613"/>
            <a:ext cx="100076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应用进程</a:t>
            </a:r>
            <a:endParaRPr kumimoji="1" lang="zh-CN" altLang="en-US" sz="1600" b="1">
              <a:solidFill>
                <a:schemeClr val="bg2"/>
              </a:solidFill>
              <a:latin typeface="+mn-lt"/>
              <a:ea typeface="+mn-ea"/>
            </a:endParaRPr>
          </a:p>
        </p:txBody>
      </p:sp>
      <p:sp>
        <p:nvSpPr>
          <p:cNvPr id="357471" name="Text Box 95"/>
          <p:cNvSpPr txBox="1">
            <a:spLocks noChangeArrowheads="1"/>
          </p:cNvSpPr>
          <p:nvPr/>
        </p:nvSpPr>
        <p:spPr bwMode="auto">
          <a:xfrm>
            <a:off x="8181975" y="2881313"/>
            <a:ext cx="59182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端口</a:t>
            </a:r>
            <a:endParaRPr kumimoji="1" lang="zh-CN" altLang="en-US" sz="1600" b="1">
              <a:solidFill>
                <a:schemeClr val="bg2"/>
              </a:solidFill>
              <a:latin typeface="+mn-lt"/>
              <a:ea typeface="+mn-ea"/>
            </a:endParaRPr>
          </a:p>
        </p:txBody>
      </p:sp>
      <p:sp>
        <p:nvSpPr>
          <p:cNvPr id="357472" name="Text Box 96"/>
          <p:cNvSpPr txBox="1">
            <a:spLocks noChangeArrowheads="1"/>
          </p:cNvSpPr>
          <p:nvPr/>
        </p:nvSpPr>
        <p:spPr bwMode="auto">
          <a:xfrm>
            <a:off x="3660775" y="2868613"/>
            <a:ext cx="59182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端口</a:t>
            </a:r>
            <a:endParaRPr kumimoji="1" lang="zh-CN" altLang="en-US" sz="1600" b="1">
              <a:solidFill>
                <a:schemeClr val="bg2"/>
              </a:solidFill>
              <a:latin typeface="+mn-lt"/>
              <a:ea typeface="+mn-ea"/>
            </a:endParaRPr>
          </a:p>
        </p:txBody>
      </p:sp>
      <p:sp>
        <p:nvSpPr>
          <p:cNvPr id="357473" name="Text Box 97"/>
          <p:cNvSpPr txBox="1">
            <a:spLocks noChangeArrowheads="1"/>
          </p:cNvSpPr>
          <p:nvPr/>
        </p:nvSpPr>
        <p:spPr bwMode="auto">
          <a:xfrm>
            <a:off x="7051676" y="3362325"/>
            <a:ext cx="100330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TCP </a:t>
            </a:r>
            <a:r>
              <a:rPr kumimoji="1" lang="zh-CN" altLang="en-US" sz="1600" b="1">
                <a:solidFill>
                  <a:schemeClr val="bg2"/>
                </a:solidFill>
                <a:latin typeface="+mn-lt"/>
                <a:ea typeface="+mn-ea"/>
              </a:rPr>
              <a:t>分用</a:t>
            </a:r>
            <a:endParaRPr kumimoji="1" lang="zh-CN" altLang="en-US" sz="1600" b="1">
              <a:solidFill>
                <a:schemeClr val="bg2"/>
              </a:solidFill>
              <a:latin typeface="+mn-lt"/>
              <a:ea typeface="+mn-ea"/>
            </a:endParaRPr>
          </a:p>
        </p:txBody>
      </p:sp>
      <p:sp>
        <p:nvSpPr>
          <p:cNvPr id="357474" name="Text Box 98"/>
          <p:cNvSpPr txBox="1">
            <a:spLocks noChangeArrowheads="1"/>
          </p:cNvSpPr>
          <p:nvPr/>
        </p:nvSpPr>
        <p:spPr bwMode="auto">
          <a:xfrm>
            <a:off x="8969375" y="3349625"/>
            <a:ext cx="100330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UDP </a:t>
            </a:r>
            <a:r>
              <a:rPr kumimoji="1" lang="zh-CN" altLang="en-US" sz="1600" b="1">
                <a:solidFill>
                  <a:schemeClr val="bg2"/>
                </a:solidFill>
                <a:latin typeface="+mn-lt"/>
                <a:ea typeface="+mn-ea"/>
              </a:rPr>
              <a:t>分用</a:t>
            </a:r>
            <a:endParaRPr kumimoji="1" lang="zh-CN" altLang="en-US" sz="1600" b="1">
              <a:solidFill>
                <a:schemeClr val="bg2"/>
              </a:solidFill>
              <a:latin typeface="+mn-lt"/>
              <a:ea typeface="+mn-ea"/>
            </a:endParaRPr>
          </a:p>
        </p:txBody>
      </p:sp>
      <p:sp>
        <p:nvSpPr>
          <p:cNvPr id="357475" name="Text Box 99"/>
          <p:cNvSpPr txBox="1">
            <a:spLocks noChangeArrowheads="1"/>
          </p:cNvSpPr>
          <p:nvPr/>
        </p:nvSpPr>
        <p:spPr bwMode="auto">
          <a:xfrm>
            <a:off x="8096250" y="4714875"/>
            <a:ext cx="90043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IP </a:t>
            </a:r>
            <a:r>
              <a:rPr kumimoji="1" lang="zh-CN" altLang="en-US" sz="1600" b="1">
                <a:solidFill>
                  <a:schemeClr val="bg2"/>
                </a:solidFill>
                <a:latin typeface="+mn-lt"/>
                <a:ea typeface="+mn-ea"/>
              </a:rPr>
              <a:t>分用</a:t>
            </a:r>
            <a:endParaRPr kumimoji="1" lang="zh-CN" altLang="en-US" sz="1600" b="1">
              <a:solidFill>
                <a:schemeClr val="bg2"/>
              </a:solidFill>
              <a:latin typeface="+mn-lt"/>
              <a:ea typeface="+mn-ea"/>
            </a:endParaRPr>
          </a:p>
        </p:txBody>
      </p:sp>
      <p:sp>
        <p:nvSpPr>
          <p:cNvPr id="357476" name="AutoShape 100"/>
          <p:cNvSpPr>
            <a:spLocks noChangeArrowheads="1"/>
          </p:cNvSpPr>
          <p:nvPr/>
        </p:nvSpPr>
        <p:spPr bwMode="auto">
          <a:xfrm>
            <a:off x="3813175" y="5230813"/>
            <a:ext cx="304800" cy="685800"/>
          </a:xfrm>
          <a:prstGeom prst="downArrow">
            <a:avLst>
              <a:gd name="adj1" fmla="val 50000"/>
              <a:gd name="adj2" fmla="val 56250"/>
            </a:avLst>
          </a:prstGeom>
          <a:solidFill>
            <a:schemeClr val="bg1"/>
          </a:solidFill>
          <a:ln w="9525">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357477" name="AutoShape 101"/>
          <p:cNvSpPr>
            <a:spLocks noChangeArrowheads="1"/>
          </p:cNvSpPr>
          <p:nvPr/>
        </p:nvSpPr>
        <p:spPr bwMode="auto">
          <a:xfrm flipV="1">
            <a:off x="8308975" y="5230813"/>
            <a:ext cx="304800" cy="685800"/>
          </a:xfrm>
          <a:prstGeom prst="downArrow">
            <a:avLst>
              <a:gd name="adj1" fmla="val 50000"/>
              <a:gd name="adj2" fmla="val 56250"/>
            </a:avLst>
          </a:prstGeom>
          <a:solidFill>
            <a:schemeClr val="bg1"/>
          </a:solidFill>
          <a:ln w="9525">
            <a:solidFill>
              <a:schemeClr val="tx1"/>
            </a:solidFill>
            <a:miter lim="800000"/>
          </a:ln>
          <a:effectLst/>
        </p:spPr>
        <p:txBody>
          <a:bodyPr vert="eaVert" wrap="none" anchor="ctr"/>
          <a:p>
            <a:endParaRPr lang="zh-CN" altLang="en-US" b="1">
              <a:solidFill>
                <a:schemeClr val="bg2"/>
              </a:solidFill>
              <a:latin typeface="+mn-lt"/>
              <a:ea typeface="+mn-ea"/>
            </a:endParaRPr>
          </a:p>
        </p:txBody>
      </p:sp>
      <p:grpSp>
        <p:nvGrpSpPr>
          <p:cNvPr id="357478" name="Group 102"/>
          <p:cNvGrpSpPr/>
          <p:nvPr/>
        </p:nvGrpSpPr>
        <p:grpSpPr bwMode="auto">
          <a:xfrm>
            <a:off x="6708775" y="5916613"/>
            <a:ext cx="1371600" cy="381000"/>
            <a:chOff x="2736" y="3216"/>
            <a:chExt cx="864" cy="240"/>
          </a:xfrm>
          <a:solidFill>
            <a:srgbClr val="0070C0"/>
          </a:solidFill>
        </p:grpSpPr>
        <p:sp>
          <p:nvSpPr>
            <p:cNvPr id="357479" name="AutoShape 103"/>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9525">
              <a:miter lim="800000"/>
            </a:ln>
            <a:effectLst/>
          </p:spPr>
          <p:txBody>
            <a:bodyPr wrap="none" anchor="ctr">
              <a:flatTx/>
            </a:bodyPr>
            <a:p>
              <a:endParaRPr lang="zh-CN" altLang="en-US" b="1">
                <a:solidFill>
                  <a:schemeClr val="bg2"/>
                </a:solidFill>
                <a:latin typeface="+mn-lt"/>
                <a:ea typeface="+mn-ea"/>
              </a:endParaRPr>
            </a:p>
          </p:txBody>
        </p:sp>
        <p:sp>
          <p:nvSpPr>
            <p:cNvPr id="357480" name="Rectangle 104"/>
            <p:cNvSpPr>
              <a:spLocks noChangeArrowheads="1"/>
            </p:cNvSpPr>
            <p:nvPr/>
          </p:nvSpPr>
          <p:spPr bwMode="auto">
            <a:xfrm>
              <a:off x="2736" y="3216"/>
              <a:ext cx="624" cy="240"/>
            </a:xfrm>
            <a:prstGeom prst="rect">
              <a:avLst/>
            </a:prstGeom>
            <a:grpFill/>
            <a:ln w="9525">
              <a:miter lim="800000"/>
            </a:ln>
            <a:effectLst/>
          </p:spPr>
          <p:txBody>
            <a:bodyPr wrap="none" anchor="ctr">
              <a:flatTx/>
            </a:bodyPr>
            <a:p>
              <a:pPr algn="ctr"/>
              <a:r>
                <a:rPr kumimoji="1" lang="en-US" altLang="zh-CN" sz="1600" b="1">
                  <a:solidFill>
                    <a:schemeClr val="bg2"/>
                  </a:solidFill>
                  <a:latin typeface="+mn-lt"/>
                  <a:ea typeface="+mn-ea"/>
                </a:rPr>
                <a:t>IP </a:t>
              </a:r>
              <a:r>
                <a:rPr kumimoji="1" lang="zh-CN" altLang="en-US" sz="1600" b="1">
                  <a:solidFill>
                    <a:schemeClr val="bg2"/>
                  </a:solidFill>
                  <a:latin typeface="+mn-lt"/>
                  <a:ea typeface="+mn-ea"/>
                </a:rPr>
                <a:t>数据报</a:t>
              </a:r>
              <a:endParaRPr kumimoji="1" lang="zh-CN" altLang="en-US" sz="1600" b="1">
                <a:solidFill>
                  <a:schemeClr val="bg2"/>
                </a:solidFill>
                <a:latin typeface="+mn-lt"/>
                <a:ea typeface="+mn-ea"/>
              </a:endParaRPr>
            </a:p>
          </p:txBody>
        </p:sp>
      </p:grpSp>
      <p:grpSp>
        <p:nvGrpSpPr>
          <p:cNvPr id="357481" name="Group 105"/>
          <p:cNvGrpSpPr/>
          <p:nvPr/>
        </p:nvGrpSpPr>
        <p:grpSpPr bwMode="auto">
          <a:xfrm>
            <a:off x="4575175" y="5916613"/>
            <a:ext cx="1371600" cy="381000"/>
            <a:chOff x="2736" y="3216"/>
            <a:chExt cx="864" cy="240"/>
          </a:xfrm>
          <a:solidFill>
            <a:srgbClr val="0070C0"/>
          </a:solidFill>
        </p:grpSpPr>
        <p:sp>
          <p:nvSpPr>
            <p:cNvPr id="357482" name="AutoShape 106"/>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9525">
              <a:miter lim="800000"/>
            </a:ln>
            <a:effectLst/>
          </p:spPr>
          <p:txBody>
            <a:bodyPr wrap="none" anchor="ctr">
              <a:flatTx/>
            </a:bodyPr>
            <a:p>
              <a:endParaRPr lang="zh-CN" altLang="en-US" b="1">
                <a:solidFill>
                  <a:schemeClr val="bg2"/>
                </a:solidFill>
                <a:latin typeface="+mn-lt"/>
                <a:ea typeface="+mn-ea"/>
              </a:endParaRPr>
            </a:p>
          </p:txBody>
        </p:sp>
        <p:sp>
          <p:nvSpPr>
            <p:cNvPr id="357483" name="Rectangle 107"/>
            <p:cNvSpPr>
              <a:spLocks noChangeArrowheads="1"/>
            </p:cNvSpPr>
            <p:nvPr/>
          </p:nvSpPr>
          <p:spPr bwMode="auto">
            <a:xfrm>
              <a:off x="2736" y="3216"/>
              <a:ext cx="624" cy="240"/>
            </a:xfrm>
            <a:prstGeom prst="rect">
              <a:avLst/>
            </a:prstGeom>
            <a:grpFill/>
            <a:ln w="9525">
              <a:miter lim="800000"/>
            </a:ln>
            <a:effectLst/>
          </p:spPr>
          <p:txBody>
            <a:bodyPr wrap="none" anchor="ctr">
              <a:flatTx/>
            </a:bodyPr>
            <a:p>
              <a:pPr algn="ctr"/>
              <a:r>
                <a:rPr kumimoji="1" lang="en-US" altLang="zh-CN" sz="1600" b="1">
                  <a:solidFill>
                    <a:schemeClr val="bg2"/>
                  </a:solidFill>
                  <a:latin typeface="+mn-lt"/>
                  <a:ea typeface="+mn-ea"/>
                </a:rPr>
                <a:t>IP </a:t>
              </a:r>
              <a:r>
                <a:rPr kumimoji="1" lang="zh-CN" altLang="en-US" sz="1600" b="1">
                  <a:solidFill>
                    <a:schemeClr val="bg2"/>
                  </a:solidFill>
                  <a:latin typeface="+mn-lt"/>
                  <a:ea typeface="+mn-ea"/>
                </a:rPr>
                <a:t>数据报</a:t>
              </a:r>
              <a:endParaRPr kumimoji="1" lang="zh-CN" altLang="en-US" sz="1600" b="1">
                <a:solidFill>
                  <a:schemeClr val="bg2"/>
                </a:solidFill>
                <a:latin typeface="+mn-lt"/>
                <a:ea typeface="+mn-ea"/>
              </a:endParaRPr>
            </a:p>
          </p:txBody>
        </p:sp>
      </p:grpSp>
      <p:sp>
        <p:nvSpPr>
          <p:cNvPr id="357484" name="Text Box 108"/>
          <p:cNvSpPr txBox="1">
            <a:spLocks noChangeArrowheads="1"/>
          </p:cNvSpPr>
          <p:nvPr/>
        </p:nvSpPr>
        <p:spPr bwMode="auto">
          <a:xfrm>
            <a:off x="3521075" y="1293813"/>
            <a:ext cx="79629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发送方</a:t>
            </a:r>
            <a:endParaRPr kumimoji="1" lang="zh-CN" altLang="en-US" sz="1600" b="1">
              <a:solidFill>
                <a:schemeClr val="bg2"/>
              </a:solidFill>
              <a:latin typeface="+mn-lt"/>
              <a:ea typeface="+mn-ea"/>
            </a:endParaRPr>
          </a:p>
        </p:txBody>
      </p:sp>
      <p:sp>
        <p:nvSpPr>
          <p:cNvPr id="357485" name="Text Box 109"/>
          <p:cNvSpPr txBox="1">
            <a:spLocks noChangeArrowheads="1"/>
          </p:cNvSpPr>
          <p:nvPr/>
        </p:nvSpPr>
        <p:spPr bwMode="auto">
          <a:xfrm>
            <a:off x="8048625" y="1268413"/>
            <a:ext cx="796290" cy="337185"/>
          </a:xfrm>
          <a:prstGeom prst="rect">
            <a:avLst/>
          </a:prstGeom>
          <a:noFill/>
          <a:ln w="9525">
            <a:noFill/>
            <a:miter lim="800000"/>
          </a:ln>
          <a:effectLst/>
        </p:spPr>
        <p:txBody>
          <a:bodyPr wrap="none">
            <a:spAutoFit/>
          </a:bodyPr>
          <a:p>
            <a:r>
              <a:rPr kumimoji="1" lang="zh-CN" altLang="en-US" sz="1600" b="1">
                <a:solidFill>
                  <a:schemeClr val="bg2"/>
                </a:solidFill>
                <a:latin typeface="+mn-lt"/>
                <a:ea typeface="+mn-ea"/>
              </a:rPr>
              <a:t>接收方</a:t>
            </a:r>
            <a:endParaRPr kumimoji="1" lang="zh-CN" altLang="en-US" sz="1600" b="1">
              <a:solidFill>
                <a:schemeClr val="bg2"/>
              </a:solidFill>
              <a:latin typeface="+mn-lt"/>
              <a:ea typeface="+mn-ea"/>
            </a:endParaRPr>
          </a:p>
        </p:txBody>
      </p:sp>
      <p:sp>
        <p:nvSpPr>
          <p:cNvPr id="3" name="文本框 2"/>
          <p:cNvSpPr txBox="1"/>
          <p:nvPr/>
        </p:nvSpPr>
        <p:spPr>
          <a:xfrm>
            <a:off x="5280025" y="6274435"/>
            <a:ext cx="2774950" cy="583565"/>
          </a:xfrm>
          <a:prstGeom prst="rect">
            <a:avLst/>
          </a:prstGeom>
          <a:noFill/>
        </p:spPr>
        <p:txBody>
          <a:bodyPr wrap="square" rtlCol="0">
            <a:spAutoFit/>
          </a:bodyPr>
          <a:p>
            <a:r>
              <a:rPr lang="zh-CN" altLang="en-US" sz="3200" b="1">
                <a:solidFill>
                  <a:schemeClr val="bg2"/>
                </a:solidFill>
              </a:rPr>
              <a:t>端口的作用</a:t>
            </a:r>
            <a:endParaRPr lang="zh-CN" altLang="en-US" sz="3200" b="1">
              <a:solidFill>
                <a:schemeClr val="bg2"/>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grpSp>
        <p:nvGrpSpPr>
          <p:cNvPr id="601192" name="Group 104"/>
          <p:cNvGrpSpPr/>
          <p:nvPr/>
        </p:nvGrpSpPr>
        <p:grpSpPr bwMode="auto">
          <a:xfrm>
            <a:off x="1501774" y="1300798"/>
            <a:ext cx="9059864" cy="3837643"/>
            <a:chOff x="-16" y="208"/>
            <a:chExt cx="5707"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22</a:t>
              </a:r>
              <a:endParaRPr kumimoji="1" lang="en-US" altLang="zh-CN" sz="2000" b="1">
                <a:solidFill>
                  <a:schemeClr val="bg2"/>
                </a:solidFill>
                <a:latin typeface="+mn-lt"/>
                <a:ea typeface="+mn-ea"/>
              </a:endParaRPr>
            </a:p>
          </p:txBody>
        </p:sp>
        <p:sp>
          <p:nvSpPr>
            <p:cNvPr id="601092" name="Text Box 4"/>
            <p:cNvSpPr txBox="1">
              <a:spLocks noChangeArrowheads="1"/>
            </p:cNvSpPr>
            <p:nvPr/>
          </p:nvSpPr>
          <p:spPr bwMode="auto">
            <a:xfrm>
              <a:off x="1364" y="538"/>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24</a:t>
              </a:r>
              <a:endParaRPr kumimoji="1" lang="en-US" altLang="zh-CN" sz="2000" b="1">
                <a:solidFill>
                  <a:schemeClr val="bg2"/>
                </a:solidFill>
                <a:latin typeface="+mn-lt"/>
                <a:ea typeface="+mn-ea"/>
              </a:endParaRP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grpSp>
          <p:nvGrpSpPr>
            <p:cNvPr id="601095" name="Group 7"/>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601130" name="Text Box 42"/>
            <p:cNvSpPr txBox="1">
              <a:spLocks noChangeArrowheads="1"/>
            </p:cNvSpPr>
            <p:nvPr/>
          </p:nvSpPr>
          <p:spPr bwMode="auto">
            <a:xfrm>
              <a:off x="2151"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31" name="Text Box 43"/>
            <p:cNvSpPr txBox="1">
              <a:spLocks noChangeArrowheads="1"/>
            </p:cNvSpPr>
            <p:nvPr/>
          </p:nvSpPr>
          <p:spPr bwMode="auto">
            <a:xfrm>
              <a:off x="2465"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6</a:t>
              </a:r>
              <a:endParaRPr kumimoji="1" lang="en-US" altLang="zh-CN" sz="2000" b="1">
                <a:solidFill>
                  <a:schemeClr val="bg2"/>
                </a:solidFill>
                <a:latin typeface="+mn-lt"/>
                <a:ea typeface="+mn-ea"/>
              </a:endParaRPr>
            </a:p>
          </p:txBody>
        </p:sp>
        <p:sp>
          <p:nvSpPr>
            <p:cNvPr id="601132" name="Text Box 44"/>
            <p:cNvSpPr txBox="1">
              <a:spLocks noChangeArrowheads="1"/>
            </p:cNvSpPr>
            <p:nvPr/>
          </p:nvSpPr>
          <p:spPr bwMode="auto">
            <a:xfrm>
              <a:off x="278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33" name="Text Box 45"/>
            <p:cNvSpPr txBox="1">
              <a:spLocks noChangeArrowheads="1"/>
            </p:cNvSpPr>
            <p:nvPr/>
          </p:nvSpPr>
          <p:spPr bwMode="auto">
            <a:xfrm>
              <a:off x="305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10</a:t>
              </a:r>
              <a:endParaRPr kumimoji="1" lang="en-US" altLang="zh-CN" sz="2000" b="1">
                <a:solidFill>
                  <a:schemeClr val="bg2"/>
                </a:solidFill>
                <a:latin typeface="+mn-lt"/>
                <a:ea typeface="+mn-ea"/>
              </a:endParaRPr>
            </a:p>
          </p:txBody>
        </p:sp>
        <p:sp>
          <p:nvSpPr>
            <p:cNvPr id="601134" name="Text Box 46"/>
            <p:cNvSpPr txBox="1">
              <a:spLocks noChangeArrowheads="1"/>
            </p:cNvSpPr>
            <p:nvPr/>
          </p:nvSpPr>
          <p:spPr bwMode="auto">
            <a:xfrm>
              <a:off x="3391"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35" name="Text Box 47"/>
            <p:cNvSpPr txBox="1">
              <a:spLocks noChangeArrowheads="1"/>
            </p:cNvSpPr>
            <p:nvPr/>
          </p:nvSpPr>
          <p:spPr bwMode="auto">
            <a:xfrm>
              <a:off x="3688"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14</a:t>
              </a:r>
              <a:endParaRPr kumimoji="1" lang="en-US" altLang="zh-CN" sz="2000" b="1">
                <a:solidFill>
                  <a:schemeClr val="bg2"/>
                </a:solidFill>
                <a:latin typeface="+mn-lt"/>
                <a:ea typeface="+mn-ea"/>
              </a:endParaRPr>
            </a:p>
          </p:txBody>
        </p:sp>
        <p:sp>
          <p:nvSpPr>
            <p:cNvPr id="601136" name="Text Box 48"/>
            <p:cNvSpPr txBox="1">
              <a:spLocks noChangeArrowheads="1"/>
            </p:cNvSpPr>
            <p:nvPr/>
          </p:nvSpPr>
          <p:spPr bwMode="auto">
            <a:xfrm>
              <a:off x="4003"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37" name="Text Box 49"/>
            <p:cNvSpPr txBox="1">
              <a:spLocks noChangeArrowheads="1"/>
            </p:cNvSpPr>
            <p:nvPr/>
          </p:nvSpPr>
          <p:spPr bwMode="auto">
            <a:xfrm>
              <a:off x="4335"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18</a:t>
              </a:r>
              <a:endParaRPr kumimoji="1" lang="en-US" altLang="zh-CN" sz="2000" b="1">
                <a:solidFill>
                  <a:schemeClr val="bg2"/>
                </a:solidFill>
                <a:latin typeface="+mn-lt"/>
                <a:ea typeface="+mn-ea"/>
              </a:endParaRPr>
            </a:p>
          </p:txBody>
        </p:sp>
        <p:sp>
          <p:nvSpPr>
            <p:cNvPr id="601138" name="Text Box 50"/>
            <p:cNvSpPr txBox="1">
              <a:spLocks noChangeArrowheads="1"/>
            </p:cNvSpPr>
            <p:nvPr/>
          </p:nvSpPr>
          <p:spPr bwMode="auto">
            <a:xfrm>
              <a:off x="4649" y="2281"/>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39" name="Text Box 51"/>
            <p:cNvSpPr txBox="1">
              <a:spLocks noChangeArrowheads="1"/>
            </p:cNvSpPr>
            <p:nvPr/>
          </p:nvSpPr>
          <p:spPr bwMode="auto">
            <a:xfrm>
              <a:off x="1548" y="2281"/>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0" name="Text Box 52"/>
            <p:cNvSpPr txBox="1">
              <a:spLocks noChangeArrowheads="1"/>
            </p:cNvSpPr>
            <p:nvPr/>
          </p:nvSpPr>
          <p:spPr bwMode="auto">
            <a:xfrm>
              <a:off x="1443" y="2122"/>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601141" name="Text Box 53"/>
            <p:cNvSpPr txBox="1">
              <a:spLocks noChangeArrowheads="1"/>
            </p:cNvSpPr>
            <p:nvPr/>
          </p:nvSpPr>
          <p:spPr bwMode="auto">
            <a:xfrm>
              <a:off x="1443" y="1853"/>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601142" name="Text Box 54"/>
            <p:cNvSpPr txBox="1">
              <a:spLocks noChangeArrowheads="1"/>
            </p:cNvSpPr>
            <p:nvPr/>
          </p:nvSpPr>
          <p:spPr bwMode="auto">
            <a:xfrm>
              <a:off x="1443" y="1594"/>
              <a:ext cx="211"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8</a:t>
              </a:r>
              <a:endParaRPr kumimoji="1" lang="en-US" altLang="zh-CN" sz="2000" b="1">
                <a:solidFill>
                  <a:schemeClr val="bg2"/>
                </a:solidFill>
                <a:latin typeface="+mn-lt"/>
                <a:ea typeface="+mn-ea"/>
              </a:endParaRPr>
            </a:p>
          </p:txBody>
        </p:sp>
        <p:sp>
          <p:nvSpPr>
            <p:cNvPr id="601143" name="Text Box 55"/>
            <p:cNvSpPr txBox="1">
              <a:spLocks noChangeArrowheads="1"/>
            </p:cNvSpPr>
            <p:nvPr/>
          </p:nvSpPr>
          <p:spPr bwMode="auto">
            <a:xfrm>
              <a:off x="1364" y="133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601144" name="Text Box 56"/>
            <p:cNvSpPr txBox="1">
              <a:spLocks noChangeArrowheads="1"/>
            </p:cNvSpPr>
            <p:nvPr/>
          </p:nvSpPr>
          <p:spPr bwMode="auto">
            <a:xfrm>
              <a:off x="1364" y="1074"/>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16</a:t>
              </a:r>
              <a:endParaRPr kumimoji="1" lang="en-US" altLang="zh-CN" sz="2000" b="1">
                <a:solidFill>
                  <a:schemeClr val="bg2"/>
                </a:solidFill>
                <a:latin typeface="+mn-lt"/>
                <a:ea typeface="+mn-ea"/>
              </a:endParaRPr>
            </a:p>
          </p:txBody>
        </p:sp>
        <p:sp>
          <p:nvSpPr>
            <p:cNvPr id="601145" name="Text Box 57"/>
            <p:cNvSpPr txBox="1">
              <a:spLocks noChangeArrowheads="1"/>
            </p:cNvSpPr>
            <p:nvPr/>
          </p:nvSpPr>
          <p:spPr bwMode="auto">
            <a:xfrm>
              <a:off x="1364" y="806"/>
              <a:ext cx="306" cy="267"/>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59" name="Freeform 71"/>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ln>
            <a:effectLst/>
          </p:spPr>
          <p:txBody>
            <a:bodyPr wrap="none" anchor="ctr"/>
            <a:p>
              <a:endParaRPr lang="zh-CN" altLang="en-US" b="1">
                <a:solidFill>
                  <a:schemeClr val="bg2"/>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拥塞窗口 </a:t>
              </a:r>
              <a:r>
                <a:rPr kumimoji="1" lang="en-US" altLang="zh-CN" sz="2000" b="1" dirty="0" err="1">
                  <a:solidFill>
                    <a:schemeClr val="bg2"/>
                  </a:solidFill>
                  <a:latin typeface="+mn-lt"/>
                  <a:ea typeface="+mn-ea"/>
                </a:rPr>
                <a:t>cwnd</a:t>
              </a:r>
              <a:endParaRPr kumimoji="1" lang="en-US" altLang="zh-CN" sz="2000" b="1" dirty="0" err="1">
                <a:solidFill>
                  <a:schemeClr val="bg2"/>
                </a:solidFill>
                <a:latin typeface="+mn-lt"/>
                <a:ea typeface="+mn-ea"/>
              </a:endParaRPr>
            </a:p>
          </p:txBody>
        </p:sp>
        <p:sp>
          <p:nvSpPr>
            <p:cNvPr id="601170" name="Text Box 82"/>
            <p:cNvSpPr txBox="1">
              <a:spLocks noChangeArrowheads="1"/>
            </p:cNvSpPr>
            <p:nvPr/>
          </p:nvSpPr>
          <p:spPr bwMode="auto">
            <a:xfrm>
              <a:off x="113" y="1314"/>
              <a:ext cx="1363"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新的 </a:t>
              </a: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值</a:t>
              </a:r>
              <a:endParaRPr kumimoji="1" lang="zh-CN" altLang="en-US" sz="2000" b="1">
                <a:solidFill>
                  <a:schemeClr val="bg2"/>
                </a:solidFill>
                <a:latin typeface="+mn-lt"/>
                <a:ea typeface="+mn-ea"/>
              </a:endParaRPr>
            </a:p>
          </p:txBody>
        </p:sp>
        <p:sp>
          <p:nvSpPr>
            <p:cNvPr id="601171" name="Text Box 83"/>
            <p:cNvSpPr txBox="1">
              <a:spLocks noChangeArrowheads="1"/>
            </p:cNvSpPr>
            <p:nvPr/>
          </p:nvSpPr>
          <p:spPr bwMode="auto">
            <a:xfrm>
              <a:off x="3671" y="298"/>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网络拥塞</a:t>
              </a:r>
              <a:endParaRPr kumimoji="1" lang="zh-CN" altLang="en-US" sz="2000" b="1">
                <a:solidFill>
                  <a:schemeClr val="bg2"/>
                </a:solidFill>
                <a:latin typeface="+mn-lt"/>
                <a:ea typeface="+mn-ea"/>
              </a:endParaRP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指数规律增长</a:t>
              </a:r>
              <a:endParaRPr kumimoji="1" lang="zh-CN" altLang="en-US" sz="2000" b="1">
                <a:solidFill>
                  <a:schemeClr val="bg2"/>
                </a:solidFill>
                <a:latin typeface="+mn-lt"/>
                <a:ea typeface="+mn-ea"/>
              </a:endParaRP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81" name="Text Box 93"/>
            <p:cNvSpPr txBox="1">
              <a:spLocks noChangeArrowheads="1"/>
            </p:cNvSpPr>
            <p:nvPr/>
          </p:nvSpPr>
          <p:spPr bwMode="auto">
            <a:xfrm>
              <a:off x="-16" y="1077"/>
              <a:ext cx="1481" cy="267"/>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ssthresh </a:t>
              </a:r>
              <a:r>
                <a:rPr kumimoji="1" lang="zh-CN" altLang="en-US" sz="2000" b="1">
                  <a:solidFill>
                    <a:schemeClr val="bg2"/>
                  </a:solidFill>
                  <a:latin typeface="+mn-lt"/>
                  <a:ea typeface="+mn-ea"/>
                </a:rPr>
                <a:t>的初始值</a:t>
              </a:r>
              <a:endParaRPr kumimoji="1" lang="zh-CN" altLang="en-US" sz="2000" b="1">
                <a:solidFill>
                  <a:schemeClr val="bg2"/>
                </a:solidFill>
                <a:latin typeface="+mn-lt"/>
                <a:ea typeface="+mn-ea"/>
              </a:endParaRPr>
            </a:p>
          </p:txBody>
        </p:sp>
        <p:sp>
          <p:nvSpPr>
            <p:cNvPr id="601182" name="Text Box 94"/>
            <p:cNvSpPr txBox="1">
              <a:spLocks noChangeArrowheads="1"/>
            </p:cNvSpPr>
            <p:nvPr/>
          </p:nvSpPr>
          <p:spPr bwMode="auto">
            <a:xfrm>
              <a:off x="703" y="1943"/>
              <a:ext cx="661"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3" name="Text Box 95"/>
            <p:cNvSpPr txBox="1">
              <a:spLocks noChangeArrowheads="1"/>
            </p:cNvSpPr>
            <p:nvPr/>
          </p:nvSpPr>
          <p:spPr bwMode="auto">
            <a:xfrm>
              <a:off x="1649" y="2478"/>
              <a:ext cx="656"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4" name="Text Box 96"/>
            <p:cNvSpPr txBox="1">
              <a:spLocks noChangeArrowheads="1"/>
            </p:cNvSpPr>
            <p:nvPr/>
          </p:nvSpPr>
          <p:spPr bwMode="auto">
            <a:xfrm>
              <a:off x="3711" y="2478"/>
              <a:ext cx="712" cy="265"/>
            </a:xfrm>
            <a:prstGeom prst="rect">
              <a:avLst/>
            </a:prstGeom>
            <a:noFill/>
            <a:ln w="9525">
              <a:noFill/>
              <a:miter lim="800000"/>
            </a:ln>
            <a:effectLst/>
          </p:spPr>
          <p:txBody>
            <a:bodyPr>
              <a:spAutoFit/>
            </a:bodyPr>
            <a:p>
              <a:r>
                <a:rPr kumimoji="1" lang="zh-CN" altLang="en-US" sz="2000" b="1" dirty="0">
                  <a:solidFill>
                    <a:schemeClr val="bg2"/>
                  </a:solidFill>
                  <a:latin typeface="+mn-lt"/>
                  <a:ea typeface="+mn-ea"/>
                </a:rPr>
                <a:t>慢启动</a:t>
              </a:r>
              <a:endParaRPr kumimoji="1" lang="zh-CN" altLang="en-US" sz="2000" b="1" dirty="0">
                <a:solidFill>
                  <a:schemeClr val="bg2"/>
                </a:solidFill>
                <a:latin typeface="+mn-lt"/>
                <a:ea typeface="+mn-ea"/>
              </a:endParaRPr>
            </a:p>
          </p:txBody>
        </p:sp>
        <p:sp>
          <p:nvSpPr>
            <p:cNvPr id="601185" name="Text Box 97"/>
            <p:cNvSpPr txBox="1">
              <a:spLocks noChangeArrowheads="1"/>
            </p:cNvSpPr>
            <p:nvPr/>
          </p:nvSpPr>
          <p:spPr bwMode="auto">
            <a:xfrm>
              <a:off x="2470" y="265"/>
              <a:ext cx="756" cy="468"/>
            </a:xfrm>
            <a:prstGeom prst="rect">
              <a:avLst/>
            </a:prstGeom>
            <a:noFill/>
            <a:ln w="9525">
              <a:noFill/>
              <a:miter lim="800000"/>
            </a:ln>
            <a:effectLst/>
          </p:spPr>
          <p:txBody>
            <a:bodyPr wrap="none">
              <a:spAutoFit/>
            </a:bodyPr>
            <a:p>
              <a:pPr algn="ctr"/>
              <a:r>
                <a:rPr kumimoji="1" lang="zh-CN" altLang="en-US" sz="2000" b="1" dirty="0">
                  <a:solidFill>
                    <a:schemeClr val="bg2"/>
                  </a:solidFill>
                  <a:latin typeface="+mn-lt"/>
                  <a:ea typeface="+mn-ea"/>
                </a:rPr>
                <a:t>拥塞避免</a:t>
              </a:r>
              <a:endParaRPr kumimoji="1" lang="zh-CN" altLang="en-US" sz="2000" b="1" dirty="0">
                <a:solidFill>
                  <a:schemeClr val="bg2"/>
                </a:solidFill>
                <a:latin typeface="+mn-lt"/>
                <a:ea typeface="+mn-ea"/>
              </a:endParaRPr>
            </a:p>
            <a:p>
              <a:pPr algn="ctr"/>
              <a:r>
                <a:rPr kumimoji="1" lang="zh-CN" altLang="en-US" sz="2000" b="1" dirty="0">
                  <a:solidFill>
                    <a:schemeClr val="bg2"/>
                  </a:solidFill>
                  <a:latin typeface="+mn-lt"/>
                  <a:ea typeface="+mn-ea"/>
                </a:rPr>
                <a:t>加法增大</a:t>
              </a:r>
              <a:endParaRPr kumimoji="1" lang="zh-CN" altLang="en-US" sz="2000" b="1" dirty="0">
                <a:solidFill>
                  <a:schemeClr val="bg2"/>
                </a:solidFill>
                <a:latin typeface="+mn-lt"/>
                <a:ea typeface="+mn-ea"/>
              </a:endParaRPr>
            </a:p>
          </p:txBody>
        </p:sp>
        <p:sp>
          <p:nvSpPr>
            <p:cNvPr id="601186" name="Text Box 98"/>
            <p:cNvSpPr txBox="1">
              <a:spLocks noChangeArrowheads="1"/>
            </p:cNvSpPr>
            <p:nvPr/>
          </p:nvSpPr>
          <p:spPr bwMode="auto">
            <a:xfrm>
              <a:off x="4361" y="549"/>
              <a:ext cx="756" cy="468"/>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拥塞避免</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加法增大</a:t>
              </a:r>
              <a:endParaRPr kumimoji="1" lang="zh-CN" altLang="en-US" sz="2000" b="1">
                <a:solidFill>
                  <a:schemeClr val="bg2"/>
                </a:solidFill>
                <a:latin typeface="+mn-lt"/>
                <a:ea typeface="+mn-ea"/>
              </a:endParaRP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tailEnd type="triangle" w="med" len="lg"/>
            </a:ln>
            <a:effectLst/>
          </p:spPr>
          <p:txBody>
            <a:bodyPr wrap="none" anchor="ctr"/>
            <a:p>
              <a:endParaRPr lang="zh-CN" altLang="en-US" b="1">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传输轮次</a:t>
              </a:r>
              <a:endParaRPr kumimoji="1" lang="zh-CN" altLang="en-US" sz="2000" b="1">
                <a:solidFill>
                  <a:schemeClr val="bg2"/>
                </a:solidFill>
                <a:latin typeface="+mn-lt"/>
                <a:ea typeface="+mn-ea"/>
              </a:endParaRPr>
            </a:p>
          </p:txBody>
        </p:sp>
        <p:grpSp>
          <p:nvGrpSpPr>
            <p:cNvPr id="601189" name="Group 101"/>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ln>
              <a:effectLst/>
            </p:spPr>
            <p:txBody>
              <a:bodyPr>
                <a:spAutoFit/>
              </a:bodyPr>
              <a:p>
                <a:r>
                  <a:rPr kumimoji="1" lang="zh-CN" altLang="en-US" sz="2000" b="1">
                    <a:solidFill>
                      <a:schemeClr val="bg2"/>
                    </a:solidFill>
                    <a:latin typeface="+mn-lt"/>
                    <a:ea typeface="+mn-ea"/>
                  </a:rPr>
                  <a:t>乘法减小</a:t>
                </a:r>
                <a:endParaRPr kumimoji="1" lang="zh-CN" altLang="en-US" sz="2000" b="1">
                  <a:solidFill>
                    <a:schemeClr val="bg2"/>
                  </a:solidFill>
                  <a:latin typeface="+mn-lt"/>
                  <a:ea typeface="+mn-ea"/>
                </a:endParaRPr>
              </a:p>
            </p:txBody>
          </p:sp>
        </p:grpSp>
      </p:grpSp>
      <p:sp>
        <p:nvSpPr>
          <p:cNvPr id="601194" name="Text Box 106"/>
          <p:cNvSpPr txBox="1">
            <a:spLocks noChangeArrowheads="1"/>
          </p:cNvSpPr>
          <p:nvPr/>
        </p:nvSpPr>
        <p:spPr bwMode="auto">
          <a:xfrm>
            <a:off x="577215" y="5327650"/>
            <a:ext cx="10891520" cy="1198880"/>
          </a:xfrm>
          <a:prstGeom prst="rect">
            <a:avLst/>
          </a:prstGeom>
          <a:noFill/>
          <a:ln w="9525">
            <a:noFill/>
            <a:miter lim="800000"/>
          </a:ln>
          <a:effectLst/>
        </p:spPr>
        <p:txBody>
          <a:bodyPr wrap="square">
            <a:spAutoFit/>
          </a:bodyPr>
          <a:p>
            <a:pPr indent="532130" algn="just">
              <a:lnSpc>
                <a:spcPct val="150000"/>
              </a:lnSpc>
            </a:pPr>
            <a:r>
              <a:rPr lang="zh-CN" altLang="en-US" sz="2400" b="1" dirty="0">
                <a:solidFill>
                  <a:schemeClr val="bg2"/>
                </a:solidFill>
                <a:latin typeface="+mn-lt"/>
                <a:ea typeface="+mn-ea"/>
              </a:rPr>
              <a:t>当 </a:t>
            </a:r>
            <a:r>
              <a:rPr lang="en-US" altLang="zh-CN" sz="2400" b="1" dirty="0" err="1">
                <a:solidFill>
                  <a:schemeClr val="bg2"/>
                </a:solidFill>
                <a:latin typeface="+mn-lt"/>
                <a:ea typeface="+mn-ea"/>
              </a:rPr>
              <a:t>cwnd</a:t>
            </a:r>
            <a:r>
              <a:rPr lang="en-US" altLang="zh-CN" sz="2400" b="1" dirty="0">
                <a:solidFill>
                  <a:schemeClr val="bg2"/>
                </a:solidFill>
                <a:latin typeface="+mn-lt"/>
                <a:ea typeface="+mn-ea"/>
              </a:rPr>
              <a:t> = 12 </a:t>
            </a:r>
            <a:r>
              <a:rPr lang="zh-CN" altLang="en-US" sz="2400" b="1" dirty="0">
                <a:solidFill>
                  <a:schemeClr val="bg2"/>
                </a:solidFill>
                <a:latin typeface="+mn-lt"/>
                <a:ea typeface="+mn-ea"/>
              </a:rPr>
              <a:t>时改为执行拥塞避免算法，拥塞窗口按按线性规律增长，每经过一个往返时延就增加一个 </a:t>
            </a:r>
            <a:r>
              <a:rPr lang="en-US" altLang="zh-CN" sz="2400" b="1" dirty="0">
                <a:solidFill>
                  <a:schemeClr val="bg2"/>
                </a:solidFill>
                <a:latin typeface="+mn-lt"/>
                <a:ea typeface="+mn-ea"/>
              </a:rPr>
              <a:t>MSS </a:t>
            </a:r>
            <a:r>
              <a:rPr lang="zh-CN" altLang="en-US" sz="2400" b="1" dirty="0">
                <a:solidFill>
                  <a:schemeClr val="bg2"/>
                </a:solidFill>
                <a:latin typeface="+mn-lt"/>
                <a:ea typeface="+mn-ea"/>
              </a:rPr>
              <a:t>的大小。 </a:t>
            </a:r>
            <a:endParaRPr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397319" name="Rectangle 7"/>
          <p:cNvSpPr>
            <a:spLocks noGrp="1" noChangeArrowheads="1"/>
          </p:cNvSpPr>
          <p:nvPr>
            <p:ph idx="1"/>
          </p:nvPr>
        </p:nvSpPr>
        <p:spPr>
          <a:xfrm>
            <a:off x="577534" y="1613768"/>
            <a:ext cx="10978515" cy="3630698"/>
          </a:xfrm>
        </p:spPr>
        <p:txBody>
          <a:bodyPr>
            <a:normAutofit/>
          </a:bodyPr>
          <a:p>
            <a:pPr marL="342900" indent="-342900" algn="just" fontAlgn="auto">
              <a:lnSpc>
                <a:spcPct val="120000"/>
              </a:lnSpc>
              <a:buClr>
                <a:srgbClr val="92D050"/>
              </a:buClr>
              <a:buFont typeface="Wingdings" panose="05000000000000000000" pitchFamily="2" charset="2"/>
              <a:buChar char="l"/>
            </a:pPr>
            <a:r>
              <a:rPr lang="zh-CN" altLang="en-US" sz="2400" b="1" dirty="0">
                <a:solidFill>
                  <a:schemeClr val="bg2"/>
                </a:solidFill>
              </a:rPr>
              <a:t>“拥塞避免”并非指完全能够避免了拥塞。利用以上的措施要完全避免网络拥塞还是不可能的。</a:t>
            </a:r>
            <a:endParaRPr lang="zh-CN" altLang="en-US" sz="2400" b="1" dirty="0">
              <a:solidFill>
                <a:schemeClr val="bg2"/>
              </a:solidFill>
            </a:endParaRPr>
          </a:p>
          <a:p>
            <a:pPr marL="342900" indent="-342900" algn="just" fontAlgn="auto">
              <a:lnSpc>
                <a:spcPct val="120000"/>
              </a:lnSpc>
              <a:buClr>
                <a:srgbClr val="92D050"/>
              </a:buClr>
              <a:buFont typeface="Wingdings" panose="05000000000000000000" pitchFamily="2" charset="2"/>
              <a:buChar char="l"/>
            </a:pPr>
            <a:r>
              <a:rPr lang="zh-CN" altLang="en-US" sz="2400" b="1" dirty="0">
                <a:solidFill>
                  <a:schemeClr val="bg2"/>
                </a:solidFill>
              </a:rPr>
              <a:t>“拥塞避免”是说在拥塞避免阶段把拥塞窗口控制为按线性规律增长，使网络比较不容易出现拥塞。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543746" name="Rectangle 2"/>
          <p:cNvSpPr>
            <a:spLocks noGrp="1" noChangeArrowheads="1"/>
          </p:cNvSpPr>
          <p:nvPr/>
        </p:nvSpPr>
        <p:spPr>
          <a:xfrm>
            <a:off x="774701" y="99623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en-US" altLang="zh-CN" sz="2800" b="1" dirty="0">
                <a:solidFill>
                  <a:schemeClr val="bg2"/>
                </a:solidFill>
              </a:rPr>
              <a:t>2</a:t>
            </a:r>
            <a:r>
              <a:rPr lang="zh-CN" altLang="en-US" sz="2800" b="1" dirty="0">
                <a:solidFill>
                  <a:schemeClr val="bg2"/>
                </a:solidFill>
              </a:rPr>
              <a:t>）</a:t>
            </a:r>
            <a:r>
              <a:rPr lang="en-US" altLang="zh-CN" sz="2800" b="1" dirty="0">
                <a:solidFill>
                  <a:schemeClr val="bg2"/>
                </a:solidFill>
              </a:rPr>
              <a:t> </a:t>
            </a:r>
            <a:r>
              <a:rPr lang="zh-CN" altLang="en-US" sz="2800" b="1" dirty="0">
                <a:solidFill>
                  <a:schemeClr val="bg2"/>
                </a:solidFill>
              </a:rPr>
              <a:t>快恢复算法 </a:t>
            </a:r>
            <a:endParaRPr lang="zh-CN" altLang="en-US" sz="2800" b="1" dirty="0">
              <a:solidFill>
                <a:schemeClr val="bg2"/>
              </a:solidFill>
            </a:endParaRPr>
          </a:p>
        </p:txBody>
      </p:sp>
      <p:sp>
        <p:nvSpPr>
          <p:cNvPr id="543747" name="Rectangle 3"/>
          <p:cNvSpPr>
            <a:spLocks noGrp="1" noChangeArrowheads="1"/>
          </p:cNvSpPr>
          <p:nvPr>
            <p:ph idx="1"/>
          </p:nvPr>
        </p:nvSpPr>
        <p:spPr>
          <a:xfrm>
            <a:off x="0" y="1425575"/>
            <a:ext cx="12145645" cy="4665980"/>
          </a:xfrm>
        </p:spPr>
        <p:txBody>
          <a:bodyPr>
            <a:noAutofit/>
          </a:bodyPr>
          <a:lstStyle/>
          <a:p>
            <a:pPr marL="342900" indent="0" fontAlgn="auto">
              <a:lnSpc>
                <a:spcPct val="120000"/>
              </a:lnSpc>
              <a:buFont typeface="Wingdings" panose="05000000000000000000" pitchFamily="2" charset="2"/>
              <a:buChar char="l"/>
            </a:pPr>
            <a:r>
              <a:rPr lang="en-US" altLang="zh-CN" sz="2200" b="1" dirty="0">
                <a:solidFill>
                  <a:schemeClr val="bg2"/>
                </a:solidFill>
              </a:rPr>
              <a:t> TCP</a:t>
            </a:r>
            <a:r>
              <a:rPr lang="zh-CN" altLang="en-US" sz="2200" b="1" dirty="0">
                <a:solidFill>
                  <a:schemeClr val="bg2"/>
                </a:solidFill>
              </a:rPr>
              <a:t>检测到分组丢失有两种情况：重传计时器超时和收到连续三个重复的</a:t>
            </a:r>
            <a:r>
              <a:rPr lang="en-US" altLang="zh-CN" sz="2200" b="1" dirty="0">
                <a:solidFill>
                  <a:schemeClr val="bg2"/>
                </a:solidFill>
              </a:rPr>
              <a:t>ACK</a:t>
            </a:r>
            <a:r>
              <a:rPr lang="zh-CN" altLang="en-US" sz="2200" b="1" dirty="0">
                <a:solidFill>
                  <a:schemeClr val="bg2"/>
                </a:solidFill>
              </a:rPr>
              <a:t>。</a:t>
            </a:r>
            <a:endParaRPr lang="zh-CN" altLang="en-US" sz="2200" b="1" dirty="0">
              <a:solidFill>
                <a:schemeClr val="bg2"/>
              </a:solidFill>
            </a:endParaRPr>
          </a:p>
          <a:p>
            <a:pPr marL="342900" indent="0" fontAlgn="auto">
              <a:lnSpc>
                <a:spcPct val="120000"/>
              </a:lnSpc>
              <a:buFont typeface="Wingdings" panose="05000000000000000000" pitchFamily="2" charset="2"/>
              <a:buChar char="l"/>
            </a:pPr>
            <a:r>
              <a:rPr lang="en-US" altLang="zh-CN" sz="2200" b="1" dirty="0">
                <a:solidFill>
                  <a:schemeClr val="bg2"/>
                </a:solidFill>
              </a:rPr>
              <a:t> </a:t>
            </a:r>
            <a:r>
              <a:rPr lang="zh-CN" altLang="en-US" sz="2200" b="1" dirty="0">
                <a:solidFill>
                  <a:schemeClr val="bg2"/>
                </a:solidFill>
              </a:rPr>
              <a:t>当发送方收到连续三个重复的</a:t>
            </a:r>
            <a:r>
              <a:rPr lang="en-US" altLang="zh-CN" sz="2200" b="1" dirty="0">
                <a:solidFill>
                  <a:schemeClr val="bg2"/>
                </a:solidFill>
              </a:rPr>
              <a:t>ACK</a:t>
            </a:r>
            <a:r>
              <a:rPr lang="zh-CN" altLang="en-US" sz="2200" b="1" dirty="0">
                <a:solidFill>
                  <a:schemeClr val="bg2"/>
                </a:solidFill>
              </a:rPr>
              <a:t>时，说明网络还有一定的分组交付能力，</a:t>
            </a:r>
            <a:r>
              <a:rPr lang="zh-CN" altLang="en-US" sz="2200" b="1" dirty="0">
                <a:solidFill>
                  <a:srgbClr val="FF0000"/>
                </a:solidFill>
              </a:rPr>
              <a:t>拥塞情况并不严重</a:t>
            </a:r>
            <a:r>
              <a:rPr lang="zh-CN" altLang="en-US" sz="2200" b="1" dirty="0">
                <a:solidFill>
                  <a:schemeClr val="bg2"/>
                </a:solidFill>
              </a:rPr>
              <a:t>。</a:t>
            </a:r>
            <a:endParaRPr lang="zh-CN" altLang="en-US" sz="2200" b="1" dirty="0">
              <a:solidFill>
                <a:schemeClr val="bg2"/>
              </a:solidFill>
            </a:endParaRPr>
          </a:p>
          <a:p>
            <a:pPr marL="342900" indent="0" fontAlgn="auto">
              <a:lnSpc>
                <a:spcPct val="120000"/>
              </a:lnSpc>
              <a:buFont typeface="Wingdings" panose="05000000000000000000" pitchFamily="2" charset="2"/>
              <a:buChar char="l"/>
            </a:pPr>
            <a:r>
              <a:rPr lang="en-US" altLang="zh-CN" sz="2200" b="1" dirty="0">
                <a:solidFill>
                  <a:schemeClr val="bg2"/>
                </a:solidFill>
              </a:rPr>
              <a:t> </a:t>
            </a:r>
            <a:r>
              <a:rPr lang="zh-CN" altLang="en-US" sz="2200" b="1" dirty="0">
                <a:solidFill>
                  <a:schemeClr val="bg2"/>
                </a:solidFill>
              </a:rPr>
              <a:t>这时将拥塞窗口直接降低为</a:t>
            </a:r>
            <a:r>
              <a:rPr lang="en-US" altLang="zh-CN" sz="2200" b="1" dirty="0">
                <a:solidFill>
                  <a:schemeClr val="bg2"/>
                </a:solidFill>
              </a:rPr>
              <a:t>1</a:t>
            </a:r>
            <a:r>
              <a:rPr lang="zh-CN" altLang="en-US" sz="2200" b="1" dirty="0">
                <a:solidFill>
                  <a:schemeClr val="bg2"/>
                </a:solidFill>
              </a:rPr>
              <a:t>则</a:t>
            </a:r>
            <a:r>
              <a:rPr lang="zh-CN" altLang="en-US" sz="2200" b="1" dirty="0">
                <a:solidFill>
                  <a:srgbClr val="FF0000"/>
                </a:solidFill>
              </a:rPr>
              <a:t>反应过于剧烈</a:t>
            </a:r>
            <a:r>
              <a:rPr lang="zh-CN" altLang="en-US" sz="2200" b="1" dirty="0">
                <a:solidFill>
                  <a:schemeClr val="bg2"/>
                </a:solidFill>
              </a:rPr>
              <a:t>了，因此需要采用能更快恢复发送速率的算法。</a:t>
            </a:r>
            <a:endParaRPr lang="en-US" altLang="zh-CN" sz="2200" b="1" dirty="0">
              <a:solidFill>
                <a:schemeClr val="bg2"/>
              </a:solidFill>
            </a:endParaRPr>
          </a:p>
          <a:p>
            <a:pPr lvl="1" indent="0" fontAlgn="auto">
              <a:lnSpc>
                <a:spcPct val="120000"/>
              </a:lnSpc>
              <a:buNone/>
            </a:pPr>
            <a:r>
              <a:rPr lang="en-US" altLang="zh-CN" sz="2200" b="1" dirty="0">
                <a:solidFill>
                  <a:schemeClr val="bg2"/>
                </a:solidFill>
              </a:rPr>
              <a:t>(1) </a:t>
            </a:r>
            <a:r>
              <a:rPr lang="zh-CN" altLang="en-US" sz="2200" b="1" dirty="0">
                <a:solidFill>
                  <a:schemeClr val="bg2"/>
                </a:solidFill>
              </a:rPr>
              <a:t>当发送方收到连续三个重复的 </a:t>
            </a:r>
            <a:r>
              <a:rPr lang="en-US" altLang="zh-CN" sz="2200" b="1" dirty="0">
                <a:solidFill>
                  <a:schemeClr val="bg2"/>
                </a:solidFill>
              </a:rPr>
              <a:t>ACK </a:t>
            </a:r>
            <a:r>
              <a:rPr lang="zh-CN" altLang="en-US" sz="2200" b="1" dirty="0">
                <a:solidFill>
                  <a:schemeClr val="bg2"/>
                </a:solidFill>
              </a:rPr>
              <a:t>时，就重新设置慢启动门限 </a:t>
            </a:r>
            <a:r>
              <a:rPr lang="en-US" altLang="zh-CN" sz="2200" b="1" dirty="0" err="1">
                <a:solidFill>
                  <a:schemeClr val="bg2"/>
                </a:solidFill>
              </a:rPr>
              <a:t>ssthresh</a:t>
            </a:r>
            <a:r>
              <a:rPr lang="zh-CN" altLang="en-US" sz="2200" b="1" dirty="0">
                <a:solidFill>
                  <a:schemeClr val="bg2"/>
                </a:solidFill>
              </a:rPr>
              <a:t>。</a:t>
            </a:r>
            <a:endParaRPr lang="zh-CN" altLang="en-US" sz="2200" b="1" dirty="0">
              <a:solidFill>
                <a:schemeClr val="bg2"/>
              </a:solidFill>
            </a:endParaRPr>
          </a:p>
          <a:p>
            <a:pPr lvl="1" indent="0" fontAlgn="auto">
              <a:lnSpc>
                <a:spcPct val="120000"/>
              </a:lnSpc>
              <a:buNone/>
            </a:pPr>
            <a:r>
              <a:rPr lang="en-US" altLang="zh-CN" sz="2200" b="1" dirty="0">
                <a:solidFill>
                  <a:schemeClr val="bg2"/>
                </a:solidFill>
              </a:rPr>
              <a:t>(2) </a:t>
            </a:r>
            <a:r>
              <a:rPr lang="zh-CN" altLang="en-US" sz="2200" b="1" dirty="0">
                <a:solidFill>
                  <a:schemeClr val="bg2"/>
                </a:solidFill>
              </a:rPr>
              <a:t>与慢启动不同之处是拥塞窗口 </a:t>
            </a:r>
            <a:r>
              <a:rPr lang="en-US" altLang="zh-CN" sz="2200" b="1" dirty="0" err="1">
                <a:solidFill>
                  <a:schemeClr val="bg2"/>
                </a:solidFill>
              </a:rPr>
              <a:t>cwnd</a:t>
            </a:r>
            <a:r>
              <a:rPr lang="en-US" altLang="zh-CN" sz="2200" b="1" dirty="0">
                <a:solidFill>
                  <a:schemeClr val="bg2"/>
                </a:solidFill>
              </a:rPr>
              <a:t> </a:t>
            </a:r>
            <a:r>
              <a:rPr lang="zh-CN" altLang="en-US" sz="2200" b="1" dirty="0">
                <a:solidFill>
                  <a:schemeClr val="bg2"/>
                </a:solidFill>
              </a:rPr>
              <a:t>不是设置为 </a:t>
            </a:r>
            <a:r>
              <a:rPr lang="en-US" altLang="zh-CN" sz="2200" b="1" dirty="0">
                <a:solidFill>
                  <a:schemeClr val="bg2"/>
                </a:solidFill>
              </a:rPr>
              <a:t>1</a:t>
            </a:r>
            <a:r>
              <a:rPr lang="zh-CN" altLang="en-US" sz="2200" b="1" dirty="0">
                <a:solidFill>
                  <a:schemeClr val="bg2"/>
                </a:solidFill>
              </a:rPr>
              <a:t>，而是设置为 </a:t>
            </a:r>
            <a:r>
              <a:rPr lang="en-US" altLang="zh-CN" sz="2200" b="1" dirty="0" err="1">
                <a:solidFill>
                  <a:schemeClr val="bg2"/>
                </a:solidFill>
              </a:rPr>
              <a:t>ssthresh</a:t>
            </a:r>
            <a:r>
              <a:rPr lang="en-US" altLang="zh-CN" sz="2200" b="1" dirty="0">
                <a:solidFill>
                  <a:schemeClr val="bg2"/>
                </a:solidFill>
              </a:rPr>
              <a:t> + 3 </a:t>
            </a:r>
            <a:r>
              <a:rPr lang="en-US" altLang="zh-CN" sz="2200" b="1" dirty="0">
                <a:solidFill>
                  <a:schemeClr val="bg2"/>
                </a:solidFill>
                <a:sym typeface="Symbol" panose="05050102010706020507" pitchFamily="18" charset="2"/>
              </a:rPr>
              <a:t></a:t>
            </a:r>
            <a:r>
              <a:rPr lang="en-US" altLang="zh-CN" sz="2200" b="1" dirty="0">
                <a:solidFill>
                  <a:schemeClr val="bg2"/>
                </a:solidFill>
              </a:rPr>
              <a:t> MSS</a:t>
            </a:r>
            <a:r>
              <a:rPr lang="zh-CN" altLang="en-US" sz="2200" b="1" dirty="0">
                <a:solidFill>
                  <a:schemeClr val="bg2"/>
                </a:solidFill>
              </a:rPr>
              <a:t>。 </a:t>
            </a:r>
            <a:endParaRPr lang="zh-CN" altLang="en-US" sz="2200" b="1" dirty="0">
              <a:solidFill>
                <a:schemeClr val="bg2"/>
              </a:solidFill>
            </a:endParaRPr>
          </a:p>
          <a:p>
            <a:pPr lvl="1" indent="0" fontAlgn="auto">
              <a:lnSpc>
                <a:spcPct val="120000"/>
              </a:lnSpc>
              <a:buNone/>
            </a:pPr>
            <a:r>
              <a:rPr lang="en-US" altLang="zh-CN" sz="2200" b="1" dirty="0">
                <a:solidFill>
                  <a:schemeClr val="bg2"/>
                </a:solidFill>
              </a:rPr>
              <a:t>(3) </a:t>
            </a:r>
            <a:r>
              <a:rPr lang="zh-CN" altLang="en-US" sz="2200" b="1" dirty="0">
                <a:solidFill>
                  <a:schemeClr val="bg2"/>
                </a:solidFill>
              </a:rPr>
              <a:t>若收到的重复的 </a:t>
            </a:r>
            <a:r>
              <a:rPr lang="en-US" altLang="zh-CN" sz="2200" b="1" dirty="0">
                <a:solidFill>
                  <a:schemeClr val="bg2"/>
                </a:solidFill>
              </a:rPr>
              <a:t>ACK </a:t>
            </a:r>
            <a:r>
              <a:rPr lang="zh-CN" altLang="en-US" sz="2200" b="1" dirty="0">
                <a:solidFill>
                  <a:schemeClr val="bg2"/>
                </a:solidFill>
              </a:rPr>
              <a:t>为 </a:t>
            </a:r>
            <a:r>
              <a:rPr lang="en-US" altLang="zh-CN" sz="2200" b="1" i="1" dirty="0">
                <a:solidFill>
                  <a:schemeClr val="bg2"/>
                </a:solidFill>
              </a:rPr>
              <a:t>n </a:t>
            </a:r>
            <a:r>
              <a:rPr lang="zh-CN" altLang="en-US" sz="2200" b="1" dirty="0">
                <a:solidFill>
                  <a:schemeClr val="bg2"/>
                </a:solidFill>
              </a:rPr>
              <a:t>个（</a:t>
            </a:r>
            <a:r>
              <a:rPr lang="en-US" altLang="zh-CN" sz="2200" b="1" i="1" dirty="0">
                <a:solidFill>
                  <a:schemeClr val="bg2"/>
                </a:solidFill>
              </a:rPr>
              <a:t>n</a:t>
            </a:r>
            <a:r>
              <a:rPr lang="en-US" altLang="zh-CN" sz="2200" b="1" dirty="0">
                <a:solidFill>
                  <a:schemeClr val="bg2"/>
                </a:solidFill>
              </a:rPr>
              <a:t> &gt; 3</a:t>
            </a:r>
            <a:r>
              <a:rPr lang="zh-CN" altLang="en-US" sz="2200" b="1" dirty="0">
                <a:solidFill>
                  <a:schemeClr val="bg2"/>
                </a:solidFill>
              </a:rPr>
              <a:t>），则将 </a:t>
            </a:r>
            <a:r>
              <a:rPr lang="en-US" altLang="zh-CN" sz="2200" b="1" dirty="0" err="1">
                <a:solidFill>
                  <a:schemeClr val="bg2"/>
                </a:solidFill>
              </a:rPr>
              <a:t>cwnd</a:t>
            </a:r>
            <a:r>
              <a:rPr lang="en-US" altLang="zh-CN" sz="2200" b="1" dirty="0">
                <a:solidFill>
                  <a:schemeClr val="bg2"/>
                </a:solidFill>
              </a:rPr>
              <a:t> </a:t>
            </a:r>
            <a:r>
              <a:rPr lang="zh-CN" altLang="en-US" sz="2200" b="1" dirty="0">
                <a:solidFill>
                  <a:schemeClr val="bg2"/>
                </a:solidFill>
              </a:rPr>
              <a:t>设置为 </a:t>
            </a:r>
            <a:r>
              <a:rPr lang="en-US" altLang="zh-CN" sz="2200" b="1" dirty="0" err="1">
                <a:solidFill>
                  <a:schemeClr val="bg2"/>
                </a:solidFill>
              </a:rPr>
              <a:t>ssthresh</a:t>
            </a:r>
            <a:r>
              <a:rPr lang="en-US" altLang="zh-CN" sz="2200" b="1" dirty="0">
                <a:solidFill>
                  <a:schemeClr val="bg2"/>
                </a:solidFill>
              </a:rPr>
              <a:t> + </a:t>
            </a:r>
            <a:r>
              <a:rPr lang="en-US" altLang="zh-CN" sz="2200" b="1" i="1" dirty="0">
                <a:solidFill>
                  <a:schemeClr val="bg2"/>
                </a:solidFill>
              </a:rPr>
              <a:t>n</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MSS</a:t>
            </a:r>
            <a:r>
              <a:rPr lang="zh-CN" altLang="en-US" sz="2200" b="1" dirty="0">
                <a:solidFill>
                  <a:schemeClr val="bg2"/>
                </a:solidFill>
              </a:rPr>
              <a:t>。</a:t>
            </a:r>
            <a:endParaRPr lang="zh-CN" altLang="en-US" sz="2200" b="1" dirty="0">
              <a:solidFill>
                <a:schemeClr val="bg2"/>
              </a:solidFill>
            </a:endParaRPr>
          </a:p>
          <a:p>
            <a:pPr lvl="1" indent="0" fontAlgn="auto">
              <a:lnSpc>
                <a:spcPct val="120000"/>
              </a:lnSpc>
              <a:buNone/>
            </a:pPr>
            <a:r>
              <a:rPr lang="en-US" altLang="zh-CN" sz="2200" b="1" dirty="0">
                <a:solidFill>
                  <a:schemeClr val="bg2"/>
                </a:solidFill>
              </a:rPr>
              <a:t>(4) </a:t>
            </a:r>
            <a:r>
              <a:rPr lang="zh-CN" altLang="en-US" sz="2200" b="1" dirty="0">
                <a:solidFill>
                  <a:schemeClr val="bg2"/>
                </a:solidFill>
              </a:rPr>
              <a:t>若发送窗口值还容许发送报文段，就按拥塞避免算法继续发送报文段。</a:t>
            </a:r>
            <a:endParaRPr lang="zh-CN" altLang="en-US" sz="2200" b="1" dirty="0">
              <a:solidFill>
                <a:schemeClr val="bg2"/>
              </a:solidFill>
            </a:endParaRPr>
          </a:p>
          <a:p>
            <a:pPr lvl="1" indent="0" fontAlgn="auto">
              <a:lnSpc>
                <a:spcPct val="120000"/>
              </a:lnSpc>
              <a:buNone/>
            </a:pPr>
            <a:r>
              <a:rPr lang="en-US" altLang="zh-CN" sz="2200" b="1" dirty="0">
                <a:solidFill>
                  <a:schemeClr val="bg2"/>
                </a:solidFill>
              </a:rPr>
              <a:t>(5) </a:t>
            </a:r>
            <a:r>
              <a:rPr lang="zh-CN" altLang="en-US" sz="2200" b="1" dirty="0">
                <a:solidFill>
                  <a:schemeClr val="bg2"/>
                </a:solidFill>
              </a:rPr>
              <a:t>若收到了确认新的报文段的 </a:t>
            </a:r>
            <a:r>
              <a:rPr lang="en-US" altLang="zh-CN" sz="2200" b="1" dirty="0">
                <a:solidFill>
                  <a:schemeClr val="bg2"/>
                </a:solidFill>
              </a:rPr>
              <a:t>ACK</a:t>
            </a:r>
            <a:r>
              <a:rPr lang="zh-CN" altLang="en-US" sz="2200" b="1" dirty="0">
                <a:solidFill>
                  <a:schemeClr val="bg2"/>
                </a:solidFill>
              </a:rPr>
              <a:t>，就将 </a:t>
            </a:r>
            <a:r>
              <a:rPr lang="en-US" altLang="zh-CN" sz="2200" b="1" dirty="0" err="1">
                <a:solidFill>
                  <a:schemeClr val="bg2"/>
                </a:solidFill>
              </a:rPr>
              <a:t>cwnd</a:t>
            </a:r>
            <a:r>
              <a:rPr lang="en-US" altLang="zh-CN" sz="2200" b="1" dirty="0">
                <a:solidFill>
                  <a:schemeClr val="bg2"/>
                </a:solidFill>
              </a:rPr>
              <a:t> </a:t>
            </a:r>
            <a:r>
              <a:rPr lang="zh-CN" altLang="en-US" sz="2200" b="1" dirty="0">
                <a:solidFill>
                  <a:schemeClr val="bg2"/>
                </a:solidFill>
              </a:rPr>
              <a:t>缩小到 </a:t>
            </a:r>
            <a:r>
              <a:rPr lang="en-US" altLang="zh-CN" sz="2200" b="1" dirty="0" err="1">
                <a:solidFill>
                  <a:schemeClr val="bg2"/>
                </a:solidFill>
              </a:rPr>
              <a:t>ssthresh</a:t>
            </a:r>
            <a:r>
              <a:rPr lang="zh-CN" altLang="en-US" sz="2200" b="1" dirty="0">
                <a:solidFill>
                  <a:schemeClr val="bg2"/>
                </a:solidFill>
              </a:rPr>
              <a:t>。</a:t>
            </a:r>
            <a:endParaRPr lang="zh-CN" altLang="en-US" sz="2200" b="1" dirty="0">
              <a:solidFill>
                <a:schemeClr val="bg2"/>
              </a:solidFill>
            </a:endParaRPr>
          </a:p>
          <a:p>
            <a:endParaRPr lang="zh-CN" altLang="en-US" sz="22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 calcmode="lin" valueType="num">
                                      <p:cBhvr additive="base">
                                        <p:cTn id="7" dur="500" fill="hold"/>
                                        <p:tgtEl>
                                          <p:spTgt spid="543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3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747">
                                            <p:txEl>
                                              <p:pRg st="1" end="1"/>
                                            </p:txEl>
                                          </p:spTgt>
                                        </p:tgtEl>
                                        <p:attrNameLst>
                                          <p:attrName>style.visibility</p:attrName>
                                        </p:attrNameLst>
                                      </p:cBhvr>
                                      <p:to>
                                        <p:strVal val="visible"/>
                                      </p:to>
                                    </p:set>
                                    <p:anim calcmode="lin" valueType="num">
                                      <p:cBhvr additive="base">
                                        <p:cTn id="13" dur="500" fill="hold"/>
                                        <p:tgtEl>
                                          <p:spTgt spid="543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3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3747">
                                            <p:txEl>
                                              <p:pRg st="2" end="2"/>
                                            </p:txEl>
                                          </p:spTgt>
                                        </p:tgtEl>
                                        <p:attrNameLst>
                                          <p:attrName>style.visibility</p:attrName>
                                        </p:attrNameLst>
                                      </p:cBhvr>
                                      <p:to>
                                        <p:strVal val="visible"/>
                                      </p:to>
                                    </p:set>
                                    <p:anim calcmode="lin" valueType="num">
                                      <p:cBhvr additive="base">
                                        <p:cTn id="19" dur="500" fill="hold"/>
                                        <p:tgtEl>
                                          <p:spTgt spid="543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374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3747">
                                            <p:txEl>
                                              <p:pRg st="3" end="3"/>
                                            </p:txEl>
                                          </p:spTgt>
                                        </p:tgtEl>
                                        <p:attrNameLst>
                                          <p:attrName>style.visibility</p:attrName>
                                        </p:attrNameLst>
                                      </p:cBhvr>
                                      <p:to>
                                        <p:strVal val="visible"/>
                                      </p:to>
                                    </p:set>
                                    <p:anim calcmode="lin" valueType="num">
                                      <p:cBhvr additive="base">
                                        <p:cTn id="23" dur="500" fill="hold"/>
                                        <p:tgtEl>
                                          <p:spTgt spid="5437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374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43747">
                                            <p:txEl>
                                              <p:pRg st="4" end="4"/>
                                            </p:txEl>
                                          </p:spTgt>
                                        </p:tgtEl>
                                        <p:attrNameLst>
                                          <p:attrName>style.visibility</p:attrName>
                                        </p:attrNameLst>
                                      </p:cBhvr>
                                      <p:to>
                                        <p:strVal val="visible"/>
                                      </p:to>
                                    </p:set>
                                    <p:anim calcmode="lin" valueType="num">
                                      <p:cBhvr additive="base">
                                        <p:cTn id="27" dur="500" fill="hold"/>
                                        <p:tgtEl>
                                          <p:spTgt spid="5437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4374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3747">
                                            <p:txEl>
                                              <p:pRg st="5" end="5"/>
                                            </p:txEl>
                                          </p:spTgt>
                                        </p:tgtEl>
                                        <p:attrNameLst>
                                          <p:attrName>style.visibility</p:attrName>
                                        </p:attrNameLst>
                                      </p:cBhvr>
                                      <p:to>
                                        <p:strVal val="visible"/>
                                      </p:to>
                                    </p:set>
                                    <p:anim calcmode="lin" valueType="num">
                                      <p:cBhvr additive="base">
                                        <p:cTn id="31" dur="500" fill="hold"/>
                                        <p:tgtEl>
                                          <p:spTgt spid="5437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37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3747">
                                            <p:txEl>
                                              <p:pRg st="6" end="6"/>
                                            </p:txEl>
                                          </p:spTgt>
                                        </p:tgtEl>
                                        <p:attrNameLst>
                                          <p:attrName>style.visibility</p:attrName>
                                        </p:attrNameLst>
                                      </p:cBhvr>
                                      <p:to>
                                        <p:strVal val="visible"/>
                                      </p:to>
                                    </p:set>
                                    <p:anim calcmode="lin" valueType="num">
                                      <p:cBhvr additive="base">
                                        <p:cTn id="35" dur="500" fill="hold"/>
                                        <p:tgtEl>
                                          <p:spTgt spid="5437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374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3747">
                                            <p:txEl>
                                              <p:pRg st="7" end="7"/>
                                            </p:txEl>
                                          </p:spTgt>
                                        </p:tgtEl>
                                        <p:attrNameLst>
                                          <p:attrName>style.visibility</p:attrName>
                                        </p:attrNameLst>
                                      </p:cBhvr>
                                      <p:to>
                                        <p:strVal val="visible"/>
                                      </p:to>
                                    </p:set>
                                    <p:anim calcmode="lin" valueType="num">
                                      <p:cBhvr additive="base">
                                        <p:cTn id="39" dur="500" fill="hold"/>
                                        <p:tgtEl>
                                          <p:spTgt spid="54374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437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P spid="543747" grpI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8" name="Line 2"/>
          <p:cNvSpPr>
            <a:spLocks noChangeShapeType="1"/>
          </p:cNvSpPr>
          <p:nvPr/>
        </p:nvSpPr>
        <p:spPr bwMode="auto">
          <a:xfrm>
            <a:off x="2731490" y="5678275"/>
            <a:ext cx="7908793"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9" name="Line 3"/>
          <p:cNvSpPr>
            <a:spLocks noChangeShapeType="1"/>
          </p:cNvSpPr>
          <p:nvPr/>
        </p:nvSpPr>
        <p:spPr bwMode="auto">
          <a:xfrm>
            <a:off x="2731490" y="1779575"/>
            <a:ext cx="0" cy="3898700"/>
          </a:xfrm>
          <a:prstGeom prst="line">
            <a:avLst/>
          </a:prstGeom>
          <a:noFill/>
          <a:ln w="9525">
            <a:solidFill>
              <a:schemeClr val="tx1"/>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0" name="Line 4"/>
          <p:cNvSpPr>
            <a:spLocks noChangeShapeType="1"/>
          </p:cNvSpPr>
          <p:nvPr/>
        </p:nvSpPr>
        <p:spPr bwMode="auto">
          <a:xfrm>
            <a:off x="3065664" y="5566884"/>
            <a:ext cx="0" cy="1113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1" name="Line 5"/>
          <p:cNvSpPr>
            <a:spLocks noChangeShapeType="1"/>
          </p:cNvSpPr>
          <p:nvPr/>
        </p:nvSpPr>
        <p:spPr bwMode="auto">
          <a:xfrm>
            <a:off x="3399838"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2" name="Line 6"/>
          <p:cNvSpPr>
            <a:spLocks noChangeShapeType="1"/>
          </p:cNvSpPr>
          <p:nvPr/>
        </p:nvSpPr>
        <p:spPr bwMode="auto">
          <a:xfrm>
            <a:off x="3734013"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3" name="Line 7"/>
          <p:cNvSpPr>
            <a:spLocks noChangeShapeType="1"/>
          </p:cNvSpPr>
          <p:nvPr/>
        </p:nvSpPr>
        <p:spPr bwMode="auto">
          <a:xfrm>
            <a:off x="4068187"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4" name="Line 8"/>
          <p:cNvSpPr>
            <a:spLocks noChangeShapeType="1"/>
          </p:cNvSpPr>
          <p:nvPr/>
        </p:nvSpPr>
        <p:spPr bwMode="auto">
          <a:xfrm>
            <a:off x="4402361"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5" name="Line 9"/>
          <p:cNvSpPr>
            <a:spLocks noChangeShapeType="1"/>
          </p:cNvSpPr>
          <p:nvPr/>
        </p:nvSpPr>
        <p:spPr bwMode="auto">
          <a:xfrm>
            <a:off x="4736536"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6" name="Line 10"/>
          <p:cNvSpPr>
            <a:spLocks noChangeShapeType="1"/>
          </p:cNvSpPr>
          <p:nvPr/>
        </p:nvSpPr>
        <p:spPr bwMode="auto">
          <a:xfrm>
            <a:off x="5070710"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7" name="Line 11"/>
          <p:cNvSpPr>
            <a:spLocks noChangeShapeType="1"/>
          </p:cNvSpPr>
          <p:nvPr/>
        </p:nvSpPr>
        <p:spPr bwMode="auto">
          <a:xfrm>
            <a:off x="5404885"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8" name="Line 12"/>
          <p:cNvSpPr>
            <a:spLocks noChangeShapeType="1"/>
          </p:cNvSpPr>
          <p:nvPr/>
        </p:nvSpPr>
        <p:spPr bwMode="auto">
          <a:xfrm>
            <a:off x="5739059"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9" name="Line 13"/>
          <p:cNvSpPr>
            <a:spLocks noChangeShapeType="1"/>
          </p:cNvSpPr>
          <p:nvPr/>
        </p:nvSpPr>
        <p:spPr bwMode="auto">
          <a:xfrm>
            <a:off x="6073233"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0" name="Line 14"/>
          <p:cNvSpPr>
            <a:spLocks noChangeShapeType="1"/>
          </p:cNvSpPr>
          <p:nvPr/>
        </p:nvSpPr>
        <p:spPr bwMode="auto">
          <a:xfrm>
            <a:off x="6407408"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1" name="Line 15"/>
          <p:cNvSpPr>
            <a:spLocks noChangeShapeType="1"/>
          </p:cNvSpPr>
          <p:nvPr/>
        </p:nvSpPr>
        <p:spPr bwMode="auto">
          <a:xfrm>
            <a:off x="6741582"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2" name="Line 16"/>
          <p:cNvSpPr>
            <a:spLocks noChangeShapeType="1"/>
          </p:cNvSpPr>
          <p:nvPr/>
        </p:nvSpPr>
        <p:spPr bwMode="auto">
          <a:xfrm>
            <a:off x="7075756"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3" name="Line 17"/>
          <p:cNvSpPr>
            <a:spLocks noChangeShapeType="1"/>
          </p:cNvSpPr>
          <p:nvPr/>
        </p:nvSpPr>
        <p:spPr bwMode="auto">
          <a:xfrm>
            <a:off x="7409931" y="5566884"/>
            <a:ext cx="0" cy="1113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4" name="Line 18"/>
          <p:cNvSpPr>
            <a:spLocks noChangeShapeType="1"/>
          </p:cNvSpPr>
          <p:nvPr/>
        </p:nvSpPr>
        <p:spPr bwMode="auto">
          <a:xfrm>
            <a:off x="7744105"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5" name="Line 19"/>
          <p:cNvSpPr>
            <a:spLocks noChangeShapeType="1"/>
          </p:cNvSpPr>
          <p:nvPr/>
        </p:nvSpPr>
        <p:spPr bwMode="auto">
          <a:xfrm>
            <a:off x="8078279"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6" name="Line 20"/>
          <p:cNvSpPr>
            <a:spLocks noChangeShapeType="1"/>
          </p:cNvSpPr>
          <p:nvPr/>
        </p:nvSpPr>
        <p:spPr bwMode="auto">
          <a:xfrm>
            <a:off x="8412454"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7" name="Line 21"/>
          <p:cNvSpPr>
            <a:spLocks noChangeShapeType="1"/>
          </p:cNvSpPr>
          <p:nvPr/>
        </p:nvSpPr>
        <p:spPr bwMode="auto">
          <a:xfrm>
            <a:off x="8746628"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8" name="Line 22"/>
          <p:cNvSpPr>
            <a:spLocks noChangeShapeType="1"/>
          </p:cNvSpPr>
          <p:nvPr/>
        </p:nvSpPr>
        <p:spPr bwMode="auto">
          <a:xfrm>
            <a:off x="9080803"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29" name="Line 23"/>
          <p:cNvSpPr>
            <a:spLocks noChangeShapeType="1"/>
          </p:cNvSpPr>
          <p:nvPr/>
        </p:nvSpPr>
        <p:spPr bwMode="auto">
          <a:xfrm>
            <a:off x="9414977"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0" name="Line 24"/>
          <p:cNvSpPr>
            <a:spLocks noChangeShapeType="1"/>
          </p:cNvSpPr>
          <p:nvPr/>
        </p:nvSpPr>
        <p:spPr bwMode="auto">
          <a:xfrm>
            <a:off x="9749151"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1" name="Line 25"/>
          <p:cNvSpPr>
            <a:spLocks noChangeShapeType="1"/>
          </p:cNvSpPr>
          <p:nvPr/>
        </p:nvSpPr>
        <p:spPr bwMode="auto">
          <a:xfrm>
            <a:off x="10083326" y="5455492"/>
            <a:ext cx="0" cy="22278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3" name="Line 40"/>
          <p:cNvSpPr>
            <a:spLocks noChangeShapeType="1"/>
          </p:cNvSpPr>
          <p:nvPr/>
        </p:nvSpPr>
        <p:spPr bwMode="auto">
          <a:xfrm>
            <a:off x="2731490" y="5121318"/>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4" name="Line 41"/>
          <p:cNvSpPr>
            <a:spLocks noChangeShapeType="1"/>
          </p:cNvSpPr>
          <p:nvPr/>
        </p:nvSpPr>
        <p:spPr bwMode="auto">
          <a:xfrm>
            <a:off x="2731490" y="4564361"/>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5" name="Line 42"/>
          <p:cNvSpPr>
            <a:spLocks noChangeShapeType="1"/>
          </p:cNvSpPr>
          <p:nvPr/>
        </p:nvSpPr>
        <p:spPr bwMode="auto">
          <a:xfrm>
            <a:off x="2731490" y="4007404"/>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6" name="Line 43"/>
          <p:cNvSpPr>
            <a:spLocks noChangeShapeType="1"/>
          </p:cNvSpPr>
          <p:nvPr/>
        </p:nvSpPr>
        <p:spPr bwMode="auto">
          <a:xfrm>
            <a:off x="2731490" y="3450446"/>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7" name="Line 44"/>
          <p:cNvSpPr>
            <a:spLocks noChangeShapeType="1"/>
          </p:cNvSpPr>
          <p:nvPr/>
        </p:nvSpPr>
        <p:spPr bwMode="auto">
          <a:xfrm>
            <a:off x="2731490" y="2893489"/>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8" name="Line 45"/>
          <p:cNvSpPr>
            <a:spLocks noChangeShapeType="1"/>
          </p:cNvSpPr>
          <p:nvPr/>
        </p:nvSpPr>
        <p:spPr bwMode="auto">
          <a:xfrm>
            <a:off x="2731490" y="2336532"/>
            <a:ext cx="3341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39" name="Text Box 77"/>
          <p:cNvSpPr txBox="1">
            <a:spLocks noChangeArrowheads="1"/>
          </p:cNvSpPr>
          <p:nvPr/>
        </p:nvSpPr>
        <p:spPr bwMode="auto">
          <a:xfrm>
            <a:off x="3177055"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2</a:t>
            </a:r>
            <a:endParaRPr lang="en-US" altLang="zh-CN" sz="2000" b="1">
              <a:solidFill>
                <a:schemeClr val="bg2"/>
              </a:solidFill>
              <a:latin typeface="+mn-lt"/>
              <a:ea typeface="+mn-ea"/>
            </a:endParaRPr>
          </a:p>
        </p:txBody>
      </p:sp>
      <p:sp>
        <p:nvSpPr>
          <p:cNvPr id="40" name="Text Box 78"/>
          <p:cNvSpPr txBox="1">
            <a:spLocks noChangeArrowheads="1"/>
          </p:cNvSpPr>
          <p:nvPr/>
        </p:nvSpPr>
        <p:spPr bwMode="auto">
          <a:xfrm>
            <a:off x="3845404"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4</a:t>
            </a:r>
            <a:endParaRPr lang="en-US" altLang="zh-CN" sz="2000" b="1">
              <a:solidFill>
                <a:schemeClr val="bg2"/>
              </a:solidFill>
              <a:latin typeface="+mn-lt"/>
              <a:ea typeface="+mn-ea"/>
            </a:endParaRPr>
          </a:p>
        </p:txBody>
      </p:sp>
      <p:sp>
        <p:nvSpPr>
          <p:cNvPr id="41" name="Text Box 79"/>
          <p:cNvSpPr txBox="1">
            <a:spLocks noChangeArrowheads="1"/>
          </p:cNvSpPr>
          <p:nvPr/>
        </p:nvSpPr>
        <p:spPr bwMode="auto">
          <a:xfrm>
            <a:off x="4513753"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6</a:t>
            </a:r>
            <a:endParaRPr lang="en-US" altLang="zh-CN" sz="2000" b="1">
              <a:solidFill>
                <a:schemeClr val="bg2"/>
              </a:solidFill>
              <a:latin typeface="+mn-lt"/>
              <a:ea typeface="+mn-ea"/>
            </a:endParaRPr>
          </a:p>
        </p:txBody>
      </p:sp>
      <p:sp>
        <p:nvSpPr>
          <p:cNvPr id="42" name="Text Box 80"/>
          <p:cNvSpPr txBox="1">
            <a:spLocks noChangeArrowheads="1"/>
          </p:cNvSpPr>
          <p:nvPr/>
        </p:nvSpPr>
        <p:spPr bwMode="auto">
          <a:xfrm>
            <a:off x="5200667"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8</a:t>
            </a:r>
            <a:endParaRPr lang="en-US" altLang="zh-CN" sz="2000" b="1">
              <a:solidFill>
                <a:schemeClr val="bg2"/>
              </a:solidFill>
              <a:latin typeface="+mn-lt"/>
              <a:ea typeface="+mn-ea"/>
            </a:endParaRPr>
          </a:p>
        </p:txBody>
      </p:sp>
      <p:sp>
        <p:nvSpPr>
          <p:cNvPr id="43" name="Text Box 81"/>
          <p:cNvSpPr txBox="1">
            <a:spLocks noChangeArrowheads="1"/>
          </p:cNvSpPr>
          <p:nvPr/>
        </p:nvSpPr>
        <p:spPr bwMode="auto">
          <a:xfrm>
            <a:off x="5757624"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10</a:t>
            </a:r>
            <a:endParaRPr lang="en-US" altLang="zh-CN" sz="2000" b="1">
              <a:solidFill>
                <a:schemeClr val="bg2"/>
              </a:solidFill>
              <a:latin typeface="+mn-lt"/>
              <a:ea typeface="+mn-ea"/>
            </a:endParaRPr>
          </a:p>
        </p:txBody>
      </p:sp>
      <p:sp>
        <p:nvSpPr>
          <p:cNvPr id="44" name="Text Box 82"/>
          <p:cNvSpPr txBox="1">
            <a:spLocks noChangeArrowheads="1"/>
          </p:cNvSpPr>
          <p:nvPr/>
        </p:nvSpPr>
        <p:spPr bwMode="auto">
          <a:xfrm>
            <a:off x="6481669"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12</a:t>
            </a:r>
            <a:endParaRPr lang="en-US" altLang="zh-CN" sz="2000" b="1">
              <a:solidFill>
                <a:schemeClr val="bg2"/>
              </a:solidFill>
              <a:latin typeface="+mn-lt"/>
              <a:ea typeface="+mn-ea"/>
            </a:endParaRPr>
          </a:p>
        </p:txBody>
      </p:sp>
      <p:sp>
        <p:nvSpPr>
          <p:cNvPr id="45" name="Text Box 83"/>
          <p:cNvSpPr txBox="1">
            <a:spLocks noChangeArrowheads="1"/>
          </p:cNvSpPr>
          <p:nvPr/>
        </p:nvSpPr>
        <p:spPr bwMode="auto">
          <a:xfrm>
            <a:off x="7112887"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14</a:t>
            </a:r>
            <a:endParaRPr lang="en-US" altLang="zh-CN" sz="2000" b="1">
              <a:solidFill>
                <a:schemeClr val="bg2"/>
              </a:solidFill>
              <a:latin typeface="+mn-lt"/>
              <a:ea typeface="+mn-ea"/>
            </a:endParaRPr>
          </a:p>
        </p:txBody>
      </p:sp>
      <p:sp>
        <p:nvSpPr>
          <p:cNvPr id="46" name="Text Box 84"/>
          <p:cNvSpPr txBox="1">
            <a:spLocks noChangeArrowheads="1"/>
          </p:cNvSpPr>
          <p:nvPr/>
        </p:nvSpPr>
        <p:spPr bwMode="auto">
          <a:xfrm>
            <a:off x="7781236"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16</a:t>
            </a:r>
            <a:endParaRPr lang="en-US" altLang="zh-CN" sz="2000" b="1">
              <a:solidFill>
                <a:schemeClr val="bg2"/>
              </a:solidFill>
              <a:latin typeface="+mn-lt"/>
              <a:ea typeface="+mn-ea"/>
            </a:endParaRPr>
          </a:p>
        </p:txBody>
      </p:sp>
      <p:sp>
        <p:nvSpPr>
          <p:cNvPr id="47" name="Text Box 85"/>
          <p:cNvSpPr txBox="1">
            <a:spLocks noChangeArrowheads="1"/>
          </p:cNvSpPr>
          <p:nvPr/>
        </p:nvSpPr>
        <p:spPr bwMode="auto">
          <a:xfrm>
            <a:off x="8486715"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18</a:t>
            </a:r>
            <a:endParaRPr lang="en-US" altLang="zh-CN" sz="2000" b="1">
              <a:solidFill>
                <a:schemeClr val="bg2"/>
              </a:solidFill>
              <a:latin typeface="+mn-lt"/>
              <a:ea typeface="+mn-ea"/>
            </a:endParaRPr>
          </a:p>
        </p:txBody>
      </p:sp>
      <p:sp>
        <p:nvSpPr>
          <p:cNvPr id="48" name="Text Box 86"/>
          <p:cNvSpPr txBox="1">
            <a:spLocks noChangeArrowheads="1"/>
          </p:cNvSpPr>
          <p:nvPr/>
        </p:nvSpPr>
        <p:spPr bwMode="auto">
          <a:xfrm>
            <a:off x="9155064"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20</a:t>
            </a:r>
            <a:endParaRPr lang="en-US" altLang="zh-CN" sz="2000" b="1">
              <a:solidFill>
                <a:schemeClr val="bg2"/>
              </a:solidFill>
              <a:latin typeface="+mn-lt"/>
              <a:ea typeface="+mn-ea"/>
            </a:endParaRPr>
          </a:p>
        </p:txBody>
      </p:sp>
      <p:sp>
        <p:nvSpPr>
          <p:cNvPr id="49" name="Text Box 87"/>
          <p:cNvSpPr txBox="1">
            <a:spLocks noChangeArrowheads="1"/>
          </p:cNvSpPr>
          <p:nvPr/>
        </p:nvSpPr>
        <p:spPr bwMode="auto">
          <a:xfrm>
            <a:off x="9804847"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22</a:t>
            </a:r>
            <a:endParaRPr lang="en-US" altLang="zh-CN" sz="2000" b="1">
              <a:solidFill>
                <a:schemeClr val="bg2"/>
              </a:solidFill>
              <a:latin typeface="+mn-lt"/>
              <a:ea typeface="+mn-ea"/>
            </a:endParaRPr>
          </a:p>
        </p:txBody>
      </p:sp>
      <p:sp>
        <p:nvSpPr>
          <p:cNvPr id="50" name="Text Box 89"/>
          <p:cNvSpPr txBox="1">
            <a:spLocks noChangeArrowheads="1"/>
          </p:cNvSpPr>
          <p:nvPr/>
        </p:nvSpPr>
        <p:spPr bwMode="auto">
          <a:xfrm>
            <a:off x="2564402"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0</a:t>
            </a:r>
            <a:endParaRPr lang="en-US" altLang="zh-CN" sz="2000" b="1">
              <a:solidFill>
                <a:schemeClr val="bg2"/>
              </a:solidFill>
              <a:latin typeface="+mn-lt"/>
              <a:ea typeface="+mn-ea"/>
            </a:endParaRPr>
          </a:p>
        </p:txBody>
      </p:sp>
      <p:sp>
        <p:nvSpPr>
          <p:cNvPr id="51" name="Text Box 90"/>
          <p:cNvSpPr txBox="1">
            <a:spLocks noChangeArrowheads="1"/>
          </p:cNvSpPr>
          <p:nvPr/>
        </p:nvSpPr>
        <p:spPr bwMode="auto">
          <a:xfrm>
            <a:off x="2341620" y="5378912"/>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0</a:t>
            </a:r>
            <a:endParaRPr lang="en-US" altLang="zh-CN" sz="2000" b="1">
              <a:solidFill>
                <a:schemeClr val="bg2"/>
              </a:solidFill>
              <a:latin typeface="+mn-lt"/>
              <a:ea typeface="+mn-ea"/>
            </a:endParaRPr>
          </a:p>
        </p:txBody>
      </p:sp>
      <p:sp>
        <p:nvSpPr>
          <p:cNvPr id="52" name="Text Box 91"/>
          <p:cNvSpPr txBox="1">
            <a:spLocks noChangeArrowheads="1"/>
          </p:cNvSpPr>
          <p:nvPr/>
        </p:nvSpPr>
        <p:spPr bwMode="auto">
          <a:xfrm>
            <a:off x="2341620" y="482195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4</a:t>
            </a:r>
            <a:endParaRPr lang="en-US" altLang="zh-CN" sz="2000" b="1">
              <a:solidFill>
                <a:schemeClr val="bg2"/>
              </a:solidFill>
              <a:latin typeface="+mn-lt"/>
              <a:ea typeface="+mn-ea"/>
            </a:endParaRPr>
          </a:p>
        </p:txBody>
      </p:sp>
      <p:sp>
        <p:nvSpPr>
          <p:cNvPr id="53" name="Text Box 92"/>
          <p:cNvSpPr txBox="1">
            <a:spLocks noChangeArrowheads="1"/>
          </p:cNvSpPr>
          <p:nvPr/>
        </p:nvSpPr>
        <p:spPr bwMode="auto">
          <a:xfrm>
            <a:off x="2341620" y="4283562"/>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8</a:t>
            </a:r>
            <a:endParaRPr lang="en-US" altLang="zh-CN" sz="2000" b="1">
              <a:solidFill>
                <a:schemeClr val="bg2"/>
              </a:solidFill>
              <a:latin typeface="+mn-lt"/>
              <a:ea typeface="+mn-ea"/>
            </a:endParaRPr>
          </a:p>
        </p:txBody>
      </p:sp>
      <p:sp>
        <p:nvSpPr>
          <p:cNvPr id="54" name="Text Box 93"/>
          <p:cNvSpPr txBox="1">
            <a:spLocks noChangeArrowheads="1"/>
          </p:cNvSpPr>
          <p:nvPr/>
        </p:nvSpPr>
        <p:spPr bwMode="auto">
          <a:xfrm>
            <a:off x="2174532" y="374517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12</a:t>
            </a:r>
            <a:endParaRPr lang="en-US" altLang="zh-CN" sz="2000" b="1">
              <a:solidFill>
                <a:schemeClr val="bg2"/>
              </a:solidFill>
              <a:latin typeface="+mn-lt"/>
              <a:ea typeface="+mn-ea"/>
            </a:endParaRPr>
          </a:p>
        </p:txBody>
      </p:sp>
      <p:sp>
        <p:nvSpPr>
          <p:cNvPr id="55" name="Text Box 94"/>
          <p:cNvSpPr txBox="1">
            <a:spLocks noChangeArrowheads="1"/>
          </p:cNvSpPr>
          <p:nvPr/>
        </p:nvSpPr>
        <p:spPr bwMode="auto">
          <a:xfrm>
            <a:off x="2174532" y="3206778"/>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16</a:t>
            </a:r>
            <a:endParaRPr lang="en-US" altLang="zh-CN" sz="2000" b="1">
              <a:solidFill>
                <a:schemeClr val="bg2"/>
              </a:solidFill>
              <a:latin typeface="+mn-lt"/>
              <a:ea typeface="+mn-ea"/>
            </a:endParaRPr>
          </a:p>
        </p:txBody>
      </p:sp>
      <p:sp>
        <p:nvSpPr>
          <p:cNvPr id="56" name="Text Box 95"/>
          <p:cNvSpPr txBox="1">
            <a:spLocks noChangeArrowheads="1"/>
          </p:cNvSpPr>
          <p:nvPr/>
        </p:nvSpPr>
        <p:spPr bwMode="auto">
          <a:xfrm>
            <a:off x="2174532" y="264982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20</a:t>
            </a:r>
            <a:endParaRPr lang="en-US" altLang="zh-CN" sz="2000" b="1">
              <a:solidFill>
                <a:schemeClr val="bg2"/>
              </a:solidFill>
              <a:latin typeface="+mn-lt"/>
              <a:ea typeface="+mn-ea"/>
            </a:endParaRPr>
          </a:p>
        </p:txBody>
      </p:sp>
      <p:sp>
        <p:nvSpPr>
          <p:cNvPr id="57" name="Text Box 96"/>
          <p:cNvSpPr txBox="1">
            <a:spLocks noChangeArrowheads="1"/>
          </p:cNvSpPr>
          <p:nvPr/>
        </p:nvSpPr>
        <p:spPr bwMode="auto">
          <a:xfrm>
            <a:off x="2174532" y="2092864"/>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chemeClr val="bg2"/>
                </a:solidFill>
                <a:latin typeface="+mn-lt"/>
                <a:ea typeface="+mn-ea"/>
              </a:rPr>
              <a:t>24</a:t>
            </a:r>
            <a:endParaRPr lang="en-US" altLang="zh-CN" sz="2000" b="1">
              <a:solidFill>
                <a:schemeClr val="bg2"/>
              </a:solidFill>
              <a:latin typeface="+mn-lt"/>
              <a:ea typeface="+mn-ea"/>
            </a:endParaRPr>
          </a:p>
        </p:txBody>
      </p:sp>
      <p:sp>
        <p:nvSpPr>
          <p:cNvPr id="58" name="Oval 102"/>
          <p:cNvSpPr>
            <a:spLocks noChangeArrowheads="1"/>
          </p:cNvSpPr>
          <p:nvPr/>
        </p:nvSpPr>
        <p:spPr bwMode="auto">
          <a:xfrm>
            <a:off x="3664393" y="4508665"/>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59" name="Oval 103"/>
          <p:cNvSpPr>
            <a:spLocks noChangeArrowheads="1"/>
          </p:cNvSpPr>
          <p:nvPr/>
        </p:nvSpPr>
        <p:spPr bwMode="auto">
          <a:xfrm>
            <a:off x="3330219" y="5065622"/>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0" name="Oval 104"/>
          <p:cNvSpPr>
            <a:spLocks noChangeArrowheads="1"/>
          </p:cNvSpPr>
          <p:nvPr/>
        </p:nvSpPr>
        <p:spPr bwMode="auto">
          <a:xfrm>
            <a:off x="2675794" y="5427645"/>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1" name="Oval 105"/>
          <p:cNvSpPr>
            <a:spLocks noChangeArrowheads="1"/>
          </p:cNvSpPr>
          <p:nvPr/>
        </p:nvSpPr>
        <p:spPr bwMode="auto">
          <a:xfrm>
            <a:off x="2982120" y="5330177"/>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2" name="Oval 106"/>
          <p:cNvSpPr>
            <a:spLocks noChangeArrowheads="1"/>
          </p:cNvSpPr>
          <p:nvPr/>
        </p:nvSpPr>
        <p:spPr bwMode="auto">
          <a:xfrm>
            <a:off x="3998567" y="3390109"/>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3" name="Oval 107"/>
          <p:cNvSpPr>
            <a:spLocks noChangeArrowheads="1"/>
          </p:cNvSpPr>
          <p:nvPr/>
        </p:nvSpPr>
        <p:spPr bwMode="auto">
          <a:xfrm>
            <a:off x="4332742" y="3241588"/>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4" name="Oval 108"/>
          <p:cNvSpPr>
            <a:spLocks noChangeArrowheads="1"/>
          </p:cNvSpPr>
          <p:nvPr/>
        </p:nvSpPr>
        <p:spPr bwMode="auto">
          <a:xfrm>
            <a:off x="4666916" y="3109311"/>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5" name="Oval 109"/>
          <p:cNvSpPr>
            <a:spLocks noChangeArrowheads="1"/>
          </p:cNvSpPr>
          <p:nvPr/>
        </p:nvSpPr>
        <p:spPr bwMode="auto">
          <a:xfrm>
            <a:off x="5342228" y="2830832"/>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6" name="Oval 110"/>
          <p:cNvSpPr>
            <a:spLocks noChangeArrowheads="1"/>
          </p:cNvSpPr>
          <p:nvPr/>
        </p:nvSpPr>
        <p:spPr bwMode="auto">
          <a:xfrm>
            <a:off x="5001091" y="2970072"/>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7" name="Oval 113"/>
          <p:cNvSpPr>
            <a:spLocks noChangeArrowheads="1"/>
          </p:cNvSpPr>
          <p:nvPr/>
        </p:nvSpPr>
        <p:spPr bwMode="auto">
          <a:xfrm>
            <a:off x="5676402" y="2691593"/>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8" name="Oval 114"/>
          <p:cNvSpPr>
            <a:spLocks noChangeArrowheads="1"/>
          </p:cNvSpPr>
          <p:nvPr/>
        </p:nvSpPr>
        <p:spPr bwMode="auto">
          <a:xfrm>
            <a:off x="6003614" y="2559315"/>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69" name="Oval 116"/>
          <p:cNvSpPr>
            <a:spLocks noChangeArrowheads="1"/>
          </p:cNvSpPr>
          <p:nvPr/>
        </p:nvSpPr>
        <p:spPr bwMode="auto">
          <a:xfrm>
            <a:off x="6665001" y="2259951"/>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0" name="Oval 117"/>
          <p:cNvSpPr>
            <a:spLocks noChangeArrowheads="1"/>
          </p:cNvSpPr>
          <p:nvPr/>
        </p:nvSpPr>
        <p:spPr bwMode="auto">
          <a:xfrm>
            <a:off x="6337788" y="2399190"/>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1" name="Freeform 118"/>
          <p:cNvSpPr/>
          <p:nvPr/>
        </p:nvSpPr>
        <p:spPr bwMode="auto">
          <a:xfrm>
            <a:off x="2620098" y="2336532"/>
            <a:ext cx="7337912" cy="317929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2" name="Oval 124"/>
          <p:cNvSpPr>
            <a:spLocks noChangeArrowheads="1"/>
          </p:cNvSpPr>
          <p:nvPr/>
        </p:nvSpPr>
        <p:spPr bwMode="auto">
          <a:xfrm>
            <a:off x="8370682" y="3937784"/>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3" name="Oval 125"/>
          <p:cNvSpPr>
            <a:spLocks noChangeArrowheads="1"/>
          </p:cNvSpPr>
          <p:nvPr/>
        </p:nvSpPr>
        <p:spPr bwMode="auto">
          <a:xfrm>
            <a:off x="7340311" y="5316253"/>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4" name="Oval 126"/>
          <p:cNvSpPr>
            <a:spLocks noChangeArrowheads="1"/>
          </p:cNvSpPr>
          <p:nvPr/>
        </p:nvSpPr>
        <p:spPr bwMode="auto">
          <a:xfrm>
            <a:off x="7681448" y="5044737"/>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5" name="Oval 127"/>
          <p:cNvSpPr>
            <a:spLocks noChangeArrowheads="1"/>
          </p:cNvSpPr>
          <p:nvPr/>
        </p:nvSpPr>
        <p:spPr bwMode="auto">
          <a:xfrm>
            <a:off x="6999175" y="5427645"/>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6" name="Oval 128"/>
          <p:cNvSpPr>
            <a:spLocks noChangeArrowheads="1"/>
          </p:cNvSpPr>
          <p:nvPr/>
        </p:nvSpPr>
        <p:spPr bwMode="auto">
          <a:xfrm>
            <a:off x="8001699" y="4494741"/>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7" name="Oval 129"/>
          <p:cNvSpPr>
            <a:spLocks noChangeArrowheads="1"/>
          </p:cNvSpPr>
          <p:nvPr/>
        </p:nvSpPr>
        <p:spPr bwMode="auto">
          <a:xfrm>
            <a:off x="8697895" y="3791583"/>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8" name="Oval 130"/>
          <p:cNvSpPr>
            <a:spLocks noChangeArrowheads="1"/>
          </p:cNvSpPr>
          <p:nvPr/>
        </p:nvSpPr>
        <p:spPr bwMode="auto">
          <a:xfrm>
            <a:off x="9679532" y="3373866"/>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79" name="Oval 131"/>
          <p:cNvSpPr>
            <a:spLocks noChangeArrowheads="1"/>
          </p:cNvSpPr>
          <p:nvPr/>
        </p:nvSpPr>
        <p:spPr bwMode="auto">
          <a:xfrm>
            <a:off x="9025107" y="3645382"/>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80" name="Oval 132"/>
          <p:cNvSpPr>
            <a:spLocks noChangeArrowheads="1"/>
          </p:cNvSpPr>
          <p:nvPr/>
        </p:nvSpPr>
        <p:spPr bwMode="auto">
          <a:xfrm>
            <a:off x="9345357" y="3513105"/>
            <a:ext cx="129957" cy="129957"/>
          </a:xfrm>
          <a:prstGeom prst="ellipse">
            <a:avLst/>
          </a:prstGeom>
          <a:solidFill>
            <a:srgbClr val="00B0F0"/>
          </a:solid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81" name="Text Box 134"/>
          <p:cNvSpPr txBox="1">
            <a:spLocks noChangeArrowheads="1"/>
          </p:cNvSpPr>
          <p:nvPr/>
        </p:nvSpPr>
        <p:spPr bwMode="auto">
          <a:xfrm>
            <a:off x="10083326" y="516077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传输轮次</a:t>
            </a:r>
            <a:endParaRPr lang="zh-CN" altLang="en-US" sz="2000" b="1">
              <a:solidFill>
                <a:schemeClr val="bg2"/>
              </a:solidFill>
              <a:latin typeface="+mn-lt"/>
              <a:ea typeface="+mn-ea"/>
            </a:endParaRPr>
          </a:p>
        </p:txBody>
      </p:sp>
      <p:sp>
        <p:nvSpPr>
          <p:cNvPr id="82" name="Text Box 135"/>
          <p:cNvSpPr txBox="1">
            <a:spLocks noChangeArrowheads="1"/>
          </p:cNvSpPr>
          <p:nvPr/>
        </p:nvSpPr>
        <p:spPr bwMode="auto">
          <a:xfrm>
            <a:off x="1283401" y="155679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拥塞窗口</a:t>
            </a:r>
            <a:endParaRPr lang="zh-CN" altLang="en-US" sz="2000" b="1">
              <a:solidFill>
                <a:schemeClr val="bg2"/>
              </a:solidFill>
              <a:latin typeface="+mn-lt"/>
              <a:ea typeface="+mn-ea"/>
            </a:endParaRPr>
          </a:p>
        </p:txBody>
      </p:sp>
      <p:sp>
        <p:nvSpPr>
          <p:cNvPr id="83" name="Text Box 137"/>
          <p:cNvSpPr txBox="1">
            <a:spLocks noChangeArrowheads="1"/>
          </p:cNvSpPr>
          <p:nvPr/>
        </p:nvSpPr>
        <p:spPr bwMode="auto">
          <a:xfrm>
            <a:off x="9080803" y="4220904"/>
            <a:ext cx="1980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新的慢开始门限</a:t>
            </a:r>
            <a:endParaRPr lang="zh-CN" altLang="en-US" sz="2000" b="1">
              <a:solidFill>
                <a:schemeClr val="bg2"/>
              </a:solidFill>
              <a:latin typeface="+mn-lt"/>
              <a:ea typeface="+mn-ea"/>
            </a:endParaRPr>
          </a:p>
        </p:txBody>
      </p:sp>
      <p:sp>
        <p:nvSpPr>
          <p:cNvPr id="84" name="Line 138"/>
          <p:cNvSpPr>
            <a:spLocks noChangeShapeType="1"/>
          </p:cNvSpPr>
          <p:nvPr/>
        </p:nvSpPr>
        <p:spPr bwMode="auto">
          <a:xfrm>
            <a:off x="3845404" y="3116272"/>
            <a:ext cx="222783" cy="334174"/>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85" name="Line 139"/>
          <p:cNvSpPr>
            <a:spLocks noChangeShapeType="1"/>
          </p:cNvSpPr>
          <p:nvPr/>
        </p:nvSpPr>
        <p:spPr bwMode="auto">
          <a:xfrm rot="10800000">
            <a:off x="8512243" y="4060779"/>
            <a:ext cx="679951" cy="39219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86" name="Line 141"/>
          <p:cNvSpPr>
            <a:spLocks noChangeShapeType="1"/>
          </p:cNvSpPr>
          <p:nvPr/>
        </p:nvSpPr>
        <p:spPr bwMode="auto">
          <a:xfrm flipH="1">
            <a:off x="6741582" y="1914173"/>
            <a:ext cx="438605" cy="422359"/>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87" name="Text Box 142"/>
          <p:cNvSpPr txBox="1">
            <a:spLocks noChangeArrowheads="1"/>
          </p:cNvSpPr>
          <p:nvPr/>
        </p:nvSpPr>
        <p:spPr bwMode="auto">
          <a:xfrm>
            <a:off x="3808274" y="495423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指数规律增长</a:t>
            </a:r>
            <a:endParaRPr lang="zh-CN" altLang="en-US" sz="2000" b="1">
              <a:solidFill>
                <a:schemeClr val="bg2"/>
              </a:solidFill>
              <a:latin typeface="+mn-lt"/>
              <a:ea typeface="+mn-ea"/>
            </a:endParaRPr>
          </a:p>
        </p:txBody>
      </p:sp>
      <p:sp>
        <p:nvSpPr>
          <p:cNvPr id="88" name="Line 143"/>
          <p:cNvSpPr>
            <a:spLocks noChangeShapeType="1"/>
          </p:cNvSpPr>
          <p:nvPr/>
        </p:nvSpPr>
        <p:spPr bwMode="auto">
          <a:xfrm flipH="1" flipV="1">
            <a:off x="3511230" y="4898535"/>
            <a:ext cx="464131" cy="20421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89" name="Text Box 144"/>
          <p:cNvSpPr txBox="1">
            <a:spLocks noChangeArrowheads="1"/>
          </p:cNvSpPr>
          <p:nvPr/>
        </p:nvSpPr>
        <p:spPr bwMode="auto">
          <a:xfrm>
            <a:off x="3520512" y="1779575"/>
            <a:ext cx="2749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拥塞避免（线性增大）</a:t>
            </a:r>
            <a:endParaRPr lang="zh-CN" altLang="en-US" sz="2000" b="1">
              <a:solidFill>
                <a:schemeClr val="bg2"/>
              </a:solidFill>
              <a:latin typeface="+mn-lt"/>
              <a:ea typeface="+mn-ea"/>
            </a:endParaRPr>
          </a:p>
        </p:txBody>
      </p:sp>
      <p:sp>
        <p:nvSpPr>
          <p:cNvPr id="90" name="Line 145"/>
          <p:cNvSpPr>
            <a:spLocks noChangeShapeType="1"/>
          </p:cNvSpPr>
          <p:nvPr/>
        </p:nvSpPr>
        <p:spPr bwMode="auto">
          <a:xfrm>
            <a:off x="5070710" y="2225141"/>
            <a:ext cx="482696" cy="575522"/>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91" name="Rectangle 160"/>
          <p:cNvSpPr>
            <a:spLocks noChangeArrowheads="1"/>
          </p:cNvSpPr>
          <p:nvPr/>
        </p:nvSpPr>
        <p:spPr bwMode="auto">
          <a:xfrm>
            <a:off x="2842881" y="2225141"/>
            <a:ext cx="278479" cy="2970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92" name="Line 156"/>
          <p:cNvSpPr>
            <a:spLocks noChangeShapeType="1"/>
          </p:cNvSpPr>
          <p:nvPr/>
        </p:nvSpPr>
        <p:spPr bwMode="auto">
          <a:xfrm>
            <a:off x="2842881" y="3450446"/>
            <a:ext cx="122530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93" name="Line 146"/>
          <p:cNvSpPr>
            <a:spLocks noChangeShapeType="1"/>
          </p:cNvSpPr>
          <p:nvPr/>
        </p:nvSpPr>
        <p:spPr bwMode="auto">
          <a:xfrm>
            <a:off x="2842881" y="2336532"/>
            <a:ext cx="612653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94" name="Line 147"/>
          <p:cNvSpPr>
            <a:spLocks noChangeShapeType="1"/>
          </p:cNvSpPr>
          <p:nvPr/>
        </p:nvSpPr>
        <p:spPr bwMode="auto">
          <a:xfrm rot="10800000">
            <a:off x="2842881" y="4007404"/>
            <a:ext cx="590374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95" name="Rectangle 161"/>
          <p:cNvSpPr>
            <a:spLocks noChangeArrowheads="1"/>
          </p:cNvSpPr>
          <p:nvPr/>
        </p:nvSpPr>
        <p:spPr bwMode="auto">
          <a:xfrm>
            <a:off x="3288447" y="5344101"/>
            <a:ext cx="3564527" cy="2227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96" name="Rectangle 162"/>
          <p:cNvSpPr>
            <a:spLocks noChangeArrowheads="1"/>
          </p:cNvSpPr>
          <p:nvPr/>
        </p:nvSpPr>
        <p:spPr bwMode="auto">
          <a:xfrm>
            <a:off x="7632714" y="5344101"/>
            <a:ext cx="2562003" cy="2227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97" name="Text Box 136"/>
          <p:cNvSpPr txBox="1">
            <a:spLocks noChangeArrowheads="1"/>
          </p:cNvSpPr>
          <p:nvPr/>
        </p:nvSpPr>
        <p:spPr bwMode="auto">
          <a:xfrm>
            <a:off x="2842881" y="26707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慢开始门限</a:t>
            </a:r>
            <a:endParaRPr lang="zh-CN" altLang="en-US" sz="2000" b="1">
              <a:solidFill>
                <a:schemeClr val="bg2"/>
              </a:solidFill>
              <a:latin typeface="+mn-lt"/>
              <a:ea typeface="+mn-ea"/>
            </a:endParaRPr>
          </a:p>
        </p:txBody>
      </p:sp>
      <p:sp>
        <p:nvSpPr>
          <p:cNvPr id="98" name="Line 165"/>
          <p:cNvSpPr>
            <a:spLocks noChangeShapeType="1"/>
          </p:cNvSpPr>
          <p:nvPr/>
        </p:nvSpPr>
        <p:spPr bwMode="auto">
          <a:xfrm>
            <a:off x="6170701" y="2350456"/>
            <a:ext cx="0" cy="1670872"/>
          </a:xfrm>
          <a:prstGeom prst="line">
            <a:avLst/>
          </a:prstGeom>
          <a:ln w="38100">
            <a:solidFill>
              <a:srgbClr val="FF0000"/>
            </a:solidFill>
            <a:headEnd type="none" w="sm" len="med"/>
            <a:tailEnd type="triangle" w="med" len="me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txBody>
          <a:bodyPr wrap="none" anchor="ctr"/>
          <a:lstStyle/>
          <a:p>
            <a:endParaRPr lang="zh-CN" altLang="en-US" sz="2000" b="1">
              <a:solidFill>
                <a:schemeClr val="tx1">
                  <a:lumMod val="75000"/>
                  <a:lumOff val="25000"/>
                </a:schemeClr>
              </a:solidFill>
              <a:latin typeface="+mn-lt"/>
              <a:ea typeface="+mn-ea"/>
            </a:endParaRPr>
          </a:p>
        </p:txBody>
      </p:sp>
      <p:sp>
        <p:nvSpPr>
          <p:cNvPr id="99" name="Text Box 166"/>
          <p:cNvSpPr txBox="1">
            <a:spLocks noChangeArrowheads="1"/>
          </p:cNvSpPr>
          <p:nvPr/>
        </p:nvSpPr>
        <p:spPr bwMode="auto">
          <a:xfrm>
            <a:off x="809987" y="4940307"/>
            <a:ext cx="1253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慢开始</a:t>
            </a:r>
            <a:endParaRPr lang="zh-CN" altLang="en-US" sz="2000" b="1">
              <a:solidFill>
                <a:schemeClr val="bg2"/>
              </a:solidFill>
              <a:latin typeface="+mn-lt"/>
              <a:ea typeface="+mn-ea"/>
            </a:endParaRPr>
          </a:p>
        </p:txBody>
      </p:sp>
      <p:sp>
        <p:nvSpPr>
          <p:cNvPr id="100" name="Line 167"/>
          <p:cNvSpPr>
            <a:spLocks noChangeShapeType="1"/>
          </p:cNvSpPr>
          <p:nvPr/>
        </p:nvSpPr>
        <p:spPr bwMode="auto">
          <a:xfrm>
            <a:off x="1896054" y="5260557"/>
            <a:ext cx="779740" cy="222783"/>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75000"/>
                  <a:lumOff val="25000"/>
                </a:schemeClr>
              </a:solidFill>
              <a:latin typeface="+mn-lt"/>
              <a:ea typeface="+mn-ea"/>
            </a:endParaRPr>
          </a:p>
        </p:txBody>
      </p:sp>
      <p:sp>
        <p:nvSpPr>
          <p:cNvPr id="101" name="Text Box 164"/>
          <p:cNvSpPr txBox="1">
            <a:spLocks noChangeArrowheads="1"/>
          </p:cNvSpPr>
          <p:nvPr/>
        </p:nvSpPr>
        <p:spPr bwMode="auto">
          <a:xfrm>
            <a:off x="5560369" y="2925978"/>
            <a:ext cx="115800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solidFill>
                  <a:schemeClr val="bg2"/>
                </a:solidFill>
                <a:latin typeface="+mn-lt"/>
                <a:ea typeface="+mn-ea"/>
              </a:rPr>
              <a:t>“</a:t>
            </a:r>
            <a:r>
              <a:rPr lang="zh-CN" altLang="en-US" sz="2000" b="1">
                <a:solidFill>
                  <a:schemeClr val="bg2"/>
                </a:solidFill>
                <a:latin typeface="+mn-lt"/>
                <a:ea typeface="+mn-ea"/>
              </a:rPr>
              <a:t>减半”</a:t>
            </a:r>
            <a:endParaRPr lang="zh-CN" altLang="en-US" sz="2000" b="1">
              <a:solidFill>
                <a:schemeClr val="bg2"/>
              </a:solidFill>
              <a:latin typeface="+mn-lt"/>
              <a:ea typeface="+mn-ea"/>
            </a:endParaRPr>
          </a:p>
        </p:txBody>
      </p:sp>
      <p:grpSp>
        <p:nvGrpSpPr>
          <p:cNvPr id="102" name="Group 200"/>
          <p:cNvGrpSpPr/>
          <p:nvPr/>
        </p:nvGrpSpPr>
        <p:grpSpPr bwMode="auto">
          <a:xfrm>
            <a:off x="7013099" y="2805304"/>
            <a:ext cx="2796389" cy="1260116"/>
            <a:chOff x="2429" y="2881"/>
            <a:chExt cx="1205" cy="543"/>
          </a:xfrm>
          <a:solidFill>
            <a:srgbClr val="00B0F0"/>
          </a:solidFill>
        </p:grpSpPr>
        <p:sp>
          <p:nvSpPr>
            <p:cNvPr id="103" name="Oval 188"/>
            <p:cNvSpPr>
              <a:spLocks noChangeArrowheads="1"/>
            </p:cNvSpPr>
            <p:nvPr/>
          </p:nvSpPr>
          <p:spPr bwMode="auto">
            <a:xfrm>
              <a:off x="2429" y="3368"/>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4" name="Oval 189"/>
            <p:cNvSpPr>
              <a:spLocks noChangeArrowheads="1"/>
            </p:cNvSpPr>
            <p:nvPr/>
          </p:nvSpPr>
          <p:spPr bwMode="auto">
            <a:xfrm>
              <a:off x="2573" y="3304"/>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5" name="Oval 190"/>
            <p:cNvSpPr>
              <a:spLocks noChangeArrowheads="1"/>
            </p:cNvSpPr>
            <p:nvPr/>
          </p:nvSpPr>
          <p:spPr bwMode="auto">
            <a:xfrm>
              <a:off x="2717" y="3247"/>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6" name="Oval 191"/>
            <p:cNvSpPr>
              <a:spLocks noChangeArrowheads="1"/>
            </p:cNvSpPr>
            <p:nvPr/>
          </p:nvSpPr>
          <p:spPr bwMode="auto">
            <a:xfrm>
              <a:off x="3008" y="3127"/>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7" name="Oval 192"/>
            <p:cNvSpPr>
              <a:spLocks noChangeArrowheads="1"/>
            </p:cNvSpPr>
            <p:nvPr/>
          </p:nvSpPr>
          <p:spPr bwMode="auto">
            <a:xfrm>
              <a:off x="2861" y="3187"/>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8" name="Oval 193"/>
            <p:cNvSpPr>
              <a:spLocks noChangeArrowheads="1"/>
            </p:cNvSpPr>
            <p:nvPr/>
          </p:nvSpPr>
          <p:spPr bwMode="auto">
            <a:xfrm>
              <a:off x="3152" y="3067"/>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09" name="Oval 194"/>
            <p:cNvSpPr>
              <a:spLocks noChangeArrowheads="1"/>
            </p:cNvSpPr>
            <p:nvPr/>
          </p:nvSpPr>
          <p:spPr bwMode="auto">
            <a:xfrm>
              <a:off x="3293" y="3010"/>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10" name="Oval 195"/>
            <p:cNvSpPr>
              <a:spLocks noChangeArrowheads="1"/>
            </p:cNvSpPr>
            <p:nvPr/>
          </p:nvSpPr>
          <p:spPr bwMode="auto">
            <a:xfrm>
              <a:off x="3578" y="2881"/>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sp>
          <p:nvSpPr>
            <p:cNvPr id="111" name="Oval 196"/>
            <p:cNvSpPr>
              <a:spLocks noChangeArrowheads="1"/>
            </p:cNvSpPr>
            <p:nvPr/>
          </p:nvSpPr>
          <p:spPr bwMode="auto">
            <a:xfrm>
              <a:off x="3437" y="2941"/>
              <a:ext cx="56" cy="56"/>
            </a:xfrm>
            <a:prstGeom prst="ellipse">
              <a:avLst/>
            </a:prstGeom>
            <a:grpFill/>
            <a:ln w="9525">
              <a:noFill/>
              <a:rou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b="1">
                <a:solidFill>
                  <a:schemeClr val="bg2"/>
                </a:solidFill>
                <a:latin typeface="+mn-lt"/>
                <a:ea typeface="+mn-ea"/>
              </a:endParaRPr>
            </a:p>
          </p:txBody>
        </p:sp>
      </p:grpSp>
      <p:sp>
        <p:nvSpPr>
          <p:cNvPr id="112" name="Line 201"/>
          <p:cNvSpPr>
            <a:spLocks noChangeShapeType="1"/>
          </p:cNvSpPr>
          <p:nvPr/>
        </p:nvSpPr>
        <p:spPr bwMode="auto">
          <a:xfrm flipV="1">
            <a:off x="7075756" y="2789061"/>
            <a:ext cx="2872971" cy="1216023"/>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mn-lt"/>
              <a:ea typeface="+mn-ea"/>
            </a:endParaRPr>
          </a:p>
        </p:txBody>
      </p:sp>
      <p:sp>
        <p:nvSpPr>
          <p:cNvPr id="113" name="Line 202"/>
          <p:cNvSpPr>
            <a:spLocks noChangeShapeType="1"/>
          </p:cNvSpPr>
          <p:nvPr/>
        </p:nvSpPr>
        <p:spPr bwMode="auto">
          <a:xfrm>
            <a:off x="6734621" y="2329571"/>
            <a:ext cx="327212" cy="1661589"/>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mn-lt"/>
              <a:ea typeface="+mn-ea"/>
            </a:endParaRPr>
          </a:p>
        </p:txBody>
      </p:sp>
      <p:sp>
        <p:nvSpPr>
          <p:cNvPr id="114" name="AutoShape 140"/>
          <p:cNvSpPr>
            <a:spLocks noChangeArrowheads="1"/>
          </p:cNvSpPr>
          <p:nvPr/>
        </p:nvSpPr>
        <p:spPr bwMode="auto">
          <a:xfrm>
            <a:off x="7532926" y="1816705"/>
            <a:ext cx="1366865" cy="945140"/>
          </a:xfrm>
          <a:prstGeom prst="wedgeRectCallout">
            <a:avLst>
              <a:gd name="adj1" fmla="val -92616"/>
              <a:gd name="adj2" fmla="val 85477"/>
            </a:avLst>
          </a:prstGeom>
          <a:solidFill>
            <a:srgbClr val="92D050"/>
          </a:solidFill>
          <a:ln w="9525">
            <a:noFill/>
            <a:miter lim="800000"/>
          </a:ln>
        </p:spPr>
        <p:txBody>
          <a:bodyPr lIns="18000" tIns="10800" rIns="18000" bIns="10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chemeClr val="bg2"/>
                </a:solidFill>
                <a:latin typeface="+mn-lt"/>
                <a:ea typeface="+mn-ea"/>
              </a:rPr>
              <a:t>收到三个重复</a:t>
            </a:r>
            <a:r>
              <a:rPr lang="en-US" altLang="zh-CN" sz="2000" b="1">
                <a:solidFill>
                  <a:schemeClr val="bg2"/>
                </a:solidFill>
                <a:latin typeface="+mn-lt"/>
                <a:ea typeface="+mn-ea"/>
              </a:rPr>
              <a:t>ACK</a:t>
            </a:r>
            <a:endParaRPr lang="en-US" altLang="zh-CN" sz="2000" b="1">
              <a:solidFill>
                <a:schemeClr val="bg2"/>
              </a:solidFill>
              <a:latin typeface="+mn-lt"/>
              <a:ea typeface="+mn-ea"/>
            </a:endParaRPr>
          </a:p>
          <a:p>
            <a:pPr algn="ctr" eaLnBrk="1" hangingPunct="1"/>
            <a:r>
              <a:rPr lang="zh-CN" altLang="en-US" sz="2000" b="1">
                <a:solidFill>
                  <a:schemeClr val="bg2"/>
                </a:solidFill>
                <a:latin typeface="+mn-lt"/>
                <a:ea typeface="+mn-ea"/>
              </a:rPr>
              <a:t>快速恢复</a:t>
            </a:r>
            <a:endParaRPr lang="zh-CN" altLang="en-US" sz="2000" b="1">
              <a:solidFill>
                <a:schemeClr val="bg2"/>
              </a:solidFill>
              <a:latin typeface="+mn-lt"/>
              <a:ea typeface="+mn-ea"/>
            </a:endParaRPr>
          </a:p>
        </p:txBody>
      </p:sp>
      <p:sp>
        <p:nvSpPr>
          <p:cNvPr id="115" name="AutoShape 203"/>
          <p:cNvSpPr>
            <a:spLocks noChangeArrowheads="1"/>
          </p:cNvSpPr>
          <p:nvPr/>
        </p:nvSpPr>
        <p:spPr bwMode="auto">
          <a:xfrm>
            <a:off x="5142651" y="4070062"/>
            <a:ext cx="1373828" cy="637364"/>
          </a:xfrm>
          <a:prstGeom prst="wedgeRectCallout">
            <a:avLst>
              <a:gd name="adj1" fmla="val 82093"/>
              <a:gd name="adj2" fmla="val 45435"/>
            </a:avLst>
          </a:prstGeom>
          <a:solidFill>
            <a:srgbClr val="92D050"/>
          </a:solidFill>
          <a:ln w="9525">
            <a:noFill/>
            <a:miter lim="800000"/>
          </a:ln>
        </p:spPr>
        <p:txBody>
          <a:bodyPr lIns="18000" tIns="10800" rIns="18000" bIns="10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chemeClr val="bg2"/>
                </a:solidFill>
                <a:latin typeface="+mn-lt"/>
                <a:ea typeface="+mn-ea"/>
              </a:rPr>
              <a:t>出现超时</a:t>
            </a:r>
            <a:endParaRPr lang="zh-CN" altLang="en-US" sz="2000" b="1">
              <a:solidFill>
                <a:schemeClr val="bg2"/>
              </a:solidFill>
              <a:latin typeface="+mn-lt"/>
              <a:ea typeface="+mn-ea"/>
            </a:endParaRPr>
          </a:p>
          <a:p>
            <a:pPr algn="ctr" eaLnBrk="1" hangingPunct="1"/>
            <a:r>
              <a:rPr lang="zh-CN" altLang="en-US" sz="2000" b="1">
                <a:solidFill>
                  <a:schemeClr val="bg2"/>
                </a:solidFill>
                <a:latin typeface="+mn-lt"/>
                <a:ea typeface="+mn-ea"/>
              </a:rPr>
              <a:t>慢开始</a:t>
            </a:r>
            <a:endParaRPr lang="zh-CN" altLang="en-US" sz="20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lang="en-US" altLang="zh-CN" b="1" dirty="0" smtClean="0"/>
              <a:t>3.4.3 </a:t>
            </a:r>
            <a:r>
              <a:rPr lang="en-US" altLang="zh-CN" b="1" dirty="0" smtClean="0">
                <a:sym typeface="+mn-ea"/>
              </a:rPr>
              <a:t>TCP</a:t>
            </a:r>
            <a:r>
              <a:rPr b="1" dirty="0" smtClean="0">
                <a:sym typeface="+mn-ea"/>
              </a:rPr>
              <a:t>的</a:t>
            </a:r>
            <a:r>
              <a:rPr b="1" dirty="0" smtClean="0">
                <a:sym typeface="+mn-ea"/>
              </a:rPr>
              <a:t>拥塞控制</a:t>
            </a:r>
            <a:endParaRPr altLang="zh-CN" b="1" dirty="0"/>
          </a:p>
        </p:txBody>
      </p:sp>
      <p:sp>
        <p:nvSpPr>
          <p:cNvPr id="4" name="内容占位符 3"/>
          <p:cNvSpPr>
            <a:spLocks noGrp="1"/>
          </p:cNvSpPr>
          <p:nvPr>
            <p:ph idx="1"/>
          </p:nvPr>
        </p:nvSpPr>
        <p:spPr>
          <a:xfrm>
            <a:off x="185420" y="1910715"/>
            <a:ext cx="11140440" cy="4351655"/>
          </a:xfrm>
        </p:spPr>
        <p:txBody>
          <a:bodyPr>
            <a:normAutofit/>
          </a:bodyPr>
          <a:lstStyle/>
          <a:p>
            <a:pPr marL="342900" indent="-342900">
              <a:buClr>
                <a:srgbClr val="FF0000"/>
              </a:buClr>
              <a:buFont typeface="Wingdings" panose="05000000000000000000" pitchFamily="2" charset="2"/>
              <a:buChar char="l"/>
            </a:pPr>
            <a:r>
              <a:rPr lang="zh-CN" altLang="en-US" sz="2400" b="1" dirty="0">
                <a:solidFill>
                  <a:schemeClr val="bg2"/>
                </a:solidFill>
              </a:rPr>
              <a:t>对于长时间的</a:t>
            </a:r>
            <a:r>
              <a:rPr lang="en-US" altLang="zh-CN" sz="2400" b="1" dirty="0">
                <a:solidFill>
                  <a:schemeClr val="bg2"/>
                </a:solidFill>
              </a:rPr>
              <a:t>TCP</a:t>
            </a:r>
            <a:r>
              <a:rPr lang="zh-CN" altLang="en-US" sz="2400" b="1" dirty="0">
                <a:solidFill>
                  <a:schemeClr val="bg2"/>
                </a:solidFill>
              </a:rPr>
              <a:t>连接，在稳定时的拥塞窗口大小呈锯齿状变化“加性增、乘性减”</a:t>
            </a:r>
            <a:endParaRPr lang="en-US" altLang="zh-CN" sz="2400" b="1" dirty="0">
              <a:solidFill>
                <a:schemeClr val="bg2"/>
              </a:solidFill>
            </a:endParaRPr>
          </a:p>
          <a:p>
            <a:pPr marL="342900" indent="-342900">
              <a:buClr>
                <a:srgbClr val="FF0000"/>
              </a:buClr>
              <a:buFont typeface="Wingdings" panose="05000000000000000000" pitchFamily="2" charset="2"/>
              <a:buChar char="l"/>
            </a:pPr>
            <a:r>
              <a:rPr lang="zh-CN" altLang="en-US" sz="2400" b="1" dirty="0">
                <a:solidFill>
                  <a:schemeClr val="bg2"/>
                </a:solidFill>
              </a:rPr>
              <a:t>发送方的平均发送速率始终保持在较接近网络可用带宽的位置（慢启动门限之上）。</a:t>
            </a:r>
            <a:endParaRPr lang="zh-CN" altLang="en-US" sz="2400" b="1" dirty="0">
              <a:solidFill>
                <a:schemeClr val="bg2"/>
              </a:solidFill>
            </a:endParaRPr>
          </a:p>
        </p:txBody>
      </p:sp>
      <p:sp>
        <p:nvSpPr>
          <p:cNvPr id="38916" name="Rectangle 4"/>
          <p:cNvSpPr>
            <a:spLocks noGrp="1" noChangeArrowheads="1"/>
          </p:cNvSpPr>
          <p:nvPr/>
        </p:nvSpPr>
        <p:spPr>
          <a:xfrm>
            <a:off x="577851" y="116450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800" b="1" dirty="0">
                <a:solidFill>
                  <a:schemeClr val="bg2"/>
                </a:solidFill>
              </a:rPr>
              <a:t>“加性增”与“乘性减”</a:t>
            </a:r>
            <a:endParaRPr lang="zh-CN" altLang="en-US" sz="2800" b="1" dirty="0">
              <a:solidFill>
                <a:schemeClr val="bg2"/>
              </a:solidFill>
            </a:endParaRPr>
          </a:p>
        </p:txBody>
      </p:sp>
      <p:grpSp>
        <p:nvGrpSpPr>
          <p:cNvPr id="119" name="组合 118"/>
          <p:cNvGrpSpPr/>
          <p:nvPr/>
        </p:nvGrpSpPr>
        <p:grpSpPr>
          <a:xfrm>
            <a:off x="1994528" y="3626432"/>
            <a:ext cx="8153416" cy="2666257"/>
            <a:chOff x="657924" y="-124387"/>
            <a:chExt cx="8153416" cy="3547592"/>
          </a:xfrm>
        </p:grpSpPr>
        <p:sp>
          <p:nvSpPr>
            <p:cNvPr id="121" name="Line 40"/>
            <p:cNvSpPr>
              <a:spLocks noChangeShapeType="1"/>
            </p:cNvSpPr>
            <p:nvPr/>
          </p:nvSpPr>
          <p:spPr bwMode="auto">
            <a:xfrm>
              <a:off x="1681163" y="609600"/>
              <a:ext cx="73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65000"/>
                    <a:lumOff val="35000"/>
                  </a:schemeClr>
                </a:solidFill>
                <a:latin typeface="+mn-lt"/>
                <a:ea typeface="+mn-ea"/>
              </a:endParaRPr>
            </a:p>
          </p:txBody>
        </p:sp>
        <p:sp>
          <p:nvSpPr>
            <p:cNvPr id="122" name="Line 3"/>
            <p:cNvSpPr>
              <a:spLocks noChangeShapeType="1"/>
            </p:cNvSpPr>
            <p:nvPr/>
          </p:nvSpPr>
          <p:spPr bwMode="auto">
            <a:xfrm>
              <a:off x="1752600" y="223838"/>
              <a:ext cx="0" cy="2667000"/>
            </a:xfrm>
            <a:prstGeom prst="line">
              <a:avLst/>
            </a:prstGeom>
            <a:noFill/>
            <a:ln w="9525">
              <a:solidFill>
                <a:schemeClr val="tx1"/>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65000"/>
                    <a:lumOff val="35000"/>
                  </a:schemeClr>
                </a:solidFill>
                <a:latin typeface="+mn-lt"/>
                <a:ea typeface="+mn-ea"/>
              </a:endParaRPr>
            </a:p>
          </p:txBody>
        </p:sp>
        <p:sp>
          <p:nvSpPr>
            <p:cNvPr id="123" name="Text Box 96"/>
            <p:cNvSpPr txBox="1">
              <a:spLocks noChangeArrowheads="1"/>
            </p:cNvSpPr>
            <p:nvPr/>
          </p:nvSpPr>
          <p:spPr bwMode="auto">
            <a:xfrm>
              <a:off x="878953" y="438152"/>
              <a:ext cx="841897"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b="1" dirty="0">
                  <a:solidFill>
                    <a:schemeClr val="bg2"/>
                  </a:solidFill>
                  <a:latin typeface="+mn-lt"/>
                  <a:ea typeface="+mn-ea"/>
                </a:rPr>
                <a:t>24KB</a:t>
              </a:r>
              <a:endParaRPr lang="en-US" altLang="zh-CN" sz="2000" b="1" dirty="0">
                <a:solidFill>
                  <a:schemeClr val="bg2"/>
                </a:solidFill>
                <a:latin typeface="+mn-lt"/>
                <a:ea typeface="+mn-ea"/>
              </a:endParaRPr>
            </a:p>
          </p:txBody>
        </p:sp>
        <p:sp>
          <p:nvSpPr>
            <p:cNvPr id="124" name="Text Box 134"/>
            <p:cNvSpPr txBox="1">
              <a:spLocks noChangeArrowheads="1"/>
            </p:cNvSpPr>
            <p:nvPr/>
          </p:nvSpPr>
          <p:spPr bwMode="auto">
            <a:xfrm>
              <a:off x="8113713" y="2890838"/>
              <a:ext cx="697627"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bg2"/>
                  </a:solidFill>
                  <a:latin typeface="+mn-lt"/>
                  <a:ea typeface="+mn-ea"/>
                </a:rPr>
                <a:t>时间</a:t>
              </a:r>
              <a:endParaRPr lang="zh-CN" altLang="en-US" sz="2000" b="1">
                <a:solidFill>
                  <a:schemeClr val="bg2"/>
                </a:solidFill>
                <a:latin typeface="+mn-lt"/>
                <a:ea typeface="+mn-ea"/>
              </a:endParaRPr>
            </a:p>
          </p:txBody>
        </p:sp>
        <p:sp>
          <p:nvSpPr>
            <p:cNvPr id="125" name="Text Box 135"/>
            <p:cNvSpPr txBox="1">
              <a:spLocks noChangeArrowheads="1"/>
            </p:cNvSpPr>
            <p:nvPr/>
          </p:nvSpPr>
          <p:spPr bwMode="auto">
            <a:xfrm>
              <a:off x="657924" y="-124387"/>
              <a:ext cx="1210588"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solidFill>
                    <a:schemeClr val="bg2"/>
                  </a:solidFill>
                  <a:latin typeface="+mn-lt"/>
                  <a:ea typeface="+mn-ea"/>
                </a:rPr>
                <a:t>拥塞窗口</a:t>
              </a:r>
              <a:endParaRPr lang="zh-CN" altLang="en-US" sz="2000" b="1" dirty="0">
                <a:solidFill>
                  <a:schemeClr val="bg2"/>
                </a:solidFill>
                <a:latin typeface="+mn-lt"/>
                <a:ea typeface="+mn-ea"/>
              </a:endParaRPr>
            </a:p>
          </p:txBody>
        </p:sp>
        <p:sp>
          <p:nvSpPr>
            <p:cNvPr id="126" name="Text Box 96"/>
            <p:cNvSpPr txBox="1">
              <a:spLocks noChangeArrowheads="1"/>
            </p:cNvSpPr>
            <p:nvPr/>
          </p:nvSpPr>
          <p:spPr bwMode="auto">
            <a:xfrm>
              <a:off x="878953" y="1200152"/>
              <a:ext cx="841897"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b="1">
                  <a:solidFill>
                    <a:schemeClr val="bg2"/>
                  </a:solidFill>
                  <a:latin typeface="+mn-lt"/>
                  <a:ea typeface="+mn-ea"/>
                </a:rPr>
                <a:t>16KB</a:t>
              </a:r>
              <a:endParaRPr lang="en-US" altLang="zh-CN" sz="2000" b="1">
                <a:solidFill>
                  <a:schemeClr val="bg2"/>
                </a:solidFill>
                <a:latin typeface="+mn-lt"/>
                <a:ea typeface="+mn-ea"/>
              </a:endParaRPr>
            </a:p>
          </p:txBody>
        </p:sp>
        <p:sp>
          <p:nvSpPr>
            <p:cNvPr id="127" name="Text Box 96"/>
            <p:cNvSpPr txBox="1">
              <a:spLocks noChangeArrowheads="1"/>
            </p:cNvSpPr>
            <p:nvPr/>
          </p:nvSpPr>
          <p:spPr bwMode="auto">
            <a:xfrm>
              <a:off x="1021620" y="2001838"/>
              <a:ext cx="699230"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b="1">
                  <a:solidFill>
                    <a:schemeClr val="bg2"/>
                  </a:solidFill>
                  <a:latin typeface="+mn-lt"/>
                  <a:ea typeface="+mn-ea"/>
                </a:rPr>
                <a:t>8KB</a:t>
              </a:r>
              <a:endParaRPr lang="en-US" altLang="zh-CN" sz="2000" b="1">
                <a:solidFill>
                  <a:schemeClr val="bg2"/>
                </a:solidFill>
                <a:latin typeface="+mn-lt"/>
                <a:ea typeface="+mn-ea"/>
              </a:endParaRPr>
            </a:p>
          </p:txBody>
        </p:sp>
        <p:sp>
          <p:nvSpPr>
            <p:cNvPr id="128" name="Line 2"/>
            <p:cNvSpPr>
              <a:spLocks noChangeShapeType="1"/>
            </p:cNvSpPr>
            <p:nvPr/>
          </p:nvSpPr>
          <p:spPr bwMode="auto">
            <a:xfrm>
              <a:off x="1752600" y="2890838"/>
              <a:ext cx="6781800"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65000"/>
                    <a:lumOff val="35000"/>
                  </a:schemeClr>
                </a:solidFill>
                <a:latin typeface="+mn-lt"/>
                <a:ea typeface="+mn-ea"/>
              </a:endParaRPr>
            </a:p>
          </p:txBody>
        </p:sp>
        <p:sp>
          <p:nvSpPr>
            <p:cNvPr id="129" name="Line 40"/>
            <p:cNvSpPr>
              <a:spLocks noChangeShapeType="1"/>
            </p:cNvSpPr>
            <p:nvPr/>
          </p:nvSpPr>
          <p:spPr bwMode="auto">
            <a:xfrm>
              <a:off x="1681163" y="1392238"/>
              <a:ext cx="73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65000"/>
                    <a:lumOff val="35000"/>
                  </a:schemeClr>
                </a:solidFill>
                <a:latin typeface="+mn-lt"/>
                <a:ea typeface="+mn-ea"/>
              </a:endParaRPr>
            </a:p>
          </p:txBody>
        </p:sp>
        <p:sp>
          <p:nvSpPr>
            <p:cNvPr id="130" name="Line 40"/>
            <p:cNvSpPr>
              <a:spLocks noChangeShapeType="1"/>
            </p:cNvSpPr>
            <p:nvPr/>
          </p:nvSpPr>
          <p:spPr bwMode="auto">
            <a:xfrm>
              <a:off x="1681163" y="2174875"/>
              <a:ext cx="73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000" b="1">
                <a:solidFill>
                  <a:schemeClr val="tx1">
                    <a:lumMod val="65000"/>
                    <a:lumOff val="35000"/>
                  </a:schemeClr>
                </a:solidFill>
                <a:latin typeface="+mn-lt"/>
                <a:ea typeface="+mn-ea"/>
              </a:endParaRPr>
            </a:p>
          </p:txBody>
        </p:sp>
        <p:grpSp>
          <p:nvGrpSpPr>
            <p:cNvPr id="131" name="组合 1"/>
            <p:cNvGrpSpPr/>
            <p:nvPr/>
          </p:nvGrpSpPr>
          <p:grpSpPr bwMode="auto">
            <a:xfrm>
              <a:off x="1768475" y="920750"/>
              <a:ext cx="6765925" cy="1323975"/>
              <a:chOff x="1768475" y="920750"/>
              <a:chExt cx="5149850" cy="1323975"/>
            </a:xfrm>
          </p:grpSpPr>
          <p:cxnSp>
            <p:nvCxnSpPr>
              <p:cNvPr id="132" name="直接连接符 125"/>
              <p:cNvCxnSpPr>
                <a:cxnSpLocks noChangeShapeType="1"/>
              </p:cNvCxnSpPr>
              <p:nvPr/>
            </p:nvCxnSpPr>
            <p:spPr bwMode="auto">
              <a:xfrm flipV="1">
                <a:off x="1768475" y="1189038"/>
                <a:ext cx="639763" cy="415925"/>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3" name="直接连接符 131"/>
              <p:cNvCxnSpPr>
                <a:cxnSpLocks noChangeShapeType="1"/>
              </p:cNvCxnSpPr>
              <p:nvPr/>
            </p:nvCxnSpPr>
            <p:spPr bwMode="auto">
              <a:xfrm rot="5400000">
                <a:off x="1978819" y="1618457"/>
                <a:ext cx="858837" cy="0"/>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4" name="直接连接符 134"/>
              <p:cNvCxnSpPr>
                <a:cxnSpLocks noChangeShapeType="1"/>
              </p:cNvCxnSpPr>
              <p:nvPr/>
            </p:nvCxnSpPr>
            <p:spPr bwMode="auto">
              <a:xfrm flipV="1">
                <a:off x="2417763" y="920750"/>
                <a:ext cx="1706562" cy="1111250"/>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5" name="直接连接符 137"/>
              <p:cNvCxnSpPr>
                <a:cxnSpLocks noChangeShapeType="1"/>
              </p:cNvCxnSpPr>
              <p:nvPr/>
            </p:nvCxnSpPr>
            <p:spPr bwMode="auto">
              <a:xfrm rot="5400000">
                <a:off x="3612356" y="1437482"/>
                <a:ext cx="1025525" cy="1588"/>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6" name="直接连接符 139"/>
              <p:cNvCxnSpPr>
                <a:cxnSpLocks noChangeShapeType="1"/>
              </p:cNvCxnSpPr>
              <p:nvPr/>
            </p:nvCxnSpPr>
            <p:spPr bwMode="auto">
              <a:xfrm flipV="1">
                <a:off x="4124325" y="1544638"/>
                <a:ext cx="641350" cy="415925"/>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7" name="直接连接符 140"/>
              <p:cNvCxnSpPr>
                <a:cxnSpLocks noChangeShapeType="1"/>
              </p:cNvCxnSpPr>
              <p:nvPr/>
            </p:nvCxnSpPr>
            <p:spPr bwMode="auto">
              <a:xfrm rot="5400000">
                <a:off x="4420394" y="1889919"/>
                <a:ext cx="690562" cy="0"/>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8" name="直接连接符 144"/>
              <p:cNvCxnSpPr>
                <a:cxnSpLocks noChangeShapeType="1"/>
              </p:cNvCxnSpPr>
              <p:nvPr/>
            </p:nvCxnSpPr>
            <p:spPr bwMode="auto">
              <a:xfrm flipV="1">
                <a:off x="4765675" y="1270000"/>
                <a:ext cx="1512888" cy="974725"/>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39" name="直接连接符 146"/>
              <p:cNvCxnSpPr>
                <a:cxnSpLocks noChangeShapeType="1"/>
              </p:cNvCxnSpPr>
              <p:nvPr/>
            </p:nvCxnSpPr>
            <p:spPr bwMode="auto">
              <a:xfrm rot="5400000">
                <a:off x="5848351" y="1701800"/>
                <a:ext cx="862012" cy="1587"/>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cxnSp>
            <p:nvCxnSpPr>
              <p:cNvPr id="140" name="直接连接符 148"/>
              <p:cNvCxnSpPr>
                <a:cxnSpLocks noChangeShapeType="1"/>
              </p:cNvCxnSpPr>
              <p:nvPr/>
            </p:nvCxnSpPr>
            <p:spPr bwMode="auto">
              <a:xfrm flipV="1">
                <a:off x="6278563" y="1727200"/>
                <a:ext cx="639762" cy="415925"/>
              </a:xfrm>
              <a:prstGeom prst="line">
                <a:avLst/>
              </a:prstGeom>
              <a:noFill/>
              <a:ln w="38100" algn="ctr">
                <a:solidFill>
                  <a:srgbClr val="000099"/>
                </a:solidFill>
                <a:roun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3.1.3 </a:t>
            </a:r>
            <a:r>
              <a:rPr sz="2800" b="1" dirty="0">
                <a:solidFill>
                  <a:schemeClr val="bg2"/>
                </a:solidFill>
                <a:latin typeface="黑体" panose="02010609060101010101" charset="-122"/>
                <a:ea typeface="黑体" panose="02010609060101010101" charset="-122"/>
                <a:sym typeface="+mn-ea"/>
              </a:rPr>
              <a:t>传输层的复用与分用</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1315" name="Rectangle 3"/>
          <p:cNvSpPr>
            <a:spLocks noGrp="1" noChangeArrowheads="1"/>
          </p:cNvSpPr>
          <p:nvPr>
            <p:ph idx="1"/>
          </p:nvPr>
        </p:nvSpPr>
        <p:spPr>
          <a:xfrm>
            <a:off x="0" y="840740"/>
            <a:ext cx="10515600" cy="4351338"/>
          </a:xfrm>
        </p:spPr>
        <p:txBody>
          <a:bodyPr>
            <a:normAutofit/>
          </a:bodyPr>
          <a:p>
            <a:pPr indent="0" algn="just" fontAlgn="auto">
              <a:lnSpc>
                <a:spcPct val="120000"/>
              </a:lnSpc>
              <a:buNone/>
            </a:pPr>
            <a:r>
              <a:rPr lang="zh-CN" altLang="en-US" sz="2400" b="1" dirty="0">
                <a:solidFill>
                  <a:schemeClr val="bg2"/>
                </a:solidFill>
              </a:rPr>
              <a:t>端口用一个 </a:t>
            </a:r>
            <a:r>
              <a:rPr lang="en-US" altLang="zh-CN" sz="2400" b="1" dirty="0">
                <a:solidFill>
                  <a:schemeClr val="bg2"/>
                </a:solidFill>
              </a:rPr>
              <a:t>16 </a:t>
            </a:r>
            <a:r>
              <a:rPr lang="zh-CN" altLang="en-US" sz="2400" b="1" dirty="0">
                <a:solidFill>
                  <a:schemeClr val="bg2"/>
                </a:solidFill>
              </a:rPr>
              <a:t>位端口号进行标志。</a:t>
            </a:r>
            <a:endParaRPr lang="zh-CN" altLang="en-US" sz="2400" b="1" dirty="0">
              <a:solidFill>
                <a:schemeClr val="bg2"/>
              </a:solidFill>
            </a:endParaRPr>
          </a:p>
          <a:p>
            <a:pPr indent="0" algn="just" fontAlgn="auto">
              <a:lnSpc>
                <a:spcPct val="120000"/>
              </a:lnSpc>
              <a:buNone/>
            </a:pPr>
            <a:r>
              <a:rPr lang="zh-CN" altLang="en-US" sz="2400" b="1" dirty="0">
                <a:solidFill>
                  <a:schemeClr val="bg2"/>
                </a:solidFill>
              </a:rPr>
              <a:t>端口号只具有本地意义，即端口号只是为了标志本计算机应用层中的各进程。在因特网中不同计算机的相同端口号是没有联系的。</a:t>
            </a:r>
            <a:endParaRPr lang="en-US" altLang="zh-CN" sz="2400" b="1" dirty="0">
              <a:solidFill>
                <a:schemeClr val="bg2"/>
              </a:solidFill>
            </a:endParaRPr>
          </a:p>
          <a:p>
            <a:pPr indent="0" algn="just" fontAlgn="auto">
              <a:lnSpc>
                <a:spcPct val="120000"/>
              </a:lnSpc>
              <a:buNone/>
            </a:pPr>
            <a:r>
              <a:rPr lang="zh-CN" altLang="en-US" sz="2400" b="1" dirty="0">
                <a:solidFill>
                  <a:schemeClr val="bg2"/>
                </a:solidFill>
              </a:rPr>
              <a:t>并且</a:t>
            </a:r>
            <a:r>
              <a:rPr lang="en-US" altLang="zh-CN" sz="2400" b="1" dirty="0">
                <a:solidFill>
                  <a:schemeClr val="bg2"/>
                </a:solidFill>
              </a:rPr>
              <a:t>TCP</a:t>
            </a:r>
            <a:r>
              <a:rPr lang="zh-CN" altLang="en-US" sz="2400" b="1" dirty="0">
                <a:solidFill>
                  <a:schemeClr val="bg2"/>
                </a:solidFill>
              </a:rPr>
              <a:t>和</a:t>
            </a:r>
            <a:r>
              <a:rPr lang="en-US" altLang="zh-CN" sz="2400" b="1" dirty="0">
                <a:solidFill>
                  <a:schemeClr val="bg2"/>
                </a:solidFill>
              </a:rPr>
              <a:t>UDP</a:t>
            </a:r>
            <a:r>
              <a:rPr lang="zh-CN" altLang="en-US" sz="2400" b="1" dirty="0">
                <a:solidFill>
                  <a:schemeClr val="bg2"/>
                </a:solidFill>
              </a:rPr>
              <a:t>端口号之间也没有必然联系</a:t>
            </a:r>
            <a:endParaRPr lang="zh-CN" altLang="en-US" sz="2400" b="1" dirty="0">
              <a:solidFill>
                <a:schemeClr val="bg2"/>
              </a:solidFill>
            </a:endParaRPr>
          </a:p>
          <a:p>
            <a:pPr algn="just"/>
            <a:endParaRPr lang="zh-CN" altLang="en-US" sz="2400" b="1" dirty="0">
              <a:solidFill>
                <a:schemeClr val="bg2"/>
              </a:solidFill>
            </a:endParaRPr>
          </a:p>
        </p:txBody>
      </p:sp>
      <p:sp>
        <p:nvSpPr>
          <p:cNvPr id="3" name="矩形 2"/>
          <p:cNvSpPr/>
          <p:nvPr/>
        </p:nvSpPr>
        <p:spPr>
          <a:xfrm>
            <a:off x="121920" y="3563620"/>
            <a:ext cx="11622405" cy="3138170"/>
          </a:xfrm>
          <a:prstGeom prst="rect">
            <a:avLst/>
          </a:prstGeom>
        </p:spPr>
        <p:txBody>
          <a:bodyPr wrap="square">
            <a:spAutoFit/>
          </a:bodyPr>
          <a:p>
            <a:pPr indent="0" algn="just">
              <a:lnSpc>
                <a:spcPct val="150000"/>
              </a:lnSpc>
              <a:buFont typeface="Arial" panose="020B0604020202020204" pitchFamily="34" charset="0"/>
              <a:buNone/>
            </a:pPr>
            <a:r>
              <a:rPr lang="en-US" altLang="zh-CN" sz="2200" b="1" dirty="0">
                <a:solidFill>
                  <a:schemeClr val="bg2"/>
                </a:solidFill>
                <a:latin typeface="+mn-lt"/>
                <a:ea typeface="+mn-ea"/>
              </a:rPr>
              <a:t>1</a:t>
            </a:r>
            <a:r>
              <a:rPr lang="zh-CN" altLang="en-US" sz="2200" b="1" dirty="0">
                <a:solidFill>
                  <a:schemeClr val="bg2"/>
                </a:solidFill>
                <a:latin typeface="+mn-lt"/>
                <a:ea typeface="+mn-ea"/>
              </a:rPr>
              <a:t>）</a:t>
            </a:r>
            <a:r>
              <a:rPr lang="zh-CN" altLang="en-US" sz="2200" b="1" dirty="0">
                <a:solidFill>
                  <a:srgbClr val="FF0000"/>
                </a:solidFill>
                <a:latin typeface="+mn-lt"/>
                <a:ea typeface="+mn-ea"/>
              </a:rPr>
              <a:t>熟知端口  </a:t>
            </a:r>
            <a:r>
              <a:rPr lang="zh-CN" altLang="en-US" sz="2200" b="1" dirty="0">
                <a:solidFill>
                  <a:schemeClr val="bg2"/>
                </a:solidFill>
                <a:latin typeface="+mn-lt"/>
                <a:ea typeface="+mn-ea"/>
              </a:rPr>
              <a:t>其数值一般为 </a:t>
            </a:r>
            <a:r>
              <a:rPr lang="en-US" altLang="zh-CN" sz="2200" b="1" dirty="0">
                <a:solidFill>
                  <a:schemeClr val="bg2"/>
                </a:solidFill>
                <a:latin typeface="+mn-lt"/>
                <a:ea typeface="+mn-ea"/>
              </a:rPr>
              <a:t>0~1023</a:t>
            </a:r>
            <a:r>
              <a:rPr lang="zh-CN" altLang="en-US" sz="2200" b="1" dirty="0">
                <a:solidFill>
                  <a:schemeClr val="bg2"/>
                </a:solidFill>
                <a:latin typeface="+mn-lt"/>
                <a:ea typeface="+mn-ea"/>
              </a:rPr>
              <a:t>。当一种新的应用程序出现时，必须为它指派一个熟知端口，用于服务器端。</a:t>
            </a:r>
            <a:endParaRPr lang="zh-CN" altLang="en-US" sz="2200" b="1" dirty="0">
              <a:solidFill>
                <a:schemeClr val="tx1">
                  <a:lumMod val="65000"/>
                  <a:lumOff val="35000"/>
                </a:schemeClr>
              </a:solidFill>
              <a:latin typeface="+mn-lt"/>
              <a:ea typeface="+mn-ea"/>
            </a:endParaRPr>
          </a:p>
          <a:p>
            <a:pPr indent="0" algn="just">
              <a:lnSpc>
                <a:spcPct val="150000"/>
              </a:lnSpc>
              <a:buFont typeface="Arial" panose="020B0604020202020204" pitchFamily="34" charset="0"/>
              <a:buNone/>
            </a:pPr>
            <a:r>
              <a:rPr lang="en-US" altLang="zh-CN" sz="2200" b="1" dirty="0">
                <a:solidFill>
                  <a:srgbClr val="FF0000"/>
                </a:solidFill>
                <a:latin typeface="+mn-lt"/>
                <a:ea typeface="+mn-ea"/>
              </a:rPr>
              <a:t>2</a:t>
            </a:r>
            <a:r>
              <a:rPr lang="zh-CN" altLang="en-US" sz="2200" b="1" dirty="0">
                <a:solidFill>
                  <a:srgbClr val="FF0000"/>
                </a:solidFill>
                <a:latin typeface="+mn-lt"/>
                <a:ea typeface="+mn-ea"/>
              </a:rPr>
              <a:t>）登记端口  </a:t>
            </a:r>
            <a:r>
              <a:rPr lang="zh-CN" altLang="en-US" sz="2200" b="1" dirty="0">
                <a:solidFill>
                  <a:schemeClr val="bg2"/>
                </a:solidFill>
                <a:latin typeface="+mn-lt"/>
                <a:ea typeface="+mn-ea"/>
              </a:rPr>
              <a:t>其数值为 </a:t>
            </a:r>
            <a:r>
              <a:rPr lang="en-US" altLang="zh-CN" sz="2200" b="1" dirty="0">
                <a:solidFill>
                  <a:schemeClr val="bg2"/>
                </a:solidFill>
                <a:latin typeface="+mn-lt"/>
                <a:ea typeface="+mn-ea"/>
              </a:rPr>
              <a:t>1024~49151</a:t>
            </a:r>
            <a:r>
              <a:rPr lang="zh-CN" altLang="en-US" sz="2200" b="1" dirty="0">
                <a:solidFill>
                  <a:schemeClr val="bg2"/>
                </a:solidFill>
                <a:latin typeface="+mn-lt"/>
                <a:ea typeface="+mn-ea"/>
              </a:rPr>
              <a:t>。这类端口是 </a:t>
            </a:r>
            <a:r>
              <a:rPr lang="en-US" altLang="zh-CN" sz="2200" b="1" dirty="0">
                <a:solidFill>
                  <a:schemeClr val="bg2"/>
                </a:solidFill>
                <a:latin typeface="+mn-lt"/>
                <a:ea typeface="+mn-ea"/>
              </a:rPr>
              <a:t>ICANN </a:t>
            </a:r>
            <a:r>
              <a:rPr lang="zh-CN" altLang="en-US" sz="2200" b="1" dirty="0">
                <a:solidFill>
                  <a:schemeClr val="bg2"/>
                </a:solidFill>
                <a:latin typeface="+mn-lt"/>
                <a:ea typeface="+mn-ea"/>
              </a:rPr>
              <a:t>控制的，使用这个范围的端口必须在 </a:t>
            </a:r>
            <a:r>
              <a:rPr lang="en-US" altLang="zh-CN" sz="2200" b="1" dirty="0">
                <a:solidFill>
                  <a:schemeClr val="bg2"/>
                </a:solidFill>
                <a:latin typeface="+mn-lt"/>
                <a:ea typeface="+mn-ea"/>
              </a:rPr>
              <a:t>ICANN </a:t>
            </a:r>
            <a:r>
              <a:rPr lang="zh-CN" altLang="en-US" sz="2200" b="1" dirty="0">
                <a:solidFill>
                  <a:schemeClr val="bg2"/>
                </a:solidFill>
                <a:latin typeface="+mn-lt"/>
                <a:ea typeface="+mn-ea"/>
              </a:rPr>
              <a:t>登记，以防止重复。</a:t>
            </a:r>
            <a:endParaRPr lang="zh-CN" altLang="en-US" sz="2200" b="1" dirty="0">
              <a:solidFill>
                <a:schemeClr val="tx1">
                  <a:lumMod val="65000"/>
                  <a:lumOff val="35000"/>
                </a:schemeClr>
              </a:solidFill>
              <a:latin typeface="+mn-lt"/>
              <a:ea typeface="+mn-ea"/>
            </a:endParaRPr>
          </a:p>
          <a:p>
            <a:pPr indent="0" algn="just">
              <a:lnSpc>
                <a:spcPct val="150000"/>
              </a:lnSpc>
              <a:buFont typeface="Arial" panose="020B0604020202020204" pitchFamily="34" charset="0"/>
              <a:buNone/>
            </a:pPr>
            <a:r>
              <a:rPr lang="en-US" altLang="zh-CN" sz="2200" b="1" dirty="0">
                <a:solidFill>
                  <a:srgbClr val="FF0000"/>
                </a:solidFill>
                <a:latin typeface="+mn-lt"/>
                <a:ea typeface="+mn-ea"/>
              </a:rPr>
              <a:t>3</a:t>
            </a:r>
            <a:r>
              <a:rPr lang="zh-CN" altLang="en-US" sz="2200" b="1" dirty="0">
                <a:solidFill>
                  <a:srgbClr val="FF0000"/>
                </a:solidFill>
                <a:latin typeface="+mn-lt"/>
                <a:ea typeface="+mn-ea"/>
              </a:rPr>
              <a:t>）动态端口  </a:t>
            </a:r>
            <a:r>
              <a:rPr lang="zh-CN" altLang="en-US" sz="2200" b="1" dirty="0">
                <a:solidFill>
                  <a:schemeClr val="bg2"/>
                </a:solidFill>
                <a:latin typeface="+mn-lt"/>
                <a:ea typeface="+mn-ea"/>
              </a:rPr>
              <a:t>其数值为 </a:t>
            </a:r>
            <a:r>
              <a:rPr lang="en-US" altLang="zh-CN" sz="2200" b="1" dirty="0">
                <a:solidFill>
                  <a:schemeClr val="bg2"/>
                </a:solidFill>
                <a:latin typeface="+mn-lt"/>
                <a:ea typeface="+mn-ea"/>
              </a:rPr>
              <a:t>49152~65535</a:t>
            </a:r>
            <a:r>
              <a:rPr lang="zh-CN" altLang="en-US" sz="2200" b="1" dirty="0">
                <a:solidFill>
                  <a:schemeClr val="bg2"/>
                </a:solidFill>
                <a:latin typeface="+mn-lt"/>
                <a:ea typeface="+mn-ea"/>
              </a:rPr>
              <a:t>。这类端口是留给客户进程选择作为临时端口，用于客户端。</a:t>
            </a:r>
            <a:endParaRPr lang="zh-CN" altLang="en-US" sz="2200" b="1" dirty="0">
              <a:solidFill>
                <a:schemeClr val="bg2"/>
              </a:solidFill>
              <a:latin typeface="+mn-lt"/>
              <a:ea typeface="+mn-ea"/>
            </a:endParaRPr>
          </a:p>
        </p:txBody>
      </p:sp>
      <p:sp>
        <p:nvSpPr>
          <p:cNvPr id="4" name="文本框 3"/>
          <p:cNvSpPr txBox="1"/>
          <p:nvPr/>
        </p:nvSpPr>
        <p:spPr>
          <a:xfrm>
            <a:off x="250190" y="2980055"/>
            <a:ext cx="4834890" cy="583565"/>
          </a:xfrm>
          <a:prstGeom prst="rect">
            <a:avLst/>
          </a:prstGeom>
          <a:noFill/>
        </p:spPr>
        <p:txBody>
          <a:bodyPr wrap="square" rtlCol="0">
            <a:spAutoFit/>
          </a:bodyPr>
          <a:p>
            <a:r>
              <a:rPr lang="zh-CN" altLang="en-US" sz="3200" b="1">
                <a:gradFill>
                  <a:gsLst>
                    <a:gs pos="0">
                      <a:srgbClr val="7B32B2"/>
                    </a:gs>
                    <a:gs pos="100000">
                      <a:srgbClr val="401A5D"/>
                    </a:gs>
                  </a:gsLst>
                  <a:lin scaled="0"/>
                </a:gradFill>
              </a:rPr>
              <a:t>端口的种类</a:t>
            </a:r>
            <a:endParaRPr lang="zh-CN" altLang="en-US" sz="3200" b="1">
              <a:gradFill>
                <a:gsLst>
                  <a:gs pos="0">
                    <a:srgbClr val="7B32B2"/>
                  </a:gs>
                  <a:gs pos="100000">
                    <a:srgbClr val="401A5D"/>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p"/>
      <p:bldP spid="4" grpId="0"/>
      <p:bldP spid="4"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3.1.3 </a:t>
            </a:r>
            <a:r>
              <a:rPr sz="2800" b="1" dirty="0">
                <a:solidFill>
                  <a:schemeClr val="bg2"/>
                </a:solidFill>
                <a:latin typeface="黑体" panose="02010609060101010101" charset="-122"/>
                <a:ea typeface="黑体" panose="02010609060101010101" charset="-122"/>
                <a:sym typeface="+mn-ea"/>
              </a:rPr>
              <a:t>传输层的复用与分用</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grpSp>
        <p:nvGrpSpPr>
          <p:cNvPr id="5" name="Group 31"/>
          <p:cNvGrpSpPr/>
          <p:nvPr/>
        </p:nvGrpSpPr>
        <p:grpSpPr bwMode="auto">
          <a:xfrm>
            <a:off x="1743814" y="1470818"/>
            <a:ext cx="6696075" cy="3744913"/>
            <a:chOff x="0" y="0"/>
            <a:chExt cx="4218" cy="2359"/>
          </a:xfrm>
        </p:grpSpPr>
        <p:sp>
          <p:nvSpPr>
            <p:cNvPr id="6" name="Rectangle 2"/>
            <p:cNvSpPr>
              <a:spLocks noChangeArrowheads="1"/>
            </p:cNvSpPr>
            <p:nvPr/>
          </p:nvSpPr>
          <p:spPr bwMode="auto">
            <a:xfrm>
              <a:off x="907" y="1497"/>
              <a:ext cx="2592" cy="780"/>
            </a:xfrm>
            <a:prstGeom prst="rect">
              <a:avLst/>
            </a:prstGeom>
            <a:solidFill>
              <a:srgbClr val="66FF66"/>
            </a:solidFill>
            <a:ln w="12700" cmpd="sng">
              <a:solidFill>
                <a:srgbClr val="FFFFFF"/>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rgbClr val="007A77"/>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7" name="Rectangle 3"/>
            <p:cNvSpPr>
              <a:spLocks noChangeArrowheads="1"/>
            </p:cNvSpPr>
            <p:nvPr/>
          </p:nvSpPr>
          <p:spPr bwMode="auto">
            <a:xfrm>
              <a:off x="912" y="0"/>
              <a:ext cx="432" cy="1488"/>
            </a:xfrm>
            <a:prstGeom prst="rect">
              <a:avLst/>
            </a:prstGeom>
            <a:solidFill>
              <a:srgbClr val="FF0000"/>
            </a:solidFill>
            <a:ln w="12700">
              <a:solidFill>
                <a:srgbClr val="FF9900"/>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F</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P</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8" name="Rectangle 4"/>
            <p:cNvSpPr>
              <a:spLocks noChangeArrowheads="1"/>
            </p:cNvSpPr>
            <p:nvPr/>
          </p:nvSpPr>
          <p:spPr bwMode="auto">
            <a:xfrm>
              <a:off x="1776" y="0"/>
              <a:ext cx="432" cy="1488"/>
            </a:xfrm>
            <a:prstGeom prst="rect">
              <a:avLst/>
            </a:prstGeom>
            <a:solidFill>
              <a:srgbClr val="FAFAB2"/>
            </a:solidFill>
            <a:ln w="12700">
              <a:solidFill>
                <a:srgbClr val="FF9900"/>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S</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M</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P</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9" name="Rectangle 5"/>
            <p:cNvSpPr>
              <a:spLocks noChangeArrowheads="1"/>
            </p:cNvSpPr>
            <p:nvPr/>
          </p:nvSpPr>
          <p:spPr bwMode="auto">
            <a:xfrm>
              <a:off x="2631" y="0"/>
              <a:ext cx="432" cy="1488"/>
            </a:xfrm>
            <a:prstGeom prst="rect">
              <a:avLst/>
            </a:prstGeom>
            <a:solidFill>
              <a:srgbClr val="00FFFF"/>
            </a:solidFill>
            <a:ln w="12700">
              <a:solidFill>
                <a:srgbClr val="FF9900"/>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F</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P</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0" name="Rectangle 6"/>
            <p:cNvSpPr>
              <a:spLocks noChangeArrowheads="1"/>
            </p:cNvSpPr>
            <p:nvPr/>
          </p:nvSpPr>
          <p:spPr bwMode="auto">
            <a:xfrm>
              <a:off x="2208" y="0"/>
              <a:ext cx="432" cy="1488"/>
            </a:xfrm>
            <a:prstGeom prst="rect">
              <a:avLst/>
            </a:prstGeom>
            <a:solidFill>
              <a:srgbClr val="66FF66"/>
            </a:solidFill>
            <a:ln w="12700">
              <a:solidFill>
                <a:srgbClr val="FF9900"/>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D</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N</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S</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1" name="Rectangle 7"/>
            <p:cNvSpPr>
              <a:spLocks noChangeArrowheads="1"/>
            </p:cNvSpPr>
            <p:nvPr/>
          </p:nvSpPr>
          <p:spPr bwMode="auto">
            <a:xfrm>
              <a:off x="1344" y="0"/>
              <a:ext cx="432" cy="1488"/>
            </a:xfrm>
            <a:prstGeom prst="rect">
              <a:avLst/>
            </a:prstGeom>
            <a:solidFill>
              <a:srgbClr val="7979A5"/>
            </a:solidFill>
            <a:ln w="12700">
              <a:solidFill>
                <a:srgbClr val="7979A5"/>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e</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l</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n</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e</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9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t</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2" name="Rectangle 8"/>
            <p:cNvSpPr>
              <a:spLocks noChangeArrowheads="1"/>
            </p:cNvSpPr>
            <p:nvPr/>
          </p:nvSpPr>
          <p:spPr bwMode="auto">
            <a:xfrm>
              <a:off x="3072" y="0"/>
              <a:ext cx="432" cy="1488"/>
            </a:xfrm>
            <a:prstGeom prst="rect">
              <a:avLst/>
            </a:prstGeom>
            <a:solidFill>
              <a:srgbClr val="0099FF"/>
            </a:solidFill>
            <a:ln w="12700">
              <a:solidFill>
                <a:srgbClr val="FF9900"/>
              </a:solidFill>
              <a:miter lim="800000"/>
            </a:ln>
          </p:spPr>
          <p:txBody>
            <a:bodyPr wrap="none"/>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S</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N</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M</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P</a:t>
              </a:r>
              <a:endParaRPr kumimoji="0" lang="en-US" altLang="zh-CN" sz="24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3" name="Oval 9"/>
            <p:cNvSpPr>
              <a:spLocks noChangeArrowheads="1"/>
            </p:cNvSpPr>
            <p:nvPr/>
          </p:nvSpPr>
          <p:spPr bwMode="auto">
            <a:xfrm>
              <a:off x="1008"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21</a:t>
              </a:r>
              <a:endPar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4" name="Oval 10"/>
            <p:cNvSpPr>
              <a:spLocks noChangeArrowheads="1"/>
            </p:cNvSpPr>
            <p:nvPr/>
          </p:nvSpPr>
          <p:spPr bwMode="auto">
            <a:xfrm>
              <a:off x="1440"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23</a:t>
              </a:r>
              <a:endPar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5" name="Oval 11"/>
            <p:cNvSpPr>
              <a:spLocks noChangeArrowheads="1"/>
            </p:cNvSpPr>
            <p:nvPr/>
          </p:nvSpPr>
          <p:spPr bwMode="auto">
            <a:xfrm>
              <a:off x="1872"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rPr>
                <a:t>25</a:t>
              </a:r>
              <a:endParaRPr kumimoji="0" lang="en-US" altLang="zh-CN" sz="16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endParaRPr>
            </a:p>
          </p:txBody>
        </p:sp>
        <p:sp>
          <p:nvSpPr>
            <p:cNvPr id="16" name="Oval 12"/>
            <p:cNvSpPr>
              <a:spLocks noChangeArrowheads="1"/>
            </p:cNvSpPr>
            <p:nvPr/>
          </p:nvSpPr>
          <p:spPr bwMode="auto">
            <a:xfrm>
              <a:off x="2304"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rPr>
                <a:t>53</a:t>
              </a:r>
              <a:endParaRPr kumimoji="0" lang="en-US" altLang="zh-CN" sz="16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endParaRPr>
            </a:p>
          </p:txBody>
        </p:sp>
        <p:sp>
          <p:nvSpPr>
            <p:cNvPr id="17" name="Oval 13"/>
            <p:cNvSpPr>
              <a:spLocks noChangeArrowheads="1"/>
            </p:cNvSpPr>
            <p:nvPr/>
          </p:nvSpPr>
          <p:spPr bwMode="auto">
            <a:xfrm>
              <a:off x="2736"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69</a:t>
              </a:r>
              <a:endPar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8" name="Oval 14"/>
            <p:cNvSpPr>
              <a:spLocks noChangeArrowheads="1"/>
            </p:cNvSpPr>
            <p:nvPr/>
          </p:nvSpPr>
          <p:spPr bwMode="auto">
            <a:xfrm>
              <a:off x="3168" y="1392"/>
              <a:ext cx="240" cy="240"/>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161</a:t>
              </a:r>
              <a:endPar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
          <p:nvSpPr>
            <p:cNvPr id="19" name="Line 15"/>
            <p:cNvSpPr>
              <a:spLocks noChangeShapeType="1"/>
            </p:cNvSpPr>
            <p:nvPr/>
          </p:nvSpPr>
          <p:spPr bwMode="auto">
            <a:xfrm>
              <a:off x="0" y="1488"/>
              <a:ext cx="912" cy="0"/>
            </a:xfrm>
            <a:prstGeom prst="line">
              <a:avLst/>
            </a:prstGeom>
            <a:noFill/>
            <a:ln w="12700">
              <a:solidFill>
                <a:srgbClr val="007A77"/>
              </a:solidFill>
              <a:prstDash val="dash"/>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0" name="Text Box 16"/>
            <p:cNvSpPr txBox="1">
              <a:spLocks noChangeArrowheads="1"/>
            </p:cNvSpPr>
            <p:nvPr/>
          </p:nvSpPr>
          <p:spPr bwMode="auto">
            <a:xfrm>
              <a:off x="1346" y="1935"/>
              <a:ext cx="19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762000" eaLnBrk="0" fontAlgn="auto" latinLnBrk="0" hangingPunct="0">
                <a:lnSpc>
                  <a:spcPct val="100000"/>
                </a:lnSpc>
                <a:spcBef>
                  <a:spcPct val="50000"/>
                </a:spcBef>
                <a:spcAft>
                  <a:spcPts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rPr>
                <a:t>TCP                         UDP                    </a:t>
              </a:r>
              <a:endParaRPr kumimoji="0" lang="en-US" altLang="zh-CN"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endParaRPr>
            </a:p>
          </p:txBody>
        </p:sp>
        <p:sp>
          <p:nvSpPr>
            <p:cNvPr id="21" name="Text Box 17"/>
            <p:cNvSpPr txBox="1">
              <a:spLocks noChangeArrowheads="1"/>
            </p:cNvSpPr>
            <p:nvPr/>
          </p:nvSpPr>
          <p:spPr bwMode="auto">
            <a:xfrm>
              <a:off x="48" y="62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762000" eaLnBrk="0" fontAlgn="auto" latinLnBrk="0" hangingPunct="0">
                <a:lnSpc>
                  <a:spcPct val="100000"/>
                </a:lnSpc>
                <a:spcBef>
                  <a:spcPct val="50000"/>
                </a:spcBef>
                <a:spcAft>
                  <a:spcPts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rPr>
                <a:t>应用层</a:t>
              </a:r>
              <a:endParaRPr kumimoji="0" lang="zh-CN" altLang="en-US"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endParaRPr>
            </a:p>
          </p:txBody>
        </p:sp>
        <p:sp>
          <p:nvSpPr>
            <p:cNvPr id="22" name="Text Box 18"/>
            <p:cNvSpPr txBox="1">
              <a:spLocks noChangeArrowheads="1"/>
            </p:cNvSpPr>
            <p:nvPr/>
          </p:nvSpPr>
          <p:spPr bwMode="auto">
            <a:xfrm>
              <a:off x="48" y="16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762000" eaLnBrk="0" fontAlgn="auto" latinLnBrk="0" hangingPunct="0">
                <a:lnSpc>
                  <a:spcPct val="100000"/>
                </a:lnSpc>
                <a:spcBef>
                  <a:spcPct val="50000"/>
                </a:spcBef>
                <a:spcAft>
                  <a:spcPts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rPr>
                <a:t>传输层</a:t>
              </a:r>
              <a:endParaRPr kumimoji="0" lang="zh-CN" altLang="en-US" sz="2400" b="1" i="0" u="none" strike="noStrike" kern="0" cap="none" spc="0" normalizeH="0" baseline="0" noProof="0">
                <a:ln>
                  <a:noFill/>
                </a:ln>
                <a:solidFill>
                  <a:srgbClr val="007A77"/>
                </a:solidFill>
                <a:effectLst/>
                <a:uLnTx/>
                <a:uFillTx/>
                <a:latin typeface="CordiaUPC" panose="020B0304020202020204" pitchFamily="34" charset="-34"/>
                <a:ea typeface="宋体" panose="02010600030101010101" pitchFamily="2" charset="-122"/>
              </a:endParaRPr>
            </a:p>
          </p:txBody>
        </p:sp>
        <p:sp>
          <p:nvSpPr>
            <p:cNvPr id="23" name="Line 20"/>
            <p:cNvSpPr>
              <a:spLocks noChangeShapeType="1"/>
            </p:cNvSpPr>
            <p:nvPr/>
          </p:nvSpPr>
          <p:spPr bwMode="auto">
            <a:xfrm flipH="1" flipV="1">
              <a:off x="1134" y="1633"/>
              <a:ext cx="272"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4" name="Line 21"/>
            <p:cNvSpPr>
              <a:spLocks noChangeShapeType="1"/>
            </p:cNvSpPr>
            <p:nvPr/>
          </p:nvSpPr>
          <p:spPr bwMode="auto">
            <a:xfrm flipH="1" flipV="1">
              <a:off x="1542" y="1633"/>
              <a:ext cx="0"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5" name="Line 22"/>
            <p:cNvSpPr>
              <a:spLocks noChangeShapeType="1"/>
            </p:cNvSpPr>
            <p:nvPr/>
          </p:nvSpPr>
          <p:spPr bwMode="auto">
            <a:xfrm flipV="1">
              <a:off x="1678" y="1633"/>
              <a:ext cx="273"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6" name="Line 23"/>
            <p:cNvSpPr>
              <a:spLocks noChangeShapeType="1"/>
            </p:cNvSpPr>
            <p:nvPr/>
          </p:nvSpPr>
          <p:spPr bwMode="auto">
            <a:xfrm flipV="1">
              <a:off x="2994" y="1633"/>
              <a:ext cx="273"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7" name="Line 24"/>
            <p:cNvSpPr>
              <a:spLocks noChangeShapeType="1"/>
            </p:cNvSpPr>
            <p:nvPr/>
          </p:nvSpPr>
          <p:spPr bwMode="auto">
            <a:xfrm flipH="1" flipV="1">
              <a:off x="2858" y="1633"/>
              <a:ext cx="0"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8" name="Line 25"/>
            <p:cNvSpPr>
              <a:spLocks noChangeShapeType="1"/>
            </p:cNvSpPr>
            <p:nvPr/>
          </p:nvSpPr>
          <p:spPr bwMode="auto">
            <a:xfrm flipH="1" flipV="1">
              <a:off x="2450" y="1633"/>
              <a:ext cx="272" cy="318"/>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29" name="Line 26"/>
            <p:cNvSpPr>
              <a:spLocks noChangeShapeType="1"/>
            </p:cNvSpPr>
            <p:nvPr/>
          </p:nvSpPr>
          <p:spPr bwMode="auto">
            <a:xfrm flipH="1" flipV="1">
              <a:off x="2858" y="2177"/>
              <a:ext cx="0" cy="182"/>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30" name="Line 27"/>
            <p:cNvSpPr>
              <a:spLocks noChangeShapeType="1"/>
            </p:cNvSpPr>
            <p:nvPr/>
          </p:nvSpPr>
          <p:spPr bwMode="auto">
            <a:xfrm flipH="1" flipV="1">
              <a:off x="1542" y="2177"/>
              <a:ext cx="0" cy="182"/>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31" name="Text Box 28"/>
            <p:cNvSpPr txBox="1">
              <a:spLocks noChangeArrowheads="1"/>
            </p:cNvSpPr>
            <p:nvPr/>
          </p:nvSpPr>
          <p:spPr bwMode="auto">
            <a:xfrm>
              <a:off x="3810" y="113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rPr>
                <a:t>port</a:t>
              </a:r>
              <a:endParaRPr kumimoji="0" lang="en-US" altLang="zh-CN" sz="1800" b="1"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32" name="Line 29"/>
            <p:cNvSpPr>
              <a:spLocks noChangeShapeType="1"/>
            </p:cNvSpPr>
            <p:nvPr/>
          </p:nvSpPr>
          <p:spPr bwMode="auto">
            <a:xfrm flipH="1">
              <a:off x="3402" y="1270"/>
              <a:ext cx="454" cy="137"/>
            </a:xfrm>
            <a:prstGeom prst="line">
              <a:avLst/>
            </a:prstGeom>
            <a:noFill/>
            <a:ln w="9525">
              <a:solidFill>
                <a:srgbClr val="003399"/>
              </a:solidFill>
              <a:round/>
              <a:tailEnd type="triangle" w="sm" len="lg"/>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grpSp>
      <p:sp>
        <p:nvSpPr>
          <p:cNvPr id="33" name="矩形 31"/>
          <p:cNvSpPr>
            <a:spLocks noChangeArrowheads="1"/>
          </p:cNvSpPr>
          <p:nvPr/>
        </p:nvSpPr>
        <p:spPr bwMode="auto">
          <a:xfrm>
            <a:off x="3272577" y="5209381"/>
            <a:ext cx="4513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0" hangingPunct="0">
              <a:spcBef>
                <a:spcPct val="50000"/>
              </a:spcBef>
              <a:buClrTx/>
              <a:buSzTx/>
              <a:buFont typeface="Arial" panose="020B0604020202020204" pitchFamily="34" charset="0"/>
              <a:buNone/>
            </a:pPr>
            <a:r>
              <a:rPr lang="zh-CN" altLang="en-US" sz="2800" b="1">
                <a:solidFill>
                  <a:srgbClr val="007A77"/>
                </a:solidFill>
                <a:latin typeface="CordiaUPC" panose="020B0304020202020204" pitchFamily="34" charset="-34"/>
              </a:rPr>
              <a:t>一些常见的</a:t>
            </a:r>
            <a:r>
              <a:rPr lang="zh-CN" altLang="en-US" sz="2800" b="1">
                <a:solidFill>
                  <a:srgbClr val="007A77"/>
                </a:solidFill>
                <a:latin typeface="Times New Roman" panose="02020603050405020304" pitchFamily="18" charset="0"/>
              </a:rPr>
              <a:t>“</a:t>
            </a:r>
            <a:r>
              <a:rPr lang="zh-CN" altLang="en-US" sz="2800" b="1">
                <a:solidFill>
                  <a:srgbClr val="007A77"/>
                </a:solidFill>
                <a:latin typeface="CordiaUPC" panose="020B0304020202020204" pitchFamily="34" charset="-34"/>
              </a:rPr>
              <a:t>熟知</a:t>
            </a:r>
            <a:r>
              <a:rPr lang="zh-CN" altLang="en-US" sz="2800" b="1">
                <a:solidFill>
                  <a:srgbClr val="007A77"/>
                </a:solidFill>
                <a:latin typeface="Times New Roman" panose="02020603050405020304" pitchFamily="18" charset="0"/>
              </a:rPr>
              <a:t>”</a:t>
            </a:r>
            <a:r>
              <a:rPr lang="zh-CN" altLang="en-US" sz="2800" b="1">
                <a:solidFill>
                  <a:srgbClr val="007A77"/>
                </a:solidFill>
                <a:latin typeface="CordiaUPC" panose="020B0304020202020204" pitchFamily="34" charset="-34"/>
              </a:rPr>
              <a:t>端口号</a:t>
            </a:r>
            <a:endParaRPr lang="zh-CN" altLang="en-US" sz="2800" b="1">
              <a:solidFill>
                <a:srgbClr val="007A77"/>
              </a:solidFill>
              <a:latin typeface="CordiaUPC" panose="020B0304020202020204" pitchFamily="34" charset="-34"/>
            </a:endParaRPr>
          </a:p>
        </p:txBody>
      </p:sp>
      <p:sp>
        <p:nvSpPr>
          <p:cNvPr id="3" name="Line 22"/>
          <p:cNvSpPr>
            <a:spLocks noChangeShapeType="1"/>
          </p:cNvSpPr>
          <p:nvPr/>
        </p:nvSpPr>
        <p:spPr bwMode="auto">
          <a:xfrm flipV="1">
            <a:off x="4404995" y="4062095"/>
            <a:ext cx="1005840" cy="532130"/>
          </a:xfrm>
          <a:prstGeom prst="line">
            <a:avLst/>
          </a:prstGeom>
          <a:noFill/>
          <a:ln w="28575">
            <a:solidFill>
              <a:srgbClr val="007A77"/>
            </a:solidFill>
            <a:round/>
            <a:tailEnd type="triangle" w="med" len="lg"/>
          </a:ln>
          <a:extLst>
            <a:ext uri="{909E8E84-426E-40DD-AFC4-6F175D3DCCD1}">
              <a14:hiddenFill xmlns:a14="http://schemas.microsoft.com/office/drawing/2010/main">
                <a:noFill/>
              </a14:hiddenFill>
            </a:ext>
          </a:extLst>
        </p:spPr>
        <p:txBody>
          <a:bodyPr/>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endParaRPr>
          </a:p>
        </p:txBody>
      </p:sp>
      <p:sp>
        <p:nvSpPr>
          <p:cNvPr id="36" name="Oval 14"/>
          <p:cNvSpPr>
            <a:spLocks noChangeArrowheads="1"/>
          </p:cNvSpPr>
          <p:nvPr/>
        </p:nvSpPr>
        <p:spPr bwMode="auto">
          <a:xfrm rot="10800000" flipV="1">
            <a:off x="3343910" y="4137660"/>
            <a:ext cx="381000" cy="353695"/>
          </a:xfrm>
          <a:prstGeom prst="ellipse">
            <a:avLst/>
          </a:prstGeom>
          <a:solidFill>
            <a:srgbClr val="FF3300"/>
          </a:solidFill>
          <a:ln w="12700">
            <a:solidFill>
              <a:srgbClr val="FF9900"/>
            </a:solidFill>
            <a:round/>
          </a:ln>
        </p:spPr>
        <p:txBody>
          <a:bodyPr wrap="none" anchor="ctr"/>
          <a:lstStyle>
            <a:lvl1pPr defTabSz="7620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auto" latinLnBrk="0" hangingPunct="0">
              <a:lnSpc>
                <a:spcPct val="100000"/>
              </a:lnSpc>
              <a:spcBef>
                <a:spcPct val="0"/>
              </a:spcBef>
              <a:spcAft>
                <a:spcPts val="0"/>
              </a:spcAft>
              <a:buClrTx/>
              <a:buSzTx/>
              <a:buFont typeface="Arial" panose="020B0604020202020204" pitchFamily="34" charset="0"/>
              <a:buNone/>
              <a:defRPr/>
            </a:pPr>
            <a:r>
              <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rPr>
              <a:t>20</a:t>
            </a:r>
            <a:endParaRPr kumimoji="0" lang="en-US" altLang="zh-CN" sz="1600" b="1" i="0" u="none" strike="noStrike" kern="0" cap="none" spc="0" normalizeH="0" baseline="0" noProof="0">
              <a:ln>
                <a:noFill/>
              </a:ln>
              <a:solidFill>
                <a:srgbClr val="000000"/>
              </a:solidFill>
              <a:effectLst/>
              <a:uLnTx/>
              <a:uFillTx/>
              <a:latin typeface="CordiaUPC" panose="020B0304020202020204" pitchFamily="34" charset="-34"/>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9300" y="2037007"/>
            <a:ext cx="4773930" cy="2085340"/>
          </a:xfrm>
        </p:spPr>
        <p:txBody>
          <a:bodyPr/>
          <a:lstStyle/>
          <a:p>
            <a:r>
              <a:rPr altLang="zh-CN" dirty="0"/>
              <a:t>用户数据报</a:t>
            </a:r>
            <a:br>
              <a:rPr altLang="zh-CN" dirty="0"/>
            </a:br>
            <a:r>
              <a:rPr altLang="zh-CN" dirty="0"/>
              <a:t>协议</a:t>
            </a:r>
            <a:r>
              <a:rPr lang="en-US" altLang="zh-CN" dirty="0"/>
              <a:t>UDP</a:t>
            </a:r>
            <a:endParaRPr lang="en-US" altLang="zh-CN" dirty="0"/>
          </a:p>
        </p:txBody>
      </p:sp>
      <p:cxnSp>
        <p:nvCxnSpPr>
          <p:cNvPr id="4" name="直接连接符 3"/>
          <p:cNvCxnSpPr/>
          <p:nvPr/>
        </p:nvCxnSpPr>
        <p:spPr>
          <a:xfrm>
            <a:off x="5444359" y="4225157"/>
            <a:ext cx="304800" cy="0"/>
          </a:xfrm>
          <a:prstGeom prst="line">
            <a:avLst/>
          </a:prstGeom>
          <a:ln w="254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3.2.1 UDP</a:t>
            </a:r>
            <a:r>
              <a:rPr sz="2800" b="1" dirty="0">
                <a:latin typeface="宋体" panose="02010600030101010101" pitchFamily="2" charset="-122"/>
                <a:ea typeface="宋体" panose="02010600030101010101" pitchFamily="2" charset="-122"/>
                <a:cs typeface="宋体" panose="02010600030101010101" pitchFamily="2" charset="-122"/>
              </a:rPr>
              <a:t>概述</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444419" name="Rectangle 3"/>
          <p:cNvSpPr>
            <a:spLocks noGrp="1" noChangeArrowheads="1"/>
          </p:cNvSpPr>
          <p:nvPr>
            <p:ph idx="1"/>
          </p:nvPr>
        </p:nvSpPr>
        <p:spPr>
          <a:xfrm>
            <a:off x="368300" y="1072515"/>
            <a:ext cx="11454765" cy="4351655"/>
          </a:xfrm>
        </p:spPr>
        <p:txBody>
          <a:bodyPr>
            <a:normAutofit/>
          </a:bodyPr>
          <a:p>
            <a:pPr marL="0" indent="0" algn="just" fontAlgn="auto">
              <a:lnSpc>
                <a:spcPct val="120000"/>
              </a:lnSpc>
              <a:buFont typeface="Wingdings" panose="05000000000000000000" pitchFamily="2" charset="2"/>
              <a:buNone/>
            </a:pPr>
            <a:r>
              <a:rPr lang="en-US" altLang="zh-CN" sz="2400" b="1" dirty="0" err="1">
                <a:solidFill>
                  <a:schemeClr val="bg2"/>
                </a:solidFill>
              </a:rPr>
              <a:t>UDP</a:t>
            </a:r>
            <a:r>
              <a:rPr lang="en-US" altLang="zh-CN" sz="2400" b="1" dirty="0">
                <a:solidFill>
                  <a:schemeClr val="bg2"/>
                </a:solidFill>
              </a:rPr>
              <a:t> </a:t>
            </a:r>
            <a:r>
              <a:rPr lang="zh-CN" altLang="en-US" sz="2400" b="1" dirty="0">
                <a:solidFill>
                  <a:schemeClr val="bg2"/>
                </a:solidFill>
              </a:rPr>
              <a:t>只在 </a:t>
            </a:r>
            <a:r>
              <a:rPr lang="en-US" altLang="zh-CN" sz="2400" b="1" dirty="0">
                <a:solidFill>
                  <a:schemeClr val="bg2"/>
                </a:solidFill>
              </a:rPr>
              <a:t>IP </a:t>
            </a:r>
            <a:r>
              <a:rPr lang="zh-CN" altLang="en-US" sz="2400" b="1" dirty="0">
                <a:solidFill>
                  <a:schemeClr val="bg2"/>
                </a:solidFill>
              </a:rPr>
              <a:t>的数据报服务之上增加了很少一点的功能，即端口的功能和差错检测的功能。</a:t>
            </a:r>
            <a:endParaRPr lang="zh-CN" altLang="en-US" sz="2400" b="1" dirty="0">
              <a:solidFill>
                <a:schemeClr val="bg2"/>
              </a:solidFill>
            </a:endParaRPr>
          </a:p>
          <a:p>
            <a:pPr marL="0" indent="0" algn="just" fontAlgn="auto">
              <a:lnSpc>
                <a:spcPct val="120000"/>
              </a:lnSpc>
              <a:buFont typeface="Wingdings" panose="05000000000000000000" pitchFamily="2" charset="2"/>
              <a:buNone/>
            </a:pPr>
            <a:r>
              <a:rPr lang="zh-CN" altLang="en-US" sz="2400" b="1" dirty="0">
                <a:solidFill>
                  <a:schemeClr val="bg2"/>
                </a:solidFill>
              </a:rPr>
              <a:t>虽然 </a:t>
            </a:r>
            <a:r>
              <a:rPr lang="en-US" altLang="zh-CN" sz="2400" b="1" dirty="0" err="1">
                <a:solidFill>
                  <a:schemeClr val="bg2"/>
                </a:solidFill>
              </a:rPr>
              <a:t>UDP</a:t>
            </a:r>
            <a:r>
              <a:rPr lang="en-US" altLang="zh-CN" sz="2400" b="1" dirty="0">
                <a:solidFill>
                  <a:schemeClr val="bg2"/>
                </a:solidFill>
              </a:rPr>
              <a:t> </a:t>
            </a:r>
            <a:r>
              <a:rPr lang="zh-CN" altLang="en-US" sz="2400" b="1" dirty="0">
                <a:solidFill>
                  <a:schemeClr val="bg2"/>
                </a:solidFill>
              </a:rPr>
              <a:t>用户数据报只能提供不可靠的交付，但 </a:t>
            </a:r>
            <a:r>
              <a:rPr lang="en-US" altLang="zh-CN" sz="2400" b="1" dirty="0" err="1">
                <a:solidFill>
                  <a:schemeClr val="bg2"/>
                </a:solidFill>
              </a:rPr>
              <a:t>UDP</a:t>
            </a:r>
            <a:r>
              <a:rPr lang="en-US" altLang="zh-CN" sz="2400" b="1" dirty="0">
                <a:solidFill>
                  <a:schemeClr val="bg2"/>
                </a:solidFill>
              </a:rPr>
              <a:t> </a:t>
            </a:r>
            <a:r>
              <a:rPr lang="zh-CN" altLang="en-US" sz="2400" b="1" dirty="0">
                <a:solidFill>
                  <a:schemeClr val="bg2"/>
                </a:solidFill>
              </a:rPr>
              <a:t>在某些方面有其特殊的优点</a:t>
            </a:r>
            <a:r>
              <a:rPr lang="zh-CN" altLang="en-US" sz="2400" b="1" dirty="0"/>
              <a:t>。</a:t>
            </a:r>
            <a:endParaRPr lang="zh-CN" altLang="en-US" sz="2400" b="1" dirty="0"/>
          </a:p>
          <a:p>
            <a:pPr marL="990600" lvl="1" indent="0" algn="just" fontAlgn="auto">
              <a:lnSpc>
                <a:spcPct val="120000"/>
              </a:lnSpc>
              <a:buFont typeface="Wingdings" panose="05000000000000000000" pitchFamily="2" charset="2"/>
              <a:buChar char="l"/>
            </a:pPr>
            <a:r>
              <a:rPr lang="zh-CN" altLang="en-US" sz="2200" b="1" dirty="0">
                <a:solidFill>
                  <a:srgbClr val="333399"/>
                </a:solidFill>
              </a:rPr>
              <a:t>发送数据之前不需要建立连接</a:t>
            </a:r>
            <a:endParaRPr lang="zh-CN" altLang="en-US" sz="2200" b="1" dirty="0">
              <a:solidFill>
                <a:srgbClr val="333399"/>
              </a:solidFill>
            </a:endParaRPr>
          </a:p>
          <a:p>
            <a:pPr marL="990600" lvl="1" indent="0" algn="just" fontAlgn="auto">
              <a:lnSpc>
                <a:spcPct val="120000"/>
              </a:lnSpc>
              <a:buFont typeface="Wingdings" panose="05000000000000000000" pitchFamily="2" charset="2"/>
              <a:buChar char="l"/>
            </a:pPr>
            <a:r>
              <a:rPr lang="en-US" altLang="zh-CN" sz="2200" b="1" dirty="0" err="1">
                <a:solidFill>
                  <a:srgbClr val="333399"/>
                </a:solidFill>
              </a:rPr>
              <a:t>UDP</a:t>
            </a:r>
            <a:r>
              <a:rPr lang="en-US" altLang="zh-CN" sz="2200" b="1" dirty="0">
                <a:solidFill>
                  <a:srgbClr val="333399"/>
                </a:solidFill>
              </a:rPr>
              <a:t> </a:t>
            </a:r>
            <a:r>
              <a:rPr lang="zh-CN" altLang="en-US" sz="2200" b="1" dirty="0">
                <a:solidFill>
                  <a:srgbClr val="333399"/>
                </a:solidFill>
              </a:rPr>
              <a:t>的主机不需要维持复杂的连接状态表。</a:t>
            </a:r>
            <a:endParaRPr lang="zh-CN" altLang="en-US" sz="2200" b="1" dirty="0">
              <a:solidFill>
                <a:srgbClr val="333399"/>
              </a:solidFill>
            </a:endParaRPr>
          </a:p>
          <a:p>
            <a:pPr marL="990600" lvl="1" indent="0" algn="just" fontAlgn="auto">
              <a:lnSpc>
                <a:spcPct val="120000"/>
              </a:lnSpc>
              <a:buFont typeface="Wingdings" panose="05000000000000000000" pitchFamily="2" charset="2"/>
              <a:buChar char="l"/>
            </a:pPr>
            <a:r>
              <a:rPr lang="en-US" altLang="zh-CN" sz="2200" b="1" dirty="0" err="1">
                <a:solidFill>
                  <a:srgbClr val="333399"/>
                </a:solidFill>
              </a:rPr>
              <a:t>UDP</a:t>
            </a:r>
            <a:r>
              <a:rPr lang="en-US" altLang="zh-CN" sz="2200" b="1" dirty="0">
                <a:solidFill>
                  <a:srgbClr val="333399"/>
                </a:solidFill>
              </a:rPr>
              <a:t> </a:t>
            </a:r>
            <a:r>
              <a:rPr lang="zh-CN" altLang="en-US" sz="2200" b="1" dirty="0">
                <a:solidFill>
                  <a:srgbClr val="333399"/>
                </a:solidFill>
              </a:rPr>
              <a:t>用户数据报只有 </a:t>
            </a:r>
            <a:r>
              <a:rPr lang="en-US" altLang="zh-CN" sz="2200" b="1" dirty="0">
                <a:solidFill>
                  <a:srgbClr val="333399"/>
                </a:solidFill>
              </a:rPr>
              <a:t>8 </a:t>
            </a:r>
            <a:r>
              <a:rPr lang="zh-CN" altLang="en-US" sz="2200" b="1" dirty="0">
                <a:solidFill>
                  <a:srgbClr val="333399"/>
                </a:solidFill>
              </a:rPr>
              <a:t>个字节的首部开销。</a:t>
            </a:r>
            <a:endParaRPr lang="zh-CN" altLang="en-US" sz="2200" b="1" dirty="0">
              <a:solidFill>
                <a:srgbClr val="333399"/>
              </a:solidFill>
            </a:endParaRPr>
          </a:p>
          <a:p>
            <a:pPr marL="990600" lvl="1" indent="0" algn="just" fontAlgn="auto">
              <a:lnSpc>
                <a:spcPct val="120000"/>
              </a:lnSpc>
              <a:buFont typeface="Wingdings" panose="05000000000000000000" pitchFamily="2" charset="2"/>
              <a:buChar char="l"/>
            </a:pPr>
            <a:r>
              <a:rPr lang="zh-CN" altLang="en-US" sz="2200" b="1" dirty="0">
                <a:solidFill>
                  <a:srgbClr val="333399"/>
                </a:solidFill>
              </a:rPr>
              <a:t>网络出现的拥塞不会使源主机的发送速率降低。这对某些实时应用是很重要的。</a:t>
            </a:r>
            <a:r>
              <a:rPr lang="zh-CN" altLang="en-US" sz="2200" b="1" dirty="0"/>
              <a:t>     </a:t>
            </a:r>
            <a:endParaRPr lang="zh-CN" alt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3.2.1 UDP</a:t>
            </a:r>
            <a:r>
              <a:rPr sz="2800" b="1" dirty="0">
                <a:latin typeface="宋体" panose="02010600030101010101" pitchFamily="2" charset="-122"/>
                <a:ea typeface="宋体" panose="02010600030101010101" pitchFamily="2" charset="-122"/>
                <a:cs typeface="宋体" panose="02010600030101010101" pitchFamily="2" charset="-122"/>
              </a:rPr>
              <a:t>概述</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29" name="文本框 19"/>
          <p:cNvSpPr txBox="1"/>
          <p:nvPr/>
        </p:nvSpPr>
        <p:spPr>
          <a:xfrm>
            <a:off x="369570" y="1693545"/>
            <a:ext cx="11724640" cy="4523105"/>
          </a:xfrm>
          <a:prstGeom prst="rect">
            <a:avLst/>
          </a:prstGeom>
          <a:noFill/>
        </p:spPr>
        <p:txBody>
          <a:bodyPr wrap="square" rtlCol="0">
            <a:spAutoFit/>
          </a:bodyPr>
          <a:p>
            <a:pPr indent="0" algn="just">
              <a:lnSpc>
                <a:spcPct val="150000"/>
              </a:lnSpc>
              <a:buClr>
                <a:srgbClr val="FF0000"/>
              </a:buClr>
              <a:buFont typeface="Wingdings" panose="05000000000000000000" pitchFamily="2" charset="2"/>
              <a:buNone/>
            </a:pPr>
            <a:r>
              <a:rPr lang="en-US" altLang="zh-CN" sz="2400" b="1" dirty="0">
                <a:solidFill>
                  <a:schemeClr val="bg2"/>
                </a:solidFill>
                <a:latin typeface="+mn-lt"/>
                <a:ea typeface="+mn-ea"/>
              </a:rPr>
              <a:t>1) UDP </a:t>
            </a:r>
            <a:r>
              <a:rPr lang="zh-CN" altLang="en-US" sz="2400" b="1" dirty="0">
                <a:solidFill>
                  <a:schemeClr val="bg2"/>
                </a:solidFill>
                <a:latin typeface="+mn-lt"/>
                <a:ea typeface="+mn-ea"/>
              </a:rPr>
              <a:t>是</a:t>
            </a:r>
            <a:r>
              <a:rPr lang="zh-CN" altLang="en-US" sz="2400" b="1" dirty="0">
                <a:solidFill>
                  <a:srgbClr val="FF0000"/>
                </a:solidFill>
                <a:latin typeface="+mn-lt"/>
                <a:ea typeface="+mn-ea"/>
              </a:rPr>
              <a:t>无连接</a:t>
            </a:r>
            <a:r>
              <a:rPr lang="zh-CN" altLang="en-US" sz="2400" b="1" dirty="0">
                <a:solidFill>
                  <a:schemeClr val="bg2"/>
                </a:solidFill>
                <a:latin typeface="+mn-lt"/>
                <a:ea typeface="+mn-ea"/>
              </a:rPr>
              <a:t>的，即发送数据之前不需要建立连接（当然发送数据结束时也没有连接可释放），因此减少了开销和发送数据之前的时延。</a:t>
            </a:r>
            <a:endParaRPr lang="en-US" altLang="zh-CN" sz="2400" b="1" dirty="0">
              <a:solidFill>
                <a:schemeClr val="bg2"/>
              </a:solidFill>
              <a:latin typeface="+mn-lt"/>
              <a:ea typeface="+mn-ea"/>
            </a:endParaRPr>
          </a:p>
          <a:p>
            <a:pPr indent="0" algn="just">
              <a:lnSpc>
                <a:spcPct val="150000"/>
              </a:lnSpc>
              <a:buClr>
                <a:srgbClr val="FF0000"/>
              </a:buClr>
              <a:buFont typeface="Wingdings" panose="05000000000000000000" pitchFamily="2" charset="2"/>
              <a:buNone/>
            </a:pPr>
            <a:r>
              <a:rPr lang="en-US" altLang="zh-CN" sz="2400" b="1" dirty="0">
                <a:solidFill>
                  <a:schemeClr val="bg2"/>
                </a:solidFill>
                <a:latin typeface="+mn-lt"/>
                <a:ea typeface="+mn-ea"/>
              </a:rPr>
              <a:t>2) UDP </a:t>
            </a:r>
            <a:r>
              <a:rPr lang="zh-CN" altLang="en-US" sz="2400" b="1" dirty="0">
                <a:solidFill>
                  <a:schemeClr val="bg2"/>
                </a:solidFill>
                <a:latin typeface="+mn-lt"/>
                <a:ea typeface="+mn-ea"/>
              </a:rPr>
              <a:t>使用</a:t>
            </a:r>
            <a:r>
              <a:rPr lang="zh-CN" altLang="en-US" sz="2400" b="1" dirty="0">
                <a:solidFill>
                  <a:srgbClr val="FF0000"/>
                </a:solidFill>
                <a:latin typeface="+mn-lt"/>
                <a:ea typeface="+mn-ea"/>
              </a:rPr>
              <a:t>尽最大努力交付</a:t>
            </a:r>
            <a:r>
              <a:rPr lang="zh-CN" altLang="en-US" sz="2400" b="1" dirty="0">
                <a:solidFill>
                  <a:schemeClr val="bg2"/>
                </a:solidFill>
                <a:latin typeface="+mn-lt"/>
                <a:ea typeface="+mn-ea"/>
              </a:rPr>
              <a:t>，即不保证可靠交付，同时也不使用拥塞控制，因此主机不需要维持具有许多参数的、复杂的连接状态表。</a:t>
            </a:r>
            <a:endParaRPr lang="en-US" altLang="zh-CN" sz="2400" b="1" dirty="0">
              <a:solidFill>
                <a:schemeClr val="bg2"/>
              </a:solidFill>
              <a:latin typeface="+mn-lt"/>
              <a:ea typeface="+mn-ea"/>
            </a:endParaRPr>
          </a:p>
          <a:p>
            <a:pPr indent="0" algn="just">
              <a:lnSpc>
                <a:spcPct val="150000"/>
              </a:lnSpc>
              <a:buClr>
                <a:srgbClr val="FF0000"/>
              </a:buClr>
              <a:buFont typeface="Wingdings" panose="05000000000000000000" pitchFamily="2" charset="2"/>
              <a:buNone/>
            </a:pPr>
            <a:r>
              <a:rPr lang="en-US" altLang="zh-CN" sz="2400" b="1" dirty="0">
                <a:solidFill>
                  <a:schemeClr val="bg2"/>
                </a:solidFill>
                <a:latin typeface="+mn-lt"/>
                <a:ea typeface="+mn-ea"/>
              </a:rPr>
              <a:t>3) </a:t>
            </a:r>
            <a:r>
              <a:rPr lang="zh-CN" altLang="en-US" sz="2400" b="1" dirty="0">
                <a:solidFill>
                  <a:schemeClr val="bg2"/>
                </a:solidFill>
                <a:latin typeface="+mn-lt"/>
                <a:ea typeface="+mn-ea"/>
              </a:rPr>
              <a:t>由于 </a:t>
            </a:r>
            <a:r>
              <a:rPr lang="en-US" altLang="zh-CN" sz="2400" b="1" dirty="0">
                <a:solidFill>
                  <a:schemeClr val="bg2"/>
                </a:solidFill>
                <a:latin typeface="+mn-lt"/>
                <a:ea typeface="+mn-ea"/>
              </a:rPr>
              <a:t>UDP </a:t>
            </a:r>
            <a:r>
              <a:rPr lang="zh-CN" altLang="en-US" sz="2400" b="1" dirty="0">
                <a:solidFill>
                  <a:srgbClr val="FF0000"/>
                </a:solidFill>
                <a:latin typeface="+mn-lt"/>
                <a:ea typeface="+mn-ea"/>
              </a:rPr>
              <a:t>没有拥塞控制</a:t>
            </a:r>
            <a:r>
              <a:rPr lang="zh-CN" altLang="en-US" sz="2400" b="1" dirty="0">
                <a:solidFill>
                  <a:schemeClr val="bg2"/>
                </a:solidFill>
                <a:latin typeface="+mn-lt"/>
                <a:ea typeface="+mn-ea"/>
              </a:rPr>
              <a:t>，因此网络出现的拥塞不会使源主机的发送速率降低。这对某些实时应用是很重要的。很多的实时应用（如 </a:t>
            </a:r>
            <a:r>
              <a:rPr lang="en-US" altLang="zh-CN" sz="2400" b="1" dirty="0">
                <a:solidFill>
                  <a:schemeClr val="bg2"/>
                </a:solidFill>
                <a:latin typeface="+mn-lt"/>
                <a:ea typeface="+mn-ea"/>
              </a:rPr>
              <a:t>IP </a:t>
            </a:r>
            <a:r>
              <a:rPr lang="zh-CN" altLang="en-US" sz="2400" b="1" dirty="0">
                <a:solidFill>
                  <a:schemeClr val="bg2"/>
                </a:solidFill>
                <a:latin typeface="+mn-lt"/>
                <a:ea typeface="+mn-ea"/>
              </a:rPr>
              <a:t>电话、实时视频会议等）要求源主机以恒定的速率发送数据，并且允许在网络发生拥塞时丢失一些数据，但却不允许数据有太大的时延。</a:t>
            </a:r>
            <a:r>
              <a:rPr lang="en-US" altLang="zh-CN" sz="2400" b="1" dirty="0">
                <a:solidFill>
                  <a:schemeClr val="bg2"/>
                </a:solidFill>
                <a:latin typeface="+mn-lt"/>
                <a:ea typeface="+mn-ea"/>
              </a:rPr>
              <a:t>UDP </a:t>
            </a:r>
            <a:r>
              <a:rPr lang="zh-CN" altLang="en-US" sz="2400" b="1" dirty="0">
                <a:solidFill>
                  <a:schemeClr val="bg2"/>
                </a:solidFill>
                <a:latin typeface="+mn-lt"/>
                <a:ea typeface="+mn-ea"/>
              </a:rPr>
              <a:t>正好适合这种要求。 </a:t>
            </a:r>
            <a:endParaRPr lang="zh-CN" altLang="en-US" sz="2400" b="1" dirty="0">
              <a:solidFill>
                <a:schemeClr val="bg2"/>
              </a:solidFill>
              <a:latin typeface="+mn-lt"/>
              <a:ea typeface="+mn-ea"/>
            </a:endParaRPr>
          </a:p>
        </p:txBody>
      </p:sp>
      <p:sp>
        <p:nvSpPr>
          <p:cNvPr id="3" name="文本框 2"/>
          <p:cNvSpPr txBox="1"/>
          <p:nvPr/>
        </p:nvSpPr>
        <p:spPr>
          <a:xfrm>
            <a:off x="369570" y="1048385"/>
            <a:ext cx="3982085" cy="645160"/>
          </a:xfrm>
          <a:prstGeom prst="rect">
            <a:avLst/>
          </a:prstGeom>
          <a:noFill/>
        </p:spPr>
        <p:txBody>
          <a:bodyPr wrap="square" rtlCol="0">
            <a:spAutoFit/>
          </a:bodyPr>
          <a:p>
            <a:r>
              <a:rPr lang="en-US" altLang="zh-CN" sz="3600" b="1">
                <a:solidFill>
                  <a:schemeClr val="bg2"/>
                </a:solidFill>
              </a:rPr>
              <a:t>UDP</a:t>
            </a:r>
            <a:r>
              <a:rPr lang="zh-CN" altLang="en-US" sz="3600" b="1">
                <a:solidFill>
                  <a:schemeClr val="bg2"/>
                </a:solidFill>
              </a:rPr>
              <a:t>的特点</a:t>
            </a:r>
            <a:endParaRPr lang="zh-CN" altLang="en-US" sz="3600" b="1">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custDataLst>
              <p:tags r:id="rId1"/>
            </p:custDataLst>
          </p:nvPr>
        </p:nvGraphicFramePr>
        <p:xfrm>
          <a:off x="0" y="-17780"/>
          <a:ext cx="12191365" cy="6858635"/>
        </p:xfrm>
        <a:graphic>
          <a:graphicData uri="http://schemas.openxmlformats.org/presentationml/2006/ole">
            <mc:AlternateContent xmlns:mc="http://schemas.openxmlformats.org/markup-compatibility/2006">
              <mc:Choice xmlns:v="urn:schemas-microsoft-com:vml" Requires="v">
                <p:oleObj spid="_x0000_s1030" name="" r:id="rId2" imgW="9534525" imgH="5334000" progId="Paint.Picture">
                  <p:embed/>
                </p:oleObj>
              </mc:Choice>
              <mc:Fallback>
                <p:oleObj name="" r:id="rId2" imgW="9534525" imgH="5334000" progId="Paint.Picture">
                  <p:embed/>
                  <p:pic>
                    <p:nvPicPr>
                      <p:cNvPr id="0" name="图片 2"/>
                      <p:cNvPicPr/>
                      <p:nvPr/>
                    </p:nvPicPr>
                    <p:blipFill>
                      <a:blip r:embed="rId3"/>
                      <a:stretch>
                        <a:fillRect/>
                      </a:stretch>
                    </p:blipFill>
                    <p:spPr>
                      <a:xfrm>
                        <a:off x="0" y="-17780"/>
                        <a:ext cx="12191365" cy="6858635"/>
                      </a:xfrm>
                      <a:prstGeom prst="rect">
                        <a:avLst/>
                      </a:prstGeom>
                    </p:spPr>
                  </p:pic>
                </p:oleObj>
              </mc:Fallback>
            </mc:AlternateContent>
          </a:graphicData>
        </a:graphic>
      </p:graphicFrame>
      <p:sp>
        <p:nvSpPr>
          <p:cNvPr id="4" name="文本框 3"/>
          <p:cNvSpPr txBox="1"/>
          <p:nvPr/>
        </p:nvSpPr>
        <p:spPr>
          <a:xfrm>
            <a:off x="5682615" y="892175"/>
            <a:ext cx="6473190" cy="768350"/>
          </a:xfrm>
          <a:prstGeom prst="rect">
            <a:avLst/>
          </a:prstGeom>
          <a:noFill/>
        </p:spPr>
        <p:txBody>
          <a:bodyPr wrap="square" rtlCol="0">
            <a:spAutoFit/>
          </a:bodyPr>
          <a:lstStyle/>
          <a:p>
            <a:r>
              <a:rPr lang="en-US" altLang="zh-CN" sz="4400" b="1">
                <a:gradFill>
                  <a:gsLst>
                    <a:gs pos="0">
                      <a:srgbClr val="012D86"/>
                    </a:gs>
                    <a:gs pos="100000">
                      <a:srgbClr val="0E2557"/>
                    </a:gs>
                  </a:gsLst>
                  <a:lin scaled="0"/>
                </a:gradFill>
              </a:rPr>
              <a:t>01 </a:t>
            </a:r>
            <a:r>
              <a:rPr lang="zh-CN" altLang="en-US" sz="3200" b="1">
                <a:gradFill>
                  <a:gsLst>
                    <a:gs pos="0">
                      <a:srgbClr val="012D86"/>
                    </a:gs>
                    <a:gs pos="100000">
                      <a:srgbClr val="0E2557"/>
                    </a:gs>
                  </a:gsLst>
                  <a:lin scaled="0"/>
                </a:gradFill>
              </a:rPr>
              <a:t>传输</a:t>
            </a:r>
            <a:r>
              <a:rPr lang="zh-CN" altLang="en-US" sz="3200" b="1">
                <a:gradFill>
                  <a:gsLst>
                    <a:gs pos="0">
                      <a:srgbClr val="012D86"/>
                    </a:gs>
                    <a:gs pos="100000">
                      <a:srgbClr val="0E2557"/>
                    </a:gs>
                  </a:gsLst>
                  <a:lin scaled="0"/>
                </a:gradFill>
              </a:rPr>
              <a:t>层协议概述</a:t>
            </a:r>
            <a:endParaRPr lang="zh-CN" altLang="en-US" sz="3200" b="1">
              <a:gradFill>
                <a:gsLst>
                  <a:gs pos="0">
                    <a:srgbClr val="012D86"/>
                  </a:gs>
                  <a:gs pos="100000">
                    <a:srgbClr val="0E2557"/>
                  </a:gs>
                </a:gsLst>
                <a:lin scaled="0"/>
              </a:gradFill>
            </a:endParaRPr>
          </a:p>
        </p:txBody>
      </p:sp>
      <p:sp>
        <p:nvSpPr>
          <p:cNvPr id="5" name="文本框 4"/>
          <p:cNvSpPr txBox="1"/>
          <p:nvPr/>
        </p:nvSpPr>
        <p:spPr>
          <a:xfrm>
            <a:off x="5682615" y="2235200"/>
            <a:ext cx="4996180" cy="768350"/>
          </a:xfrm>
          <a:prstGeom prst="rect">
            <a:avLst/>
          </a:prstGeom>
          <a:noFill/>
        </p:spPr>
        <p:txBody>
          <a:bodyPr wrap="square" rtlCol="0">
            <a:spAutoFit/>
          </a:bodyPr>
          <a:lstStyle/>
          <a:p>
            <a:r>
              <a:rPr lang="en-US" altLang="zh-CN" sz="4400" b="1">
                <a:gradFill>
                  <a:gsLst>
                    <a:gs pos="0">
                      <a:srgbClr val="012D86"/>
                    </a:gs>
                    <a:gs pos="100000">
                      <a:srgbClr val="0E2557"/>
                    </a:gs>
                  </a:gsLst>
                  <a:lin scaled="0"/>
                </a:gradFill>
              </a:rPr>
              <a:t>02 </a:t>
            </a:r>
            <a:r>
              <a:rPr lang="zh-CN" altLang="en-US" sz="3200" b="1">
                <a:gradFill>
                  <a:gsLst>
                    <a:gs pos="0">
                      <a:srgbClr val="012D86"/>
                    </a:gs>
                    <a:gs pos="100000">
                      <a:srgbClr val="0E2557"/>
                    </a:gs>
                  </a:gsLst>
                  <a:lin scaled="0"/>
                </a:gradFill>
              </a:rPr>
              <a:t>用户数据报协议</a:t>
            </a:r>
            <a:r>
              <a:rPr lang="en-US" altLang="zh-CN" sz="3200" b="1">
                <a:gradFill>
                  <a:gsLst>
                    <a:gs pos="0">
                      <a:srgbClr val="012D86"/>
                    </a:gs>
                    <a:gs pos="100000">
                      <a:srgbClr val="0E2557"/>
                    </a:gs>
                  </a:gsLst>
                  <a:lin scaled="0"/>
                </a:gradFill>
              </a:rPr>
              <a:t>UDP</a:t>
            </a:r>
            <a:endParaRPr lang="en-US" altLang="zh-CN" sz="3200" b="1">
              <a:gradFill>
                <a:gsLst>
                  <a:gs pos="0">
                    <a:srgbClr val="012D86"/>
                  </a:gs>
                  <a:gs pos="100000">
                    <a:srgbClr val="0E2557"/>
                  </a:gs>
                </a:gsLst>
                <a:lin scaled="0"/>
              </a:gradFill>
            </a:endParaRPr>
          </a:p>
        </p:txBody>
      </p:sp>
      <p:sp>
        <p:nvSpPr>
          <p:cNvPr id="6" name="文本框 5"/>
          <p:cNvSpPr txBox="1"/>
          <p:nvPr/>
        </p:nvSpPr>
        <p:spPr>
          <a:xfrm>
            <a:off x="5682615" y="3550285"/>
            <a:ext cx="5707380" cy="768350"/>
          </a:xfrm>
          <a:prstGeom prst="rect">
            <a:avLst/>
          </a:prstGeom>
          <a:noFill/>
        </p:spPr>
        <p:txBody>
          <a:bodyPr wrap="square" rtlCol="0">
            <a:spAutoFit/>
          </a:bodyPr>
          <a:lstStyle/>
          <a:p>
            <a:r>
              <a:rPr lang="en-US" altLang="zh-CN" sz="4400" b="1">
                <a:gradFill>
                  <a:gsLst>
                    <a:gs pos="0">
                      <a:srgbClr val="012D86"/>
                    </a:gs>
                    <a:gs pos="100000">
                      <a:srgbClr val="0E2557"/>
                    </a:gs>
                  </a:gsLst>
                  <a:lin scaled="0"/>
                </a:gradFill>
              </a:rPr>
              <a:t>03 </a:t>
            </a:r>
            <a:r>
              <a:rPr lang="zh-CN" altLang="en-US" sz="3200" b="1">
                <a:gradFill>
                  <a:gsLst>
                    <a:gs pos="0">
                      <a:srgbClr val="012D86"/>
                    </a:gs>
                    <a:gs pos="100000">
                      <a:srgbClr val="0E2557"/>
                    </a:gs>
                  </a:gsLst>
                  <a:lin scaled="0"/>
                </a:gradFill>
              </a:rPr>
              <a:t>传输控制协议</a:t>
            </a:r>
            <a:r>
              <a:rPr lang="en-US" altLang="zh-CN" sz="3200" b="1">
                <a:gradFill>
                  <a:gsLst>
                    <a:gs pos="0">
                      <a:srgbClr val="012D86"/>
                    </a:gs>
                    <a:gs pos="100000">
                      <a:srgbClr val="0E2557"/>
                    </a:gs>
                  </a:gsLst>
                  <a:lin scaled="0"/>
                </a:gradFill>
              </a:rPr>
              <a:t>TCP</a:t>
            </a:r>
            <a:endParaRPr lang="en-US" altLang="zh-CN" sz="3200" b="1">
              <a:gradFill>
                <a:gsLst>
                  <a:gs pos="0">
                    <a:srgbClr val="012D86"/>
                  </a:gs>
                  <a:gs pos="100000">
                    <a:srgbClr val="0E2557"/>
                  </a:gs>
                </a:gsLst>
                <a:lin scaled="0"/>
              </a:gradFill>
            </a:endParaRPr>
          </a:p>
        </p:txBody>
      </p:sp>
      <p:sp>
        <p:nvSpPr>
          <p:cNvPr id="7" name="文本框 6"/>
          <p:cNvSpPr txBox="1"/>
          <p:nvPr/>
        </p:nvSpPr>
        <p:spPr>
          <a:xfrm>
            <a:off x="5682615" y="4808855"/>
            <a:ext cx="6045835" cy="768350"/>
          </a:xfrm>
          <a:prstGeom prst="rect">
            <a:avLst/>
          </a:prstGeom>
          <a:noFill/>
        </p:spPr>
        <p:txBody>
          <a:bodyPr wrap="square" rtlCol="0">
            <a:spAutoFit/>
          </a:bodyPr>
          <a:lstStyle/>
          <a:p>
            <a:r>
              <a:rPr lang="en-US" altLang="zh-CN" sz="4400" b="1" dirty="0">
                <a:gradFill>
                  <a:gsLst>
                    <a:gs pos="0">
                      <a:srgbClr val="012D86"/>
                    </a:gs>
                    <a:gs pos="100000">
                      <a:srgbClr val="0E2557"/>
                    </a:gs>
                  </a:gsLst>
                  <a:lin scaled="0"/>
                </a:gradFill>
              </a:rPr>
              <a:t>04 </a:t>
            </a:r>
            <a:r>
              <a:rPr lang="zh-CN" altLang="en-US" sz="3200" b="1" dirty="0">
                <a:gradFill>
                  <a:gsLst>
                    <a:gs pos="0">
                      <a:srgbClr val="012D86"/>
                    </a:gs>
                    <a:gs pos="100000">
                      <a:srgbClr val="0E2557"/>
                    </a:gs>
                  </a:gsLst>
                  <a:lin scaled="0"/>
                </a:gradFill>
              </a:rPr>
              <a:t>拥塞控制</a:t>
            </a:r>
            <a:endParaRPr lang="zh-CN" altLang="en-US" sz="3200" b="1" dirty="0">
              <a:gradFill>
                <a:gsLst>
                  <a:gs pos="0">
                    <a:srgbClr val="012D86"/>
                  </a:gs>
                  <a:gs pos="100000">
                    <a:srgbClr val="0E2557"/>
                  </a:gs>
                </a:gsLst>
                <a:lin scaled="0"/>
              </a:gradFill>
            </a:endParaRPr>
          </a:p>
        </p:txBody>
      </p:sp>
      <p:sp>
        <p:nvSpPr>
          <p:cNvPr id="14" name="页脚占位符 13"/>
          <p:cNvSpPr>
            <a:spLocks noGrp="1"/>
          </p:cNvSpPr>
          <p:nvPr>
            <p:ph type="ftr" sz="quarter" idx="11"/>
          </p:nvPr>
        </p:nvSpPr>
        <p:spPr>
          <a:xfrm>
            <a:off x="2577662" y="6456680"/>
            <a:ext cx="4114800" cy="365125"/>
          </a:xfrm>
        </p:spPr>
        <p:txBody>
          <a:bodyPr/>
          <a:lstStyle/>
          <a:p>
            <a:r>
              <a:rPr lang="zh-CN" altLang="en-US" sz="2000" b="1" dirty="0">
                <a:solidFill>
                  <a:srgbClr val="7030A0"/>
                </a:solidFill>
              </a:rPr>
              <a:t>人大学院</a:t>
            </a:r>
            <a:endParaRPr lang="zh-CN" altLang="en-US" sz="2000" b="1" dirty="0">
              <a:solidFill>
                <a:srgbClr val="7030A0"/>
              </a:solidFill>
            </a:endParaRPr>
          </a:p>
        </p:txBody>
      </p:sp>
      <p:sp>
        <p:nvSpPr>
          <p:cNvPr id="3" name="灯片编号占位符 2"/>
          <p:cNvSpPr>
            <a:spLocks noGrp="1"/>
          </p:cNvSpPr>
          <p:nvPr>
            <p:ph type="sldNum" sz="quarter" idx="12"/>
          </p:nvPr>
        </p:nvSpPr>
        <p:spPr>
          <a:xfrm>
            <a:off x="9412605" y="6456679"/>
            <a:ext cx="2743200" cy="365125"/>
          </a:xfrm>
        </p:spPr>
        <p:txBody>
          <a:bodyPr/>
          <a:lstStyle/>
          <a:p>
            <a:fld id="{60E1748A-6115-4BD5-AA0D-A90CD0C3EE90}" type="slidenum">
              <a:rPr lang="zh-CN" altLang="en-US" sz="2800" smtClean="0">
                <a:solidFill>
                  <a:srgbClr val="7030A0"/>
                </a:solidFill>
              </a:rPr>
            </a:fld>
            <a:endParaRPr lang="zh-CN" altLang="en-US" sz="2800" dirty="0">
              <a:solidFill>
                <a:srgbClr val="7030A0"/>
              </a:solidFill>
            </a:endParaRPr>
          </a:p>
        </p:txBody>
      </p:sp>
      <p:sp>
        <p:nvSpPr>
          <p:cNvPr id="12" name="日期占位符 11"/>
          <p:cNvSpPr>
            <a:spLocks noGrp="1"/>
          </p:cNvSpPr>
          <p:nvPr>
            <p:ph type="dt" sz="half" idx="10"/>
          </p:nvPr>
        </p:nvSpPr>
        <p:spPr/>
        <p:txBody>
          <a:bodyPr/>
          <a:p>
            <a:fld id="{71E6721A-666C-4331-8FB5-5B57200CE80E}"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3.2.1 UDP</a:t>
            </a:r>
            <a:r>
              <a:rPr sz="2800" b="1" dirty="0">
                <a:latin typeface="宋体" panose="02010600030101010101" pitchFamily="2" charset="-122"/>
                <a:ea typeface="宋体" panose="02010600030101010101" pitchFamily="2" charset="-122"/>
                <a:cs typeface="宋体" panose="02010600030101010101" pitchFamily="2" charset="-122"/>
              </a:rPr>
              <a:t>概述</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29" name="文本框 19"/>
          <p:cNvSpPr txBox="1"/>
          <p:nvPr/>
        </p:nvSpPr>
        <p:spPr>
          <a:xfrm>
            <a:off x="331470" y="1279525"/>
            <a:ext cx="11608435" cy="3969385"/>
          </a:xfrm>
          <a:prstGeom prst="rect">
            <a:avLst/>
          </a:prstGeom>
          <a:noFill/>
        </p:spPr>
        <p:txBody>
          <a:bodyPr wrap="square" rtlCol="0">
            <a:spAutoFit/>
          </a:bodyPr>
          <a:p>
            <a:pPr indent="0">
              <a:lnSpc>
                <a:spcPct val="150000"/>
              </a:lnSpc>
              <a:buClr>
                <a:srgbClr val="FF0000"/>
              </a:buClr>
              <a:buFont typeface="Wingdings" panose="05000000000000000000" pitchFamily="2" charset="2"/>
              <a:buNone/>
            </a:pPr>
            <a:r>
              <a:rPr lang="en-US" altLang="zh-CN" sz="2400" b="1" dirty="0">
                <a:solidFill>
                  <a:schemeClr val="bg2"/>
                </a:solidFill>
                <a:latin typeface="+mn-lt"/>
                <a:ea typeface="+mn-ea"/>
              </a:rPr>
              <a:t>4) UDP </a:t>
            </a:r>
            <a:r>
              <a:rPr lang="zh-CN" altLang="en-US" sz="2400" b="1" dirty="0">
                <a:solidFill>
                  <a:schemeClr val="bg2"/>
                </a:solidFill>
                <a:latin typeface="+mn-lt"/>
                <a:ea typeface="+mn-ea"/>
              </a:rPr>
              <a:t>是面向报文的。这就是说，</a:t>
            </a:r>
            <a:r>
              <a:rPr lang="en-US" altLang="zh-CN" sz="2400" b="1" dirty="0">
                <a:solidFill>
                  <a:schemeClr val="bg2"/>
                </a:solidFill>
                <a:latin typeface="+mn-lt"/>
                <a:ea typeface="+mn-ea"/>
              </a:rPr>
              <a:t>UDP </a:t>
            </a:r>
            <a:r>
              <a:rPr lang="zh-CN" altLang="en-US" sz="2400" b="1" dirty="0">
                <a:solidFill>
                  <a:schemeClr val="bg2"/>
                </a:solidFill>
                <a:latin typeface="+mn-lt"/>
                <a:ea typeface="+mn-ea"/>
              </a:rPr>
              <a:t>对应用程序交下来的报文不再划分为若干个分组来发送，也不把收到的若干个报文合并后再交付给应用程序。</a:t>
            </a:r>
            <a:endParaRPr lang="zh-CN" altLang="en-US" sz="2400" b="1" dirty="0">
              <a:solidFill>
                <a:schemeClr val="bg2"/>
              </a:solidFill>
              <a:latin typeface="+mn-lt"/>
              <a:ea typeface="+mn-ea"/>
            </a:endParaRPr>
          </a:p>
          <a:p>
            <a:pPr marL="742950" lvl="1" indent="-285750">
              <a:lnSpc>
                <a:spcPct val="150000"/>
              </a:lnSpc>
              <a:buFont typeface="Arial" panose="020B0604020202020204" pitchFamily="34" charset="0"/>
              <a:buChar char="•"/>
            </a:pPr>
            <a:r>
              <a:rPr lang="zh-CN" altLang="en-US" sz="2400" b="1" dirty="0">
                <a:solidFill>
                  <a:schemeClr val="bg2"/>
                </a:solidFill>
                <a:latin typeface="+mn-lt"/>
                <a:ea typeface="+mn-ea"/>
              </a:rPr>
              <a:t>应用程序交给 </a:t>
            </a:r>
            <a:r>
              <a:rPr lang="en-US" altLang="zh-CN" sz="2400" b="1" dirty="0">
                <a:solidFill>
                  <a:schemeClr val="bg2"/>
                </a:solidFill>
                <a:latin typeface="+mn-lt"/>
                <a:ea typeface="+mn-ea"/>
              </a:rPr>
              <a:t>UDP </a:t>
            </a:r>
            <a:r>
              <a:rPr lang="zh-CN" altLang="en-US" sz="2400" b="1" dirty="0">
                <a:solidFill>
                  <a:schemeClr val="bg2"/>
                </a:solidFill>
                <a:latin typeface="+mn-lt"/>
                <a:ea typeface="+mn-ea"/>
              </a:rPr>
              <a:t>一个报文，</a:t>
            </a:r>
            <a:r>
              <a:rPr lang="en-US" altLang="zh-CN" sz="2400" b="1" dirty="0">
                <a:solidFill>
                  <a:schemeClr val="bg2"/>
                </a:solidFill>
                <a:latin typeface="+mn-lt"/>
                <a:ea typeface="+mn-ea"/>
              </a:rPr>
              <a:t>UDP </a:t>
            </a:r>
            <a:r>
              <a:rPr lang="zh-CN" altLang="en-US" sz="2400" b="1" dirty="0">
                <a:solidFill>
                  <a:schemeClr val="bg2"/>
                </a:solidFill>
                <a:latin typeface="+mn-lt"/>
                <a:ea typeface="+mn-ea"/>
              </a:rPr>
              <a:t>就发送这个报文；而 </a:t>
            </a:r>
            <a:r>
              <a:rPr lang="en-US" altLang="zh-CN" sz="2400" b="1" dirty="0">
                <a:solidFill>
                  <a:schemeClr val="bg2"/>
                </a:solidFill>
                <a:latin typeface="+mn-lt"/>
                <a:ea typeface="+mn-ea"/>
              </a:rPr>
              <a:t>UDP </a:t>
            </a:r>
            <a:r>
              <a:rPr lang="zh-CN" altLang="en-US" sz="2400" b="1" dirty="0">
                <a:solidFill>
                  <a:schemeClr val="bg2"/>
                </a:solidFill>
                <a:latin typeface="+mn-lt"/>
                <a:ea typeface="+mn-ea"/>
              </a:rPr>
              <a:t>收到一个报文，就把它交付给应用程序。</a:t>
            </a:r>
            <a:endParaRPr lang="zh-CN" altLang="en-US" sz="2400" b="1" dirty="0">
              <a:solidFill>
                <a:schemeClr val="bg2"/>
              </a:solidFill>
              <a:latin typeface="+mn-lt"/>
              <a:ea typeface="+mn-ea"/>
            </a:endParaRPr>
          </a:p>
          <a:p>
            <a:pPr marL="742950" lvl="1" indent="-285750">
              <a:lnSpc>
                <a:spcPct val="150000"/>
              </a:lnSpc>
              <a:buFont typeface="Arial" panose="020B0604020202020204" pitchFamily="34" charset="0"/>
              <a:buChar char="•"/>
            </a:pPr>
            <a:r>
              <a:rPr lang="zh-CN" altLang="en-US" sz="2400" b="1" dirty="0">
                <a:solidFill>
                  <a:schemeClr val="bg2"/>
                </a:solidFill>
                <a:latin typeface="+mn-lt"/>
                <a:ea typeface="+mn-ea"/>
              </a:rPr>
              <a:t>应用程序必须选择合适大小的报文。</a:t>
            </a:r>
            <a:endParaRPr lang="en-US" altLang="zh-CN" sz="2400" b="1" dirty="0">
              <a:solidFill>
                <a:schemeClr val="bg2"/>
              </a:solidFill>
              <a:latin typeface="+mn-lt"/>
              <a:ea typeface="+mn-ea"/>
            </a:endParaRPr>
          </a:p>
          <a:p>
            <a:pPr indent="0" algn="just">
              <a:lnSpc>
                <a:spcPct val="150000"/>
              </a:lnSpc>
              <a:buClr>
                <a:srgbClr val="FF0000"/>
              </a:buClr>
              <a:buFont typeface="Wingdings" panose="05000000000000000000" pitchFamily="2" charset="2"/>
              <a:buNone/>
            </a:pPr>
            <a:r>
              <a:rPr lang="en-US" altLang="zh-CN" sz="2400" b="1" dirty="0">
                <a:solidFill>
                  <a:schemeClr val="bg2"/>
                </a:solidFill>
              </a:rPr>
              <a:t>5) </a:t>
            </a:r>
            <a:r>
              <a:rPr lang="zh-CN" altLang="en-US" sz="2400" b="1" dirty="0">
                <a:solidFill>
                  <a:schemeClr val="bg2"/>
                </a:solidFill>
              </a:rPr>
              <a:t>UDP 支持一对一、一对多、多对一和多对多的交互通信。</a:t>
            </a:r>
            <a:endParaRPr lang="zh-CN" altLang="en-US" sz="2400" b="1" dirty="0">
              <a:solidFill>
                <a:schemeClr val="bg2"/>
              </a:solidFill>
            </a:endParaRPr>
          </a:p>
          <a:p>
            <a:pPr indent="0" algn="just">
              <a:lnSpc>
                <a:spcPct val="150000"/>
              </a:lnSpc>
              <a:buClr>
                <a:srgbClr val="FF0000"/>
              </a:buClr>
              <a:buFont typeface="Wingdings" panose="05000000000000000000" pitchFamily="2" charset="2"/>
              <a:buNone/>
            </a:pPr>
            <a:r>
              <a:rPr lang="en-US" altLang="zh-CN" sz="2400" b="1" dirty="0">
                <a:solidFill>
                  <a:schemeClr val="bg2"/>
                </a:solidFill>
              </a:rPr>
              <a:t>6) </a:t>
            </a:r>
            <a:r>
              <a:rPr lang="zh-CN" altLang="en-US" sz="2400" b="1" dirty="0">
                <a:solidFill>
                  <a:schemeClr val="bg2"/>
                </a:solidFill>
              </a:rPr>
              <a:t>用户数据报只有 8 个字节的首部开销，比 TCP 的 20 个字节的首部要短。</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3.2.1 UDP</a:t>
            </a:r>
            <a:r>
              <a:rPr sz="2800" b="1" dirty="0">
                <a:latin typeface="宋体" panose="02010600030101010101" pitchFamily="2" charset="-122"/>
                <a:ea typeface="宋体" panose="02010600030101010101" pitchFamily="2" charset="-122"/>
                <a:cs typeface="宋体" panose="02010600030101010101" pitchFamily="2" charset="-122"/>
              </a:rPr>
              <a:t>概述</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77850" y="1082675"/>
            <a:ext cx="2461260" cy="521970"/>
          </a:xfrm>
          <a:prstGeom prst="rect">
            <a:avLst/>
          </a:prstGeom>
          <a:noFill/>
        </p:spPr>
        <p:txBody>
          <a:bodyPr wrap="square" rtlCol="0">
            <a:spAutoFit/>
          </a:bodyPr>
          <a:p>
            <a:r>
              <a:rPr lang="en-US" altLang="zh-CN" sz="2800" b="1">
                <a:solidFill>
                  <a:schemeClr val="bg2"/>
                </a:solidFill>
              </a:rPr>
              <a:t>UDP</a:t>
            </a:r>
            <a:r>
              <a:rPr lang="zh-CN" altLang="en-US" sz="2800" b="1">
                <a:solidFill>
                  <a:schemeClr val="bg2"/>
                </a:solidFill>
              </a:rPr>
              <a:t>的</a:t>
            </a:r>
            <a:r>
              <a:rPr lang="zh-CN" altLang="en-US" sz="2800" b="1">
                <a:solidFill>
                  <a:srgbClr val="FF0000"/>
                </a:solidFill>
              </a:rPr>
              <a:t>问题</a:t>
            </a:r>
            <a:endParaRPr lang="zh-CN" altLang="en-US" sz="2800" b="1">
              <a:solidFill>
                <a:srgbClr val="FF0000"/>
              </a:solidFill>
            </a:endParaRPr>
          </a:p>
        </p:txBody>
      </p:sp>
      <p:sp>
        <p:nvSpPr>
          <p:cNvPr id="576515" name="Rectangle 3"/>
          <p:cNvSpPr>
            <a:spLocks noGrp="1" noChangeArrowheads="1"/>
          </p:cNvSpPr>
          <p:nvPr>
            <p:ph idx="1"/>
          </p:nvPr>
        </p:nvSpPr>
        <p:spPr>
          <a:xfrm>
            <a:off x="342265" y="1746885"/>
            <a:ext cx="11392535" cy="5027930"/>
          </a:xfrm>
        </p:spPr>
        <p:txBody>
          <a:bodyPr>
            <a:normAutofit/>
          </a:bodyPr>
          <a:p>
            <a:pPr marL="0" indent="0" fontAlgn="auto">
              <a:lnSpc>
                <a:spcPct val="120000"/>
              </a:lnSpc>
              <a:buClr>
                <a:srgbClr val="FF0000"/>
              </a:buClr>
              <a:buFont typeface="Wingdings" panose="05000000000000000000" pitchFamily="2" charset="2"/>
              <a:buNone/>
            </a:pPr>
            <a:r>
              <a:rPr lang="zh-CN" altLang="en-US" sz="2400" b="1" dirty="0">
                <a:solidFill>
                  <a:schemeClr val="bg2"/>
                </a:solidFill>
              </a:rPr>
              <a:t>虽然某些实时应用需要使用没有拥塞控制的</a:t>
            </a:r>
            <a:r>
              <a:rPr lang="en-US" altLang="zh-CN" sz="2400" b="1" dirty="0">
                <a:solidFill>
                  <a:schemeClr val="bg2"/>
                </a:solidFill>
              </a:rPr>
              <a:t>UDP</a:t>
            </a:r>
            <a:r>
              <a:rPr lang="zh-CN" altLang="en-US" sz="2400" b="1" dirty="0">
                <a:solidFill>
                  <a:schemeClr val="bg2"/>
                </a:solidFill>
              </a:rPr>
              <a:t>，但当很多的源主机同时都向网络发送高速率的实时视频流时，网络就有可能发生拥塞，结果大家都无法正常接收。</a:t>
            </a:r>
            <a:endParaRPr lang="zh-CN" altLang="en-US" sz="2400" b="1" dirty="0">
              <a:solidFill>
                <a:schemeClr val="bg2"/>
              </a:solidFill>
            </a:endParaRPr>
          </a:p>
          <a:p>
            <a:pPr marL="0" indent="0" fontAlgn="auto">
              <a:lnSpc>
                <a:spcPct val="120000"/>
              </a:lnSpc>
              <a:buClr>
                <a:srgbClr val="FF0000"/>
              </a:buClr>
              <a:buFont typeface="Wingdings" panose="05000000000000000000" pitchFamily="2" charset="2"/>
              <a:buNone/>
            </a:pPr>
            <a:r>
              <a:rPr lang="zh-CN" altLang="en-US" sz="2400" b="1" dirty="0">
                <a:solidFill>
                  <a:schemeClr val="bg2"/>
                </a:solidFill>
              </a:rPr>
              <a:t>还有一些使用 </a:t>
            </a:r>
            <a:r>
              <a:rPr lang="en-US" altLang="zh-CN" sz="2400" b="1" dirty="0">
                <a:solidFill>
                  <a:schemeClr val="bg2"/>
                </a:solidFill>
              </a:rPr>
              <a:t>UDP </a:t>
            </a:r>
            <a:r>
              <a:rPr lang="zh-CN" altLang="en-US" sz="2400" b="1" dirty="0">
                <a:solidFill>
                  <a:schemeClr val="bg2"/>
                </a:solidFill>
              </a:rPr>
              <a:t>的实时应用需要对</a:t>
            </a:r>
            <a:r>
              <a:rPr lang="en-US" altLang="zh-CN" sz="2400" b="1" dirty="0">
                <a:solidFill>
                  <a:schemeClr val="bg2"/>
                </a:solidFill>
              </a:rPr>
              <a:t>UDP</a:t>
            </a:r>
            <a:r>
              <a:rPr lang="zh-CN" altLang="en-US" sz="2400" b="1" dirty="0">
                <a:solidFill>
                  <a:schemeClr val="bg2"/>
                </a:solidFill>
              </a:rPr>
              <a:t>的不可靠的传输进行适当的改进以减少数据的丢失。</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3.2.2 UDP</a:t>
            </a:r>
            <a:r>
              <a:rPr altLang="zh-CN" sz="2800" b="1" dirty="0">
                <a:latin typeface="宋体" panose="02010600030101010101" pitchFamily="2" charset="-122"/>
                <a:ea typeface="宋体" panose="02010600030101010101" pitchFamily="2" charset="-122"/>
                <a:cs typeface="宋体" panose="02010600030101010101" pitchFamily="2" charset="-122"/>
              </a:rPr>
              <a:t>报文格式</a:t>
            </a:r>
            <a:endParaRPr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500738" name="Rectangle 2"/>
          <p:cNvSpPr>
            <a:spLocks noChangeArrowheads="1"/>
          </p:cNvSpPr>
          <p:nvPr/>
        </p:nvSpPr>
        <p:spPr bwMode="auto">
          <a:xfrm>
            <a:off x="3795713" y="4763789"/>
            <a:ext cx="1079500" cy="457200"/>
          </a:xfrm>
          <a:prstGeom prst="rect">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39" name="Freeform 3"/>
          <p:cNvSpPr/>
          <p:nvPr/>
        </p:nvSpPr>
        <p:spPr bwMode="auto">
          <a:xfrm>
            <a:off x="4376738" y="339695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500740" name="Rectangle 4"/>
          <p:cNvSpPr>
            <a:spLocks noChangeArrowheads="1"/>
          </p:cNvSpPr>
          <p:nvPr/>
        </p:nvSpPr>
        <p:spPr bwMode="auto">
          <a:xfrm>
            <a:off x="4873625" y="3827164"/>
            <a:ext cx="1081088" cy="457200"/>
          </a:xfrm>
          <a:prstGeom prst="rect">
            <a:avLst/>
          </a:prstGeom>
          <a:solidFill>
            <a:srgbClr val="00B0F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42" name="AutoShape 6"/>
          <p:cNvSpPr>
            <a:spLocks noChangeArrowheads="1"/>
          </p:cNvSpPr>
          <p:nvPr/>
        </p:nvSpPr>
        <p:spPr bwMode="auto">
          <a:xfrm>
            <a:off x="2997201" y="4854277"/>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43" name="Freeform 7"/>
          <p:cNvSpPr/>
          <p:nvPr/>
        </p:nvSpPr>
        <p:spPr bwMode="auto">
          <a:xfrm>
            <a:off x="2417764" y="2253951"/>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500744" name="Rectangle 8"/>
          <p:cNvSpPr>
            <a:spLocks noChangeArrowheads="1"/>
          </p:cNvSpPr>
          <p:nvPr/>
        </p:nvSpPr>
        <p:spPr bwMode="auto">
          <a:xfrm>
            <a:off x="4376738" y="2939751"/>
            <a:ext cx="4633912" cy="457200"/>
          </a:xfrm>
          <a:prstGeom prst="rect">
            <a:avLst/>
          </a:prstGeom>
          <a:solidFill>
            <a:srgbClr val="00B0F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45" name="Rectangle 9"/>
          <p:cNvSpPr>
            <a:spLocks noChangeArrowheads="1"/>
          </p:cNvSpPr>
          <p:nvPr/>
        </p:nvSpPr>
        <p:spPr bwMode="auto">
          <a:xfrm>
            <a:off x="4875213" y="4763789"/>
            <a:ext cx="5472112" cy="457200"/>
          </a:xfrm>
          <a:prstGeom prst="rect">
            <a:avLst/>
          </a:prstGeom>
          <a:solidFill>
            <a:srgbClr val="66FFCC"/>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46" name="Line 10"/>
          <p:cNvSpPr>
            <a:spLocks noChangeShapeType="1"/>
          </p:cNvSpPr>
          <p:nvPr/>
        </p:nvSpPr>
        <p:spPr bwMode="auto">
          <a:xfrm>
            <a:off x="5535614" y="2939751"/>
            <a:ext cx="1587"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47" name="Rectangle 11"/>
          <p:cNvSpPr>
            <a:spLocks noChangeArrowheads="1"/>
          </p:cNvSpPr>
          <p:nvPr/>
        </p:nvSpPr>
        <p:spPr bwMode="auto">
          <a:xfrm>
            <a:off x="2422526" y="1796751"/>
            <a:ext cx="6684963" cy="457200"/>
          </a:xfrm>
          <a:prstGeom prst="rect">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48" name="Line 12"/>
          <p:cNvSpPr>
            <a:spLocks noChangeShapeType="1"/>
          </p:cNvSpPr>
          <p:nvPr/>
        </p:nvSpPr>
        <p:spPr bwMode="auto">
          <a:xfrm>
            <a:off x="4648201" y="1796751"/>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49" name="Line 13"/>
          <p:cNvSpPr>
            <a:spLocks noChangeShapeType="1"/>
          </p:cNvSpPr>
          <p:nvPr/>
        </p:nvSpPr>
        <p:spPr bwMode="auto">
          <a:xfrm>
            <a:off x="6692901" y="2939751"/>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50" name="Line 14"/>
          <p:cNvSpPr>
            <a:spLocks noChangeShapeType="1"/>
          </p:cNvSpPr>
          <p:nvPr/>
        </p:nvSpPr>
        <p:spPr bwMode="auto">
          <a:xfrm>
            <a:off x="7851775" y="2939751"/>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51" name="Freeform 15"/>
          <p:cNvSpPr/>
          <p:nvPr/>
        </p:nvSpPr>
        <p:spPr bwMode="auto">
          <a:xfrm>
            <a:off x="3127376" y="2939751"/>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ln>
          <a:effectLst/>
        </p:spPr>
        <p:txBody>
          <a:bodyPr wrap="none" anchor="ctr"/>
          <a:p>
            <a:endParaRPr lang="zh-CN" altLang="en-US" b="1">
              <a:solidFill>
                <a:schemeClr val="bg2"/>
              </a:solidFill>
              <a:latin typeface="+mn-lt"/>
              <a:ea typeface="+mn-ea"/>
            </a:endParaRPr>
          </a:p>
        </p:txBody>
      </p:sp>
      <p:sp>
        <p:nvSpPr>
          <p:cNvPr id="500752" name="Text Box 16"/>
          <p:cNvSpPr txBox="1">
            <a:spLocks noChangeArrowheads="1"/>
          </p:cNvSpPr>
          <p:nvPr/>
        </p:nvSpPr>
        <p:spPr bwMode="auto">
          <a:xfrm>
            <a:off x="3244850" y="293657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伪首部</a:t>
            </a:r>
            <a:endParaRPr kumimoji="1" lang="zh-CN" altLang="en-US" sz="2000" b="1">
              <a:solidFill>
                <a:schemeClr val="bg2"/>
              </a:solidFill>
              <a:latin typeface="+mn-lt"/>
              <a:ea typeface="+mn-ea"/>
            </a:endParaRPr>
          </a:p>
        </p:txBody>
      </p:sp>
      <p:sp>
        <p:nvSpPr>
          <p:cNvPr id="500753" name="Text Box 17"/>
          <p:cNvSpPr txBox="1">
            <a:spLocks noChangeArrowheads="1"/>
          </p:cNvSpPr>
          <p:nvPr/>
        </p:nvSpPr>
        <p:spPr bwMode="auto">
          <a:xfrm>
            <a:off x="4387850" y="293657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源端口</a:t>
            </a:r>
            <a:endParaRPr kumimoji="1" lang="zh-CN" altLang="en-US" sz="2000" b="1">
              <a:solidFill>
                <a:schemeClr val="bg2"/>
              </a:solidFill>
              <a:latin typeface="+mn-lt"/>
              <a:ea typeface="+mn-ea"/>
            </a:endParaRPr>
          </a:p>
        </p:txBody>
      </p:sp>
      <p:sp>
        <p:nvSpPr>
          <p:cNvPr id="500754" name="Text Box 18"/>
          <p:cNvSpPr txBox="1">
            <a:spLocks noChangeArrowheads="1"/>
          </p:cNvSpPr>
          <p:nvPr/>
        </p:nvSpPr>
        <p:spPr bwMode="auto">
          <a:xfrm>
            <a:off x="5476875" y="2936577"/>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目的端口</a:t>
            </a:r>
            <a:endParaRPr kumimoji="1" lang="zh-CN" altLang="en-US" sz="2000" b="1">
              <a:solidFill>
                <a:schemeClr val="bg2"/>
              </a:solidFill>
              <a:latin typeface="+mn-lt"/>
              <a:ea typeface="+mn-ea"/>
            </a:endParaRPr>
          </a:p>
        </p:txBody>
      </p:sp>
      <p:sp>
        <p:nvSpPr>
          <p:cNvPr id="500755" name="Text Box 19"/>
          <p:cNvSpPr txBox="1">
            <a:spLocks noChangeArrowheads="1"/>
          </p:cNvSpPr>
          <p:nvPr/>
        </p:nvSpPr>
        <p:spPr bwMode="auto">
          <a:xfrm>
            <a:off x="6811963" y="2934990"/>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长  度</a:t>
            </a:r>
            <a:endParaRPr kumimoji="1" lang="zh-CN" altLang="en-US" sz="2000" b="1">
              <a:solidFill>
                <a:schemeClr val="bg2"/>
              </a:solidFill>
              <a:latin typeface="+mn-lt"/>
              <a:ea typeface="+mn-ea"/>
            </a:endParaRPr>
          </a:p>
        </p:txBody>
      </p:sp>
      <p:sp>
        <p:nvSpPr>
          <p:cNvPr id="500756" name="Text Box 20"/>
          <p:cNvSpPr txBox="1">
            <a:spLocks noChangeArrowheads="1"/>
          </p:cNvSpPr>
          <p:nvPr/>
        </p:nvSpPr>
        <p:spPr bwMode="auto">
          <a:xfrm>
            <a:off x="7956550" y="293657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检验和</a:t>
            </a:r>
            <a:endParaRPr kumimoji="1" lang="zh-CN" altLang="en-US" sz="2000" b="1">
              <a:solidFill>
                <a:schemeClr val="bg2"/>
              </a:solidFill>
              <a:latin typeface="+mn-lt"/>
              <a:ea typeface="+mn-ea"/>
            </a:endParaRPr>
          </a:p>
        </p:txBody>
      </p:sp>
      <p:sp>
        <p:nvSpPr>
          <p:cNvPr id="500757" name="Text Box 21"/>
          <p:cNvSpPr txBox="1">
            <a:spLocks noChangeArrowheads="1"/>
          </p:cNvSpPr>
          <p:nvPr/>
        </p:nvSpPr>
        <p:spPr bwMode="auto">
          <a:xfrm>
            <a:off x="6956425" y="4808240"/>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500758" name="Text Box 22"/>
          <p:cNvSpPr txBox="1">
            <a:spLocks noChangeArrowheads="1"/>
          </p:cNvSpPr>
          <p:nvPr/>
        </p:nvSpPr>
        <p:spPr bwMode="auto">
          <a:xfrm>
            <a:off x="3900488" y="4808240"/>
            <a:ext cx="94996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首  部</a:t>
            </a:r>
            <a:endParaRPr kumimoji="1" lang="zh-CN" altLang="en-US" sz="2000" b="1" dirty="0">
              <a:solidFill>
                <a:schemeClr val="bg2"/>
              </a:solidFill>
              <a:latin typeface="+mn-lt"/>
              <a:ea typeface="+mn-ea"/>
            </a:endParaRPr>
          </a:p>
        </p:txBody>
      </p:sp>
      <p:sp>
        <p:nvSpPr>
          <p:cNvPr id="500759" name="Line 23"/>
          <p:cNvSpPr>
            <a:spLocks noChangeShapeType="1"/>
          </p:cNvSpPr>
          <p:nvPr/>
        </p:nvSpPr>
        <p:spPr bwMode="auto">
          <a:xfrm>
            <a:off x="6880225" y="1796751"/>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60" name="Line 24"/>
          <p:cNvSpPr>
            <a:spLocks noChangeShapeType="1"/>
          </p:cNvSpPr>
          <p:nvPr/>
        </p:nvSpPr>
        <p:spPr bwMode="auto">
          <a:xfrm>
            <a:off x="7413625" y="1796751"/>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61" name="Line 25"/>
          <p:cNvSpPr>
            <a:spLocks noChangeShapeType="1"/>
          </p:cNvSpPr>
          <p:nvPr/>
        </p:nvSpPr>
        <p:spPr bwMode="auto">
          <a:xfrm>
            <a:off x="7947025" y="1796751"/>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500762" name="Text Box 26"/>
          <p:cNvSpPr txBox="1">
            <a:spLocks noChangeArrowheads="1"/>
          </p:cNvSpPr>
          <p:nvPr/>
        </p:nvSpPr>
        <p:spPr bwMode="auto">
          <a:xfrm>
            <a:off x="7904163" y="1793577"/>
            <a:ext cx="107823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a:t>
            </a:r>
            <a:r>
              <a:rPr kumimoji="1" lang="zh-CN" altLang="en-US" sz="2000" b="1">
                <a:solidFill>
                  <a:schemeClr val="bg2"/>
                </a:solidFill>
                <a:latin typeface="+mn-lt"/>
                <a:ea typeface="+mn-ea"/>
              </a:rPr>
              <a:t>长度</a:t>
            </a:r>
            <a:endParaRPr kumimoji="1" lang="zh-CN" altLang="en-US" sz="2000" b="1">
              <a:solidFill>
                <a:schemeClr val="bg2"/>
              </a:solidFill>
              <a:latin typeface="+mn-lt"/>
              <a:ea typeface="+mn-ea"/>
            </a:endParaRPr>
          </a:p>
        </p:txBody>
      </p:sp>
      <p:sp>
        <p:nvSpPr>
          <p:cNvPr id="500763" name="Text Box 27"/>
          <p:cNvSpPr txBox="1">
            <a:spLocks noChangeArrowheads="1"/>
          </p:cNvSpPr>
          <p:nvPr/>
        </p:nvSpPr>
        <p:spPr bwMode="auto">
          <a:xfrm>
            <a:off x="2809875" y="1793577"/>
            <a:ext cx="146177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源 </a:t>
            </a:r>
            <a:r>
              <a:rPr kumimoji="1" lang="en-US" altLang="zh-CN" sz="2000" b="1" dirty="0">
                <a:solidFill>
                  <a:schemeClr val="bg2"/>
                </a:solidFill>
                <a:latin typeface="+mn-lt"/>
                <a:ea typeface="+mn-ea"/>
              </a:rPr>
              <a:t>IP </a:t>
            </a:r>
            <a:r>
              <a:rPr kumimoji="1" lang="zh-CN" altLang="en-US" sz="2000" b="1" dirty="0">
                <a:solidFill>
                  <a:schemeClr val="bg2"/>
                </a:solidFill>
                <a:latin typeface="+mn-lt"/>
                <a:ea typeface="+mn-ea"/>
              </a:rPr>
              <a:t>地址</a:t>
            </a:r>
            <a:endParaRPr kumimoji="1" lang="zh-CN" altLang="en-US" sz="2000" b="1" dirty="0">
              <a:solidFill>
                <a:schemeClr val="bg2"/>
              </a:solidFill>
              <a:latin typeface="+mn-lt"/>
              <a:ea typeface="+mn-ea"/>
            </a:endParaRPr>
          </a:p>
        </p:txBody>
      </p:sp>
      <p:sp>
        <p:nvSpPr>
          <p:cNvPr id="500764" name="Text Box 28"/>
          <p:cNvSpPr txBox="1">
            <a:spLocks noChangeArrowheads="1"/>
          </p:cNvSpPr>
          <p:nvPr/>
        </p:nvSpPr>
        <p:spPr bwMode="auto">
          <a:xfrm>
            <a:off x="4948238" y="1793577"/>
            <a:ext cx="171704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 </a:t>
            </a:r>
            <a:r>
              <a:rPr kumimoji="1" lang="en-US" altLang="zh-CN" sz="2000" b="1">
                <a:solidFill>
                  <a:schemeClr val="bg2"/>
                </a:solidFill>
                <a:latin typeface="+mn-lt"/>
                <a:ea typeface="+mn-ea"/>
              </a:rPr>
              <a:t>IP </a:t>
            </a:r>
            <a:r>
              <a:rPr kumimoji="1" lang="zh-CN" altLang="en-US" sz="2000" b="1">
                <a:solidFill>
                  <a:schemeClr val="bg2"/>
                </a:solidFill>
                <a:latin typeface="+mn-lt"/>
                <a:ea typeface="+mn-ea"/>
              </a:rPr>
              <a:t>地址</a:t>
            </a:r>
            <a:endParaRPr kumimoji="1" lang="zh-CN" altLang="en-US" sz="2000" b="1">
              <a:solidFill>
                <a:schemeClr val="bg2"/>
              </a:solidFill>
              <a:latin typeface="+mn-lt"/>
              <a:ea typeface="+mn-ea"/>
            </a:endParaRPr>
          </a:p>
        </p:txBody>
      </p:sp>
      <p:sp>
        <p:nvSpPr>
          <p:cNvPr id="500765" name="Text Box 29"/>
          <p:cNvSpPr txBox="1">
            <a:spLocks noChangeArrowheads="1"/>
          </p:cNvSpPr>
          <p:nvPr/>
        </p:nvSpPr>
        <p:spPr bwMode="auto">
          <a:xfrm>
            <a:off x="6981825" y="1793576"/>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500766" name="Text Box 30"/>
          <p:cNvSpPr txBox="1">
            <a:spLocks noChangeArrowheads="1"/>
          </p:cNvSpPr>
          <p:nvPr/>
        </p:nvSpPr>
        <p:spPr bwMode="auto">
          <a:xfrm>
            <a:off x="7415214" y="1793577"/>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17</a:t>
            </a:r>
            <a:endParaRPr kumimoji="1" lang="en-US" altLang="zh-CN" sz="2000" b="1">
              <a:solidFill>
                <a:schemeClr val="bg2"/>
              </a:solidFill>
              <a:latin typeface="+mn-lt"/>
              <a:ea typeface="+mn-ea"/>
            </a:endParaRPr>
          </a:p>
        </p:txBody>
      </p:sp>
      <p:sp>
        <p:nvSpPr>
          <p:cNvPr id="500767" name="Line 31"/>
          <p:cNvSpPr>
            <a:spLocks noChangeShapeType="1"/>
          </p:cNvSpPr>
          <p:nvPr/>
        </p:nvSpPr>
        <p:spPr bwMode="auto">
          <a:xfrm>
            <a:off x="3752851" y="5452764"/>
            <a:ext cx="6594475" cy="0"/>
          </a:xfrm>
          <a:prstGeom prst="line">
            <a:avLst/>
          </a:prstGeom>
          <a:noFill/>
          <a:ln w="9525">
            <a:solidFill>
              <a:srgbClr val="333399"/>
            </a:solidFill>
            <a:round/>
            <a:headEnd type="triangle" w="med" len="lg"/>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500768" name="Rectangle 32"/>
          <p:cNvSpPr>
            <a:spLocks noChangeArrowheads="1"/>
          </p:cNvSpPr>
          <p:nvPr/>
        </p:nvSpPr>
        <p:spPr bwMode="auto">
          <a:xfrm>
            <a:off x="6337301" y="5298776"/>
            <a:ext cx="1173163" cy="292100"/>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00769" name="Text Box 33"/>
          <p:cNvSpPr txBox="1">
            <a:spLocks noChangeArrowheads="1"/>
          </p:cNvSpPr>
          <p:nvPr/>
        </p:nvSpPr>
        <p:spPr bwMode="auto">
          <a:xfrm>
            <a:off x="6291264" y="5273377"/>
            <a:ext cx="133350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IP </a:t>
            </a:r>
            <a:r>
              <a:rPr kumimoji="1" lang="zh-CN" altLang="en-US" sz="2000" b="1">
                <a:solidFill>
                  <a:schemeClr val="bg2"/>
                </a:solidFill>
                <a:latin typeface="+mn-lt"/>
                <a:ea typeface="+mn-ea"/>
              </a:rPr>
              <a:t>数据报</a:t>
            </a:r>
            <a:endParaRPr kumimoji="1" lang="zh-CN" altLang="en-US" sz="2000" b="1">
              <a:solidFill>
                <a:schemeClr val="bg2"/>
              </a:solidFill>
              <a:latin typeface="+mn-lt"/>
              <a:ea typeface="+mn-ea"/>
            </a:endParaRPr>
          </a:p>
        </p:txBody>
      </p:sp>
      <p:sp>
        <p:nvSpPr>
          <p:cNvPr id="500770" name="Text Box 34"/>
          <p:cNvSpPr txBox="1">
            <a:spLocks noChangeArrowheads="1"/>
          </p:cNvSpPr>
          <p:nvPr/>
        </p:nvSpPr>
        <p:spPr bwMode="auto">
          <a:xfrm>
            <a:off x="1814513" y="1414165"/>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500771" name="Text Box 35"/>
          <p:cNvSpPr txBox="1">
            <a:spLocks noChangeArrowheads="1"/>
          </p:cNvSpPr>
          <p:nvPr/>
        </p:nvSpPr>
        <p:spPr bwMode="auto">
          <a:xfrm>
            <a:off x="3359151" y="139194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500772" name="Text Box 36"/>
          <p:cNvSpPr txBox="1">
            <a:spLocks noChangeArrowheads="1"/>
          </p:cNvSpPr>
          <p:nvPr/>
        </p:nvSpPr>
        <p:spPr bwMode="auto">
          <a:xfrm>
            <a:off x="5586413" y="1391939"/>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500773" name="Text Box 37"/>
          <p:cNvSpPr txBox="1">
            <a:spLocks noChangeArrowheads="1"/>
          </p:cNvSpPr>
          <p:nvPr/>
        </p:nvSpPr>
        <p:spPr bwMode="auto">
          <a:xfrm>
            <a:off x="6981825" y="1391939"/>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500774" name="Text Box 38"/>
          <p:cNvSpPr txBox="1">
            <a:spLocks noChangeArrowheads="1"/>
          </p:cNvSpPr>
          <p:nvPr/>
        </p:nvSpPr>
        <p:spPr bwMode="auto">
          <a:xfrm>
            <a:off x="7502526" y="139194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500775" name="Text Box 39"/>
          <p:cNvSpPr txBox="1">
            <a:spLocks noChangeArrowheads="1"/>
          </p:cNvSpPr>
          <p:nvPr/>
        </p:nvSpPr>
        <p:spPr bwMode="auto">
          <a:xfrm>
            <a:off x="8289925" y="139194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500776" name="Text Box 40"/>
          <p:cNvSpPr txBox="1">
            <a:spLocks noChangeArrowheads="1"/>
          </p:cNvSpPr>
          <p:nvPr/>
        </p:nvSpPr>
        <p:spPr bwMode="auto">
          <a:xfrm>
            <a:off x="3484563" y="2561926"/>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500777" name="Text Box 41"/>
          <p:cNvSpPr txBox="1">
            <a:spLocks noChangeArrowheads="1"/>
          </p:cNvSpPr>
          <p:nvPr/>
        </p:nvSpPr>
        <p:spPr bwMode="auto">
          <a:xfrm>
            <a:off x="4754564" y="256669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500778" name="Text Box 42"/>
          <p:cNvSpPr txBox="1">
            <a:spLocks noChangeArrowheads="1"/>
          </p:cNvSpPr>
          <p:nvPr/>
        </p:nvSpPr>
        <p:spPr bwMode="auto">
          <a:xfrm>
            <a:off x="5980114" y="256669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500779" name="Text Box 43"/>
          <p:cNvSpPr txBox="1">
            <a:spLocks noChangeArrowheads="1"/>
          </p:cNvSpPr>
          <p:nvPr/>
        </p:nvSpPr>
        <p:spPr bwMode="auto">
          <a:xfrm>
            <a:off x="7050089" y="256669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500780" name="Text Box 44"/>
          <p:cNvSpPr txBox="1">
            <a:spLocks noChangeArrowheads="1"/>
          </p:cNvSpPr>
          <p:nvPr/>
        </p:nvSpPr>
        <p:spPr bwMode="auto">
          <a:xfrm>
            <a:off x="8267700" y="256669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500781" name="Text Box 45"/>
          <p:cNvSpPr txBox="1">
            <a:spLocks noChangeArrowheads="1"/>
          </p:cNvSpPr>
          <p:nvPr/>
        </p:nvSpPr>
        <p:spPr bwMode="auto">
          <a:xfrm>
            <a:off x="2327276" y="2561926"/>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500782" name="Text Box 46"/>
          <p:cNvSpPr txBox="1">
            <a:spLocks noChangeArrowheads="1"/>
          </p:cNvSpPr>
          <p:nvPr/>
        </p:nvSpPr>
        <p:spPr bwMode="auto">
          <a:xfrm>
            <a:off x="2568575" y="4403427"/>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发送在前</a:t>
            </a:r>
            <a:endParaRPr kumimoji="1" lang="zh-CN" altLang="en-US" sz="2000" b="1">
              <a:solidFill>
                <a:schemeClr val="bg2"/>
              </a:solidFill>
              <a:latin typeface="+mn-lt"/>
              <a:ea typeface="+mn-ea"/>
            </a:endParaRPr>
          </a:p>
        </p:txBody>
      </p:sp>
      <p:sp>
        <p:nvSpPr>
          <p:cNvPr id="500783" name="AutoShape 47"/>
          <p:cNvSpPr>
            <a:spLocks noChangeArrowheads="1"/>
          </p:cNvSpPr>
          <p:nvPr/>
        </p:nvSpPr>
        <p:spPr bwMode="auto">
          <a:xfrm>
            <a:off x="7505701" y="4539952"/>
            <a:ext cx="277813" cy="415925"/>
          </a:xfrm>
          <a:prstGeom prst="downArrow">
            <a:avLst>
              <a:gd name="adj1" fmla="val 50000"/>
              <a:gd name="adj2" fmla="val 37429"/>
            </a:avLst>
          </a:prstGeom>
          <a:solidFill>
            <a:srgbClr val="002060"/>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84" name="Rectangle 48"/>
          <p:cNvSpPr>
            <a:spLocks noChangeArrowheads="1"/>
          </p:cNvSpPr>
          <p:nvPr/>
        </p:nvSpPr>
        <p:spPr bwMode="auto">
          <a:xfrm>
            <a:off x="5954713" y="3827164"/>
            <a:ext cx="4392612" cy="457200"/>
          </a:xfrm>
          <a:prstGeom prst="rect">
            <a:avLst/>
          </a:prstGeom>
          <a:solidFill>
            <a:srgbClr val="FFC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0785" name="Text Box 49"/>
          <p:cNvSpPr txBox="1">
            <a:spLocks noChangeArrowheads="1"/>
          </p:cNvSpPr>
          <p:nvPr/>
        </p:nvSpPr>
        <p:spPr bwMode="auto">
          <a:xfrm>
            <a:off x="7510463" y="3870027"/>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500786" name="Text Box 50"/>
          <p:cNvSpPr txBox="1">
            <a:spLocks noChangeArrowheads="1"/>
          </p:cNvSpPr>
          <p:nvPr/>
        </p:nvSpPr>
        <p:spPr bwMode="auto">
          <a:xfrm>
            <a:off x="5014913" y="3870027"/>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首  部</a:t>
            </a:r>
            <a:endParaRPr kumimoji="1" lang="zh-CN" altLang="en-US" sz="2000" b="1">
              <a:solidFill>
                <a:schemeClr val="bg2"/>
              </a:solidFill>
              <a:latin typeface="+mn-lt"/>
              <a:ea typeface="+mn-ea"/>
            </a:endParaRPr>
          </a:p>
        </p:txBody>
      </p:sp>
      <p:sp>
        <p:nvSpPr>
          <p:cNvPr id="500787" name="AutoShape 51"/>
          <p:cNvSpPr/>
          <p:nvPr/>
        </p:nvSpPr>
        <p:spPr bwMode="auto">
          <a:xfrm rot="-5400000">
            <a:off x="7559676" y="1763414"/>
            <a:ext cx="168275" cy="5391150"/>
          </a:xfrm>
          <a:prstGeom prst="leftBrace">
            <a:avLst>
              <a:gd name="adj1" fmla="val 266981"/>
              <a:gd name="adj2" fmla="val 50000"/>
            </a:avLst>
          </a:prstGeom>
          <a:noFill/>
          <a:ln w="28575">
            <a:solidFill>
              <a:srgbClr val="333399"/>
            </a:solidFill>
            <a:round/>
          </a:ln>
          <a:effectLst/>
        </p:spPr>
        <p:txBody>
          <a:bodyPr wrap="none" anchor="ctr"/>
          <a:p>
            <a:endParaRPr lang="zh-CN" altLang="en-US" b="1">
              <a:solidFill>
                <a:schemeClr val="bg2"/>
              </a:solidFill>
              <a:latin typeface="+mn-lt"/>
              <a:ea typeface="+mn-ea"/>
            </a:endParaRPr>
          </a:p>
        </p:txBody>
      </p:sp>
      <p:sp>
        <p:nvSpPr>
          <p:cNvPr id="500788" name="Text Box 52"/>
          <p:cNvSpPr txBox="1">
            <a:spLocks noChangeArrowheads="1"/>
          </p:cNvSpPr>
          <p:nvPr/>
        </p:nvSpPr>
        <p:spPr bwMode="auto">
          <a:xfrm>
            <a:off x="2786063" y="3827165"/>
            <a:ext cx="197231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 </a:t>
            </a:r>
            <a:r>
              <a:rPr kumimoji="1" lang="zh-CN" altLang="en-US" sz="2000" b="1">
                <a:solidFill>
                  <a:schemeClr val="bg2"/>
                </a:solidFill>
                <a:latin typeface="+mn-lt"/>
                <a:ea typeface="+mn-ea"/>
              </a:rPr>
              <a:t>用户数据报</a:t>
            </a:r>
            <a:endParaRPr kumimoji="1" lang="zh-CN" altLang="en-US" sz="20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3.2.2 UDP</a:t>
            </a:r>
            <a:r>
              <a:rPr altLang="zh-CN" sz="2800" b="1" dirty="0">
                <a:latin typeface="宋体" panose="02010600030101010101" pitchFamily="2" charset="-122"/>
                <a:ea typeface="宋体" panose="02010600030101010101" pitchFamily="2" charset="-122"/>
                <a:cs typeface="宋体" panose="02010600030101010101" pitchFamily="2" charset="-122"/>
              </a:rPr>
              <a:t>报文格式</a:t>
            </a:r>
            <a:endParaRPr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07" name="Rectangle 2"/>
          <p:cNvSpPr>
            <a:spLocks noChangeArrowheads="1"/>
          </p:cNvSpPr>
          <p:nvPr/>
        </p:nvSpPr>
        <p:spPr bwMode="auto">
          <a:xfrm>
            <a:off x="3795713" y="5343544"/>
            <a:ext cx="1079500" cy="457200"/>
          </a:xfrm>
          <a:prstGeom prst="rect">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08" name="Freeform 3"/>
          <p:cNvSpPr/>
          <p:nvPr/>
        </p:nvSpPr>
        <p:spPr bwMode="auto">
          <a:xfrm>
            <a:off x="4376738" y="3976706"/>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109" name="Rectangle 4"/>
          <p:cNvSpPr>
            <a:spLocks noChangeArrowheads="1"/>
          </p:cNvSpPr>
          <p:nvPr/>
        </p:nvSpPr>
        <p:spPr bwMode="auto">
          <a:xfrm>
            <a:off x="4873625" y="4406919"/>
            <a:ext cx="1081088" cy="457200"/>
          </a:xfrm>
          <a:prstGeom prst="rect">
            <a:avLst/>
          </a:prstGeom>
          <a:solidFill>
            <a:srgbClr val="00B0F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0" name="AutoShape 6"/>
          <p:cNvSpPr>
            <a:spLocks noChangeArrowheads="1"/>
          </p:cNvSpPr>
          <p:nvPr/>
        </p:nvSpPr>
        <p:spPr bwMode="auto">
          <a:xfrm>
            <a:off x="2997201" y="5434032"/>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1" name="Freeform 7"/>
          <p:cNvSpPr/>
          <p:nvPr/>
        </p:nvSpPr>
        <p:spPr bwMode="auto">
          <a:xfrm>
            <a:off x="2417764" y="2833706"/>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112" name="Rectangle 8"/>
          <p:cNvSpPr>
            <a:spLocks noChangeArrowheads="1"/>
          </p:cNvSpPr>
          <p:nvPr/>
        </p:nvSpPr>
        <p:spPr bwMode="auto">
          <a:xfrm>
            <a:off x="4376738" y="3519506"/>
            <a:ext cx="4633912" cy="457200"/>
          </a:xfrm>
          <a:prstGeom prst="rect">
            <a:avLst/>
          </a:prstGeom>
          <a:solidFill>
            <a:srgbClr val="00B0F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3" name="Rectangle 9"/>
          <p:cNvSpPr>
            <a:spLocks noChangeArrowheads="1"/>
          </p:cNvSpPr>
          <p:nvPr/>
        </p:nvSpPr>
        <p:spPr bwMode="auto">
          <a:xfrm>
            <a:off x="4875213" y="5343544"/>
            <a:ext cx="5472112" cy="457200"/>
          </a:xfrm>
          <a:prstGeom prst="rect">
            <a:avLst/>
          </a:prstGeom>
          <a:solidFill>
            <a:srgbClr val="66FFCC"/>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4" name="Line 10"/>
          <p:cNvSpPr>
            <a:spLocks noChangeShapeType="1"/>
          </p:cNvSpPr>
          <p:nvPr/>
        </p:nvSpPr>
        <p:spPr bwMode="auto">
          <a:xfrm>
            <a:off x="5535614" y="3519506"/>
            <a:ext cx="1587"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5" name="Rectangle 11"/>
          <p:cNvSpPr>
            <a:spLocks noChangeArrowheads="1"/>
          </p:cNvSpPr>
          <p:nvPr/>
        </p:nvSpPr>
        <p:spPr bwMode="auto">
          <a:xfrm>
            <a:off x="2422526" y="2376506"/>
            <a:ext cx="6684963" cy="457200"/>
          </a:xfrm>
          <a:prstGeom prst="rect">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6" name="Line 12"/>
          <p:cNvSpPr>
            <a:spLocks noChangeShapeType="1"/>
          </p:cNvSpPr>
          <p:nvPr/>
        </p:nvSpPr>
        <p:spPr bwMode="auto">
          <a:xfrm>
            <a:off x="4648201" y="2376506"/>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7" name="Line 13"/>
          <p:cNvSpPr>
            <a:spLocks noChangeShapeType="1"/>
          </p:cNvSpPr>
          <p:nvPr/>
        </p:nvSpPr>
        <p:spPr bwMode="auto">
          <a:xfrm>
            <a:off x="6692901" y="3519506"/>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8" name="Line 14"/>
          <p:cNvSpPr>
            <a:spLocks noChangeShapeType="1"/>
          </p:cNvSpPr>
          <p:nvPr/>
        </p:nvSpPr>
        <p:spPr bwMode="auto">
          <a:xfrm>
            <a:off x="7851775" y="3519506"/>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9" name="Freeform 15"/>
          <p:cNvSpPr/>
          <p:nvPr/>
        </p:nvSpPr>
        <p:spPr bwMode="auto">
          <a:xfrm>
            <a:off x="3127376" y="3519506"/>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ln>
          <a:effectLst/>
        </p:spPr>
        <p:txBody>
          <a:bodyPr wrap="none" anchor="ctr"/>
          <a:p>
            <a:endParaRPr lang="zh-CN" altLang="en-US" b="1">
              <a:solidFill>
                <a:schemeClr val="bg2"/>
              </a:solidFill>
              <a:latin typeface="+mn-lt"/>
              <a:ea typeface="+mn-ea"/>
            </a:endParaRPr>
          </a:p>
        </p:txBody>
      </p:sp>
      <p:sp>
        <p:nvSpPr>
          <p:cNvPr id="120" name="Text Box 16"/>
          <p:cNvSpPr txBox="1">
            <a:spLocks noChangeArrowheads="1"/>
          </p:cNvSpPr>
          <p:nvPr/>
        </p:nvSpPr>
        <p:spPr bwMode="auto">
          <a:xfrm>
            <a:off x="3244850" y="3516332"/>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伪首部</a:t>
            </a:r>
            <a:endParaRPr kumimoji="1" lang="zh-CN" altLang="en-US" sz="2000" b="1">
              <a:solidFill>
                <a:schemeClr val="bg2"/>
              </a:solidFill>
              <a:latin typeface="+mn-lt"/>
              <a:ea typeface="+mn-ea"/>
            </a:endParaRPr>
          </a:p>
        </p:txBody>
      </p:sp>
      <p:sp>
        <p:nvSpPr>
          <p:cNvPr id="121" name="Text Box 17"/>
          <p:cNvSpPr txBox="1">
            <a:spLocks noChangeArrowheads="1"/>
          </p:cNvSpPr>
          <p:nvPr/>
        </p:nvSpPr>
        <p:spPr bwMode="auto">
          <a:xfrm>
            <a:off x="4387850" y="3516332"/>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源端口</a:t>
            </a:r>
            <a:endParaRPr kumimoji="1" lang="zh-CN" altLang="en-US" sz="2000" b="1">
              <a:solidFill>
                <a:schemeClr val="bg2"/>
              </a:solidFill>
              <a:latin typeface="+mn-lt"/>
              <a:ea typeface="+mn-ea"/>
            </a:endParaRPr>
          </a:p>
        </p:txBody>
      </p:sp>
      <p:sp>
        <p:nvSpPr>
          <p:cNvPr id="122" name="Text Box 18"/>
          <p:cNvSpPr txBox="1">
            <a:spLocks noChangeArrowheads="1"/>
          </p:cNvSpPr>
          <p:nvPr/>
        </p:nvSpPr>
        <p:spPr bwMode="auto">
          <a:xfrm>
            <a:off x="5476875" y="3516332"/>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目的端口</a:t>
            </a:r>
            <a:endParaRPr kumimoji="1" lang="zh-CN" altLang="en-US" sz="2000" b="1">
              <a:solidFill>
                <a:schemeClr val="bg2"/>
              </a:solidFill>
              <a:latin typeface="+mn-lt"/>
              <a:ea typeface="+mn-ea"/>
            </a:endParaRPr>
          </a:p>
        </p:txBody>
      </p:sp>
      <p:sp>
        <p:nvSpPr>
          <p:cNvPr id="123" name="Text Box 19"/>
          <p:cNvSpPr txBox="1">
            <a:spLocks noChangeArrowheads="1"/>
          </p:cNvSpPr>
          <p:nvPr/>
        </p:nvSpPr>
        <p:spPr bwMode="auto">
          <a:xfrm>
            <a:off x="6811963" y="3514745"/>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长  度</a:t>
            </a:r>
            <a:endParaRPr kumimoji="1" lang="zh-CN" altLang="en-US" sz="2000" b="1">
              <a:solidFill>
                <a:schemeClr val="bg2"/>
              </a:solidFill>
              <a:latin typeface="+mn-lt"/>
              <a:ea typeface="+mn-ea"/>
            </a:endParaRPr>
          </a:p>
        </p:txBody>
      </p:sp>
      <p:sp>
        <p:nvSpPr>
          <p:cNvPr id="124" name="Text Box 20"/>
          <p:cNvSpPr txBox="1">
            <a:spLocks noChangeArrowheads="1"/>
          </p:cNvSpPr>
          <p:nvPr/>
        </p:nvSpPr>
        <p:spPr bwMode="auto">
          <a:xfrm>
            <a:off x="7956550" y="3516332"/>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检验和</a:t>
            </a:r>
            <a:endParaRPr kumimoji="1" lang="zh-CN" altLang="en-US" sz="2000" b="1">
              <a:solidFill>
                <a:schemeClr val="bg2"/>
              </a:solidFill>
              <a:latin typeface="+mn-lt"/>
              <a:ea typeface="+mn-ea"/>
            </a:endParaRPr>
          </a:p>
        </p:txBody>
      </p:sp>
      <p:sp>
        <p:nvSpPr>
          <p:cNvPr id="125" name="Text Box 21"/>
          <p:cNvSpPr txBox="1">
            <a:spLocks noChangeArrowheads="1"/>
          </p:cNvSpPr>
          <p:nvPr/>
        </p:nvSpPr>
        <p:spPr bwMode="auto">
          <a:xfrm>
            <a:off x="6956425" y="5387995"/>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126" name="Text Box 22"/>
          <p:cNvSpPr txBox="1">
            <a:spLocks noChangeArrowheads="1"/>
          </p:cNvSpPr>
          <p:nvPr/>
        </p:nvSpPr>
        <p:spPr bwMode="auto">
          <a:xfrm>
            <a:off x="3900488" y="5387995"/>
            <a:ext cx="94996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首  部</a:t>
            </a:r>
            <a:endParaRPr kumimoji="1" lang="zh-CN" altLang="en-US" sz="2000" b="1" dirty="0">
              <a:solidFill>
                <a:schemeClr val="bg2"/>
              </a:solidFill>
              <a:latin typeface="+mn-lt"/>
              <a:ea typeface="+mn-ea"/>
            </a:endParaRPr>
          </a:p>
        </p:txBody>
      </p:sp>
      <p:sp>
        <p:nvSpPr>
          <p:cNvPr id="127" name="Line 23"/>
          <p:cNvSpPr>
            <a:spLocks noChangeShapeType="1"/>
          </p:cNvSpPr>
          <p:nvPr/>
        </p:nvSpPr>
        <p:spPr bwMode="auto">
          <a:xfrm>
            <a:off x="6880225" y="2376506"/>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8" name="Line 24"/>
          <p:cNvSpPr>
            <a:spLocks noChangeShapeType="1"/>
          </p:cNvSpPr>
          <p:nvPr/>
        </p:nvSpPr>
        <p:spPr bwMode="auto">
          <a:xfrm>
            <a:off x="7413625" y="2376506"/>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9" name="Line 25"/>
          <p:cNvSpPr>
            <a:spLocks noChangeShapeType="1"/>
          </p:cNvSpPr>
          <p:nvPr/>
        </p:nvSpPr>
        <p:spPr bwMode="auto">
          <a:xfrm>
            <a:off x="7947025" y="2376506"/>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30" name="Text Box 26"/>
          <p:cNvSpPr txBox="1">
            <a:spLocks noChangeArrowheads="1"/>
          </p:cNvSpPr>
          <p:nvPr/>
        </p:nvSpPr>
        <p:spPr bwMode="auto">
          <a:xfrm>
            <a:off x="7904163" y="2373332"/>
            <a:ext cx="107823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a:t>
            </a:r>
            <a:r>
              <a:rPr kumimoji="1" lang="zh-CN" altLang="en-US" sz="2000" b="1">
                <a:solidFill>
                  <a:schemeClr val="bg2"/>
                </a:solidFill>
                <a:latin typeface="+mn-lt"/>
                <a:ea typeface="+mn-ea"/>
              </a:rPr>
              <a:t>长度</a:t>
            </a:r>
            <a:endParaRPr kumimoji="1" lang="zh-CN" altLang="en-US" sz="2000" b="1">
              <a:solidFill>
                <a:schemeClr val="bg2"/>
              </a:solidFill>
              <a:latin typeface="+mn-lt"/>
              <a:ea typeface="+mn-ea"/>
            </a:endParaRPr>
          </a:p>
        </p:txBody>
      </p:sp>
      <p:sp>
        <p:nvSpPr>
          <p:cNvPr id="131" name="Text Box 27"/>
          <p:cNvSpPr txBox="1">
            <a:spLocks noChangeArrowheads="1"/>
          </p:cNvSpPr>
          <p:nvPr/>
        </p:nvSpPr>
        <p:spPr bwMode="auto">
          <a:xfrm>
            <a:off x="2809875" y="2373332"/>
            <a:ext cx="146177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源 </a:t>
            </a:r>
            <a:r>
              <a:rPr kumimoji="1" lang="en-US" altLang="zh-CN" sz="2000" b="1" dirty="0">
                <a:solidFill>
                  <a:schemeClr val="bg2"/>
                </a:solidFill>
                <a:latin typeface="+mn-lt"/>
                <a:ea typeface="+mn-ea"/>
              </a:rPr>
              <a:t>IP </a:t>
            </a:r>
            <a:r>
              <a:rPr kumimoji="1" lang="zh-CN" altLang="en-US" sz="2000" b="1" dirty="0">
                <a:solidFill>
                  <a:schemeClr val="bg2"/>
                </a:solidFill>
                <a:latin typeface="+mn-lt"/>
                <a:ea typeface="+mn-ea"/>
              </a:rPr>
              <a:t>地址</a:t>
            </a:r>
            <a:endParaRPr kumimoji="1" lang="zh-CN" altLang="en-US" sz="2000" b="1" dirty="0">
              <a:solidFill>
                <a:schemeClr val="bg2"/>
              </a:solidFill>
              <a:latin typeface="+mn-lt"/>
              <a:ea typeface="+mn-ea"/>
            </a:endParaRPr>
          </a:p>
        </p:txBody>
      </p:sp>
      <p:sp>
        <p:nvSpPr>
          <p:cNvPr id="132" name="Text Box 28"/>
          <p:cNvSpPr txBox="1">
            <a:spLocks noChangeArrowheads="1"/>
          </p:cNvSpPr>
          <p:nvPr/>
        </p:nvSpPr>
        <p:spPr bwMode="auto">
          <a:xfrm>
            <a:off x="4948238" y="2373332"/>
            <a:ext cx="171704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 </a:t>
            </a:r>
            <a:r>
              <a:rPr kumimoji="1" lang="en-US" altLang="zh-CN" sz="2000" b="1">
                <a:solidFill>
                  <a:schemeClr val="bg2"/>
                </a:solidFill>
                <a:latin typeface="+mn-lt"/>
                <a:ea typeface="+mn-ea"/>
              </a:rPr>
              <a:t>IP </a:t>
            </a:r>
            <a:r>
              <a:rPr kumimoji="1" lang="zh-CN" altLang="en-US" sz="2000" b="1">
                <a:solidFill>
                  <a:schemeClr val="bg2"/>
                </a:solidFill>
                <a:latin typeface="+mn-lt"/>
                <a:ea typeface="+mn-ea"/>
              </a:rPr>
              <a:t>地址</a:t>
            </a:r>
            <a:endParaRPr kumimoji="1" lang="zh-CN" altLang="en-US" sz="2000" b="1">
              <a:solidFill>
                <a:schemeClr val="bg2"/>
              </a:solidFill>
              <a:latin typeface="+mn-lt"/>
              <a:ea typeface="+mn-ea"/>
            </a:endParaRPr>
          </a:p>
        </p:txBody>
      </p:sp>
      <p:sp>
        <p:nvSpPr>
          <p:cNvPr id="133" name="Text Box 29"/>
          <p:cNvSpPr txBox="1">
            <a:spLocks noChangeArrowheads="1"/>
          </p:cNvSpPr>
          <p:nvPr/>
        </p:nvSpPr>
        <p:spPr bwMode="auto">
          <a:xfrm>
            <a:off x="6981825" y="2373331"/>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134" name="Text Box 30"/>
          <p:cNvSpPr txBox="1">
            <a:spLocks noChangeArrowheads="1"/>
          </p:cNvSpPr>
          <p:nvPr/>
        </p:nvSpPr>
        <p:spPr bwMode="auto">
          <a:xfrm>
            <a:off x="7415214" y="2373332"/>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17</a:t>
            </a:r>
            <a:endParaRPr kumimoji="1" lang="en-US" altLang="zh-CN" sz="2000" b="1">
              <a:solidFill>
                <a:schemeClr val="bg2"/>
              </a:solidFill>
              <a:latin typeface="+mn-lt"/>
              <a:ea typeface="+mn-ea"/>
            </a:endParaRPr>
          </a:p>
        </p:txBody>
      </p:sp>
      <p:sp>
        <p:nvSpPr>
          <p:cNvPr id="135" name="Line 31"/>
          <p:cNvSpPr>
            <a:spLocks noChangeShapeType="1"/>
          </p:cNvSpPr>
          <p:nvPr/>
        </p:nvSpPr>
        <p:spPr bwMode="auto">
          <a:xfrm>
            <a:off x="3752851" y="6032519"/>
            <a:ext cx="6594475" cy="0"/>
          </a:xfrm>
          <a:prstGeom prst="line">
            <a:avLst/>
          </a:prstGeom>
          <a:noFill/>
          <a:ln w="9525">
            <a:solidFill>
              <a:srgbClr val="333399"/>
            </a:solidFill>
            <a:round/>
            <a:headEnd type="triangle" w="med" len="lg"/>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36" name="Rectangle 32"/>
          <p:cNvSpPr>
            <a:spLocks noChangeArrowheads="1"/>
          </p:cNvSpPr>
          <p:nvPr/>
        </p:nvSpPr>
        <p:spPr bwMode="auto">
          <a:xfrm>
            <a:off x="6337301" y="5878531"/>
            <a:ext cx="1173163" cy="292100"/>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138" name="Text Box 34"/>
          <p:cNvSpPr txBox="1">
            <a:spLocks noChangeArrowheads="1"/>
          </p:cNvSpPr>
          <p:nvPr/>
        </p:nvSpPr>
        <p:spPr bwMode="auto">
          <a:xfrm>
            <a:off x="1814513" y="1993920"/>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139" name="Text Box 35"/>
          <p:cNvSpPr txBox="1">
            <a:spLocks noChangeArrowheads="1"/>
          </p:cNvSpPr>
          <p:nvPr/>
        </p:nvSpPr>
        <p:spPr bwMode="auto">
          <a:xfrm>
            <a:off x="3359151" y="197169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140" name="Text Box 36"/>
          <p:cNvSpPr txBox="1">
            <a:spLocks noChangeArrowheads="1"/>
          </p:cNvSpPr>
          <p:nvPr/>
        </p:nvSpPr>
        <p:spPr bwMode="auto">
          <a:xfrm>
            <a:off x="5586413" y="1971694"/>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141" name="Text Box 37"/>
          <p:cNvSpPr txBox="1">
            <a:spLocks noChangeArrowheads="1"/>
          </p:cNvSpPr>
          <p:nvPr/>
        </p:nvSpPr>
        <p:spPr bwMode="auto">
          <a:xfrm>
            <a:off x="6981825" y="1971694"/>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142" name="Text Box 38"/>
          <p:cNvSpPr txBox="1">
            <a:spLocks noChangeArrowheads="1"/>
          </p:cNvSpPr>
          <p:nvPr/>
        </p:nvSpPr>
        <p:spPr bwMode="auto">
          <a:xfrm>
            <a:off x="7502526" y="197169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143" name="Text Box 39"/>
          <p:cNvSpPr txBox="1">
            <a:spLocks noChangeArrowheads="1"/>
          </p:cNvSpPr>
          <p:nvPr/>
        </p:nvSpPr>
        <p:spPr bwMode="auto">
          <a:xfrm>
            <a:off x="8289925" y="197169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4" name="Text Box 40"/>
          <p:cNvSpPr txBox="1">
            <a:spLocks noChangeArrowheads="1"/>
          </p:cNvSpPr>
          <p:nvPr/>
        </p:nvSpPr>
        <p:spPr bwMode="auto">
          <a:xfrm>
            <a:off x="3484563" y="3141681"/>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145" name="Text Box 41"/>
          <p:cNvSpPr txBox="1">
            <a:spLocks noChangeArrowheads="1"/>
          </p:cNvSpPr>
          <p:nvPr/>
        </p:nvSpPr>
        <p:spPr bwMode="auto">
          <a:xfrm>
            <a:off x="4754564" y="314644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6" name="Text Box 42"/>
          <p:cNvSpPr txBox="1">
            <a:spLocks noChangeArrowheads="1"/>
          </p:cNvSpPr>
          <p:nvPr/>
        </p:nvSpPr>
        <p:spPr bwMode="auto">
          <a:xfrm>
            <a:off x="5980114" y="314644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7" name="Text Box 43"/>
          <p:cNvSpPr txBox="1">
            <a:spLocks noChangeArrowheads="1"/>
          </p:cNvSpPr>
          <p:nvPr/>
        </p:nvSpPr>
        <p:spPr bwMode="auto">
          <a:xfrm>
            <a:off x="7050089" y="314644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8" name="Text Box 44"/>
          <p:cNvSpPr txBox="1">
            <a:spLocks noChangeArrowheads="1"/>
          </p:cNvSpPr>
          <p:nvPr/>
        </p:nvSpPr>
        <p:spPr bwMode="auto">
          <a:xfrm>
            <a:off x="8267700" y="3146445"/>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9" name="Text Box 45"/>
          <p:cNvSpPr txBox="1">
            <a:spLocks noChangeArrowheads="1"/>
          </p:cNvSpPr>
          <p:nvPr/>
        </p:nvSpPr>
        <p:spPr bwMode="auto">
          <a:xfrm>
            <a:off x="2327276" y="3141681"/>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150" name="Text Box 46"/>
          <p:cNvSpPr txBox="1">
            <a:spLocks noChangeArrowheads="1"/>
          </p:cNvSpPr>
          <p:nvPr/>
        </p:nvSpPr>
        <p:spPr bwMode="auto">
          <a:xfrm>
            <a:off x="2568575" y="4983182"/>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发送在前</a:t>
            </a:r>
            <a:endParaRPr kumimoji="1" lang="zh-CN" altLang="en-US" sz="2000" b="1">
              <a:solidFill>
                <a:schemeClr val="bg2"/>
              </a:solidFill>
              <a:latin typeface="+mn-lt"/>
              <a:ea typeface="+mn-ea"/>
            </a:endParaRPr>
          </a:p>
        </p:txBody>
      </p:sp>
      <p:sp>
        <p:nvSpPr>
          <p:cNvPr id="151" name="AutoShape 47"/>
          <p:cNvSpPr>
            <a:spLocks noChangeArrowheads="1"/>
          </p:cNvSpPr>
          <p:nvPr/>
        </p:nvSpPr>
        <p:spPr bwMode="auto">
          <a:xfrm>
            <a:off x="7505701" y="5119707"/>
            <a:ext cx="277813" cy="415925"/>
          </a:xfrm>
          <a:prstGeom prst="downArrow">
            <a:avLst>
              <a:gd name="adj1" fmla="val 50000"/>
              <a:gd name="adj2" fmla="val 37429"/>
            </a:avLst>
          </a:prstGeom>
          <a:solidFill>
            <a:srgbClr val="002060"/>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152" name="Rectangle 48"/>
          <p:cNvSpPr>
            <a:spLocks noChangeArrowheads="1"/>
          </p:cNvSpPr>
          <p:nvPr/>
        </p:nvSpPr>
        <p:spPr bwMode="auto">
          <a:xfrm>
            <a:off x="5954713" y="4406919"/>
            <a:ext cx="4392612" cy="457200"/>
          </a:xfrm>
          <a:prstGeom prst="rect">
            <a:avLst/>
          </a:prstGeom>
          <a:solidFill>
            <a:srgbClr val="FFC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53" name="Text Box 49"/>
          <p:cNvSpPr txBox="1">
            <a:spLocks noChangeArrowheads="1"/>
          </p:cNvSpPr>
          <p:nvPr/>
        </p:nvSpPr>
        <p:spPr bwMode="auto">
          <a:xfrm>
            <a:off x="7510463" y="4449782"/>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154" name="Text Box 50"/>
          <p:cNvSpPr txBox="1">
            <a:spLocks noChangeArrowheads="1"/>
          </p:cNvSpPr>
          <p:nvPr/>
        </p:nvSpPr>
        <p:spPr bwMode="auto">
          <a:xfrm>
            <a:off x="5014913" y="4449782"/>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首  部</a:t>
            </a:r>
            <a:endParaRPr kumimoji="1" lang="zh-CN" altLang="en-US" sz="2000" b="1">
              <a:solidFill>
                <a:schemeClr val="bg2"/>
              </a:solidFill>
              <a:latin typeface="+mn-lt"/>
              <a:ea typeface="+mn-ea"/>
            </a:endParaRPr>
          </a:p>
        </p:txBody>
      </p:sp>
      <p:sp>
        <p:nvSpPr>
          <p:cNvPr id="155" name="AutoShape 51"/>
          <p:cNvSpPr/>
          <p:nvPr/>
        </p:nvSpPr>
        <p:spPr bwMode="auto">
          <a:xfrm rot="-5400000">
            <a:off x="7559676" y="2343169"/>
            <a:ext cx="168275" cy="5391150"/>
          </a:xfrm>
          <a:prstGeom prst="leftBrace">
            <a:avLst>
              <a:gd name="adj1" fmla="val 266981"/>
              <a:gd name="adj2" fmla="val 50000"/>
            </a:avLst>
          </a:prstGeom>
          <a:noFill/>
          <a:ln w="28575">
            <a:solidFill>
              <a:srgbClr val="333399"/>
            </a:solidFill>
            <a:round/>
          </a:ln>
          <a:effectLst/>
        </p:spPr>
        <p:txBody>
          <a:bodyPr wrap="none" anchor="ctr"/>
          <a:p>
            <a:endParaRPr lang="zh-CN" altLang="en-US" b="1">
              <a:solidFill>
                <a:schemeClr val="bg2"/>
              </a:solidFill>
              <a:latin typeface="+mn-lt"/>
              <a:ea typeface="+mn-ea"/>
            </a:endParaRPr>
          </a:p>
        </p:txBody>
      </p:sp>
      <p:sp>
        <p:nvSpPr>
          <p:cNvPr id="156" name="Text Box 52"/>
          <p:cNvSpPr txBox="1">
            <a:spLocks noChangeArrowheads="1"/>
          </p:cNvSpPr>
          <p:nvPr/>
        </p:nvSpPr>
        <p:spPr bwMode="auto">
          <a:xfrm>
            <a:off x="2786063" y="4406920"/>
            <a:ext cx="197231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 </a:t>
            </a:r>
            <a:r>
              <a:rPr kumimoji="1" lang="zh-CN" altLang="en-US" sz="2000" b="1">
                <a:solidFill>
                  <a:schemeClr val="bg2"/>
                </a:solidFill>
                <a:latin typeface="+mn-lt"/>
                <a:ea typeface="+mn-ea"/>
              </a:rPr>
              <a:t>用户数据报</a:t>
            </a:r>
            <a:endParaRPr kumimoji="1" lang="zh-CN" altLang="en-US" sz="2000" b="1">
              <a:solidFill>
                <a:schemeClr val="bg2"/>
              </a:solidFill>
              <a:latin typeface="+mn-lt"/>
              <a:ea typeface="+mn-ea"/>
            </a:endParaRPr>
          </a:p>
        </p:txBody>
      </p:sp>
      <p:sp>
        <p:nvSpPr>
          <p:cNvPr id="445499" name="Rectangle 59"/>
          <p:cNvSpPr>
            <a:spLocks noChangeArrowheads="1"/>
          </p:cNvSpPr>
          <p:nvPr/>
        </p:nvSpPr>
        <p:spPr bwMode="auto">
          <a:xfrm>
            <a:off x="4370389" y="3500457"/>
            <a:ext cx="4637087" cy="461963"/>
          </a:xfrm>
          <a:prstGeom prst="rect">
            <a:avLst/>
          </a:prstGeom>
          <a:noFill/>
          <a:ln w="76200">
            <a:solidFill>
              <a:srgbClr val="FF0000"/>
            </a:solidFill>
            <a:miter lim="800000"/>
          </a:ln>
          <a:effectLst/>
        </p:spPr>
        <p:txBody>
          <a:bodyPr wrap="none" anchor="ctr"/>
          <a:p>
            <a:endParaRPr lang="zh-CN" altLang="en-US" b="1">
              <a:solidFill>
                <a:schemeClr val="bg2"/>
              </a:solidFill>
            </a:endParaRPr>
          </a:p>
        </p:txBody>
      </p:sp>
      <p:sp>
        <p:nvSpPr>
          <p:cNvPr id="3" name="内容占位符 2"/>
          <p:cNvSpPr>
            <a:spLocks noGrp="1"/>
          </p:cNvSpPr>
          <p:nvPr>
            <p:ph idx="1"/>
          </p:nvPr>
        </p:nvSpPr>
        <p:spPr>
          <a:xfrm>
            <a:off x="360680" y="1000760"/>
            <a:ext cx="11181080" cy="970280"/>
          </a:xfrm>
        </p:spPr>
        <p:txBody>
          <a:bodyPr>
            <a:normAutofit/>
          </a:bodyPr>
          <a:p>
            <a:pPr indent="0" fontAlgn="auto">
              <a:lnSpc>
                <a:spcPct val="120000"/>
              </a:lnSpc>
              <a:buNone/>
            </a:pPr>
            <a:r>
              <a:rPr lang="zh-CN" altLang="en-US" sz="2400" b="1" dirty="0">
                <a:solidFill>
                  <a:schemeClr val="bg2"/>
                </a:solidFill>
              </a:rPr>
              <a:t>用户数据报 </a:t>
            </a:r>
            <a:r>
              <a:rPr lang="en-US" altLang="zh-CN" sz="2400" b="1" dirty="0">
                <a:solidFill>
                  <a:schemeClr val="bg2"/>
                </a:solidFill>
              </a:rPr>
              <a:t>UDP </a:t>
            </a:r>
            <a:r>
              <a:rPr lang="zh-CN" altLang="en-US" sz="2400" b="1" dirty="0">
                <a:solidFill>
                  <a:schemeClr val="bg2"/>
                </a:solidFill>
              </a:rPr>
              <a:t>有两个字段：数据字段和首部字段。首部字段有 </a:t>
            </a:r>
            <a:r>
              <a:rPr lang="en-US" altLang="zh-CN" sz="2400" b="1" dirty="0">
                <a:solidFill>
                  <a:schemeClr val="bg2"/>
                </a:solidFill>
              </a:rPr>
              <a:t>8 </a:t>
            </a:r>
            <a:r>
              <a:rPr lang="zh-CN" altLang="en-US" sz="2400" b="1" dirty="0">
                <a:solidFill>
                  <a:schemeClr val="bg2"/>
                </a:solidFill>
              </a:rPr>
              <a:t>个字节，由 </a:t>
            </a:r>
            <a:r>
              <a:rPr lang="en-US" altLang="zh-CN" sz="2400" b="1" dirty="0">
                <a:solidFill>
                  <a:schemeClr val="bg2"/>
                </a:solidFill>
              </a:rPr>
              <a:t>4 </a:t>
            </a:r>
            <a:r>
              <a:rPr lang="zh-CN" altLang="en-US" sz="2400" b="1" dirty="0">
                <a:solidFill>
                  <a:schemeClr val="bg2"/>
                </a:solidFill>
              </a:rPr>
              <a:t>个字段组成，每个字段都是两个字节。 </a:t>
            </a:r>
            <a:endParaRPr lang="zh-CN" altLang="en-US" sz="2400" b="1" dirty="0">
              <a:solidFill>
                <a:schemeClr val="bg2"/>
              </a:solidFill>
            </a:endParaRPr>
          </a:p>
        </p:txBody>
      </p:sp>
      <p:sp>
        <p:nvSpPr>
          <p:cNvPr id="4" name="文本框 3"/>
          <p:cNvSpPr txBox="1"/>
          <p:nvPr/>
        </p:nvSpPr>
        <p:spPr>
          <a:xfrm>
            <a:off x="6250305" y="5840730"/>
            <a:ext cx="1219200" cy="368300"/>
          </a:xfrm>
          <a:prstGeom prst="rect">
            <a:avLst/>
          </a:prstGeom>
          <a:noFill/>
        </p:spPr>
        <p:txBody>
          <a:bodyPr wrap="none" rtlCol="0" anchor="t">
            <a:spAutoFit/>
          </a:bodyPr>
          <a:p>
            <a:r>
              <a:rPr kumimoji="1" lang="en-US" altLang="zh-CN" b="1">
                <a:solidFill>
                  <a:schemeClr val="bg2"/>
                </a:solidFill>
                <a:sym typeface="+mn-ea"/>
              </a:rPr>
              <a:t>IP </a:t>
            </a:r>
            <a:r>
              <a:rPr kumimoji="1" lang="zh-CN" altLang="en-US" b="1">
                <a:solidFill>
                  <a:schemeClr val="bg2"/>
                </a:solidFill>
                <a:sym typeface="+mn-ea"/>
              </a:rPr>
              <a:t>数据报</a:t>
            </a:r>
            <a:endParaRPr lang="zh-CN" altLang="en-US"/>
          </a:p>
        </p:txBody>
      </p:sp>
      <p:sp>
        <p:nvSpPr>
          <p:cNvPr id="5" name="文本框 4"/>
          <p:cNvSpPr txBox="1"/>
          <p:nvPr/>
        </p:nvSpPr>
        <p:spPr>
          <a:xfrm>
            <a:off x="9498965" y="2601595"/>
            <a:ext cx="2451735" cy="829945"/>
          </a:xfrm>
          <a:prstGeom prst="rect">
            <a:avLst/>
          </a:prstGeom>
          <a:noFill/>
        </p:spPr>
        <p:txBody>
          <a:bodyPr wrap="square" rtlCol="0">
            <a:spAutoFit/>
          </a:bodyPr>
          <a:p>
            <a:r>
              <a:rPr lang="zh-CN" altLang="en-US" sz="2400" b="1" dirty="0">
                <a:solidFill>
                  <a:schemeClr val="bg2"/>
                </a:solidFill>
              </a:rPr>
              <a:t>长度：UDP用户数据报的长度。</a:t>
            </a:r>
            <a:endParaRPr lang="zh-CN" altLang="en-US" sz="28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549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99" grpId="0" bldLvl="0" animBg="1"/>
      <p:bldP spid="445499" grpId="1" bldLvl="0" animBg="1"/>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3.2.2 UDP</a:t>
            </a:r>
            <a:r>
              <a:rPr altLang="zh-CN" sz="2800" b="1" dirty="0">
                <a:latin typeface="宋体" panose="02010600030101010101" pitchFamily="2" charset="-122"/>
                <a:ea typeface="宋体" panose="02010600030101010101" pitchFamily="2" charset="-122"/>
                <a:cs typeface="宋体" panose="02010600030101010101" pitchFamily="2" charset="-122"/>
              </a:rPr>
              <a:t>报文格式</a:t>
            </a:r>
            <a:endParaRPr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07" name="Rectangle 2"/>
          <p:cNvSpPr>
            <a:spLocks noChangeArrowheads="1"/>
          </p:cNvSpPr>
          <p:nvPr/>
        </p:nvSpPr>
        <p:spPr bwMode="auto">
          <a:xfrm>
            <a:off x="3795713" y="5299729"/>
            <a:ext cx="1079500" cy="457200"/>
          </a:xfrm>
          <a:prstGeom prst="rect">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08" name="Freeform 3"/>
          <p:cNvSpPr/>
          <p:nvPr/>
        </p:nvSpPr>
        <p:spPr bwMode="auto">
          <a:xfrm>
            <a:off x="4376738" y="393289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109" name="Rectangle 4"/>
          <p:cNvSpPr>
            <a:spLocks noChangeArrowheads="1"/>
          </p:cNvSpPr>
          <p:nvPr/>
        </p:nvSpPr>
        <p:spPr bwMode="auto">
          <a:xfrm>
            <a:off x="4873625" y="4363104"/>
            <a:ext cx="1081088" cy="457200"/>
          </a:xfrm>
          <a:prstGeom prst="rect">
            <a:avLst/>
          </a:prstGeom>
          <a:solidFill>
            <a:srgbClr val="00B0F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0" name="AutoShape 6"/>
          <p:cNvSpPr>
            <a:spLocks noChangeArrowheads="1"/>
          </p:cNvSpPr>
          <p:nvPr/>
        </p:nvSpPr>
        <p:spPr bwMode="auto">
          <a:xfrm>
            <a:off x="2997201" y="5390217"/>
            <a:ext cx="798513" cy="288925"/>
          </a:xfrm>
          <a:prstGeom prst="leftArrow">
            <a:avLst>
              <a:gd name="adj1" fmla="val 50000"/>
              <a:gd name="adj2" fmla="val 69093"/>
            </a:avLst>
          </a:prstGeom>
          <a:solidFill>
            <a:srgbClr val="FF0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1" name="Freeform 7"/>
          <p:cNvSpPr/>
          <p:nvPr/>
        </p:nvSpPr>
        <p:spPr bwMode="auto">
          <a:xfrm>
            <a:off x="2417764" y="2789891"/>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ln>
          <a:effectLst/>
        </p:spPr>
        <p:txBody>
          <a:bodyPr wrap="none" anchor="ctr"/>
          <a:p>
            <a:endParaRPr lang="zh-CN" altLang="en-US" b="1">
              <a:solidFill>
                <a:schemeClr val="bg2"/>
              </a:solidFill>
              <a:latin typeface="+mn-lt"/>
              <a:ea typeface="+mn-ea"/>
            </a:endParaRPr>
          </a:p>
        </p:txBody>
      </p:sp>
      <p:sp>
        <p:nvSpPr>
          <p:cNvPr id="112" name="Rectangle 8"/>
          <p:cNvSpPr>
            <a:spLocks noChangeArrowheads="1"/>
          </p:cNvSpPr>
          <p:nvPr/>
        </p:nvSpPr>
        <p:spPr bwMode="auto">
          <a:xfrm>
            <a:off x="4376738" y="3475691"/>
            <a:ext cx="4633912" cy="457200"/>
          </a:xfrm>
          <a:prstGeom prst="rect">
            <a:avLst/>
          </a:prstGeom>
          <a:solidFill>
            <a:srgbClr val="00B0F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3" name="Rectangle 9"/>
          <p:cNvSpPr>
            <a:spLocks noChangeArrowheads="1"/>
          </p:cNvSpPr>
          <p:nvPr/>
        </p:nvSpPr>
        <p:spPr bwMode="auto">
          <a:xfrm>
            <a:off x="4875213" y="5299729"/>
            <a:ext cx="5472112" cy="457200"/>
          </a:xfrm>
          <a:prstGeom prst="rect">
            <a:avLst/>
          </a:prstGeom>
          <a:solidFill>
            <a:srgbClr val="66FFCC"/>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4" name="Line 10"/>
          <p:cNvSpPr>
            <a:spLocks noChangeShapeType="1"/>
          </p:cNvSpPr>
          <p:nvPr/>
        </p:nvSpPr>
        <p:spPr bwMode="auto">
          <a:xfrm>
            <a:off x="5535614" y="3475691"/>
            <a:ext cx="1587"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5" name="Rectangle 11"/>
          <p:cNvSpPr>
            <a:spLocks noChangeArrowheads="1"/>
          </p:cNvSpPr>
          <p:nvPr/>
        </p:nvSpPr>
        <p:spPr bwMode="auto">
          <a:xfrm>
            <a:off x="2422526" y="2332691"/>
            <a:ext cx="6684963" cy="457200"/>
          </a:xfrm>
          <a:prstGeom prst="rect">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16" name="Line 12"/>
          <p:cNvSpPr>
            <a:spLocks noChangeShapeType="1"/>
          </p:cNvSpPr>
          <p:nvPr/>
        </p:nvSpPr>
        <p:spPr bwMode="auto">
          <a:xfrm>
            <a:off x="4648201" y="2332691"/>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7" name="Line 13"/>
          <p:cNvSpPr>
            <a:spLocks noChangeShapeType="1"/>
          </p:cNvSpPr>
          <p:nvPr/>
        </p:nvSpPr>
        <p:spPr bwMode="auto">
          <a:xfrm>
            <a:off x="6692901" y="3475691"/>
            <a:ext cx="3175"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8" name="Line 14"/>
          <p:cNvSpPr>
            <a:spLocks noChangeShapeType="1"/>
          </p:cNvSpPr>
          <p:nvPr/>
        </p:nvSpPr>
        <p:spPr bwMode="auto">
          <a:xfrm>
            <a:off x="7851775" y="3475691"/>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19" name="Freeform 15"/>
          <p:cNvSpPr/>
          <p:nvPr/>
        </p:nvSpPr>
        <p:spPr bwMode="auto">
          <a:xfrm>
            <a:off x="3127376" y="3475691"/>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ln>
          <a:effectLst/>
        </p:spPr>
        <p:txBody>
          <a:bodyPr wrap="none" anchor="ctr"/>
          <a:p>
            <a:endParaRPr lang="zh-CN" altLang="en-US" b="1">
              <a:solidFill>
                <a:schemeClr val="bg2"/>
              </a:solidFill>
              <a:latin typeface="+mn-lt"/>
              <a:ea typeface="+mn-ea"/>
            </a:endParaRPr>
          </a:p>
        </p:txBody>
      </p:sp>
      <p:sp>
        <p:nvSpPr>
          <p:cNvPr id="120" name="Text Box 16"/>
          <p:cNvSpPr txBox="1">
            <a:spLocks noChangeArrowheads="1"/>
          </p:cNvSpPr>
          <p:nvPr/>
        </p:nvSpPr>
        <p:spPr bwMode="auto">
          <a:xfrm>
            <a:off x="3244850" y="347251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伪首部</a:t>
            </a:r>
            <a:endParaRPr kumimoji="1" lang="zh-CN" altLang="en-US" sz="2000" b="1">
              <a:solidFill>
                <a:schemeClr val="bg2"/>
              </a:solidFill>
              <a:latin typeface="+mn-lt"/>
              <a:ea typeface="+mn-ea"/>
            </a:endParaRPr>
          </a:p>
        </p:txBody>
      </p:sp>
      <p:sp>
        <p:nvSpPr>
          <p:cNvPr id="121" name="Text Box 17"/>
          <p:cNvSpPr txBox="1">
            <a:spLocks noChangeArrowheads="1"/>
          </p:cNvSpPr>
          <p:nvPr/>
        </p:nvSpPr>
        <p:spPr bwMode="auto">
          <a:xfrm>
            <a:off x="4387850" y="347251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源端口</a:t>
            </a:r>
            <a:endParaRPr kumimoji="1" lang="zh-CN" altLang="en-US" sz="2000" b="1">
              <a:solidFill>
                <a:schemeClr val="bg2"/>
              </a:solidFill>
              <a:latin typeface="+mn-lt"/>
              <a:ea typeface="+mn-ea"/>
            </a:endParaRPr>
          </a:p>
        </p:txBody>
      </p:sp>
      <p:sp>
        <p:nvSpPr>
          <p:cNvPr id="122" name="Text Box 18"/>
          <p:cNvSpPr txBox="1">
            <a:spLocks noChangeArrowheads="1"/>
          </p:cNvSpPr>
          <p:nvPr/>
        </p:nvSpPr>
        <p:spPr bwMode="auto">
          <a:xfrm>
            <a:off x="5476875" y="3472517"/>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目的端口</a:t>
            </a:r>
            <a:endParaRPr kumimoji="1" lang="zh-CN" altLang="en-US" sz="2000" b="1">
              <a:solidFill>
                <a:schemeClr val="bg2"/>
              </a:solidFill>
              <a:latin typeface="+mn-lt"/>
              <a:ea typeface="+mn-ea"/>
            </a:endParaRPr>
          </a:p>
        </p:txBody>
      </p:sp>
      <p:sp>
        <p:nvSpPr>
          <p:cNvPr id="123" name="Text Box 19"/>
          <p:cNvSpPr txBox="1">
            <a:spLocks noChangeArrowheads="1"/>
          </p:cNvSpPr>
          <p:nvPr/>
        </p:nvSpPr>
        <p:spPr bwMode="auto">
          <a:xfrm>
            <a:off x="6811963" y="3470930"/>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长  度</a:t>
            </a:r>
            <a:endParaRPr kumimoji="1" lang="zh-CN" altLang="en-US" sz="2000" b="1">
              <a:solidFill>
                <a:schemeClr val="bg2"/>
              </a:solidFill>
              <a:latin typeface="+mn-lt"/>
              <a:ea typeface="+mn-ea"/>
            </a:endParaRPr>
          </a:p>
        </p:txBody>
      </p:sp>
      <p:sp>
        <p:nvSpPr>
          <p:cNvPr id="124" name="Text Box 20"/>
          <p:cNvSpPr txBox="1">
            <a:spLocks noChangeArrowheads="1"/>
          </p:cNvSpPr>
          <p:nvPr/>
        </p:nvSpPr>
        <p:spPr bwMode="auto">
          <a:xfrm>
            <a:off x="7956550" y="3472517"/>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检验和</a:t>
            </a:r>
            <a:endParaRPr kumimoji="1" lang="zh-CN" altLang="en-US" sz="2000" b="1">
              <a:solidFill>
                <a:schemeClr val="bg2"/>
              </a:solidFill>
              <a:latin typeface="+mn-lt"/>
              <a:ea typeface="+mn-ea"/>
            </a:endParaRPr>
          </a:p>
        </p:txBody>
      </p:sp>
      <p:sp>
        <p:nvSpPr>
          <p:cNvPr id="125" name="Text Box 21"/>
          <p:cNvSpPr txBox="1">
            <a:spLocks noChangeArrowheads="1"/>
          </p:cNvSpPr>
          <p:nvPr/>
        </p:nvSpPr>
        <p:spPr bwMode="auto">
          <a:xfrm>
            <a:off x="6956425" y="5344180"/>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126" name="Text Box 22"/>
          <p:cNvSpPr txBox="1">
            <a:spLocks noChangeArrowheads="1"/>
          </p:cNvSpPr>
          <p:nvPr/>
        </p:nvSpPr>
        <p:spPr bwMode="auto">
          <a:xfrm>
            <a:off x="3900488" y="5344180"/>
            <a:ext cx="94996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首  部</a:t>
            </a:r>
            <a:endParaRPr kumimoji="1" lang="zh-CN" altLang="en-US" sz="2000" b="1" dirty="0">
              <a:solidFill>
                <a:schemeClr val="bg2"/>
              </a:solidFill>
              <a:latin typeface="+mn-lt"/>
              <a:ea typeface="+mn-ea"/>
            </a:endParaRPr>
          </a:p>
        </p:txBody>
      </p:sp>
      <p:sp>
        <p:nvSpPr>
          <p:cNvPr id="127" name="Line 23"/>
          <p:cNvSpPr>
            <a:spLocks noChangeShapeType="1"/>
          </p:cNvSpPr>
          <p:nvPr/>
        </p:nvSpPr>
        <p:spPr bwMode="auto">
          <a:xfrm>
            <a:off x="6880225" y="2332691"/>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8" name="Line 24"/>
          <p:cNvSpPr>
            <a:spLocks noChangeShapeType="1"/>
          </p:cNvSpPr>
          <p:nvPr/>
        </p:nvSpPr>
        <p:spPr bwMode="auto">
          <a:xfrm>
            <a:off x="7413625" y="2332691"/>
            <a:ext cx="1588"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9" name="Line 25"/>
          <p:cNvSpPr>
            <a:spLocks noChangeShapeType="1"/>
          </p:cNvSpPr>
          <p:nvPr/>
        </p:nvSpPr>
        <p:spPr bwMode="auto">
          <a:xfrm>
            <a:off x="7947025" y="2332691"/>
            <a:ext cx="0" cy="457200"/>
          </a:xfrm>
          <a:prstGeom prst="line">
            <a:avLst/>
          </a:prstGeom>
          <a:noFill/>
          <a:ln w="9525">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30" name="Text Box 26"/>
          <p:cNvSpPr txBox="1">
            <a:spLocks noChangeArrowheads="1"/>
          </p:cNvSpPr>
          <p:nvPr/>
        </p:nvSpPr>
        <p:spPr bwMode="auto">
          <a:xfrm>
            <a:off x="7904163" y="2329517"/>
            <a:ext cx="107823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a:t>
            </a:r>
            <a:r>
              <a:rPr kumimoji="1" lang="zh-CN" altLang="en-US" sz="2000" b="1">
                <a:solidFill>
                  <a:schemeClr val="bg2"/>
                </a:solidFill>
                <a:latin typeface="+mn-lt"/>
                <a:ea typeface="+mn-ea"/>
              </a:rPr>
              <a:t>长度</a:t>
            </a:r>
            <a:endParaRPr kumimoji="1" lang="zh-CN" altLang="en-US" sz="2000" b="1">
              <a:solidFill>
                <a:schemeClr val="bg2"/>
              </a:solidFill>
              <a:latin typeface="+mn-lt"/>
              <a:ea typeface="+mn-ea"/>
            </a:endParaRPr>
          </a:p>
        </p:txBody>
      </p:sp>
      <p:sp>
        <p:nvSpPr>
          <p:cNvPr id="131" name="Text Box 27"/>
          <p:cNvSpPr txBox="1">
            <a:spLocks noChangeArrowheads="1"/>
          </p:cNvSpPr>
          <p:nvPr/>
        </p:nvSpPr>
        <p:spPr bwMode="auto">
          <a:xfrm>
            <a:off x="2809875" y="2329517"/>
            <a:ext cx="146177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源 </a:t>
            </a:r>
            <a:r>
              <a:rPr kumimoji="1" lang="en-US" altLang="zh-CN" sz="2000" b="1" dirty="0">
                <a:solidFill>
                  <a:schemeClr val="bg2"/>
                </a:solidFill>
                <a:latin typeface="+mn-lt"/>
                <a:ea typeface="+mn-ea"/>
              </a:rPr>
              <a:t>IP </a:t>
            </a:r>
            <a:r>
              <a:rPr kumimoji="1" lang="zh-CN" altLang="en-US" sz="2000" b="1" dirty="0">
                <a:solidFill>
                  <a:schemeClr val="bg2"/>
                </a:solidFill>
                <a:latin typeface="+mn-lt"/>
                <a:ea typeface="+mn-ea"/>
              </a:rPr>
              <a:t>地址</a:t>
            </a:r>
            <a:endParaRPr kumimoji="1" lang="zh-CN" altLang="en-US" sz="2000" b="1" dirty="0">
              <a:solidFill>
                <a:schemeClr val="bg2"/>
              </a:solidFill>
              <a:latin typeface="+mn-lt"/>
              <a:ea typeface="+mn-ea"/>
            </a:endParaRPr>
          </a:p>
        </p:txBody>
      </p:sp>
      <p:sp>
        <p:nvSpPr>
          <p:cNvPr id="132" name="Text Box 28"/>
          <p:cNvSpPr txBox="1">
            <a:spLocks noChangeArrowheads="1"/>
          </p:cNvSpPr>
          <p:nvPr/>
        </p:nvSpPr>
        <p:spPr bwMode="auto">
          <a:xfrm>
            <a:off x="4948238" y="2329517"/>
            <a:ext cx="171704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目的 </a:t>
            </a:r>
            <a:r>
              <a:rPr kumimoji="1" lang="en-US" altLang="zh-CN" sz="2000" b="1">
                <a:solidFill>
                  <a:schemeClr val="bg2"/>
                </a:solidFill>
                <a:latin typeface="+mn-lt"/>
                <a:ea typeface="+mn-ea"/>
              </a:rPr>
              <a:t>IP </a:t>
            </a:r>
            <a:r>
              <a:rPr kumimoji="1" lang="zh-CN" altLang="en-US" sz="2000" b="1">
                <a:solidFill>
                  <a:schemeClr val="bg2"/>
                </a:solidFill>
                <a:latin typeface="+mn-lt"/>
                <a:ea typeface="+mn-ea"/>
              </a:rPr>
              <a:t>地址</a:t>
            </a:r>
            <a:endParaRPr kumimoji="1" lang="zh-CN" altLang="en-US" sz="2000" b="1">
              <a:solidFill>
                <a:schemeClr val="bg2"/>
              </a:solidFill>
              <a:latin typeface="+mn-lt"/>
              <a:ea typeface="+mn-ea"/>
            </a:endParaRPr>
          </a:p>
        </p:txBody>
      </p:sp>
      <p:sp>
        <p:nvSpPr>
          <p:cNvPr id="133" name="Text Box 29"/>
          <p:cNvSpPr txBox="1">
            <a:spLocks noChangeArrowheads="1"/>
          </p:cNvSpPr>
          <p:nvPr/>
        </p:nvSpPr>
        <p:spPr bwMode="auto">
          <a:xfrm>
            <a:off x="6981825" y="2329516"/>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0</a:t>
            </a:r>
            <a:endParaRPr kumimoji="1" lang="en-US" altLang="zh-CN" sz="2000" b="1">
              <a:solidFill>
                <a:schemeClr val="bg2"/>
              </a:solidFill>
              <a:latin typeface="+mn-lt"/>
              <a:ea typeface="+mn-ea"/>
            </a:endParaRPr>
          </a:p>
        </p:txBody>
      </p:sp>
      <p:sp>
        <p:nvSpPr>
          <p:cNvPr id="134" name="Text Box 30"/>
          <p:cNvSpPr txBox="1">
            <a:spLocks noChangeArrowheads="1"/>
          </p:cNvSpPr>
          <p:nvPr/>
        </p:nvSpPr>
        <p:spPr bwMode="auto">
          <a:xfrm>
            <a:off x="7415214" y="2329517"/>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17</a:t>
            </a:r>
            <a:endParaRPr kumimoji="1" lang="en-US" altLang="zh-CN" sz="2000" b="1">
              <a:solidFill>
                <a:schemeClr val="bg2"/>
              </a:solidFill>
              <a:latin typeface="+mn-lt"/>
              <a:ea typeface="+mn-ea"/>
            </a:endParaRPr>
          </a:p>
        </p:txBody>
      </p:sp>
      <p:sp>
        <p:nvSpPr>
          <p:cNvPr id="135" name="Line 31"/>
          <p:cNvSpPr>
            <a:spLocks noChangeShapeType="1"/>
          </p:cNvSpPr>
          <p:nvPr/>
        </p:nvSpPr>
        <p:spPr bwMode="auto">
          <a:xfrm>
            <a:off x="3752851" y="5988704"/>
            <a:ext cx="6594475" cy="0"/>
          </a:xfrm>
          <a:prstGeom prst="line">
            <a:avLst/>
          </a:prstGeom>
          <a:noFill/>
          <a:ln w="9525">
            <a:solidFill>
              <a:srgbClr val="333399"/>
            </a:solidFill>
            <a:round/>
            <a:headEnd type="triangle" w="med" len="lg"/>
            <a:tailEnd type="triangle" w="med" len="lg"/>
          </a:ln>
          <a:effectLst/>
        </p:spPr>
        <p:txBody>
          <a:bodyPr wrap="none" anchor="ctr"/>
          <a:p>
            <a:endParaRPr lang="zh-CN" altLang="en-US">
              <a:solidFill>
                <a:schemeClr val="tx1">
                  <a:lumMod val="65000"/>
                  <a:lumOff val="35000"/>
                </a:schemeClr>
              </a:solidFill>
              <a:latin typeface="+mn-lt"/>
              <a:ea typeface="+mn-ea"/>
            </a:endParaRPr>
          </a:p>
        </p:txBody>
      </p:sp>
      <p:sp>
        <p:nvSpPr>
          <p:cNvPr id="136" name="Rectangle 32"/>
          <p:cNvSpPr>
            <a:spLocks noChangeArrowheads="1"/>
          </p:cNvSpPr>
          <p:nvPr/>
        </p:nvSpPr>
        <p:spPr bwMode="auto">
          <a:xfrm>
            <a:off x="6337301" y="5834716"/>
            <a:ext cx="1173163" cy="292100"/>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137" name="Text Box 33"/>
          <p:cNvSpPr txBox="1">
            <a:spLocks noChangeArrowheads="1"/>
          </p:cNvSpPr>
          <p:nvPr/>
        </p:nvSpPr>
        <p:spPr bwMode="auto">
          <a:xfrm>
            <a:off x="6291264" y="5809317"/>
            <a:ext cx="133350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IP </a:t>
            </a:r>
            <a:r>
              <a:rPr kumimoji="1" lang="zh-CN" altLang="en-US" sz="2000" b="1">
                <a:solidFill>
                  <a:schemeClr val="bg2"/>
                </a:solidFill>
                <a:latin typeface="+mn-lt"/>
                <a:ea typeface="+mn-ea"/>
              </a:rPr>
              <a:t>数据报</a:t>
            </a:r>
            <a:endParaRPr kumimoji="1" lang="zh-CN" altLang="en-US" sz="2000" b="1">
              <a:solidFill>
                <a:schemeClr val="bg2"/>
              </a:solidFill>
              <a:latin typeface="+mn-lt"/>
              <a:ea typeface="+mn-ea"/>
            </a:endParaRPr>
          </a:p>
        </p:txBody>
      </p:sp>
      <p:sp>
        <p:nvSpPr>
          <p:cNvPr id="138" name="Text Box 34"/>
          <p:cNvSpPr txBox="1">
            <a:spLocks noChangeArrowheads="1"/>
          </p:cNvSpPr>
          <p:nvPr/>
        </p:nvSpPr>
        <p:spPr bwMode="auto">
          <a:xfrm>
            <a:off x="1814513" y="1950105"/>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139" name="Text Box 35"/>
          <p:cNvSpPr txBox="1">
            <a:spLocks noChangeArrowheads="1"/>
          </p:cNvSpPr>
          <p:nvPr/>
        </p:nvSpPr>
        <p:spPr bwMode="auto">
          <a:xfrm>
            <a:off x="3359151" y="192788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140" name="Text Box 36"/>
          <p:cNvSpPr txBox="1">
            <a:spLocks noChangeArrowheads="1"/>
          </p:cNvSpPr>
          <p:nvPr/>
        </p:nvSpPr>
        <p:spPr bwMode="auto">
          <a:xfrm>
            <a:off x="5586413" y="1927879"/>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p:txBody>
      </p:sp>
      <p:sp>
        <p:nvSpPr>
          <p:cNvPr id="141" name="Text Box 37"/>
          <p:cNvSpPr txBox="1">
            <a:spLocks noChangeArrowheads="1"/>
          </p:cNvSpPr>
          <p:nvPr/>
        </p:nvSpPr>
        <p:spPr bwMode="auto">
          <a:xfrm>
            <a:off x="6981825" y="1927879"/>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142" name="Text Box 38"/>
          <p:cNvSpPr txBox="1">
            <a:spLocks noChangeArrowheads="1"/>
          </p:cNvSpPr>
          <p:nvPr/>
        </p:nvSpPr>
        <p:spPr bwMode="auto">
          <a:xfrm>
            <a:off x="7502526" y="192788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143" name="Text Box 39"/>
          <p:cNvSpPr txBox="1">
            <a:spLocks noChangeArrowheads="1"/>
          </p:cNvSpPr>
          <p:nvPr/>
        </p:nvSpPr>
        <p:spPr bwMode="auto">
          <a:xfrm>
            <a:off x="8289925" y="192788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4" name="Text Box 40"/>
          <p:cNvSpPr txBox="1">
            <a:spLocks noChangeArrowheads="1"/>
          </p:cNvSpPr>
          <p:nvPr/>
        </p:nvSpPr>
        <p:spPr bwMode="auto">
          <a:xfrm>
            <a:off x="3484563" y="3097866"/>
            <a:ext cx="43942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12</a:t>
            </a:r>
            <a:endParaRPr kumimoji="1" lang="en-US" altLang="zh-CN" sz="2000" b="1">
              <a:solidFill>
                <a:schemeClr val="bg2"/>
              </a:solidFill>
              <a:latin typeface="+mn-lt"/>
              <a:ea typeface="+mn-ea"/>
            </a:endParaRPr>
          </a:p>
        </p:txBody>
      </p:sp>
      <p:sp>
        <p:nvSpPr>
          <p:cNvPr id="145" name="Text Box 41"/>
          <p:cNvSpPr txBox="1">
            <a:spLocks noChangeArrowheads="1"/>
          </p:cNvSpPr>
          <p:nvPr/>
        </p:nvSpPr>
        <p:spPr bwMode="auto">
          <a:xfrm>
            <a:off x="4754564" y="310263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6" name="Text Box 42"/>
          <p:cNvSpPr txBox="1">
            <a:spLocks noChangeArrowheads="1"/>
          </p:cNvSpPr>
          <p:nvPr/>
        </p:nvSpPr>
        <p:spPr bwMode="auto">
          <a:xfrm>
            <a:off x="5980114" y="310263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7" name="Text Box 43"/>
          <p:cNvSpPr txBox="1">
            <a:spLocks noChangeArrowheads="1"/>
          </p:cNvSpPr>
          <p:nvPr/>
        </p:nvSpPr>
        <p:spPr bwMode="auto">
          <a:xfrm>
            <a:off x="7050089" y="310263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8" name="Text Box 44"/>
          <p:cNvSpPr txBox="1">
            <a:spLocks noChangeArrowheads="1"/>
          </p:cNvSpPr>
          <p:nvPr/>
        </p:nvSpPr>
        <p:spPr bwMode="auto">
          <a:xfrm>
            <a:off x="8267700" y="3102630"/>
            <a:ext cx="311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49" name="Text Box 45"/>
          <p:cNvSpPr txBox="1">
            <a:spLocks noChangeArrowheads="1"/>
          </p:cNvSpPr>
          <p:nvPr/>
        </p:nvSpPr>
        <p:spPr bwMode="auto">
          <a:xfrm>
            <a:off x="2327276" y="3097866"/>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p:txBody>
      </p:sp>
      <p:sp>
        <p:nvSpPr>
          <p:cNvPr id="150" name="Text Box 46"/>
          <p:cNvSpPr txBox="1">
            <a:spLocks noChangeArrowheads="1"/>
          </p:cNvSpPr>
          <p:nvPr/>
        </p:nvSpPr>
        <p:spPr bwMode="auto">
          <a:xfrm>
            <a:off x="2568575" y="4939367"/>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发送在前</a:t>
            </a:r>
            <a:endParaRPr kumimoji="1" lang="zh-CN" altLang="en-US" sz="2000" b="1">
              <a:solidFill>
                <a:schemeClr val="bg2"/>
              </a:solidFill>
              <a:latin typeface="+mn-lt"/>
              <a:ea typeface="+mn-ea"/>
            </a:endParaRPr>
          </a:p>
        </p:txBody>
      </p:sp>
      <p:sp>
        <p:nvSpPr>
          <p:cNvPr id="151" name="AutoShape 47"/>
          <p:cNvSpPr>
            <a:spLocks noChangeArrowheads="1"/>
          </p:cNvSpPr>
          <p:nvPr/>
        </p:nvSpPr>
        <p:spPr bwMode="auto">
          <a:xfrm>
            <a:off x="7505701" y="5075892"/>
            <a:ext cx="277813" cy="415925"/>
          </a:xfrm>
          <a:prstGeom prst="downArrow">
            <a:avLst>
              <a:gd name="adj1" fmla="val 50000"/>
              <a:gd name="adj2" fmla="val 37429"/>
            </a:avLst>
          </a:prstGeom>
          <a:solidFill>
            <a:srgbClr val="002060"/>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152" name="Rectangle 48"/>
          <p:cNvSpPr>
            <a:spLocks noChangeArrowheads="1"/>
          </p:cNvSpPr>
          <p:nvPr/>
        </p:nvSpPr>
        <p:spPr bwMode="auto">
          <a:xfrm>
            <a:off x="5954713" y="4363104"/>
            <a:ext cx="4392612" cy="457200"/>
          </a:xfrm>
          <a:prstGeom prst="rect">
            <a:avLst/>
          </a:prstGeom>
          <a:solidFill>
            <a:srgbClr val="FFC000"/>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53" name="Text Box 49"/>
          <p:cNvSpPr txBox="1">
            <a:spLocks noChangeArrowheads="1"/>
          </p:cNvSpPr>
          <p:nvPr/>
        </p:nvSpPr>
        <p:spPr bwMode="auto">
          <a:xfrm>
            <a:off x="7510463" y="4405967"/>
            <a:ext cx="184785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         据</a:t>
            </a:r>
            <a:endParaRPr kumimoji="1" lang="zh-CN" altLang="en-US" sz="2000" b="1">
              <a:solidFill>
                <a:schemeClr val="bg2"/>
              </a:solidFill>
              <a:latin typeface="+mn-lt"/>
              <a:ea typeface="+mn-ea"/>
            </a:endParaRPr>
          </a:p>
        </p:txBody>
      </p:sp>
      <p:sp>
        <p:nvSpPr>
          <p:cNvPr id="154" name="Text Box 50"/>
          <p:cNvSpPr txBox="1">
            <a:spLocks noChangeArrowheads="1"/>
          </p:cNvSpPr>
          <p:nvPr/>
        </p:nvSpPr>
        <p:spPr bwMode="auto">
          <a:xfrm>
            <a:off x="5014913" y="4405967"/>
            <a:ext cx="949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首  部</a:t>
            </a:r>
            <a:endParaRPr kumimoji="1" lang="zh-CN" altLang="en-US" sz="2000" b="1">
              <a:solidFill>
                <a:schemeClr val="bg2"/>
              </a:solidFill>
              <a:latin typeface="+mn-lt"/>
              <a:ea typeface="+mn-ea"/>
            </a:endParaRPr>
          </a:p>
        </p:txBody>
      </p:sp>
      <p:sp>
        <p:nvSpPr>
          <p:cNvPr id="155" name="AutoShape 51"/>
          <p:cNvSpPr/>
          <p:nvPr/>
        </p:nvSpPr>
        <p:spPr bwMode="auto">
          <a:xfrm rot="-5400000">
            <a:off x="7559676" y="2299354"/>
            <a:ext cx="168275" cy="5391150"/>
          </a:xfrm>
          <a:prstGeom prst="leftBrace">
            <a:avLst>
              <a:gd name="adj1" fmla="val 266981"/>
              <a:gd name="adj2" fmla="val 50000"/>
            </a:avLst>
          </a:prstGeom>
          <a:noFill/>
          <a:ln w="28575">
            <a:solidFill>
              <a:srgbClr val="333399"/>
            </a:solidFill>
            <a:round/>
          </a:ln>
          <a:effectLst/>
        </p:spPr>
        <p:txBody>
          <a:bodyPr wrap="none" anchor="ctr"/>
          <a:p>
            <a:endParaRPr lang="zh-CN" altLang="en-US" b="1">
              <a:solidFill>
                <a:schemeClr val="bg2"/>
              </a:solidFill>
              <a:latin typeface="+mn-lt"/>
              <a:ea typeface="+mn-ea"/>
            </a:endParaRPr>
          </a:p>
        </p:txBody>
      </p:sp>
      <p:sp>
        <p:nvSpPr>
          <p:cNvPr id="156" name="Text Box 52"/>
          <p:cNvSpPr txBox="1">
            <a:spLocks noChangeArrowheads="1"/>
          </p:cNvSpPr>
          <p:nvPr/>
        </p:nvSpPr>
        <p:spPr bwMode="auto">
          <a:xfrm>
            <a:off x="2786063" y="4363105"/>
            <a:ext cx="197231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UDP </a:t>
            </a:r>
            <a:r>
              <a:rPr kumimoji="1" lang="zh-CN" altLang="en-US" sz="2000" b="1">
                <a:solidFill>
                  <a:schemeClr val="bg2"/>
                </a:solidFill>
                <a:latin typeface="+mn-lt"/>
                <a:ea typeface="+mn-ea"/>
              </a:rPr>
              <a:t>用户数据报</a:t>
            </a:r>
            <a:endParaRPr kumimoji="1" lang="zh-CN" altLang="en-US" sz="2000" b="1">
              <a:solidFill>
                <a:schemeClr val="bg2"/>
              </a:solidFill>
              <a:latin typeface="+mn-lt"/>
              <a:ea typeface="+mn-ea"/>
            </a:endParaRPr>
          </a:p>
        </p:txBody>
      </p:sp>
      <p:sp>
        <p:nvSpPr>
          <p:cNvPr id="501812" name="Rectangle 52"/>
          <p:cNvSpPr>
            <a:spLocks noChangeArrowheads="1"/>
          </p:cNvSpPr>
          <p:nvPr/>
        </p:nvSpPr>
        <p:spPr bwMode="auto">
          <a:xfrm>
            <a:off x="3118644" y="3452214"/>
            <a:ext cx="1252538" cy="461962"/>
          </a:xfrm>
          <a:prstGeom prst="rect">
            <a:avLst/>
          </a:prstGeom>
          <a:noFill/>
          <a:ln w="76200">
            <a:solidFill>
              <a:srgbClr val="FF0000"/>
            </a:solidFill>
            <a:miter lim="800000"/>
          </a:ln>
          <a:effectLst/>
        </p:spPr>
        <p:txBody>
          <a:bodyPr wrap="none" anchor="ctr"/>
          <a:p>
            <a:endParaRPr lang="zh-CN" altLang="en-US" b="1">
              <a:solidFill>
                <a:schemeClr val="bg2"/>
              </a:solidFill>
            </a:endParaRPr>
          </a:p>
        </p:txBody>
      </p:sp>
      <p:sp>
        <p:nvSpPr>
          <p:cNvPr id="3" name="内容占位符 2"/>
          <p:cNvSpPr>
            <a:spLocks noGrp="1"/>
          </p:cNvSpPr>
          <p:nvPr>
            <p:ph idx="1"/>
          </p:nvPr>
        </p:nvSpPr>
        <p:spPr>
          <a:xfrm>
            <a:off x="577850" y="992505"/>
            <a:ext cx="10515600" cy="4351338"/>
          </a:xfrm>
        </p:spPr>
        <p:txBody>
          <a:bodyPr>
            <a:normAutofit/>
          </a:bodyPr>
          <a:p>
            <a:pPr indent="0" fontAlgn="auto">
              <a:lnSpc>
                <a:spcPct val="120000"/>
              </a:lnSpc>
              <a:buNone/>
            </a:pPr>
            <a:r>
              <a:rPr lang="zh-CN" altLang="en-US" sz="2400" b="1" dirty="0">
                <a:solidFill>
                  <a:schemeClr val="bg2"/>
                </a:solidFill>
              </a:rPr>
              <a:t>在计算检验和时，临时把“伪首部”和 </a:t>
            </a:r>
            <a:r>
              <a:rPr lang="en-US" altLang="zh-CN" sz="2400" b="1" dirty="0">
                <a:solidFill>
                  <a:schemeClr val="bg2"/>
                </a:solidFill>
              </a:rPr>
              <a:t>UDP </a:t>
            </a:r>
            <a:r>
              <a:rPr lang="zh-CN" altLang="en-US" sz="2400" b="1" dirty="0">
                <a:solidFill>
                  <a:schemeClr val="bg2"/>
                </a:solidFill>
              </a:rPr>
              <a:t>用户数据报连接在一起。伪首部仅仅是为了计算检验和。</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bldLvl="0" animBg="1"/>
      <p:bldP spid="501812"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3.2.3 UDP</a:t>
            </a:r>
            <a:r>
              <a:rPr sz="2800" b="1" dirty="0">
                <a:latin typeface="宋体" panose="02010600030101010101" pitchFamily="2" charset="-122"/>
                <a:ea typeface="宋体" panose="02010600030101010101" pitchFamily="2" charset="-122"/>
                <a:cs typeface="宋体" panose="02010600030101010101" pitchFamily="2" charset="-122"/>
              </a:rPr>
              <a:t>工作过程</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28676" name="Rectangle 3"/>
          <p:cNvSpPr>
            <a:spLocks noGrp="1" noRot="1" noChangeArrowheads="1"/>
          </p:cNvSpPr>
          <p:nvPr>
            <p:ph type="body" idx="1"/>
          </p:nvPr>
        </p:nvSpPr>
        <p:spPr>
          <a:xfrm>
            <a:off x="-36195" y="1196975"/>
            <a:ext cx="11389995" cy="5183505"/>
          </a:xfrm>
        </p:spPr>
        <p:txBody>
          <a:bodyPr vert="horz" wrap="square" lIns="91440" tIns="45720" rIns="91440" bIns="45720" numCol="1" anchor="t" anchorCtr="0" compatLnSpc="1"/>
          <a:p>
            <a:pPr marL="342900" marR="0" lvl="0" indent="-342900" algn="l" defTabSz="914400" rtl="0" eaLnBrk="1" fontAlgn="base" latinLnBrk="0" hangingPunct="1">
              <a:lnSpc>
                <a:spcPct val="11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数据报发送</a:t>
            </a:r>
            <a:endPar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10000"/>
              </a:lnSpc>
              <a:spcBef>
                <a:spcPct val="20000"/>
              </a:spcBef>
              <a:spcAft>
                <a:spcPct val="0"/>
              </a:spcAft>
              <a:buClr>
                <a:schemeClr val="accent2"/>
              </a:buClr>
              <a:buSzPct val="85000"/>
              <a:buFont typeface="Wingdings" panose="05000000000000000000" pitchFamily="2" charset="2"/>
              <a:buChar char=""/>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UDP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软件将用户数据封装在 </a:t>
            </a: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UDP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数据报中</a:t>
            </a:r>
            <a:endPar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endParaRPr>
          </a:p>
          <a:p>
            <a:pPr marL="742950" marR="0" lvl="1" indent="-285750" algn="l" defTabSz="914400" rtl="0" eaLnBrk="1" fontAlgn="base" latinLnBrk="0" hangingPunct="1">
              <a:lnSpc>
                <a:spcPct val="11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转交给 </a:t>
            </a: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IP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软件，进行 </a:t>
            </a: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IP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封装和转发</a:t>
            </a:r>
            <a:endPar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数据报的接收</a:t>
            </a:r>
            <a:endPar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1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端口判断该报文的目的端口号是否与当前端口匹配</a:t>
            </a:r>
            <a:endPar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endParaRPr>
          </a:p>
          <a:p>
            <a:pPr marR="0" lvl="2" algn="l" defTabSz="914400" rtl="0" eaLnBrk="1" fontAlgn="base" latinLnBrk="0" hangingPunct="1">
              <a:lnSpc>
                <a:spcPct val="110000"/>
              </a:lnSpc>
              <a:spcBef>
                <a:spcPct val="20000"/>
              </a:spcBef>
              <a:spcAft>
                <a:spcPct val="0"/>
              </a:spcAft>
              <a:buClr>
                <a:schemeClr val="hlink"/>
              </a:buClr>
              <a:buSzPct val="85000"/>
              <a:buFont typeface="Wingdings" panose="05000000000000000000" charset="0"/>
              <a:buChar char="Ø"/>
              <a:defRPr/>
            </a:pP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若匹配成功，将该数据报保存到相应端口的接收队列中；（若队列已满，则丢弃该数据报）</a:t>
            </a:r>
            <a:endPar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endParaRPr>
          </a:p>
          <a:p>
            <a:pPr marR="0" lvl="2" algn="l" defTabSz="914400" rtl="0" eaLnBrk="1" fontAlgn="base" latinLnBrk="0" hangingPunct="1">
              <a:lnSpc>
                <a:spcPct val="110000"/>
              </a:lnSpc>
              <a:spcBef>
                <a:spcPct val="20000"/>
              </a:spcBef>
              <a:spcAft>
                <a:spcPct val="0"/>
              </a:spcAft>
              <a:buClr>
                <a:schemeClr val="hlink"/>
              </a:buClr>
              <a:buSzPct val="85000"/>
              <a:buFont typeface="Wingdings" panose="05000000000000000000" charset="0"/>
              <a:buChar char="Ø"/>
              <a:defRPr/>
            </a:pP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若未匹配，则丢弃该数据报，同时向源端发送 “端口不可达” 的 </a:t>
            </a:r>
            <a:r>
              <a:rPr kumimoji="0" 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ICMP </a:t>
            </a: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rPr>
              <a:t>包</a:t>
            </a:r>
            <a:endPar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6">
                                            <p:txEl>
                                              <p:charRg st="0" end="6"/>
                                            </p:txEl>
                                          </p:spTgt>
                                        </p:tgtEl>
                                        <p:attrNameLst>
                                          <p:attrName>style.visibility</p:attrName>
                                        </p:attrNameLst>
                                      </p:cBhvr>
                                      <p:to>
                                        <p:strVal val="visible"/>
                                      </p:to>
                                    </p:set>
                                    <p:animEffect transition="in" filter="box(in)">
                                      <p:cBhvr>
                                        <p:cTn id="7" dur="500"/>
                                        <p:tgtEl>
                                          <p:spTgt spid="28676">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676">
                                            <p:txEl>
                                              <p:charRg st="52" end="59"/>
                                            </p:txEl>
                                          </p:spTgt>
                                        </p:tgtEl>
                                        <p:attrNameLst>
                                          <p:attrName>style.visibility</p:attrName>
                                        </p:attrNameLst>
                                      </p:cBhvr>
                                      <p:to>
                                        <p:strVal val="visible"/>
                                      </p:to>
                                    </p:set>
                                    <p:animEffect transition="in" filter="box(in)">
                                      <p:cBhvr>
                                        <p:cTn id="12" dur="500"/>
                                        <p:tgtEl>
                                          <p:spTgt spid="28676">
                                            <p:txEl>
                                              <p:charRg st="52"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676">
                                            <p:txEl>
                                              <p:charRg st="6" end="30"/>
                                            </p:txEl>
                                          </p:spTgt>
                                        </p:tgtEl>
                                        <p:attrNameLst>
                                          <p:attrName>style.visibility</p:attrName>
                                        </p:attrNameLst>
                                      </p:cBhvr>
                                      <p:to>
                                        <p:strVal val="visible"/>
                                      </p:to>
                                    </p:set>
                                    <p:animEffect transition="in" filter="box(in)">
                                      <p:cBhvr>
                                        <p:cTn id="17" dur="500"/>
                                        <p:tgtEl>
                                          <p:spTgt spid="28676">
                                            <p:txEl>
                                              <p:charRg st="6"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8676">
                                            <p:txEl>
                                              <p:charRg st="30" end="52"/>
                                            </p:txEl>
                                          </p:spTgt>
                                        </p:tgtEl>
                                        <p:attrNameLst>
                                          <p:attrName>style.visibility</p:attrName>
                                        </p:attrNameLst>
                                      </p:cBhvr>
                                      <p:to>
                                        <p:strVal val="visible"/>
                                      </p:to>
                                    </p:set>
                                    <p:animEffect transition="in" filter="box(in)">
                                      <p:cBhvr>
                                        <p:cTn id="22" dur="500"/>
                                        <p:tgtEl>
                                          <p:spTgt spid="28676">
                                            <p:txEl>
                                              <p:charRg st="30"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676">
                                            <p:txEl>
                                              <p:charRg st="59" end="82"/>
                                            </p:txEl>
                                          </p:spTgt>
                                        </p:tgtEl>
                                        <p:attrNameLst>
                                          <p:attrName>style.visibility</p:attrName>
                                        </p:attrNameLst>
                                      </p:cBhvr>
                                      <p:to>
                                        <p:strVal val="visible"/>
                                      </p:to>
                                    </p:set>
                                    <p:animEffect transition="in" filter="box(in)">
                                      <p:cBhvr>
                                        <p:cTn id="27" dur="500"/>
                                        <p:tgtEl>
                                          <p:spTgt spid="28676">
                                            <p:txEl>
                                              <p:charRg st="59"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8676">
                                            <p:txEl>
                                              <p:charRg st="82" end="123"/>
                                            </p:txEl>
                                          </p:spTgt>
                                        </p:tgtEl>
                                        <p:attrNameLst>
                                          <p:attrName>style.visibility</p:attrName>
                                        </p:attrNameLst>
                                      </p:cBhvr>
                                      <p:to>
                                        <p:strVal val="visible"/>
                                      </p:to>
                                    </p:set>
                                    <p:animEffect transition="in" filter="box(in)">
                                      <p:cBhvr>
                                        <p:cTn id="32" dur="500"/>
                                        <p:tgtEl>
                                          <p:spTgt spid="28676">
                                            <p:txEl>
                                              <p:charRg st="82" end="1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8676">
                                            <p:txEl>
                                              <p:charRg st="123" end="161"/>
                                            </p:txEl>
                                          </p:spTgt>
                                        </p:tgtEl>
                                        <p:attrNameLst>
                                          <p:attrName>style.visibility</p:attrName>
                                        </p:attrNameLst>
                                      </p:cBhvr>
                                      <p:to>
                                        <p:strVal val="visible"/>
                                      </p:to>
                                    </p:set>
                                    <p:animEffect transition="in" filter="box(in)">
                                      <p:cBhvr>
                                        <p:cTn id="37" dur="500"/>
                                        <p:tgtEl>
                                          <p:spTgt spid="28676">
                                            <p:txEl>
                                              <p:charRg st="123"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3.2.4 UDP</a:t>
            </a:r>
            <a:r>
              <a:rPr sz="2800" b="1" dirty="0">
                <a:latin typeface="宋体" panose="02010600030101010101" pitchFamily="2" charset="-122"/>
                <a:ea typeface="宋体" panose="02010600030101010101" pitchFamily="2" charset="-122"/>
                <a:cs typeface="宋体" panose="02010600030101010101" pitchFamily="2" charset="-122"/>
              </a:rPr>
              <a:t>协议适用的范围</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3795" name="内容占位符 2"/>
          <p:cNvSpPr>
            <a:spLocks noGrp="1"/>
          </p:cNvSpPr>
          <p:nvPr>
            <p:ph idx="1"/>
          </p:nvPr>
        </p:nvSpPr>
        <p:spPr>
          <a:xfrm>
            <a:off x="577850" y="1202690"/>
            <a:ext cx="11068685" cy="4452620"/>
          </a:xfrm>
        </p:spPr>
        <p:txBody>
          <a:bodyPr vert="horz" wrap="square" lIns="91440" tIns="45720" rIns="91440" bIns="45720" anchor="t" anchorCtr="0"/>
          <a:p>
            <a:pPr fontAlgn="auto">
              <a:lnSpc>
                <a:spcPct val="120000"/>
              </a:lnSpc>
              <a:buNone/>
            </a:pPr>
            <a:r>
              <a:rPr lang="zh-CN" altLang="en-US" sz="2800" b="1" u="sng" dirty="0">
                <a:solidFill>
                  <a:srgbClr val="000000"/>
                </a:solidFill>
                <a:latin typeface="Times New Roman" panose="02020603050405020304" pitchFamily="18" charset="0"/>
                <a:cs typeface="Times New Roman" panose="02020603050405020304" pitchFamily="18" charset="0"/>
              </a:rPr>
              <a:t>确定应用程序在传输层是否采用</a:t>
            </a:r>
            <a:r>
              <a:rPr lang="en-US" altLang="zh-CN" sz="2800" b="1" u="sng" dirty="0">
                <a:solidFill>
                  <a:srgbClr val="000000"/>
                </a:solidFill>
                <a:latin typeface="Times New Roman" panose="02020603050405020304" pitchFamily="18" charset="0"/>
                <a:cs typeface="Times New Roman" panose="02020603050405020304" pitchFamily="18" charset="0"/>
              </a:rPr>
              <a:t>UDP</a:t>
            </a:r>
            <a:r>
              <a:rPr lang="zh-CN" altLang="en-US" sz="2800" b="1" u="sng" dirty="0">
                <a:solidFill>
                  <a:srgbClr val="000000"/>
                </a:solidFill>
                <a:latin typeface="Times New Roman" panose="02020603050405020304" pitchFamily="18" charset="0"/>
                <a:cs typeface="Times New Roman" panose="02020603050405020304" pitchFamily="18" charset="0"/>
              </a:rPr>
              <a:t>协议的原则</a:t>
            </a:r>
            <a:r>
              <a:rPr lang="zh-CN" altLang="en-US" sz="2800" b="1" dirty="0">
                <a:solidFill>
                  <a:srgbClr val="000000"/>
                </a:solidFill>
                <a:latin typeface="Times New Roman" panose="02020603050405020304" pitchFamily="18" charset="0"/>
                <a:cs typeface="Times New Roman" panose="02020603050405020304" pitchFamily="18" charset="0"/>
              </a:rPr>
              <a:t>：</a:t>
            </a:r>
            <a:endParaRPr lang="en-US" altLang="zh-CN" sz="2800" b="1" dirty="0">
              <a:solidFill>
                <a:srgbClr val="000000"/>
              </a:solidFill>
              <a:latin typeface="Times New Roman" panose="02020603050405020304" pitchFamily="18" charset="0"/>
              <a:cs typeface="Times New Roman" panose="02020603050405020304" pitchFamily="18" charset="0"/>
            </a:endParaRPr>
          </a:p>
          <a:p>
            <a:pPr fontAlgn="auto">
              <a:lnSpc>
                <a:spcPct val="120000"/>
              </a:lnSpc>
            </a:pPr>
            <a:r>
              <a:rPr lang="zh-CN" altLang="en-US" b="1" dirty="0">
                <a:solidFill>
                  <a:srgbClr val="000000"/>
                </a:solidFill>
                <a:latin typeface="Times New Roman" panose="02020603050405020304" pitchFamily="18" charset="0"/>
                <a:cs typeface="Times New Roman" panose="02020603050405020304" pitchFamily="18" charset="0"/>
              </a:rPr>
              <a:t>系统对性能的要求高于对数据完整性的要求；</a:t>
            </a:r>
            <a:endParaRPr lang="zh-CN" altLang="en-US" b="1" dirty="0">
              <a:solidFill>
                <a:srgbClr val="000000"/>
              </a:solidFill>
              <a:latin typeface="Times New Roman" panose="02020603050405020304" pitchFamily="18" charset="0"/>
              <a:cs typeface="Times New Roman" panose="02020603050405020304" pitchFamily="18" charset="0"/>
            </a:endParaRPr>
          </a:p>
          <a:p>
            <a:pPr fontAlgn="auto">
              <a:lnSpc>
                <a:spcPct val="120000"/>
              </a:lnSpc>
            </a:pPr>
            <a:r>
              <a:rPr lang="zh-CN" altLang="en-US" b="1" dirty="0">
                <a:solidFill>
                  <a:srgbClr val="000000"/>
                </a:solidFill>
                <a:latin typeface="Times New Roman" panose="02020603050405020304" pitchFamily="18" charset="0"/>
                <a:cs typeface="Times New Roman" panose="02020603050405020304" pitchFamily="18" charset="0"/>
              </a:rPr>
              <a:t>需要</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简短快捷</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的数据交换；</a:t>
            </a:r>
            <a:endParaRPr lang="zh-CN" altLang="en-US" b="1" dirty="0">
              <a:solidFill>
                <a:srgbClr val="000000"/>
              </a:solidFill>
              <a:latin typeface="Times New Roman" panose="02020603050405020304" pitchFamily="18" charset="0"/>
              <a:cs typeface="Times New Roman" panose="02020603050405020304" pitchFamily="18" charset="0"/>
            </a:endParaRPr>
          </a:p>
          <a:p>
            <a:pPr fontAlgn="auto">
              <a:lnSpc>
                <a:spcPct val="120000"/>
              </a:lnSpc>
            </a:pPr>
            <a:r>
              <a:rPr lang="zh-CN" altLang="en-US" b="1" dirty="0">
                <a:solidFill>
                  <a:srgbClr val="000000"/>
                </a:solidFill>
                <a:latin typeface="Times New Roman" panose="02020603050405020304" pitchFamily="18" charset="0"/>
                <a:cs typeface="Times New Roman" panose="02020603050405020304" pitchFamily="18" charset="0"/>
              </a:rPr>
              <a:t>需要多播和广播的应用。</a:t>
            </a:r>
            <a:endParaRPr lang="zh-CN" altLang="en-US" b="1" dirty="0">
              <a:solidFill>
                <a:srgbClr val="000000"/>
              </a:solidFill>
              <a:latin typeface="Times New Roman" panose="02020603050405020304" pitchFamily="18" charset="0"/>
              <a:cs typeface="Times New Roman" panose="02020603050405020304" pitchFamily="18" charset="0"/>
            </a:endParaRPr>
          </a:p>
          <a:p>
            <a:pPr fontAlgn="auto">
              <a:lnSpc>
                <a:spcPct val="120000"/>
              </a:lnSpc>
              <a:buNone/>
            </a:pPr>
            <a:r>
              <a:rPr lang="zh-CN" altLang="en-US" sz="800" b="1" dirty="0">
                <a:solidFill>
                  <a:srgbClr val="000000"/>
                </a:solidFill>
                <a:latin typeface="Times New Roman" panose="02020603050405020304" pitchFamily="18" charset="0"/>
                <a:cs typeface="Times New Roman" panose="02020603050405020304" pitchFamily="18" charset="0"/>
              </a:rPr>
              <a:t>    </a:t>
            </a:r>
            <a:endParaRPr lang="en-US" altLang="zh-CN" sz="800" b="1" dirty="0">
              <a:solidFill>
                <a:srgbClr val="000000"/>
              </a:solidFill>
              <a:latin typeface="Times New Roman" panose="02020603050405020304" pitchFamily="18" charset="0"/>
              <a:cs typeface="Times New Roman" panose="02020603050405020304" pitchFamily="18" charset="0"/>
            </a:endParaRPr>
          </a:p>
          <a:p>
            <a:pPr fontAlgn="auto">
              <a:lnSpc>
                <a:spcPct val="120000"/>
              </a:lnSpc>
              <a:buNone/>
            </a:pPr>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u="sng" dirty="0">
                <a:solidFill>
                  <a:srgbClr val="000000"/>
                </a:solidFill>
                <a:latin typeface="Times New Roman" panose="02020603050405020304" pitchFamily="18" charset="0"/>
                <a:cs typeface="Times New Roman" panose="02020603050405020304" pitchFamily="18" charset="0"/>
              </a:rPr>
              <a:t>UDP</a:t>
            </a:r>
            <a:r>
              <a:rPr lang="zh-CN" altLang="en-US" b="1" u="sng" dirty="0">
                <a:solidFill>
                  <a:srgbClr val="000000"/>
                </a:solidFill>
                <a:latin typeface="Times New Roman" panose="02020603050405020304" pitchFamily="18" charset="0"/>
                <a:cs typeface="Times New Roman" panose="02020603050405020304" pitchFamily="18" charset="0"/>
              </a:rPr>
              <a:t>协议是一种适用于实时语音与视频传输的传输层协议</a:t>
            </a:r>
            <a:r>
              <a:rPr lang="zh-CN" altLang="en-US" b="1" dirty="0">
                <a:solidFill>
                  <a:srgbClr val="000000"/>
                </a:solidFill>
                <a:latin typeface="Times New Roman" panose="02020603050405020304" pitchFamily="18" charset="0"/>
                <a:cs typeface="Times New Roman" panose="02020603050405020304" pitchFamily="18" charset="0"/>
              </a:rPr>
              <a:t>。</a:t>
            </a:r>
            <a:endParaRPr lang="zh-CN" altLang="en-US" b="1" dirty="0">
              <a:solidFill>
                <a:srgbClr val="000000"/>
              </a:solidFill>
              <a:latin typeface="Times New Roman" panose="02020603050405020304" pitchFamily="18" charset="0"/>
              <a:cs typeface="Times New Roman" panose="02020603050405020304" pitchFamily="18" charset="0"/>
            </a:endParaRPr>
          </a:p>
          <a:p>
            <a:pPr>
              <a:buNone/>
            </a:pP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9300" y="2037007"/>
            <a:ext cx="3855720" cy="2085340"/>
          </a:xfrm>
        </p:spPr>
        <p:txBody>
          <a:bodyPr/>
          <a:lstStyle/>
          <a:p>
            <a:r>
              <a:rPr dirty="0"/>
              <a:t>传输控制</a:t>
            </a:r>
            <a:br>
              <a:rPr dirty="0"/>
            </a:br>
            <a:r>
              <a:rPr dirty="0"/>
              <a:t>协议</a:t>
            </a:r>
            <a:r>
              <a:rPr lang="en-US" altLang="zh-CN" dirty="0"/>
              <a:t>TCP</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89192" name="Rectangle 40"/>
          <p:cNvSpPr>
            <a:spLocks noGrp="1" noChangeArrowheads="1"/>
          </p:cNvSpPr>
          <p:nvPr>
            <p:ph idx="1"/>
          </p:nvPr>
        </p:nvSpPr>
        <p:spPr>
          <a:xfrm>
            <a:off x="577534" y="1364932"/>
            <a:ext cx="10978515" cy="3119438"/>
          </a:xfrm>
        </p:spPr>
        <p:txBody>
          <a:bodyPr>
            <a:normAutofit/>
          </a:bodyPr>
          <a:p>
            <a:pPr>
              <a:buClr>
                <a:srgbClr val="243551"/>
              </a:buClr>
              <a:buFont typeface="Wingdings" panose="05000000000000000000" charset="0"/>
              <a:buChar char="l"/>
            </a:pPr>
            <a:r>
              <a:rPr lang="en-US" altLang="zh-CN" sz="2400" b="1" dirty="0">
                <a:solidFill>
                  <a:schemeClr val="bg2"/>
                </a:solidFill>
              </a:rPr>
              <a:t> TCP </a:t>
            </a:r>
            <a:r>
              <a:rPr lang="zh-CN" altLang="en-US" sz="2400" b="1" dirty="0">
                <a:solidFill>
                  <a:schemeClr val="bg2"/>
                </a:solidFill>
              </a:rPr>
              <a:t>是</a:t>
            </a:r>
            <a:r>
              <a:rPr lang="zh-CN" altLang="en-US" sz="2400" b="1" dirty="0">
                <a:solidFill>
                  <a:srgbClr val="FF0000"/>
                </a:solidFill>
              </a:rPr>
              <a:t>面向连接</a:t>
            </a:r>
            <a:r>
              <a:rPr lang="zh-CN" altLang="en-US" sz="2400" b="1" dirty="0">
                <a:solidFill>
                  <a:schemeClr val="bg2"/>
                </a:solidFill>
              </a:rPr>
              <a:t>的传输层协议。</a:t>
            </a:r>
            <a:endParaRPr lang="zh-CN" altLang="en-US" sz="2400" b="1" dirty="0">
              <a:solidFill>
                <a:schemeClr val="bg2"/>
              </a:solidFill>
            </a:endParaRPr>
          </a:p>
          <a:p>
            <a:pPr marL="342900" indent="-342900">
              <a:buClr>
                <a:srgbClr val="000000"/>
              </a:buClr>
              <a:buFont typeface="Wingdings" panose="05000000000000000000" pitchFamily="2" charset="2"/>
              <a:buChar char="l"/>
            </a:pPr>
            <a:r>
              <a:rPr lang="zh-CN" altLang="en-US" sz="2400" b="1" dirty="0">
                <a:solidFill>
                  <a:schemeClr val="bg2"/>
                </a:solidFill>
              </a:rPr>
              <a:t>每一条 </a:t>
            </a:r>
            <a:r>
              <a:rPr lang="en-US" altLang="zh-CN" sz="2400" b="1" dirty="0">
                <a:solidFill>
                  <a:schemeClr val="bg2"/>
                </a:solidFill>
              </a:rPr>
              <a:t>TCP </a:t>
            </a:r>
            <a:r>
              <a:rPr lang="zh-CN" altLang="en-US" sz="2400" b="1" dirty="0">
                <a:solidFill>
                  <a:schemeClr val="bg2"/>
                </a:solidFill>
              </a:rPr>
              <a:t>连接</a:t>
            </a:r>
            <a:r>
              <a:rPr lang="zh-CN" altLang="en-US" sz="2400" b="1" dirty="0">
                <a:solidFill>
                  <a:srgbClr val="00B0F0"/>
                </a:solidFill>
              </a:rPr>
              <a:t>只能有两个</a:t>
            </a:r>
            <a:r>
              <a:rPr lang="zh-CN" altLang="en-US" sz="2400" b="1" dirty="0">
                <a:solidFill>
                  <a:srgbClr val="FF0000"/>
                </a:solidFill>
              </a:rPr>
              <a:t>端点</a:t>
            </a:r>
            <a:r>
              <a:rPr lang="en-US" altLang="zh-CN" sz="2400" b="1" dirty="0">
                <a:solidFill>
                  <a:schemeClr val="bg2"/>
                </a:solidFill>
              </a:rPr>
              <a:t>(endpoint)</a:t>
            </a:r>
            <a:r>
              <a:rPr lang="zh-CN" altLang="en-US" sz="2400" b="1" dirty="0">
                <a:solidFill>
                  <a:schemeClr val="bg2"/>
                </a:solidFill>
              </a:rPr>
              <a:t>，每一条 </a:t>
            </a:r>
            <a:r>
              <a:rPr lang="en-US" altLang="zh-CN" sz="2400" b="1" dirty="0">
                <a:solidFill>
                  <a:schemeClr val="bg2"/>
                </a:solidFill>
              </a:rPr>
              <a:t>TCP </a:t>
            </a:r>
            <a:r>
              <a:rPr lang="zh-CN" altLang="en-US" sz="2400" b="1" dirty="0">
                <a:solidFill>
                  <a:schemeClr val="bg2"/>
                </a:solidFill>
              </a:rPr>
              <a:t>连接只能是</a:t>
            </a:r>
            <a:r>
              <a:rPr lang="zh-CN" altLang="en-US" sz="2400" b="1" dirty="0">
                <a:solidFill>
                  <a:srgbClr val="FF0000"/>
                </a:solidFill>
              </a:rPr>
              <a:t>点对点</a:t>
            </a:r>
            <a:r>
              <a:rPr lang="zh-CN" altLang="en-US" sz="2400" b="1" dirty="0">
                <a:solidFill>
                  <a:schemeClr val="bg2"/>
                </a:solidFill>
              </a:rPr>
              <a:t>的（一对一）。 </a:t>
            </a:r>
            <a:endParaRPr lang="zh-CN" altLang="en-US" sz="2400" b="1" dirty="0">
              <a:solidFill>
                <a:schemeClr val="bg2"/>
              </a:solidFill>
            </a:endParaRPr>
          </a:p>
          <a:p>
            <a:pPr>
              <a:buClr>
                <a:srgbClr val="000000"/>
              </a:buClr>
              <a:buFont typeface="Wingdings" panose="05000000000000000000" charset="0"/>
              <a:buChar char="l"/>
            </a:pPr>
            <a:r>
              <a:rPr lang="en-US" altLang="zh-CN" sz="2400" b="1" dirty="0">
                <a:solidFill>
                  <a:schemeClr val="bg2"/>
                </a:solidFill>
              </a:rPr>
              <a:t> TCP </a:t>
            </a:r>
            <a:r>
              <a:rPr lang="zh-CN" altLang="en-US" sz="2400" b="1" dirty="0">
                <a:solidFill>
                  <a:schemeClr val="bg2"/>
                </a:solidFill>
              </a:rPr>
              <a:t>提供</a:t>
            </a:r>
            <a:r>
              <a:rPr lang="zh-CN" altLang="en-US" sz="2400" b="1" dirty="0">
                <a:solidFill>
                  <a:srgbClr val="FF0000"/>
                </a:solidFill>
              </a:rPr>
              <a:t>可靠交付</a:t>
            </a:r>
            <a:r>
              <a:rPr lang="zh-CN" altLang="en-US" sz="2400" b="1" dirty="0">
                <a:solidFill>
                  <a:schemeClr val="bg2"/>
                </a:solidFill>
              </a:rPr>
              <a:t>的服务。</a:t>
            </a:r>
            <a:endParaRPr lang="zh-CN" altLang="en-US" sz="2400" b="1" dirty="0">
              <a:solidFill>
                <a:schemeClr val="bg2"/>
              </a:solidFill>
            </a:endParaRPr>
          </a:p>
          <a:p>
            <a:pPr marL="0" indent="0">
              <a:buClr>
                <a:srgbClr val="000000"/>
              </a:buClr>
              <a:buFont typeface="Wingdings" panose="05000000000000000000" pitchFamily="2" charset="2"/>
              <a:buChar char="l"/>
            </a:pPr>
            <a:r>
              <a:rPr lang="en-US" altLang="zh-CN" sz="2400" b="1" dirty="0">
                <a:solidFill>
                  <a:schemeClr val="bg2"/>
                </a:solidFill>
              </a:rPr>
              <a:t> TCP </a:t>
            </a:r>
            <a:r>
              <a:rPr lang="zh-CN" altLang="en-US" sz="2400" b="1" dirty="0">
                <a:solidFill>
                  <a:schemeClr val="bg2"/>
                </a:solidFill>
              </a:rPr>
              <a:t>提供</a:t>
            </a:r>
            <a:r>
              <a:rPr lang="zh-CN" altLang="en-US" sz="2400" b="1" dirty="0">
                <a:solidFill>
                  <a:srgbClr val="FF0000"/>
                </a:solidFill>
              </a:rPr>
              <a:t>全双工</a:t>
            </a:r>
            <a:r>
              <a:rPr lang="zh-CN" altLang="en-US" sz="2400" b="1" dirty="0">
                <a:solidFill>
                  <a:schemeClr val="bg2"/>
                </a:solidFill>
              </a:rPr>
              <a:t>通信。</a:t>
            </a:r>
            <a:endParaRPr lang="zh-CN" altLang="en-US" sz="2400" b="1" dirty="0">
              <a:solidFill>
                <a:schemeClr val="bg2"/>
              </a:solidFill>
            </a:endParaRPr>
          </a:p>
          <a:p>
            <a:pPr marL="0" indent="0">
              <a:buClr>
                <a:srgbClr val="000000"/>
              </a:buClr>
              <a:buFont typeface="Wingdings" panose="05000000000000000000" pitchFamily="2" charset="2"/>
              <a:buChar char="l"/>
            </a:pPr>
            <a:r>
              <a:rPr lang="en-US" altLang="zh-CN" sz="2400" b="1" dirty="0">
                <a:solidFill>
                  <a:srgbClr val="FF0000"/>
                </a:solidFill>
              </a:rPr>
              <a:t> </a:t>
            </a:r>
            <a:r>
              <a:rPr lang="zh-CN" altLang="en-US" sz="2400" b="1" dirty="0">
                <a:solidFill>
                  <a:srgbClr val="FF0000"/>
                </a:solidFill>
              </a:rPr>
              <a:t>面向字节流</a:t>
            </a:r>
            <a:r>
              <a:rPr lang="zh-CN" altLang="en-US" sz="2400" b="1" dirty="0">
                <a:solidFill>
                  <a:schemeClr val="bg2"/>
                </a:solidFill>
              </a:rPr>
              <a:t>。  </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577850" y="1029335"/>
            <a:ext cx="5902960" cy="521970"/>
          </a:xfrm>
          <a:prstGeom prst="rect">
            <a:avLst/>
          </a:prstGeom>
          <a:noFill/>
        </p:spPr>
        <p:txBody>
          <a:bodyPr wrap="none" rtlCol="0" anchor="t">
            <a:spAutoFit/>
          </a:bodyPr>
          <a:p>
            <a:r>
              <a:rPr lang="zh-CN" altLang="en-US" sz="2800" b="1" dirty="0">
                <a:solidFill>
                  <a:srgbClr val="FF0000"/>
                </a:solidFill>
                <a:sym typeface="+mn-ea"/>
              </a:rPr>
              <a:t>面向字节流？？</a:t>
            </a:r>
            <a:r>
              <a:rPr lang="en-US" altLang="zh-CN" sz="2800" b="1" dirty="0">
                <a:solidFill>
                  <a:srgbClr val="FF0000"/>
                </a:solidFill>
                <a:sym typeface="+mn-ea"/>
              </a:rPr>
              <a:t>——</a:t>
            </a:r>
            <a:r>
              <a:rPr lang="zh-CN" altLang="en-US" sz="2800" b="1" dirty="0">
                <a:solidFill>
                  <a:srgbClr val="FF0000"/>
                </a:solidFill>
                <a:sym typeface="+mn-ea"/>
              </a:rPr>
              <a:t>无结构的字节流</a:t>
            </a:r>
            <a:endParaRPr lang="zh-CN" altLang="en-US" sz="2800" b="1" dirty="0">
              <a:solidFill>
                <a:srgbClr val="FF0000"/>
              </a:solidFill>
              <a:sym typeface="+mn-ea"/>
            </a:endParaRPr>
          </a:p>
        </p:txBody>
      </p:sp>
      <p:sp>
        <p:nvSpPr>
          <p:cNvPr id="221189" name="Text Box 5"/>
          <p:cNvSpPr txBox="1">
            <a:spLocks noChangeArrowheads="1"/>
          </p:cNvSpPr>
          <p:nvPr/>
        </p:nvSpPr>
        <p:spPr bwMode="auto">
          <a:xfrm>
            <a:off x="2325689" y="1942679"/>
            <a:ext cx="822325" cy="1198880"/>
          </a:xfrm>
          <a:prstGeom prst="rect">
            <a:avLst/>
          </a:prstGeom>
          <a:noFill/>
          <a:ln w="9525">
            <a:noFill/>
            <a:miter lim="800000"/>
          </a:ln>
          <a:effectLst/>
        </p:spPr>
        <p:txBody>
          <a:bodyPr wrap="none">
            <a:spAutoFit/>
          </a:bodyPr>
          <a:p>
            <a:r>
              <a:rPr kumimoji="1" lang="en-US" altLang="zh-CN" sz="7200" b="1">
                <a:solidFill>
                  <a:schemeClr val="bg2"/>
                </a:solidFill>
                <a:latin typeface="+mn-lt"/>
                <a:ea typeface="+mn-ea"/>
                <a:sym typeface="Wingdings" panose="05000000000000000000" pitchFamily="2" charset="2"/>
              </a:rPr>
              <a:t></a:t>
            </a:r>
            <a:endParaRPr kumimoji="1" lang="en-US" altLang="zh-CN" sz="7200" b="1">
              <a:solidFill>
                <a:schemeClr val="bg2"/>
              </a:solidFill>
              <a:latin typeface="+mn-lt"/>
              <a:ea typeface="+mn-ea"/>
              <a:sym typeface="Wingdings" panose="05000000000000000000" pitchFamily="2" charset="2"/>
            </a:endParaRPr>
          </a:p>
        </p:txBody>
      </p:sp>
      <p:sp>
        <p:nvSpPr>
          <p:cNvPr id="221190" name="AutoShape 6"/>
          <p:cNvSpPr>
            <a:spLocks noChangeArrowheads="1"/>
          </p:cNvSpPr>
          <p:nvPr/>
        </p:nvSpPr>
        <p:spPr bwMode="auto">
          <a:xfrm>
            <a:off x="4543425" y="5565353"/>
            <a:ext cx="311150" cy="163512"/>
          </a:xfrm>
          <a:prstGeom prst="rightArrow">
            <a:avLst>
              <a:gd name="adj1" fmla="val 50000"/>
              <a:gd name="adj2" fmla="val 47573"/>
            </a:avLst>
          </a:prstGeom>
          <a:solidFill>
            <a:schemeClr val="hlink"/>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191" name="AutoShape 7"/>
          <p:cNvSpPr>
            <a:spLocks noChangeArrowheads="1"/>
          </p:cNvSpPr>
          <p:nvPr/>
        </p:nvSpPr>
        <p:spPr bwMode="auto">
          <a:xfrm>
            <a:off x="8945564" y="5565353"/>
            <a:ext cx="307975" cy="163512"/>
          </a:xfrm>
          <a:prstGeom prst="rightArrow">
            <a:avLst>
              <a:gd name="adj1" fmla="val 50000"/>
              <a:gd name="adj2" fmla="val 47088"/>
            </a:avLst>
          </a:prstGeom>
          <a:solidFill>
            <a:schemeClr val="hlink"/>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192" name="AutoShape 8"/>
          <p:cNvSpPr>
            <a:spLocks noChangeArrowheads="1"/>
          </p:cNvSpPr>
          <p:nvPr/>
        </p:nvSpPr>
        <p:spPr bwMode="auto">
          <a:xfrm>
            <a:off x="6473825" y="5565353"/>
            <a:ext cx="311150" cy="163512"/>
          </a:xfrm>
          <a:prstGeom prst="rightArrow">
            <a:avLst>
              <a:gd name="adj1" fmla="val 50000"/>
              <a:gd name="adj2" fmla="val 47573"/>
            </a:avLst>
          </a:prstGeom>
          <a:solidFill>
            <a:schemeClr val="hlink"/>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193" name="Text Box 9"/>
          <p:cNvSpPr txBox="1">
            <a:spLocks noChangeArrowheads="1"/>
          </p:cNvSpPr>
          <p:nvPr/>
        </p:nvSpPr>
        <p:spPr bwMode="auto">
          <a:xfrm>
            <a:off x="2032001" y="3628603"/>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端口</a:t>
            </a:r>
            <a:endParaRPr kumimoji="1" lang="zh-CN" altLang="en-US" sz="2000" b="1">
              <a:solidFill>
                <a:schemeClr val="bg2"/>
              </a:solidFill>
              <a:latin typeface="+mn-lt"/>
              <a:ea typeface="+mn-ea"/>
            </a:endParaRPr>
          </a:p>
        </p:txBody>
      </p:sp>
      <p:sp>
        <p:nvSpPr>
          <p:cNvPr id="221194" name="Line 10"/>
          <p:cNvSpPr>
            <a:spLocks noChangeShapeType="1"/>
          </p:cNvSpPr>
          <p:nvPr/>
        </p:nvSpPr>
        <p:spPr bwMode="auto">
          <a:xfrm>
            <a:off x="2728914" y="2853903"/>
            <a:ext cx="7937" cy="1181100"/>
          </a:xfrm>
          <a:prstGeom prst="line">
            <a:avLst/>
          </a:prstGeom>
          <a:noFill/>
          <a:ln w="28575">
            <a:solidFill>
              <a:srgbClr val="333399"/>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221195" name="Text Box 11"/>
          <p:cNvSpPr txBox="1">
            <a:spLocks noChangeArrowheads="1"/>
          </p:cNvSpPr>
          <p:nvPr/>
        </p:nvSpPr>
        <p:spPr bwMode="auto">
          <a:xfrm rot="5400000">
            <a:off x="2835276" y="3439691"/>
            <a:ext cx="438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a:t>
            </a:r>
            <a:endParaRPr kumimoji="1" lang="en-US" altLang="zh-CN" sz="2000" b="1">
              <a:solidFill>
                <a:schemeClr val="bg2"/>
              </a:solidFill>
              <a:latin typeface="+mn-lt"/>
              <a:ea typeface="+mn-ea"/>
            </a:endParaRPr>
          </a:p>
        </p:txBody>
      </p:sp>
      <p:sp>
        <p:nvSpPr>
          <p:cNvPr id="221196" name="Text Box 12"/>
          <p:cNvSpPr txBox="1">
            <a:spLocks noChangeArrowheads="1"/>
          </p:cNvSpPr>
          <p:nvPr/>
        </p:nvSpPr>
        <p:spPr bwMode="auto">
          <a:xfrm>
            <a:off x="5051108" y="5943179"/>
            <a:ext cx="1940560" cy="398780"/>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发送</a:t>
            </a:r>
            <a:r>
              <a:rPr kumimoji="1" lang="zh-CN" altLang="en-US" sz="600" b="1">
                <a:solidFill>
                  <a:schemeClr val="bg2"/>
                </a:solidFill>
                <a:latin typeface="+mn-lt"/>
                <a:ea typeface="+mn-ea"/>
              </a:rPr>
              <a:t> </a:t>
            </a:r>
            <a:r>
              <a:rPr kumimoji="1" lang="en-US" altLang="zh-CN" sz="2000" b="1">
                <a:solidFill>
                  <a:schemeClr val="bg2"/>
                </a:solidFill>
                <a:latin typeface="+mn-lt"/>
                <a:ea typeface="+mn-ea"/>
              </a:rPr>
              <a:t>TCP</a:t>
            </a:r>
            <a:r>
              <a:rPr kumimoji="1" lang="en-US" altLang="zh-CN" sz="900" b="1">
                <a:solidFill>
                  <a:schemeClr val="bg2"/>
                </a:solidFill>
                <a:latin typeface="+mn-lt"/>
                <a:ea typeface="+mn-ea"/>
              </a:rPr>
              <a:t> </a:t>
            </a:r>
            <a:r>
              <a:rPr kumimoji="1" lang="zh-CN" altLang="en-US" sz="2000" b="1">
                <a:solidFill>
                  <a:schemeClr val="bg2"/>
                </a:solidFill>
                <a:latin typeface="+mn-lt"/>
                <a:ea typeface="+mn-ea"/>
              </a:rPr>
              <a:t>报文段</a:t>
            </a:r>
            <a:endParaRPr kumimoji="1" lang="zh-CN" altLang="en-US" sz="2000" b="1">
              <a:solidFill>
                <a:schemeClr val="bg2"/>
              </a:solidFill>
              <a:latin typeface="+mn-lt"/>
              <a:ea typeface="+mn-ea"/>
            </a:endParaRPr>
          </a:p>
        </p:txBody>
      </p:sp>
      <p:sp>
        <p:nvSpPr>
          <p:cNvPr id="221197" name="Rectangle 13"/>
          <p:cNvSpPr>
            <a:spLocks noChangeArrowheads="1"/>
          </p:cNvSpPr>
          <p:nvPr/>
        </p:nvSpPr>
        <p:spPr bwMode="auto">
          <a:xfrm>
            <a:off x="2892426" y="3028528"/>
            <a:ext cx="652463" cy="169862"/>
          </a:xfrm>
          <a:prstGeom prst="rect">
            <a:avLst/>
          </a:prstGeom>
          <a:solidFill>
            <a:srgbClr val="CC0099"/>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198" name="Rectangle 14"/>
          <p:cNvSpPr>
            <a:spLocks noChangeArrowheads="1"/>
          </p:cNvSpPr>
          <p:nvPr/>
        </p:nvSpPr>
        <p:spPr bwMode="auto">
          <a:xfrm>
            <a:off x="2892426" y="3284116"/>
            <a:ext cx="161925" cy="174625"/>
          </a:xfrm>
          <a:prstGeom prst="rect">
            <a:avLst/>
          </a:prstGeom>
          <a:solidFill>
            <a:srgbClr val="CC0099"/>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199" name="Rectangle 15"/>
          <p:cNvSpPr>
            <a:spLocks noChangeArrowheads="1"/>
          </p:cNvSpPr>
          <p:nvPr/>
        </p:nvSpPr>
        <p:spPr bwMode="auto">
          <a:xfrm>
            <a:off x="2892425" y="3800054"/>
            <a:ext cx="407988" cy="174625"/>
          </a:xfrm>
          <a:prstGeom prst="rect">
            <a:avLst/>
          </a:prstGeom>
          <a:solidFill>
            <a:srgbClr val="CC0099"/>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200" name="Rectangle 16"/>
          <p:cNvSpPr>
            <a:spLocks noChangeArrowheads="1"/>
          </p:cNvSpPr>
          <p:nvPr/>
        </p:nvSpPr>
        <p:spPr bwMode="auto">
          <a:xfrm>
            <a:off x="1747838" y="4144541"/>
            <a:ext cx="1962150" cy="1120775"/>
          </a:xfrm>
          <a:prstGeom prst="rect">
            <a:avLst/>
          </a:prstGeom>
          <a:solidFill>
            <a:srgbClr val="92D050"/>
          </a:solidFill>
          <a:ln w="19050">
            <a:solidFill>
              <a:schemeClr val="tx1"/>
            </a:solidFill>
            <a:miter lim="800000"/>
          </a:ln>
          <a:effectLst>
            <a:outerShdw dist="35921" dir="2700000" algn="ctr" rotWithShape="0">
              <a:schemeClr val="bg2"/>
            </a:outerShdw>
          </a:effectLst>
        </p:spPr>
        <p:txBody>
          <a:bodyPr wrap="none" anchor="ctr"/>
          <a:p>
            <a:pPr algn="ctr"/>
            <a:r>
              <a:rPr kumimoji="1" lang="en-US" altLang="zh-CN" b="1" dirty="0">
                <a:solidFill>
                  <a:schemeClr val="bg2"/>
                </a:solidFill>
                <a:latin typeface="+mn-lt"/>
                <a:ea typeface="+mn-ea"/>
              </a:rPr>
              <a:t>TCP</a:t>
            </a:r>
            <a:endParaRPr kumimoji="1" lang="en-US" altLang="zh-CN" b="1" dirty="0">
              <a:solidFill>
                <a:schemeClr val="bg2"/>
              </a:solidFill>
              <a:latin typeface="+mn-lt"/>
              <a:ea typeface="+mn-ea"/>
            </a:endParaRPr>
          </a:p>
          <a:p>
            <a:pPr algn="ctr"/>
            <a:endParaRPr kumimoji="1" lang="en-US" altLang="zh-CN" sz="1000" b="1" dirty="0">
              <a:solidFill>
                <a:schemeClr val="bg2"/>
              </a:solidFill>
              <a:latin typeface="+mn-lt"/>
              <a:ea typeface="+mn-ea"/>
            </a:endParaRPr>
          </a:p>
          <a:p>
            <a:pPr algn="ctr"/>
            <a:endParaRPr kumimoji="1" lang="en-US" altLang="zh-CN" sz="1000" b="1" dirty="0">
              <a:solidFill>
                <a:schemeClr val="bg2"/>
              </a:solidFill>
              <a:latin typeface="+mn-lt"/>
              <a:ea typeface="+mn-ea"/>
            </a:endParaRPr>
          </a:p>
        </p:txBody>
      </p:sp>
      <p:sp>
        <p:nvSpPr>
          <p:cNvPr id="221201" name="Line 17"/>
          <p:cNvSpPr>
            <a:spLocks noChangeShapeType="1"/>
          </p:cNvSpPr>
          <p:nvPr/>
        </p:nvSpPr>
        <p:spPr bwMode="auto">
          <a:xfrm flipV="1">
            <a:off x="9512300" y="2853904"/>
            <a:ext cx="0" cy="1290637"/>
          </a:xfrm>
          <a:prstGeom prst="line">
            <a:avLst/>
          </a:prstGeom>
          <a:noFill/>
          <a:ln w="28575">
            <a:solidFill>
              <a:srgbClr val="333399"/>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221202" name="Text Box 18"/>
          <p:cNvSpPr txBox="1">
            <a:spLocks noChangeArrowheads="1"/>
          </p:cNvSpPr>
          <p:nvPr/>
        </p:nvSpPr>
        <p:spPr bwMode="auto">
          <a:xfrm rot="5400000">
            <a:off x="9617076" y="3444453"/>
            <a:ext cx="438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a:t>
            </a:r>
            <a:endParaRPr kumimoji="1" lang="en-US" altLang="zh-CN" sz="2000" b="1">
              <a:solidFill>
                <a:schemeClr val="bg2"/>
              </a:solidFill>
              <a:latin typeface="+mn-lt"/>
              <a:ea typeface="+mn-ea"/>
            </a:endParaRPr>
          </a:p>
        </p:txBody>
      </p:sp>
      <p:sp>
        <p:nvSpPr>
          <p:cNvPr id="221203" name="Rectangle 19"/>
          <p:cNvSpPr>
            <a:spLocks noChangeArrowheads="1"/>
          </p:cNvSpPr>
          <p:nvPr/>
        </p:nvSpPr>
        <p:spPr bwMode="auto">
          <a:xfrm>
            <a:off x="9675814" y="3800054"/>
            <a:ext cx="490537" cy="174625"/>
          </a:xfrm>
          <a:prstGeom prst="rect">
            <a:avLst/>
          </a:prstGeom>
          <a:solidFill>
            <a:srgbClr val="99CCFF"/>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204" name="Rectangle 20"/>
          <p:cNvSpPr>
            <a:spLocks noChangeArrowheads="1"/>
          </p:cNvSpPr>
          <p:nvPr/>
        </p:nvSpPr>
        <p:spPr bwMode="auto">
          <a:xfrm>
            <a:off x="8531226" y="4144541"/>
            <a:ext cx="1960563" cy="1120775"/>
          </a:xfrm>
          <a:prstGeom prst="rect">
            <a:avLst/>
          </a:prstGeom>
          <a:solidFill>
            <a:srgbClr val="92D050"/>
          </a:solidFill>
          <a:ln w="19050">
            <a:solidFill>
              <a:schemeClr val="tx1"/>
            </a:solidFill>
            <a:miter lim="800000"/>
          </a:ln>
          <a:effectLst>
            <a:outerShdw dist="35921" dir="2700000" algn="ctr" rotWithShape="0">
              <a:schemeClr val="bg2"/>
            </a:outerShdw>
          </a:effectLst>
        </p:spPr>
        <p:txBody>
          <a:bodyPr wrap="none" anchor="ctr"/>
          <a:p>
            <a:pPr algn="ctr"/>
            <a:r>
              <a:rPr kumimoji="1" lang="en-US" altLang="zh-CN" b="1">
                <a:solidFill>
                  <a:schemeClr val="bg2"/>
                </a:solidFill>
                <a:latin typeface="+mn-lt"/>
                <a:ea typeface="+mn-ea"/>
              </a:rPr>
              <a:t>TCP</a:t>
            </a:r>
            <a:endParaRPr kumimoji="1" lang="en-US" altLang="zh-CN" b="1">
              <a:solidFill>
                <a:schemeClr val="bg2"/>
              </a:solidFill>
              <a:latin typeface="+mn-lt"/>
              <a:ea typeface="+mn-ea"/>
            </a:endParaRPr>
          </a:p>
          <a:p>
            <a:pPr algn="ctr"/>
            <a:endParaRPr kumimoji="1" lang="en-US" altLang="zh-CN" sz="1000" b="1">
              <a:solidFill>
                <a:schemeClr val="bg2"/>
              </a:solidFill>
              <a:latin typeface="+mn-lt"/>
              <a:ea typeface="+mn-ea"/>
            </a:endParaRPr>
          </a:p>
          <a:p>
            <a:pPr algn="ctr"/>
            <a:endParaRPr kumimoji="1" lang="en-US" altLang="zh-CN" sz="1000" b="1">
              <a:solidFill>
                <a:schemeClr val="bg2"/>
              </a:solidFill>
              <a:latin typeface="+mn-lt"/>
              <a:ea typeface="+mn-ea"/>
            </a:endParaRPr>
          </a:p>
        </p:txBody>
      </p:sp>
      <p:sp>
        <p:nvSpPr>
          <p:cNvPr id="221205" name="Rectangle 21"/>
          <p:cNvSpPr>
            <a:spLocks noChangeArrowheads="1"/>
          </p:cNvSpPr>
          <p:nvPr/>
        </p:nvSpPr>
        <p:spPr bwMode="auto">
          <a:xfrm>
            <a:off x="8745538" y="4749379"/>
            <a:ext cx="1554162" cy="338137"/>
          </a:xfrm>
          <a:prstGeom prst="rect">
            <a:avLst/>
          </a:prstGeom>
          <a:solidFill>
            <a:srgbClr val="FFC000"/>
          </a:solidFill>
          <a:ln w="19050">
            <a:solidFill>
              <a:schemeClr val="tx1"/>
            </a:solidFill>
            <a:miter lim="800000"/>
          </a:ln>
          <a:effectLst/>
        </p:spPr>
        <p:txBody>
          <a:bodyPr wrap="none" anchor="ctr"/>
          <a:p>
            <a:pPr algn="ctr"/>
            <a:r>
              <a:rPr kumimoji="1" lang="zh-CN" altLang="en-US" sz="2000" b="1">
                <a:solidFill>
                  <a:schemeClr val="bg2"/>
                </a:solidFill>
                <a:latin typeface="+mn-lt"/>
                <a:ea typeface="+mn-ea"/>
              </a:rPr>
              <a:t>接收缓存</a:t>
            </a:r>
            <a:endParaRPr kumimoji="1" lang="zh-CN" altLang="en-US" sz="2000" b="1">
              <a:solidFill>
                <a:schemeClr val="bg2"/>
              </a:solidFill>
              <a:latin typeface="+mn-lt"/>
              <a:ea typeface="+mn-ea"/>
            </a:endParaRPr>
          </a:p>
        </p:txBody>
      </p:sp>
      <p:sp>
        <p:nvSpPr>
          <p:cNvPr id="221206" name="Freeform 22"/>
          <p:cNvSpPr/>
          <p:nvPr/>
        </p:nvSpPr>
        <p:spPr bwMode="auto">
          <a:xfrm>
            <a:off x="2728914" y="5265315"/>
            <a:ext cx="6783387" cy="685800"/>
          </a:xfrm>
          <a:custGeom>
            <a:avLst/>
            <a:gdLst/>
            <a:ahLst/>
            <a:cxnLst>
              <a:cxn ang="0">
                <a:pos x="0" y="0"/>
              </a:cxn>
              <a:cxn ang="0">
                <a:pos x="0" y="384"/>
              </a:cxn>
              <a:cxn ang="0">
                <a:pos x="3264" y="384"/>
              </a:cxn>
              <a:cxn ang="0">
                <a:pos x="3264" y="0"/>
              </a:cxn>
            </a:cxnLst>
            <a:rect l="0" t="0" r="r" b="b"/>
            <a:pathLst>
              <a:path w="3264" h="384">
                <a:moveTo>
                  <a:pt x="0" y="0"/>
                </a:moveTo>
                <a:lnTo>
                  <a:pt x="0" y="384"/>
                </a:lnTo>
                <a:lnTo>
                  <a:pt x="3264" y="384"/>
                </a:lnTo>
                <a:lnTo>
                  <a:pt x="3264" y="0"/>
                </a:lnTo>
              </a:path>
            </a:pathLst>
          </a:custGeom>
          <a:noFill/>
          <a:ln w="28575" cmpd="sng">
            <a:solidFill>
              <a:srgbClr val="333399"/>
            </a:solidFill>
            <a:round/>
          </a:ln>
          <a:effectLst/>
        </p:spPr>
        <p:txBody>
          <a:bodyPr/>
          <a:p>
            <a:endParaRPr lang="zh-CN" altLang="en-US" b="1">
              <a:solidFill>
                <a:schemeClr val="bg2"/>
              </a:solidFill>
              <a:latin typeface="+mn-lt"/>
              <a:ea typeface="+mn-ea"/>
            </a:endParaRPr>
          </a:p>
        </p:txBody>
      </p:sp>
      <p:sp>
        <p:nvSpPr>
          <p:cNvPr id="221207" name="Rectangle 23"/>
          <p:cNvSpPr>
            <a:spLocks noChangeArrowheads="1"/>
          </p:cNvSpPr>
          <p:nvPr/>
        </p:nvSpPr>
        <p:spPr bwMode="auto">
          <a:xfrm>
            <a:off x="1963739" y="4749379"/>
            <a:ext cx="1550987" cy="338137"/>
          </a:xfrm>
          <a:prstGeom prst="rect">
            <a:avLst/>
          </a:prstGeom>
          <a:solidFill>
            <a:srgbClr val="FFC000"/>
          </a:solidFill>
          <a:ln w="19050">
            <a:solidFill>
              <a:schemeClr val="tx1"/>
            </a:solidFill>
            <a:miter lim="800000"/>
          </a:ln>
          <a:effectLst/>
        </p:spPr>
        <p:txBody>
          <a:bodyPr wrap="none" anchor="ctr"/>
          <a:p>
            <a:pPr algn="ctr"/>
            <a:r>
              <a:rPr kumimoji="1" lang="zh-CN" altLang="en-US" sz="2000" b="1" dirty="0">
                <a:solidFill>
                  <a:schemeClr val="bg2"/>
                </a:solidFill>
                <a:latin typeface="+mn-lt"/>
                <a:ea typeface="+mn-ea"/>
              </a:rPr>
              <a:t>发送缓存</a:t>
            </a:r>
            <a:endParaRPr kumimoji="1" lang="zh-CN" altLang="en-US" sz="2000" b="1" dirty="0">
              <a:solidFill>
                <a:schemeClr val="bg2"/>
              </a:solidFill>
              <a:latin typeface="+mn-lt"/>
              <a:ea typeface="+mn-ea"/>
            </a:endParaRPr>
          </a:p>
        </p:txBody>
      </p:sp>
      <p:sp>
        <p:nvSpPr>
          <p:cNvPr id="221208" name="Rectangle 24"/>
          <p:cNvSpPr>
            <a:spLocks noChangeArrowheads="1"/>
          </p:cNvSpPr>
          <p:nvPr/>
        </p:nvSpPr>
        <p:spPr bwMode="auto">
          <a:xfrm>
            <a:off x="3136901" y="5435179"/>
            <a:ext cx="1389063" cy="344487"/>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p>
            <a:pPr algn="ctr"/>
            <a:r>
              <a:rPr kumimoji="1" lang="zh-CN" altLang="en-US" sz="2000" b="1" dirty="0">
                <a:solidFill>
                  <a:schemeClr val="bg2"/>
                </a:solidFill>
                <a:latin typeface="+mn-lt"/>
                <a:ea typeface="+mn-ea"/>
              </a:rPr>
              <a:t>报文段</a:t>
            </a:r>
            <a:endParaRPr kumimoji="1" lang="zh-CN" altLang="en-US" sz="2000" b="1" dirty="0">
              <a:solidFill>
                <a:schemeClr val="bg2"/>
              </a:solidFill>
              <a:latin typeface="+mn-lt"/>
              <a:ea typeface="+mn-ea"/>
            </a:endParaRPr>
          </a:p>
        </p:txBody>
      </p:sp>
      <p:sp>
        <p:nvSpPr>
          <p:cNvPr id="221209" name="Text Box 25"/>
          <p:cNvSpPr txBox="1">
            <a:spLocks noChangeArrowheads="1"/>
          </p:cNvSpPr>
          <p:nvPr/>
        </p:nvSpPr>
        <p:spPr bwMode="auto">
          <a:xfrm>
            <a:off x="6896100" y="5324054"/>
            <a:ext cx="438150" cy="398780"/>
          </a:xfrm>
          <a:prstGeom prst="rect">
            <a:avLst/>
          </a:prstGeom>
          <a:noFill/>
          <a:ln w="9525">
            <a:noFill/>
            <a:miter lim="800000"/>
          </a:ln>
          <a:effectLst/>
        </p:spPr>
        <p:txBody>
          <a:bodyPr wrap="none">
            <a:spAutoFit/>
          </a:bodyPr>
          <a:p>
            <a:r>
              <a:rPr kumimoji="1" lang="en-US" altLang="zh-CN" sz="2000" b="1">
                <a:solidFill>
                  <a:schemeClr val="bg2"/>
                </a:solidFill>
                <a:latin typeface="+mn-lt"/>
                <a:ea typeface="+mn-ea"/>
              </a:rPr>
              <a:t>…</a:t>
            </a:r>
            <a:endParaRPr kumimoji="1" lang="en-US" altLang="zh-CN" sz="2000" b="1">
              <a:solidFill>
                <a:schemeClr val="bg2"/>
              </a:solidFill>
              <a:latin typeface="+mn-lt"/>
              <a:ea typeface="+mn-ea"/>
            </a:endParaRPr>
          </a:p>
        </p:txBody>
      </p:sp>
      <p:sp>
        <p:nvSpPr>
          <p:cNvPr id="221210" name="Rectangle 26"/>
          <p:cNvSpPr>
            <a:spLocks noChangeArrowheads="1"/>
          </p:cNvSpPr>
          <p:nvPr/>
        </p:nvSpPr>
        <p:spPr bwMode="auto">
          <a:xfrm>
            <a:off x="5099051" y="5435179"/>
            <a:ext cx="1389063" cy="344487"/>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p>
            <a:pPr algn="ctr"/>
            <a:r>
              <a:rPr kumimoji="1" lang="zh-CN" altLang="en-US" sz="2000" b="1">
                <a:solidFill>
                  <a:schemeClr val="bg2"/>
                </a:solidFill>
                <a:latin typeface="+mn-lt"/>
                <a:ea typeface="+mn-ea"/>
              </a:rPr>
              <a:t>报文段</a:t>
            </a:r>
            <a:endParaRPr kumimoji="1" lang="zh-CN" altLang="en-US" sz="2000" b="1">
              <a:solidFill>
                <a:schemeClr val="bg2"/>
              </a:solidFill>
              <a:latin typeface="+mn-lt"/>
              <a:ea typeface="+mn-ea"/>
            </a:endParaRPr>
          </a:p>
        </p:txBody>
      </p:sp>
      <p:sp>
        <p:nvSpPr>
          <p:cNvPr id="221211" name="Rectangle 27"/>
          <p:cNvSpPr>
            <a:spLocks noChangeArrowheads="1"/>
          </p:cNvSpPr>
          <p:nvPr/>
        </p:nvSpPr>
        <p:spPr bwMode="auto">
          <a:xfrm>
            <a:off x="7550151" y="5435179"/>
            <a:ext cx="1389063" cy="344487"/>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p>
            <a:pPr algn="ctr"/>
            <a:r>
              <a:rPr kumimoji="1" lang="zh-CN" altLang="en-US" sz="2000" b="1">
                <a:solidFill>
                  <a:schemeClr val="bg2"/>
                </a:solidFill>
                <a:latin typeface="+mn-lt"/>
                <a:ea typeface="+mn-ea"/>
              </a:rPr>
              <a:t>报文段</a:t>
            </a:r>
            <a:endParaRPr kumimoji="1" lang="zh-CN" altLang="en-US" sz="2000" b="1">
              <a:solidFill>
                <a:schemeClr val="bg2"/>
              </a:solidFill>
              <a:latin typeface="+mn-lt"/>
              <a:ea typeface="+mn-ea"/>
            </a:endParaRPr>
          </a:p>
        </p:txBody>
      </p:sp>
      <p:sp>
        <p:nvSpPr>
          <p:cNvPr id="221212" name="Rectangle 28"/>
          <p:cNvSpPr>
            <a:spLocks noChangeArrowheads="1"/>
          </p:cNvSpPr>
          <p:nvPr/>
        </p:nvSpPr>
        <p:spPr bwMode="auto">
          <a:xfrm>
            <a:off x="9675814" y="3284116"/>
            <a:ext cx="490537" cy="174625"/>
          </a:xfrm>
          <a:prstGeom prst="rect">
            <a:avLst/>
          </a:prstGeom>
          <a:solidFill>
            <a:srgbClr val="99CCFF"/>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213" name="Rectangle 29"/>
          <p:cNvSpPr>
            <a:spLocks noChangeArrowheads="1"/>
          </p:cNvSpPr>
          <p:nvPr/>
        </p:nvSpPr>
        <p:spPr bwMode="auto">
          <a:xfrm>
            <a:off x="9675814" y="3028528"/>
            <a:ext cx="490537" cy="169862"/>
          </a:xfrm>
          <a:prstGeom prst="rect">
            <a:avLst/>
          </a:prstGeom>
          <a:solidFill>
            <a:srgbClr val="99CCFF"/>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214" name="Text Box 30"/>
          <p:cNvSpPr txBox="1">
            <a:spLocks noChangeArrowheads="1"/>
          </p:cNvSpPr>
          <p:nvPr/>
        </p:nvSpPr>
        <p:spPr bwMode="auto">
          <a:xfrm>
            <a:off x="8758238" y="3654004"/>
            <a:ext cx="69342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端口</a:t>
            </a:r>
            <a:endParaRPr kumimoji="1" lang="zh-CN" altLang="en-US" sz="2000" b="1">
              <a:solidFill>
                <a:schemeClr val="bg2"/>
              </a:solidFill>
              <a:latin typeface="+mn-lt"/>
              <a:ea typeface="+mn-ea"/>
            </a:endParaRPr>
          </a:p>
        </p:txBody>
      </p:sp>
      <p:sp>
        <p:nvSpPr>
          <p:cNvPr id="221215" name="Text Box 31"/>
          <p:cNvSpPr txBox="1">
            <a:spLocks noChangeArrowheads="1"/>
          </p:cNvSpPr>
          <p:nvPr/>
        </p:nvSpPr>
        <p:spPr bwMode="auto">
          <a:xfrm>
            <a:off x="2240280" y="1772816"/>
            <a:ext cx="948690" cy="398780"/>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发送方</a:t>
            </a:r>
            <a:endParaRPr kumimoji="1" lang="zh-CN" altLang="en-US" sz="2000" b="1">
              <a:solidFill>
                <a:schemeClr val="bg2"/>
              </a:solidFill>
              <a:latin typeface="+mn-lt"/>
              <a:ea typeface="+mn-ea"/>
            </a:endParaRPr>
          </a:p>
        </p:txBody>
      </p:sp>
      <p:sp>
        <p:nvSpPr>
          <p:cNvPr id="221216" name="Text Box 32"/>
          <p:cNvSpPr txBox="1">
            <a:spLocks noChangeArrowheads="1"/>
          </p:cNvSpPr>
          <p:nvPr/>
        </p:nvSpPr>
        <p:spPr bwMode="auto">
          <a:xfrm>
            <a:off x="9018905" y="1774404"/>
            <a:ext cx="948690" cy="398780"/>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接收方</a:t>
            </a:r>
            <a:endParaRPr kumimoji="1" lang="zh-CN" altLang="en-US" sz="2000" b="1">
              <a:solidFill>
                <a:schemeClr val="bg2"/>
              </a:solidFill>
              <a:latin typeface="+mn-lt"/>
              <a:ea typeface="+mn-ea"/>
            </a:endParaRPr>
          </a:p>
        </p:txBody>
      </p:sp>
      <p:sp>
        <p:nvSpPr>
          <p:cNvPr id="221217" name="AutoShape 33"/>
          <p:cNvSpPr>
            <a:spLocks noChangeArrowheads="1"/>
          </p:cNvSpPr>
          <p:nvPr/>
        </p:nvSpPr>
        <p:spPr bwMode="auto">
          <a:xfrm>
            <a:off x="3709988" y="3174579"/>
            <a:ext cx="1422400" cy="765175"/>
          </a:xfrm>
          <a:prstGeom prst="wedgeRoundRectCallout">
            <a:avLst>
              <a:gd name="adj1" fmla="val -81051"/>
              <a:gd name="adj2" fmla="val 163023"/>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p>
            <a:pPr algn="ctr"/>
            <a:endParaRPr kumimoji="1" lang="zh-CN" altLang="zh-CN" sz="3200" b="1">
              <a:solidFill>
                <a:schemeClr val="bg2"/>
              </a:solidFill>
              <a:latin typeface="+mn-lt"/>
              <a:ea typeface="+mn-ea"/>
            </a:endParaRPr>
          </a:p>
        </p:txBody>
      </p:sp>
      <p:sp>
        <p:nvSpPr>
          <p:cNvPr id="221218" name="Text Box 34"/>
          <p:cNvSpPr txBox="1">
            <a:spLocks noChangeArrowheads="1"/>
          </p:cNvSpPr>
          <p:nvPr/>
        </p:nvSpPr>
        <p:spPr bwMode="auto">
          <a:xfrm>
            <a:off x="3710623" y="3150766"/>
            <a:ext cx="1459230" cy="706755"/>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向发送缓存</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写入数据块</a:t>
            </a:r>
            <a:endParaRPr kumimoji="1" lang="zh-CN" altLang="en-US" sz="2000" b="1">
              <a:solidFill>
                <a:schemeClr val="bg2"/>
              </a:solidFill>
              <a:latin typeface="+mn-lt"/>
              <a:ea typeface="+mn-ea"/>
            </a:endParaRPr>
          </a:p>
        </p:txBody>
      </p:sp>
      <p:sp>
        <p:nvSpPr>
          <p:cNvPr id="221219" name="AutoShape 35"/>
          <p:cNvSpPr>
            <a:spLocks noChangeArrowheads="1"/>
          </p:cNvSpPr>
          <p:nvPr/>
        </p:nvSpPr>
        <p:spPr bwMode="auto">
          <a:xfrm>
            <a:off x="6629401" y="3206329"/>
            <a:ext cx="1393825" cy="765175"/>
          </a:xfrm>
          <a:prstGeom prst="wedgeRoundRectCallout">
            <a:avLst>
              <a:gd name="adj1" fmla="val 109227"/>
              <a:gd name="adj2" fmla="val 165352"/>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p>
            <a:pPr algn="ctr"/>
            <a:endParaRPr kumimoji="1" lang="zh-CN" altLang="zh-CN" sz="3200" b="1">
              <a:solidFill>
                <a:schemeClr val="bg2"/>
              </a:solidFill>
              <a:latin typeface="+mn-lt"/>
              <a:ea typeface="+mn-ea"/>
            </a:endParaRPr>
          </a:p>
        </p:txBody>
      </p:sp>
      <p:sp>
        <p:nvSpPr>
          <p:cNvPr id="221220" name="Text Box 36"/>
          <p:cNvSpPr txBox="1">
            <a:spLocks noChangeArrowheads="1"/>
          </p:cNvSpPr>
          <p:nvPr/>
        </p:nvSpPr>
        <p:spPr bwMode="auto">
          <a:xfrm>
            <a:off x="6599873" y="3182516"/>
            <a:ext cx="1459230" cy="706755"/>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从接收缓存</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读取数据块</a:t>
            </a:r>
            <a:endParaRPr kumimoji="1" lang="zh-CN" altLang="en-US" sz="2000" b="1">
              <a:solidFill>
                <a:schemeClr val="bg2"/>
              </a:solidFill>
              <a:latin typeface="+mn-lt"/>
              <a:ea typeface="+mn-ea"/>
            </a:endParaRPr>
          </a:p>
        </p:txBody>
      </p:sp>
      <p:sp>
        <p:nvSpPr>
          <p:cNvPr id="221221" name="Text Box 37"/>
          <p:cNvSpPr txBox="1">
            <a:spLocks noChangeArrowheads="1"/>
          </p:cNvSpPr>
          <p:nvPr/>
        </p:nvSpPr>
        <p:spPr bwMode="auto">
          <a:xfrm>
            <a:off x="2971800" y="2257004"/>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221222" name="Text Box 38"/>
          <p:cNvSpPr txBox="1">
            <a:spLocks noChangeArrowheads="1"/>
          </p:cNvSpPr>
          <p:nvPr/>
        </p:nvSpPr>
        <p:spPr bwMode="auto">
          <a:xfrm>
            <a:off x="8121650" y="2258591"/>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221223" name="Text Box 39"/>
          <p:cNvSpPr txBox="1">
            <a:spLocks noChangeArrowheads="1"/>
          </p:cNvSpPr>
          <p:nvPr/>
        </p:nvSpPr>
        <p:spPr bwMode="auto">
          <a:xfrm>
            <a:off x="9102726" y="1990304"/>
            <a:ext cx="822325" cy="1198880"/>
          </a:xfrm>
          <a:prstGeom prst="rect">
            <a:avLst/>
          </a:prstGeom>
          <a:noFill/>
          <a:ln w="9525">
            <a:noFill/>
            <a:miter lim="800000"/>
          </a:ln>
          <a:effectLst/>
        </p:spPr>
        <p:txBody>
          <a:bodyPr wrap="none">
            <a:spAutoFit/>
          </a:bodyPr>
          <a:p>
            <a:r>
              <a:rPr kumimoji="1" lang="en-US" altLang="zh-CN" sz="7200" b="1">
                <a:solidFill>
                  <a:schemeClr val="bg2"/>
                </a:solidFill>
                <a:latin typeface="+mn-lt"/>
                <a:ea typeface="+mn-ea"/>
                <a:sym typeface="Wingdings" panose="05000000000000000000" pitchFamily="2" charset="2"/>
              </a:rPr>
              <a:t></a:t>
            </a:r>
            <a:endParaRPr kumimoji="1" lang="en-US" altLang="zh-CN" sz="7200" b="1">
              <a:solidFill>
                <a:schemeClr val="bg2"/>
              </a:solidFill>
              <a:latin typeface="+mn-lt"/>
              <a:ea typeface="+mn-ea"/>
              <a:sym typeface="Wingdings" panose="05000000000000000000" pitchFamily="2" charset="2"/>
            </a:endParaRPr>
          </a:p>
        </p:txBody>
      </p:sp>
      <p:sp>
        <p:nvSpPr>
          <p:cNvPr id="221224" name="Rectangle 40"/>
          <p:cNvSpPr>
            <a:spLocks noChangeArrowheads="1"/>
          </p:cNvSpPr>
          <p:nvPr/>
        </p:nvSpPr>
        <p:spPr bwMode="auto">
          <a:xfrm>
            <a:off x="2646364" y="4035004"/>
            <a:ext cx="179387" cy="192087"/>
          </a:xfrm>
          <a:prstGeom prst="rect">
            <a:avLst/>
          </a:prstGeom>
          <a:solidFill>
            <a:schemeClr val="accent1"/>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
        <p:nvSpPr>
          <p:cNvPr id="221225" name="Rectangle 41"/>
          <p:cNvSpPr>
            <a:spLocks noChangeArrowheads="1"/>
          </p:cNvSpPr>
          <p:nvPr/>
        </p:nvSpPr>
        <p:spPr bwMode="auto">
          <a:xfrm>
            <a:off x="9417050" y="4035004"/>
            <a:ext cx="179388" cy="192087"/>
          </a:xfrm>
          <a:prstGeom prst="rect">
            <a:avLst/>
          </a:prstGeom>
          <a:solidFill>
            <a:schemeClr val="accent1"/>
          </a:solidFill>
          <a:ln w="9525">
            <a:solidFill>
              <a:schemeClr val="tx1"/>
            </a:solidFill>
            <a:miter lim="800000"/>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2070" y="2512378"/>
            <a:ext cx="5806440" cy="755650"/>
          </a:xfrm>
        </p:spPr>
        <p:txBody>
          <a:bodyPr wrap="square"/>
          <a:lstStyle/>
          <a:p>
            <a:r>
              <a:rPr lang="zh-CN" altLang="en-US" sz="4800" dirty="0"/>
              <a:t>传输层协议概述</a:t>
            </a:r>
            <a:endParaRPr lang="zh-CN" altLang="en-US" sz="4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91203" name="Rectangle 3"/>
          <p:cNvSpPr>
            <a:spLocks noGrp="1" noChangeArrowheads="1"/>
          </p:cNvSpPr>
          <p:nvPr>
            <p:ph idx="1"/>
          </p:nvPr>
        </p:nvSpPr>
        <p:spPr>
          <a:xfrm>
            <a:off x="577850" y="1641475"/>
            <a:ext cx="10842625" cy="3574415"/>
          </a:xfrm>
        </p:spPr>
        <p:txBody>
          <a:bodyPr>
            <a:normAutofit lnSpcReduction="10000"/>
          </a:bodyPr>
          <a:p>
            <a:pPr marL="457200" indent="-457200" fontAlgn="auto">
              <a:lnSpc>
                <a:spcPct val="120000"/>
              </a:lnSpc>
              <a:buClr>
                <a:srgbClr val="FF0000"/>
              </a:buClr>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连接是一条虚连接而不是一条真正的物理连接。</a:t>
            </a:r>
            <a:endParaRPr lang="zh-CN" altLang="en-US" sz="2400" b="1" dirty="0">
              <a:solidFill>
                <a:schemeClr val="bg2"/>
              </a:solidFill>
            </a:endParaRPr>
          </a:p>
          <a:p>
            <a:pPr marL="457200" indent="-457200" fontAlgn="auto">
              <a:lnSpc>
                <a:spcPct val="120000"/>
              </a:lnSpc>
              <a:buClr>
                <a:srgbClr val="FF0000"/>
              </a:buClr>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对应用进程一次把多长的报文发送到</a:t>
            </a:r>
            <a:r>
              <a:rPr lang="en-US" altLang="zh-CN" sz="2400" b="1" dirty="0">
                <a:solidFill>
                  <a:schemeClr val="bg2"/>
                </a:solidFill>
              </a:rPr>
              <a:t>TCP </a:t>
            </a:r>
            <a:r>
              <a:rPr lang="zh-CN" altLang="en-US" sz="2400" b="1" dirty="0">
                <a:solidFill>
                  <a:schemeClr val="bg2"/>
                </a:solidFill>
              </a:rPr>
              <a:t>的缓存中是不关心的。</a:t>
            </a:r>
            <a:endParaRPr lang="zh-CN" altLang="en-US" sz="2400" b="1" dirty="0">
              <a:solidFill>
                <a:schemeClr val="bg2"/>
              </a:solidFill>
            </a:endParaRPr>
          </a:p>
          <a:p>
            <a:pPr marL="457200" indent="-457200" fontAlgn="auto">
              <a:lnSpc>
                <a:spcPct val="120000"/>
              </a:lnSpc>
              <a:buClr>
                <a:srgbClr val="FF0000"/>
              </a:buClr>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根据网络的具体情况来决定一个报文段应包含多少个字节（</a:t>
            </a:r>
            <a:r>
              <a:rPr lang="en-US" altLang="zh-CN" sz="2400" b="1" dirty="0">
                <a:solidFill>
                  <a:schemeClr val="bg2"/>
                </a:solidFill>
              </a:rPr>
              <a:t>UDP </a:t>
            </a:r>
            <a:r>
              <a:rPr lang="zh-CN" altLang="en-US" sz="2400" b="1" dirty="0">
                <a:solidFill>
                  <a:schemeClr val="bg2"/>
                </a:solidFill>
              </a:rPr>
              <a:t>发送的报文长度是应用进程给出的）。</a:t>
            </a:r>
            <a:endParaRPr lang="zh-CN" altLang="en-US" sz="2400" b="1" dirty="0">
              <a:solidFill>
                <a:schemeClr val="bg2"/>
              </a:solidFill>
            </a:endParaRPr>
          </a:p>
          <a:p>
            <a:pPr marL="457200" indent="-457200" fontAlgn="auto">
              <a:lnSpc>
                <a:spcPct val="120000"/>
              </a:lnSpc>
              <a:buClr>
                <a:srgbClr val="FF0000"/>
              </a:buClr>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可把太长的数据块划分短一些再传送。</a:t>
            </a:r>
            <a:r>
              <a:rPr lang="en-US" altLang="zh-CN" sz="2400" b="1" dirty="0">
                <a:solidFill>
                  <a:schemeClr val="bg2"/>
                </a:solidFill>
              </a:rPr>
              <a:t>TCP </a:t>
            </a:r>
            <a:r>
              <a:rPr lang="zh-CN" altLang="en-US" sz="2400" b="1" dirty="0">
                <a:solidFill>
                  <a:schemeClr val="bg2"/>
                </a:solidFill>
              </a:rPr>
              <a:t>也可等待积累有足够多的字节后再构成报文段发送出去。 </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79587" name="Rectangle 3"/>
          <p:cNvSpPr>
            <a:spLocks noGrp="1" noChangeArrowheads="1"/>
          </p:cNvSpPr>
          <p:nvPr>
            <p:ph idx="1"/>
          </p:nvPr>
        </p:nvSpPr>
        <p:spPr>
          <a:xfrm>
            <a:off x="577534" y="1858013"/>
            <a:ext cx="10978515" cy="3142058"/>
          </a:xfrm>
        </p:spPr>
        <p:txBody>
          <a:bodyPr>
            <a:normAutofit/>
          </a:bodyPr>
          <a:p>
            <a:pPr marL="342900" indent="-342900" fontAlgn="auto">
              <a:lnSpc>
                <a:spcPct val="120000"/>
              </a:lnSpc>
              <a:buClr>
                <a:srgbClr val="FF0000"/>
              </a:buClr>
              <a:buFont typeface="Wingdings" panose="05000000000000000000" pitchFamily="2" charset="2"/>
              <a:buChar char="l"/>
            </a:pPr>
            <a:r>
              <a:rPr lang="zh-CN" altLang="en-US" sz="2400" b="1" dirty="0">
                <a:solidFill>
                  <a:schemeClr val="bg2"/>
                </a:solidFill>
              </a:rPr>
              <a:t>通信是全双工方式。</a:t>
            </a:r>
            <a:endParaRPr lang="zh-CN" altLang="en-US" sz="2400" b="1" dirty="0">
              <a:solidFill>
                <a:schemeClr val="bg2"/>
              </a:solidFill>
            </a:endParaRPr>
          </a:p>
          <a:p>
            <a:pPr marL="342900" indent="-342900" fontAlgn="auto">
              <a:lnSpc>
                <a:spcPct val="120000"/>
              </a:lnSpc>
              <a:buClr>
                <a:srgbClr val="FF0000"/>
              </a:buClr>
              <a:buFont typeface="Wingdings" panose="05000000000000000000" pitchFamily="2" charset="2"/>
              <a:buChar char="l"/>
            </a:pPr>
            <a:r>
              <a:rPr lang="zh-CN" altLang="en-US" sz="2400" b="1" dirty="0">
                <a:solidFill>
                  <a:schemeClr val="bg2"/>
                </a:solidFill>
              </a:rPr>
              <a:t>发送方的应用进程按照自己产生数据的规律，不断地把数据块陆续写入到 </a:t>
            </a:r>
            <a:r>
              <a:rPr lang="en-US" altLang="zh-CN" sz="2400" b="1" dirty="0">
                <a:solidFill>
                  <a:schemeClr val="bg2"/>
                </a:solidFill>
              </a:rPr>
              <a:t>TCP </a:t>
            </a:r>
            <a:r>
              <a:rPr lang="zh-CN" altLang="en-US" sz="2400" b="1" dirty="0">
                <a:solidFill>
                  <a:schemeClr val="bg2"/>
                </a:solidFill>
              </a:rPr>
              <a:t>的发送缓存中。</a:t>
            </a:r>
            <a:r>
              <a:rPr lang="en-US" altLang="zh-CN" sz="2400" b="1" dirty="0">
                <a:solidFill>
                  <a:schemeClr val="bg2"/>
                </a:solidFill>
              </a:rPr>
              <a:t>TCP </a:t>
            </a:r>
            <a:r>
              <a:rPr lang="zh-CN" altLang="en-US" sz="2400" b="1" dirty="0">
                <a:solidFill>
                  <a:schemeClr val="bg2"/>
                </a:solidFill>
              </a:rPr>
              <a:t>再从发送缓存中取出一定数量的数据，将其组成 </a:t>
            </a:r>
            <a:r>
              <a:rPr lang="en-US" altLang="zh-CN" sz="2400" b="1" dirty="0">
                <a:solidFill>
                  <a:schemeClr val="bg2"/>
                </a:solidFill>
              </a:rPr>
              <a:t>TCP </a:t>
            </a:r>
            <a:r>
              <a:rPr lang="zh-CN" altLang="en-US" sz="2400" b="1" dirty="0">
                <a:solidFill>
                  <a:schemeClr val="bg2"/>
                </a:solidFill>
              </a:rPr>
              <a:t>报文段</a:t>
            </a:r>
            <a:r>
              <a:rPr lang="en-US" altLang="zh-CN" sz="2400" b="1" dirty="0">
                <a:solidFill>
                  <a:schemeClr val="bg2"/>
                </a:solidFill>
              </a:rPr>
              <a:t>(segment)</a:t>
            </a:r>
            <a:r>
              <a:rPr lang="zh-CN" altLang="en-US" sz="2400" b="1" dirty="0">
                <a:solidFill>
                  <a:schemeClr val="bg2"/>
                </a:solidFill>
              </a:rPr>
              <a:t>逐个传送给 </a:t>
            </a:r>
            <a:r>
              <a:rPr lang="en-US" altLang="zh-CN" sz="2400" b="1" dirty="0">
                <a:solidFill>
                  <a:schemeClr val="bg2"/>
                </a:solidFill>
              </a:rPr>
              <a:t>IP </a:t>
            </a:r>
            <a:r>
              <a:rPr lang="zh-CN" altLang="en-US" sz="2400" b="1" dirty="0">
                <a:solidFill>
                  <a:schemeClr val="bg2"/>
                </a:solidFill>
              </a:rPr>
              <a:t>层，然后发送出去。</a:t>
            </a:r>
            <a:endParaRPr lang="zh-CN" altLang="en-US" sz="2400" b="1" dirty="0">
              <a:solidFill>
                <a:schemeClr val="bg2"/>
              </a:solidFill>
            </a:endParaRPr>
          </a:p>
          <a:p>
            <a:pPr marL="342900" indent="-342900" fontAlgn="auto">
              <a:lnSpc>
                <a:spcPct val="120000"/>
              </a:lnSpc>
              <a:buClr>
                <a:srgbClr val="FF0000"/>
              </a:buClr>
              <a:buFont typeface="Wingdings" panose="05000000000000000000" pitchFamily="2" charset="2"/>
              <a:buChar char="l"/>
            </a:pPr>
            <a:r>
              <a:rPr lang="zh-CN" altLang="en-US" sz="2400" b="1" dirty="0">
                <a:solidFill>
                  <a:schemeClr val="bg2"/>
                </a:solidFill>
              </a:rPr>
              <a:t>接收方从 </a:t>
            </a:r>
            <a:r>
              <a:rPr lang="en-US" altLang="zh-CN" sz="2400" b="1" dirty="0">
                <a:solidFill>
                  <a:schemeClr val="bg2"/>
                </a:solidFill>
              </a:rPr>
              <a:t>IP </a:t>
            </a:r>
            <a:r>
              <a:rPr lang="zh-CN" altLang="en-US" sz="2400" b="1" dirty="0">
                <a:solidFill>
                  <a:schemeClr val="bg2"/>
                </a:solidFill>
              </a:rPr>
              <a:t>层收到 </a:t>
            </a:r>
            <a:r>
              <a:rPr lang="en-US" altLang="zh-CN" sz="2400" b="1" dirty="0">
                <a:solidFill>
                  <a:schemeClr val="bg2"/>
                </a:solidFill>
              </a:rPr>
              <a:t>TCP </a:t>
            </a:r>
            <a:r>
              <a:rPr lang="zh-CN" altLang="en-US" sz="2400" b="1" dirty="0">
                <a:solidFill>
                  <a:schemeClr val="bg2"/>
                </a:solidFill>
              </a:rPr>
              <a:t>报文段后，先把它暂存在接收缓存中，然后让接收方的应用进程从接收缓存中将数据块逐个读取。 </a:t>
            </a:r>
            <a:endParaRPr lang="zh-CN" altLang="en-US" sz="2400" b="1" dirty="0">
              <a:solidFill>
                <a:schemeClr val="bg2"/>
              </a:solidFill>
            </a:endParaRPr>
          </a:p>
        </p:txBody>
      </p:sp>
      <p:sp>
        <p:nvSpPr>
          <p:cNvPr id="3" name="文本框 2"/>
          <p:cNvSpPr txBox="1"/>
          <p:nvPr/>
        </p:nvSpPr>
        <p:spPr>
          <a:xfrm>
            <a:off x="751205" y="1029970"/>
            <a:ext cx="1970405" cy="521970"/>
          </a:xfrm>
          <a:prstGeom prst="rect">
            <a:avLst/>
          </a:prstGeom>
          <a:noFill/>
        </p:spPr>
        <p:txBody>
          <a:bodyPr wrap="none" rtlCol="0" anchor="t">
            <a:spAutoFit/>
          </a:bodyPr>
          <a:p>
            <a:r>
              <a:rPr lang="zh-CN" altLang="en-US" sz="2800" b="1" dirty="0">
                <a:solidFill>
                  <a:srgbClr val="FF0000"/>
                </a:solidFill>
                <a:sym typeface="+mn-ea"/>
              </a:rPr>
              <a:t>全双工？？</a:t>
            </a:r>
            <a:endParaRPr lang="zh-CN" altLang="en-US" sz="2800" b="1" dirty="0">
              <a:solidFill>
                <a:srgbClr val="FF0000"/>
              </a:solidFill>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内容占位符 3"/>
          <p:cNvSpPr txBox="1"/>
          <p:nvPr/>
        </p:nvSpPr>
        <p:spPr>
          <a:xfrm>
            <a:off x="248920" y="2959081"/>
            <a:ext cx="10747058" cy="464458"/>
          </a:xfrm>
          <a:prstGeom prst="rect">
            <a:avLst/>
          </a:prstGeom>
        </p:spPr>
        <p:txBody>
          <a:bodyPr>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2"/>
                </a:solidFill>
              </a:rPr>
              <a:t>TCP </a:t>
            </a:r>
            <a:r>
              <a:rPr lang="zh-CN" altLang="en-US" sz="2400" b="1" dirty="0">
                <a:solidFill>
                  <a:schemeClr val="bg2"/>
                </a:solidFill>
              </a:rPr>
              <a:t>的连接 </a:t>
            </a:r>
            <a:endParaRPr lang="zh-CN" altLang="en-US" sz="2400" b="1" dirty="0">
              <a:solidFill>
                <a:schemeClr val="bg2"/>
              </a:solidFill>
            </a:endParaRPr>
          </a:p>
        </p:txBody>
      </p:sp>
      <p:sp>
        <p:nvSpPr>
          <p:cNvPr id="580611" name="Rectangle 3"/>
          <p:cNvSpPr>
            <a:spLocks noGrp="1" noChangeArrowheads="1"/>
          </p:cNvSpPr>
          <p:nvPr>
            <p:ph idx="1"/>
          </p:nvPr>
        </p:nvSpPr>
        <p:spPr>
          <a:xfrm>
            <a:off x="706755" y="1859280"/>
            <a:ext cx="10978515" cy="1160780"/>
          </a:xfrm>
        </p:spPr>
        <p:txBody>
          <a:bodyPr>
            <a:noAutofit/>
          </a:bodyPr>
          <a:lstStyle/>
          <a:p>
            <a:pPr indent="0">
              <a:buNone/>
            </a:pPr>
            <a:r>
              <a:rPr lang="zh-CN" altLang="en-US" b="1" dirty="0">
                <a:solidFill>
                  <a:schemeClr val="bg2"/>
                </a:solidFill>
              </a:rPr>
              <a:t>由于传输层的通信是面向连接的，因此</a:t>
            </a:r>
            <a:r>
              <a:rPr lang="en-US" altLang="zh-CN" b="1" dirty="0">
                <a:solidFill>
                  <a:schemeClr val="bg2"/>
                </a:solidFill>
              </a:rPr>
              <a:t>TCP </a:t>
            </a:r>
            <a:r>
              <a:rPr lang="zh-CN" altLang="en-US" b="1" dirty="0">
                <a:solidFill>
                  <a:schemeClr val="bg2"/>
                </a:solidFill>
              </a:rPr>
              <a:t>每一条连接上的通信只能是一对一的，而不可能是一对多、多对一或多对多的。 </a:t>
            </a:r>
            <a:endParaRPr lang="zh-CN" altLang="en-US" b="1" dirty="0">
              <a:solidFill>
                <a:schemeClr val="bg2"/>
              </a:solidFill>
            </a:endParaRPr>
          </a:p>
        </p:txBody>
      </p:sp>
      <p:sp>
        <p:nvSpPr>
          <p:cNvPr id="12" name="Rectangle 3"/>
          <p:cNvSpPr txBox="1">
            <a:spLocks noChangeArrowheads="1"/>
          </p:cNvSpPr>
          <p:nvPr/>
        </p:nvSpPr>
        <p:spPr>
          <a:xfrm>
            <a:off x="706755" y="3423046"/>
            <a:ext cx="10978515" cy="1356329"/>
          </a:xfrm>
          <a:prstGeom prst="rect">
            <a:avLst/>
          </a:prstGeom>
        </p:spPr>
        <p:txBody>
          <a:bodyPr vert="horz" lIns="121917" tIns="60958" rIns="121917" bIns="60958" rtlCol="0">
            <a:normAutofit/>
          </a:bodyPr>
          <a:lstStyle>
            <a:lvl1pPr marL="0" indent="0" algn="l" defTabSz="914400" rtl="0" eaLnBrk="1" latinLnBrk="0" hangingPunct="1">
              <a:lnSpc>
                <a:spcPct val="150000"/>
              </a:lnSpc>
              <a:spcBef>
                <a:spcPct val="20000"/>
              </a:spcBef>
              <a:buSzPct val="80000"/>
              <a:buFont typeface="Wingdings" panose="05000000000000000000" pitchFamily="2" charset="2"/>
              <a:buNone/>
              <a:defRPr sz="1500" kern="1200">
                <a:solidFill>
                  <a:schemeClr val="tx1">
                    <a:lumMod val="75000"/>
                    <a:lumOff val="25000"/>
                  </a:schemeClr>
                </a:solidFill>
                <a:latin typeface="+mn-lt"/>
                <a:ea typeface="+mn-ea"/>
                <a:cs typeface="+mn-cs"/>
              </a:defRPr>
            </a:lvl1pPr>
            <a:lvl2pPr marL="457200" indent="0" algn="l" defTabSz="914400" rtl="0" eaLnBrk="1" latinLnBrk="0" hangingPunct="1">
              <a:lnSpc>
                <a:spcPct val="150000"/>
              </a:lnSpc>
              <a:spcBef>
                <a:spcPct val="20000"/>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9144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3pPr>
            <a:lvl4pPr marL="13716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4pPr>
            <a:lvl5pPr marL="1828165"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indent="546100" fontAlgn="auto">
              <a:spcAft>
                <a:spcPts val="0"/>
              </a:spcAft>
            </a:pPr>
            <a:r>
              <a:rPr lang="en-US" altLang="zh-CN" sz="2400" b="1" dirty="0">
                <a:solidFill>
                  <a:schemeClr val="bg2"/>
                </a:solidFill>
              </a:rPr>
              <a:t>TCP </a:t>
            </a:r>
            <a:r>
              <a:rPr lang="zh-CN" altLang="en-US" sz="2400" b="1" dirty="0">
                <a:solidFill>
                  <a:schemeClr val="bg2"/>
                </a:solidFill>
              </a:rPr>
              <a:t>把连接作为最基本的抽象。</a:t>
            </a:r>
            <a:endParaRPr lang="zh-CN" altLang="en-US" sz="2400" b="1" dirty="0">
              <a:solidFill>
                <a:schemeClr val="bg2"/>
              </a:solidFill>
            </a:endParaRPr>
          </a:p>
          <a:p>
            <a:pPr indent="546100" fontAlgn="auto">
              <a:spcAft>
                <a:spcPts val="0"/>
              </a:spcAft>
            </a:pPr>
            <a:r>
              <a:rPr lang="zh-CN" altLang="en-US" sz="2400" b="1" dirty="0">
                <a:solidFill>
                  <a:schemeClr val="bg2"/>
                </a:solidFill>
              </a:rPr>
              <a:t>每一条 </a:t>
            </a:r>
            <a:r>
              <a:rPr lang="en-US" altLang="zh-CN" sz="2400" b="1" dirty="0">
                <a:solidFill>
                  <a:schemeClr val="bg2"/>
                </a:solidFill>
              </a:rPr>
              <a:t>TCP </a:t>
            </a:r>
            <a:r>
              <a:rPr lang="zh-CN" altLang="en-US" sz="2400" b="1" dirty="0">
                <a:solidFill>
                  <a:schemeClr val="bg2"/>
                </a:solidFill>
              </a:rPr>
              <a:t>连接唯一地被通信两端的两个端点所确定。即：</a:t>
            </a:r>
            <a:endParaRPr lang="zh-CN" altLang="en-US" sz="2400" b="1" dirty="0">
              <a:solidFill>
                <a:schemeClr val="bg2"/>
              </a:solidFill>
            </a:endParaRPr>
          </a:p>
        </p:txBody>
      </p:sp>
      <p:sp>
        <p:nvSpPr>
          <p:cNvPr id="13" name="Rectangle 5"/>
          <p:cNvSpPr>
            <a:spLocks noChangeArrowheads="1"/>
          </p:cNvSpPr>
          <p:nvPr/>
        </p:nvSpPr>
        <p:spPr bwMode="auto">
          <a:xfrm>
            <a:off x="1379220" y="5182870"/>
            <a:ext cx="8487410" cy="834390"/>
          </a:xfrm>
          <a:prstGeom prst="rect">
            <a:avLst/>
          </a:prstGeom>
          <a:solidFill>
            <a:srgbClr val="92D050"/>
          </a:solidFill>
          <a:ln w="28575">
            <a:noFill/>
            <a:miter lim="800000"/>
          </a:ln>
        </p:spPr>
        <p:txBody>
          <a:bodyPr wrap="none" anchor="ctr"/>
          <a:lstStyle/>
          <a:p>
            <a:pPr algn="ctr">
              <a:buFont typeface="Wingdings" panose="05000000000000000000" pitchFamily="2" charset="2"/>
              <a:buNone/>
            </a:pPr>
            <a:r>
              <a:rPr lang="en-US" altLang="zh-CN" sz="3200" b="1" dirty="0">
                <a:solidFill>
                  <a:schemeClr val="bg2"/>
                </a:solidFill>
              </a:rPr>
              <a:t>TCP </a:t>
            </a:r>
            <a:r>
              <a:rPr lang="zh-CN" altLang="en-US" sz="3200" b="1" dirty="0">
                <a:solidFill>
                  <a:schemeClr val="bg2"/>
                </a:solidFill>
                <a:latin typeface="黑体" panose="02010609060101010101" charset="-122"/>
                <a:ea typeface="黑体" panose="02010609060101010101" charset="-122"/>
              </a:rPr>
              <a:t>连接</a:t>
            </a:r>
            <a:r>
              <a:rPr lang="zh-CN" altLang="en-US" sz="3200" b="1" dirty="0">
                <a:solidFill>
                  <a:schemeClr val="bg2"/>
                </a:solidFill>
              </a:rPr>
              <a:t> </a:t>
            </a:r>
            <a:r>
              <a:rPr lang="en-US" altLang="zh-CN" sz="3200" b="1" dirty="0">
                <a:solidFill>
                  <a:schemeClr val="bg2"/>
                </a:solidFill>
              </a:rPr>
              <a:t>::= {(IP1: port1), (IP2: port2)}</a:t>
            </a:r>
            <a:endParaRPr lang="en-US" altLang="zh-CN" sz="3200" b="1" dirty="0">
              <a:solidFill>
                <a:schemeClr val="bg2"/>
              </a:solidFill>
            </a:endParaRPr>
          </a:p>
        </p:txBody>
      </p:sp>
      <p:sp>
        <p:nvSpPr>
          <p:cNvPr id="3" name="文本框 2"/>
          <p:cNvSpPr txBox="1"/>
          <p:nvPr/>
        </p:nvSpPr>
        <p:spPr>
          <a:xfrm>
            <a:off x="793115" y="1017905"/>
            <a:ext cx="3027045" cy="583565"/>
          </a:xfrm>
          <a:prstGeom prst="rect">
            <a:avLst/>
          </a:prstGeom>
          <a:noFill/>
        </p:spPr>
        <p:txBody>
          <a:bodyPr wrap="square" rtlCol="0">
            <a:spAutoFit/>
          </a:bodyPr>
          <a:p>
            <a:r>
              <a:rPr lang="zh-CN" altLang="en-US" sz="3200" b="1">
                <a:solidFill>
                  <a:srgbClr val="FF0000"/>
                </a:solidFill>
              </a:rPr>
              <a:t>一对一？？</a:t>
            </a:r>
            <a:endParaRPr lang="zh-CN" altLang="en-US" sz="3200" b="1">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3.3.1  TCP</a:t>
            </a:r>
            <a:r>
              <a:rPr sz="2800" b="1" dirty="0">
                <a:latin typeface="宋体" panose="02010600030101010101" pitchFamily="2" charset="-122"/>
                <a:ea typeface="宋体" panose="02010600030101010101" pitchFamily="2" charset="-122"/>
                <a:cs typeface="宋体" panose="02010600030101010101" pitchFamily="2" charset="-122"/>
                <a:sym typeface="+mn-ea"/>
              </a:rPr>
              <a:t>的主要特点</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772" name="Rectangle 2"/>
          <p:cNvSpPr>
            <a:spLocks noGrp="1" noChangeArrowheads="1"/>
          </p:cNvSpPr>
          <p:nvPr/>
        </p:nvSpPr>
        <p:spPr>
          <a:xfrm>
            <a:off x="5778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en-US" altLang="zh-CN" sz="2400" b="1" dirty="0">
                <a:solidFill>
                  <a:schemeClr val="bg2"/>
                </a:solidFill>
              </a:rPr>
              <a:t>UDP</a:t>
            </a:r>
            <a:r>
              <a:rPr lang="zh-CN" altLang="en-US" sz="2400" b="1" dirty="0">
                <a:solidFill>
                  <a:schemeClr val="bg2"/>
                </a:solidFill>
              </a:rPr>
              <a:t>与</a:t>
            </a:r>
            <a:r>
              <a:rPr lang="en-US" altLang="zh-CN" sz="2400" b="1" dirty="0">
                <a:solidFill>
                  <a:schemeClr val="bg2"/>
                </a:solidFill>
              </a:rPr>
              <a:t>TCP</a:t>
            </a:r>
            <a:r>
              <a:rPr lang="zh-CN" altLang="en-US" sz="2400" b="1" dirty="0">
                <a:solidFill>
                  <a:schemeClr val="bg2"/>
                </a:solidFill>
              </a:rPr>
              <a:t>复用的区别</a:t>
            </a:r>
            <a:endParaRPr lang="zh-CN" altLang="en-US" sz="2400" b="1" dirty="0">
              <a:solidFill>
                <a:schemeClr val="bg2"/>
              </a:solidFill>
            </a:endParaRPr>
          </a:p>
        </p:txBody>
      </p:sp>
      <p:sp>
        <p:nvSpPr>
          <p:cNvPr id="7" name="圆角矩形 6"/>
          <p:cNvSpPr>
            <a:spLocks noChangeArrowheads="1"/>
          </p:cNvSpPr>
          <p:nvPr/>
        </p:nvSpPr>
        <p:spPr bwMode="auto">
          <a:xfrm>
            <a:off x="3127375" y="2438400"/>
            <a:ext cx="1371600" cy="4572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2000" b="1" dirty="0">
                <a:solidFill>
                  <a:schemeClr val="bg2"/>
                </a:solidFill>
                <a:latin typeface="+mn-lt"/>
                <a:ea typeface="+mn-ea"/>
              </a:rPr>
              <a:t>应用进程</a:t>
            </a:r>
            <a:endParaRPr lang="zh-CN" altLang="en-US" sz="2000" b="1" dirty="0">
              <a:solidFill>
                <a:schemeClr val="bg2"/>
              </a:solidFill>
              <a:latin typeface="+mn-lt"/>
              <a:ea typeface="+mn-ea"/>
            </a:endParaRPr>
          </a:p>
        </p:txBody>
      </p:sp>
      <p:sp>
        <p:nvSpPr>
          <p:cNvPr id="8" name="矩形 7"/>
          <p:cNvSpPr/>
          <p:nvPr/>
        </p:nvSpPr>
        <p:spPr>
          <a:xfrm>
            <a:off x="36607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b="1" dirty="0">
                <a:solidFill>
                  <a:schemeClr val="bg2"/>
                </a:solidFill>
              </a:rPr>
              <a:t>缓存</a:t>
            </a:r>
            <a:endParaRPr lang="zh-CN" altLang="en-US" sz="2000" b="1" dirty="0">
              <a:solidFill>
                <a:schemeClr val="bg2"/>
              </a:solidFill>
            </a:endParaRPr>
          </a:p>
        </p:txBody>
      </p:sp>
      <p:sp>
        <p:nvSpPr>
          <p:cNvPr id="32778" name="TextBox 8"/>
          <p:cNvSpPr txBox="1">
            <a:spLocks noChangeArrowheads="1"/>
          </p:cNvSpPr>
          <p:nvPr/>
        </p:nvSpPr>
        <p:spPr bwMode="auto">
          <a:xfrm>
            <a:off x="2027238" y="3429001"/>
            <a:ext cx="16954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dirty="0">
                <a:solidFill>
                  <a:schemeClr val="bg2"/>
                </a:solidFill>
                <a:latin typeface="黑体" panose="02010609060101010101" charset="-122"/>
                <a:ea typeface="黑体" panose="02010609060101010101" charset="-122"/>
              </a:rPr>
              <a:t>目的地址</a:t>
            </a:r>
            <a:r>
              <a:rPr lang="en-US" altLang="zh-CN" sz="2400" b="1" dirty="0">
                <a:solidFill>
                  <a:schemeClr val="bg2"/>
                </a:solidFill>
                <a:latin typeface="黑体" panose="02010609060101010101" charset="-122"/>
                <a:ea typeface="黑体" panose="02010609060101010101" charset="-122"/>
              </a:rPr>
              <a:t>/</a:t>
            </a:r>
            <a:r>
              <a:rPr lang="zh-CN" altLang="en-US" sz="2400" b="1" dirty="0">
                <a:solidFill>
                  <a:schemeClr val="bg2"/>
                </a:solidFill>
                <a:latin typeface="黑体" panose="02010609060101010101" charset="-122"/>
                <a:ea typeface="黑体" panose="02010609060101010101" charset="-122"/>
              </a:rPr>
              <a:t>端口相同</a:t>
            </a:r>
            <a:endParaRPr lang="zh-CN" altLang="en-US" sz="2400" b="1" dirty="0">
              <a:solidFill>
                <a:schemeClr val="bg2"/>
              </a:solidFill>
              <a:latin typeface="黑体" panose="02010609060101010101" charset="-122"/>
              <a:ea typeface="黑体" panose="02010609060101010101" charset="-122"/>
            </a:endParaRPr>
          </a:p>
        </p:txBody>
      </p:sp>
      <p:sp>
        <p:nvSpPr>
          <p:cNvPr id="10" name="圆角矩形 9"/>
          <p:cNvSpPr>
            <a:spLocks noChangeArrowheads="1"/>
          </p:cNvSpPr>
          <p:nvPr/>
        </p:nvSpPr>
        <p:spPr bwMode="auto">
          <a:xfrm>
            <a:off x="19081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sp>
        <p:nvSpPr>
          <p:cNvPr id="11" name="圆角矩形 10"/>
          <p:cNvSpPr>
            <a:spLocks noChangeArrowheads="1"/>
          </p:cNvSpPr>
          <p:nvPr/>
        </p:nvSpPr>
        <p:spPr bwMode="auto">
          <a:xfrm>
            <a:off x="50323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sp>
        <p:nvSpPr>
          <p:cNvPr id="12" name="圆角矩形 11"/>
          <p:cNvSpPr>
            <a:spLocks noChangeArrowheads="1"/>
          </p:cNvSpPr>
          <p:nvPr/>
        </p:nvSpPr>
        <p:spPr bwMode="auto">
          <a:xfrm>
            <a:off x="34321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cxnSp>
        <p:nvCxnSpPr>
          <p:cNvPr id="14" name="直接箭头连接符 13"/>
          <p:cNvCxnSpPr/>
          <p:nvPr/>
        </p:nvCxnSpPr>
        <p:spPr>
          <a:xfrm rot="5400000" flipH="1" flipV="1">
            <a:off x="2289175" y="3797300"/>
            <a:ext cx="1447800" cy="1447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flipH="1" flipV="1">
            <a:off x="3090863" y="4519613"/>
            <a:ext cx="14478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6200000" flipV="1">
            <a:off x="3965575" y="3797300"/>
            <a:ext cx="1447800" cy="1447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2791" name="Text Box 75"/>
          <p:cNvSpPr txBox="1">
            <a:spLocks noChangeArrowheads="1"/>
          </p:cNvSpPr>
          <p:nvPr/>
        </p:nvSpPr>
        <p:spPr bwMode="auto">
          <a:xfrm>
            <a:off x="2670175" y="4267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sym typeface="Wingdings" panose="05000000000000000000" pitchFamily="2" charset="2"/>
              </a:rPr>
              <a:t></a:t>
            </a:r>
            <a:endParaRPr lang="en-US" altLang="zh-CN" b="1">
              <a:solidFill>
                <a:schemeClr val="bg2"/>
              </a:solidFill>
              <a:sym typeface="Wingdings" panose="05000000000000000000" pitchFamily="2" charset="2"/>
            </a:endParaRPr>
          </a:p>
        </p:txBody>
      </p:sp>
      <p:sp>
        <p:nvSpPr>
          <p:cNvPr id="32792" name="Text Box 75"/>
          <p:cNvSpPr txBox="1">
            <a:spLocks noChangeArrowheads="1"/>
          </p:cNvSpPr>
          <p:nvPr/>
        </p:nvSpPr>
        <p:spPr bwMode="auto">
          <a:xfrm>
            <a:off x="3508375" y="44958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sym typeface="Wingdings" panose="05000000000000000000" pitchFamily="2" charset="2"/>
              </a:rPr>
              <a:t></a:t>
            </a:r>
            <a:endParaRPr lang="en-US" altLang="zh-CN" b="1">
              <a:solidFill>
                <a:schemeClr val="bg2"/>
              </a:solidFill>
              <a:sym typeface="Wingdings" panose="05000000000000000000" pitchFamily="2" charset="2"/>
            </a:endParaRPr>
          </a:p>
        </p:txBody>
      </p:sp>
      <p:sp>
        <p:nvSpPr>
          <p:cNvPr id="32793" name="Text Box 75"/>
          <p:cNvSpPr txBox="1">
            <a:spLocks noChangeArrowheads="1"/>
          </p:cNvSpPr>
          <p:nvPr/>
        </p:nvSpPr>
        <p:spPr bwMode="auto">
          <a:xfrm>
            <a:off x="4422775" y="44196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sym typeface="Wingdings" panose="05000000000000000000" pitchFamily="2" charset="2"/>
              </a:rPr>
              <a:t></a:t>
            </a:r>
            <a:endParaRPr lang="en-US" altLang="zh-CN" b="1">
              <a:solidFill>
                <a:schemeClr val="bg2"/>
              </a:solidFill>
              <a:sym typeface="Wingdings" panose="05000000000000000000" pitchFamily="2" charset="2"/>
            </a:endParaRPr>
          </a:p>
        </p:txBody>
      </p:sp>
      <p:sp>
        <p:nvSpPr>
          <p:cNvPr id="23" name="圆角矩形 22"/>
          <p:cNvSpPr>
            <a:spLocks noChangeArrowheads="1"/>
          </p:cNvSpPr>
          <p:nvPr/>
        </p:nvSpPr>
        <p:spPr bwMode="auto">
          <a:xfrm>
            <a:off x="7394575" y="2209800"/>
            <a:ext cx="457200" cy="6858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2000" b="1" dirty="0">
                <a:solidFill>
                  <a:schemeClr val="bg2"/>
                </a:solidFill>
                <a:latin typeface="+mn-lt"/>
                <a:ea typeface="+mn-ea"/>
              </a:rPr>
              <a:t>进程</a:t>
            </a:r>
            <a:endParaRPr lang="zh-CN" altLang="en-US" sz="2000" b="1" dirty="0">
              <a:solidFill>
                <a:schemeClr val="bg2"/>
              </a:solidFill>
              <a:latin typeface="+mn-lt"/>
              <a:ea typeface="+mn-ea"/>
            </a:endParaRPr>
          </a:p>
        </p:txBody>
      </p:sp>
      <p:sp>
        <p:nvSpPr>
          <p:cNvPr id="24" name="矩形 23"/>
          <p:cNvSpPr/>
          <p:nvPr/>
        </p:nvSpPr>
        <p:spPr>
          <a:xfrm>
            <a:off x="74707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b="1" dirty="0">
                <a:solidFill>
                  <a:schemeClr val="bg2"/>
                </a:solidFill>
              </a:rPr>
              <a:t>缓存</a:t>
            </a:r>
            <a:endParaRPr lang="zh-CN" altLang="en-US" sz="2000" b="1" dirty="0">
              <a:solidFill>
                <a:schemeClr val="bg2"/>
              </a:solidFill>
            </a:endParaRPr>
          </a:p>
        </p:txBody>
      </p:sp>
      <p:sp>
        <p:nvSpPr>
          <p:cNvPr id="32798" name="TextBox 24"/>
          <p:cNvSpPr txBox="1">
            <a:spLocks noChangeArrowheads="1"/>
          </p:cNvSpPr>
          <p:nvPr/>
        </p:nvSpPr>
        <p:spPr bwMode="auto">
          <a:xfrm>
            <a:off x="5313363" y="3143250"/>
            <a:ext cx="16764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solidFill>
                  <a:schemeClr val="bg2"/>
                </a:solidFill>
                <a:latin typeface="黑体" panose="02010609060101010101" charset="-122"/>
                <a:ea typeface="黑体" panose="02010609060101010101" charset="-122"/>
              </a:rPr>
              <a:t>同一源</a:t>
            </a:r>
            <a:r>
              <a:rPr lang="en-US" altLang="zh-CN" sz="2400" b="1">
                <a:solidFill>
                  <a:schemeClr val="bg2"/>
                </a:solidFill>
                <a:latin typeface="黑体" panose="02010609060101010101" charset="-122"/>
                <a:ea typeface="黑体" panose="02010609060101010101" charset="-122"/>
              </a:rPr>
              <a:t>/</a:t>
            </a:r>
            <a:r>
              <a:rPr lang="zh-CN" altLang="en-US" sz="2400" b="1">
                <a:solidFill>
                  <a:schemeClr val="bg2"/>
                </a:solidFill>
                <a:latin typeface="黑体" panose="02010609060101010101" charset="-122"/>
                <a:ea typeface="黑体" panose="02010609060101010101" charset="-122"/>
              </a:rPr>
              <a:t>目的地址</a:t>
            </a:r>
            <a:r>
              <a:rPr lang="en-US" altLang="zh-CN" sz="2400" b="1">
                <a:solidFill>
                  <a:schemeClr val="bg2"/>
                </a:solidFill>
                <a:latin typeface="黑体" panose="02010609060101010101" charset="-122"/>
                <a:ea typeface="黑体" panose="02010609060101010101" charset="-122"/>
              </a:rPr>
              <a:t>/</a:t>
            </a:r>
            <a:r>
              <a:rPr lang="zh-CN" altLang="en-US" sz="2400" b="1">
                <a:solidFill>
                  <a:schemeClr val="bg2"/>
                </a:solidFill>
                <a:latin typeface="黑体" panose="02010609060101010101" charset="-122"/>
                <a:ea typeface="黑体" panose="02010609060101010101" charset="-122"/>
              </a:rPr>
              <a:t>端口号</a:t>
            </a:r>
            <a:endParaRPr lang="zh-CN" altLang="en-US" sz="2400" b="1">
              <a:solidFill>
                <a:schemeClr val="bg2"/>
              </a:solidFill>
              <a:latin typeface="黑体" panose="02010609060101010101" charset="-122"/>
              <a:ea typeface="黑体" panose="02010609060101010101" charset="-122"/>
            </a:endParaRPr>
          </a:p>
        </p:txBody>
      </p:sp>
      <p:sp>
        <p:nvSpPr>
          <p:cNvPr id="26" name="圆角矩形 25"/>
          <p:cNvSpPr>
            <a:spLocks noChangeArrowheads="1"/>
          </p:cNvSpPr>
          <p:nvPr/>
        </p:nvSpPr>
        <p:spPr bwMode="auto">
          <a:xfrm>
            <a:off x="64039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sp>
        <p:nvSpPr>
          <p:cNvPr id="27" name="圆角矩形 26"/>
          <p:cNvSpPr>
            <a:spLocks noChangeArrowheads="1"/>
          </p:cNvSpPr>
          <p:nvPr/>
        </p:nvSpPr>
        <p:spPr bwMode="auto">
          <a:xfrm>
            <a:off x="94519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sp>
        <p:nvSpPr>
          <p:cNvPr id="28" name="圆角矩形 27"/>
          <p:cNvSpPr>
            <a:spLocks noChangeArrowheads="1"/>
          </p:cNvSpPr>
          <p:nvPr/>
        </p:nvSpPr>
        <p:spPr bwMode="auto">
          <a:xfrm>
            <a:off x="7927975" y="5257800"/>
            <a:ext cx="762000" cy="7620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1800" b="1" dirty="0">
                <a:solidFill>
                  <a:schemeClr val="bg2"/>
                </a:solidFill>
                <a:latin typeface="+mn-lt"/>
                <a:ea typeface="+mn-ea"/>
              </a:rPr>
              <a:t>应用进程</a:t>
            </a:r>
            <a:endParaRPr lang="zh-CN" altLang="en-US" sz="1800" b="1" dirty="0">
              <a:solidFill>
                <a:schemeClr val="bg2"/>
              </a:solidFill>
              <a:latin typeface="+mn-lt"/>
              <a:ea typeface="+mn-ea"/>
            </a:endParaRPr>
          </a:p>
        </p:txBody>
      </p:sp>
      <p:sp>
        <p:nvSpPr>
          <p:cNvPr id="35" name="矩形 34"/>
          <p:cNvSpPr/>
          <p:nvPr/>
        </p:nvSpPr>
        <p:spPr>
          <a:xfrm>
            <a:off x="8128000"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b="1" dirty="0">
                <a:solidFill>
                  <a:schemeClr val="bg2"/>
                </a:solidFill>
              </a:rPr>
              <a:t>缓存</a:t>
            </a:r>
            <a:endParaRPr lang="zh-CN" altLang="en-US" sz="2000" b="1" dirty="0">
              <a:solidFill>
                <a:schemeClr val="bg2"/>
              </a:solidFill>
            </a:endParaRPr>
          </a:p>
        </p:txBody>
      </p:sp>
      <p:sp>
        <p:nvSpPr>
          <p:cNvPr id="36" name="矩形 35"/>
          <p:cNvSpPr/>
          <p:nvPr/>
        </p:nvSpPr>
        <p:spPr>
          <a:xfrm>
            <a:off x="87661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b="1" dirty="0">
                <a:solidFill>
                  <a:schemeClr val="bg2"/>
                </a:solidFill>
              </a:rPr>
              <a:t>缓存</a:t>
            </a:r>
            <a:endParaRPr lang="zh-CN" altLang="en-US" sz="2000" b="1" dirty="0">
              <a:solidFill>
                <a:schemeClr val="bg2"/>
              </a:solidFill>
            </a:endParaRPr>
          </a:p>
        </p:txBody>
      </p:sp>
      <p:sp>
        <p:nvSpPr>
          <p:cNvPr id="32810" name="AutoShape 108"/>
          <p:cNvSpPr>
            <a:spLocks noChangeArrowheads="1"/>
          </p:cNvSpPr>
          <p:nvPr/>
        </p:nvSpPr>
        <p:spPr bwMode="auto">
          <a:xfrm rot="1800000">
            <a:off x="7167564" y="3703638"/>
            <a:ext cx="134937" cy="1568450"/>
          </a:xfrm>
          <a:prstGeom prst="can">
            <a:avLst>
              <a:gd name="adj" fmla="val 28413"/>
            </a:avLst>
          </a:prstGeom>
          <a:gradFill rotWithShape="1">
            <a:gsLst>
              <a:gs pos="0">
                <a:srgbClr val="939300"/>
              </a:gs>
              <a:gs pos="50000">
                <a:srgbClr val="FFFF00"/>
              </a:gs>
              <a:gs pos="100000">
                <a:srgbClr val="939300"/>
              </a:gs>
            </a:gsLst>
            <a:lin ang="0" scaled="1"/>
          </a:gradFill>
          <a:ln w="9525">
            <a:solidFill>
              <a:schemeClr val="tx1"/>
            </a:solidFill>
            <a:round/>
          </a:ln>
        </p:spPr>
        <p:txBody>
          <a:bodyPr wrap="none" anchor="ctr"/>
          <a:lstStyle/>
          <a:p>
            <a:endParaRPr lang="zh-CN" altLang="en-US" b="1">
              <a:solidFill>
                <a:schemeClr val="bg2"/>
              </a:solidFill>
            </a:endParaRPr>
          </a:p>
        </p:txBody>
      </p:sp>
      <p:cxnSp>
        <p:nvCxnSpPr>
          <p:cNvPr id="32811" name="直接箭头连接符 28"/>
          <p:cNvCxnSpPr>
            <a:cxnSpLocks noChangeShapeType="1"/>
            <a:endCxn id="24" idx="2"/>
          </p:cNvCxnSpPr>
          <p:nvPr/>
        </p:nvCxnSpPr>
        <p:spPr bwMode="auto">
          <a:xfrm flipV="1">
            <a:off x="6784975" y="3746500"/>
            <a:ext cx="876300" cy="1498600"/>
          </a:xfrm>
          <a:prstGeom prst="straightConnector1">
            <a:avLst/>
          </a:prstGeom>
          <a:noFill/>
          <a:ln w="9525" algn="ctr">
            <a:solidFill>
              <a:srgbClr val="1818FF"/>
            </a:solidFill>
            <a:round/>
            <a:headEnd type="arrow" w="med" len="med"/>
            <a:tailEnd type="arrow" w="med" len="med"/>
          </a:ln>
          <a:extLst>
            <a:ext uri="{909E8E84-426E-40DD-AFC4-6F175D3DCCD1}">
              <a14:hiddenFill xmlns:a14="http://schemas.microsoft.com/office/drawing/2010/main">
                <a:noFill/>
              </a14:hiddenFill>
            </a:ext>
          </a:extLst>
        </p:spPr>
      </p:cxnSp>
      <p:sp>
        <p:nvSpPr>
          <p:cNvPr id="32812" name="AutoShape 108"/>
          <p:cNvSpPr>
            <a:spLocks noChangeArrowheads="1"/>
          </p:cNvSpPr>
          <p:nvPr/>
        </p:nvSpPr>
        <p:spPr bwMode="auto">
          <a:xfrm>
            <a:off x="8232775" y="3819525"/>
            <a:ext cx="152400" cy="1339850"/>
          </a:xfrm>
          <a:prstGeom prst="can">
            <a:avLst>
              <a:gd name="adj" fmla="val 28614"/>
            </a:avLst>
          </a:prstGeom>
          <a:gradFill rotWithShape="1">
            <a:gsLst>
              <a:gs pos="0">
                <a:srgbClr val="939300"/>
              </a:gs>
              <a:gs pos="50000">
                <a:srgbClr val="FFFF00"/>
              </a:gs>
              <a:gs pos="100000">
                <a:srgbClr val="939300"/>
              </a:gs>
            </a:gsLst>
            <a:lin ang="0" scaled="1"/>
          </a:gradFill>
          <a:ln w="9525">
            <a:solidFill>
              <a:schemeClr val="tx1"/>
            </a:solidFill>
            <a:round/>
          </a:ln>
        </p:spPr>
        <p:txBody>
          <a:bodyPr wrap="none" anchor="ctr"/>
          <a:lstStyle/>
          <a:p>
            <a:endParaRPr lang="zh-CN" altLang="en-US" b="1">
              <a:solidFill>
                <a:schemeClr val="bg2"/>
              </a:solidFill>
            </a:endParaRPr>
          </a:p>
        </p:txBody>
      </p:sp>
      <p:cxnSp>
        <p:nvCxnSpPr>
          <p:cNvPr id="30" name="直接箭头连接符 29"/>
          <p:cNvCxnSpPr/>
          <p:nvPr/>
        </p:nvCxnSpPr>
        <p:spPr>
          <a:xfrm rot="5400000" flipH="1" flipV="1">
            <a:off x="7547769" y="4482306"/>
            <a:ext cx="1524000" cy="1588"/>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814" name="AutoShape 108"/>
          <p:cNvSpPr>
            <a:spLocks noChangeArrowheads="1"/>
          </p:cNvSpPr>
          <p:nvPr/>
        </p:nvSpPr>
        <p:spPr bwMode="auto">
          <a:xfrm rot="19800000" flipH="1">
            <a:off x="9301164" y="3703638"/>
            <a:ext cx="134937" cy="1568450"/>
          </a:xfrm>
          <a:prstGeom prst="can">
            <a:avLst>
              <a:gd name="adj" fmla="val 28413"/>
            </a:avLst>
          </a:prstGeom>
          <a:gradFill rotWithShape="1">
            <a:gsLst>
              <a:gs pos="0">
                <a:srgbClr val="939300"/>
              </a:gs>
              <a:gs pos="50000">
                <a:srgbClr val="FFFF00"/>
              </a:gs>
              <a:gs pos="100000">
                <a:srgbClr val="939300"/>
              </a:gs>
            </a:gsLst>
            <a:lin ang="0" scaled="1"/>
          </a:gradFill>
          <a:ln w="9525">
            <a:solidFill>
              <a:schemeClr val="tx1"/>
            </a:solidFill>
            <a:round/>
          </a:ln>
        </p:spPr>
        <p:txBody>
          <a:bodyPr wrap="none" anchor="ctr"/>
          <a:lstStyle/>
          <a:p>
            <a:endParaRPr lang="zh-CN" altLang="en-US" b="1">
              <a:solidFill>
                <a:schemeClr val="bg2"/>
              </a:solidFill>
            </a:endParaRPr>
          </a:p>
        </p:txBody>
      </p:sp>
      <p:cxnSp>
        <p:nvCxnSpPr>
          <p:cNvPr id="42" name="直接箭头连接符 41"/>
          <p:cNvCxnSpPr/>
          <p:nvPr/>
        </p:nvCxnSpPr>
        <p:spPr>
          <a:xfrm rot="16200000" flipV="1">
            <a:off x="8594725" y="4057650"/>
            <a:ext cx="1524000" cy="876300"/>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rrowheads="1"/>
          </p:cNvSpPr>
          <p:nvPr/>
        </p:nvSpPr>
        <p:spPr bwMode="auto">
          <a:xfrm>
            <a:off x="8080375" y="2209800"/>
            <a:ext cx="457200" cy="6858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2000" b="1" dirty="0">
                <a:solidFill>
                  <a:schemeClr val="bg2"/>
                </a:solidFill>
                <a:latin typeface="+mn-lt"/>
                <a:ea typeface="+mn-ea"/>
              </a:rPr>
              <a:t>进程</a:t>
            </a:r>
            <a:endParaRPr lang="zh-CN" altLang="en-US" sz="2000" b="1" dirty="0">
              <a:solidFill>
                <a:schemeClr val="bg2"/>
              </a:solidFill>
              <a:latin typeface="+mn-lt"/>
              <a:ea typeface="+mn-ea"/>
            </a:endParaRPr>
          </a:p>
        </p:txBody>
      </p:sp>
      <p:sp>
        <p:nvSpPr>
          <p:cNvPr id="44" name="圆角矩形 43"/>
          <p:cNvSpPr>
            <a:spLocks noChangeArrowheads="1"/>
          </p:cNvSpPr>
          <p:nvPr/>
        </p:nvSpPr>
        <p:spPr bwMode="auto">
          <a:xfrm>
            <a:off x="8689975" y="2209800"/>
            <a:ext cx="457200" cy="685800"/>
          </a:xfrm>
          <a:prstGeom prst="roundRect">
            <a:avLst>
              <a:gd name="adj" fmla="val 16667"/>
            </a:avLst>
          </a:prstGeom>
          <a:solidFill>
            <a:srgbClr val="00B0F0"/>
          </a:solidFill>
          <a:ln w="25400" algn="ctr">
            <a:noFill/>
            <a:round/>
          </a:ln>
        </p:spPr>
        <p:style>
          <a:lnRef idx="0">
            <a:scrgbClr r="0" g="0" b="0"/>
          </a:lnRef>
          <a:fillRef idx="1003">
            <a:schemeClr val="dk2"/>
          </a:fillRef>
          <a:effectRef idx="0">
            <a:scrgbClr r="0" g="0" b="0"/>
          </a:effectRef>
          <a:fontRef idx="major"/>
        </p:style>
        <p:txBody>
          <a:bodyPr anchor="ctr"/>
          <a:lstStyle/>
          <a:p>
            <a:pPr algn="ctr">
              <a:defRPr/>
            </a:pPr>
            <a:r>
              <a:rPr lang="zh-CN" altLang="en-US" sz="2000" b="1" dirty="0">
                <a:solidFill>
                  <a:schemeClr val="bg2"/>
                </a:solidFill>
                <a:latin typeface="+mn-lt"/>
                <a:ea typeface="+mn-ea"/>
              </a:rPr>
              <a:t>进程</a:t>
            </a:r>
            <a:endParaRPr lang="zh-CN" altLang="en-US" sz="2000" b="1" dirty="0">
              <a:solidFill>
                <a:schemeClr val="bg2"/>
              </a:solidFill>
              <a:latin typeface="+mn-lt"/>
              <a:ea typeface="+mn-ea"/>
            </a:endParaRPr>
          </a:p>
        </p:txBody>
      </p:sp>
      <p:sp>
        <p:nvSpPr>
          <p:cNvPr id="45" name="矩形 44"/>
          <p:cNvSpPr/>
          <p:nvPr/>
        </p:nvSpPr>
        <p:spPr>
          <a:xfrm>
            <a:off x="6937375" y="1988840"/>
            <a:ext cx="2743200" cy="1135360"/>
          </a:xfrm>
          <a:prstGeom prst="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bg2"/>
              </a:solidFill>
            </a:endParaRPr>
          </a:p>
        </p:txBody>
      </p:sp>
      <p:sp>
        <p:nvSpPr>
          <p:cNvPr id="32823" name="TextBox 45"/>
          <p:cNvSpPr txBox="1">
            <a:spLocks noChangeArrowheads="1"/>
          </p:cNvSpPr>
          <p:nvPr/>
        </p:nvSpPr>
        <p:spPr bwMode="auto">
          <a:xfrm>
            <a:off x="7323312" y="1310854"/>
            <a:ext cx="2614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dirty="0">
                <a:solidFill>
                  <a:schemeClr val="bg2"/>
                </a:solidFill>
                <a:latin typeface="黑体" panose="02010609060101010101" charset="-122"/>
                <a:ea typeface="黑体" panose="02010609060101010101" charset="-122"/>
              </a:rPr>
              <a:t>可以是不同进程</a:t>
            </a:r>
            <a:endParaRPr lang="zh-CN" altLang="en-US" sz="2400" b="1" dirty="0">
              <a:solidFill>
                <a:schemeClr val="bg2"/>
              </a:solidFill>
              <a:latin typeface="黑体" panose="02010609060101010101" charset="-122"/>
              <a:ea typeface="黑体" panose="02010609060101010101" charset="-122"/>
            </a:endParaRPr>
          </a:p>
        </p:txBody>
      </p:sp>
      <p:cxnSp>
        <p:nvCxnSpPr>
          <p:cNvPr id="48" name="直接箭头连接符 47"/>
          <p:cNvCxnSpPr/>
          <p:nvPr/>
        </p:nvCxnSpPr>
        <p:spPr>
          <a:xfrm flipV="1">
            <a:off x="6861175" y="35052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013575" y="3657600"/>
            <a:ext cx="2667000" cy="304800"/>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bg2"/>
              </a:solidFill>
            </a:endParaRPr>
          </a:p>
        </p:txBody>
      </p:sp>
      <p:sp>
        <p:nvSpPr>
          <p:cNvPr id="32826" name="TextBox 49"/>
          <p:cNvSpPr txBox="1">
            <a:spLocks noChangeArrowheads="1"/>
          </p:cNvSpPr>
          <p:nvPr/>
        </p:nvSpPr>
        <p:spPr bwMode="auto">
          <a:xfrm>
            <a:off x="9299575" y="4000501"/>
            <a:ext cx="1371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dirty="0">
                <a:solidFill>
                  <a:schemeClr val="bg2"/>
                </a:solidFill>
                <a:latin typeface="黑体" panose="02010609060101010101" charset="-122"/>
                <a:ea typeface="黑体" panose="02010609060101010101" charset="-122"/>
              </a:rPr>
              <a:t>同一端口号</a:t>
            </a:r>
            <a:endParaRPr lang="zh-CN" altLang="en-US" sz="2400" b="1" dirty="0">
              <a:solidFill>
                <a:schemeClr val="bg2"/>
              </a:solidFill>
              <a:latin typeface="黑体" panose="02010609060101010101" charset="-122"/>
              <a:ea typeface="黑体" panose="02010609060101010101" charset="-122"/>
            </a:endParaRPr>
          </a:p>
        </p:txBody>
      </p:sp>
      <p:cxnSp>
        <p:nvCxnSpPr>
          <p:cNvPr id="53" name="直接箭头连接符 52"/>
          <p:cNvCxnSpPr>
            <a:endCxn id="49" idx="6"/>
          </p:cNvCxnSpPr>
          <p:nvPr/>
        </p:nvCxnSpPr>
        <p:spPr>
          <a:xfrm rot="10800000">
            <a:off x="9680576" y="3810001"/>
            <a:ext cx="347663" cy="33337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2828" name="直接箭头连接符 52"/>
          <p:cNvCxnSpPr>
            <a:cxnSpLocks noChangeShapeType="1"/>
            <a:stCxn id="32823" idx="2"/>
            <a:endCxn id="45" idx="0"/>
          </p:cNvCxnSpPr>
          <p:nvPr/>
        </p:nvCxnSpPr>
        <p:spPr bwMode="auto">
          <a:xfrm flipH="1">
            <a:off x="8308674" y="1770911"/>
            <a:ext cx="321945" cy="217805"/>
          </a:xfrm>
          <a:prstGeom prst="straightConnector1">
            <a:avLst/>
          </a:prstGeom>
          <a:noFill/>
          <a:ln w="9525" algn="ctr">
            <a:solidFill>
              <a:schemeClr val="bg2"/>
            </a:solidFill>
            <a:round/>
            <a:tailEnd type="arrow" w="med" len="med"/>
          </a:ln>
          <a:extLst>
            <a:ext uri="{909E8E84-426E-40DD-AFC4-6F175D3DCCD1}">
              <a14:hiddenFill xmlns:a14="http://schemas.microsoft.com/office/drawing/2010/main">
                <a:noFill/>
              </a14:hiddenFill>
            </a:ext>
          </a:extLst>
        </p:spPr>
      </p:cxnSp>
      <p:sp>
        <p:nvSpPr>
          <p:cNvPr id="46" name="TextBox 8"/>
          <p:cNvSpPr txBox="1">
            <a:spLocks noChangeArrowheads="1"/>
          </p:cNvSpPr>
          <p:nvPr/>
        </p:nvSpPr>
        <p:spPr bwMode="auto">
          <a:xfrm>
            <a:off x="3508375" y="6021289"/>
            <a:ext cx="670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a:solidFill>
                  <a:schemeClr val="bg2"/>
                </a:solidFill>
                <a:latin typeface="黑体" panose="02010609060101010101" charset="-122"/>
                <a:ea typeface="黑体" panose="02010609060101010101" charset="-122"/>
              </a:rPr>
              <a:t>UDP                          TCP</a:t>
            </a:r>
            <a:endParaRPr lang="en-US" altLang="zh-CN" sz="2400" b="1" dirty="0">
              <a:solidFill>
                <a:schemeClr val="bg2"/>
              </a:solidFill>
              <a:latin typeface="黑体" panose="02010609060101010101" charset="-122"/>
              <a:ea typeface="黑体" panose="02010609060101010101" charset="-122"/>
            </a:endParaRPr>
          </a:p>
        </p:txBody>
      </p:sp>
      <p:sp>
        <p:nvSpPr>
          <p:cNvPr id="3" name="文本框 2"/>
          <p:cNvSpPr txBox="1"/>
          <p:nvPr/>
        </p:nvSpPr>
        <p:spPr>
          <a:xfrm>
            <a:off x="461010" y="1369695"/>
            <a:ext cx="6324600" cy="1198880"/>
          </a:xfrm>
          <a:prstGeom prst="rect">
            <a:avLst/>
          </a:prstGeom>
          <a:noFill/>
        </p:spPr>
        <p:txBody>
          <a:bodyPr wrap="square" rtlCol="0">
            <a:spAutoFit/>
          </a:bodyPr>
          <a:p>
            <a:r>
              <a:rPr lang="en-US" altLang="zh-CN" sz="2400" b="1">
                <a:solidFill>
                  <a:schemeClr val="bg2"/>
                </a:solidFill>
              </a:rPr>
              <a:t>UDP</a:t>
            </a:r>
            <a:r>
              <a:rPr lang="zh-CN" altLang="en-US" sz="2400" b="1">
                <a:solidFill>
                  <a:schemeClr val="bg2"/>
                </a:solidFill>
              </a:rPr>
              <a:t>是</a:t>
            </a:r>
            <a:r>
              <a:rPr lang="zh-CN" altLang="en-US" sz="2400" b="1">
                <a:solidFill>
                  <a:srgbClr val="FF0000"/>
                </a:solidFill>
              </a:rPr>
              <a:t>端口队列</a:t>
            </a:r>
            <a:endParaRPr lang="zh-CN" altLang="en-US" sz="2400" b="1">
              <a:solidFill>
                <a:schemeClr val="bg2"/>
              </a:solidFill>
            </a:endParaRPr>
          </a:p>
          <a:p>
            <a:r>
              <a:rPr lang="en-US" altLang="zh-CN" sz="2400" b="1">
                <a:solidFill>
                  <a:schemeClr val="bg2"/>
                </a:solidFill>
              </a:rPr>
              <a:t>TCP</a:t>
            </a:r>
            <a:r>
              <a:rPr lang="zh-CN" altLang="en-US" sz="2400" b="1">
                <a:solidFill>
                  <a:schemeClr val="bg2"/>
                </a:solidFill>
              </a:rPr>
              <a:t>的发送缓存和接收缓存是分配给一个</a:t>
            </a:r>
            <a:r>
              <a:rPr lang="zh-CN" altLang="en-US" sz="2400" b="1">
                <a:solidFill>
                  <a:srgbClr val="FF0000"/>
                </a:solidFill>
              </a:rPr>
              <a:t>连接</a:t>
            </a:r>
            <a:r>
              <a:rPr lang="zh-CN" altLang="en-US" sz="2400" b="1">
                <a:solidFill>
                  <a:schemeClr val="bg2"/>
                </a:solidFill>
              </a:rPr>
              <a:t>，而不是一个端口</a:t>
            </a:r>
            <a:endParaRPr lang="zh-CN" altLang="en-US" sz="24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84707" name="Rectangle 3"/>
          <p:cNvSpPr>
            <a:spLocks noGrp="1" noChangeArrowheads="1"/>
          </p:cNvSpPr>
          <p:nvPr>
            <p:ph idx="1"/>
          </p:nvPr>
        </p:nvSpPr>
        <p:spPr>
          <a:xfrm>
            <a:off x="710119" y="1662579"/>
            <a:ext cx="9953755" cy="3888432"/>
          </a:xfrm>
        </p:spPr>
        <p:txBody>
          <a:bodyPr>
            <a:normAutofit/>
          </a:bodyPr>
          <a:p>
            <a:pPr marL="342900" indent="-342900">
              <a:buClr>
                <a:srgbClr val="FF0000"/>
              </a:buClr>
              <a:buFont typeface="Wingdings" panose="05000000000000000000" pitchFamily="2" charset="2"/>
              <a:buChar char="l"/>
            </a:pPr>
            <a:r>
              <a:rPr lang="en-US" altLang="zh-CN" b="1" dirty="0">
                <a:solidFill>
                  <a:schemeClr val="bg2"/>
                </a:solidFill>
              </a:rPr>
              <a:t>TCP </a:t>
            </a:r>
            <a:r>
              <a:rPr lang="zh-CN" altLang="en-US" b="1" dirty="0">
                <a:solidFill>
                  <a:schemeClr val="bg2"/>
                </a:solidFill>
              </a:rPr>
              <a:t>报文段分为首部和数据两部分。</a:t>
            </a:r>
            <a:endParaRPr lang="zh-CN" altLang="en-US" b="1" dirty="0">
              <a:solidFill>
                <a:schemeClr val="bg2"/>
              </a:solidFill>
            </a:endParaRPr>
          </a:p>
          <a:p>
            <a:pPr marL="342900" indent="-342900">
              <a:buClr>
                <a:srgbClr val="FF0000"/>
              </a:buClr>
              <a:buFont typeface="Wingdings" panose="05000000000000000000" pitchFamily="2" charset="2"/>
              <a:buChar char="l"/>
            </a:pPr>
            <a:r>
              <a:rPr lang="en-US" altLang="zh-CN" b="1" dirty="0">
                <a:solidFill>
                  <a:schemeClr val="bg2"/>
                </a:solidFill>
              </a:rPr>
              <a:t>TCP </a:t>
            </a:r>
            <a:r>
              <a:rPr lang="zh-CN" altLang="en-US" b="1" dirty="0">
                <a:solidFill>
                  <a:schemeClr val="bg2"/>
                </a:solidFill>
              </a:rPr>
              <a:t>的全部功能都体现在它首部中各字段的作用。</a:t>
            </a:r>
            <a:endParaRPr lang="zh-CN" altLang="en-US" b="1" dirty="0">
              <a:solidFill>
                <a:schemeClr val="bg2"/>
              </a:solidFill>
            </a:endParaRPr>
          </a:p>
          <a:p>
            <a:pPr marL="342900" indent="-342900">
              <a:buClr>
                <a:srgbClr val="FF0000"/>
              </a:buClr>
              <a:buFont typeface="Wingdings" panose="05000000000000000000" pitchFamily="2" charset="2"/>
              <a:buChar char="l"/>
            </a:pPr>
            <a:r>
              <a:rPr lang="en-US" altLang="zh-CN" b="1" dirty="0">
                <a:solidFill>
                  <a:schemeClr val="bg2"/>
                </a:solidFill>
              </a:rPr>
              <a:t>TCP </a:t>
            </a:r>
            <a:r>
              <a:rPr lang="zh-CN" altLang="en-US" b="1" dirty="0">
                <a:solidFill>
                  <a:schemeClr val="bg2"/>
                </a:solidFill>
              </a:rPr>
              <a:t>报文段首部的前 </a:t>
            </a:r>
            <a:r>
              <a:rPr lang="en-US" altLang="zh-CN" b="1" dirty="0">
                <a:solidFill>
                  <a:schemeClr val="bg2"/>
                </a:solidFill>
              </a:rPr>
              <a:t>20</a:t>
            </a:r>
            <a:r>
              <a:rPr lang="zh-CN" altLang="en-US" b="1" dirty="0">
                <a:solidFill>
                  <a:schemeClr val="bg2"/>
                </a:solidFill>
              </a:rPr>
              <a:t>个 字节是固定的，后面有 </a:t>
            </a:r>
            <a:r>
              <a:rPr lang="en-US" altLang="zh-CN" b="1" dirty="0" err="1">
                <a:solidFill>
                  <a:schemeClr val="bg2"/>
                </a:solidFill>
              </a:rPr>
              <a:t>4</a:t>
            </a:r>
            <a:r>
              <a:rPr lang="en-US" altLang="zh-CN" b="1" i="1" dirty="0" err="1">
                <a:solidFill>
                  <a:schemeClr val="bg2"/>
                </a:solidFill>
              </a:rPr>
              <a:t>N</a:t>
            </a:r>
            <a:r>
              <a:rPr lang="en-US" altLang="zh-CN" b="1" i="1" dirty="0">
                <a:solidFill>
                  <a:schemeClr val="bg2"/>
                </a:solidFill>
              </a:rPr>
              <a:t> </a:t>
            </a:r>
            <a:r>
              <a:rPr lang="zh-CN" altLang="en-US" b="1" dirty="0">
                <a:solidFill>
                  <a:schemeClr val="bg2"/>
                </a:solidFill>
              </a:rPr>
              <a:t>字节是根据需要而增加的选项</a:t>
            </a:r>
            <a:r>
              <a:rPr lang="en-US" altLang="zh-CN" b="1" dirty="0">
                <a:solidFill>
                  <a:schemeClr val="bg2"/>
                </a:solidFill>
              </a:rPr>
              <a:t>(</a:t>
            </a:r>
            <a:r>
              <a:rPr lang="en-US" altLang="zh-CN" b="1" i="1" dirty="0">
                <a:solidFill>
                  <a:schemeClr val="bg2"/>
                </a:solidFill>
              </a:rPr>
              <a:t>N </a:t>
            </a:r>
            <a:r>
              <a:rPr lang="zh-CN" altLang="en-US" b="1" dirty="0">
                <a:solidFill>
                  <a:schemeClr val="bg2"/>
                </a:solidFill>
              </a:rPr>
              <a:t>必须是整数</a:t>
            </a:r>
            <a:r>
              <a:rPr lang="en-US" altLang="zh-CN" b="1" dirty="0">
                <a:solidFill>
                  <a:schemeClr val="bg2"/>
                </a:solidFill>
              </a:rPr>
              <a:t>)</a:t>
            </a:r>
            <a:r>
              <a:rPr lang="zh-CN" altLang="en-US" b="1" dirty="0">
                <a:solidFill>
                  <a:schemeClr val="bg2"/>
                </a:solidFill>
              </a:rPr>
              <a:t>。因此 </a:t>
            </a:r>
            <a:r>
              <a:rPr lang="en-US" altLang="zh-CN" b="1" dirty="0">
                <a:solidFill>
                  <a:schemeClr val="bg2"/>
                </a:solidFill>
              </a:rPr>
              <a:t>TCP </a:t>
            </a:r>
            <a:r>
              <a:rPr lang="zh-CN" altLang="en-US" b="1" dirty="0">
                <a:solidFill>
                  <a:schemeClr val="bg2"/>
                </a:solidFill>
              </a:rPr>
              <a:t>首部的最小长度是 </a:t>
            </a:r>
            <a:r>
              <a:rPr lang="en-US" altLang="zh-CN" b="1" dirty="0">
                <a:solidFill>
                  <a:schemeClr val="bg2"/>
                </a:solidFill>
              </a:rPr>
              <a:t>20 </a:t>
            </a:r>
            <a:r>
              <a:rPr lang="zh-CN" altLang="en-US" b="1" dirty="0">
                <a:solidFill>
                  <a:schemeClr val="bg2"/>
                </a:solidFill>
              </a:rPr>
              <a:t>字节。 </a:t>
            </a:r>
            <a:endParaRPr lang="zh-CN" altLang="en-US" b="1" dirty="0">
              <a:solidFill>
                <a:schemeClr val="bg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02890" name="Rectangle 106"/>
          <p:cNvSpPr>
            <a:spLocks noChangeArrowheads="1"/>
          </p:cNvSpPr>
          <p:nvPr/>
        </p:nvSpPr>
        <p:spPr bwMode="auto">
          <a:xfrm>
            <a:off x="2706053" y="6201094"/>
            <a:ext cx="1225550" cy="504825"/>
          </a:xfrm>
          <a:prstGeom prst="rect">
            <a:avLst/>
          </a:prstGeom>
          <a:solidFill>
            <a:srgbClr val="66FFCC"/>
          </a:solidFill>
          <a:ln w="1905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02817" name="Line 33"/>
          <p:cNvSpPr>
            <a:spLocks noChangeShapeType="1"/>
          </p:cNvSpPr>
          <p:nvPr/>
        </p:nvSpPr>
        <p:spPr bwMode="auto">
          <a:xfrm flipH="1">
            <a:off x="2375854" y="1733869"/>
            <a:ext cx="15875" cy="2757487"/>
          </a:xfrm>
          <a:prstGeom prst="line">
            <a:avLst/>
          </a:prstGeom>
          <a:noFill/>
          <a:ln w="12700">
            <a:solidFill>
              <a:schemeClr val="tx1"/>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02818" name="Rectangle 34"/>
          <p:cNvSpPr>
            <a:spLocks noChangeArrowheads="1"/>
          </p:cNvSpPr>
          <p:nvPr/>
        </p:nvSpPr>
        <p:spPr bwMode="auto">
          <a:xfrm>
            <a:off x="2085340" y="2803843"/>
            <a:ext cx="589280" cy="530860"/>
          </a:xfrm>
          <a:prstGeom prst="rect">
            <a:avLst/>
          </a:prstGeom>
          <a:solidFill>
            <a:schemeClr val="bg1"/>
          </a:solidFill>
          <a:ln w="12700">
            <a:noFill/>
            <a:miter lim="800000"/>
          </a:ln>
          <a:effectLst/>
        </p:spPr>
        <p:txBody>
          <a:bodyPr wrap="none" lIns="90488" tIns="44450" rIns="90488" bIns="44450">
            <a:spAutoFit/>
          </a:bodyPr>
          <a:p>
            <a:pPr defTabSz="762000" eaLnBrk="0" hangingPunct="0">
              <a:lnSpc>
                <a:spcPct val="90000"/>
              </a:lnSpc>
            </a:pPr>
            <a:r>
              <a:rPr kumimoji="1" lang="en-US" altLang="zh-CN" sz="1600" b="1">
                <a:solidFill>
                  <a:schemeClr val="bg2"/>
                </a:solidFill>
                <a:latin typeface="+mn-lt"/>
                <a:ea typeface="+mn-ea"/>
              </a:rPr>
              <a:t>TCP</a:t>
            </a:r>
            <a:endParaRPr kumimoji="1" lang="en-US" altLang="zh-CN" sz="1600" b="1">
              <a:solidFill>
                <a:schemeClr val="bg2"/>
              </a:solidFill>
              <a:latin typeface="+mn-lt"/>
              <a:ea typeface="+mn-ea"/>
            </a:endParaRPr>
          </a:p>
          <a:p>
            <a:pPr defTabSz="762000" eaLnBrk="0" hangingPunct="0">
              <a:lnSpc>
                <a:spcPct val="90000"/>
              </a:lnSpc>
            </a:pPr>
            <a:r>
              <a:rPr kumimoji="1" lang="zh-CN" altLang="en-US" sz="1600" b="1">
                <a:solidFill>
                  <a:schemeClr val="bg2"/>
                </a:solidFill>
                <a:latin typeface="+mn-lt"/>
                <a:ea typeface="+mn-ea"/>
              </a:rPr>
              <a:t>首部</a:t>
            </a:r>
            <a:endParaRPr kumimoji="1" lang="zh-CN" altLang="en-US" sz="1600" b="1">
              <a:solidFill>
                <a:schemeClr val="bg2"/>
              </a:solidFill>
              <a:latin typeface="+mn-lt"/>
              <a:ea typeface="+mn-ea"/>
            </a:endParaRPr>
          </a:p>
        </p:txBody>
      </p:sp>
      <p:sp>
        <p:nvSpPr>
          <p:cNvPr id="502819" name="Line 35"/>
          <p:cNvSpPr>
            <a:spLocks noChangeShapeType="1"/>
          </p:cNvSpPr>
          <p:nvPr/>
        </p:nvSpPr>
        <p:spPr bwMode="auto">
          <a:xfrm>
            <a:off x="9900603" y="1727518"/>
            <a:ext cx="0" cy="2316162"/>
          </a:xfrm>
          <a:prstGeom prst="line">
            <a:avLst/>
          </a:prstGeom>
          <a:noFill/>
          <a:ln w="12700">
            <a:solidFill>
              <a:schemeClr val="tx1"/>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02820" name="Rectangle 36"/>
          <p:cNvSpPr>
            <a:spLocks noChangeArrowheads="1"/>
          </p:cNvSpPr>
          <p:nvPr/>
        </p:nvSpPr>
        <p:spPr bwMode="auto">
          <a:xfrm>
            <a:off x="9435150" y="2546668"/>
            <a:ext cx="1102360" cy="530860"/>
          </a:xfrm>
          <a:prstGeom prst="rect">
            <a:avLst/>
          </a:prstGeom>
          <a:solidFill>
            <a:schemeClr val="bg1"/>
          </a:solidFill>
          <a:ln w="12700">
            <a:noFill/>
            <a:miter lim="800000"/>
          </a:ln>
          <a:effectLst/>
        </p:spPr>
        <p:txBody>
          <a:bodyPr wrap="none" lIns="90488" tIns="44450" rIns="90488" bIns="44450">
            <a:spAutoFit/>
          </a:bodyPr>
          <a:p>
            <a:pPr algn="ctr" defTabSz="762000" eaLnBrk="0" hangingPunct="0">
              <a:lnSpc>
                <a:spcPct val="90000"/>
              </a:lnSpc>
            </a:pPr>
            <a:r>
              <a:rPr kumimoji="1" lang="en-US" altLang="zh-CN" sz="1600" b="1">
                <a:solidFill>
                  <a:schemeClr val="bg2"/>
                </a:solidFill>
                <a:latin typeface="+mn-lt"/>
                <a:ea typeface="+mn-ea"/>
              </a:rPr>
              <a:t>20 </a:t>
            </a:r>
            <a:r>
              <a:rPr kumimoji="1" lang="zh-CN" altLang="en-US" sz="1600" b="1">
                <a:solidFill>
                  <a:schemeClr val="bg2"/>
                </a:solidFill>
                <a:latin typeface="+mn-lt"/>
                <a:ea typeface="+mn-ea"/>
              </a:rPr>
              <a:t>字节的</a:t>
            </a:r>
            <a:endParaRPr kumimoji="1" lang="zh-CN" altLang="en-US" sz="1600" b="1">
              <a:solidFill>
                <a:schemeClr val="bg2"/>
              </a:solidFill>
              <a:latin typeface="+mn-lt"/>
              <a:ea typeface="+mn-ea"/>
            </a:endParaRPr>
          </a:p>
          <a:p>
            <a:pPr algn="ctr" defTabSz="762000" eaLnBrk="0" hangingPunct="0">
              <a:lnSpc>
                <a:spcPct val="90000"/>
              </a:lnSpc>
            </a:pPr>
            <a:r>
              <a:rPr kumimoji="1" lang="zh-CN" altLang="en-US" sz="1600" b="1">
                <a:solidFill>
                  <a:schemeClr val="bg2"/>
                </a:solidFill>
                <a:latin typeface="+mn-lt"/>
                <a:ea typeface="+mn-ea"/>
              </a:rPr>
              <a:t>固定首部</a:t>
            </a:r>
            <a:endParaRPr kumimoji="1" lang="zh-CN" altLang="en-US" sz="1600" b="1">
              <a:solidFill>
                <a:schemeClr val="bg2"/>
              </a:solidFill>
              <a:latin typeface="+mn-lt"/>
              <a:ea typeface="+mn-ea"/>
            </a:endParaRPr>
          </a:p>
        </p:txBody>
      </p:sp>
      <p:sp>
        <p:nvSpPr>
          <p:cNvPr id="502859" name="Rectangle 75"/>
          <p:cNvSpPr>
            <a:spLocks noChangeArrowheads="1"/>
          </p:cNvSpPr>
          <p:nvPr/>
        </p:nvSpPr>
        <p:spPr bwMode="auto">
          <a:xfrm>
            <a:off x="2664779" y="1732280"/>
            <a:ext cx="6810375" cy="2763838"/>
          </a:xfrm>
          <a:prstGeom prst="rect">
            <a:avLst/>
          </a:prstGeom>
          <a:solidFill>
            <a:srgbClr val="FFC000"/>
          </a:solidFill>
          <a:ln w="254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2788" name="AutoShape 4"/>
          <p:cNvSpPr>
            <a:spLocks noChangeArrowheads="1"/>
          </p:cNvSpPr>
          <p:nvPr/>
        </p:nvSpPr>
        <p:spPr bwMode="auto">
          <a:xfrm>
            <a:off x="2104390" y="6326506"/>
            <a:ext cx="635000" cy="252413"/>
          </a:xfrm>
          <a:prstGeom prst="leftArrow">
            <a:avLst>
              <a:gd name="adj1" fmla="val 50000"/>
              <a:gd name="adj2" fmla="val 62893"/>
            </a:avLst>
          </a:prstGeom>
          <a:solidFill>
            <a:schemeClr val="bg1"/>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2789" name="Freeform 5"/>
          <p:cNvSpPr/>
          <p:nvPr/>
        </p:nvSpPr>
        <p:spPr bwMode="auto">
          <a:xfrm>
            <a:off x="2874328" y="4496119"/>
            <a:ext cx="6826250" cy="757237"/>
          </a:xfrm>
          <a:custGeom>
            <a:avLst/>
            <a:gdLst/>
            <a:ahLst/>
            <a:cxnLst>
              <a:cxn ang="0">
                <a:pos x="0" y="0"/>
              </a:cxn>
              <a:cxn ang="0">
                <a:pos x="861" y="544"/>
              </a:cxn>
              <a:cxn ang="0">
                <a:pos x="1814" y="544"/>
              </a:cxn>
              <a:cxn ang="0">
                <a:pos x="4626" y="0"/>
              </a:cxn>
              <a:cxn ang="0">
                <a:pos x="0" y="0"/>
              </a:cxn>
            </a:cxnLst>
            <a:rect l="0" t="0" r="r" b="b"/>
            <a:pathLst>
              <a:path w="4626" h="544">
                <a:moveTo>
                  <a:pt x="0" y="0"/>
                </a:moveTo>
                <a:lnTo>
                  <a:pt x="861" y="544"/>
                </a:lnTo>
                <a:lnTo>
                  <a:pt x="1814" y="544"/>
                </a:lnTo>
                <a:lnTo>
                  <a:pt x="4626" y="0"/>
                </a:lnTo>
                <a:lnTo>
                  <a:pt x="0" y="0"/>
                </a:lnTo>
                <a:close/>
              </a:path>
            </a:pathLst>
          </a:custGeom>
          <a:gradFill rotWithShape="1">
            <a:gsLst>
              <a:gs pos="0">
                <a:schemeClr val="accent6">
                  <a:lumMod val="50000"/>
                </a:schemeClr>
              </a:gs>
              <a:gs pos="100000">
                <a:srgbClr val="FFC000"/>
              </a:gs>
            </a:gsLst>
            <a:lin ang="5400000" scaled="1"/>
          </a:gradFill>
          <a:ln w="12700" cap="flat" cmpd="sng">
            <a:noFill/>
            <a:prstDash val="solid"/>
            <a:round/>
          </a:ln>
          <a:effectLst/>
        </p:spPr>
        <p:txBody>
          <a:bodyPr/>
          <a:p>
            <a:endParaRPr lang="zh-CN" altLang="en-US" b="1">
              <a:solidFill>
                <a:schemeClr val="bg2"/>
              </a:solidFill>
              <a:latin typeface="+mn-lt"/>
              <a:ea typeface="+mn-ea"/>
            </a:endParaRPr>
          </a:p>
        </p:txBody>
      </p:sp>
      <p:sp>
        <p:nvSpPr>
          <p:cNvPr id="502790" name="Line 6"/>
          <p:cNvSpPr>
            <a:spLocks noChangeShapeType="1"/>
          </p:cNvSpPr>
          <p:nvPr/>
        </p:nvSpPr>
        <p:spPr bwMode="auto">
          <a:xfrm>
            <a:off x="2658429" y="2202180"/>
            <a:ext cx="6821487"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1" name="Line 7"/>
          <p:cNvSpPr>
            <a:spLocks noChangeShapeType="1"/>
          </p:cNvSpPr>
          <p:nvPr/>
        </p:nvSpPr>
        <p:spPr bwMode="auto">
          <a:xfrm>
            <a:off x="2671129" y="2667318"/>
            <a:ext cx="6808787"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2" name="Line 8"/>
          <p:cNvSpPr>
            <a:spLocks noChangeShapeType="1"/>
          </p:cNvSpPr>
          <p:nvPr/>
        </p:nvSpPr>
        <p:spPr bwMode="auto">
          <a:xfrm>
            <a:off x="2658429" y="3130868"/>
            <a:ext cx="6821487"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3" name="Line 9"/>
          <p:cNvSpPr>
            <a:spLocks noChangeShapeType="1"/>
          </p:cNvSpPr>
          <p:nvPr/>
        </p:nvSpPr>
        <p:spPr bwMode="auto">
          <a:xfrm>
            <a:off x="2658429" y="3594418"/>
            <a:ext cx="6821487"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4" name="Line 10"/>
          <p:cNvSpPr>
            <a:spLocks noChangeShapeType="1"/>
          </p:cNvSpPr>
          <p:nvPr/>
        </p:nvSpPr>
        <p:spPr bwMode="auto">
          <a:xfrm>
            <a:off x="2671129" y="4059555"/>
            <a:ext cx="6808787"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5" name="Line 11"/>
          <p:cNvSpPr>
            <a:spLocks noChangeShapeType="1"/>
          </p:cNvSpPr>
          <p:nvPr/>
        </p:nvSpPr>
        <p:spPr bwMode="auto">
          <a:xfrm>
            <a:off x="6071553" y="1737043"/>
            <a:ext cx="0" cy="47466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796" name="Rectangle 12"/>
          <p:cNvSpPr>
            <a:spLocks noChangeArrowheads="1"/>
          </p:cNvSpPr>
          <p:nvPr/>
        </p:nvSpPr>
        <p:spPr bwMode="auto">
          <a:xfrm>
            <a:off x="7135179" y="1822769"/>
            <a:ext cx="161544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目  的  端  口</a:t>
            </a:r>
            <a:endParaRPr kumimoji="1" lang="zh-CN" altLang="en-US" sz="1600" b="1">
              <a:solidFill>
                <a:schemeClr val="bg2"/>
              </a:solidFill>
              <a:latin typeface="+mn-lt"/>
              <a:ea typeface="+mn-ea"/>
            </a:endParaRPr>
          </a:p>
        </p:txBody>
      </p:sp>
      <p:sp>
        <p:nvSpPr>
          <p:cNvPr id="502797" name="Rectangle 13"/>
          <p:cNvSpPr>
            <a:spLocks noChangeArrowheads="1"/>
          </p:cNvSpPr>
          <p:nvPr/>
        </p:nvSpPr>
        <p:spPr bwMode="auto">
          <a:xfrm>
            <a:off x="2801303" y="3072131"/>
            <a:ext cx="589280" cy="58102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数据</a:t>
            </a:r>
            <a:endParaRPr kumimoji="1" lang="zh-CN" altLang="en-US" sz="1600" b="1">
              <a:solidFill>
                <a:schemeClr val="bg2"/>
              </a:solidFill>
              <a:latin typeface="+mn-lt"/>
              <a:ea typeface="+mn-ea"/>
            </a:endParaRPr>
          </a:p>
          <a:p>
            <a:pPr defTabSz="762000" eaLnBrk="0" hangingPunct="0"/>
            <a:r>
              <a:rPr kumimoji="1" lang="zh-CN" altLang="en-US" sz="1600" b="1">
                <a:solidFill>
                  <a:schemeClr val="bg2"/>
                </a:solidFill>
                <a:latin typeface="+mn-lt"/>
                <a:ea typeface="+mn-ea"/>
              </a:rPr>
              <a:t>偏移</a:t>
            </a:r>
            <a:endParaRPr kumimoji="1" lang="zh-CN" altLang="en-US" sz="1600" b="1">
              <a:solidFill>
                <a:schemeClr val="bg2"/>
              </a:solidFill>
              <a:latin typeface="+mn-lt"/>
              <a:ea typeface="+mn-ea"/>
            </a:endParaRPr>
          </a:p>
        </p:txBody>
      </p:sp>
      <p:sp>
        <p:nvSpPr>
          <p:cNvPr id="502798" name="Rectangle 14"/>
          <p:cNvSpPr>
            <a:spLocks noChangeArrowheads="1"/>
          </p:cNvSpPr>
          <p:nvPr/>
        </p:nvSpPr>
        <p:spPr bwMode="auto">
          <a:xfrm>
            <a:off x="3756979" y="3686494"/>
            <a:ext cx="141097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检   验   和</a:t>
            </a:r>
            <a:endParaRPr kumimoji="1" lang="zh-CN" altLang="en-US" sz="1600" b="1">
              <a:solidFill>
                <a:schemeClr val="bg2"/>
              </a:solidFill>
              <a:latin typeface="+mn-lt"/>
              <a:ea typeface="+mn-ea"/>
            </a:endParaRPr>
          </a:p>
        </p:txBody>
      </p:sp>
      <p:sp>
        <p:nvSpPr>
          <p:cNvPr id="502799" name="Rectangle 15"/>
          <p:cNvSpPr>
            <a:spLocks noChangeArrowheads="1"/>
          </p:cNvSpPr>
          <p:nvPr/>
        </p:nvSpPr>
        <p:spPr bwMode="auto">
          <a:xfrm>
            <a:off x="3936365" y="4115435"/>
            <a:ext cx="3309620" cy="334645"/>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1600" b="1">
                <a:solidFill>
                  <a:schemeClr val="bg2"/>
                </a:solidFill>
                <a:latin typeface="+mn-lt"/>
                <a:ea typeface="+mn-ea"/>
              </a:rPr>
              <a:t>选    项    （长  度  可  变）</a:t>
            </a:r>
            <a:endParaRPr kumimoji="1" lang="zh-CN" altLang="en-US" sz="1600" b="1">
              <a:solidFill>
                <a:schemeClr val="bg2"/>
              </a:solidFill>
              <a:latin typeface="+mn-lt"/>
              <a:ea typeface="+mn-ea"/>
            </a:endParaRPr>
          </a:p>
        </p:txBody>
      </p:sp>
      <p:sp>
        <p:nvSpPr>
          <p:cNvPr id="502800" name="Rectangle 16"/>
          <p:cNvSpPr>
            <a:spLocks noChangeArrowheads="1"/>
          </p:cNvSpPr>
          <p:nvPr/>
        </p:nvSpPr>
        <p:spPr bwMode="auto">
          <a:xfrm>
            <a:off x="3858579" y="1822769"/>
            <a:ext cx="120523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源  端  口</a:t>
            </a:r>
            <a:endParaRPr kumimoji="1" lang="zh-CN" altLang="en-US" sz="1600" b="1">
              <a:solidFill>
                <a:schemeClr val="bg2"/>
              </a:solidFill>
              <a:latin typeface="+mn-lt"/>
              <a:ea typeface="+mn-ea"/>
            </a:endParaRPr>
          </a:p>
        </p:txBody>
      </p:sp>
      <p:sp>
        <p:nvSpPr>
          <p:cNvPr id="502801" name="Rectangle 17"/>
          <p:cNvSpPr>
            <a:spLocks noChangeArrowheads="1"/>
          </p:cNvSpPr>
          <p:nvPr/>
        </p:nvSpPr>
        <p:spPr bwMode="auto">
          <a:xfrm>
            <a:off x="5678170" y="2281555"/>
            <a:ext cx="1235075" cy="334645"/>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1600" b="1">
                <a:solidFill>
                  <a:schemeClr val="bg2"/>
                </a:solidFill>
                <a:latin typeface="+mn-lt"/>
                <a:ea typeface="+mn-ea"/>
              </a:rPr>
              <a:t>序   号</a:t>
            </a:r>
            <a:endParaRPr kumimoji="1" lang="zh-CN" altLang="en-US" sz="1600" b="1">
              <a:solidFill>
                <a:schemeClr val="bg2"/>
              </a:solidFill>
              <a:latin typeface="+mn-lt"/>
              <a:ea typeface="+mn-ea"/>
            </a:endParaRPr>
          </a:p>
        </p:txBody>
      </p:sp>
      <p:sp>
        <p:nvSpPr>
          <p:cNvPr id="502802" name="Line 18"/>
          <p:cNvSpPr>
            <a:spLocks noChangeShapeType="1"/>
          </p:cNvSpPr>
          <p:nvPr/>
        </p:nvSpPr>
        <p:spPr bwMode="auto">
          <a:xfrm>
            <a:off x="6076315" y="3137219"/>
            <a:ext cx="0" cy="91598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03" name="Rectangle 19"/>
          <p:cNvSpPr>
            <a:spLocks noChangeArrowheads="1"/>
          </p:cNvSpPr>
          <p:nvPr/>
        </p:nvSpPr>
        <p:spPr bwMode="auto">
          <a:xfrm>
            <a:off x="6992303" y="3686494"/>
            <a:ext cx="192405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紧   急   指   针</a:t>
            </a:r>
            <a:endParaRPr kumimoji="1" lang="zh-CN" altLang="en-US" sz="1600" b="1">
              <a:solidFill>
                <a:schemeClr val="bg2"/>
              </a:solidFill>
              <a:latin typeface="+mn-lt"/>
              <a:ea typeface="+mn-ea"/>
            </a:endParaRPr>
          </a:p>
        </p:txBody>
      </p:sp>
      <p:sp>
        <p:nvSpPr>
          <p:cNvPr id="502804" name="Rectangle 20"/>
          <p:cNvSpPr>
            <a:spLocks noChangeArrowheads="1"/>
          </p:cNvSpPr>
          <p:nvPr/>
        </p:nvSpPr>
        <p:spPr bwMode="auto">
          <a:xfrm>
            <a:off x="7390765" y="3205481"/>
            <a:ext cx="89789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窗   口</a:t>
            </a:r>
            <a:endParaRPr kumimoji="1" lang="zh-CN" altLang="en-US" sz="1600" b="1">
              <a:solidFill>
                <a:schemeClr val="bg2"/>
              </a:solidFill>
              <a:latin typeface="+mn-lt"/>
              <a:ea typeface="+mn-ea"/>
            </a:endParaRPr>
          </a:p>
        </p:txBody>
      </p:sp>
      <p:sp>
        <p:nvSpPr>
          <p:cNvPr id="502805" name="Rectangle 21"/>
          <p:cNvSpPr>
            <a:spLocks noChangeArrowheads="1"/>
          </p:cNvSpPr>
          <p:nvPr/>
        </p:nvSpPr>
        <p:spPr bwMode="auto">
          <a:xfrm>
            <a:off x="5460365" y="2766060"/>
            <a:ext cx="2089150" cy="334645"/>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1600" b="1">
                <a:solidFill>
                  <a:schemeClr val="bg2"/>
                </a:solidFill>
                <a:latin typeface="+mn-lt"/>
                <a:ea typeface="+mn-ea"/>
              </a:rPr>
              <a:t>确    认    号</a:t>
            </a:r>
            <a:endParaRPr kumimoji="1" lang="zh-CN" altLang="en-US" sz="1600" b="1">
              <a:solidFill>
                <a:schemeClr val="bg2"/>
              </a:solidFill>
              <a:latin typeface="+mn-lt"/>
              <a:ea typeface="+mn-ea"/>
            </a:endParaRPr>
          </a:p>
        </p:txBody>
      </p:sp>
      <p:sp>
        <p:nvSpPr>
          <p:cNvPr id="502806" name="Line 22"/>
          <p:cNvSpPr>
            <a:spLocks noChangeShapeType="1"/>
          </p:cNvSpPr>
          <p:nvPr/>
        </p:nvSpPr>
        <p:spPr bwMode="auto">
          <a:xfrm>
            <a:off x="3512503" y="3137218"/>
            <a:ext cx="0" cy="4635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07" name="Line 23"/>
          <p:cNvSpPr>
            <a:spLocks noChangeShapeType="1"/>
          </p:cNvSpPr>
          <p:nvPr/>
        </p:nvSpPr>
        <p:spPr bwMode="auto">
          <a:xfrm>
            <a:off x="5220653" y="3132455"/>
            <a:ext cx="0" cy="45720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08" name="Line 24"/>
          <p:cNvSpPr>
            <a:spLocks noChangeShapeType="1"/>
          </p:cNvSpPr>
          <p:nvPr/>
        </p:nvSpPr>
        <p:spPr bwMode="auto">
          <a:xfrm>
            <a:off x="4782503" y="3137218"/>
            <a:ext cx="0" cy="4635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09" name="Line 25"/>
          <p:cNvSpPr>
            <a:spLocks noChangeShapeType="1"/>
          </p:cNvSpPr>
          <p:nvPr/>
        </p:nvSpPr>
        <p:spPr bwMode="auto">
          <a:xfrm>
            <a:off x="4999990" y="3137218"/>
            <a:ext cx="0" cy="4556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10" name="Line 26"/>
          <p:cNvSpPr>
            <a:spLocks noChangeShapeType="1"/>
          </p:cNvSpPr>
          <p:nvPr/>
        </p:nvSpPr>
        <p:spPr bwMode="auto">
          <a:xfrm>
            <a:off x="5646103" y="3137218"/>
            <a:ext cx="0" cy="4556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11" name="Line 27"/>
          <p:cNvSpPr>
            <a:spLocks noChangeShapeType="1"/>
          </p:cNvSpPr>
          <p:nvPr/>
        </p:nvSpPr>
        <p:spPr bwMode="auto">
          <a:xfrm>
            <a:off x="5433378" y="3137218"/>
            <a:ext cx="0" cy="4556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12" name="Line 28"/>
          <p:cNvSpPr>
            <a:spLocks noChangeShapeType="1"/>
          </p:cNvSpPr>
          <p:nvPr/>
        </p:nvSpPr>
        <p:spPr bwMode="auto">
          <a:xfrm>
            <a:off x="5863590" y="3137218"/>
            <a:ext cx="0" cy="4556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13" name="Rectangle 29"/>
          <p:cNvSpPr>
            <a:spLocks noChangeArrowheads="1"/>
          </p:cNvSpPr>
          <p:nvPr/>
        </p:nvSpPr>
        <p:spPr bwMode="auto">
          <a:xfrm>
            <a:off x="3779203" y="3215006"/>
            <a:ext cx="89789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保   留</a:t>
            </a:r>
            <a:endParaRPr kumimoji="1" lang="zh-CN" altLang="en-US" sz="1600" b="1">
              <a:solidFill>
                <a:schemeClr val="bg2"/>
              </a:solidFill>
              <a:latin typeface="+mn-lt"/>
              <a:ea typeface="+mn-ea"/>
            </a:endParaRPr>
          </a:p>
        </p:txBody>
      </p:sp>
      <p:sp>
        <p:nvSpPr>
          <p:cNvPr id="502814" name="Rectangle 30"/>
          <p:cNvSpPr>
            <a:spLocks noChangeArrowheads="1"/>
          </p:cNvSpPr>
          <p:nvPr/>
        </p:nvSpPr>
        <p:spPr bwMode="auto">
          <a:xfrm>
            <a:off x="5854860" y="3149919"/>
            <a:ext cx="257175" cy="504190"/>
          </a:xfrm>
          <a:prstGeom prst="rect">
            <a:avLst/>
          </a:prstGeom>
          <a:noFill/>
          <a:ln w="12700">
            <a:noFill/>
            <a:miter lim="800000"/>
          </a:ln>
          <a:effectLst/>
        </p:spPr>
        <p:txBody>
          <a:bodyPr wrap="none" lIns="90488" tIns="44450" rIns="90488" bIns="44450">
            <a:spAutoFit/>
          </a:bodyPr>
          <a:p>
            <a:pPr algn="ctr" defTabSz="762000" eaLnBrk="0" hangingPunct="0">
              <a:lnSpc>
                <a:spcPct val="75000"/>
              </a:lnSpc>
            </a:pPr>
            <a:r>
              <a:rPr kumimoji="1" lang="en-US" altLang="zh-CN" sz="1200" b="1">
                <a:solidFill>
                  <a:schemeClr val="bg2"/>
                </a:solidFill>
                <a:latin typeface="+mn-lt"/>
                <a:ea typeface="+mn-ea"/>
              </a:rPr>
              <a:t>F</a:t>
            </a:r>
            <a:endParaRPr kumimoji="1" lang="en-US" altLang="zh-CN" sz="1200" b="1">
              <a:solidFill>
                <a:schemeClr val="bg2"/>
              </a:solidFill>
              <a:latin typeface="+mn-lt"/>
              <a:ea typeface="+mn-ea"/>
            </a:endParaRPr>
          </a:p>
          <a:p>
            <a:pPr algn="ctr" defTabSz="762000" eaLnBrk="0" hangingPunct="0">
              <a:lnSpc>
                <a:spcPct val="75000"/>
              </a:lnSpc>
            </a:pPr>
            <a:r>
              <a:rPr kumimoji="1" lang="en-US" altLang="zh-CN" sz="1200" b="1">
                <a:solidFill>
                  <a:schemeClr val="bg2"/>
                </a:solidFill>
                <a:latin typeface="+mn-lt"/>
                <a:ea typeface="+mn-ea"/>
              </a:rPr>
              <a:t>I</a:t>
            </a:r>
            <a:endParaRPr kumimoji="1" lang="en-US" altLang="zh-CN" sz="1200" b="1">
              <a:solidFill>
                <a:schemeClr val="bg2"/>
              </a:solidFill>
              <a:latin typeface="+mn-lt"/>
              <a:ea typeface="+mn-ea"/>
            </a:endParaRPr>
          </a:p>
          <a:p>
            <a:pPr algn="ctr" defTabSz="762000" eaLnBrk="0" hangingPunct="0">
              <a:lnSpc>
                <a:spcPct val="75000"/>
              </a:lnSpc>
            </a:pPr>
            <a:r>
              <a:rPr kumimoji="1" lang="en-US" altLang="zh-CN" sz="1200" b="1">
                <a:solidFill>
                  <a:schemeClr val="bg2"/>
                </a:solidFill>
                <a:latin typeface="+mn-lt"/>
                <a:ea typeface="+mn-ea"/>
              </a:rPr>
              <a:t>N</a:t>
            </a:r>
            <a:endParaRPr kumimoji="1" lang="en-US" altLang="zh-CN" sz="1200" b="1">
              <a:solidFill>
                <a:schemeClr val="bg2"/>
              </a:solidFill>
              <a:latin typeface="+mn-lt"/>
              <a:ea typeface="+mn-ea"/>
            </a:endParaRPr>
          </a:p>
        </p:txBody>
      </p:sp>
      <p:sp>
        <p:nvSpPr>
          <p:cNvPr id="502815" name="Line 31"/>
          <p:cNvSpPr>
            <a:spLocks noChangeShapeType="1"/>
          </p:cNvSpPr>
          <p:nvPr/>
        </p:nvSpPr>
        <p:spPr bwMode="auto">
          <a:xfrm>
            <a:off x="2675890" y="1119505"/>
            <a:ext cx="6794500" cy="0"/>
          </a:xfrm>
          <a:prstGeom prst="line">
            <a:avLst/>
          </a:prstGeom>
          <a:noFill/>
          <a:ln w="12700">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02816" name="Rectangle 32"/>
          <p:cNvSpPr>
            <a:spLocks noChangeArrowheads="1"/>
          </p:cNvSpPr>
          <p:nvPr/>
        </p:nvSpPr>
        <p:spPr bwMode="auto">
          <a:xfrm>
            <a:off x="5739765" y="959169"/>
            <a:ext cx="756920" cy="365760"/>
          </a:xfrm>
          <a:prstGeom prst="rect">
            <a:avLst/>
          </a:prstGeom>
          <a:solidFill>
            <a:schemeClr val="bg1"/>
          </a:solidFill>
          <a:ln w="12700">
            <a:noFill/>
            <a:miter lim="800000"/>
          </a:ln>
          <a:effectLst/>
        </p:spPr>
        <p:txBody>
          <a:bodyPr wrap="none" lIns="90488" tIns="44450" rIns="90488" bIns="44450">
            <a:spAutoFit/>
          </a:bodyPr>
          <a:p>
            <a:pPr defTabSz="762000" eaLnBrk="0" hangingPunct="0"/>
            <a:r>
              <a:rPr kumimoji="1" lang="en-US" altLang="zh-CN" sz="1800" b="1">
                <a:solidFill>
                  <a:schemeClr val="bg2"/>
                </a:solidFill>
                <a:latin typeface="+mn-lt"/>
                <a:ea typeface="+mn-ea"/>
              </a:rPr>
              <a:t>32 </a:t>
            </a:r>
            <a:r>
              <a:rPr kumimoji="1" lang="zh-CN" altLang="en-US" sz="1800" b="1">
                <a:solidFill>
                  <a:schemeClr val="bg2"/>
                </a:solidFill>
                <a:latin typeface="+mn-lt"/>
                <a:ea typeface="+mn-ea"/>
              </a:rPr>
              <a:t>位</a:t>
            </a:r>
            <a:endParaRPr kumimoji="1" lang="zh-CN" altLang="en-US" sz="1800" b="1">
              <a:solidFill>
                <a:schemeClr val="bg2"/>
              </a:solidFill>
              <a:latin typeface="+mn-lt"/>
              <a:ea typeface="+mn-ea"/>
            </a:endParaRPr>
          </a:p>
        </p:txBody>
      </p:sp>
      <p:sp>
        <p:nvSpPr>
          <p:cNvPr id="502821" name="Line 37"/>
          <p:cNvSpPr>
            <a:spLocks noChangeShapeType="1"/>
          </p:cNvSpPr>
          <p:nvPr/>
        </p:nvSpPr>
        <p:spPr bwMode="auto">
          <a:xfrm>
            <a:off x="2661603" y="1627505"/>
            <a:ext cx="6800850"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2" name="Line 38"/>
          <p:cNvSpPr>
            <a:spLocks noChangeShapeType="1"/>
          </p:cNvSpPr>
          <p:nvPr/>
        </p:nvSpPr>
        <p:spPr bwMode="auto">
          <a:xfrm>
            <a:off x="2661603" y="1494155"/>
            <a:ext cx="0" cy="1333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3" name="Line 39"/>
          <p:cNvSpPr>
            <a:spLocks noChangeShapeType="1"/>
          </p:cNvSpPr>
          <p:nvPr/>
        </p:nvSpPr>
        <p:spPr bwMode="auto">
          <a:xfrm>
            <a:off x="287432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4" name="Line 40"/>
          <p:cNvSpPr>
            <a:spLocks noChangeShapeType="1"/>
          </p:cNvSpPr>
          <p:nvPr/>
        </p:nvSpPr>
        <p:spPr bwMode="auto">
          <a:xfrm>
            <a:off x="308705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5" name="Line 41"/>
          <p:cNvSpPr>
            <a:spLocks noChangeShapeType="1"/>
          </p:cNvSpPr>
          <p:nvPr/>
        </p:nvSpPr>
        <p:spPr bwMode="auto">
          <a:xfrm>
            <a:off x="329977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6" name="Line 42"/>
          <p:cNvSpPr>
            <a:spLocks noChangeShapeType="1"/>
          </p:cNvSpPr>
          <p:nvPr/>
        </p:nvSpPr>
        <p:spPr bwMode="auto">
          <a:xfrm>
            <a:off x="351250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7" name="Line 43"/>
          <p:cNvSpPr>
            <a:spLocks noChangeShapeType="1"/>
          </p:cNvSpPr>
          <p:nvPr/>
        </p:nvSpPr>
        <p:spPr bwMode="auto">
          <a:xfrm>
            <a:off x="372522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8" name="Line 44"/>
          <p:cNvSpPr>
            <a:spLocks noChangeShapeType="1"/>
          </p:cNvSpPr>
          <p:nvPr/>
        </p:nvSpPr>
        <p:spPr bwMode="auto">
          <a:xfrm>
            <a:off x="393636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29" name="Line 45"/>
          <p:cNvSpPr>
            <a:spLocks noChangeShapeType="1"/>
          </p:cNvSpPr>
          <p:nvPr/>
        </p:nvSpPr>
        <p:spPr bwMode="auto">
          <a:xfrm>
            <a:off x="414909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0" name="Line 46"/>
          <p:cNvSpPr>
            <a:spLocks noChangeShapeType="1"/>
          </p:cNvSpPr>
          <p:nvPr/>
        </p:nvSpPr>
        <p:spPr bwMode="auto">
          <a:xfrm>
            <a:off x="4361815" y="1494155"/>
            <a:ext cx="0" cy="1333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1" name="Line 47"/>
          <p:cNvSpPr>
            <a:spLocks noChangeShapeType="1"/>
          </p:cNvSpPr>
          <p:nvPr/>
        </p:nvSpPr>
        <p:spPr bwMode="auto">
          <a:xfrm>
            <a:off x="457454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2" name="Line 48"/>
          <p:cNvSpPr>
            <a:spLocks noChangeShapeType="1"/>
          </p:cNvSpPr>
          <p:nvPr/>
        </p:nvSpPr>
        <p:spPr bwMode="auto">
          <a:xfrm>
            <a:off x="478726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3" name="Line 49"/>
          <p:cNvSpPr>
            <a:spLocks noChangeShapeType="1"/>
          </p:cNvSpPr>
          <p:nvPr/>
        </p:nvSpPr>
        <p:spPr bwMode="auto">
          <a:xfrm>
            <a:off x="499999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4" name="Line 50"/>
          <p:cNvSpPr>
            <a:spLocks noChangeShapeType="1"/>
          </p:cNvSpPr>
          <p:nvPr/>
        </p:nvSpPr>
        <p:spPr bwMode="auto">
          <a:xfrm>
            <a:off x="521271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5" name="Line 51"/>
          <p:cNvSpPr>
            <a:spLocks noChangeShapeType="1"/>
          </p:cNvSpPr>
          <p:nvPr/>
        </p:nvSpPr>
        <p:spPr bwMode="auto">
          <a:xfrm>
            <a:off x="542544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6" name="Line 52"/>
          <p:cNvSpPr>
            <a:spLocks noChangeShapeType="1"/>
          </p:cNvSpPr>
          <p:nvPr/>
        </p:nvSpPr>
        <p:spPr bwMode="auto">
          <a:xfrm>
            <a:off x="563657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7" name="Line 53"/>
          <p:cNvSpPr>
            <a:spLocks noChangeShapeType="1"/>
          </p:cNvSpPr>
          <p:nvPr/>
        </p:nvSpPr>
        <p:spPr bwMode="auto">
          <a:xfrm>
            <a:off x="584930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8" name="Line 54"/>
          <p:cNvSpPr>
            <a:spLocks noChangeShapeType="1"/>
          </p:cNvSpPr>
          <p:nvPr/>
        </p:nvSpPr>
        <p:spPr bwMode="auto">
          <a:xfrm>
            <a:off x="6062028" y="1494155"/>
            <a:ext cx="0" cy="1333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39" name="Line 55"/>
          <p:cNvSpPr>
            <a:spLocks noChangeShapeType="1"/>
          </p:cNvSpPr>
          <p:nvPr/>
        </p:nvSpPr>
        <p:spPr bwMode="auto">
          <a:xfrm>
            <a:off x="627475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0" name="Line 56"/>
          <p:cNvSpPr>
            <a:spLocks noChangeShapeType="1"/>
          </p:cNvSpPr>
          <p:nvPr/>
        </p:nvSpPr>
        <p:spPr bwMode="auto">
          <a:xfrm>
            <a:off x="648747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1" name="Line 57"/>
          <p:cNvSpPr>
            <a:spLocks noChangeShapeType="1"/>
          </p:cNvSpPr>
          <p:nvPr/>
        </p:nvSpPr>
        <p:spPr bwMode="auto">
          <a:xfrm>
            <a:off x="670020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2" name="Line 58"/>
          <p:cNvSpPr>
            <a:spLocks noChangeShapeType="1"/>
          </p:cNvSpPr>
          <p:nvPr/>
        </p:nvSpPr>
        <p:spPr bwMode="auto">
          <a:xfrm>
            <a:off x="691292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3" name="Line 59"/>
          <p:cNvSpPr>
            <a:spLocks noChangeShapeType="1"/>
          </p:cNvSpPr>
          <p:nvPr/>
        </p:nvSpPr>
        <p:spPr bwMode="auto">
          <a:xfrm>
            <a:off x="712565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4" name="Line 60"/>
          <p:cNvSpPr>
            <a:spLocks noChangeShapeType="1"/>
          </p:cNvSpPr>
          <p:nvPr/>
        </p:nvSpPr>
        <p:spPr bwMode="auto">
          <a:xfrm>
            <a:off x="733679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5" name="Line 61"/>
          <p:cNvSpPr>
            <a:spLocks noChangeShapeType="1"/>
          </p:cNvSpPr>
          <p:nvPr/>
        </p:nvSpPr>
        <p:spPr bwMode="auto">
          <a:xfrm>
            <a:off x="754951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6" name="Line 62"/>
          <p:cNvSpPr>
            <a:spLocks noChangeShapeType="1"/>
          </p:cNvSpPr>
          <p:nvPr/>
        </p:nvSpPr>
        <p:spPr bwMode="auto">
          <a:xfrm>
            <a:off x="7762240" y="1494155"/>
            <a:ext cx="0" cy="1333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7" name="Line 63"/>
          <p:cNvSpPr>
            <a:spLocks noChangeShapeType="1"/>
          </p:cNvSpPr>
          <p:nvPr/>
        </p:nvSpPr>
        <p:spPr bwMode="auto">
          <a:xfrm>
            <a:off x="797496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8" name="Line 64"/>
          <p:cNvSpPr>
            <a:spLocks noChangeShapeType="1"/>
          </p:cNvSpPr>
          <p:nvPr/>
        </p:nvSpPr>
        <p:spPr bwMode="auto">
          <a:xfrm>
            <a:off x="818769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49" name="Line 65"/>
          <p:cNvSpPr>
            <a:spLocks noChangeShapeType="1"/>
          </p:cNvSpPr>
          <p:nvPr/>
        </p:nvSpPr>
        <p:spPr bwMode="auto">
          <a:xfrm>
            <a:off x="840041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0" name="Line 66"/>
          <p:cNvSpPr>
            <a:spLocks noChangeShapeType="1"/>
          </p:cNvSpPr>
          <p:nvPr/>
        </p:nvSpPr>
        <p:spPr bwMode="auto">
          <a:xfrm>
            <a:off x="8613140"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1" name="Line 67"/>
          <p:cNvSpPr>
            <a:spLocks noChangeShapeType="1"/>
          </p:cNvSpPr>
          <p:nvPr/>
        </p:nvSpPr>
        <p:spPr bwMode="auto">
          <a:xfrm>
            <a:off x="8825865"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2" name="Line 68"/>
          <p:cNvSpPr>
            <a:spLocks noChangeShapeType="1"/>
          </p:cNvSpPr>
          <p:nvPr/>
        </p:nvSpPr>
        <p:spPr bwMode="auto">
          <a:xfrm>
            <a:off x="9037003"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3" name="Line 69"/>
          <p:cNvSpPr>
            <a:spLocks noChangeShapeType="1"/>
          </p:cNvSpPr>
          <p:nvPr/>
        </p:nvSpPr>
        <p:spPr bwMode="auto">
          <a:xfrm>
            <a:off x="9249728" y="1427481"/>
            <a:ext cx="0" cy="200025"/>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4" name="Line 70"/>
          <p:cNvSpPr>
            <a:spLocks noChangeShapeType="1"/>
          </p:cNvSpPr>
          <p:nvPr/>
        </p:nvSpPr>
        <p:spPr bwMode="auto">
          <a:xfrm>
            <a:off x="9462453" y="1494155"/>
            <a:ext cx="0" cy="1333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2855" name="Rectangle 71"/>
          <p:cNvSpPr>
            <a:spLocks noChangeArrowheads="1"/>
          </p:cNvSpPr>
          <p:nvPr/>
        </p:nvSpPr>
        <p:spPr bwMode="auto">
          <a:xfrm>
            <a:off x="2802890" y="1360806"/>
            <a:ext cx="1417638" cy="200025"/>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2856" name="Rectangle 72"/>
          <p:cNvSpPr>
            <a:spLocks noChangeArrowheads="1"/>
          </p:cNvSpPr>
          <p:nvPr/>
        </p:nvSpPr>
        <p:spPr bwMode="auto">
          <a:xfrm>
            <a:off x="4503104" y="1360806"/>
            <a:ext cx="1417637" cy="200025"/>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2857" name="Rectangle 73"/>
          <p:cNvSpPr>
            <a:spLocks noChangeArrowheads="1"/>
          </p:cNvSpPr>
          <p:nvPr/>
        </p:nvSpPr>
        <p:spPr bwMode="auto">
          <a:xfrm>
            <a:off x="6203315" y="1360806"/>
            <a:ext cx="1417638" cy="200025"/>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2858" name="Rectangle 74"/>
          <p:cNvSpPr>
            <a:spLocks noChangeArrowheads="1"/>
          </p:cNvSpPr>
          <p:nvPr/>
        </p:nvSpPr>
        <p:spPr bwMode="auto">
          <a:xfrm>
            <a:off x="7903529" y="1360806"/>
            <a:ext cx="1417637" cy="200025"/>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2860" name="Rectangle 76"/>
          <p:cNvSpPr>
            <a:spLocks noChangeArrowheads="1"/>
          </p:cNvSpPr>
          <p:nvPr/>
        </p:nvSpPr>
        <p:spPr bwMode="auto">
          <a:xfrm>
            <a:off x="5636579" y="3149919"/>
            <a:ext cx="257175" cy="50419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200" b="1">
                <a:solidFill>
                  <a:schemeClr val="bg2"/>
                </a:solidFill>
                <a:latin typeface="+mn-lt"/>
                <a:ea typeface="+mn-ea"/>
              </a:rPr>
              <a:t>S</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Y</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N</a:t>
            </a:r>
            <a:endParaRPr kumimoji="1" lang="en-US" altLang="zh-CN" sz="1200" b="1">
              <a:solidFill>
                <a:schemeClr val="bg2"/>
              </a:solidFill>
              <a:latin typeface="+mn-lt"/>
              <a:ea typeface="+mn-ea"/>
            </a:endParaRPr>
          </a:p>
        </p:txBody>
      </p:sp>
      <p:sp>
        <p:nvSpPr>
          <p:cNvPr id="502861" name="Rectangle 77"/>
          <p:cNvSpPr>
            <a:spLocks noChangeArrowheads="1"/>
          </p:cNvSpPr>
          <p:nvPr/>
        </p:nvSpPr>
        <p:spPr bwMode="auto">
          <a:xfrm>
            <a:off x="5425441" y="3149919"/>
            <a:ext cx="257175" cy="50419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200" b="1">
                <a:solidFill>
                  <a:schemeClr val="bg2"/>
                </a:solidFill>
                <a:latin typeface="+mn-lt"/>
                <a:ea typeface="+mn-ea"/>
              </a:rPr>
              <a:t>R</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S</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T</a:t>
            </a:r>
            <a:endParaRPr kumimoji="1" lang="en-US" altLang="zh-CN" sz="1200" b="1">
              <a:solidFill>
                <a:schemeClr val="bg2"/>
              </a:solidFill>
              <a:latin typeface="+mn-lt"/>
              <a:ea typeface="+mn-ea"/>
            </a:endParaRPr>
          </a:p>
        </p:txBody>
      </p:sp>
      <p:sp>
        <p:nvSpPr>
          <p:cNvPr id="502862" name="Rectangle 78"/>
          <p:cNvSpPr>
            <a:spLocks noChangeArrowheads="1"/>
          </p:cNvSpPr>
          <p:nvPr/>
        </p:nvSpPr>
        <p:spPr bwMode="auto">
          <a:xfrm>
            <a:off x="5198429" y="3149919"/>
            <a:ext cx="257175" cy="50419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200" b="1">
                <a:solidFill>
                  <a:schemeClr val="bg2"/>
                </a:solidFill>
                <a:latin typeface="+mn-lt"/>
                <a:ea typeface="+mn-ea"/>
              </a:rPr>
              <a:t>P</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S</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H</a:t>
            </a:r>
            <a:endParaRPr kumimoji="1" lang="en-US" altLang="zh-CN" sz="1200" b="1">
              <a:solidFill>
                <a:schemeClr val="bg2"/>
              </a:solidFill>
              <a:latin typeface="+mn-lt"/>
              <a:ea typeface="+mn-ea"/>
            </a:endParaRPr>
          </a:p>
        </p:txBody>
      </p:sp>
      <p:sp>
        <p:nvSpPr>
          <p:cNvPr id="502863" name="Rectangle 79"/>
          <p:cNvSpPr>
            <a:spLocks noChangeArrowheads="1"/>
          </p:cNvSpPr>
          <p:nvPr/>
        </p:nvSpPr>
        <p:spPr bwMode="auto">
          <a:xfrm>
            <a:off x="4985704" y="3149919"/>
            <a:ext cx="257175" cy="50419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200" b="1">
                <a:solidFill>
                  <a:schemeClr val="bg2"/>
                </a:solidFill>
                <a:latin typeface="+mn-lt"/>
                <a:ea typeface="+mn-ea"/>
              </a:rPr>
              <a:t>A</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C</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K</a:t>
            </a:r>
            <a:endParaRPr kumimoji="1" lang="en-US" altLang="zh-CN" sz="1200" b="1">
              <a:solidFill>
                <a:schemeClr val="bg2"/>
              </a:solidFill>
              <a:latin typeface="+mn-lt"/>
              <a:ea typeface="+mn-ea"/>
            </a:endParaRPr>
          </a:p>
        </p:txBody>
      </p:sp>
      <p:sp>
        <p:nvSpPr>
          <p:cNvPr id="502864" name="Rectangle 80"/>
          <p:cNvSpPr>
            <a:spLocks noChangeArrowheads="1"/>
          </p:cNvSpPr>
          <p:nvPr/>
        </p:nvSpPr>
        <p:spPr bwMode="auto">
          <a:xfrm>
            <a:off x="4753929" y="3149919"/>
            <a:ext cx="257175" cy="50419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200" b="1">
                <a:solidFill>
                  <a:schemeClr val="bg2"/>
                </a:solidFill>
                <a:latin typeface="+mn-lt"/>
                <a:ea typeface="+mn-ea"/>
              </a:rPr>
              <a:t>U</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R</a:t>
            </a:r>
            <a:endParaRPr kumimoji="1" lang="en-US" altLang="zh-CN" sz="1200" b="1">
              <a:solidFill>
                <a:schemeClr val="bg2"/>
              </a:solidFill>
              <a:latin typeface="+mn-lt"/>
              <a:ea typeface="+mn-ea"/>
            </a:endParaRPr>
          </a:p>
          <a:p>
            <a:pPr defTabSz="762000" eaLnBrk="0" hangingPunct="0">
              <a:lnSpc>
                <a:spcPct val="75000"/>
              </a:lnSpc>
            </a:pPr>
            <a:r>
              <a:rPr kumimoji="1" lang="en-US" altLang="zh-CN" sz="1200" b="1">
                <a:solidFill>
                  <a:schemeClr val="bg2"/>
                </a:solidFill>
                <a:latin typeface="+mn-lt"/>
                <a:ea typeface="+mn-ea"/>
              </a:rPr>
              <a:t>G</a:t>
            </a:r>
            <a:endParaRPr kumimoji="1" lang="en-US" altLang="zh-CN" sz="1200" b="1">
              <a:solidFill>
                <a:schemeClr val="bg2"/>
              </a:solidFill>
              <a:latin typeface="+mn-lt"/>
              <a:ea typeface="+mn-ea"/>
            </a:endParaRPr>
          </a:p>
        </p:txBody>
      </p:sp>
      <p:sp>
        <p:nvSpPr>
          <p:cNvPr id="502865" name="Rectangle 81"/>
          <p:cNvSpPr>
            <a:spLocks noChangeArrowheads="1"/>
          </p:cNvSpPr>
          <p:nvPr/>
        </p:nvSpPr>
        <p:spPr bwMode="auto">
          <a:xfrm>
            <a:off x="2332990" y="1241744"/>
            <a:ext cx="7379970" cy="33464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600" b="1">
                <a:solidFill>
                  <a:schemeClr val="bg2"/>
                </a:solidFill>
                <a:latin typeface="+mn-lt"/>
                <a:ea typeface="+mn-ea"/>
              </a:rPr>
              <a:t>位  </a:t>
            </a:r>
            <a:r>
              <a:rPr kumimoji="1" lang="en-US" altLang="zh-CN" sz="1600" b="1">
                <a:solidFill>
                  <a:schemeClr val="bg2"/>
                </a:solidFill>
                <a:latin typeface="+mn-lt"/>
                <a:ea typeface="+mn-ea"/>
              </a:rPr>
              <a:t>0              8              16               24               31</a:t>
            </a:r>
            <a:endParaRPr kumimoji="1" lang="en-US" altLang="zh-CN" sz="1600" b="1">
              <a:solidFill>
                <a:schemeClr val="bg2"/>
              </a:solidFill>
              <a:latin typeface="+mn-lt"/>
              <a:ea typeface="+mn-ea"/>
            </a:endParaRPr>
          </a:p>
        </p:txBody>
      </p:sp>
      <p:sp>
        <p:nvSpPr>
          <p:cNvPr id="502866" name="Line 82"/>
          <p:cNvSpPr>
            <a:spLocks noChangeShapeType="1"/>
          </p:cNvSpPr>
          <p:nvPr/>
        </p:nvSpPr>
        <p:spPr bwMode="auto">
          <a:xfrm flipH="1">
            <a:off x="7760654" y="4070668"/>
            <a:ext cx="3175" cy="430212"/>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89" name="Rectangle 105"/>
          <p:cNvSpPr>
            <a:spLocks noChangeArrowheads="1"/>
          </p:cNvSpPr>
          <p:nvPr/>
        </p:nvSpPr>
        <p:spPr bwMode="auto">
          <a:xfrm>
            <a:off x="5371465" y="5278756"/>
            <a:ext cx="4305300" cy="493713"/>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502867" name="Rectangle 83"/>
          <p:cNvSpPr>
            <a:spLocks noChangeArrowheads="1"/>
          </p:cNvSpPr>
          <p:nvPr/>
        </p:nvSpPr>
        <p:spPr bwMode="auto">
          <a:xfrm>
            <a:off x="8214995" y="4115435"/>
            <a:ext cx="1035685" cy="334645"/>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1600" b="1">
                <a:solidFill>
                  <a:schemeClr val="bg2"/>
                </a:solidFill>
                <a:latin typeface="+mn-lt"/>
                <a:ea typeface="+mn-ea"/>
              </a:rPr>
              <a:t>填    充</a:t>
            </a:r>
            <a:endParaRPr kumimoji="1" lang="zh-CN" altLang="en-US" sz="1600" b="1">
              <a:solidFill>
                <a:schemeClr val="bg2"/>
              </a:solidFill>
              <a:latin typeface="+mn-lt"/>
              <a:ea typeface="+mn-ea"/>
            </a:endParaRPr>
          </a:p>
        </p:txBody>
      </p:sp>
      <p:sp>
        <p:nvSpPr>
          <p:cNvPr id="502868" name="Rectangle 84"/>
          <p:cNvSpPr>
            <a:spLocks noChangeArrowheads="1"/>
          </p:cNvSpPr>
          <p:nvPr/>
        </p:nvSpPr>
        <p:spPr bwMode="auto">
          <a:xfrm>
            <a:off x="6757354" y="5334319"/>
            <a:ext cx="1409700" cy="334645"/>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600" b="1">
                <a:solidFill>
                  <a:schemeClr val="bg2"/>
                </a:solidFill>
                <a:latin typeface="+mn-lt"/>
                <a:ea typeface="+mn-ea"/>
              </a:rPr>
              <a:t>TCP </a:t>
            </a:r>
            <a:r>
              <a:rPr kumimoji="1" lang="zh-CN" altLang="en-US" sz="1600" b="1">
                <a:solidFill>
                  <a:schemeClr val="bg2"/>
                </a:solidFill>
                <a:latin typeface="+mn-lt"/>
                <a:ea typeface="+mn-ea"/>
              </a:rPr>
              <a:t>数据部分</a:t>
            </a:r>
            <a:endParaRPr kumimoji="1" lang="zh-CN" altLang="en-US" sz="1600" b="1">
              <a:solidFill>
                <a:schemeClr val="bg2"/>
              </a:solidFill>
              <a:latin typeface="+mn-lt"/>
              <a:ea typeface="+mn-ea"/>
            </a:endParaRPr>
          </a:p>
        </p:txBody>
      </p:sp>
      <p:sp>
        <p:nvSpPr>
          <p:cNvPr id="502869" name="Rectangle 85"/>
          <p:cNvSpPr>
            <a:spLocks noChangeArrowheads="1"/>
          </p:cNvSpPr>
          <p:nvPr/>
        </p:nvSpPr>
        <p:spPr bwMode="auto">
          <a:xfrm>
            <a:off x="3944304" y="5253356"/>
            <a:ext cx="1406525" cy="506413"/>
          </a:xfrm>
          <a:prstGeom prst="rect">
            <a:avLst/>
          </a:prstGeom>
          <a:solidFill>
            <a:srgbClr val="FFC000"/>
          </a:solidFill>
          <a:ln w="12700">
            <a:noFill/>
            <a:miter lim="800000"/>
          </a:ln>
          <a:effectLst/>
        </p:spPr>
        <p:txBody>
          <a:bodyPr wrap="none" anchor="ctr"/>
          <a:p>
            <a:endParaRPr lang="zh-CN" altLang="en-US" b="1">
              <a:solidFill>
                <a:schemeClr val="bg2"/>
              </a:solidFill>
              <a:latin typeface="+mn-lt"/>
              <a:ea typeface="+mn-ea"/>
            </a:endParaRPr>
          </a:p>
        </p:txBody>
      </p:sp>
      <p:sp>
        <p:nvSpPr>
          <p:cNvPr id="502870" name="Rectangle 86"/>
          <p:cNvSpPr>
            <a:spLocks noChangeArrowheads="1"/>
          </p:cNvSpPr>
          <p:nvPr/>
        </p:nvSpPr>
        <p:spPr bwMode="auto">
          <a:xfrm>
            <a:off x="3944303" y="5253356"/>
            <a:ext cx="5757862" cy="506413"/>
          </a:xfrm>
          <a:prstGeom prst="rect">
            <a:avLst/>
          </a:prstGeom>
          <a:noFill/>
          <a:ln w="1905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02871" name="Line 87"/>
          <p:cNvSpPr>
            <a:spLocks noChangeShapeType="1"/>
          </p:cNvSpPr>
          <p:nvPr/>
        </p:nvSpPr>
        <p:spPr bwMode="auto">
          <a:xfrm flipH="1">
            <a:off x="5350828" y="5264468"/>
            <a:ext cx="0" cy="49530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72" name="Rectangle 88"/>
          <p:cNvSpPr>
            <a:spLocks noChangeArrowheads="1"/>
          </p:cNvSpPr>
          <p:nvPr/>
        </p:nvSpPr>
        <p:spPr bwMode="auto">
          <a:xfrm>
            <a:off x="4139566" y="5381944"/>
            <a:ext cx="720725" cy="269875"/>
          </a:xfrm>
          <a:prstGeom prst="rect">
            <a:avLst/>
          </a:prstGeom>
          <a:noFill/>
          <a:ln w="12700">
            <a:noFill/>
            <a:miter lim="800000"/>
          </a:ln>
          <a:effectLst/>
        </p:spPr>
        <p:txBody>
          <a:bodyPr wrap="none" anchor="ctr"/>
          <a:p>
            <a:endParaRPr lang="zh-CN" altLang="en-US" b="1">
              <a:solidFill>
                <a:schemeClr val="bg2"/>
              </a:solidFill>
              <a:latin typeface="+mn-lt"/>
              <a:ea typeface="+mn-ea"/>
            </a:endParaRPr>
          </a:p>
        </p:txBody>
      </p:sp>
      <p:sp>
        <p:nvSpPr>
          <p:cNvPr id="502873" name="Rectangle 89"/>
          <p:cNvSpPr>
            <a:spLocks noChangeArrowheads="1"/>
          </p:cNvSpPr>
          <p:nvPr/>
        </p:nvSpPr>
        <p:spPr bwMode="auto">
          <a:xfrm>
            <a:off x="4147504" y="5334319"/>
            <a:ext cx="1000760" cy="334645"/>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600" b="1">
                <a:solidFill>
                  <a:schemeClr val="bg2"/>
                </a:solidFill>
                <a:latin typeface="+mn-lt"/>
                <a:ea typeface="+mn-ea"/>
              </a:rPr>
              <a:t>TCP </a:t>
            </a:r>
            <a:r>
              <a:rPr kumimoji="1" lang="zh-CN" altLang="en-US" sz="1600" b="1">
                <a:solidFill>
                  <a:schemeClr val="bg2"/>
                </a:solidFill>
                <a:latin typeface="+mn-lt"/>
                <a:ea typeface="+mn-ea"/>
              </a:rPr>
              <a:t>首部</a:t>
            </a:r>
            <a:endParaRPr kumimoji="1" lang="zh-CN" altLang="en-US" sz="1600" b="1">
              <a:solidFill>
                <a:schemeClr val="bg2"/>
              </a:solidFill>
              <a:latin typeface="+mn-lt"/>
              <a:ea typeface="+mn-ea"/>
            </a:endParaRPr>
          </a:p>
        </p:txBody>
      </p:sp>
      <p:sp>
        <p:nvSpPr>
          <p:cNvPr id="502877" name="Rectangle 93"/>
          <p:cNvSpPr>
            <a:spLocks noChangeArrowheads="1"/>
          </p:cNvSpPr>
          <p:nvPr/>
        </p:nvSpPr>
        <p:spPr bwMode="auto">
          <a:xfrm>
            <a:off x="2517141" y="5351780"/>
            <a:ext cx="1630363" cy="365760"/>
          </a:xfrm>
          <a:prstGeom prst="rect">
            <a:avLst/>
          </a:prstGeom>
          <a:noFill/>
          <a:ln w="12700">
            <a:noFill/>
            <a:miter lim="800000"/>
          </a:ln>
          <a:effectLst/>
        </p:spPr>
        <p:txBody>
          <a:bodyPr lIns="90488" tIns="44450" rIns="90488" bIns="44450">
            <a:spAutoFit/>
          </a:bodyPr>
          <a:p>
            <a:pPr defTabSz="762000" eaLnBrk="0" hangingPunct="0"/>
            <a:r>
              <a:rPr kumimoji="1" lang="en-US" altLang="zh-CN" sz="1800" b="1">
                <a:solidFill>
                  <a:schemeClr val="bg2"/>
                </a:solidFill>
                <a:latin typeface="+mn-lt"/>
                <a:ea typeface="+mn-ea"/>
              </a:rPr>
              <a:t>TCP </a:t>
            </a:r>
            <a:r>
              <a:rPr kumimoji="1" lang="zh-CN" altLang="en-US" sz="1800" b="1">
                <a:solidFill>
                  <a:schemeClr val="bg2"/>
                </a:solidFill>
                <a:latin typeface="+mn-lt"/>
                <a:ea typeface="+mn-ea"/>
              </a:rPr>
              <a:t>报文段</a:t>
            </a:r>
            <a:endParaRPr kumimoji="1" lang="zh-CN" altLang="en-US" sz="1800" b="1">
              <a:solidFill>
                <a:schemeClr val="bg2"/>
              </a:solidFill>
              <a:latin typeface="+mn-lt"/>
              <a:ea typeface="+mn-ea"/>
            </a:endParaRPr>
          </a:p>
        </p:txBody>
      </p:sp>
      <p:sp>
        <p:nvSpPr>
          <p:cNvPr id="502878" name="Rectangle 94"/>
          <p:cNvSpPr>
            <a:spLocks noChangeArrowheads="1"/>
          </p:cNvSpPr>
          <p:nvPr/>
        </p:nvSpPr>
        <p:spPr bwMode="auto">
          <a:xfrm>
            <a:off x="3931603" y="6201094"/>
            <a:ext cx="5770562" cy="504825"/>
          </a:xfrm>
          <a:prstGeom prst="rect">
            <a:avLst/>
          </a:prstGeom>
          <a:solidFill>
            <a:srgbClr val="92D050"/>
          </a:solidFill>
          <a:ln w="1905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02880" name="Rectangle 96"/>
          <p:cNvSpPr>
            <a:spLocks noChangeArrowheads="1"/>
          </p:cNvSpPr>
          <p:nvPr/>
        </p:nvSpPr>
        <p:spPr bwMode="auto">
          <a:xfrm>
            <a:off x="5952491" y="6259830"/>
            <a:ext cx="1446530" cy="36576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800" b="1">
                <a:solidFill>
                  <a:schemeClr val="bg2"/>
                </a:solidFill>
                <a:latin typeface="+mn-lt"/>
                <a:ea typeface="+mn-ea"/>
              </a:rPr>
              <a:t>IP </a:t>
            </a:r>
            <a:r>
              <a:rPr kumimoji="1" lang="zh-CN" altLang="en-US" sz="1800" b="1">
                <a:solidFill>
                  <a:schemeClr val="bg2"/>
                </a:solidFill>
                <a:latin typeface="+mn-lt"/>
                <a:ea typeface="+mn-ea"/>
              </a:rPr>
              <a:t>数据部分</a:t>
            </a:r>
            <a:endParaRPr kumimoji="1" lang="zh-CN" altLang="en-US" sz="1800" b="1">
              <a:solidFill>
                <a:schemeClr val="bg2"/>
              </a:solidFill>
              <a:latin typeface="+mn-lt"/>
              <a:ea typeface="+mn-ea"/>
            </a:endParaRPr>
          </a:p>
        </p:txBody>
      </p:sp>
      <p:sp>
        <p:nvSpPr>
          <p:cNvPr id="502881" name="Rectangle 97"/>
          <p:cNvSpPr>
            <a:spLocks noChangeArrowheads="1"/>
          </p:cNvSpPr>
          <p:nvPr/>
        </p:nvSpPr>
        <p:spPr bwMode="auto">
          <a:xfrm>
            <a:off x="2942591" y="6259830"/>
            <a:ext cx="986790" cy="36576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800" b="1">
                <a:solidFill>
                  <a:schemeClr val="bg2"/>
                </a:solidFill>
                <a:latin typeface="+mn-lt"/>
                <a:ea typeface="+mn-ea"/>
              </a:rPr>
              <a:t>IP </a:t>
            </a:r>
            <a:r>
              <a:rPr kumimoji="1" lang="zh-CN" altLang="en-US" sz="1800" b="1">
                <a:solidFill>
                  <a:schemeClr val="bg2"/>
                </a:solidFill>
                <a:latin typeface="+mn-lt"/>
                <a:ea typeface="+mn-ea"/>
              </a:rPr>
              <a:t>首部</a:t>
            </a:r>
            <a:endParaRPr kumimoji="1" lang="zh-CN" altLang="en-US" sz="1800" b="1">
              <a:solidFill>
                <a:schemeClr val="bg2"/>
              </a:solidFill>
              <a:latin typeface="+mn-lt"/>
              <a:ea typeface="+mn-ea"/>
            </a:endParaRPr>
          </a:p>
        </p:txBody>
      </p:sp>
      <p:sp>
        <p:nvSpPr>
          <p:cNvPr id="502882" name="AutoShape 98"/>
          <p:cNvSpPr>
            <a:spLocks noChangeArrowheads="1"/>
          </p:cNvSpPr>
          <p:nvPr/>
        </p:nvSpPr>
        <p:spPr bwMode="auto">
          <a:xfrm rot="-5400000">
            <a:off x="4302285" y="6003450"/>
            <a:ext cx="758825" cy="268287"/>
          </a:xfrm>
          <a:prstGeom prst="leftArrow">
            <a:avLst>
              <a:gd name="adj1" fmla="val 50000"/>
              <a:gd name="adj2" fmla="val 70710"/>
            </a:avLst>
          </a:prstGeom>
          <a:solidFill>
            <a:srgbClr val="00206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02883" name="AutoShape 99"/>
          <p:cNvSpPr>
            <a:spLocks noChangeArrowheads="1"/>
          </p:cNvSpPr>
          <p:nvPr/>
        </p:nvSpPr>
        <p:spPr bwMode="auto">
          <a:xfrm rot="-5400000">
            <a:off x="7246303" y="6004243"/>
            <a:ext cx="758825" cy="266700"/>
          </a:xfrm>
          <a:prstGeom prst="leftArrow">
            <a:avLst>
              <a:gd name="adj1" fmla="val 50000"/>
              <a:gd name="adj2" fmla="val 71131"/>
            </a:avLst>
          </a:prstGeom>
          <a:solidFill>
            <a:srgbClr val="00206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02884" name="Line 100"/>
          <p:cNvSpPr>
            <a:spLocks noChangeShapeType="1"/>
          </p:cNvSpPr>
          <p:nvPr/>
        </p:nvSpPr>
        <p:spPr bwMode="auto">
          <a:xfrm>
            <a:off x="9568815" y="1716405"/>
            <a:ext cx="736600"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85" name="Line 101"/>
          <p:cNvSpPr>
            <a:spLocks noChangeShapeType="1"/>
          </p:cNvSpPr>
          <p:nvPr/>
        </p:nvSpPr>
        <p:spPr bwMode="auto">
          <a:xfrm>
            <a:off x="9568815" y="4053205"/>
            <a:ext cx="736600"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86" name="Line 102"/>
          <p:cNvSpPr>
            <a:spLocks noChangeShapeType="1"/>
          </p:cNvSpPr>
          <p:nvPr/>
        </p:nvSpPr>
        <p:spPr bwMode="auto">
          <a:xfrm>
            <a:off x="2137728" y="1741805"/>
            <a:ext cx="469900"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87" name="Line 103"/>
          <p:cNvSpPr>
            <a:spLocks noChangeShapeType="1"/>
          </p:cNvSpPr>
          <p:nvPr/>
        </p:nvSpPr>
        <p:spPr bwMode="auto">
          <a:xfrm>
            <a:off x="2150428" y="4483418"/>
            <a:ext cx="469900"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2888" name="Rectangle 104"/>
          <p:cNvSpPr>
            <a:spLocks noChangeArrowheads="1"/>
          </p:cNvSpPr>
          <p:nvPr/>
        </p:nvSpPr>
        <p:spPr bwMode="auto">
          <a:xfrm>
            <a:off x="1697991" y="5928044"/>
            <a:ext cx="1099820" cy="36576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发送在前</a:t>
            </a:r>
            <a:endParaRPr kumimoji="1" lang="zh-CN" altLang="en-US" sz="18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03811" name="Line 3"/>
          <p:cNvSpPr>
            <a:spLocks noChangeShapeType="1"/>
          </p:cNvSpPr>
          <p:nvPr/>
        </p:nvSpPr>
        <p:spPr bwMode="auto">
          <a:xfrm flipH="1">
            <a:off x="1827848" y="1521779"/>
            <a:ext cx="17462" cy="4122737"/>
          </a:xfrm>
          <a:prstGeom prst="line">
            <a:avLst/>
          </a:prstGeom>
          <a:noFill/>
          <a:ln w="12700">
            <a:solidFill>
              <a:schemeClr val="tx1"/>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03812" name="Rectangle 4"/>
          <p:cNvSpPr>
            <a:spLocks noChangeArrowheads="1"/>
          </p:cNvSpPr>
          <p:nvPr/>
        </p:nvSpPr>
        <p:spPr bwMode="auto">
          <a:xfrm>
            <a:off x="1499235" y="3121978"/>
            <a:ext cx="690880" cy="642620"/>
          </a:xfrm>
          <a:prstGeom prst="rect">
            <a:avLst/>
          </a:prstGeom>
          <a:solidFill>
            <a:schemeClr val="bg1"/>
          </a:solidFill>
          <a:ln w="12700">
            <a:noFill/>
            <a:miter lim="800000"/>
          </a:ln>
          <a:effectLst/>
        </p:spPr>
        <p:txBody>
          <a:bodyPr wrap="none" lIns="90488" tIns="44450" rIns="90488" bIns="44450">
            <a:spAutoFit/>
          </a:bodyPr>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503813" name="Line 5"/>
          <p:cNvSpPr>
            <a:spLocks noChangeShapeType="1"/>
          </p:cNvSpPr>
          <p:nvPr/>
        </p:nvSpPr>
        <p:spPr bwMode="auto">
          <a:xfrm>
            <a:off x="10247948" y="1512254"/>
            <a:ext cx="0" cy="3463925"/>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03814" name="Rectangle 6"/>
          <p:cNvSpPr>
            <a:spLocks noChangeArrowheads="1"/>
          </p:cNvSpPr>
          <p:nvPr/>
        </p:nvSpPr>
        <p:spPr bwMode="auto">
          <a:xfrm>
            <a:off x="9886633" y="2590165"/>
            <a:ext cx="690880" cy="1196340"/>
          </a:xfrm>
          <a:prstGeom prst="rect">
            <a:avLst/>
          </a:prstGeom>
          <a:solidFill>
            <a:schemeClr val="bg1"/>
          </a:solidFill>
          <a:ln w="12700">
            <a:noFill/>
            <a:miter lim="800000"/>
          </a:ln>
          <a:effectLst/>
        </p:spPr>
        <p:txBody>
          <a:bodyPr wrap="none" lIns="90488" tIns="44450" rIns="90488" bIns="44450">
            <a:spAutoFit/>
          </a:bodyPr>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503815" name="Rectangle 7"/>
          <p:cNvSpPr>
            <a:spLocks noChangeArrowheads="1"/>
          </p:cNvSpPr>
          <p:nvPr/>
        </p:nvSpPr>
        <p:spPr bwMode="auto">
          <a:xfrm>
            <a:off x="2153286" y="1518603"/>
            <a:ext cx="7686675" cy="4133850"/>
          </a:xfrm>
          <a:prstGeom prst="rect">
            <a:avLst/>
          </a:prstGeom>
          <a:solidFill>
            <a:srgbClr val="FFC000"/>
          </a:solidFill>
          <a:ln w="254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03818" name="Line 10"/>
          <p:cNvSpPr>
            <a:spLocks noChangeShapeType="1"/>
          </p:cNvSpPr>
          <p:nvPr/>
        </p:nvSpPr>
        <p:spPr bwMode="auto">
          <a:xfrm>
            <a:off x="2145349" y="2221865"/>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19" name="Line 11"/>
          <p:cNvSpPr>
            <a:spLocks noChangeShapeType="1"/>
          </p:cNvSpPr>
          <p:nvPr/>
        </p:nvSpPr>
        <p:spPr bwMode="auto">
          <a:xfrm>
            <a:off x="2159635" y="2917190"/>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20" name="Line 12"/>
          <p:cNvSpPr>
            <a:spLocks noChangeShapeType="1"/>
          </p:cNvSpPr>
          <p:nvPr/>
        </p:nvSpPr>
        <p:spPr bwMode="auto">
          <a:xfrm>
            <a:off x="2145349" y="3610928"/>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21" name="Line 13"/>
          <p:cNvSpPr>
            <a:spLocks noChangeShapeType="1"/>
          </p:cNvSpPr>
          <p:nvPr/>
        </p:nvSpPr>
        <p:spPr bwMode="auto">
          <a:xfrm>
            <a:off x="2145349" y="4303078"/>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22" name="Line 14"/>
          <p:cNvSpPr>
            <a:spLocks noChangeShapeType="1"/>
          </p:cNvSpPr>
          <p:nvPr/>
        </p:nvSpPr>
        <p:spPr bwMode="auto">
          <a:xfrm>
            <a:off x="2159635" y="4998403"/>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23" name="Line 15"/>
          <p:cNvSpPr>
            <a:spLocks noChangeShapeType="1"/>
          </p:cNvSpPr>
          <p:nvPr/>
        </p:nvSpPr>
        <p:spPr bwMode="auto">
          <a:xfrm>
            <a:off x="5998210" y="1526541"/>
            <a:ext cx="0" cy="7096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24" name="Rectangle 16"/>
          <p:cNvSpPr>
            <a:spLocks noChangeArrowheads="1"/>
          </p:cNvSpPr>
          <p:nvPr/>
        </p:nvSpPr>
        <p:spPr bwMode="auto">
          <a:xfrm>
            <a:off x="7198360" y="1653541"/>
            <a:ext cx="197104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503825" name="Rectangle 17"/>
          <p:cNvSpPr>
            <a:spLocks noChangeArrowheads="1"/>
          </p:cNvSpPr>
          <p:nvPr/>
        </p:nvSpPr>
        <p:spPr bwMode="auto">
          <a:xfrm>
            <a:off x="2307273" y="3576004"/>
            <a:ext cx="690880" cy="70421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503826" name="Rectangle 18"/>
          <p:cNvSpPr>
            <a:spLocks noChangeArrowheads="1"/>
          </p:cNvSpPr>
          <p:nvPr/>
        </p:nvSpPr>
        <p:spPr bwMode="auto">
          <a:xfrm>
            <a:off x="3386773" y="4441191"/>
            <a:ext cx="171577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503827" name="Rectangle 19"/>
          <p:cNvSpPr>
            <a:spLocks noChangeArrowheads="1"/>
          </p:cNvSpPr>
          <p:nvPr/>
        </p:nvSpPr>
        <p:spPr bwMode="auto">
          <a:xfrm>
            <a:off x="3588385" y="5082540"/>
            <a:ext cx="4317365"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503828" name="Rectangle 20"/>
          <p:cNvSpPr>
            <a:spLocks noChangeArrowheads="1"/>
          </p:cNvSpPr>
          <p:nvPr/>
        </p:nvSpPr>
        <p:spPr bwMode="auto">
          <a:xfrm>
            <a:off x="3501074" y="1653541"/>
            <a:ext cx="145923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503829" name="Rectangle 21"/>
          <p:cNvSpPr>
            <a:spLocks noChangeArrowheads="1"/>
          </p:cNvSpPr>
          <p:nvPr/>
        </p:nvSpPr>
        <p:spPr bwMode="auto">
          <a:xfrm>
            <a:off x="5553711" y="2340928"/>
            <a:ext cx="1381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503830" name="Line 22"/>
          <p:cNvSpPr>
            <a:spLocks noChangeShapeType="1"/>
          </p:cNvSpPr>
          <p:nvPr/>
        </p:nvSpPr>
        <p:spPr bwMode="auto">
          <a:xfrm>
            <a:off x="6004560" y="3620453"/>
            <a:ext cx="0" cy="13700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1" name="Rectangle 23"/>
          <p:cNvSpPr>
            <a:spLocks noChangeArrowheads="1"/>
          </p:cNvSpPr>
          <p:nvPr/>
        </p:nvSpPr>
        <p:spPr bwMode="auto">
          <a:xfrm>
            <a:off x="7038023" y="4441191"/>
            <a:ext cx="23558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503832" name="Rectangle 24"/>
          <p:cNvSpPr>
            <a:spLocks noChangeArrowheads="1"/>
          </p:cNvSpPr>
          <p:nvPr/>
        </p:nvSpPr>
        <p:spPr bwMode="auto">
          <a:xfrm>
            <a:off x="7487286" y="3722054"/>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503833" name="Rectangle 25"/>
          <p:cNvSpPr>
            <a:spLocks noChangeArrowheads="1"/>
          </p:cNvSpPr>
          <p:nvPr/>
        </p:nvSpPr>
        <p:spPr bwMode="auto">
          <a:xfrm>
            <a:off x="5309235" y="3065145"/>
            <a:ext cx="3108325"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503834" name="Line 26"/>
          <p:cNvSpPr>
            <a:spLocks noChangeShapeType="1"/>
          </p:cNvSpPr>
          <p:nvPr/>
        </p:nvSpPr>
        <p:spPr bwMode="auto">
          <a:xfrm>
            <a:off x="3110548" y="3620453"/>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5" name="Line 27"/>
          <p:cNvSpPr>
            <a:spLocks noChangeShapeType="1"/>
          </p:cNvSpPr>
          <p:nvPr/>
        </p:nvSpPr>
        <p:spPr bwMode="auto">
          <a:xfrm>
            <a:off x="5037773" y="3612516"/>
            <a:ext cx="0" cy="6842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6" name="Line 28"/>
          <p:cNvSpPr>
            <a:spLocks noChangeShapeType="1"/>
          </p:cNvSpPr>
          <p:nvPr/>
        </p:nvSpPr>
        <p:spPr bwMode="auto">
          <a:xfrm>
            <a:off x="4544060" y="3620453"/>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7" name="Line 29"/>
          <p:cNvSpPr>
            <a:spLocks noChangeShapeType="1"/>
          </p:cNvSpPr>
          <p:nvPr/>
        </p:nvSpPr>
        <p:spPr bwMode="auto">
          <a:xfrm>
            <a:off x="4788535" y="362045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8" name="Line 30"/>
          <p:cNvSpPr>
            <a:spLocks noChangeShapeType="1"/>
          </p:cNvSpPr>
          <p:nvPr/>
        </p:nvSpPr>
        <p:spPr bwMode="auto">
          <a:xfrm>
            <a:off x="5518785" y="362045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39" name="Line 31"/>
          <p:cNvSpPr>
            <a:spLocks noChangeShapeType="1"/>
          </p:cNvSpPr>
          <p:nvPr/>
        </p:nvSpPr>
        <p:spPr bwMode="auto">
          <a:xfrm>
            <a:off x="5277485" y="362045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0" name="Line 32"/>
          <p:cNvSpPr>
            <a:spLocks noChangeShapeType="1"/>
          </p:cNvSpPr>
          <p:nvPr/>
        </p:nvSpPr>
        <p:spPr bwMode="auto">
          <a:xfrm>
            <a:off x="5763260" y="362045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1" name="Rectangle 33"/>
          <p:cNvSpPr>
            <a:spLocks noChangeArrowheads="1"/>
          </p:cNvSpPr>
          <p:nvPr/>
        </p:nvSpPr>
        <p:spPr bwMode="auto">
          <a:xfrm>
            <a:off x="3410586" y="3736341"/>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503842" name="Rectangle 34"/>
          <p:cNvSpPr>
            <a:spLocks noChangeArrowheads="1"/>
          </p:cNvSpPr>
          <p:nvPr/>
        </p:nvSpPr>
        <p:spPr bwMode="auto">
          <a:xfrm>
            <a:off x="5758181" y="3639503"/>
            <a:ext cx="283210" cy="642620"/>
          </a:xfrm>
          <a:prstGeom prst="rect">
            <a:avLst/>
          </a:prstGeom>
          <a:noFill/>
          <a:ln w="12700">
            <a:noFill/>
            <a:miter lim="800000"/>
          </a:ln>
          <a:effectLst/>
        </p:spPr>
        <p:txBody>
          <a:bodyPr wrap="none" lIns="90488" tIns="44450" rIns="90488" bIns="44450">
            <a:spAutoFit/>
          </a:bodyPr>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503845" name="Line 37"/>
          <p:cNvSpPr>
            <a:spLocks noChangeShapeType="1"/>
          </p:cNvSpPr>
          <p:nvPr/>
        </p:nvSpPr>
        <p:spPr bwMode="auto">
          <a:xfrm>
            <a:off x="2150111" y="1361440"/>
            <a:ext cx="7675563"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6" name="Line 38"/>
          <p:cNvSpPr>
            <a:spLocks noChangeShapeType="1"/>
          </p:cNvSpPr>
          <p:nvPr/>
        </p:nvSpPr>
        <p:spPr bwMode="auto">
          <a:xfrm>
            <a:off x="2150110" y="116300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7" name="Line 39"/>
          <p:cNvSpPr>
            <a:spLocks noChangeShapeType="1"/>
          </p:cNvSpPr>
          <p:nvPr/>
        </p:nvSpPr>
        <p:spPr bwMode="auto">
          <a:xfrm>
            <a:off x="238982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8" name="Line 40"/>
          <p:cNvSpPr>
            <a:spLocks noChangeShapeType="1"/>
          </p:cNvSpPr>
          <p:nvPr/>
        </p:nvSpPr>
        <p:spPr bwMode="auto">
          <a:xfrm>
            <a:off x="26295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49" name="Line 41"/>
          <p:cNvSpPr>
            <a:spLocks noChangeShapeType="1"/>
          </p:cNvSpPr>
          <p:nvPr/>
        </p:nvSpPr>
        <p:spPr bwMode="auto">
          <a:xfrm>
            <a:off x="286924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0" name="Line 42"/>
          <p:cNvSpPr>
            <a:spLocks noChangeShapeType="1"/>
          </p:cNvSpPr>
          <p:nvPr/>
        </p:nvSpPr>
        <p:spPr bwMode="auto">
          <a:xfrm>
            <a:off x="311054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1" name="Line 43"/>
          <p:cNvSpPr>
            <a:spLocks noChangeShapeType="1"/>
          </p:cNvSpPr>
          <p:nvPr/>
        </p:nvSpPr>
        <p:spPr bwMode="auto">
          <a:xfrm>
            <a:off x="335026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2" name="Line 44"/>
          <p:cNvSpPr>
            <a:spLocks noChangeShapeType="1"/>
          </p:cNvSpPr>
          <p:nvPr/>
        </p:nvSpPr>
        <p:spPr bwMode="auto">
          <a:xfrm>
            <a:off x="358838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3" name="Line 45"/>
          <p:cNvSpPr>
            <a:spLocks noChangeShapeType="1"/>
          </p:cNvSpPr>
          <p:nvPr/>
        </p:nvSpPr>
        <p:spPr bwMode="auto">
          <a:xfrm>
            <a:off x="382809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4" name="Line 46"/>
          <p:cNvSpPr>
            <a:spLocks noChangeShapeType="1"/>
          </p:cNvSpPr>
          <p:nvPr/>
        </p:nvSpPr>
        <p:spPr bwMode="auto">
          <a:xfrm>
            <a:off x="4069398" y="116300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5" name="Line 47"/>
          <p:cNvSpPr>
            <a:spLocks noChangeShapeType="1"/>
          </p:cNvSpPr>
          <p:nvPr/>
        </p:nvSpPr>
        <p:spPr bwMode="auto">
          <a:xfrm>
            <a:off x="430911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6" name="Line 48"/>
          <p:cNvSpPr>
            <a:spLocks noChangeShapeType="1"/>
          </p:cNvSpPr>
          <p:nvPr/>
        </p:nvSpPr>
        <p:spPr bwMode="auto">
          <a:xfrm>
            <a:off x="454882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7" name="Line 49"/>
          <p:cNvSpPr>
            <a:spLocks noChangeShapeType="1"/>
          </p:cNvSpPr>
          <p:nvPr/>
        </p:nvSpPr>
        <p:spPr bwMode="auto">
          <a:xfrm>
            <a:off x="47885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8" name="Line 50"/>
          <p:cNvSpPr>
            <a:spLocks noChangeShapeType="1"/>
          </p:cNvSpPr>
          <p:nvPr/>
        </p:nvSpPr>
        <p:spPr bwMode="auto">
          <a:xfrm>
            <a:off x="50298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59" name="Line 51"/>
          <p:cNvSpPr>
            <a:spLocks noChangeShapeType="1"/>
          </p:cNvSpPr>
          <p:nvPr/>
        </p:nvSpPr>
        <p:spPr bwMode="auto">
          <a:xfrm>
            <a:off x="526954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0" name="Line 52"/>
          <p:cNvSpPr>
            <a:spLocks noChangeShapeType="1"/>
          </p:cNvSpPr>
          <p:nvPr/>
        </p:nvSpPr>
        <p:spPr bwMode="auto">
          <a:xfrm>
            <a:off x="550767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1" name="Line 53"/>
          <p:cNvSpPr>
            <a:spLocks noChangeShapeType="1"/>
          </p:cNvSpPr>
          <p:nvPr/>
        </p:nvSpPr>
        <p:spPr bwMode="auto">
          <a:xfrm>
            <a:off x="574738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2" name="Line 54"/>
          <p:cNvSpPr>
            <a:spLocks noChangeShapeType="1"/>
          </p:cNvSpPr>
          <p:nvPr/>
        </p:nvSpPr>
        <p:spPr bwMode="auto">
          <a:xfrm>
            <a:off x="5987098" y="116300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3" name="Line 55"/>
          <p:cNvSpPr>
            <a:spLocks noChangeShapeType="1"/>
          </p:cNvSpPr>
          <p:nvPr/>
        </p:nvSpPr>
        <p:spPr bwMode="auto">
          <a:xfrm>
            <a:off x="622839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4" name="Line 56"/>
          <p:cNvSpPr>
            <a:spLocks noChangeShapeType="1"/>
          </p:cNvSpPr>
          <p:nvPr/>
        </p:nvSpPr>
        <p:spPr bwMode="auto">
          <a:xfrm>
            <a:off x="646811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5" name="Line 57"/>
          <p:cNvSpPr>
            <a:spLocks noChangeShapeType="1"/>
          </p:cNvSpPr>
          <p:nvPr/>
        </p:nvSpPr>
        <p:spPr bwMode="auto">
          <a:xfrm>
            <a:off x="670782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6" name="Line 58"/>
          <p:cNvSpPr>
            <a:spLocks noChangeShapeType="1"/>
          </p:cNvSpPr>
          <p:nvPr/>
        </p:nvSpPr>
        <p:spPr bwMode="auto">
          <a:xfrm>
            <a:off x="69475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7" name="Line 59"/>
          <p:cNvSpPr>
            <a:spLocks noChangeShapeType="1"/>
          </p:cNvSpPr>
          <p:nvPr/>
        </p:nvSpPr>
        <p:spPr bwMode="auto">
          <a:xfrm>
            <a:off x="71888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8" name="Line 60"/>
          <p:cNvSpPr>
            <a:spLocks noChangeShapeType="1"/>
          </p:cNvSpPr>
          <p:nvPr/>
        </p:nvSpPr>
        <p:spPr bwMode="auto">
          <a:xfrm>
            <a:off x="742696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69" name="Line 61"/>
          <p:cNvSpPr>
            <a:spLocks noChangeShapeType="1"/>
          </p:cNvSpPr>
          <p:nvPr/>
        </p:nvSpPr>
        <p:spPr bwMode="auto">
          <a:xfrm>
            <a:off x="766667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0" name="Line 62"/>
          <p:cNvSpPr>
            <a:spLocks noChangeShapeType="1"/>
          </p:cNvSpPr>
          <p:nvPr/>
        </p:nvSpPr>
        <p:spPr bwMode="auto">
          <a:xfrm>
            <a:off x="7906385" y="116300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1" name="Line 63"/>
          <p:cNvSpPr>
            <a:spLocks noChangeShapeType="1"/>
          </p:cNvSpPr>
          <p:nvPr/>
        </p:nvSpPr>
        <p:spPr bwMode="auto">
          <a:xfrm>
            <a:off x="814609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2" name="Line 64"/>
          <p:cNvSpPr>
            <a:spLocks noChangeShapeType="1"/>
          </p:cNvSpPr>
          <p:nvPr/>
        </p:nvSpPr>
        <p:spPr bwMode="auto">
          <a:xfrm>
            <a:off x="838739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3" name="Line 65"/>
          <p:cNvSpPr>
            <a:spLocks noChangeShapeType="1"/>
          </p:cNvSpPr>
          <p:nvPr/>
        </p:nvSpPr>
        <p:spPr bwMode="auto">
          <a:xfrm>
            <a:off x="862711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4" name="Line 66"/>
          <p:cNvSpPr>
            <a:spLocks noChangeShapeType="1"/>
          </p:cNvSpPr>
          <p:nvPr/>
        </p:nvSpPr>
        <p:spPr bwMode="auto">
          <a:xfrm>
            <a:off x="8866823"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5" name="Line 67"/>
          <p:cNvSpPr>
            <a:spLocks noChangeShapeType="1"/>
          </p:cNvSpPr>
          <p:nvPr/>
        </p:nvSpPr>
        <p:spPr bwMode="auto">
          <a:xfrm>
            <a:off x="9106535"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6" name="Line 68"/>
          <p:cNvSpPr>
            <a:spLocks noChangeShapeType="1"/>
          </p:cNvSpPr>
          <p:nvPr/>
        </p:nvSpPr>
        <p:spPr bwMode="auto">
          <a:xfrm>
            <a:off x="9346248"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7" name="Line 69"/>
          <p:cNvSpPr>
            <a:spLocks noChangeShapeType="1"/>
          </p:cNvSpPr>
          <p:nvPr/>
        </p:nvSpPr>
        <p:spPr bwMode="auto">
          <a:xfrm>
            <a:off x="9585960" y="106299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8" name="Line 70"/>
          <p:cNvSpPr>
            <a:spLocks noChangeShapeType="1"/>
          </p:cNvSpPr>
          <p:nvPr/>
        </p:nvSpPr>
        <p:spPr bwMode="auto">
          <a:xfrm>
            <a:off x="9825673" y="116300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03879" name="Rectangle 71"/>
          <p:cNvSpPr>
            <a:spLocks noChangeArrowheads="1"/>
          </p:cNvSpPr>
          <p:nvPr/>
        </p:nvSpPr>
        <p:spPr bwMode="auto">
          <a:xfrm>
            <a:off x="2308860" y="96297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3880" name="Rectangle 72"/>
          <p:cNvSpPr>
            <a:spLocks noChangeArrowheads="1"/>
          </p:cNvSpPr>
          <p:nvPr/>
        </p:nvSpPr>
        <p:spPr bwMode="auto">
          <a:xfrm>
            <a:off x="4228148" y="96297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3881" name="Rectangle 73"/>
          <p:cNvSpPr>
            <a:spLocks noChangeArrowheads="1"/>
          </p:cNvSpPr>
          <p:nvPr/>
        </p:nvSpPr>
        <p:spPr bwMode="auto">
          <a:xfrm>
            <a:off x="6147435" y="96297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3882" name="Rectangle 74"/>
          <p:cNvSpPr>
            <a:spLocks noChangeArrowheads="1"/>
          </p:cNvSpPr>
          <p:nvPr/>
        </p:nvSpPr>
        <p:spPr bwMode="auto">
          <a:xfrm>
            <a:off x="8066723" y="96297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503883" name="Rectangle 75"/>
          <p:cNvSpPr>
            <a:spLocks noChangeArrowheads="1"/>
          </p:cNvSpPr>
          <p:nvPr/>
        </p:nvSpPr>
        <p:spPr bwMode="auto">
          <a:xfrm>
            <a:off x="5507673" y="363950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503884" name="Rectangle 76"/>
          <p:cNvSpPr>
            <a:spLocks noChangeArrowheads="1"/>
          </p:cNvSpPr>
          <p:nvPr/>
        </p:nvSpPr>
        <p:spPr bwMode="auto">
          <a:xfrm>
            <a:off x="5269548" y="363950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503885" name="Rectangle 77"/>
          <p:cNvSpPr>
            <a:spLocks noChangeArrowheads="1"/>
          </p:cNvSpPr>
          <p:nvPr/>
        </p:nvSpPr>
        <p:spPr bwMode="auto">
          <a:xfrm>
            <a:off x="5012373" y="363950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503886" name="Rectangle 78"/>
          <p:cNvSpPr>
            <a:spLocks noChangeArrowheads="1"/>
          </p:cNvSpPr>
          <p:nvPr/>
        </p:nvSpPr>
        <p:spPr bwMode="auto">
          <a:xfrm>
            <a:off x="4772660" y="363950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503887" name="Rectangle 79"/>
          <p:cNvSpPr>
            <a:spLocks noChangeArrowheads="1"/>
          </p:cNvSpPr>
          <p:nvPr/>
        </p:nvSpPr>
        <p:spPr bwMode="auto">
          <a:xfrm>
            <a:off x="4510723" y="363950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503888" name="Rectangle 80"/>
          <p:cNvSpPr>
            <a:spLocks noChangeArrowheads="1"/>
          </p:cNvSpPr>
          <p:nvPr/>
        </p:nvSpPr>
        <p:spPr bwMode="auto">
          <a:xfrm>
            <a:off x="1756410" y="785177"/>
            <a:ext cx="83883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503889" name="Line 81"/>
          <p:cNvSpPr>
            <a:spLocks noChangeShapeType="1"/>
          </p:cNvSpPr>
          <p:nvPr/>
        </p:nvSpPr>
        <p:spPr bwMode="auto">
          <a:xfrm flipH="1">
            <a:off x="7904799" y="5015865"/>
            <a:ext cx="3175" cy="642938"/>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3891" name="Rectangle 83"/>
          <p:cNvSpPr>
            <a:spLocks noChangeArrowheads="1"/>
          </p:cNvSpPr>
          <p:nvPr/>
        </p:nvSpPr>
        <p:spPr bwMode="auto">
          <a:xfrm>
            <a:off x="8417561" y="5082540"/>
            <a:ext cx="1254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503904" name="Line 96"/>
          <p:cNvSpPr>
            <a:spLocks noChangeShapeType="1"/>
          </p:cNvSpPr>
          <p:nvPr/>
        </p:nvSpPr>
        <p:spPr bwMode="auto">
          <a:xfrm>
            <a:off x="9946323" y="1494790"/>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3905" name="Line 97"/>
          <p:cNvSpPr>
            <a:spLocks noChangeShapeType="1"/>
          </p:cNvSpPr>
          <p:nvPr/>
        </p:nvSpPr>
        <p:spPr bwMode="auto">
          <a:xfrm>
            <a:off x="9946323" y="4990465"/>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3906" name="Line 98"/>
          <p:cNvSpPr>
            <a:spLocks noChangeShapeType="1"/>
          </p:cNvSpPr>
          <p:nvPr/>
        </p:nvSpPr>
        <p:spPr bwMode="auto">
          <a:xfrm>
            <a:off x="1557974" y="1532890"/>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3907" name="Line 99"/>
          <p:cNvSpPr>
            <a:spLocks noChangeShapeType="1"/>
          </p:cNvSpPr>
          <p:nvPr/>
        </p:nvSpPr>
        <p:spPr bwMode="auto">
          <a:xfrm>
            <a:off x="1572261" y="5633403"/>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3911" name="Text Box 103"/>
          <p:cNvSpPr txBox="1">
            <a:spLocks noChangeArrowheads="1"/>
          </p:cNvSpPr>
          <p:nvPr/>
        </p:nvSpPr>
        <p:spPr bwMode="auto">
          <a:xfrm>
            <a:off x="1241425" y="5554980"/>
            <a:ext cx="10252710" cy="1014730"/>
          </a:xfrm>
          <a:prstGeom prst="rect">
            <a:avLst/>
          </a:prstGeom>
          <a:noFill/>
          <a:ln w="9525">
            <a:noFill/>
            <a:miter lim="800000"/>
          </a:ln>
          <a:effectLst/>
        </p:spPr>
        <p:txBody>
          <a:bodyPr wrap="square">
            <a:spAutoFit/>
          </a:bodyPr>
          <a:p>
            <a:pPr algn="just">
              <a:lnSpc>
                <a:spcPct val="150000"/>
              </a:lnSpc>
            </a:pPr>
            <a:r>
              <a:rPr lang="zh-CN" altLang="en-US" sz="2000" b="1" dirty="0">
                <a:solidFill>
                  <a:schemeClr val="bg2"/>
                </a:solidFill>
                <a:latin typeface="+mn-lt"/>
                <a:ea typeface="+mn-ea"/>
              </a:rPr>
              <a:t>源端口和目的端口字段</a:t>
            </a:r>
            <a:r>
              <a:rPr lang="en-US" altLang="zh-CN" sz="2000" b="1" dirty="0">
                <a:solidFill>
                  <a:schemeClr val="bg2"/>
                </a:solidFill>
                <a:latin typeface="+mn-lt"/>
                <a:ea typeface="+mn-ea"/>
              </a:rPr>
              <a:t>——</a:t>
            </a:r>
            <a:r>
              <a:rPr lang="zh-CN" altLang="en-US" sz="2000" b="1" dirty="0">
                <a:solidFill>
                  <a:schemeClr val="bg2"/>
                </a:solidFill>
                <a:latin typeface="+mn-lt"/>
                <a:ea typeface="+mn-ea"/>
              </a:rPr>
              <a:t>各占 </a:t>
            </a:r>
            <a:r>
              <a:rPr lang="en-US" altLang="zh-CN" sz="2000" b="1" dirty="0">
                <a:solidFill>
                  <a:schemeClr val="bg2"/>
                </a:solidFill>
                <a:latin typeface="+mn-lt"/>
                <a:ea typeface="+mn-ea"/>
              </a:rPr>
              <a:t>2 </a:t>
            </a:r>
            <a:r>
              <a:rPr lang="zh-CN" altLang="en-US" sz="2000" b="1" dirty="0">
                <a:solidFill>
                  <a:schemeClr val="bg2"/>
                </a:solidFill>
                <a:latin typeface="+mn-lt"/>
                <a:ea typeface="+mn-ea"/>
              </a:rPr>
              <a:t>字节。端口是传输层与应用层的服务接口。传输层的复用和分用功能都要通过端口才能实现。  </a:t>
            </a:r>
            <a:endParaRPr lang="zh-CN" altLang="en-US" sz="2000" b="1" dirty="0">
              <a:solidFill>
                <a:schemeClr val="bg2"/>
              </a:solidFill>
              <a:latin typeface="+mn-lt"/>
              <a:ea typeface="+mn-ea"/>
            </a:endParaRPr>
          </a:p>
        </p:txBody>
      </p:sp>
      <p:sp>
        <p:nvSpPr>
          <p:cNvPr id="503912" name="Rectangle 104"/>
          <p:cNvSpPr>
            <a:spLocks noChangeArrowheads="1"/>
          </p:cNvSpPr>
          <p:nvPr/>
        </p:nvSpPr>
        <p:spPr bwMode="auto">
          <a:xfrm>
            <a:off x="2110424" y="1504315"/>
            <a:ext cx="7754937" cy="717550"/>
          </a:xfrm>
          <a:prstGeom prst="rect">
            <a:avLst/>
          </a:prstGeom>
          <a:noFill/>
          <a:ln w="76200">
            <a:solidFill>
              <a:srgbClr val="FF0000"/>
            </a:solidFill>
            <a:miter lim="800000"/>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bldLvl="0" animBg="1"/>
      <p:bldP spid="503912" grpId="1"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926908" y="1575119"/>
            <a:ext cx="17462" cy="4122737"/>
          </a:xfrm>
          <a:prstGeom prst="line">
            <a:avLst/>
          </a:prstGeom>
          <a:noFill/>
          <a:ln w="12700">
            <a:solidFill>
              <a:schemeClr val="tx1"/>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98295" y="3175318"/>
            <a:ext cx="690880" cy="642620"/>
          </a:xfrm>
          <a:prstGeom prst="rect">
            <a:avLst/>
          </a:prstGeom>
          <a:solidFill>
            <a:schemeClr val="bg1"/>
          </a:solidFill>
          <a:ln w="12700">
            <a:noFill/>
            <a:miter lim="800000"/>
          </a:ln>
          <a:effectLst/>
        </p:spPr>
        <p:txBody>
          <a:bodyPr wrap="none" lIns="90488" tIns="44450" rIns="90488" bIns="44450">
            <a:spAutoFit/>
          </a:bodyPr>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347008" y="1565594"/>
            <a:ext cx="0" cy="3463925"/>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85693" y="2643505"/>
            <a:ext cx="690880" cy="1196340"/>
          </a:xfrm>
          <a:prstGeom prst="rect">
            <a:avLst/>
          </a:prstGeom>
          <a:solidFill>
            <a:schemeClr val="bg1"/>
          </a:solidFill>
          <a:ln w="12700">
            <a:noFill/>
            <a:miter lim="800000"/>
          </a:ln>
          <a:effectLst/>
        </p:spPr>
        <p:txBody>
          <a:bodyPr wrap="none" lIns="90488" tIns="44450" rIns="90488" bIns="44450">
            <a:spAutoFit/>
          </a:bodyPr>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252346" y="1571943"/>
            <a:ext cx="7686675" cy="4133850"/>
          </a:xfrm>
          <a:prstGeom prst="rect">
            <a:avLst/>
          </a:prstGeom>
          <a:solidFill>
            <a:srgbClr val="FFC000"/>
          </a:solidFill>
          <a:ln w="254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90" name="Line 10"/>
          <p:cNvSpPr>
            <a:spLocks noChangeShapeType="1"/>
          </p:cNvSpPr>
          <p:nvPr/>
        </p:nvSpPr>
        <p:spPr bwMode="auto">
          <a:xfrm>
            <a:off x="2244409" y="2275205"/>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258695" y="2970530"/>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244409" y="3664268"/>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244409" y="4356418"/>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258695" y="5051743"/>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97270" y="1579881"/>
            <a:ext cx="0" cy="7096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97420" y="1706881"/>
            <a:ext cx="197104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406333" y="3629344"/>
            <a:ext cx="690880" cy="70421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85833" y="4494531"/>
            <a:ext cx="171577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87445" y="5135880"/>
            <a:ext cx="4670425"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600134" y="1706881"/>
            <a:ext cx="145923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652771" y="2394268"/>
            <a:ext cx="1381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103620" y="3673793"/>
            <a:ext cx="0" cy="13700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137083" y="4494531"/>
            <a:ext cx="23558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86346" y="3775394"/>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408295" y="3118485"/>
            <a:ext cx="3410585"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209608" y="3673793"/>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136833" y="3665856"/>
            <a:ext cx="0" cy="6842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643120" y="3673793"/>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87595" y="367379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617845" y="367379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76545" y="367379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862320" y="3673794"/>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509646" y="3789681"/>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857241" y="3692843"/>
            <a:ext cx="283210" cy="642620"/>
          </a:xfrm>
          <a:prstGeom prst="rect">
            <a:avLst/>
          </a:prstGeom>
          <a:noFill/>
          <a:ln w="12700">
            <a:noFill/>
            <a:miter lim="800000"/>
          </a:ln>
          <a:effectLst/>
        </p:spPr>
        <p:txBody>
          <a:bodyPr wrap="none" lIns="90488" tIns="44450" rIns="90488" bIns="44450">
            <a:spAutoFit/>
          </a:bodyPr>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249171" y="1414780"/>
            <a:ext cx="7675563"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249170" y="121634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8888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7285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96830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20960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44932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8744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92715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168458" y="121634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40817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64788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875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1288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36860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60673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84644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86158" y="121634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32745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56717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80688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70465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878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52602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76573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8005445" y="121634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24515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8645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72617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965883"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205595"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445308"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85020" y="1116330"/>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924733" y="1216344"/>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407920" y="101631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150" name="Rectangle 72"/>
          <p:cNvSpPr>
            <a:spLocks noChangeArrowheads="1"/>
          </p:cNvSpPr>
          <p:nvPr/>
        </p:nvSpPr>
        <p:spPr bwMode="auto">
          <a:xfrm>
            <a:off x="4327208" y="101631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151" name="Rectangle 73"/>
          <p:cNvSpPr>
            <a:spLocks noChangeArrowheads="1"/>
          </p:cNvSpPr>
          <p:nvPr/>
        </p:nvSpPr>
        <p:spPr bwMode="auto">
          <a:xfrm>
            <a:off x="6246495" y="101631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152" name="Rectangle 74"/>
          <p:cNvSpPr>
            <a:spLocks noChangeArrowheads="1"/>
          </p:cNvSpPr>
          <p:nvPr/>
        </p:nvSpPr>
        <p:spPr bwMode="auto">
          <a:xfrm>
            <a:off x="8165783" y="1016319"/>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153" name="Rectangle 75"/>
          <p:cNvSpPr>
            <a:spLocks noChangeArrowheads="1"/>
          </p:cNvSpPr>
          <p:nvPr/>
        </p:nvSpPr>
        <p:spPr bwMode="auto">
          <a:xfrm>
            <a:off x="5606733" y="369284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368608" y="369284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111433" y="369284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71720" y="369284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609783" y="3692843"/>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855470" y="838517"/>
            <a:ext cx="83883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8003859" y="5069205"/>
            <a:ext cx="3175" cy="642938"/>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516621" y="5135880"/>
            <a:ext cx="1254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10045383" y="1548130"/>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10045383" y="5043805"/>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657034" y="1586230"/>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71321" y="5686743"/>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04915" name="Rectangle 83"/>
          <p:cNvSpPr>
            <a:spLocks noChangeArrowheads="1"/>
          </p:cNvSpPr>
          <p:nvPr/>
        </p:nvSpPr>
        <p:spPr bwMode="auto">
          <a:xfrm>
            <a:off x="2209484" y="2278380"/>
            <a:ext cx="7754937" cy="717550"/>
          </a:xfrm>
          <a:prstGeom prst="rect">
            <a:avLst/>
          </a:prstGeom>
          <a:noFill/>
          <a:ln w="76200">
            <a:solidFill>
              <a:srgbClr val="FF0000"/>
            </a:solidFill>
            <a:miter lim="800000"/>
          </a:ln>
          <a:effectLst/>
        </p:spPr>
        <p:txBody>
          <a:bodyPr wrap="none" anchor="ctr"/>
          <a:p>
            <a:endParaRPr lang="zh-CN" altLang="en-US" b="1">
              <a:solidFill>
                <a:schemeClr val="bg2"/>
              </a:solidFill>
            </a:endParaRPr>
          </a:p>
        </p:txBody>
      </p:sp>
      <p:sp>
        <p:nvSpPr>
          <p:cNvPr id="165" name="Text Box 103"/>
          <p:cNvSpPr txBox="1">
            <a:spLocks noChangeArrowheads="1"/>
          </p:cNvSpPr>
          <p:nvPr/>
        </p:nvSpPr>
        <p:spPr bwMode="auto">
          <a:xfrm>
            <a:off x="913765" y="5532120"/>
            <a:ext cx="10837545" cy="1014730"/>
          </a:xfrm>
          <a:prstGeom prst="rect">
            <a:avLst/>
          </a:prstGeom>
          <a:noFill/>
          <a:ln w="9525">
            <a:noFill/>
            <a:miter lim="800000"/>
          </a:ln>
          <a:effectLst/>
        </p:spPr>
        <p:txBody>
          <a:bodyPr wrap="square">
            <a:spAutoFit/>
          </a:bodyPr>
          <a:p>
            <a:pPr algn="just">
              <a:lnSpc>
                <a:spcPct val="150000"/>
              </a:lnSpc>
            </a:pPr>
            <a:r>
              <a:rPr lang="zh-CN" altLang="en-US" sz="2000" b="1" dirty="0">
                <a:solidFill>
                  <a:schemeClr val="bg2"/>
                </a:solidFill>
                <a:latin typeface="+mn-lt"/>
                <a:ea typeface="+mn-ea"/>
              </a:rPr>
              <a:t>序号字段</a:t>
            </a:r>
            <a:r>
              <a:rPr lang="en-US" altLang="zh-CN" sz="2000" b="1" dirty="0">
                <a:solidFill>
                  <a:schemeClr val="bg2"/>
                </a:solidFill>
                <a:latin typeface="+mn-lt"/>
                <a:ea typeface="+mn-ea"/>
              </a:rPr>
              <a:t>——</a:t>
            </a:r>
            <a:r>
              <a:rPr lang="zh-CN" altLang="en-US" sz="2000" b="1" dirty="0">
                <a:solidFill>
                  <a:schemeClr val="bg2"/>
                </a:solidFill>
                <a:latin typeface="+mn-lt"/>
                <a:ea typeface="+mn-ea"/>
              </a:rPr>
              <a:t>占 </a:t>
            </a:r>
            <a:r>
              <a:rPr lang="en-US" altLang="zh-CN" sz="2000" b="1" dirty="0">
                <a:solidFill>
                  <a:schemeClr val="bg2"/>
                </a:solidFill>
                <a:latin typeface="+mn-lt"/>
                <a:ea typeface="+mn-ea"/>
              </a:rPr>
              <a:t>4 </a:t>
            </a:r>
            <a:r>
              <a:rPr lang="zh-CN" altLang="en-US" sz="2000" b="1" dirty="0">
                <a:solidFill>
                  <a:schemeClr val="bg2"/>
                </a:solidFill>
                <a:latin typeface="+mn-lt"/>
                <a:ea typeface="+mn-ea"/>
              </a:rPr>
              <a:t>字节。</a:t>
            </a:r>
            <a:r>
              <a:rPr lang="en-US" altLang="zh-CN" sz="2000" b="1" dirty="0">
                <a:solidFill>
                  <a:schemeClr val="bg2"/>
                </a:solidFill>
                <a:latin typeface="+mn-lt"/>
                <a:ea typeface="+mn-ea"/>
              </a:rPr>
              <a:t>TCP </a:t>
            </a:r>
            <a:r>
              <a:rPr lang="zh-CN" altLang="en-US" sz="2000" b="1" dirty="0">
                <a:solidFill>
                  <a:schemeClr val="bg2"/>
                </a:solidFill>
                <a:latin typeface="+mn-lt"/>
                <a:ea typeface="+mn-ea"/>
              </a:rPr>
              <a:t>连接中传送的数据流中的每一个字节都编上一个序号。序号字段的值则指的是本报文段所发送的数据的第一个字节的序号。 </a:t>
            </a:r>
            <a:endParaRPr lang="zh-CN" altLang="en-US" sz="2000" b="1" dirty="0">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bldLvl="0" animBg="1"/>
      <p:bldP spid="504915"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6" name="Line 3"/>
          <p:cNvSpPr>
            <a:spLocks noChangeShapeType="1"/>
          </p:cNvSpPr>
          <p:nvPr/>
        </p:nvSpPr>
        <p:spPr bwMode="auto">
          <a:xfrm flipH="1">
            <a:off x="1841818" y="162782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7" name="Rectangle 4"/>
          <p:cNvSpPr>
            <a:spLocks noChangeArrowheads="1"/>
          </p:cNvSpPr>
          <p:nvPr/>
        </p:nvSpPr>
        <p:spPr bwMode="auto">
          <a:xfrm>
            <a:off x="1513205" y="322802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8" name="Line 5"/>
          <p:cNvSpPr>
            <a:spLocks noChangeShapeType="1"/>
          </p:cNvSpPr>
          <p:nvPr/>
        </p:nvSpPr>
        <p:spPr bwMode="auto">
          <a:xfrm>
            <a:off x="10261918" y="161829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9" name="Rectangle 6"/>
          <p:cNvSpPr>
            <a:spLocks noChangeArrowheads="1"/>
          </p:cNvSpPr>
          <p:nvPr/>
        </p:nvSpPr>
        <p:spPr bwMode="auto">
          <a:xfrm>
            <a:off x="9900603" y="269621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90" name="Rectangle 7"/>
          <p:cNvSpPr>
            <a:spLocks noChangeArrowheads="1"/>
          </p:cNvSpPr>
          <p:nvPr/>
        </p:nvSpPr>
        <p:spPr bwMode="auto">
          <a:xfrm>
            <a:off x="2167256" y="162464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1" name="Line 10"/>
          <p:cNvSpPr>
            <a:spLocks noChangeShapeType="1"/>
          </p:cNvSpPr>
          <p:nvPr/>
        </p:nvSpPr>
        <p:spPr bwMode="auto">
          <a:xfrm>
            <a:off x="2159319" y="232791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1"/>
          <p:cNvSpPr>
            <a:spLocks noChangeShapeType="1"/>
          </p:cNvSpPr>
          <p:nvPr/>
        </p:nvSpPr>
        <p:spPr bwMode="auto">
          <a:xfrm>
            <a:off x="2173605" y="302323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2"/>
          <p:cNvSpPr>
            <a:spLocks noChangeShapeType="1"/>
          </p:cNvSpPr>
          <p:nvPr/>
        </p:nvSpPr>
        <p:spPr bwMode="auto">
          <a:xfrm>
            <a:off x="2159319" y="371697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3"/>
          <p:cNvSpPr>
            <a:spLocks noChangeShapeType="1"/>
          </p:cNvSpPr>
          <p:nvPr/>
        </p:nvSpPr>
        <p:spPr bwMode="auto">
          <a:xfrm>
            <a:off x="2159319" y="440912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4"/>
          <p:cNvSpPr>
            <a:spLocks noChangeShapeType="1"/>
          </p:cNvSpPr>
          <p:nvPr/>
        </p:nvSpPr>
        <p:spPr bwMode="auto">
          <a:xfrm>
            <a:off x="2173605" y="510444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Line 15"/>
          <p:cNvSpPr>
            <a:spLocks noChangeShapeType="1"/>
          </p:cNvSpPr>
          <p:nvPr/>
        </p:nvSpPr>
        <p:spPr bwMode="auto">
          <a:xfrm>
            <a:off x="6012180" y="163258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7" name="Rectangle 16"/>
          <p:cNvSpPr>
            <a:spLocks noChangeArrowheads="1"/>
          </p:cNvSpPr>
          <p:nvPr/>
        </p:nvSpPr>
        <p:spPr bwMode="auto">
          <a:xfrm>
            <a:off x="7212330" y="175958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8" name="Rectangle 17"/>
          <p:cNvSpPr>
            <a:spLocks noChangeArrowheads="1"/>
          </p:cNvSpPr>
          <p:nvPr/>
        </p:nvSpPr>
        <p:spPr bwMode="auto">
          <a:xfrm>
            <a:off x="2321243" y="368204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9" name="Rectangle 18"/>
          <p:cNvSpPr>
            <a:spLocks noChangeArrowheads="1"/>
          </p:cNvSpPr>
          <p:nvPr/>
        </p:nvSpPr>
        <p:spPr bwMode="auto">
          <a:xfrm>
            <a:off x="3400743" y="454723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100" name="Rectangle 19"/>
          <p:cNvSpPr>
            <a:spLocks noChangeArrowheads="1"/>
          </p:cNvSpPr>
          <p:nvPr/>
        </p:nvSpPr>
        <p:spPr bwMode="auto">
          <a:xfrm>
            <a:off x="3602355" y="5188585"/>
            <a:ext cx="40792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1" name="Rectangle 20"/>
          <p:cNvSpPr>
            <a:spLocks noChangeArrowheads="1"/>
          </p:cNvSpPr>
          <p:nvPr/>
        </p:nvSpPr>
        <p:spPr bwMode="auto">
          <a:xfrm>
            <a:off x="3515044" y="175958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2" name="Rectangle 21"/>
          <p:cNvSpPr>
            <a:spLocks noChangeArrowheads="1"/>
          </p:cNvSpPr>
          <p:nvPr/>
        </p:nvSpPr>
        <p:spPr bwMode="auto">
          <a:xfrm>
            <a:off x="5567681" y="244697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3" name="Line 22"/>
          <p:cNvSpPr>
            <a:spLocks noChangeShapeType="1"/>
          </p:cNvSpPr>
          <p:nvPr/>
        </p:nvSpPr>
        <p:spPr bwMode="auto">
          <a:xfrm>
            <a:off x="6018530" y="372649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4" name="Rectangle 23"/>
          <p:cNvSpPr>
            <a:spLocks noChangeArrowheads="1"/>
          </p:cNvSpPr>
          <p:nvPr/>
        </p:nvSpPr>
        <p:spPr bwMode="auto">
          <a:xfrm>
            <a:off x="7051993" y="454723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5" name="Rectangle 24"/>
          <p:cNvSpPr>
            <a:spLocks noChangeArrowheads="1"/>
          </p:cNvSpPr>
          <p:nvPr/>
        </p:nvSpPr>
        <p:spPr bwMode="auto">
          <a:xfrm>
            <a:off x="7501256" y="382809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6" name="Rectangle 25"/>
          <p:cNvSpPr>
            <a:spLocks noChangeArrowheads="1"/>
          </p:cNvSpPr>
          <p:nvPr/>
        </p:nvSpPr>
        <p:spPr bwMode="auto">
          <a:xfrm>
            <a:off x="5323205" y="3171190"/>
            <a:ext cx="325310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7" name="Line 26"/>
          <p:cNvSpPr>
            <a:spLocks noChangeShapeType="1"/>
          </p:cNvSpPr>
          <p:nvPr/>
        </p:nvSpPr>
        <p:spPr bwMode="auto">
          <a:xfrm>
            <a:off x="3124518" y="37264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7"/>
          <p:cNvSpPr>
            <a:spLocks noChangeShapeType="1"/>
          </p:cNvSpPr>
          <p:nvPr/>
        </p:nvSpPr>
        <p:spPr bwMode="auto">
          <a:xfrm>
            <a:off x="5051743" y="371856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8"/>
          <p:cNvSpPr>
            <a:spLocks noChangeShapeType="1"/>
          </p:cNvSpPr>
          <p:nvPr/>
        </p:nvSpPr>
        <p:spPr bwMode="auto">
          <a:xfrm>
            <a:off x="4558030" y="37264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29"/>
          <p:cNvSpPr>
            <a:spLocks noChangeShapeType="1"/>
          </p:cNvSpPr>
          <p:nvPr/>
        </p:nvSpPr>
        <p:spPr bwMode="auto">
          <a:xfrm>
            <a:off x="4802505" y="37264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0"/>
          <p:cNvSpPr>
            <a:spLocks noChangeShapeType="1"/>
          </p:cNvSpPr>
          <p:nvPr/>
        </p:nvSpPr>
        <p:spPr bwMode="auto">
          <a:xfrm>
            <a:off x="5532755" y="37264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1"/>
          <p:cNvSpPr>
            <a:spLocks noChangeShapeType="1"/>
          </p:cNvSpPr>
          <p:nvPr/>
        </p:nvSpPr>
        <p:spPr bwMode="auto">
          <a:xfrm>
            <a:off x="5291455" y="37264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Line 32"/>
          <p:cNvSpPr>
            <a:spLocks noChangeShapeType="1"/>
          </p:cNvSpPr>
          <p:nvPr/>
        </p:nvSpPr>
        <p:spPr bwMode="auto">
          <a:xfrm>
            <a:off x="5777230" y="37264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4" name="Rectangle 33"/>
          <p:cNvSpPr>
            <a:spLocks noChangeArrowheads="1"/>
          </p:cNvSpPr>
          <p:nvPr/>
        </p:nvSpPr>
        <p:spPr bwMode="auto">
          <a:xfrm>
            <a:off x="3424556" y="384238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5" name="Rectangle 34"/>
          <p:cNvSpPr>
            <a:spLocks noChangeArrowheads="1"/>
          </p:cNvSpPr>
          <p:nvPr/>
        </p:nvSpPr>
        <p:spPr bwMode="auto">
          <a:xfrm>
            <a:off x="5772151" y="374554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6" name="Line 37"/>
          <p:cNvSpPr>
            <a:spLocks noChangeShapeType="1"/>
          </p:cNvSpPr>
          <p:nvPr/>
        </p:nvSpPr>
        <p:spPr bwMode="auto">
          <a:xfrm>
            <a:off x="2164081" y="146748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8"/>
          <p:cNvSpPr>
            <a:spLocks noChangeShapeType="1"/>
          </p:cNvSpPr>
          <p:nvPr/>
        </p:nvSpPr>
        <p:spPr bwMode="auto">
          <a:xfrm>
            <a:off x="2164080" y="12690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39"/>
          <p:cNvSpPr>
            <a:spLocks noChangeShapeType="1"/>
          </p:cNvSpPr>
          <p:nvPr/>
        </p:nvSpPr>
        <p:spPr bwMode="auto">
          <a:xfrm>
            <a:off x="240379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0"/>
          <p:cNvSpPr>
            <a:spLocks noChangeShapeType="1"/>
          </p:cNvSpPr>
          <p:nvPr/>
        </p:nvSpPr>
        <p:spPr bwMode="auto">
          <a:xfrm>
            <a:off x="26435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1"/>
          <p:cNvSpPr>
            <a:spLocks noChangeShapeType="1"/>
          </p:cNvSpPr>
          <p:nvPr/>
        </p:nvSpPr>
        <p:spPr bwMode="auto">
          <a:xfrm>
            <a:off x="288321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2"/>
          <p:cNvSpPr>
            <a:spLocks noChangeShapeType="1"/>
          </p:cNvSpPr>
          <p:nvPr/>
        </p:nvSpPr>
        <p:spPr bwMode="auto">
          <a:xfrm>
            <a:off x="312451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3"/>
          <p:cNvSpPr>
            <a:spLocks noChangeShapeType="1"/>
          </p:cNvSpPr>
          <p:nvPr/>
        </p:nvSpPr>
        <p:spPr bwMode="auto">
          <a:xfrm>
            <a:off x="336423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4"/>
          <p:cNvSpPr>
            <a:spLocks noChangeShapeType="1"/>
          </p:cNvSpPr>
          <p:nvPr/>
        </p:nvSpPr>
        <p:spPr bwMode="auto">
          <a:xfrm>
            <a:off x="360235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5"/>
          <p:cNvSpPr>
            <a:spLocks noChangeShapeType="1"/>
          </p:cNvSpPr>
          <p:nvPr/>
        </p:nvSpPr>
        <p:spPr bwMode="auto">
          <a:xfrm>
            <a:off x="384206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6"/>
          <p:cNvSpPr>
            <a:spLocks noChangeShapeType="1"/>
          </p:cNvSpPr>
          <p:nvPr/>
        </p:nvSpPr>
        <p:spPr bwMode="auto">
          <a:xfrm>
            <a:off x="4083368" y="12690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7"/>
          <p:cNvSpPr>
            <a:spLocks noChangeShapeType="1"/>
          </p:cNvSpPr>
          <p:nvPr/>
        </p:nvSpPr>
        <p:spPr bwMode="auto">
          <a:xfrm>
            <a:off x="432308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8"/>
          <p:cNvSpPr>
            <a:spLocks noChangeShapeType="1"/>
          </p:cNvSpPr>
          <p:nvPr/>
        </p:nvSpPr>
        <p:spPr bwMode="auto">
          <a:xfrm>
            <a:off x="456279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49"/>
          <p:cNvSpPr>
            <a:spLocks noChangeShapeType="1"/>
          </p:cNvSpPr>
          <p:nvPr/>
        </p:nvSpPr>
        <p:spPr bwMode="auto">
          <a:xfrm>
            <a:off x="48025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0"/>
          <p:cNvSpPr>
            <a:spLocks noChangeShapeType="1"/>
          </p:cNvSpPr>
          <p:nvPr/>
        </p:nvSpPr>
        <p:spPr bwMode="auto">
          <a:xfrm>
            <a:off x="50438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1"/>
          <p:cNvSpPr>
            <a:spLocks noChangeShapeType="1"/>
          </p:cNvSpPr>
          <p:nvPr/>
        </p:nvSpPr>
        <p:spPr bwMode="auto">
          <a:xfrm>
            <a:off x="528351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2"/>
          <p:cNvSpPr>
            <a:spLocks noChangeShapeType="1"/>
          </p:cNvSpPr>
          <p:nvPr/>
        </p:nvSpPr>
        <p:spPr bwMode="auto">
          <a:xfrm>
            <a:off x="552164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3"/>
          <p:cNvSpPr>
            <a:spLocks noChangeShapeType="1"/>
          </p:cNvSpPr>
          <p:nvPr/>
        </p:nvSpPr>
        <p:spPr bwMode="auto">
          <a:xfrm>
            <a:off x="576135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4"/>
          <p:cNvSpPr>
            <a:spLocks noChangeShapeType="1"/>
          </p:cNvSpPr>
          <p:nvPr/>
        </p:nvSpPr>
        <p:spPr bwMode="auto">
          <a:xfrm>
            <a:off x="6001068" y="12690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5"/>
          <p:cNvSpPr>
            <a:spLocks noChangeShapeType="1"/>
          </p:cNvSpPr>
          <p:nvPr/>
        </p:nvSpPr>
        <p:spPr bwMode="auto">
          <a:xfrm>
            <a:off x="624236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6"/>
          <p:cNvSpPr>
            <a:spLocks noChangeShapeType="1"/>
          </p:cNvSpPr>
          <p:nvPr/>
        </p:nvSpPr>
        <p:spPr bwMode="auto">
          <a:xfrm>
            <a:off x="648208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7"/>
          <p:cNvSpPr>
            <a:spLocks noChangeShapeType="1"/>
          </p:cNvSpPr>
          <p:nvPr/>
        </p:nvSpPr>
        <p:spPr bwMode="auto">
          <a:xfrm>
            <a:off x="672179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8"/>
          <p:cNvSpPr>
            <a:spLocks noChangeShapeType="1"/>
          </p:cNvSpPr>
          <p:nvPr/>
        </p:nvSpPr>
        <p:spPr bwMode="auto">
          <a:xfrm>
            <a:off x="69615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59"/>
          <p:cNvSpPr>
            <a:spLocks noChangeShapeType="1"/>
          </p:cNvSpPr>
          <p:nvPr/>
        </p:nvSpPr>
        <p:spPr bwMode="auto">
          <a:xfrm>
            <a:off x="72028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0"/>
          <p:cNvSpPr>
            <a:spLocks noChangeShapeType="1"/>
          </p:cNvSpPr>
          <p:nvPr/>
        </p:nvSpPr>
        <p:spPr bwMode="auto">
          <a:xfrm>
            <a:off x="744093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1"/>
          <p:cNvSpPr>
            <a:spLocks noChangeShapeType="1"/>
          </p:cNvSpPr>
          <p:nvPr/>
        </p:nvSpPr>
        <p:spPr bwMode="auto">
          <a:xfrm>
            <a:off x="768064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2"/>
          <p:cNvSpPr>
            <a:spLocks noChangeShapeType="1"/>
          </p:cNvSpPr>
          <p:nvPr/>
        </p:nvSpPr>
        <p:spPr bwMode="auto">
          <a:xfrm>
            <a:off x="7920355" y="12690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3"/>
          <p:cNvSpPr>
            <a:spLocks noChangeShapeType="1"/>
          </p:cNvSpPr>
          <p:nvPr/>
        </p:nvSpPr>
        <p:spPr bwMode="auto">
          <a:xfrm>
            <a:off x="816006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4"/>
          <p:cNvSpPr>
            <a:spLocks noChangeShapeType="1"/>
          </p:cNvSpPr>
          <p:nvPr/>
        </p:nvSpPr>
        <p:spPr bwMode="auto">
          <a:xfrm>
            <a:off x="840136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5"/>
          <p:cNvSpPr>
            <a:spLocks noChangeShapeType="1"/>
          </p:cNvSpPr>
          <p:nvPr/>
        </p:nvSpPr>
        <p:spPr bwMode="auto">
          <a:xfrm>
            <a:off x="864108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6"/>
          <p:cNvSpPr>
            <a:spLocks noChangeShapeType="1"/>
          </p:cNvSpPr>
          <p:nvPr/>
        </p:nvSpPr>
        <p:spPr bwMode="auto">
          <a:xfrm>
            <a:off x="8880793"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7"/>
          <p:cNvSpPr>
            <a:spLocks noChangeShapeType="1"/>
          </p:cNvSpPr>
          <p:nvPr/>
        </p:nvSpPr>
        <p:spPr bwMode="auto">
          <a:xfrm>
            <a:off x="9120505"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8"/>
          <p:cNvSpPr>
            <a:spLocks noChangeShapeType="1"/>
          </p:cNvSpPr>
          <p:nvPr/>
        </p:nvSpPr>
        <p:spPr bwMode="auto">
          <a:xfrm>
            <a:off x="9360218"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69"/>
          <p:cNvSpPr>
            <a:spLocks noChangeShapeType="1"/>
          </p:cNvSpPr>
          <p:nvPr/>
        </p:nvSpPr>
        <p:spPr bwMode="auto">
          <a:xfrm>
            <a:off x="9599930" y="11690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Line 70"/>
          <p:cNvSpPr>
            <a:spLocks noChangeShapeType="1"/>
          </p:cNvSpPr>
          <p:nvPr/>
        </p:nvSpPr>
        <p:spPr bwMode="auto">
          <a:xfrm>
            <a:off x="9839643" y="12690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1"/>
          <p:cNvSpPr>
            <a:spLocks noChangeArrowheads="1"/>
          </p:cNvSpPr>
          <p:nvPr/>
        </p:nvSpPr>
        <p:spPr bwMode="auto">
          <a:xfrm>
            <a:off x="2322830" y="10690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2"/>
          <p:cNvSpPr>
            <a:spLocks noChangeArrowheads="1"/>
          </p:cNvSpPr>
          <p:nvPr/>
        </p:nvSpPr>
        <p:spPr bwMode="auto">
          <a:xfrm>
            <a:off x="4242118" y="10690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3"/>
          <p:cNvSpPr>
            <a:spLocks noChangeArrowheads="1"/>
          </p:cNvSpPr>
          <p:nvPr/>
        </p:nvSpPr>
        <p:spPr bwMode="auto">
          <a:xfrm>
            <a:off x="6161405" y="10690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4"/>
          <p:cNvSpPr>
            <a:spLocks noChangeArrowheads="1"/>
          </p:cNvSpPr>
          <p:nvPr/>
        </p:nvSpPr>
        <p:spPr bwMode="auto">
          <a:xfrm>
            <a:off x="8080693" y="10690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4" name="Rectangle 75"/>
          <p:cNvSpPr>
            <a:spLocks noChangeArrowheads="1"/>
          </p:cNvSpPr>
          <p:nvPr/>
        </p:nvSpPr>
        <p:spPr bwMode="auto">
          <a:xfrm>
            <a:off x="5521643" y="37455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5" name="Rectangle 76"/>
          <p:cNvSpPr>
            <a:spLocks noChangeArrowheads="1"/>
          </p:cNvSpPr>
          <p:nvPr/>
        </p:nvSpPr>
        <p:spPr bwMode="auto">
          <a:xfrm>
            <a:off x="5283518" y="37455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6" name="Rectangle 77"/>
          <p:cNvSpPr>
            <a:spLocks noChangeArrowheads="1"/>
          </p:cNvSpPr>
          <p:nvPr/>
        </p:nvSpPr>
        <p:spPr bwMode="auto">
          <a:xfrm>
            <a:off x="5026343" y="37455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7" name="Rectangle 78"/>
          <p:cNvSpPr>
            <a:spLocks noChangeArrowheads="1"/>
          </p:cNvSpPr>
          <p:nvPr/>
        </p:nvSpPr>
        <p:spPr bwMode="auto">
          <a:xfrm>
            <a:off x="4786630" y="37455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8" name="Rectangle 79"/>
          <p:cNvSpPr>
            <a:spLocks noChangeArrowheads="1"/>
          </p:cNvSpPr>
          <p:nvPr/>
        </p:nvSpPr>
        <p:spPr bwMode="auto">
          <a:xfrm>
            <a:off x="4524693" y="37455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9" name="Rectangle 80"/>
          <p:cNvSpPr>
            <a:spLocks noChangeArrowheads="1"/>
          </p:cNvSpPr>
          <p:nvPr/>
        </p:nvSpPr>
        <p:spPr bwMode="auto">
          <a:xfrm>
            <a:off x="1770380" y="891222"/>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60" name="Line 81"/>
          <p:cNvSpPr>
            <a:spLocks noChangeShapeType="1"/>
          </p:cNvSpPr>
          <p:nvPr/>
        </p:nvSpPr>
        <p:spPr bwMode="auto">
          <a:xfrm flipH="1">
            <a:off x="7918769" y="512191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1" name="Rectangle 83"/>
          <p:cNvSpPr>
            <a:spLocks noChangeArrowheads="1"/>
          </p:cNvSpPr>
          <p:nvPr/>
        </p:nvSpPr>
        <p:spPr bwMode="auto">
          <a:xfrm>
            <a:off x="8431531" y="518858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2" name="Line 96"/>
          <p:cNvSpPr>
            <a:spLocks noChangeShapeType="1"/>
          </p:cNvSpPr>
          <p:nvPr/>
        </p:nvSpPr>
        <p:spPr bwMode="auto">
          <a:xfrm>
            <a:off x="9960293" y="160083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7"/>
          <p:cNvSpPr>
            <a:spLocks noChangeShapeType="1"/>
          </p:cNvSpPr>
          <p:nvPr/>
        </p:nvSpPr>
        <p:spPr bwMode="auto">
          <a:xfrm>
            <a:off x="9960293" y="509651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8"/>
          <p:cNvSpPr>
            <a:spLocks noChangeShapeType="1"/>
          </p:cNvSpPr>
          <p:nvPr/>
        </p:nvSpPr>
        <p:spPr bwMode="auto">
          <a:xfrm>
            <a:off x="1571944" y="163893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5" name="Line 99"/>
          <p:cNvSpPr>
            <a:spLocks noChangeShapeType="1"/>
          </p:cNvSpPr>
          <p:nvPr/>
        </p:nvSpPr>
        <p:spPr bwMode="auto">
          <a:xfrm>
            <a:off x="1586231" y="573944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05938" name="Text Box 82"/>
          <p:cNvSpPr txBox="1">
            <a:spLocks noChangeArrowheads="1"/>
          </p:cNvSpPr>
          <p:nvPr/>
        </p:nvSpPr>
        <p:spPr bwMode="auto">
          <a:xfrm>
            <a:off x="948690" y="5765165"/>
            <a:ext cx="10269855" cy="553085"/>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确认号字段</a:t>
            </a:r>
            <a:r>
              <a:rPr lang="en-US" altLang="zh-CN" b="1" dirty="0">
                <a:solidFill>
                  <a:schemeClr val="bg2"/>
                </a:solidFill>
              </a:rPr>
              <a:t>——</a:t>
            </a:r>
            <a:r>
              <a:rPr lang="zh-CN" altLang="en-US" b="1" dirty="0">
                <a:solidFill>
                  <a:schemeClr val="bg2"/>
                </a:solidFill>
              </a:rPr>
              <a:t>占 </a:t>
            </a:r>
            <a:r>
              <a:rPr lang="en-US" altLang="zh-CN" b="1" dirty="0">
                <a:solidFill>
                  <a:schemeClr val="bg2"/>
                </a:solidFill>
              </a:rPr>
              <a:t>4 </a:t>
            </a:r>
            <a:r>
              <a:rPr lang="zh-CN" altLang="en-US" b="1" dirty="0">
                <a:solidFill>
                  <a:schemeClr val="bg2"/>
                </a:solidFill>
              </a:rPr>
              <a:t>字节，是期望收到对方的下一个报文段的数据的第一个字节的序号。 </a:t>
            </a:r>
            <a:endParaRPr lang="zh-CN" altLang="en-US" b="1" dirty="0">
              <a:solidFill>
                <a:schemeClr val="bg2"/>
              </a:solidFill>
            </a:endParaRPr>
          </a:p>
        </p:txBody>
      </p:sp>
      <p:sp>
        <p:nvSpPr>
          <p:cNvPr id="505939" name="Rectangle 83"/>
          <p:cNvSpPr>
            <a:spLocks noChangeArrowheads="1"/>
          </p:cNvSpPr>
          <p:nvPr/>
        </p:nvSpPr>
        <p:spPr bwMode="auto">
          <a:xfrm>
            <a:off x="2124394" y="2978785"/>
            <a:ext cx="7754937"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bldLvl="0" animBg="1"/>
      <p:bldP spid="505939" grpId="1"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813878" y="156432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485265" y="316452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233978" y="155479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872663" y="263271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147571" y="155860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131379" y="226441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45665" y="295973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31379" y="365347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31379" y="434562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45665" y="504094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984240" y="156908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184390" y="169608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293303" y="361854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372803" y="448373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574415" y="5125085"/>
            <a:ext cx="40792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487104" y="169608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539741" y="238347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5990590" y="366299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24053" y="448373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473316" y="376459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295265" y="3107690"/>
            <a:ext cx="403796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096578" y="36629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23803" y="365506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30090" y="36629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77456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0481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26351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49290"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396616" y="377888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744211" y="368204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136141" y="140398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36140"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37585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155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5527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09657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3629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57441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1412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55428"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29514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3485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7745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158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5557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49370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3341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973128"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1442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5414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69385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335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1748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1299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5270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892415"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3212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37342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1314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5285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09256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3227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57199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11703"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294890"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214178"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133465"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052753"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49370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255578"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499840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758690"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49675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742440" y="827722"/>
            <a:ext cx="83883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890829" y="505841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03591" y="512508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932353" y="153733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32353" y="503301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44004" y="157543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558291" y="567594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06962" name="Text Box 82"/>
          <p:cNvSpPr txBox="1">
            <a:spLocks noChangeArrowheads="1"/>
          </p:cNvSpPr>
          <p:nvPr/>
        </p:nvSpPr>
        <p:spPr bwMode="auto">
          <a:xfrm>
            <a:off x="1099820" y="5631180"/>
            <a:ext cx="9950450"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数据偏移</a:t>
            </a:r>
            <a:r>
              <a:rPr lang="en-US" altLang="zh-CN" b="1" dirty="0">
                <a:solidFill>
                  <a:schemeClr val="bg2"/>
                </a:solidFill>
              </a:rPr>
              <a:t>——</a:t>
            </a:r>
            <a:r>
              <a:rPr lang="zh-CN" altLang="en-US" b="1" dirty="0">
                <a:solidFill>
                  <a:schemeClr val="bg2"/>
                </a:solidFill>
              </a:rPr>
              <a:t>占 </a:t>
            </a:r>
            <a:r>
              <a:rPr lang="en-US" altLang="zh-CN" b="1" dirty="0">
                <a:solidFill>
                  <a:schemeClr val="bg2"/>
                </a:solidFill>
              </a:rPr>
              <a:t>4  </a:t>
            </a:r>
            <a:r>
              <a:rPr lang="zh-CN" altLang="en-US" b="1" dirty="0">
                <a:solidFill>
                  <a:schemeClr val="bg2"/>
                </a:solidFill>
              </a:rPr>
              <a:t>位，它指出 </a:t>
            </a:r>
            <a:r>
              <a:rPr lang="en-US" altLang="zh-CN" b="1" dirty="0">
                <a:solidFill>
                  <a:schemeClr val="bg2"/>
                </a:solidFill>
              </a:rPr>
              <a:t>TCP </a:t>
            </a:r>
            <a:r>
              <a:rPr lang="zh-CN" altLang="en-US" b="1" dirty="0">
                <a:solidFill>
                  <a:schemeClr val="bg2"/>
                </a:solidFill>
              </a:rPr>
              <a:t>报文段的数据起始处距离 </a:t>
            </a:r>
            <a:r>
              <a:rPr lang="en-US" altLang="zh-CN" b="1" dirty="0">
                <a:solidFill>
                  <a:schemeClr val="bg2"/>
                </a:solidFill>
              </a:rPr>
              <a:t>TCP </a:t>
            </a:r>
            <a:r>
              <a:rPr lang="zh-CN" altLang="en-US" b="1" dirty="0">
                <a:solidFill>
                  <a:schemeClr val="bg2"/>
                </a:solidFill>
              </a:rPr>
              <a:t>报文段的起始处有多远。“数据偏移”的单位不是字节而是 </a:t>
            </a:r>
            <a:r>
              <a:rPr lang="en-US" altLang="zh-CN" b="1" dirty="0">
                <a:solidFill>
                  <a:schemeClr val="bg2"/>
                </a:solidFill>
              </a:rPr>
              <a:t>32 </a:t>
            </a:r>
            <a:r>
              <a:rPr lang="zh-CN" altLang="en-US" b="1" dirty="0">
                <a:solidFill>
                  <a:schemeClr val="bg2"/>
                </a:solidFill>
              </a:rPr>
              <a:t>位字（</a:t>
            </a:r>
            <a:r>
              <a:rPr lang="en-US" altLang="zh-CN" b="1" dirty="0">
                <a:solidFill>
                  <a:schemeClr val="bg2"/>
                </a:solidFill>
              </a:rPr>
              <a:t>4 </a:t>
            </a:r>
            <a:r>
              <a:rPr lang="zh-CN" altLang="en-US" b="1" dirty="0">
                <a:solidFill>
                  <a:schemeClr val="bg2"/>
                </a:solidFill>
              </a:rPr>
              <a:t>字节为计算单位）。  </a:t>
            </a:r>
            <a:endParaRPr lang="zh-CN" altLang="en-US" b="1" dirty="0">
              <a:solidFill>
                <a:schemeClr val="bg2"/>
              </a:solidFill>
            </a:endParaRPr>
          </a:p>
        </p:txBody>
      </p:sp>
      <p:sp>
        <p:nvSpPr>
          <p:cNvPr id="506963" name="Rectangle 83"/>
          <p:cNvSpPr>
            <a:spLocks noChangeArrowheads="1"/>
          </p:cNvSpPr>
          <p:nvPr/>
        </p:nvSpPr>
        <p:spPr bwMode="auto">
          <a:xfrm>
            <a:off x="2096453" y="3637598"/>
            <a:ext cx="1008062"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bldLvl="0" animBg="1"/>
      <p:bldP spid="506963"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3.1.1  </a:t>
            </a:r>
            <a:r>
              <a:rPr sz="2800" b="1" dirty="0">
                <a:solidFill>
                  <a:schemeClr val="bg2"/>
                </a:solidFill>
                <a:latin typeface="黑体" panose="02010609060101010101" charset="-122"/>
                <a:ea typeface="黑体" panose="02010609060101010101" charset="-122"/>
                <a:sym typeface="+mn-ea"/>
              </a:rPr>
              <a:t>进程之间的通信</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23907" name="Rectangle 3"/>
          <p:cNvSpPr>
            <a:spLocks noGrp="1" noChangeArrowheads="1"/>
          </p:cNvSpPr>
          <p:nvPr>
            <p:ph idx="1"/>
          </p:nvPr>
        </p:nvSpPr>
        <p:spPr>
          <a:xfrm>
            <a:off x="487680" y="1252855"/>
            <a:ext cx="10515600" cy="4351338"/>
          </a:xfrm>
        </p:spPr>
        <p:txBody>
          <a:bodyPr>
            <a:normAutofit/>
          </a:bodyPr>
          <a:p>
            <a:pPr indent="0" algn="just">
              <a:buNone/>
            </a:pPr>
            <a:r>
              <a:rPr lang="zh-CN" altLang="en-US" sz="2400" b="1" dirty="0">
                <a:solidFill>
                  <a:schemeClr val="bg2"/>
                </a:solidFill>
              </a:rPr>
              <a:t>从通信和信息处理的角度看，传输层向它上面的应用层提供通信服务，它属于面向通信部分的最高层，同时也是用户功能中的最低层。 </a:t>
            </a:r>
            <a:endParaRPr lang="zh-CN" altLang="en-US" sz="2400" b="1" dirty="0">
              <a:solidFill>
                <a:schemeClr val="bg2"/>
              </a:solidFill>
            </a:endParaRPr>
          </a:p>
        </p:txBody>
      </p:sp>
      <p:sp>
        <p:nvSpPr>
          <p:cNvPr id="123908" name="Rectangle 4"/>
          <p:cNvSpPr>
            <a:spLocks noChangeArrowheads="1"/>
          </p:cNvSpPr>
          <p:nvPr/>
        </p:nvSpPr>
        <p:spPr bwMode="auto">
          <a:xfrm>
            <a:off x="4798061" y="2880679"/>
            <a:ext cx="2049463" cy="765175"/>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123909" name="Rectangle 5"/>
          <p:cNvSpPr>
            <a:spLocks noChangeArrowheads="1"/>
          </p:cNvSpPr>
          <p:nvPr/>
        </p:nvSpPr>
        <p:spPr bwMode="auto">
          <a:xfrm>
            <a:off x="4798061" y="4484053"/>
            <a:ext cx="2049463" cy="1147762"/>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123910" name="Line 6"/>
          <p:cNvSpPr>
            <a:spLocks noChangeShapeType="1"/>
          </p:cNvSpPr>
          <p:nvPr/>
        </p:nvSpPr>
        <p:spPr bwMode="auto">
          <a:xfrm>
            <a:off x="4798061" y="4866640"/>
            <a:ext cx="2049463" cy="0"/>
          </a:xfrm>
          <a:prstGeom prst="line">
            <a:avLst/>
          </a:prstGeom>
          <a:noFill/>
          <a:ln w="9525">
            <a:solidFill>
              <a:srgbClr val="333399"/>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3911" name="Line 7"/>
          <p:cNvSpPr>
            <a:spLocks noChangeShapeType="1"/>
          </p:cNvSpPr>
          <p:nvPr/>
        </p:nvSpPr>
        <p:spPr bwMode="auto">
          <a:xfrm>
            <a:off x="4798061" y="5249228"/>
            <a:ext cx="2049463" cy="0"/>
          </a:xfrm>
          <a:prstGeom prst="line">
            <a:avLst/>
          </a:prstGeom>
          <a:noFill/>
          <a:ln w="9525">
            <a:solidFill>
              <a:srgbClr val="333399"/>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3912" name="Rectangle 8"/>
          <p:cNvSpPr>
            <a:spLocks noChangeArrowheads="1"/>
          </p:cNvSpPr>
          <p:nvPr/>
        </p:nvSpPr>
        <p:spPr bwMode="auto">
          <a:xfrm>
            <a:off x="4798061" y="3872866"/>
            <a:ext cx="2049463" cy="384175"/>
          </a:xfrm>
          <a:prstGeom prst="rect">
            <a:avLst/>
          </a:prstGeom>
          <a:solidFill>
            <a:srgbClr val="00B0F0"/>
          </a:solidFill>
          <a:ln w="19050">
            <a:noFill/>
            <a:miter lim="800000"/>
          </a:ln>
          <a:effectLst/>
        </p:spPr>
        <p:txBody>
          <a:bodyPr wrap="none" anchor="ctr"/>
          <a:p>
            <a:endParaRPr lang="zh-CN" altLang="en-US" b="1">
              <a:solidFill>
                <a:schemeClr val="bg2"/>
              </a:solidFill>
              <a:latin typeface="+mn-lt"/>
              <a:ea typeface="+mn-ea"/>
            </a:endParaRPr>
          </a:p>
        </p:txBody>
      </p:sp>
      <p:sp>
        <p:nvSpPr>
          <p:cNvPr id="123913" name="Text Box 9"/>
          <p:cNvSpPr txBox="1">
            <a:spLocks noChangeArrowheads="1"/>
          </p:cNvSpPr>
          <p:nvPr/>
        </p:nvSpPr>
        <p:spPr bwMode="auto">
          <a:xfrm>
            <a:off x="5387023" y="5234941"/>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物理层</a:t>
            </a:r>
            <a:endParaRPr kumimoji="1" lang="zh-CN" altLang="en-US" sz="2000" b="1">
              <a:solidFill>
                <a:schemeClr val="bg2"/>
              </a:solidFill>
              <a:latin typeface="+mn-lt"/>
              <a:ea typeface="+mn-ea"/>
            </a:endParaRPr>
          </a:p>
        </p:txBody>
      </p:sp>
      <p:sp>
        <p:nvSpPr>
          <p:cNvPr id="123914" name="Text Box 10"/>
          <p:cNvSpPr txBox="1">
            <a:spLocks noChangeArrowheads="1"/>
          </p:cNvSpPr>
          <p:nvPr/>
        </p:nvSpPr>
        <p:spPr bwMode="auto">
          <a:xfrm>
            <a:off x="5372735" y="4472941"/>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网络层</a:t>
            </a:r>
            <a:endParaRPr kumimoji="1" lang="zh-CN" altLang="en-US" sz="2000" b="1">
              <a:solidFill>
                <a:schemeClr val="bg2"/>
              </a:solidFill>
              <a:latin typeface="+mn-lt"/>
              <a:ea typeface="+mn-ea"/>
            </a:endParaRPr>
          </a:p>
        </p:txBody>
      </p:sp>
      <p:sp>
        <p:nvSpPr>
          <p:cNvPr id="123915" name="Text Box 11"/>
          <p:cNvSpPr txBox="1">
            <a:spLocks noChangeArrowheads="1"/>
          </p:cNvSpPr>
          <p:nvPr/>
        </p:nvSpPr>
        <p:spPr bwMode="auto">
          <a:xfrm>
            <a:off x="5402899" y="3847466"/>
            <a:ext cx="948690" cy="398780"/>
          </a:xfrm>
          <a:prstGeom prst="rect">
            <a:avLst/>
          </a:prstGeom>
          <a:noFill/>
          <a:ln w="9525">
            <a:noFill/>
            <a:miter lim="800000"/>
          </a:ln>
          <a:effectLst/>
        </p:spPr>
        <p:txBody>
          <a:bodyPr wrap="none">
            <a:spAutoFit/>
          </a:bodyPr>
          <a:p>
            <a:r>
              <a:rPr kumimoji="1" lang="zh-CN" altLang="en-US" sz="2000" b="1" dirty="0">
                <a:solidFill>
                  <a:schemeClr val="bg2"/>
                </a:solidFill>
                <a:latin typeface="+mn-lt"/>
                <a:ea typeface="+mn-ea"/>
              </a:rPr>
              <a:t>传输层</a:t>
            </a:r>
            <a:endParaRPr kumimoji="1" lang="zh-CN" altLang="en-US" sz="2000" b="1" dirty="0">
              <a:solidFill>
                <a:schemeClr val="bg2"/>
              </a:solidFill>
              <a:latin typeface="+mn-lt"/>
              <a:ea typeface="+mn-ea"/>
            </a:endParaRPr>
          </a:p>
        </p:txBody>
      </p:sp>
      <p:sp>
        <p:nvSpPr>
          <p:cNvPr id="123916" name="Text Box 12"/>
          <p:cNvSpPr txBox="1">
            <a:spLocks noChangeArrowheads="1"/>
          </p:cNvSpPr>
          <p:nvPr/>
        </p:nvSpPr>
        <p:spPr bwMode="auto">
          <a:xfrm>
            <a:off x="5372735" y="3025141"/>
            <a:ext cx="94869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应用层</a:t>
            </a:r>
            <a:endParaRPr kumimoji="1" lang="zh-CN" altLang="en-US" sz="2000" b="1">
              <a:solidFill>
                <a:schemeClr val="bg2"/>
              </a:solidFill>
              <a:latin typeface="+mn-lt"/>
              <a:ea typeface="+mn-ea"/>
            </a:endParaRPr>
          </a:p>
        </p:txBody>
      </p:sp>
      <p:sp>
        <p:nvSpPr>
          <p:cNvPr id="123917" name="Text Box 13"/>
          <p:cNvSpPr txBox="1">
            <a:spLocks noChangeArrowheads="1"/>
          </p:cNvSpPr>
          <p:nvPr/>
        </p:nvSpPr>
        <p:spPr bwMode="auto">
          <a:xfrm>
            <a:off x="5134610" y="4858704"/>
            <a:ext cx="145923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数据链路层</a:t>
            </a:r>
            <a:endParaRPr kumimoji="1" lang="zh-CN" altLang="en-US" sz="2000" b="1">
              <a:solidFill>
                <a:schemeClr val="bg2"/>
              </a:solidFill>
              <a:latin typeface="+mn-lt"/>
              <a:ea typeface="+mn-ea"/>
            </a:endParaRPr>
          </a:p>
        </p:txBody>
      </p:sp>
      <p:sp>
        <p:nvSpPr>
          <p:cNvPr id="123918" name="AutoShape 14"/>
          <p:cNvSpPr/>
          <p:nvPr/>
        </p:nvSpPr>
        <p:spPr bwMode="auto">
          <a:xfrm>
            <a:off x="6925311" y="2880678"/>
            <a:ext cx="238125" cy="1376362"/>
          </a:xfrm>
          <a:prstGeom prst="rightBrace">
            <a:avLst>
              <a:gd name="adj1" fmla="val 48167"/>
              <a:gd name="adj2" fmla="val 48958"/>
            </a:avLst>
          </a:prstGeom>
          <a:noFill/>
          <a:ln w="9525">
            <a:solidFill>
              <a:srgbClr val="333399"/>
            </a:solidFill>
            <a:round/>
          </a:ln>
          <a:effectLst/>
        </p:spPr>
        <p:txBody>
          <a:bodyPr wrap="none" anchor="ctr"/>
          <a:p>
            <a:endParaRPr lang="zh-CN" altLang="en-US" b="1">
              <a:solidFill>
                <a:schemeClr val="bg2"/>
              </a:solidFill>
              <a:latin typeface="+mn-lt"/>
              <a:ea typeface="+mn-ea"/>
            </a:endParaRPr>
          </a:p>
        </p:txBody>
      </p:sp>
      <p:sp>
        <p:nvSpPr>
          <p:cNvPr id="123919" name="AutoShape 15"/>
          <p:cNvSpPr/>
          <p:nvPr/>
        </p:nvSpPr>
        <p:spPr bwMode="auto">
          <a:xfrm>
            <a:off x="6925311" y="4484053"/>
            <a:ext cx="238125" cy="1147762"/>
          </a:xfrm>
          <a:prstGeom prst="rightBrace">
            <a:avLst>
              <a:gd name="adj1" fmla="val 40167"/>
              <a:gd name="adj2" fmla="val 48958"/>
            </a:avLst>
          </a:prstGeom>
          <a:noFill/>
          <a:ln w="9525">
            <a:solidFill>
              <a:srgbClr val="333399"/>
            </a:solidFill>
            <a:round/>
          </a:ln>
          <a:effectLst/>
        </p:spPr>
        <p:txBody>
          <a:bodyPr wrap="none" anchor="ctr"/>
          <a:p>
            <a:endParaRPr lang="zh-CN" altLang="en-US" b="1">
              <a:solidFill>
                <a:schemeClr val="bg2"/>
              </a:solidFill>
              <a:latin typeface="+mn-lt"/>
              <a:ea typeface="+mn-ea"/>
            </a:endParaRPr>
          </a:p>
        </p:txBody>
      </p:sp>
      <p:sp>
        <p:nvSpPr>
          <p:cNvPr id="123920" name="AutoShape 16"/>
          <p:cNvSpPr/>
          <p:nvPr/>
        </p:nvSpPr>
        <p:spPr bwMode="auto">
          <a:xfrm flipH="1">
            <a:off x="4482149" y="2880679"/>
            <a:ext cx="236537" cy="765175"/>
          </a:xfrm>
          <a:prstGeom prst="rightBrace">
            <a:avLst>
              <a:gd name="adj1" fmla="val 26958"/>
              <a:gd name="adj2" fmla="val 48958"/>
            </a:avLst>
          </a:prstGeom>
          <a:noFill/>
          <a:ln w="9525">
            <a:solidFill>
              <a:srgbClr val="333399"/>
            </a:solidFill>
            <a:round/>
          </a:ln>
          <a:effectLst/>
        </p:spPr>
        <p:txBody>
          <a:bodyPr wrap="none" anchor="ctr"/>
          <a:p>
            <a:endParaRPr lang="zh-CN" altLang="en-US" b="1">
              <a:solidFill>
                <a:schemeClr val="bg2"/>
              </a:solidFill>
              <a:latin typeface="+mn-lt"/>
              <a:ea typeface="+mn-ea"/>
            </a:endParaRPr>
          </a:p>
        </p:txBody>
      </p:sp>
      <p:sp>
        <p:nvSpPr>
          <p:cNvPr id="123921" name="AutoShape 17"/>
          <p:cNvSpPr/>
          <p:nvPr/>
        </p:nvSpPr>
        <p:spPr bwMode="auto">
          <a:xfrm flipH="1">
            <a:off x="4482149" y="3949065"/>
            <a:ext cx="236537" cy="1682750"/>
          </a:xfrm>
          <a:prstGeom prst="rightBrace">
            <a:avLst>
              <a:gd name="adj1" fmla="val 59284"/>
              <a:gd name="adj2" fmla="val 48958"/>
            </a:avLst>
          </a:prstGeom>
          <a:noFill/>
          <a:ln w="9525">
            <a:solidFill>
              <a:srgbClr val="333399"/>
            </a:solidFill>
            <a:round/>
          </a:ln>
          <a:effectLst/>
        </p:spPr>
        <p:txBody>
          <a:bodyPr wrap="none" anchor="ctr"/>
          <a:p>
            <a:endParaRPr lang="zh-CN" altLang="en-US" b="1">
              <a:solidFill>
                <a:schemeClr val="bg2"/>
              </a:solidFill>
              <a:latin typeface="+mn-lt"/>
              <a:ea typeface="+mn-ea"/>
            </a:endParaRPr>
          </a:p>
        </p:txBody>
      </p:sp>
      <p:sp>
        <p:nvSpPr>
          <p:cNvPr id="123922" name="Text Box 18"/>
          <p:cNvSpPr txBox="1">
            <a:spLocks noChangeArrowheads="1"/>
          </p:cNvSpPr>
          <p:nvPr/>
        </p:nvSpPr>
        <p:spPr bwMode="auto">
          <a:xfrm>
            <a:off x="2845435" y="3002916"/>
            <a:ext cx="171450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面向信息处理</a:t>
            </a:r>
            <a:endParaRPr kumimoji="1" lang="zh-CN" altLang="en-US" sz="2000" b="1">
              <a:solidFill>
                <a:schemeClr val="bg2"/>
              </a:solidFill>
              <a:latin typeface="+mn-lt"/>
              <a:ea typeface="+mn-ea"/>
            </a:endParaRPr>
          </a:p>
        </p:txBody>
      </p:sp>
      <p:sp>
        <p:nvSpPr>
          <p:cNvPr id="123923" name="Text Box 19"/>
          <p:cNvSpPr txBox="1">
            <a:spLocks noChangeArrowheads="1"/>
          </p:cNvSpPr>
          <p:nvPr/>
        </p:nvSpPr>
        <p:spPr bwMode="auto">
          <a:xfrm>
            <a:off x="3278823" y="4515803"/>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面向通信</a:t>
            </a:r>
            <a:endParaRPr kumimoji="1" lang="zh-CN" altLang="en-US" sz="2000" b="1">
              <a:solidFill>
                <a:schemeClr val="bg2"/>
              </a:solidFill>
              <a:latin typeface="+mn-lt"/>
              <a:ea typeface="+mn-ea"/>
            </a:endParaRPr>
          </a:p>
        </p:txBody>
      </p:sp>
      <p:sp>
        <p:nvSpPr>
          <p:cNvPr id="123924" name="Text Box 20"/>
          <p:cNvSpPr txBox="1">
            <a:spLocks noChangeArrowheads="1"/>
          </p:cNvSpPr>
          <p:nvPr/>
        </p:nvSpPr>
        <p:spPr bwMode="auto">
          <a:xfrm>
            <a:off x="7174548" y="3322004"/>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用户功能</a:t>
            </a:r>
            <a:endParaRPr kumimoji="1" lang="zh-CN" altLang="en-US" sz="2000" b="1">
              <a:solidFill>
                <a:schemeClr val="bg2"/>
              </a:solidFill>
              <a:latin typeface="+mn-lt"/>
              <a:ea typeface="+mn-ea"/>
            </a:endParaRPr>
          </a:p>
        </p:txBody>
      </p:sp>
      <p:sp>
        <p:nvSpPr>
          <p:cNvPr id="123925" name="Text Box 21"/>
          <p:cNvSpPr txBox="1">
            <a:spLocks noChangeArrowheads="1"/>
          </p:cNvSpPr>
          <p:nvPr/>
        </p:nvSpPr>
        <p:spPr bwMode="auto">
          <a:xfrm>
            <a:off x="7190423" y="4803141"/>
            <a:ext cx="1203960" cy="398780"/>
          </a:xfrm>
          <a:prstGeom prst="rect">
            <a:avLst/>
          </a:prstGeom>
          <a:noFill/>
          <a:ln w="9525">
            <a:noFill/>
            <a:miter lim="800000"/>
          </a:ln>
          <a:effectLst/>
        </p:spPr>
        <p:txBody>
          <a:bodyPr wrap="none">
            <a:spAutoFit/>
          </a:bodyPr>
          <a:p>
            <a:r>
              <a:rPr kumimoji="1" lang="zh-CN" altLang="en-US" sz="2000" b="1">
                <a:solidFill>
                  <a:schemeClr val="bg2"/>
                </a:solidFill>
                <a:latin typeface="+mn-lt"/>
                <a:ea typeface="+mn-ea"/>
              </a:rPr>
              <a:t>网络功能</a:t>
            </a:r>
            <a:endParaRPr kumimoji="1" lang="zh-CN" altLang="en-US" sz="20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861503" y="146653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32890" y="306673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281603" y="145700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20288" y="253492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186941" y="146335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179004" y="216662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93290" y="286194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9004" y="355568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9004" y="424783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93290" y="494315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31865" y="147129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32015" y="159829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340928" y="352075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20428" y="438594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22040" y="5027295"/>
            <a:ext cx="415925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534729" y="159829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587366" y="228568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038215" y="356520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71678" y="438594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20941" y="366680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342890" y="3009900"/>
            <a:ext cx="310832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144203" y="356520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71428" y="355727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7715" y="356520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22190" y="356520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52440" y="356520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11140" y="356520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6915" y="356520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44241" y="368109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791836" y="358425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183766" y="130619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83765" y="110775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2347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631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90290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4420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8391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2204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6175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103053" y="110775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4276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8247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221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634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30320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4132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8104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20753" y="110775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6205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50176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4147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811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224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6061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70032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40040" y="110775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975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2105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6076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900478"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40190"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9903"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9615" y="100774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9328" y="110775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42515" y="90773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261803" y="90773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181090" y="90773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100378" y="90773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541328" y="358425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303203" y="358425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046028" y="358425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06315" y="358425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544378" y="358425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790065" y="729932"/>
            <a:ext cx="83883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938454" y="496062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51216" y="502729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979978" y="143954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9978" y="493522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91629" y="147764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5916" y="557815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07986" name="Text Box 82"/>
          <p:cNvSpPr txBox="1">
            <a:spLocks noChangeArrowheads="1"/>
          </p:cNvSpPr>
          <p:nvPr/>
        </p:nvSpPr>
        <p:spPr bwMode="auto">
          <a:xfrm>
            <a:off x="2126615" y="5841683"/>
            <a:ext cx="7939088" cy="553085"/>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保留字段</a:t>
            </a:r>
            <a:r>
              <a:rPr lang="en-US" altLang="zh-CN" b="1" dirty="0">
                <a:solidFill>
                  <a:schemeClr val="bg2"/>
                </a:solidFill>
              </a:rPr>
              <a:t>——</a:t>
            </a:r>
            <a:r>
              <a:rPr lang="zh-CN" altLang="en-US" b="1" dirty="0">
                <a:solidFill>
                  <a:schemeClr val="bg2"/>
                </a:solidFill>
              </a:rPr>
              <a:t>占 </a:t>
            </a:r>
            <a:r>
              <a:rPr lang="en-US" altLang="zh-CN" b="1" dirty="0">
                <a:solidFill>
                  <a:schemeClr val="bg2"/>
                </a:solidFill>
              </a:rPr>
              <a:t>6 </a:t>
            </a:r>
            <a:r>
              <a:rPr lang="zh-CN" altLang="en-US" b="1" dirty="0">
                <a:solidFill>
                  <a:schemeClr val="bg2"/>
                </a:solidFill>
              </a:rPr>
              <a:t>位，保留为今后使用，但目前应置为 </a:t>
            </a:r>
            <a:r>
              <a:rPr lang="en-US" altLang="zh-CN" b="1" dirty="0">
                <a:solidFill>
                  <a:schemeClr val="bg2"/>
                </a:solidFill>
              </a:rPr>
              <a:t>0</a:t>
            </a:r>
            <a:r>
              <a:rPr lang="zh-CN" altLang="en-US" b="1" dirty="0">
                <a:solidFill>
                  <a:schemeClr val="bg2"/>
                </a:solidFill>
              </a:rPr>
              <a:t>。 </a:t>
            </a:r>
            <a:endParaRPr lang="zh-CN" altLang="en-US" b="1" dirty="0">
              <a:solidFill>
                <a:schemeClr val="bg2"/>
              </a:solidFill>
            </a:endParaRPr>
          </a:p>
        </p:txBody>
      </p:sp>
      <p:sp>
        <p:nvSpPr>
          <p:cNvPr id="507987" name="Rectangle 83"/>
          <p:cNvSpPr>
            <a:spLocks noChangeArrowheads="1"/>
          </p:cNvSpPr>
          <p:nvPr/>
        </p:nvSpPr>
        <p:spPr bwMode="auto">
          <a:xfrm>
            <a:off x="3152140" y="3539808"/>
            <a:ext cx="142875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bldLvl="0" animBg="1"/>
      <p:bldP spid="507987"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926908" y="171799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98295" y="331819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347008" y="170846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85693" y="278638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252346" y="171481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244409" y="241808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258695" y="311340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244409" y="380714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244409" y="449929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258695" y="519461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97270" y="172275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97420" y="184975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406333" y="377221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85833" y="463740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87445" y="5278755"/>
            <a:ext cx="415925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600134" y="184975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652771" y="253714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103620" y="381666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137083" y="463740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86346" y="391826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408295" y="3261360"/>
            <a:ext cx="283718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209608" y="381666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136833" y="380873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643120" y="381666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87595" y="38166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617845" y="38166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76545" y="38166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862320" y="38166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509646" y="393255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857241" y="383571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249171" y="155765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249170" y="13592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8888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7285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96830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20960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44932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8744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92715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168458" y="13592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40817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64788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875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1288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36860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60673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84644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86158" y="13592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32745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56717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80688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70465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878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52602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76573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8005445" y="13592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24515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8645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72617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965883"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205595"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445308"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85020" y="12592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924733" y="13592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407920" y="11591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327208" y="11591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246495" y="11591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165783" y="11591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606733" y="38357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368608" y="38357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111433" y="38357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71720" y="38357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609783" y="38357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855470" y="981392"/>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8003859" y="521208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516621" y="527875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10045383" y="169100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10045383" y="518668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657034" y="172910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71321" y="582961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09010" name="Text Box 82"/>
          <p:cNvSpPr txBox="1">
            <a:spLocks noChangeArrowheads="1"/>
          </p:cNvSpPr>
          <p:nvPr/>
        </p:nvSpPr>
        <p:spPr bwMode="auto">
          <a:xfrm>
            <a:off x="1855470" y="5674995"/>
            <a:ext cx="9162415"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紧急位 </a:t>
            </a:r>
            <a:r>
              <a:rPr lang="en-US" altLang="zh-CN" b="1" dirty="0">
                <a:solidFill>
                  <a:schemeClr val="bg2"/>
                </a:solidFill>
              </a:rPr>
              <a:t>URG —— </a:t>
            </a:r>
            <a:r>
              <a:rPr lang="zh-CN" altLang="en-US" b="1" dirty="0">
                <a:solidFill>
                  <a:schemeClr val="bg2"/>
                </a:solidFill>
              </a:rPr>
              <a:t>当 </a:t>
            </a:r>
            <a:r>
              <a:rPr lang="en-US" altLang="zh-CN" b="1" dirty="0">
                <a:solidFill>
                  <a:schemeClr val="bg2"/>
                </a:solidFill>
              </a:rPr>
              <a:t>URG </a:t>
            </a:r>
            <a:r>
              <a:rPr lang="en-US" altLang="zh-CN" b="1" dirty="0">
                <a:solidFill>
                  <a:schemeClr val="bg2"/>
                </a:solidFill>
                <a:sym typeface="Symbol" panose="05050102010706020507" pitchFamily="18" charset="2"/>
              </a:rPr>
              <a:t></a:t>
            </a:r>
            <a:r>
              <a:rPr lang="en-US" altLang="zh-CN" b="1" dirty="0">
                <a:solidFill>
                  <a:schemeClr val="bg2"/>
                </a:solidFill>
              </a:rPr>
              <a:t> 1 </a:t>
            </a:r>
            <a:r>
              <a:rPr lang="zh-CN" altLang="en-US" b="1" dirty="0">
                <a:solidFill>
                  <a:schemeClr val="bg2"/>
                </a:solidFill>
              </a:rPr>
              <a:t>时，表明紧急指针字段有效。它告诉系统此报文段中有紧急数据，应尽快传送</a:t>
            </a:r>
            <a:r>
              <a:rPr lang="en-US" altLang="zh-CN" b="1" dirty="0">
                <a:solidFill>
                  <a:schemeClr val="bg2"/>
                </a:solidFill>
              </a:rPr>
              <a:t>(</a:t>
            </a:r>
            <a:r>
              <a:rPr lang="zh-CN" altLang="en-US" b="1" dirty="0">
                <a:solidFill>
                  <a:schemeClr val="bg2"/>
                </a:solidFill>
              </a:rPr>
              <a:t>相当于高优先级的数据</a:t>
            </a:r>
            <a:r>
              <a:rPr lang="en-US" altLang="zh-CN" b="1" dirty="0">
                <a:solidFill>
                  <a:schemeClr val="bg2"/>
                </a:solidFill>
              </a:rPr>
              <a:t>)</a:t>
            </a:r>
            <a:r>
              <a:rPr lang="zh-CN" altLang="en-US" b="1" dirty="0">
                <a:solidFill>
                  <a:schemeClr val="bg2"/>
                </a:solidFill>
              </a:rPr>
              <a:t>。 </a:t>
            </a:r>
            <a:endParaRPr lang="zh-CN" altLang="en-US" b="1" dirty="0">
              <a:solidFill>
                <a:schemeClr val="bg2"/>
              </a:solidFill>
            </a:endParaRPr>
          </a:p>
        </p:txBody>
      </p:sp>
      <p:sp>
        <p:nvSpPr>
          <p:cNvPr id="509011" name="Rectangle 83"/>
          <p:cNvSpPr>
            <a:spLocks noChangeArrowheads="1"/>
          </p:cNvSpPr>
          <p:nvPr/>
        </p:nvSpPr>
        <p:spPr bwMode="auto">
          <a:xfrm>
            <a:off x="4597083" y="3791268"/>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bldLvl="0" animBg="1"/>
      <p:bldP spid="509011" grpId="1"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704023" y="1578929"/>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375410" y="3179128"/>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124123" y="1569404"/>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762808" y="2647315"/>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029461" y="1575753"/>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021524" y="2279015"/>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035810" y="2974340"/>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021524" y="366807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021524" y="436022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035810" y="5055553"/>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874385" y="1583691"/>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074535" y="1710691"/>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183448" y="3633154"/>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262948" y="4498341"/>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464560" y="5139690"/>
            <a:ext cx="431990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377249" y="1710691"/>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429886" y="2398078"/>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5880735" y="3677603"/>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6914198" y="4498341"/>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363461" y="3779204"/>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185410" y="3122295"/>
            <a:ext cx="32537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2986723" y="367760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4913948" y="3669666"/>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420235" y="367760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664710" y="367760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394960" y="367760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153660" y="367760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639435" y="367760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286761" y="3793491"/>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634356" y="3696653"/>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026286" y="1418590"/>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026285" y="122015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26599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5057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74542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298672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22643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46456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70427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3945573" y="122015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18528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42499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6647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49060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14572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38384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62356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863273" y="122015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10457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34428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58399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8237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0650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30313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54284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782560" y="122015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02227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26357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50328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742998"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8982710"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222423"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462135" y="112014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701848" y="122015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185035" y="102012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104323" y="102012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023610" y="102012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7942898" y="102012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383848" y="369665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145723" y="369665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4888548" y="369665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648835" y="369665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386898" y="369665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632585" y="842327"/>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780974" y="5073015"/>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293736" y="5139690"/>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822498" y="155194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822498" y="504761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434149" y="1590040"/>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448436" y="5690553"/>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0034" name="Text Box 82"/>
          <p:cNvSpPr txBox="1">
            <a:spLocks noChangeArrowheads="1"/>
          </p:cNvSpPr>
          <p:nvPr/>
        </p:nvSpPr>
        <p:spPr bwMode="auto">
          <a:xfrm>
            <a:off x="1721485" y="5690870"/>
            <a:ext cx="8430260"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确认位 </a:t>
            </a:r>
            <a:r>
              <a:rPr lang="en-US" altLang="zh-CN" b="1" dirty="0">
                <a:solidFill>
                  <a:schemeClr val="bg2"/>
                </a:solidFill>
              </a:rPr>
              <a:t>ACK —— </a:t>
            </a:r>
            <a:r>
              <a:rPr lang="zh-CN" altLang="en-US" b="1" dirty="0">
                <a:solidFill>
                  <a:schemeClr val="bg2"/>
                </a:solidFill>
              </a:rPr>
              <a:t>只有当 </a:t>
            </a:r>
            <a:r>
              <a:rPr lang="en-US" altLang="zh-CN" b="1" dirty="0">
                <a:solidFill>
                  <a:schemeClr val="bg2"/>
                </a:solidFill>
              </a:rPr>
              <a:t>ACK </a:t>
            </a:r>
            <a:r>
              <a:rPr lang="en-US" altLang="zh-CN" b="1" dirty="0">
                <a:solidFill>
                  <a:schemeClr val="bg2"/>
                </a:solidFill>
                <a:sym typeface="Symbol" panose="05050102010706020507" pitchFamily="18" charset="2"/>
              </a:rPr>
              <a:t></a:t>
            </a:r>
            <a:r>
              <a:rPr lang="en-US" altLang="zh-CN" b="1" dirty="0">
                <a:solidFill>
                  <a:schemeClr val="bg2"/>
                </a:solidFill>
              </a:rPr>
              <a:t> 1 </a:t>
            </a:r>
            <a:r>
              <a:rPr lang="zh-CN" altLang="en-US" b="1" dirty="0">
                <a:solidFill>
                  <a:schemeClr val="bg2"/>
                </a:solidFill>
              </a:rPr>
              <a:t>时确认号字段才有效。当 </a:t>
            </a:r>
            <a:r>
              <a:rPr lang="en-US" altLang="zh-CN" b="1" dirty="0">
                <a:solidFill>
                  <a:schemeClr val="bg2"/>
                </a:solidFill>
              </a:rPr>
              <a:t>ACK </a:t>
            </a:r>
            <a:r>
              <a:rPr lang="en-US" altLang="zh-CN" b="1" dirty="0">
                <a:solidFill>
                  <a:schemeClr val="bg2"/>
                </a:solidFill>
                <a:sym typeface="Symbol" panose="05050102010706020507" pitchFamily="18" charset="2"/>
              </a:rPr>
              <a:t></a:t>
            </a:r>
            <a:r>
              <a:rPr lang="en-US" altLang="zh-CN" b="1" dirty="0">
                <a:solidFill>
                  <a:schemeClr val="bg2"/>
                </a:solidFill>
              </a:rPr>
              <a:t> 0 </a:t>
            </a:r>
            <a:r>
              <a:rPr lang="zh-CN" altLang="en-US" b="1" dirty="0">
                <a:solidFill>
                  <a:schemeClr val="bg2"/>
                </a:solidFill>
              </a:rPr>
              <a:t>时，确认号无效。 </a:t>
            </a:r>
            <a:endParaRPr lang="zh-CN" altLang="en-US" b="1" dirty="0">
              <a:solidFill>
                <a:schemeClr val="bg2"/>
              </a:solidFill>
            </a:endParaRPr>
          </a:p>
        </p:txBody>
      </p:sp>
      <p:sp>
        <p:nvSpPr>
          <p:cNvPr id="510035" name="Rectangle 83"/>
          <p:cNvSpPr>
            <a:spLocks noChangeArrowheads="1"/>
          </p:cNvSpPr>
          <p:nvPr/>
        </p:nvSpPr>
        <p:spPr bwMode="auto">
          <a:xfrm>
            <a:off x="4621848" y="3652203"/>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bldLvl="0" animBg="1"/>
      <p:bldP spid="510035" grpId="1"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926908" y="156432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98295" y="316452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347008" y="155479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85693" y="263271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252346" y="156114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244409" y="226441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258695" y="295973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244409" y="365347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244409" y="434562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258695" y="504094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97270" y="156908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97420" y="169608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406333" y="361854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85833" y="448373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87445" y="5125085"/>
            <a:ext cx="43205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600134" y="169608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652771" y="238347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103620" y="366299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137083" y="448373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86346" y="376459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408295" y="3107690"/>
            <a:ext cx="32537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209608" y="36629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136833" y="365506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643120" y="366299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8759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61784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76545"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862320" y="366299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509646" y="377888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857241" y="368204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249171" y="140398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249170"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8888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7285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96830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20960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44932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8744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92715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168458"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40817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64788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875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1288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36860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60673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84644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86158"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32745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56717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80688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70465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878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52602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76573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8005445"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24515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8645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72617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965883"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205595"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445308"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85020" y="110553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924733" y="120554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407920"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327208"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246495"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165783" y="100552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60673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368608"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11143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71720"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609783" y="368204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855470" y="827722"/>
            <a:ext cx="83883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8003859" y="505841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516621" y="512508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10045383" y="153733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10045383" y="503301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657034" y="157543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71321" y="567594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1058" name="Text Box 82"/>
          <p:cNvSpPr txBox="1">
            <a:spLocks noChangeArrowheads="1"/>
          </p:cNvSpPr>
          <p:nvPr/>
        </p:nvSpPr>
        <p:spPr bwMode="auto">
          <a:xfrm>
            <a:off x="1597660" y="5701665"/>
            <a:ext cx="9392285"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推送位 </a:t>
            </a:r>
            <a:r>
              <a:rPr lang="en-US" altLang="zh-CN" b="1" dirty="0">
                <a:solidFill>
                  <a:schemeClr val="bg2"/>
                </a:solidFill>
              </a:rPr>
              <a:t>PSH (</a:t>
            </a:r>
            <a:r>
              <a:rPr lang="en-US" altLang="zh-CN" b="1" dirty="0" err="1">
                <a:solidFill>
                  <a:schemeClr val="bg2"/>
                </a:solidFill>
              </a:rPr>
              <a:t>PuSH</a:t>
            </a:r>
            <a:r>
              <a:rPr lang="en-US" altLang="zh-CN" b="1" dirty="0">
                <a:solidFill>
                  <a:schemeClr val="bg2"/>
                </a:solidFill>
              </a:rPr>
              <a:t>) —— </a:t>
            </a:r>
            <a:r>
              <a:rPr lang="zh-CN" altLang="en-US" b="1" dirty="0">
                <a:solidFill>
                  <a:schemeClr val="bg2"/>
                </a:solidFill>
              </a:rPr>
              <a:t>接收 </a:t>
            </a:r>
            <a:r>
              <a:rPr lang="en-US" altLang="zh-CN" b="1" dirty="0">
                <a:solidFill>
                  <a:schemeClr val="bg2"/>
                </a:solidFill>
              </a:rPr>
              <a:t>TCP </a:t>
            </a:r>
            <a:r>
              <a:rPr lang="zh-CN" altLang="en-US" b="1" dirty="0">
                <a:solidFill>
                  <a:schemeClr val="bg2"/>
                </a:solidFill>
              </a:rPr>
              <a:t>收到 </a:t>
            </a:r>
            <a:r>
              <a:rPr lang="en-US" altLang="zh-CN" b="1" dirty="0">
                <a:solidFill>
                  <a:schemeClr val="bg2"/>
                </a:solidFill>
              </a:rPr>
              <a:t>PSH = 1 </a:t>
            </a:r>
            <a:r>
              <a:rPr lang="zh-CN" altLang="en-US" b="1" dirty="0">
                <a:solidFill>
                  <a:schemeClr val="bg2"/>
                </a:solidFill>
              </a:rPr>
              <a:t>的报文段，就尽快地交付给接收应用进程，而不再等到整个缓存都填满了后再向上交付。  </a:t>
            </a:r>
            <a:endParaRPr lang="zh-CN" altLang="en-US" b="1" dirty="0">
              <a:solidFill>
                <a:schemeClr val="bg2"/>
              </a:solidFill>
            </a:endParaRPr>
          </a:p>
        </p:txBody>
      </p:sp>
      <p:sp>
        <p:nvSpPr>
          <p:cNvPr id="511059" name="Rectangle 83"/>
          <p:cNvSpPr>
            <a:spLocks noChangeArrowheads="1"/>
          </p:cNvSpPr>
          <p:nvPr/>
        </p:nvSpPr>
        <p:spPr bwMode="auto">
          <a:xfrm>
            <a:off x="5090795" y="3637598"/>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bldLvl="0" animBg="1"/>
      <p:bldP spid="511059" grpId="1"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827848" y="150844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499235" y="310864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247948" y="149891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886633" y="257683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153286" y="150526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145349" y="220853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59635" y="290385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45349" y="359759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45349" y="428974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59635" y="498506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998210" y="151320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198360" y="164020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307273" y="356266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386773" y="442785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588385" y="5069205"/>
            <a:ext cx="415925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501074" y="164020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553711" y="232759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004560" y="360711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38023" y="442785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487286" y="370871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309235" y="3051810"/>
            <a:ext cx="275780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110548" y="360711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37773" y="359918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44060" y="360711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788535" y="360711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18785" y="360711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277485" y="360711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63260" y="360711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10586" y="372300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758181" y="362616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150111" y="134810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50110" y="114966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38982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295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6924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1054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5026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58838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2809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69398" y="114966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0911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4882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7885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298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6954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0767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4738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987098" y="114966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2839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6811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0782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475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1888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2696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6667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06385" y="114966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4609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38739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2711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66823"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06535"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46248"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585960" y="104965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25673" y="114966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08860" y="94964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228148" y="94964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147435" y="94964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066723" y="94964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507673" y="362616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269548" y="362616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012373" y="362616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772660" y="362616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510723" y="362616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756410" y="771842"/>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904799" y="500253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17561" y="506920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946323" y="148145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46323" y="497713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57974" y="151955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572261" y="562006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2082" name="Text Box 82"/>
          <p:cNvSpPr txBox="1">
            <a:spLocks noChangeArrowheads="1"/>
          </p:cNvSpPr>
          <p:nvPr/>
        </p:nvSpPr>
        <p:spPr bwMode="auto">
          <a:xfrm>
            <a:off x="1629410" y="5620385"/>
            <a:ext cx="9198610"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复位位 </a:t>
            </a:r>
            <a:r>
              <a:rPr lang="en-US" altLang="zh-CN" b="1" dirty="0">
                <a:solidFill>
                  <a:schemeClr val="bg2"/>
                </a:solidFill>
              </a:rPr>
              <a:t>RST (</a:t>
            </a:r>
            <a:r>
              <a:rPr lang="en-US" altLang="zh-CN" b="1" dirty="0" err="1">
                <a:solidFill>
                  <a:schemeClr val="bg2"/>
                </a:solidFill>
              </a:rPr>
              <a:t>ReSeT</a:t>
            </a:r>
            <a:r>
              <a:rPr lang="en-US" altLang="zh-CN" b="1" dirty="0">
                <a:solidFill>
                  <a:schemeClr val="bg2"/>
                </a:solidFill>
              </a:rPr>
              <a:t>) —— </a:t>
            </a:r>
            <a:r>
              <a:rPr lang="zh-CN" altLang="en-US" b="1" dirty="0">
                <a:solidFill>
                  <a:schemeClr val="bg2"/>
                </a:solidFill>
              </a:rPr>
              <a:t>当 </a:t>
            </a:r>
            <a:r>
              <a:rPr lang="en-US" altLang="zh-CN" b="1" dirty="0">
                <a:solidFill>
                  <a:schemeClr val="bg2"/>
                </a:solidFill>
              </a:rPr>
              <a:t>RST </a:t>
            </a:r>
            <a:r>
              <a:rPr lang="en-US" altLang="zh-CN" b="1" dirty="0">
                <a:solidFill>
                  <a:schemeClr val="bg2"/>
                </a:solidFill>
                <a:sym typeface="Symbol" panose="05050102010706020507" pitchFamily="18" charset="2"/>
              </a:rPr>
              <a:t></a:t>
            </a:r>
            <a:r>
              <a:rPr lang="en-US" altLang="zh-CN" b="1" dirty="0">
                <a:solidFill>
                  <a:schemeClr val="bg2"/>
                </a:solidFill>
              </a:rPr>
              <a:t> 1 </a:t>
            </a:r>
            <a:r>
              <a:rPr lang="zh-CN" altLang="en-US" b="1" dirty="0">
                <a:solidFill>
                  <a:schemeClr val="bg2"/>
                </a:solidFill>
              </a:rPr>
              <a:t>时，表明 </a:t>
            </a:r>
            <a:r>
              <a:rPr lang="en-US" altLang="zh-CN" b="1" dirty="0">
                <a:solidFill>
                  <a:schemeClr val="bg2"/>
                </a:solidFill>
              </a:rPr>
              <a:t>TCP </a:t>
            </a:r>
            <a:r>
              <a:rPr lang="zh-CN" altLang="en-US" b="1" dirty="0">
                <a:solidFill>
                  <a:schemeClr val="bg2"/>
                </a:solidFill>
              </a:rPr>
              <a:t>连接中出现严重差错（如由于主机崩溃或其他原因），必须释放连接，然后再重新建立传输连接。 </a:t>
            </a:r>
            <a:endParaRPr lang="zh-CN" altLang="en-US" b="1" dirty="0">
              <a:solidFill>
                <a:schemeClr val="bg2"/>
              </a:solidFill>
            </a:endParaRPr>
          </a:p>
        </p:txBody>
      </p:sp>
      <p:sp>
        <p:nvSpPr>
          <p:cNvPr id="512083" name="Rectangle 83"/>
          <p:cNvSpPr>
            <a:spLocks noChangeArrowheads="1"/>
          </p:cNvSpPr>
          <p:nvPr/>
        </p:nvSpPr>
        <p:spPr bwMode="auto">
          <a:xfrm>
            <a:off x="5248910" y="3581718"/>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bldLvl="0" animBg="1"/>
      <p:bldP spid="512083" grpId="1"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926908" y="162147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98295" y="322167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347008" y="161194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85693" y="268986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252346" y="161829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244409" y="232156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258695" y="301688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244409" y="371062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244409" y="440277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258695" y="509809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97270" y="162623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97420" y="175323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406333" y="367569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85833" y="454088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87445" y="5182235"/>
            <a:ext cx="431736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600134" y="175323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652771" y="244062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103620" y="372014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137083" y="454088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86346" y="382174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408295" y="3164840"/>
            <a:ext cx="307848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209608" y="372014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136833" y="371221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643120" y="372014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87595" y="3720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617845" y="3720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76545" y="3720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862320" y="3720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509646" y="383603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857241" y="373919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249171" y="146113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249170" y="1262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8888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7285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96830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20960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44932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8744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92715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168458" y="1262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40817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64788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875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1288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36860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60673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84644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86158" y="1262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32745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56717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80688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70465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878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52602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76573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8005445" y="1262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24515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8645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72617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965883"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205595"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445308"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85020" y="1162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924733" y="1262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407920" y="1062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327208" y="1062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246495" y="1062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165783" y="1062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606733" y="3739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368608" y="3739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111433" y="3739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71720" y="3739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609783" y="3739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855470" y="884872"/>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8003859" y="511556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516621" y="518223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10045383" y="159448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10045383" y="509016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657034" y="163258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71321" y="573309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3106" name="Text Box 82"/>
          <p:cNvSpPr txBox="1">
            <a:spLocks noChangeArrowheads="1"/>
          </p:cNvSpPr>
          <p:nvPr/>
        </p:nvSpPr>
        <p:spPr bwMode="auto">
          <a:xfrm>
            <a:off x="1741805" y="5578475"/>
            <a:ext cx="9610090"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同步位 </a:t>
            </a:r>
            <a:r>
              <a:rPr lang="en-US" altLang="zh-CN" b="1" dirty="0">
                <a:solidFill>
                  <a:schemeClr val="bg2"/>
                </a:solidFill>
              </a:rPr>
              <a:t>SYN —— </a:t>
            </a:r>
            <a:r>
              <a:rPr lang="zh-CN" altLang="en-US" b="1" dirty="0">
                <a:solidFill>
                  <a:schemeClr val="bg2"/>
                </a:solidFill>
              </a:rPr>
              <a:t>当 </a:t>
            </a:r>
            <a:r>
              <a:rPr lang="en-US" altLang="zh-CN" b="1" dirty="0">
                <a:solidFill>
                  <a:schemeClr val="bg2"/>
                </a:solidFill>
              </a:rPr>
              <a:t>SYN = 1 </a:t>
            </a:r>
            <a:r>
              <a:rPr lang="zh-CN" altLang="en-US" b="1" dirty="0">
                <a:solidFill>
                  <a:schemeClr val="bg2"/>
                </a:solidFill>
              </a:rPr>
              <a:t>时，表示这是一个连接请求或连接接受报文。</a:t>
            </a:r>
            <a:endParaRPr lang="zh-CN" altLang="en-US" b="1" dirty="0">
              <a:solidFill>
                <a:schemeClr val="bg2"/>
              </a:solidFill>
            </a:endParaRPr>
          </a:p>
          <a:p>
            <a:r>
              <a:rPr lang="en-US" altLang="zh-CN" b="1" dirty="0">
                <a:solidFill>
                  <a:schemeClr val="bg2"/>
                </a:solidFill>
              </a:rPr>
              <a:t>SYN=1,ACK=0,</a:t>
            </a:r>
            <a:r>
              <a:rPr lang="zh-CN" altLang="en-US" b="1" dirty="0">
                <a:solidFill>
                  <a:schemeClr val="bg2"/>
                </a:solidFill>
              </a:rPr>
              <a:t>表示连接请求报文； </a:t>
            </a:r>
            <a:r>
              <a:rPr lang="en-US" altLang="zh-CN" b="1" dirty="0">
                <a:solidFill>
                  <a:schemeClr val="bg2"/>
                </a:solidFill>
                <a:sym typeface="+mn-ea"/>
              </a:rPr>
              <a:t>SYN=1,ACK=1,</a:t>
            </a:r>
            <a:r>
              <a:rPr lang="zh-CN" altLang="en-US" b="1" dirty="0">
                <a:solidFill>
                  <a:schemeClr val="bg2"/>
                </a:solidFill>
                <a:sym typeface="+mn-ea"/>
              </a:rPr>
              <a:t>表示对方同意建立连接。</a:t>
            </a:r>
            <a:endParaRPr lang="zh-CN" altLang="en-US" b="1" dirty="0">
              <a:solidFill>
                <a:schemeClr val="bg2"/>
              </a:solidFill>
            </a:endParaRPr>
          </a:p>
        </p:txBody>
      </p:sp>
      <p:sp>
        <p:nvSpPr>
          <p:cNvPr id="513107" name="Rectangle 83"/>
          <p:cNvSpPr>
            <a:spLocks noChangeArrowheads="1"/>
          </p:cNvSpPr>
          <p:nvPr/>
        </p:nvSpPr>
        <p:spPr bwMode="auto">
          <a:xfrm>
            <a:off x="5565458" y="3694748"/>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bldLvl="0" animBg="1"/>
      <p:bldP spid="513107" grpId="1"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690053" y="1479869"/>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361440" y="3080068"/>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110153" y="1470344"/>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748838" y="2548255"/>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015491" y="1476693"/>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007554" y="2179955"/>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021840" y="2875280"/>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007554" y="356901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007554" y="426116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021840" y="4956493"/>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860415" y="1484631"/>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060565" y="1611631"/>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169478" y="3534094"/>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248978" y="4399281"/>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450590" y="5040630"/>
            <a:ext cx="431736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363279" y="1611631"/>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415916" y="2299018"/>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5866765" y="3578543"/>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6900228" y="4399281"/>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349491" y="3680144"/>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171440" y="3023235"/>
            <a:ext cx="307848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2972753" y="357854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4899978" y="3570606"/>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406265" y="357854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650740" y="357854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380990" y="357854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139690" y="357854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625465" y="357854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272791" y="3694431"/>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620386" y="3597593"/>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012316" y="1319530"/>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012315" y="112109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25202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4917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73145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297275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21246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45059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69030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3931603" y="112109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17131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41102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6507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48920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13175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36987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60959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849303" y="112109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09060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33031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57002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8097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0510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28916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52887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768590" y="112109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00830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24960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48931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729028"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8968740"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208453"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448165" y="102108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687878" y="112109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171065" y="92106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090353" y="92106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009640" y="92106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7928928" y="92106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369878" y="359759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131753" y="359759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4874578" y="359759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634865" y="359759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372928" y="359759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618615" y="743267"/>
            <a:ext cx="83883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767004" y="4973955"/>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279766" y="5040630"/>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808528" y="145288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808528" y="494855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420179" y="1490980"/>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434466" y="5591493"/>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4130" name="Text Box 82"/>
          <p:cNvSpPr txBox="1">
            <a:spLocks noChangeArrowheads="1"/>
          </p:cNvSpPr>
          <p:nvPr/>
        </p:nvSpPr>
        <p:spPr bwMode="auto">
          <a:xfrm>
            <a:off x="2001521" y="5616894"/>
            <a:ext cx="7686675"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终止位 </a:t>
            </a:r>
            <a:r>
              <a:rPr lang="en-US" altLang="zh-CN" b="1" dirty="0">
                <a:solidFill>
                  <a:schemeClr val="bg2"/>
                </a:solidFill>
              </a:rPr>
              <a:t>FIN (</a:t>
            </a:r>
            <a:r>
              <a:rPr lang="en-US" altLang="zh-CN" b="1" dirty="0" err="1">
                <a:solidFill>
                  <a:schemeClr val="bg2"/>
                </a:solidFill>
              </a:rPr>
              <a:t>FINal</a:t>
            </a:r>
            <a:r>
              <a:rPr lang="en-US" altLang="zh-CN" b="1" dirty="0">
                <a:solidFill>
                  <a:schemeClr val="bg2"/>
                </a:solidFill>
              </a:rPr>
              <a:t>) —— </a:t>
            </a:r>
            <a:r>
              <a:rPr lang="zh-CN" altLang="en-US" b="1" dirty="0">
                <a:solidFill>
                  <a:schemeClr val="bg2"/>
                </a:solidFill>
              </a:rPr>
              <a:t>用来释放连接。当 </a:t>
            </a:r>
            <a:r>
              <a:rPr lang="en-US" altLang="zh-CN" b="1" dirty="0">
                <a:solidFill>
                  <a:schemeClr val="bg2"/>
                </a:solidFill>
              </a:rPr>
              <a:t>FIN </a:t>
            </a:r>
            <a:r>
              <a:rPr lang="en-US" altLang="zh-CN" b="1" dirty="0">
                <a:solidFill>
                  <a:schemeClr val="bg2"/>
                </a:solidFill>
                <a:sym typeface="Symbol" panose="05050102010706020507" pitchFamily="18" charset="2"/>
              </a:rPr>
              <a:t></a:t>
            </a:r>
            <a:r>
              <a:rPr lang="en-US" altLang="zh-CN" b="1" dirty="0">
                <a:solidFill>
                  <a:schemeClr val="bg2"/>
                </a:solidFill>
              </a:rPr>
              <a:t> 1 </a:t>
            </a:r>
            <a:r>
              <a:rPr lang="zh-CN" altLang="en-US" b="1" dirty="0">
                <a:solidFill>
                  <a:schemeClr val="bg2"/>
                </a:solidFill>
              </a:rPr>
              <a:t>时，表明此报文段的发送方的数据已发送完毕，并要求释放传输连接。 </a:t>
            </a:r>
            <a:endParaRPr lang="zh-CN" altLang="en-US" b="1" dirty="0">
              <a:solidFill>
                <a:schemeClr val="bg2"/>
              </a:solidFill>
            </a:endParaRPr>
          </a:p>
        </p:txBody>
      </p:sp>
      <p:sp>
        <p:nvSpPr>
          <p:cNvPr id="514131" name="Rectangle 83"/>
          <p:cNvSpPr>
            <a:spLocks noChangeArrowheads="1"/>
          </p:cNvSpPr>
          <p:nvPr/>
        </p:nvSpPr>
        <p:spPr bwMode="auto">
          <a:xfrm>
            <a:off x="5573078" y="3553143"/>
            <a:ext cx="317500"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bldLvl="0" animBg="1"/>
      <p:bldP spid="514131" grpId="1"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5" name="Line 3"/>
          <p:cNvSpPr>
            <a:spLocks noChangeShapeType="1"/>
          </p:cNvSpPr>
          <p:nvPr/>
        </p:nvSpPr>
        <p:spPr bwMode="auto">
          <a:xfrm flipH="1">
            <a:off x="1813878" y="1634174"/>
            <a:ext cx="17462" cy="4122737"/>
          </a:xfrm>
          <a:prstGeom prst="line">
            <a:avLst/>
          </a:prstGeom>
          <a:noFill/>
          <a:ln w="12700">
            <a:solidFill>
              <a:schemeClr val="tx1"/>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166" name="Rectangle 4"/>
          <p:cNvSpPr>
            <a:spLocks noChangeArrowheads="1"/>
          </p:cNvSpPr>
          <p:nvPr/>
        </p:nvSpPr>
        <p:spPr bwMode="auto">
          <a:xfrm>
            <a:off x="1485265" y="3234373"/>
            <a:ext cx="690880" cy="642620"/>
          </a:xfrm>
          <a:prstGeom prst="rect">
            <a:avLst/>
          </a:prstGeom>
          <a:solidFill>
            <a:schemeClr val="bg1"/>
          </a:solidFill>
          <a:ln w="12700">
            <a:noFill/>
            <a:miter lim="800000"/>
          </a:ln>
          <a:effectLst/>
        </p:spPr>
        <p:txBody>
          <a:bodyPr wrap="none" lIns="90488" tIns="44450" rIns="90488" bIns="44450">
            <a:spAutoFit/>
          </a:bodyPr>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167" name="Line 5"/>
          <p:cNvSpPr>
            <a:spLocks noChangeShapeType="1"/>
          </p:cNvSpPr>
          <p:nvPr/>
        </p:nvSpPr>
        <p:spPr bwMode="auto">
          <a:xfrm>
            <a:off x="10233978" y="1624649"/>
            <a:ext cx="0" cy="3463925"/>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168" name="Rectangle 6"/>
          <p:cNvSpPr>
            <a:spLocks noChangeArrowheads="1"/>
          </p:cNvSpPr>
          <p:nvPr/>
        </p:nvSpPr>
        <p:spPr bwMode="auto">
          <a:xfrm>
            <a:off x="9872663" y="2702560"/>
            <a:ext cx="690880" cy="1196340"/>
          </a:xfrm>
          <a:prstGeom prst="rect">
            <a:avLst/>
          </a:prstGeom>
          <a:solidFill>
            <a:schemeClr val="bg1"/>
          </a:solidFill>
          <a:ln w="12700">
            <a:noFill/>
            <a:miter lim="800000"/>
          </a:ln>
          <a:effectLst/>
        </p:spPr>
        <p:txBody>
          <a:bodyPr wrap="none" lIns="90488" tIns="44450" rIns="90488" bIns="44450">
            <a:spAutoFit/>
          </a:bodyPr>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169" name="Rectangle 7"/>
          <p:cNvSpPr>
            <a:spLocks noChangeArrowheads="1"/>
          </p:cNvSpPr>
          <p:nvPr/>
        </p:nvSpPr>
        <p:spPr bwMode="auto">
          <a:xfrm>
            <a:off x="2139316" y="1630998"/>
            <a:ext cx="7686675" cy="4133850"/>
          </a:xfrm>
          <a:prstGeom prst="rect">
            <a:avLst/>
          </a:prstGeom>
          <a:solidFill>
            <a:srgbClr val="FFC000"/>
          </a:solidFill>
          <a:ln w="254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70" name="Line 10"/>
          <p:cNvSpPr>
            <a:spLocks noChangeShapeType="1"/>
          </p:cNvSpPr>
          <p:nvPr/>
        </p:nvSpPr>
        <p:spPr bwMode="auto">
          <a:xfrm>
            <a:off x="2131379" y="2334260"/>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1" name="Line 11"/>
          <p:cNvSpPr>
            <a:spLocks noChangeShapeType="1"/>
          </p:cNvSpPr>
          <p:nvPr/>
        </p:nvSpPr>
        <p:spPr bwMode="auto">
          <a:xfrm>
            <a:off x="2145665" y="3029585"/>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2" name="Line 12"/>
          <p:cNvSpPr>
            <a:spLocks noChangeShapeType="1"/>
          </p:cNvSpPr>
          <p:nvPr/>
        </p:nvSpPr>
        <p:spPr bwMode="auto">
          <a:xfrm>
            <a:off x="2131379" y="3723323"/>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3" name="Line 13"/>
          <p:cNvSpPr>
            <a:spLocks noChangeShapeType="1"/>
          </p:cNvSpPr>
          <p:nvPr/>
        </p:nvSpPr>
        <p:spPr bwMode="auto">
          <a:xfrm>
            <a:off x="2131379" y="4415473"/>
            <a:ext cx="7699375"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4" name="Line 14"/>
          <p:cNvSpPr>
            <a:spLocks noChangeShapeType="1"/>
          </p:cNvSpPr>
          <p:nvPr/>
        </p:nvSpPr>
        <p:spPr bwMode="auto">
          <a:xfrm>
            <a:off x="2145665" y="5110798"/>
            <a:ext cx="7685088"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5" name="Line 15"/>
          <p:cNvSpPr>
            <a:spLocks noChangeShapeType="1"/>
          </p:cNvSpPr>
          <p:nvPr/>
        </p:nvSpPr>
        <p:spPr bwMode="auto">
          <a:xfrm>
            <a:off x="5984240" y="1638936"/>
            <a:ext cx="0" cy="7096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76" name="Rectangle 16"/>
          <p:cNvSpPr>
            <a:spLocks noChangeArrowheads="1"/>
          </p:cNvSpPr>
          <p:nvPr/>
        </p:nvSpPr>
        <p:spPr bwMode="auto">
          <a:xfrm>
            <a:off x="7184390" y="1765936"/>
            <a:ext cx="197104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177" name="Rectangle 17"/>
          <p:cNvSpPr>
            <a:spLocks noChangeArrowheads="1"/>
          </p:cNvSpPr>
          <p:nvPr/>
        </p:nvSpPr>
        <p:spPr bwMode="auto">
          <a:xfrm>
            <a:off x="2293303" y="3688399"/>
            <a:ext cx="690880" cy="704215"/>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178" name="Rectangle 18"/>
          <p:cNvSpPr>
            <a:spLocks noChangeArrowheads="1"/>
          </p:cNvSpPr>
          <p:nvPr/>
        </p:nvSpPr>
        <p:spPr bwMode="auto">
          <a:xfrm>
            <a:off x="3372803" y="4553586"/>
            <a:ext cx="171577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179" name="Rectangle 19"/>
          <p:cNvSpPr>
            <a:spLocks noChangeArrowheads="1"/>
          </p:cNvSpPr>
          <p:nvPr/>
        </p:nvSpPr>
        <p:spPr bwMode="auto">
          <a:xfrm>
            <a:off x="3574415" y="5194935"/>
            <a:ext cx="4558665"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80" name="Rectangle 20"/>
          <p:cNvSpPr>
            <a:spLocks noChangeArrowheads="1"/>
          </p:cNvSpPr>
          <p:nvPr/>
        </p:nvSpPr>
        <p:spPr bwMode="auto">
          <a:xfrm>
            <a:off x="3487104" y="1765936"/>
            <a:ext cx="145923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81" name="Rectangle 21"/>
          <p:cNvSpPr>
            <a:spLocks noChangeArrowheads="1"/>
          </p:cNvSpPr>
          <p:nvPr/>
        </p:nvSpPr>
        <p:spPr bwMode="auto">
          <a:xfrm>
            <a:off x="5539741" y="2453323"/>
            <a:ext cx="1381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82" name="Line 22"/>
          <p:cNvSpPr>
            <a:spLocks noChangeShapeType="1"/>
          </p:cNvSpPr>
          <p:nvPr/>
        </p:nvSpPr>
        <p:spPr bwMode="auto">
          <a:xfrm>
            <a:off x="5990590" y="3732848"/>
            <a:ext cx="0" cy="1370012"/>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83" name="Rectangle 23"/>
          <p:cNvSpPr>
            <a:spLocks noChangeArrowheads="1"/>
          </p:cNvSpPr>
          <p:nvPr/>
        </p:nvSpPr>
        <p:spPr bwMode="auto">
          <a:xfrm>
            <a:off x="7024053" y="4553586"/>
            <a:ext cx="23558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84" name="Rectangle 24"/>
          <p:cNvSpPr>
            <a:spLocks noChangeArrowheads="1"/>
          </p:cNvSpPr>
          <p:nvPr/>
        </p:nvSpPr>
        <p:spPr bwMode="auto">
          <a:xfrm>
            <a:off x="7473316" y="3834449"/>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85" name="Rectangle 25"/>
          <p:cNvSpPr>
            <a:spLocks noChangeArrowheads="1"/>
          </p:cNvSpPr>
          <p:nvPr/>
        </p:nvSpPr>
        <p:spPr bwMode="auto">
          <a:xfrm>
            <a:off x="5295265" y="3177540"/>
            <a:ext cx="3253740" cy="396240"/>
          </a:xfrm>
          <a:prstGeom prst="rect">
            <a:avLst/>
          </a:prstGeom>
          <a:noFill/>
          <a:ln w="12700">
            <a:noFill/>
            <a:miter lim="800000"/>
          </a:ln>
          <a:effectLst/>
        </p:spPr>
        <p:txBody>
          <a:bodyPr wrap="square" lIns="90488" tIns="44450" rIns="90488" bIns="44450">
            <a:spAutoFit/>
          </a:bodyPr>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86" name="Line 26"/>
          <p:cNvSpPr>
            <a:spLocks noChangeShapeType="1"/>
          </p:cNvSpPr>
          <p:nvPr/>
        </p:nvSpPr>
        <p:spPr bwMode="auto">
          <a:xfrm>
            <a:off x="3096578" y="3732848"/>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87" name="Line 27"/>
          <p:cNvSpPr>
            <a:spLocks noChangeShapeType="1"/>
          </p:cNvSpPr>
          <p:nvPr/>
        </p:nvSpPr>
        <p:spPr bwMode="auto">
          <a:xfrm>
            <a:off x="5023803" y="3724911"/>
            <a:ext cx="0" cy="684213"/>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88" name="Line 28"/>
          <p:cNvSpPr>
            <a:spLocks noChangeShapeType="1"/>
          </p:cNvSpPr>
          <p:nvPr/>
        </p:nvSpPr>
        <p:spPr bwMode="auto">
          <a:xfrm>
            <a:off x="4530090" y="3732848"/>
            <a:ext cx="0" cy="6921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89" name="Line 29"/>
          <p:cNvSpPr>
            <a:spLocks noChangeShapeType="1"/>
          </p:cNvSpPr>
          <p:nvPr/>
        </p:nvSpPr>
        <p:spPr bwMode="auto">
          <a:xfrm>
            <a:off x="4774565" y="3732849"/>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0" name="Line 30"/>
          <p:cNvSpPr>
            <a:spLocks noChangeShapeType="1"/>
          </p:cNvSpPr>
          <p:nvPr/>
        </p:nvSpPr>
        <p:spPr bwMode="auto">
          <a:xfrm>
            <a:off x="5504815" y="3732849"/>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1" name="Line 31"/>
          <p:cNvSpPr>
            <a:spLocks noChangeShapeType="1"/>
          </p:cNvSpPr>
          <p:nvPr/>
        </p:nvSpPr>
        <p:spPr bwMode="auto">
          <a:xfrm>
            <a:off x="5263515" y="3732849"/>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2" name="Line 32"/>
          <p:cNvSpPr>
            <a:spLocks noChangeShapeType="1"/>
          </p:cNvSpPr>
          <p:nvPr/>
        </p:nvSpPr>
        <p:spPr bwMode="auto">
          <a:xfrm>
            <a:off x="5749290" y="3732849"/>
            <a:ext cx="0" cy="6810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3" name="Rectangle 33"/>
          <p:cNvSpPr>
            <a:spLocks noChangeArrowheads="1"/>
          </p:cNvSpPr>
          <p:nvPr/>
        </p:nvSpPr>
        <p:spPr bwMode="auto">
          <a:xfrm>
            <a:off x="3396616" y="3848736"/>
            <a:ext cx="1075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94" name="Rectangle 34"/>
          <p:cNvSpPr>
            <a:spLocks noChangeArrowheads="1"/>
          </p:cNvSpPr>
          <p:nvPr/>
        </p:nvSpPr>
        <p:spPr bwMode="auto">
          <a:xfrm>
            <a:off x="5744211" y="3751898"/>
            <a:ext cx="283210" cy="642620"/>
          </a:xfrm>
          <a:prstGeom prst="rect">
            <a:avLst/>
          </a:prstGeom>
          <a:noFill/>
          <a:ln w="12700">
            <a:noFill/>
            <a:miter lim="800000"/>
          </a:ln>
          <a:effectLst/>
        </p:spPr>
        <p:txBody>
          <a:bodyPr wrap="none" lIns="90488" tIns="44450" rIns="90488" bIns="44450">
            <a:spAutoFit/>
          </a:bodyPr>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95" name="Line 37"/>
          <p:cNvSpPr>
            <a:spLocks noChangeShapeType="1"/>
          </p:cNvSpPr>
          <p:nvPr/>
        </p:nvSpPr>
        <p:spPr bwMode="auto">
          <a:xfrm>
            <a:off x="2136141" y="1473835"/>
            <a:ext cx="7675563" cy="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6" name="Line 38"/>
          <p:cNvSpPr>
            <a:spLocks noChangeShapeType="1"/>
          </p:cNvSpPr>
          <p:nvPr/>
        </p:nvSpPr>
        <p:spPr bwMode="auto">
          <a:xfrm>
            <a:off x="2136140" y="1275399"/>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7" name="Line 39"/>
          <p:cNvSpPr>
            <a:spLocks noChangeShapeType="1"/>
          </p:cNvSpPr>
          <p:nvPr/>
        </p:nvSpPr>
        <p:spPr bwMode="auto">
          <a:xfrm>
            <a:off x="237585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8" name="Line 40"/>
          <p:cNvSpPr>
            <a:spLocks noChangeShapeType="1"/>
          </p:cNvSpPr>
          <p:nvPr/>
        </p:nvSpPr>
        <p:spPr bwMode="auto">
          <a:xfrm>
            <a:off x="26155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99" name="Line 41"/>
          <p:cNvSpPr>
            <a:spLocks noChangeShapeType="1"/>
          </p:cNvSpPr>
          <p:nvPr/>
        </p:nvSpPr>
        <p:spPr bwMode="auto">
          <a:xfrm>
            <a:off x="285527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0" name="Line 42"/>
          <p:cNvSpPr>
            <a:spLocks noChangeShapeType="1"/>
          </p:cNvSpPr>
          <p:nvPr/>
        </p:nvSpPr>
        <p:spPr bwMode="auto">
          <a:xfrm>
            <a:off x="309657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1" name="Line 43"/>
          <p:cNvSpPr>
            <a:spLocks noChangeShapeType="1"/>
          </p:cNvSpPr>
          <p:nvPr/>
        </p:nvSpPr>
        <p:spPr bwMode="auto">
          <a:xfrm>
            <a:off x="333629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2" name="Line 44"/>
          <p:cNvSpPr>
            <a:spLocks noChangeShapeType="1"/>
          </p:cNvSpPr>
          <p:nvPr/>
        </p:nvSpPr>
        <p:spPr bwMode="auto">
          <a:xfrm>
            <a:off x="357441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3" name="Line 45"/>
          <p:cNvSpPr>
            <a:spLocks noChangeShapeType="1"/>
          </p:cNvSpPr>
          <p:nvPr/>
        </p:nvSpPr>
        <p:spPr bwMode="auto">
          <a:xfrm>
            <a:off x="381412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4" name="Line 46"/>
          <p:cNvSpPr>
            <a:spLocks noChangeShapeType="1"/>
          </p:cNvSpPr>
          <p:nvPr/>
        </p:nvSpPr>
        <p:spPr bwMode="auto">
          <a:xfrm>
            <a:off x="4055428" y="1275399"/>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5" name="Line 47"/>
          <p:cNvSpPr>
            <a:spLocks noChangeShapeType="1"/>
          </p:cNvSpPr>
          <p:nvPr/>
        </p:nvSpPr>
        <p:spPr bwMode="auto">
          <a:xfrm>
            <a:off x="429514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6" name="Line 48"/>
          <p:cNvSpPr>
            <a:spLocks noChangeShapeType="1"/>
          </p:cNvSpPr>
          <p:nvPr/>
        </p:nvSpPr>
        <p:spPr bwMode="auto">
          <a:xfrm>
            <a:off x="453485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7" name="Line 49"/>
          <p:cNvSpPr>
            <a:spLocks noChangeShapeType="1"/>
          </p:cNvSpPr>
          <p:nvPr/>
        </p:nvSpPr>
        <p:spPr bwMode="auto">
          <a:xfrm>
            <a:off x="47745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8" name="Line 50"/>
          <p:cNvSpPr>
            <a:spLocks noChangeShapeType="1"/>
          </p:cNvSpPr>
          <p:nvPr/>
        </p:nvSpPr>
        <p:spPr bwMode="auto">
          <a:xfrm>
            <a:off x="50158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09" name="Line 51"/>
          <p:cNvSpPr>
            <a:spLocks noChangeShapeType="1"/>
          </p:cNvSpPr>
          <p:nvPr/>
        </p:nvSpPr>
        <p:spPr bwMode="auto">
          <a:xfrm>
            <a:off x="525557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0" name="Line 52"/>
          <p:cNvSpPr>
            <a:spLocks noChangeShapeType="1"/>
          </p:cNvSpPr>
          <p:nvPr/>
        </p:nvSpPr>
        <p:spPr bwMode="auto">
          <a:xfrm>
            <a:off x="549370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1" name="Line 53"/>
          <p:cNvSpPr>
            <a:spLocks noChangeShapeType="1"/>
          </p:cNvSpPr>
          <p:nvPr/>
        </p:nvSpPr>
        <p:spPr bwMode="auto">
          <a:xfrm>
            <a:off x="573341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2" name="Line 54"/>
          <p:cNvSpPr>
            <a:spLocks noChangeShapeType="1"/>
          </p:cNvSpPr>
          <p:nvPr/>
        </p:nvSpPr>
        <p:spPr bwMode="auto">
          <a:xfrm>
            <a:off x="5973128" y="1275399"/>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3" name="Line 55"/>
          <p:cNvSpPr>
            <a:spLocks noChangeShapeType="1"/>
          </p:cNvSpPr>
          <p:nvPr/>
        </p:nvSpPr>
        <p:spPr bwMode="auto">
          <a:xfrm>
            <a:off x="621442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4" name="Line 56"/>
          <p:cNvSpPr>
            <a:spLocks noChangeShapeType="1"/>
          </p:cNvSpPr>
          <p:nvPr/>
        </p:nvSpPr>
        <p:spPr bwMode="auto">
          <a:xfrm>
            <a:off x="645414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5" name="Line 57"/>
          <p:cNvSpPr>
            <a:spLocks noChangeShapeType="1"/>
          </p:cNvSpPr>
          <p:nvPr/>
        </p:nvSpPr>
        <p:spPr bwMode="auto">
          <a:xfrm>
            <a:off x="669385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6" name="Line 58"/>
          <p:cNvSpPr>
            <a:spLocks noChangeShapeType="1"/>
          </p:cNvSpPr>
          <p:nvPr/>
        </p:nvSpPr>
        <p:spPr bwMode="auto">
          <a:xfrm>
            <a:off x="69335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7" name="Line 59"/>
          <p:cNvSpPr>
            <a:spLocks noChangeShapeType="1"/>
          </p:cNvSpPr>
          <p:nvPr/>
        </p:nvSpPr>
        <p:spPr bwMode="auto">
          <a:xfrm>
            <a:off x="71748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8" name="Line 60"/>
          <p:cNvSpPr>
            <a:spLocks noChangeShapeType="1"/>
          </p:cNvSpPr>
          <p:nvPr/>
        </p:nvSpPr>
        <p:spPr bwMode="auto">
          <a:xfrm>
            <a:off x="741299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19" name="Line 61"/>
          <p:cNvSpPr>
            <a:spLocks noChangeShapeType="1"/>
          </p:cNvSpPr>
          <p:nvPr/>
        </p:nvSpPr>
        <p:spPr bwMode="auto">
          <a:xfrm>
            <a:off x="765270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0" name="Line 62"/>
          <p:cNvSpPr>
            <a:spLocks noChangeShapeType="1"/>
          </p:cNvSpPr>
          <p:nvPr/>
        </p:nvSpPr>
        <p:spPr bwMode="auto">
          <a:xfrm>
            <a:off x="7892415" y="1275399"/>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1" name="Line 63"/>
          <p:cNvSpPr>
            <a:spLocks noChangeShapeType="1"/>
          </p:cNvSpPr>
          <p:nvPr/>
        </p:nvSpPr>
        <p:spPr bwMode="auto">
          <a:xfrm>
            <a:off x="813212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2" name="Line 64"/>
          <p:cNvSpPr>
            <a:spLocks noChangeShapeType="1"/>
          </p:cNvSpPr>
          <p:nvPr/>
        </p:nvSpPr>
        <p:spPr bwMode="auto">
          <a:xfrm>
            <a:off x="837342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3" name="Line 65"/>
          <p:cNvSpPr>
            <a:spLocks noChangeShapeType="1"/>
          </p:cNvSpPr>
          <p:nvPr/>
        </p:nvSpPr>
        <p:spPr bwMode="auto">
          <a:xfrm>
            <a:off x="861314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4" name="Line 66"/>
          <p:cNvSpPr>
            <a:spLocks noChangeShapeType="1"/>
          </p:cNvSpPr>
          <p:nvPr/>
        </p:nvSpPr>
        <p:spPr bwMode="auto">
          <a:xfrm>
            <a:off x="8852853"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5" name="Line 67"/>
          <p:cNvSpPr>
            <a:spLocks noChangeShapeType="1"/>
          </p:cNvSpPr>
          <p:nvPr/>
        </p:nvSpPr>
        <p:spPr bwMode="auto">
          <a:xfrm>
            <a:off x="9092565"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6" name="Line 68"/>
          <p:cNvSpPr>
            <a:spLocks noChangeShapeType="1"/>
          </p:cNvSpPr>
          <p:nvPr/>
        </p:nvSpPr>
        <p:spPr bwMode="auto">
          <a:xfrm>
            <a:off x="9332278"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7" name="Line 69"/>
          <p:cNvSpPr>
            <a:spLocks noChangeShapeType="1"/>
          </p:cNvSpPr>
          <p:nvPr/>
        </p:nvSpPr>
        <p:spPr bwMode="auto">
          <a:xfrm>
            <a:off x="9571990" y="1175385"/>
            <a:ext cx="0" cy="298450"/>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8" name="Line 70"/>
          <p:cNvSpPr>
            <a:spLocks noChangeShapeType="1"/>
          </p:cNvSpPr>
          <p:nvPr/>
        </p:nvSpPr>
        <p:spPr bwMode="auto">
          <a:xfrm>
            <a:off x="9811703" y="1275399"/>
            <a:ext cx="0" cy="198437"/>
          </a:xfrm>
          <a:prstGeom prst="line">
            <a:avLst/>
          </a:prstGeom>
          <a:noFill/>
          <a:ln w="12700">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229" name="Rectangle 71"/>
          <p:cNvSpPr>
            <a:spLocks noChangeArrowheads="1"/>
          </p:cNvSpPr>
          <p:nvPr/>
        </p:nvSpPr>
        <p:spPr bwMode="auto">
          <a:xfrm>
            <a:off x="2294890" y="1075374"/>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230" name="Rectangle 72"/>
          <p:cNvSpPr>
            <a:spLocks noChangeArrowheads="1"/>
          </p:cNvSpPr>
          <p:nvPr/>
        </p:nvSpPr>
        <p:spPr bwMode="auto">
          <a:xfrm>
            <a:off x="4214178" y="1075374"/>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231" name="Rectangle 73"/>
          <p:cNvSpPr>
            <a:spLocks noChangeArrowheads="1"/>
          </p:cNvSpPr>
          <p:nvPr/>
        </p:nvSpPr>
        <p:spPr bwMode="auto">
          <a:xfrm>
            <a:off x="6133465" y="1075374"/>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232" name="Rectangle 74"/>
          <p:cNvSpPr>
            <a:spLocks noChangeArrowheads="1"/>
          </p:cNvSpPr>
          <p:nvPr/>
        </p:nvSpPr>
        <p:spPr bwMode="auto">
          <a:xfrm>
            <a:off x="8052753" y="1075374"/>
            <a:ext cx="1600200" cy="300037"/>
          </a:xfrm>
          <a:prstGeom prst="rect">
            <a:avLst/>
          </a:prstGeom>
          <a:solidFill>
            <a:schemeClr val="bg1"/>
          </a:solidFill>
          <a:ln w="12700">
            <a:noFill/>
            <a:miter lim="800000"/>
          </a:ln>
          <a:effectLst/>
        </p:spPr>
        <p:txBody>
          <a:bodyPr wrap="none" anchor="ctr"/>
          <a:p>
            <a:endParaRPr lang="zh-CN" altLang="en-US" b="1">
              <a:solidFill>
                <a:schemeClr val="bg2"/>
              </a:solidFill>
              <a:latin typeface="+mn-lt"/>
              <a:ea typeface="+mn-ea"/>
            </a:endParaRPr>
          </a:p>
        </p:txBody>
      </p:sp>
      <p:sp>
        <p:nvSpPr>
          <p:cNvPr id="233" name="Rectangle 75"/>
          <p:cNvSpPr>
            <a:spLocks noChangeArrowheads="1"/>
          </p:cNvSpPr>
          <p:nvPr/>
        </p:nvSpPr>
        <p:spPr bwMode="auto">
          <a:xfrm>
            <a:off x="5493703" y="3751898"/>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234" name="Rectangle 76"/>
          <p:cNvSpPr>
            <a:spLocks noChangeArrowheads="1"/>
          </p:cNvSpPr>
          <p:nvPr/>
        </p:nvSpPr>
        <p:spPr bwMode="auto">
          <a:xfrm>
            <a:off x="5255578" y="3751898"/>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235" name="Rectangle 77"/>
          <p:cNvSpPr>
            <a:spLocks noChangeArrowheads="1"/>
          </p:cNvSpPr>
          <p:nvPr/>
        </p:nvSpPr>
        <p:spPr bwMode="auto">
          <a:xfrm>
            <a:off x="4998403" y="3751898"/>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236" name="Rectangle 78"/>
          <p:cNvSpPr>
            <a:spLocks noChangeArrowheads="1"/>
          </p:cNvSpPr>
          <p:nvPr/>
        </p:nvSpPr>
        <p:spPr bwMode="auto">
          <a:xfrm>
            <a:off x="4758690" y="3751898"/>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237" name="Rectangle 79"/>
          <p:cNvSpPr>
            <a:spLocks noChangeArrowheads="1"/>
          </p:cNvSpPr>
          <p:nvPr/>
        </p:nvSpPr>
        <p:spPr bwMode="auto">
          <a:xfrm>
            <a:off x="4496753" y="3751898"/>
            <a:ext cx="283210" cy="642620"/>
          </a:xfrm>
          <a:prstGeom prst="rect">
            <a:avLst/>
          </a:prstGeom>
          <a:noFill/>
          <a:ln w="12700">
            <a:noFill/>
            <a:miter lim="800000"/>
          </a:ln>
          <a:effectLst/>
        </p:spPr>
        <p:txBody>
          <a:bodyPr wrap="none" lIns="90488" tIns="44450" rIns="90488" bIns="44450">
            <a:spAutoFit/>
          </a:bodyPr>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238" name="Rectangle 80"/>
          <p:cNvSpPr>
            <a:spLocks noChangeArrowheads="1"/>
          </p:cNvSpPr>
          <p:nvPr/>
        </p:nvSpPr>
        <p:spPr bwMode="auto">
          <a:xfrm>
            <a:off x="1742440" y="897572"/>
            <a:ext cx="83883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239" name="Line 81"/>
          <p:cNvSpPr>
            <a:spLocks noChangeShapeType="1"/>
          </p:cNvSpPr>
          <p:nvPr/>
        </p:nvSpPr>
        <p:spPr bwMode="auto">
          <a:xfrm flipH="1">
            <a:off x="7890829" y="5128260"/>
            <a:ext cx="3175" cy="642938"/>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240" name="Rectangle 83"/>
          <p:cNvSpPr>
            <a:spLocks noChangeArrowheads="1"/>
          </p:cNvSpPr>
          <p:nvPr/>
        </p:nvSpPr>
        <p:spPr bwMode="auto">
          <a:xfrm>
            <a:off x="8403591" y="5194935"/>
            <a:ext cx="1254125"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241" name="Line 96"/>
          <p:cNvSpPr>
            <a:spLocks noChangeShapeType="1"/>
          </p:cNvSpPr>
          <p:nvPr/>
        </p:nvSpPr>
        <p:spPr bwMode="auto">
          <a:xfrm>
            <a:off x="9932353" y="1607185"/>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242" name="Line 97"/>
          <p:cNvSpPr>
            <a:spLocks noChangeShapeType="1"/>
          </p:cNvSpPr>
          <p:nvPr/>
        </p:nvSpPr>
        <p:spPr bwMode="auto">
          <a:xfrm>
            <a:off x="9932353" y="5102860"/>
            <a:ext cx="830262"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243" name="Line 98"/>
          <p:cNvSpPr>
            <a:spLocks noChangeShapeType="1"/>
          </p:cNvSpPr>
          <p:nvPr/>
        </p:nvSpPr>
        <p:spPr bwMode="auto">
          <a:xfrm>
            <a:off x="1544004" y="1645285"/>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244" name="Line 99"/>
          <p:cNvSpPr>
            <a:spLocks noChangeShapeType="1"/>
          </p:cNvSpPr>
          <p:nvPr/>
        </p:nvSpPr>
        <p:spPr bwMode="auto">
          <a:xfrm>
            <a:off x="1558291" y="5745798"/>
            <a:ext cx="530225" cy="0"/>
          </a:xfrm>
          <a:prstGeom prst="line">
            <a:avLst/>
          </a:prstGeom>
          <a:noFill/>
          <a:ln w="12700">
            <a:solidFill>
              <a:schemeClr val="tx1"/>
            </a:solidFill>
            <a:round/>
          </a:ln>
          <a:effectLst/>
        </p:spPr>
        <p:txBody>
          <a:bodyPr/>
          <a:p>
            <a:endParaRPr lang="zh-CN" altLang="en-US">
              <a:solidFill>
                <a:schemeClr val="tx1">
                  <a:lumMod val="75000"/>
                  <a:lumOff val="25000"/>
                </a:schemeClr>
              </a:solidFill>
              <a:latin typeface="+mn-lt"/>
              <a:ea typeface="+mn-ea"/>
            </a:endParaRPr>
          </a:p>
        </p:txBody>
      </p:sp>
      <p:sp>
        <p:nvSpPr>
          <p:cNvPr id="515155" name="Rectangle 83"/>
          <p:cNvSpPr>
            <a:spLocks noChangeArrowheads="1"/>
          </p:cNvSpPr>
          <p:nvPr/>
        </p:nvSpPr>
        <p:spPr bwMode="auto">
          <a:xfrm>
            <a:off x="5985828" y="3707448"/>
            <a:ext cx="3852862" cy="717550"/>
          </a:xfrm>
          <a:prstGeom prst="rect">
            <a:avLst/>
          </a:prstGeom>
          <a:noFill/>
          <a:ln w="76200">
            <a:solidFill>
              <a:srgbClr val="FF0000"/>
            </a:solidFill>
            <a:miter lim="800000"/>
          </a:ln>
          <a:effectLst/>
        </p:spPr>
        <p:txBody>
          <a:bodyPr wrap="none" anchor="ctr"/>
          <a:p>
            <a:endParaRPr lang="zh-CN" altLang="en-US" b="1">
              <a:solidFill>
                <a:schemeClr val="bg2"/>
              </a:solidFill>
            </a:endParaRPr>
          </a:p>
        </p:txBody>
      </p:sp>
      <p:sp>
        <p:nvSpPr>
          <p:cNvPr id="3" name="文本框 2"/>
          <p:cNvSpPr txBox="1"/>
          <p:nvPr/>
        </p:nvSpPr>
        <p:spPr>
          <a:xfrm>
            <a:off x="1033145" y="5904865"/>
            <a:ext cx="10394950" cy="829945"/>
          </a:xfrm>
          <a:prstGeom prst="rect">
            <a:avLst/>
          </a:prstGeom>
          <a:noFill/>
        </p:spPr>
        <p:txBody>
          <a:bodyPr wrap="square" rtlCol="0">
            <a:spAutoFit/>
          </a:bodyPr>
          <a:p>
            <a:r>
              <a:rPr lang="zh-CN" altLang="en-US" sz="2400" b="1">
                <a:solidFill>
                  <a:schemeClr val="bg2"/>
                </a:solidFill>
              </a:rPr>
              <a:t>窗口：通知对方自己接收窗口的大小。</a:t>
            </a:r>
            <a:endParaRPr lang="zh-CN" altLang="en-US" sz="2400" b="1">
              <a:solidFill>
                <a:schemeClr val="bg2"/>
              </a:solidFill>
            </a:endParaRPr>
          </a:p>
          <a:p>
            <a:r>
              <a:rPr lang="zh-CN" altLang="en-US" sz="2400" b="1">
                <a:solidFill>
                  <a:schemeClr val="bg2"/>
                </a:solidFill>
              </a:rPr>
              <a:t>确认号和窗口一起确定对方的发送窗口。</a:t>
            </a:r>
            <a:endParaRPr lang="zh-CN" altLang="en-US" sz="24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bldLvl="0" animBg="1"/>
      <p:bldP spid="515155" grpId="1"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807528" y="154019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478915" y="314039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227628" y="153066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866313" y="260858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132966" y="153701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125029" y="224028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39315" y="293560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25029" y="362934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25029" y="432149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39315" y="501681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977890" y="154495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178040" y="167195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286953" y="359441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366453" y="445960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568065" y="5100955"/>
            <a:ext cx="431673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480754" y="167195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533391" y="235934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5984240" y="363886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17703" y="445960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466966" y="374046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288915" y="3083560"/>
            <a:ext cx="355727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090228" y="363886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17453" y="363093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23740" y="363886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768215" y="36388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498465" y="36388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257165" y="36388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42940" y="363886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390266" y="375475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737861" y="365791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129791" y="137985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29790" y="11814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36950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092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4892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09022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2994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56806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0777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49078" y="11814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28879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2850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7682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095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4922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48735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2706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966778" y="11814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0807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4779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68750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272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1685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0664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4635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886065" y="11814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2577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36707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0679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46503"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086215"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25928"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565640" y="108140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05353" y="118141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288540" y="9813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207828" y="9813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127115" y="9813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046403" y="98139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487353" y="36579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249228" y="36579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4992053" y="36579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752340" y="36579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490403" y="365791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736090" y="803592"/>
            <a:ext cx="80035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884479" y="503428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397241" y="510095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926003" y="151320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26003" y="500888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37654" y="155130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551941" y="565181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7202" name="Rectangle 82"/>
          <p:cNvSpPr>
            <a:spLocks noChangeArrowheads="1"/>
          </p:cNvSpPr>
          <p:nvPr/>
        </p:nvSpPr>
        <p:spPr bwMode="auto">
          <a:xfrm>
            <a:off x="2126616" y="4334193"/>
            <a:ext cx="3852863"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
        <p:nvSpPr>
          <p:cNvPr id="517204" name="Text Box 84"/>
          <p:cNvSpPr txBox="1">
            <a:spLocks noChangeArrowheads="1"/>
          </p:cNvSpPr>
          <p:nvPr/>
        </p:nvSpPr>
        <p:spPr bwMode="auto">
          <a:xfrm>
            <a:off x="1687830" y="5677535"/>
            <a:ext cx="8815705"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检验和 </a:t>
            </a:r>
            <a:r>
              <a:rPr lang="en-US" altLang="zh-CN" b="1" dirty="0">
                <a:solidFill>
                  <a:schemeClr val="bg2"/>
                </a:solidFill>
              </a:rPr>
              <a:t>—— </a:t>
            </a:r>
            <a:r>
              <a:rPr lang="zh-CN" altLang="en-US" b="1" dirty="0">
                <a:solidFill>
                  <a:schemeClr val="bg2"/>
                </a:solidFill>
              </a:rPr>
              <a:t>占 </a:t>
            </a:r>
            <a:r>
              <a:rPr lang="en-US" altLang="zh-CN" b="1" dirty="0">
                <a:solidFill>
                  <a:schemeClr val="bg2"/>
                </a:solidFill>
              </a:rPr>
              <a:t>2 </a:t>
            </a:r>
            <a:r>
              <a:rPr lang="zh-CN" altLang="en-US" b="1" dirty="0">
                <a:solidFill>
                  <a:schemeClr val="bg2"/>
                </a:solidFill>
              </a:rPr>
              <a:t>字节。检验和字段检验的范围包括首部和数据这两部分。在计算检验和时，要在 </a:t>
            </a:r>
            <a:r>
              <a:rPr lang="en-US" altLang="zh-CN" b="1" dirty="0">
                <a:solidFill>
                  <a:schemeClr val="bg2"/>
                </a:solidFill>
              </a:rPr>
              <a:t>TCP </a:t>
            </a:r>
            <a:r>
              <a:rPr lang="zh-CN" altLang="en-US" b="1" dirty="0">
                <a:solidFill>
                  <a:schemeClr val="bg2"/>
                </a:solidFill>
              </a:rPr>
              <a:t>报文段的前面加上 </a:t>
            </a:r>
            <a:r>
              <a:rPr lang="en-US" altLang="zh-CN" b="1" dirty="0">
                <a:solidFill>
                  <a:schemeClr val="bg2"/>
                </a:solidFill>
              </a:rPr>
              <a:t>12 </a:t>
            </a:r>
            <a:r>
              <a:rPr lang="zh-CN" altLang="en-US" b="1" dirty="0">
                <a:solidFill>
                  <a:schemeClr val="bg2"/>
                </a:solidFill>
              </a:rPr>
              <a:t>字节的伪首部。</a:t>
            </a:r>
            <a:endParaRPr lang="zh-CN" altLang="en-US"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bldLvl="0" animBg="1"/>
      <p:bldP spid="517202" grpId="1"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690053" y="1561149"/>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361440" y="3161348"/>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110153" y="1551624"/>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748838" y="2629535"/>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015491" y="1557973"/>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007554" y="2261235"/>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021840" y="2956560"/>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007554" y="365029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007554" y="434244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021840" y="5037773"/>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5860415" y="1565911"/>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060565" y="1692911"/>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169478" y="3615374"/>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248978" y="4480561"/>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450590" y="5121910"/>
            <a:ext cx="407860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363279" y="1692911"/>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415916" y="2380298"/>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5866765" y="3659823"/>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6900228" y="4480561"/>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349491" y="3761424"/>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171440" y="3104515"/>
            <a:ext cx="2757805"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2972753" y="365982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4899978" y="3651886"/>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406265" y="365982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650740" y="365982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380990" y="365982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139690" y="365982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625465" y="365982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272791" y="3775711"/>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620386" y="3678873"/>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012316" y="1400810"/>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012315" y="120237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25202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4917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73145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297275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21246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45059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69030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3931603" y="120237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17131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41102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6507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48920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13175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36987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60959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5849303" y="120237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09060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33031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57002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8097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0510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28916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52887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768590" y="120237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00830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24960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48931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729028"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8968740"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208453"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448165" y="110236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687878" y="120237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171065" y="100234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090353" y="100234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009640" y="100234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7928928" y="100234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369878" y="367887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131753" y="367887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4874578" y="367887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634865" y="367887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372928" y="367887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618615" y="824547"/>
            <a:ext cx="826008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767004" y="5055235"/>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279766" y="5121910"/>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808528" y="153416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808528" y="502983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420179" y="1572260"/>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434466" y="5672773"/>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8226" name="Rectangle 82"/>
          <p:cNvSpPr>
            <a:spLocks noChangeArrowheads="1"/>
          </p:cNvSpPr>
          <p:nvPr/>
        </p:nvSpPr>
        <p:spPr bwMode="auto">
          <a:xfrm>
            <a:off x="5862003" y="4355148"/>
            <a:ext cx="3852862"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
        <p:nvSpPr>
          <p:cNvPr id="518227" name="Text Box 83"/>
          <p:cNvSpPr txBox="1">
            <a:spLocks noChangeArrowheads="1"/>
          </p:cNvSpPr>
          <p:nvPr/>
        </p:nvSpPr>
        <p:spPr bwMode="auto">
          <a:xfrm>
            <a:off x="2015491" y="5750878"/>
            <a:ext cx="7672387"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紧急指针字段 </a:t>
            </a:r>
            <a:r>
              <a:rPr lang="en-US" altLang="zh-CN" b="1" dirty="0">
                <a:solidFill>
                  <a:schemeClr val="bg2"/>
                </a:solidFill>
              </a:rPr>
              <a:t>—— </a:t>
            </a:r>
            <a:r>
              <a:rPr lang="zh-CN" altLang="en-US" b="1" dirty="0">
                <a:solidFill>
                  <a:schemeClr val="bg2"/>
                </a:solidFill>
              </a:rPr>
              <a:t>占 </a:t>
            </a:r>
            <a:r>
              <a:rPr lang="en-US" altLang="zh-CN" b="1" dirty="0">
                <a:solidFill>
                  <a:schemeClr val="bg2"/>
                </a:solidFill>
              </a:rPr>
              <a:t>16 </a:t>
            </a:r>
            <a:r>
              <a:rPr lang="zh-CN" altLang="en-US" b="1" dirty="0">
                <a:solidFill>
                  <a:schemeClr val="bg2"/>
                </a:solidFill>
              </a:rPr>
              <a:t>位。紧急指针指出在本报文段中的紧急数据的</a:t>
            </a:r>
            <a:r>
              <a:rPr lang="zh-CN" altLang="en-US" b="1" dirty="0">
                <a:solidFill>
                  <a:srgbClr val="FF0000"/>
                </a:solidFill>
              </a:rPr>
              <a:t>最后一个字节</a:t>
            </a:r>
            <a:r>
              <a:rPr lang="zh-CN" altLang="en-US" b="1" dirty="0">
                <a:solidFill>
                  <a:schemeClr val="bg2"/>
                </a:solidFill>
              </a:rPr>
              <a:t>的序号。  </a:t>
            </a:r>
            <a:endParaRPr lang="zh-CN" altLang="en-US"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bldLvl="0" animBg="1"/>
      <p:bldP spid="518226"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3.1.1  </a:t>
            </a:r>
            <a:r>
              <a:rPr sz="2800" b="1" dirty="0">
                <a:solidFill>
                  <a:schemeClr val="bg2"/>
                </a:solidFill>
                <a:latin typeface="黑体" panose="02010609060101010101" charset="-122"/>
                <a:ea typeface="黑体" panose="02010609060101010101" charset="-122"/>
                <a:sym typeface="+mn-ea"/>
              </a:rPr>
              <a:t>进程之间的通信</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691515" y="940435"/>
            <a:ext cx="6304280" cy="460375"/>
          </a:xfrm>
          <a:prstGeom prst="rect">
            <a:avLst/>
          </a:prstGeom>
          <a:noFill/>
        </p:spPr>
        <p:txBody>
          <a:bodyPr wrap="none" rtlCol="0" anchor="t">
            <a:spAutoFit/>
          </a:bodyPr>
          <a:p>
            <a:r>
              <a:rPr lang="zh-CN" altLang="en-US" sz="2400" b="1" dirty="0">
                <a:solidFill>
                  <a:schemeClr val="bg2"/>
                </a:solidFill>
                <a:sym typeface="+mn-ea"/>
              </a:rPr>
              <a:t>传输层为相互通信的应用进程提供了逻辑通信</a:t>
            </a:r>
            <a:endParaRPr lang="zh-CN" altLang="en-US" sz="2400" b="1" dirty="0">
              <a:solidFill>
                <a:schemeClr val="bg2"/>
              </a:solidFill>
              <a:sym typeface="+mn-ea"/>
            </a:endParaRPr>
          </a:p>
        </p:txBody>
      </p:sp>
      <p:sp>
        <p:nvSpPr>
          <p:cNvPr id="127290" name="Rectangle 314"/>
          <p:cNvSpPr>
            <a:spLocks noChangeArrowheads="1"/>
          </p:cNvSpPr>
          <p:nvPr/>
        </p:nvSpPr>
        <p:spPr bwMode="auto">
          <a:xfrm>
            <a:off x="1708150" y="1628776"/>
            <a:ext cx="1449388" cy="2538413"/>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27300" name="Rectangle 324"/>
          <p:cNvSpPr>
            <a:spLocks noChangeArrowheads="1"/>
          </p:cNvSpPr>
          <p:nvPr/>
        </p:nvSpPr>
        <p:spPr bwMode="auto">
          <a:xfrm>
            <a:off x="8956676" y="1628776"/>
            <a:ext cx="1452563" cy="2538413"/>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27289" name="Rectangle 313"/>
          <p:cNvSpPr>
            <a:spLocks noChangeArrowheads="1"/>
          </p:cNvSpPr>
          <p:nvPr/>
        </p:nvSpPr>
        <p:spPr bwMode="auto">
          <a:xfrm>
            <a:off x="1725614" y="2738438"/>
            <a:ext cx="8688387" cy="469900"/>
          </a:xfrm>
          <a:prstGeom prst="rect">
            <a:avLst/>
          </a:prstGeom>
          <a:solidFill>
            <a:srgbClr val="CCECFF">
              <a:alpha val="67999"/>
            </a:srgbClr>
          </a:solidFill>
          <a:ln w="12700">
            <a:noFill/>
            <a:miter lim="800000"/>
          </a:ln>
          <a:effectLst/>
        </p:spPr>
        <p:txBody>
          <a:bodyPr wrap="none" anchor="ctr"/>
          <a:p>
            <a:endParaRPr lang="zh-CN" altLang="en-US" b="1">
              <a:solidFill>
                <a:schemeClr val="bg2"/>
              </a:solidFill>
              <a:latin typeface="+mn-lt"/>
              <a:ea typeface="+mn-ea"/>
            </a:endParaRPr>
          </a:p>
        </p:txBody>
      </p:sp>
      <p:sp>
        <p:nvSpPr>
          <p:cNvPr id="127291" name="Line 315"/>
          <p:cNvSpPr>
            <a:spLocks noChangeShapeType="1"/>
          </p:cNvSpPr>
          <p:nvPr/>
        </p:nvSpPr>
        <p:spPr bwMode="auto">
          <a:xfrm>
            <a:off x="3148013" y="5421313"/>
            <a:ext cx="5789612" cy="0"/>
          </a:xfrm>
          <a:prstGeom prst="line">
            <a:avLst/>
          </a:prstGeom>
          <a:noFill/>
          <a:ln w="57150">
            <a:solidFill>
              <a:srgbClr val="333399"/>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292" name="Line 316"/>
          <p:cNvSpPr>
            <a:spLocks noChangeShapeType="1"/>
          </p:cNvSpPr>
          <p:nvPr/>
        </p:nvSpPr>
        <p:spPr bwMode="auto">
          <a:xfrm>
            <a:off x="1708150" y="3214688"/>
            <a:ext cx="1447800"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293" name="Line 317"/>
          <p:cNvSpPr>
            <a:spLocks noChangeShapeType="1"/>
          </p:cNvSpPr>
          <p:nvPr/>
        </p:nvSpPr>
        <p:spPr bwMode="auto">
          <a:xfrm>
            <a:off x="1708150" y="3694113"/>
            <a:ext cx="1447800"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294" name="Rectangle 318"/>
          <p:cNvSpPr>
            <a:spLocks noChangeArrowheads="1"/>
          </p:cNvSpPr>
          <p:nvPr/>
        </p:nvSpPr>
        <p:spPr bwMode="auto">
          <a:xfrm>
            <a:off x="1714501" y="2290764"/>
            <a:ext cx="1439863" cy="447675"/>
          </a:xfrm>
          <a:prstGeom prst="rect">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27295" name="Rectangle 319"/>
          <p:cNvSpPr>
            <a:spLocks noChangeArrowheads="1"/>
          </p:cNvSpPr>
          <p:nvPr/>
        </p:nvSpPr>
        <p:spPr bwMode="auto">
          <a:xfrm>
            <a:off x="1673226" y="1749425"/>
            <a:ext cx="308610" cy="2397125"/>
          </a:xfrm>
          <a:prstGeom prst="rect">
            <a:avLst/>
          </a:prstGeom>
          <a:noFill/>
          <a:ln w="12700">
            <a:noFill/>
            <a:miter lim="800000"/>
          </a:ln>
          <a:effectLst/>
        </p:spPr>
        <p:txBody>
          <a:bodyPr wrap="none" lIns="90488" tIns="44450" rIns="90488" bIns="44450">
            <a:spAutoFit/>
          </a:bodyPr>
          <a:p>
            <a:pPr defTabSz="762000" eaLnBrk="0" hangingPunct="0">
              <a:lnSpc>
                <a:spcPct val="150000"/>
              </a:lnSpc>
            </a:pPr>
            <a:r>
              <a:rPr kumimoji="1" lang="en-US" altLang="zh-CN" sz="2000" b="1">
                <a:solidFill>
                  <a:schemeClr val="bg2"/>
                </a:solidFill>
                <a:latin typeface="+mn-lt"/>
                <a:ea typeface="+mn-ea"/>
              </a:rPr>
              <a:t>5</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3</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grpSp>
        <p:nvGrpSpPr>
          <p:cNvPr id="127296" name="Group 320"/>
          <p:cNvGrpSpPr/>
          <p:nvPr/>
        </p:nvGrpSpPr>
        <p:grpSpPr bwMode="auto">
          <a:xfrm>
            <a:off x="4421189" y="2747964"/>
            <a:ext cx="1062037"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grpSp>
      <p:sp>
        <p:nvSpPr>
          <p:cNvPr id="127301" name="Line 325"/>
          <p:cNvSpPr>
            <a:spLocks noChangeShapeType="1"/>
          </p:cNvSpPr>
          <p:nvPr/>
        </p:nvSpPr>
        <p:spPr bwMode="auto">
          <a:xfrm>
            <a:off x="8956676" y="3214688"/>
            <a:ext cx="1450975"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302" name="Line 326"/>
          <p:cNvSpPr>
            <a:spLocks noChangeShapeType="1"/>
          </p:cNvSpPr>
          <p:nvPr/>
        </p:nvSpPr>
        <p:spPr bwMode="auto">
          <a:xfrm>
            <a:off x="8956676" y="3694113"/>
            <a:ext cx="1450975"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303" name="Rectangle 327"/>
          <p:cNvSpPr>
            <a:spLocks noChangeArrowheads="1"/>
          </p:cNvSpPr>
          <p:nvPr/>
        </p:nvSpPr>
        <p:spPr bwMode="auto">
          <a:xfrm>
            <a:off x="8961438" y="2290764"/>
            <a:ext cx="1447800" cy="447675"/>
          </a:xfrm>
          <a:prstGeom prst="rect">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grpSp>
        <p:nvGrpSpPr>
          <p:cNvPr id="127304" name="Group 328"/>
          <p:cNvGrpSpPr/>
          <p:nvPr/>
        </p:nvGrpSpPr>
        <p:grpSpPr bwMode="auto">
          <a:xfrm>
            <a:off x="6615114" y="2747964"/>
            <a:ext cx="1062037"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grpSp>
      <p:sp>
        <p:nvSpPr>
          <p:cNvPr id="127308" name="Rectangle 332"/>
          <p:cNvSpPr>
            <a:spLocks noChangeArrowheads="1"/>
          </p:cNvSpPr>
          <p:nvPr/>
        </p:nvSpPr>
        <p:spPr bwMode="auto">
          <a:xfrm>
            <a:off x="4025900" y="1946275"/>
            <a:ext cx="4089400"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dirty="0">
                <a:solidFill>
                  <a:schemeClr val="bg2"/>
                </a:solidFill>
                <a:latin typeface="+mn-lt"/>
                <a:ea typeface="+mn-ea"/>
              </a:rPr>
              <a:t>传输层提供应用进程</a:t>
            </a:r>
            <a:r>
              <a:rPr kumimoji="1" lang="zh-CN" altLang="zh-CN" sz="2000" b="1" dirty="0">
                <a:solidFill>
                  <a:schemeClr val="bg2"/>
                </a:solidFill>
                <a:latin typeface="+mn-lt"/>
                <a:ea typeface="+mn-ea"/>
              </a:rPr>
              <a:t>间的逻辑</a:t>
            </a:r>
            <a:r>
              <a:rPr kumimoji="1" lang="zh-CN" altLang="en-US" sz="2000" b="1" dirty="0">
                <a:solidFill>
                  <a:schemeClr val="bg2"/>
                </a:solidFill>
                <a:latin typeface="+mn-lt"/>
                <a:ea typeface="+mn-ea"/>
              </a:rPr>
              <a:t>通信</a:t>
            </a:r>
            <a:endParaRPr kumimoji="1" lang="zh-CN" altLang="en-US" sz="2000" b="1" dirty="0">
              <a:solidFill>
                <a:schemeClr val="bg2"/>
              </a:solidFill>
              <a:latin typeface="+mn-lt"/>
              <a:ea typeface="+mn-ea"/>
            </a:endParaRPr>
          </a:p>
        </p:txBody>
      </p:sp>
      <p:sp>
        <p:nvSpPr>
          <p:cNvPr id="127309" name="Rectangle 333"/>
          <p:cNvSpPr>
            <a:spLocks noChangeArrowheads="1"/>
          </p:cNvSpPr>
          <p:nvPr/>
        </p:nvSpPr>
        <p:spPr bwMode="auto">
          <a:xfrm>
            <a:off x="1708150" y="4953001"/>
            <a:ext cx="1447800" cy="885825"/>
          </a:xfrm>
          <a:prstGeom prst="rect">
            <a:avLst/>
          </a:prstGeom>
          <a:solidFill>
            <a:srgbClr val="00B0F0"/>
          </a:solidFill>
          <a:ln w="19050">
            <a:solidFill>
              <a:srgbClr val="333399"/>
            </a:solid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127310" name="Freeform 334"/>
          <p:cNvSpPr/>
          <p:nvPr/>
        </p:nvSpPr>
        <p:spPr bwMode="auto">
          <a:xfrm>
            <a:off x="2503489" y="52466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p>
            <a:endParaRPr lang="zh-CN" altLang="en-US" b="1">
              <a:solidFill>
                <a:schemeClr val="bg2"/>
              </a:solidFill>
              <a:latin typeface="+mn-lt"/>
              <a:ea typeface="+mn-ea"/>
            </a:endParaRPr>
          </a:p>
        </p:txBody>
      </p:sp>
      <p:sp>
        <p:nvSpPr>
          <p:cNvPr id="127311" name="Freeform 335"/>
          <p:cNvSpPr/>
          <p:nvPr/>
        </p:nvSpPr>
        <p:spPr bwMode="auto">
          <a:xfrm>
            <a:off x="2441575" y="5434013"/>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p>
            <a:endParaRPr lang="zh-CN" altLang="en-US" b="1">
              <a:solidFill>
                <a:schemeClr val="bg2"/>
              </a:solidFill>
              <a:latin typeface="+mn-lt"/>
              <a:ea typeface="+mn-ea"/>
            </a:endParaRPr>
          </a:p>
        </p:txBody>
      </p:sp>
      <p:sp>
        <p:nvSpPr>
          <p:cNvPr id="127312" name="Rectangle 336"/>
          <p:cNvSpPr>
            <a:spLocks noChangeArrowheads="1"/>
          </p:cNvSpPr>
          <p:nvPr/>
        </p:nvSpPr>
        <p:spPr bwMode="auto">
          <a:xfrm>
            <a:off x="1938339" y="4586289"/>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A</a:t>
            </a:r>
            <a:endParaRPr kumimoji="1" lang="en-US" altLang="zh-CN" sz="2000" b="1">
              <a:solidFill>
                <a:schemeClr val="bg2"/>
              </a:solidFill>
              <a:latin typeface="+mn-lt"/>
              <a:ea typeface="+mn-ea"/>
            </a:endParaRPr>
          </a:p>
        </p:txBody>
      </p:sp>
      <p:sp>
        <p:nvSpPr>
          <p:cNvPr id="127313" name="Rectangle 337"/>
          <p:cNvSpPr>
            <a:spLocks noChangeArrowheads="1"/>
          </p:cNvSpPr>
          <p:nvPr/>
        </p:nvSpPr>
        <p:spPr bwMode="auto">
          <a:xfrm>
            <a:off x="9182100" y="4586289"/>
            <a:ext cx="947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主机 </a:t>
            </a:r>
            <a:r>
              <a:rPr kumimoji="1" lang="en-US" altLang="zh-CN" sz="2000" b="1">
                <a:solidFill>
                  <a:schemeClr val="bg2"/>
                </a:solidFill>
                <a:latin typeface="+mn-lt"/>
                <a:ea typeface="+mn-ea"/>
              </a:rPr>
              <a:t>B</a:t>
            </a:r>
            <a:endParaRPr kumimoji="1" lang="en-US" altLang="zh-CN" sz="2000" b="1">
              <a:solidFill>
                <a:schemeClr val="bg2"/>
              </a:solidFill>
              <a:latin typeface="+mn-lt"/>
              <a:ea typeface="+mn-ea"/>
            </a:endParaRPr>
          </a:p>
        </p:txBody>
      </p:sp>
      <p:sp>
        <p:nvSpPr>
          <p:cNvPr id="127314" name="Freeform 338"/>
          <p:cNvSpPr/>
          <p:nvPr/>
        </p:nvSpPr>
        <p:spPr bwMode="auto">
          <a:xfrm>
            <a:off x="2400301" y="2738438"/>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p>
            <a:endParaRPr lang="zh-CN" altLang="en-US" b="1">
              <a:solidFill>
                <a:schemeClr val="bg2"/>
              </a:solidFill>
              <a:latin typeface="+mn-lt"/>
              <a:ea typeface="+mn-ea"/>
            </a:endParaRPr>
          </a:p>
        </p:txBody>
      </p:sp>
      <p:sp>
        <p:nvSpPr>
          <p:cNvPr id="127315" name="Rectangle 339"/>
          <p:cNvSpPr>
            <a:spLocks noChangeArrowheads="1"/>
          </p:cNvSpPr>
          <p:nvPr/>
        </p:nvSpPr>
        <p:spPr bwMode="auto">
          <a:xfrm>
            <a:off x="3348039" y="1481139"/>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127316" name="Freeform 340"/>
          <p:cNvSpPr/>
          <p:nvPr/>
        </p:nvSpPr>
        <p:spPr bwMode="auto">
          <a:xfrm>
            <a:off x="8539163" y="1771651"/>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tailEnd type="triangle" w="med" len="lg"/>
          </a:ln>
          <a:effectLst/>
        </p:spPr>
        <p:txBody>
          <a:bodyPr wrap="none" anchor="ctr"/>
          <a:p>
            <a:endParaRPr lang="zh-CN" altLang="en-US" b="1">
              <a:solidFill>
                <a:schemeClr val="bg2"/>
              </a:solidFill>
              <a:latin typeface="+mn-lt"/>
              <a:ea typeface="+mn-ea"/>
            </a:endParaRPr>
          </a:p>
        </p:txBody>
      </p:sp>
      <p:sp>
        <p:nvSpPr>
          <p:cNvPr id="127317" name="Rectangle 341"/>
          <p:cNvSpPr>
            <a:spLocks noChangeArrowheads="1"/>
          </p:cNvSpPr>
          <p:nvPr/>
        </p:nvSpPr>
        <p:spPr bwMode="auto">
          <a:xfrm>
            <a:off x="7456488" y="1481138"/>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127318" name="AutoShape 342"/>
          <p:cNvSpPr>
            <a:spLocks noChangeArrowheads="1"/>
          </p:cNvSpPr>
          <p:nvPr/>
        </p:nvSpPr>
        <p:spPr bwMode="auto">
          <a:xfrm>
            <a:off x="3136901" y="2295525"/>
            <a:ext cx="5815013" cy="368300"/>
          </a:xfrm>
          <a:prstGeom prst="leftRightArrow">
            <a:avLst>
              <a:gd name="adj1" fmla="val 59167"/>
              <a:gd name="adj2" fmla="val 215634"/>
            </a:avLst>
          </a:prstGeom>
          <a:solidFill>
            <a:srgbClr val="92D050"/>
          </a:solidFill>
          <a:ln w="12700">
            <a:noFill/>
            <a:miter lim="800000"/>
          </a:ln>
          <a:effectLst/>
        </p:spPr>
        <p:txBody>
          <a:bodyPr wrap="none" anchor="ctr"/>
          <a:p>
            <a:endParaRPr lang="zh-CN" altLang="en-US" b="1">
              <a:solidFill>
                <a:schemeClr val="bg2"/>
              </a:solidFill>
              <a:latin typeface="+mn-lt"/>
              <a:ea typeface="+mn-ea"/>
            </a:endParaRPr>
          </a:p>
        </p:txBody>
      </p:sp>
      <p:sp>
        <p:nvSpPr>
          <p:cNvPr id="127319" name="Rectangle 343"/>
          <p:cNvSpPr>
            <a:spLocks noChangeArrowheads="1"/>
          </p:cNvSpPr>
          <p:nvPr/>
        </p:nvSpPr>
        <p:spPr bwMode="auto">
          <a:xfrm>
            <a:off x="4475163" y="4865688"/>
            <a:ext cx="1202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路由器 </a:t>
            </a:r>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pic>
        <p:nvPicPr>
          <p:cNvPr id="127320" name="Picture 344"/>
          <p:cNvPicPr>
            <a:picLocks noChangeArrowheads="1"/>
          </p:cNvPicPr>
          <p:nvPr/>
        </p:nvPicPr>
        <p:blipFill>
          <a:blip r:embed="rId1"/>
          <a:srcRect/>
          <a:stretch>
            <a:fillRect/>
          </a:stretch>
        </p:blipFill>
        <p:spPr bwMode="auto">
          <a:xfrm>
            <a:off x="4552950" y="5213351"/>
            <a:ext cx="723900" cy="430213"/>
          </a:xfrm>
          <a:prstGeom prst="rect">
            <a:avLst/>
          </a:prstGeom>
          <a:noFill/>
          <a:ln w="12699">
            <a:noFill/>
            <a:miter lim="800000"/>
            <a:headEnd/>
            <a:tailEnd/>
          </a:ln>
          <a:effectLst/>
        </p:spPr>
      </p:pic>
      <p:sp>
        <p:nvSpPr>
          <p:cNvPr id="127321" name="Rectangle 345"/>
          <p:cNvSpPr>
            <a:spLocks noChangeArrowheads="1"/>
          </p:cNvSpPr>
          <p:nvPr/>
        </p:nvSpPr>
        <p:spPr bwMode="auto">
          <a:xfrm>
            <a:off x="6681788" y="4865688"/>
            <a:ext cx="120269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路由器 </a:t>
            </a:r>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127322" name="Oval 346"/>
          <p:cNvSpPr>
            <a:spLocks noChangeArrowheads="1"/>
          </p:cNvSpPr>
          <p:nvPr/>
        </p:nvSpPr>
        <p:spPr bwMode="auto">
          <a:xfrm>
            <a:off x="1962151" y="5062539"/>
            <a:ext cx="631825" cy="314325"/>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23" name="Rectangle 347"/>
          <p:cNvSpPr>
            <a:spLocks noChangeArrowheads="1"/>
          </p:cNvSpPr>
          <p:nvPr/>
        </p:nvSpPr>
        <p:spPr bwMode="auto">
          <a:xfrm>
            <a:off x="2006600" y="5011739"/>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AP</a:t>
            </a:r>
            <a:r>
              <a:rPr kumimoji="1" lang="en-US" altLang="zh-CN" sz="2000" b="1" baseline="-25000" dirty="0">
                <a:solidFill>
                  <a:schemeClr val="bg2"/>
                </a:solidFill>
                <a:latin typeface="+mn-lt"/>
                <a:ea typeface="+mn-ea"/>
              </a:rPr>
              <a:t>1</a:t>
            </a:r>
            <a:endParaRPr kumimoji="1" lang="en-US" altLang="zh-CN" sz="2000" b="1" baseline="-25000" dirty="0">
              <a:solidFill>
                <a:schemeClr val="bg2"/>
              </a:solidFill>
              <a:latin typeface="+mn-lt"/>
              <a:ea typeface="+mn-ea"/>
            </a:endParaRPr>
          </a:p>
        </p:txBody>
      </p:sp>
      <p:sp>
        <p:nvSpPr>
          <p:cNvPr id="127324" name="Oval 348"/>
          <p:cNvSpPr>
            <a:spLocks noChangeArrowheads="1"/>
          </p:cNvSpPr>
          <p:nvPr/>
        </p:nvSpPr>
        <p:spPr bwMode="auto">
          <a:xfrm>
            <a:off x="9655176" y="1655763"/>
            <a:ext cx="631825" cy="355600"/>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25" name="Line 349"/>
          <p:cNvSpPr>
            <a:spLocks noChangeShapeType="1"/>
          </p:cNvSpPr>
          <p:nvPr/>
        </p:nvSpPr>
        <p:spPr bwMode="auto">
          <a:xfrm rot="5400000">
            <a:off x="4468813" y="3689350"/>
            <a:ext cx="946150"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27326" name="Line 350"/>
          <p:cNvSpPr>
            <a:spLocks noChangeShapeType="1"/>
          </p:cNvSpPr>
          <p:nvPr/>
        </p:nvSpPr>
        <p:spPr bwMode="auto">
          <a:xfrm rot="5400000">
            <a:off x="6658769" y="3686969"/>
            <a:ext cx="957262"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pic>
        <p:nvPicPr>
          <p:cNvPr id="127327" name="Picture 351"/>
          <p:cNvPicPr>
            <a:picLocks noChangeArrowheads="1"/>
          </p:cNvPicPr>
          <p:nvPr/>
        </p:nvPicPr>
        <p:blipFill>
          <a:blip r:embed="rId2"/>
          <a:srcRect/>
          <a:stretch>
            <a:fillRect/>
          </a:stretch>
        </p:blipFill>
        <p:spPr bwMode="auto">
          <a:xfrm>
            <a:off x="7797801" y="5126039"/>
            <a:ext cx="904875" cy="542925"/>
          </a:xfrm>
          <a:prstGeom prst="rect">
            <a:avLst/>
          </a:prstGeom>
          <a:noFill/>
          <a:ln w="9525">
            <a:noFill/>
            <a:miter lim="800000"/>
            <a:headEnd/>
            <a:tailEnd/>
          </a:ln>
          <a:effectLst/>
        </p:spPr>
      </p:pic>
      <p:sp>
        <p:nvSpPr>
          <p:cNvPr id="127328" name="Rectangle 352"/>
          <p:cNvSpPr>
            <a:spLocks noChangeArrowheads="1"/>
          </p:cNvSpPr>
          <p:nvPr/>
        </p:nvSpPr>
        <p:spPr bwMode="auto">
          <a:xfrm>
            <a:off x="7867650" y="5207001"/>
            <a:ext cx="64897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LAN</a:t>
            </a:r>
            <a:r>
              <a:rPr kumimoji="1" lang="en-US" altLang="zh-CN" sz="2000" b="1" baseline="-25000">
                <a:solidFill>
                  <a:schemeClr val="bg2"/>
                </a:solidFill>
                <a:latin typeface="+mn-lt"/>
                <a:ea typeface="+mn-ea"/>
              </a:rPr>
              <a:t>2</a:t>
            </a:r>
            <a:endParaRPr kumimoji="1" lang="en-US" altLang="zh-CN" sz="2000" b="1" baseline="-25000">
              <a:solidFill>
                <a:schemeClr val="bg2"/>
              </a:solidFill>
              <a:latin typeface="+mn-lt"/>
              <a:ea typeface="+mn-ea"/>
            </a:endParaRPr>
          </a:p>
        </p:txBody>
      </p:sp>
      <p:pic>
        <p:nvPicPr>
          <p:cNvPr id="127329" name="Picture 353"/>
          <p:cNvPicPr>
            <a:picLocks noChangeArrowheads="1"/>
          </p:cNvPicPr>
          <p:nvPr/>
        </p:nvPicPr>
        <p:blipFill>
          <a:blip r:embed="rId2"/>
          <a:srcRect/>
          <a:stretch>
            <a:fillRect/>
          </a:stretch>
        </p:blipFill>
        <p:spPr bwMode="auto">
          <a:xfrm>
            <a:off x="5572126" y="5126039"/>
            <a:ext cx="989013" cy="542925"/>
          </a:xfrm>
          <a:prstGeom prst="rect">
            <a:avLst/>
          </a:prstGeom>
          <a:noFill/>
          <a:ln w="9525">
            <a:noFill/>
            <a:miter lim="800000"/>
            <a:headEnd/>
            <a:tailEnd/>
          </a:ln>
          <a:effectLst/>
        </p:spPr>
      </p:pic>
      <p:sp>
        <p:nvSpPr>
          <p:cNvPr id="127330" name="Rectangle 354"/>
          <p:cNvSpPr>
            <a:spLocks noChangeArrowheads="1"/>
          </p:cNvSpPr>
          <p:nvPr/>
        </p:nvSpPr>
        <p:spPr bwMode="auto">
          <a:xfrm>
            <a:off x="5686425" y="5218113"/>
            <a:ext cx="56515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WAN</a:t>
            </a:r>
            <a:endParaRPr kumimoji="1" lang="en-US" altLang="zh-CN" sz="2000" b="1">
              <a:solidFill>
                <a:schemeClr val="bg2"/>
              </a:solidFill>
              <a:latin typeface="+mn-lt"/>
              <a:ea typeface="+mn-ea"/>
            </a:endParaRPr>
          </a:p>
        </p:txBody>
      </p:sp>
      <p:sp>
        <p:nvSpPr>
          <p:cNvPr id="127331" name="Oval 355"/>
          <p:cNvSpPr>
            <a:spLocks noChangeArrowheads="1"/>
          </p:cNvSpPr>
          <p:nvPr/>
        </p:nvSpPr>
        <p:spPr bwMode="auto">
          <a:xfrm>
            <a:off x="3079750" y="5346701"/>
            <a:ext cx="153988" cy="138113"/>
          </a:xfrm>
          <a:prstGeom prst="ellipse">
            <a:avLst/>
          </a:prstGeom>
          <a:solidFill>
            <a:schemeClr val="bg1"/>
          </a:solidFill>
          <a:ln w="28575">
            <a:solidFill>
              <a:srgbClr val="333399"/>
            </a:solidFill>
            <a:round/>
          </a:ln>
          <a:effectLst/>
        </p:spPr>
        <p:txBody>
          <a:bodyPr wrap="none" anchor="ctr"/>
          <a:p>
            <a:endParaRPr lang="zh-CN" altLang="en-US" b="1">
              <a:solidFill>
                <a:schemeClr val="bg2"/>
              </a:solidFill>
              <a:latin typeface="+mn-lt"/>
              <a:ea typeface="+mn-ea"/>
            </a:endParaRPr>
          </a:p>
        </p:txBody>
      </p:sp>
      <p:sp>
        <p:nvSpPr>
          <p:cNvPr id="127332" name="Oval 356"/>
          <p:cNvSpPr>
            <a:spLocks noChangeArrowheads="1"/>
          </p:cNvSpPr>
          <p:nvPr/>
        </p:nvSpPr>
        <p:spPr bwMode="auto">
          <a:xfrm>
            <a:off x="1946276" y="5432426"/>
            <a:ext cx="633413" cy="314325"/>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33" name="Rectangle 357"/>
          <p:cNvSpPr>
            <a:spLocks noChangeArrowheads="1"/>
          </p:cNvSpPr>
          <p:nvPr/>
        </p:nvSpPr>
        <p:spPr bwMode="auto">
          <a:xfrm>
            <a:off x="1965325" y="5381626"/>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AP</a:t>
            </a:r>
            <a:r>
              <a:rPr kumimoji="1" lang="en-US" altLang="zh-CN" sz="2000" b="1" baseline="-25000">
                <a:solidFill>
                  <a:schemeClr val="bg2"/>
                </a:solidFill>
                <a:latin typeface="+mn-lt"/>
                <a:ea typeface="+mn-ea"/>
              </a:rPr>
              <a:t>2</a:t>
            </a:r>
            <a:endParaRPr kumimoji="1" lang="en-US" altLang="zh-CN" sz="2000" b="1" baseline="-25000">
              <a:solidFill>
                <a:schemeClr val="bg2"/>
              </a:solidFill>
              <a:latin typeface="+mn-lt"/>
              <a:ea typeface="+mn-ea"/>
            </a:endParaRPr>
          </a:p>
        </p:txBody>
      </p:sp>
      <p:sp>
        <p:nvSpPr>
          <p:cNvPr id="127334" name="Rectangle 358"/>
          <p:cNvSpPr>
            <a:spLocks noChangeArrowheads="1"/>
          </p:cNvSpPr>
          <p:nvPr/>
        </p:nvSpPr>
        <p:spPr bwMode="auto">
          <a:xfrm flipH="1">
            <a:off x="8951913" y="4953001"/>
            <a:ext cx="1447800" cy="885825"/>
          </a:xfrm>
          <a:prstGeom prst="rect">
            <a:avLst/>
          </a:prstGeom>
          <a:solidFill>
            <a:srgbClr val="00B0F0"/>
          </a:solidFill>
          <a:ln w="19050">
            <a:solidFill>
              <a:srgbClr val="333399"/>
            </a:solid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127335" name="Freeform 359"/>
          <p:cNvSpPr/>
          <p:nvPr/>
        </p:nvSpPr>
        <p:spPr bwMode="auto">
          <a:xfrm flipH="1">
            <a:off x="8951914" y="52466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p>
            <a:endParaRPr lang="zh-CN" altLang="en-US" b="1">
              <a:solidFill>
                <a:schemeClr val="bg2"/>
              </a:solidFill>
              <a:latin typeface="+mn-lt"/>
              <a:ea typeface="+mn-ea"/>
            </a:endParaRPr>
          </a:p>
        </p:txBody>
      </p:sp>
      <p:sp>
        <p:nvSpPr>
          <p:cNvPr id="127336" name="Freeform 360"/>
          <p:cNvSpPr/>
          <p:nvPr/>
        </p:nvSpPr>
        <p:spPr bwMode="auto">
          <a:xfrm flipH="1">
            <a:off x="8951913" y="5434013"/>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p>
            <a:endParaRPr lang="zh-CN" altLang="en-US" b="1">
              <a:solidFill>
                <a:schemeClr val="bg2"/>
              </a:solidFill>
              <a:latin typeface="+mn-lt"/>
              <a:ea typeface="+mn-ea"/>
            </a:endParaRPr>
          </a:p>
        </p:txBody>
      </p:sp>
      <p:sp>
        <p:nvSpPr>
          <p:cNvPr id="127337" name="Oval 361"/>
          <p:cNvSpPr>
            <a:spLocks noChangeArrowheads="1"/>
          </p:cNvSpPr>
          <p:nvPr/>
        </p:nvSpPr>
        <p:spPr bwMode="auto">
          <a:xfrm flipH="1">
            <a:off x="9409114" y="5062539"/>
            <a:ext cx="631825" cy="314325"/>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38" name="Rectangle 362"/>
          <p:cNvSpPr>
            <a:spLocks noChangeArrowheads="1"/>
          </p:cNvSpPr>
          <p:nvPr/>
        </p:nvSpPr>
        <p:spPr bwMode="auto">
          <a:xfrm flipH="1">
            <a:off x="9420225" y="5011739"/>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AP</a:t>
            </a:r>
            <a:r>
              <a:rPr kumimoji="1" lang="en-US" altLang="zh-CN" sz="2000" b="1" baseline="-25000">
                <a:solidFill>
                  <a:schemeClr val="bg2"/>
                </a:solidFill>
                <a:latin typeface="+mn-lt"/>
                <a:ea typeface="+mn-ea"/>
              </a:rPr>
              <a:t>3</a:t>
            </a:r>
            <a:endParaRPr kumimoji="1" lang="en-US" altLang="zh-CN" sz="2000" b="1" baseline="-25000">
              <a:solidFill>
                <a:schemeClr val="bg2"/>
              </a:solidFill>
              <a:latin typeface="+mn-lt"/>
              <a:ea typeface="+mn-ea"/>
            </a:endParaRPr>
          </a:p>
        </p:txBody>
      </p:sp>
      <p:sp>
        <p:nvSpPr>
          <p:cNvPr id="127340" name="Oval 364"/>
          <p:cNvSpPr>
            <a:spLocks noChangeArrowheads="1"/>
          </p:cNvSpPr>
          <p:nvPr/>
        </p:nvSpPr>
        <p:spPr bwMode="auto">
          <a:xfrm flipH="1">
            <a:off x="9394826" y="5432426"/>
            <a:ext cx="631825" cy="314325"/>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41" name="Rectangle 365"/>
          <p:cNvSpPr>
            <a:spLocks noChangeArrowheads="1"/>
          </p:cNvSpPr>
          <p:nvPr/>
        </p:nvSpPr>
        <p:spPr bwMode="auto">
          <a:xfrm flipH="1">
            <a:off x="9420225" y="5395914"/>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AP</a:t>
            </a:r>
            <a:r>
              <a:rPr kumimoji="1" lang="en-US" altLang="zh-CN" sz="2000" b="1" baseline="-25000">
                <a:solidFill>
                  <a:schemeClr val="bg2"/>
                </a:solidFill>
                <a:latin typeface="+mn-lt"/>
                <a:ea typeface="+mn-ea"/>
              </a:rPr>
              <a:t>4</a:t>
            </a:r>
            <a:endParaRPr kumimoji="1" lang="en-US" altLang="zh-CN" sz="2000" b="1" baseline="-25000">
              <a:solidFill>
                <a:schemeClr val="bg2"/>
              </a:solidFill>
              <a:latin typeface="+mn-lt"/>
              <a:ea typeface="+mn-ea"/>
            </a:endParaRPr>
          </a:p>
        </p:txBody>
      </p:sp>
      <p:sp>
        <p:nvSpPr>
          <p:cNvPr id="127342" name="Rectangle 366"/>
          <p:cNvSpPr>
            <a:spLocks noChangeArrowheads="1"/>
          </p:cNvSpPr>
          <p:nvPr/>
        </p:nvSpPr>
        <p:spPr bwMode="auto">
          <a:xfrm>
            <a:off x="5699126" y="2781300"/>
            <a:ext cx="82042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IP </a:t>
            </a:r>
            <a:r>
              <a:rPr kumimoji="1" lang="zh-CN" altLang="en-US" sz="2000" b="1">
                <a:solidFill>
                  <a:schemeClr val="bg2"/>
                </a:solidFill>
                <a:latin typeface="+mn-lt"/>
                <a:ea typeface="+mn-ea"/>
              </a:rPr>
              <a:t>层</a:t>
            </a:r>
            <a:endParaRPr kumimoji="1" lang="zh-CN" altLang="en-US" sz="2000" b="1">
              <a:solidFill>
                <a:schemeClr val="bg2"/>
              </a:solidFill>
              <a:latin typeface="+mn-lt"/>
              <a:ea typeface="+mn-ea"/>
            </a:endParaRPr>
          </a:p>
        </p:txBody>
      </p:sp>
      <p:pic>
        <p:nvPicPr>
          <p:cNvPr id="127343" name="Picture 367"/>
          <p:cNvPicPr>
            <a:picLocks noChangeArrowheads="1"/>
          </p:cNvPicPr>
          <p:nvPr/>
        </p:nvPicPr>
        <p:blipFill>
          <a:blip r:embed="rId2"/>
          <a:srcRect/>
          <a:stretch>
            <a:fillRect/>
          </a:stretch>
        </p:blipFill>
        <p:spPr bwMode="auto">
          <a:xfrm>
            <a:off x="3348038" y="5126039"/>
            <a:ext cx="906462" cy="542925"/>
          </a:xfrm>
          <a:prstGeom prst="rect">
            <a:avLst/>
          </a:prstGeom>
          <a:noFill/>
          <a:ln w="9525">
            <a:noFill/>
            <a:miter lim="800000"/>
            <a:headEnd/>
            <a:tailEnd/>
          </a:ln>
          <a:effectLst/>
        </p:spPr>
      </p:pic>
      <p:sp>
        <p:nvSpPr>
          <p:cNvPr id="127344" name="Rectangle 368"/>
          <p:cNvSpPr>
            <a:spLocks noChangeArrowheads="1"/>
          </p:cNvSpPr>
          <p:nvPr/>
        </p:nvSpPr>
        <p:spPr bwMode="auto">
          <a:xfrm>
            <a:off x="3479800" y="5205414"/>
            <a:ext cx="64897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LAN</a:t>
            </a:r>
            <a:r>
              <a:rPr kumimoji="1" lang="en-US" altLang="zh-CN" sz="2000" b="1" baseline="-25000">
                <a:solidFill>
                  <a:schemeClr val="bg2"/>
                </a:solidFill>
                <a:latin typeface="+mn-lt"/>
                <a:ea typeface="+mn-ea"/>
              </a:rPr>
              <a:t>1</a:t>
            </a:r>
            <a:endParaRPr kumimoji="1" lang="en-US" altLang="zh-CN" sz="2000" b="1" baseline="-25000">
              <a:solidFill>
                <a:schemeClr val="bg2"/>
              </a:solidFill>
              <a:latin typeface="+mn-lt"/>
              <a:ea typeface="+mn-ea"/>
            </a:endParaRPr>
          </a:p>
        </p:txBody>
      </p:sp>
      <p:sp>
        <p:nvSpPr>
          <p:cNvPr id="127346" name="Freeform 370"/>
          <p:cNvSpPr/>
          <p:nvPr/>
        </p:nvSpPr>
        <p:spPr bwMode="auto">
          <a:xfrm>
            <a:off x="3073401" y="1785939"/>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tailEnd type="triangle" w="med" len="lg"/>
          </a:ln>
          <a:effectLst/>
        </p:spPr>
        <p:txBody>
          <a:bodyPr wrap="none" anchor="ctr"/>
          <a:p>
            <a:endParaRPr lang="zh-CN" altLang="en-US" b="1">
              <a:solidFill>
                <a:schemeClr val="bg2"/>
              </a:solidFill>
              <a:latin typeface="+mn-lt"/>
              <a:ea typeface="+mn-ea"/>
            </a:endParaRPr>
          </a:p>
        </p:txBody>
      </p:sp>
      <p:sp>
        <p:nvSpPr>
          <p:cNvPr id="127360" name="Oval 384"/>
          <p:cNvSpPr>
            <a:spLocks noChangeArrowheads="1"/>
          </p:cNvSpPr>
          <p:nvPr/>
        </p:nvSpPr>
        <p:spPr bwMode="auto">
          <a:xfrm>
            <a:off x="1784351" y="1652588"/>
            <a:ext cx="633413" cy="354012"/>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61" name="Rectangle 385"/>
          <p:cNvSpPr>
            <a:spLocks noChangeArrowheads="1"/>
          </p:cNvSpPr>
          <p:nvPr/>
        </p:nvSpPr>
        <p:spPr bwMode="auto">
          <a:xfrm>
            <a:off x="1831975" y="1612901"/>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AP</a:t>
            </a:r>
            <a:r>
              <a:rPr kumimoji="1" lang="en-US" altLang="zh-CN" sz="2000" b="1" baseline="-25000" dirty="0">
                <a:solidFill>
                  <a:schemeClr val="bg2"/>
                </a:solidFill>
                <a:latin typeface="+mn-lt"/>
                <a:ea typeface="+mn-ea"/>
              </a:rPr>
              <a:t>1</a:t>
            </a:r>
            <a:endParaRPr kumimoji="1" lang="en-US" altLang="zh-CN" sz="2000" b="1" baseline="-25000" dirty="0">
              <a:solidFill>
                <a:schemeClr val="bg2"/>
              </a:solidFill>
              <a:latin typeface="+mn-lt"/>
              <a:ea typeface="+mn-ea"/>
            </a:endParaRPr>
          </a:p>
        </p:txBody>
      </p:sp>
      <p:sp>
        <p:nvSpPr>
          <p:cNvPr id="127363" name="Oval 387"/>
          <p:cNvSpPr>
            <a:spLocks noChangeArrowheads="1"/>
          </p:cNvSpPr>
          <p:nvPr/>
        </p:nvSpPr>
        <p:spPr bwMode="auto">
          <a:xfrm>
            <a:off x="2466976" y="1727200"/>
            <a:ext cx="633413" cy="376238"/>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64" name="Rectangle 388"/>
          <p:cNvSpPr>
            <a:spLocks noChangeArrowheads="1"/>
          </p:cNvSpPr>
          <p:nvPr/>
        </p:nvSpPr>
        <p:spPr bwMode="auto">
          <a:xfrm>
            <a:off x="2497138" y="1701801"/>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AP</a:t>
            </a:r>
            <a:r>
              <a:rPr kumimoji="1" lang="en-US" altLang="zh-CN" sz="2000" b="1" baseline="-25000" dirty="0">
                <a:solidFill>
                  <a:schemeClr val="bg2"/>
                </a:solidFill>
                <a:latin typeface="+mn-lt"/>
                <a:ea typeface="+mn-ea"/>
              </a:rPr>
              <a:t>2</a:t>
            </a:r>
            <a:endParaRPr kumimoji="1" lang="en-US" altLang="zh-CN" sz="2000" b="1" baseline="-25000" dirty="0">
              <a:solidFill>
                <a:schemeClr val="bg2"/>
              </a:solidFill>
              <a:latin typeface="+mn-lt"/>
              <a:ea typeface="+mn-ea"/>
            </a:endParaRPr>
          </a:p>
        </p:txBody>
      </p:sp>
      <p:sp>
        <p:nvSpPr>
          <p:cNvPr id="127365" name="Oval 389"/>
          <p:cNvSpPr>
            <a:spLocks noChangeArrowheads="1"/>
          </p:cNvSpPr>
          <p:nvPr/>
        </p:nvSpPr>
        <p:spPr bwMode="auto">
          <a:xfrm>
            <a:off x="2317750" y="2674939"/>
            <a:ext cx="153988" cy="136525"/>
          </a:xfrm>
          <a:prstGeom prst="ellipse">
            <a:avLst/>
          </a:prstGeom>
          <a:solidFill>
            <a:schemeClr val="bg1"/>
          </a:solidFill>
          <a:ln w="28575">
            <a:solidFill>
              <a:schemeClr val="tx1"/>
            </a:solidFill>
            <a:round/>
          </a:ln>
          <a:effectLst/>
        </p:spPr>
        <p:txBody>
          <a:bodyPr wrap="none" anchor="ctr"/>
          <a:p>
            <a:endParaRPr lang="zh-CN" altLang="en-US" b="1">
              <a:solidFill>
                <a:schemeClr val="bg2"/>
              </a:solidFill>
              <a:latin typeface="+mn-lt"/>
              <a:ea typeface="+mn-ea"/>
            </a:endParaRPr>
          </a:p>
        </p:txBody>
      </p:sp>
      <p:sp>
        <p:nvSpPr>
          <p:cNvPr id="127368" name="Rectangle 392"/>
          <p:cNvSpPr>
            <a:spLocks noChangeArrowheads="1"/>
          </p:cNvSpPr>
          <p:nvPr/>
        </p:nvSpPr>
        <p:spPr bwMode="auto">
          <a:xfrm>
            <a:off x="9696450" y="1606551"/>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AP</a:t>
            </a:r>
            <a:r>
              <a:rPr kumimoji="1" lang="en-US" altLang="zh-CN" sz="2000" b="1" baseline="-25000">
                <a:solidFill>
                  <a:schemeClr val="bg2"/>
                </a:solidFill>
                <a:latin typeface="+mn-lt"/>
                <a:ea typeface="+mn-ea"/>
              </a:rPr>
              <a:t>4</a:t>
            </a:r>
            <a:endParaRPr kumimoji="1" lang="en-US" altLang="zh-CN" sz="2000" b="1" baseline="-25000">
              <a:solidFill>
                <a:schemeClr val="bg2"/>
              </a:solidFill>
              <a:latin typeface="+mn-lt"/>
              <a:ea typeface="+mn-ea"/>
            </a:endParaRPr>
          </a:p>
        </p:txBody>
      </p:sp>
      <p:sp>
        <p:nvSpPr>
          <p:cNvPr id="127369" name="Oval 393"/>
          <p:cNvSpPr>
            <a:spLocks noChangeArrowheads="1"/>
          </p:cNvSpPr>
          <p:nvPr/>
        </p:nvSpPr>
        <p:spPr bwMode="auto">
          <a:xfrm>
            <a:off x="9647238" y="2674939"/>
            <a:ext cx="150812" cy="136525"/>
          </a:xfrm>
          <a:prstGeom prst="ellipse">
            <a:avLst/>
          </a:prstGeom>
          <a:solidFill>
            <a:schemeClr val="bg1"/>
          </a:solidFill>
          <a:ln w="28575">
            <a:solidFill>
              <a:schemeClr val="tx1"/>
            </a:solidFill>
            <a:round/>
          </a:ln>
          <a:effectLst/>
        </p:spPr>
        <p:txBody>
          <a:bodyPr wrap="none" anchor="ctr"/>
          <a:p>
            <a:endParaRPr lang="zh-CN" altLang="en-US" b="1">
              <a:solidFill>
                <a:schemeClr val="bg2"/>
              </a:solidFill>
              <a:latin typeface="+mn-lt"/>
              <a:ea typeface="+mn-ea"/>
            </a:endParaRPr>
          </a:p>
        </p:txBody>
      </p:sp>
      <p:sp>
        <p:nvSpPr>
          <p:cNvPr id="127372" name="Rectangle 396"/>
          <p:cNvSpPr>
            <a:spLocks noChangeArrowheads="1"/>
          </p:cNvSpPr>
          <p:nvPr/>
        </p:nvSpPr>
        <p:spPr bwMode="auto">
          <a:xfrm>
            <a:off x="3348038" y="1941514"/>
            <a:ext cx="69088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端口</a:t>
            </a:r>
            <a:endParaRPr kumimoji="1" lang="zh-CN" altLang="en-US" sz="2000" b="1">
              <a:solidFill>
                <a:schemeClr val="bg2"/>
              </a:solidFill>
              <a:latin typeface="+mn-lt"/>
              <a:ea typeface="+mn-ea"/>
            </a:endParaRPr>
          </a:p>
        </p:txBody>
      </p:sp>
      <p:sp>
        <p:nvSpPr>
          <p:cNvPr id="127373" name="Rectangle 397"/>
          <p:cNvSpPr>
            <a:spLocks noChangeArrowheads="1"/>
          </p:cNvSpPr>
          <p:nvPr/>
        </p:nvSpPr>
        <p:spPr bwMode="auto">
          <a:xfrm>
            <a:off x="8096251" y="1851025"/>
            <a:ext cx="69088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端口</a:t>
            </a:r>
            <a:endParaRPr kumimoji="1" lang="zh-CN" altLang="en-US" sz="2000" b="1">
              <a:solidFill>
                <a:schemeClr val="bg2"/>
              </a:solidFill>
              <a:latin typeface="+mn-lt"/>
              <a:ea typeface="+mn-ea"/>
            </a:endParaRPr>
          </a:p>
        </p:txBody>
      </p:sp>
      <p:sp>
        <p:nvSpPr>
          <p:cNvPr id="127374" name="Line 398"/>
          <p:cNvSpPr>
            <a:spLocks noChangeShapeType="1"/>
          </p:cNvSpPr>
          <p:nvPr/>
        </p:nvSpPr>
        <p:spPr bwMode="auto">
          <a:xfrm>
            <a:off x="8662988" y="2093914"/>
            <a:ext cx="577850" cy="136525"/>
          </a:xfrm>
          <a:prstGeom prst="line">
            <a:avLst/>
          </a:prstGeom>
          <a:noFill/>
          <a:ln w="28575">
            <a:solidFill>
              <a:srgbClr val="333399"/>
            </a:solidFill>
            <a:round/>
            <a:tailEnd type="triangle" w="med" len="lg"/>
          </a:ln>
          <a:effectLst/>
        </p:spPr>
        <p:txBody>
          <a:bodyPr/>
          <a:p>
            <a:endParaRPr lang="zh-CN" altLang="en-US">
              <a:solidFill>
                <a:schemeClr val="tx1">
                  <a:lumMod val="65000"/>
                  <a:lumOff val="35000"/>
                </a:schemeClr>
              </a:solidFill>
              <a:latin typeface="+mn-lt"/>
              <a:ea typeface="+mn-ea"/>
            </a:endParaRPr>
          </a:p>
        </p:txBody>
      </p:sp>
      <p:sp>
        <p:nvSpPr>
          <p:cNvPr id="127375" name="Line 399"/>
          <p:cNvSpPr>
            <a:spLocks noChangeShapeType="1"/>
          </p:cNvSpPr>
          <p:nvPr/>
        </p:nvSpPr>
        <p:spPr bwMode="auto">
          <a:xfrm flipH="1">
            <a:off x="2833688" y="2108200"/>
            <a:ext cx="544512" cy="122238"/>
          </a:xfrm>
          <a:prstGeom prst="line">
            <a:avLst/>
          </a:prstGeom>
          <a:noFill/>
          <a:ln w="28575">
            <a:solidFill>
              <a:srgbClr val="333399"/>
            </a:solidFill>
            <a:round/>
            <a:tailEnd type="triangle" w="med" len="lg"/>
          </a:ln>
          <a:effectLst/>
        </p:spPr>
        <p:txBody>
          <a:bodyPr/>
          <a:p>
            <a:endParaRPr lang="zh-CN" altLang="en-US">
              <a:solidFill>
                <a:schemeClr val="tx1">
                  <a:lumMod val="65000"/>
                  <a:lumOff val="35000"/>
                </a:schemeClr>
              </a:solidFill>
              <a:latin typeface="+mn-lt"/>
              <a:ea typeface="+mn-ea"/>
            </a:endParaRPr>
          </a:p>
        </p:txBody>
      </p:sp>
      <p:sp>
        <p:nvSpPr>
          <p:cNvPr id="127376" name="Rectangle 400"/>
          <p:cNvSpPr>
            <a:spLocks noChangeArrowheads="1"/>
          </p:cNvSpPr>
          <p:nvPr/>
        </p:nvSpPr>
        <p:spPr bwMode="auto">
          <a:xfrm>
            <a:off x="10101264" y="1733550"/>
            <a:ext cx="308610" cy="2397125"/>
          </a:xfrm>
          <a:prstGeom prst="rect">
            <a:avLst/>
          </a:prstGeom>
          <a:noFill/>
          <a:ln w="12700">
            <a:noFill/>
            <a:miter lim="800000"/>
          </a:ln>
          <a:effectLst/>
        </p:spPr>
        <p:txBody>
          <a:bodyPr wrap="none" lIns="90488" tIns="44450" rIns="90488" bIns="44450">
            <a:spAutoFit/>
          </a:bodyPr>
          <a:p>
            <a:pPr defTabSz="762000" eaLnBrk="0" hangingPunct="0">
              <a:lnSpc>
                <a:spcPct val="150000"/>
              </a:lnSpc>
            </a:pPr>
            <a:r>
              <a:rPr kumimoji="1" lang="en-US" altLang="zh-CN" sz="2000" b="1">
                <a:solidFill>
                  <a:schemeClr val="bg2"/>
                </a:solidFill>
                <a:latin typeface="+mn-lt"/>
                <a:ea typeface="+mn-ea"/>
              </a:rPr>
              <a:t>5</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4</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3</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a:p>
            <a:pPr defTabSz="762000" eaLnBrk="0" hangingPunct="0">
              <a:lnSpc>
                <a:spcPct val="150000"/>
              </a:lnSpc>
            </a:pPr>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127377" name="Line 401"/>
          <p:cNvSpPr>
            <a:spLocks noChangeShapeType="1"/>
          </p:cNvSpPr>
          <p:nvPr/>
        </p:nvSpPr>
        <p:spPr bwMode="auto">
          <a:xfrm>
            <a:off x="3182938" y="6038850"/>
            <a:ext cx="5765800"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127378" name="Line 402"/>
          <p:cNvSpPr>
            <a:spLocks noChangeShapeType="1"/>
          </p:cNvSpPr>
          <p:nvPr/>
        </p:nvSpPr>
        <p:spPr bwMode="auto">
          <a:xfrm flipH="1">
            <a:off x="3182938" y="5915025"/>
            <a:ext cx="0" cy="300038"/>
          </a:xfrm>
          <a:prstGeom prst="line">
            <a:avLst/>
          </a:prstGeom>
          <a:noFill/>
          <a:ln w="12700">
            <a:solidFill>
              <a:schemeClr val="tx1"/>
            </a:solidFill>
            <a:prstDash val="dash"/>
            <a:round/>
            <a:headEnd type="none" w="sm" len="med"/>
            <a:tailEnd type="none" w="sm" len="med"/>
          </a:ln>
          <a:effectLst/>
        </p:spPr>
        <p:txBody>
          <a:bodyPr/>
          <a:p>
            <a:endParaRPr lang="zh-CN" altLang="en-US">
              <a:solidFill>
                <a:schemeClr val="tx1">
                  <a:lumMod val="65000"/>
                  <a:lumOff val="35000"/>
                </a:schemeClr>
              </a:solidFill>
              <a:latin typeface="+mn-lt"/>
              <a:ea typeface="+mn-ea"/>
            </a:endParaRPr>
          </a:p>
        </p:txBody>
      </p:sp>
      <p:sp>
        <p:nvSpPr>
          <p:cNvPr id="127379" name="Line 403"/>
          <p:cNvSpPr>
            <a:spLocks noChangeShapeType="1"/>
          </p:cNvSpPr>
          <p:nvPr/>
        </p:nvSpPr>
        <p:spPr bwMode="auto">
          <a:xfrm>
            <a:off x="8951914" y="5915025"/>
            <a:ext cx="7937" cy="228600"/>
          </a:xfrm>
          <a:prstGeom prst="line">
            <a:avLst/>
          </a:prstGeom>
          <a:noFill/>
          <a:ln w="12700">
            <a:solidFill>
              <a:schemeClr val="tx1"/>
            </a:solidFill>
            <a:prstDash val="dash"/>
            <a:round/>
            <a:headEnd type="none" w="sm" len="med"/>
            <a:tailEnd type="none" w="sm" len="med"/>
          </a:ln>
          <a:effectLst/>
        </p:spPr>
        <p:txBody>
          <a:bodyPr/>
          <a:p>
            <a:endParaRPr lang="zh-CN" altLang="en-US">
              <a:solidFill>
                <a:schemeClr val="tx1">
                  <a:lumMod val="65000"/>
                  <a:lumOff val="35000"/>
                </a:schemeClr>
              </a:solidFill>
              <a:latin typeface="+mn-lt"/>
              <a:ea typeface="+mn-ea"/>
            </a:endParaRPr>
          </a:p>
        </p:txBody>
      </p:sp>
      <p:sp>
        <p:nvSpPr>
          <p:cNvPr id="127380" name="Rectangle 404"/>
          <p:cNvSpPr>
            <a:spLocks noChangeArrowheads="1"/>
          </p:cNvSpPr>
          <p:nvPr/>
        </p:nvSpPr>
        <p:spPr bwMode="auto">
          <a:xfrm>
            <a:off x="4913314" y="5835650"/>
            <a:ext cx="2352040" cy="396240"/>
          </a:xfrm>
          <a:prstGeom prst="rect">
            <a:avLst/>
          </a:prstGeom>
          <a:solidFill>
            <a:schemeClr val="bg1"/>
          </a:solid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IP </a:t>
            </a:r>
            <a:r>
              <a:rPr kumimoji="1" lang="zh-CN" altLang="en-US" sz="2000" b="1">
                <a:solidFill>
                  <a:schemeClr val="bg2"/>
                </a:solidFill>
                <a:latin typeface="+mn-lt"/>
                <a:ea typeface="+mn-ea"/>
              </a:rPr>
              <a:t>协议的作用范围</a:t>
            </a:r>
            <a:endParaRPr kumimoji="1" lang="zh-CN" altLang="en-US" sz="2000" b="1">
              <a:solidFill>
                <a:schemeClr val="bg2"/>
              </a:solidFill>
              <a:latin typeface="+mn-lt"/>
              <a:ea typeface="+mn-ea"/>
            </a:endParaRPr>
          </a:p>
        </p:txBody>
      </p:sp>
      <p:sp>
        <p:nvSpPr>
          <p:cNvPr id="127381" name="Line 405"/>
          <p:cNvSpPr>
            <a:spLocks noChangeShapeType="1"/>
          </p:cNvSpPr>
          <p:nvPr/>
        </p:nvSpPr>
        <p:spPr bwMode="auto">
          <a:xfrm>
            <a:off x="2193925" y="5765801"/>
            <a:ext cx="0" cy="849313"/>
          </a:xfrm>
          <a:prstGeom prst="line">
            <a:avLst/>
          </a:prstGeom>
          <a:noFill/>
          <a:ln w="12700">
            <a:solidFill>
              <a:schemeClr val="tx1"/>
            </a:solidFill>
            <a:prstDash val="dash"/>
            <a:round/>
            <a:headEnd type="none" w="sm" len="med"/>
            <a:tailEnd type="none" w="sm" len="med"/>
          </a:ln>
          <a:effectLst/>
        </p:spPr>
        <p:txBody>
          <a:bodyPr/>
          <a:p>
            <a:endParaRPr lang="zh-CN" altLang="en-US">
              <a:solidFill>
                <a:schemeClr val="tx1">
                  <a:lumMod val="65000"/>
                  <a:lumOff val="35000"/>
                </a:schemeClr>
              </a:solidFill>
              <a:latin typeface="+mn-lt"/>
              <a:ea typeface="+mn-ea"/>
            </a:endParaRPr>
          </a:p>
        </p:txBody>
      </p:sp>
      <p:sp>
        <p:nvSpPr>
          <p:cNvPr id="127382" name="Line 406"/>
          <p:cNvSpPr>
            <a:spLocks noChangeShapeType="1"/>
          </p:cNvSpPr>
          <p:nvPr/>
        </p:nvSpPr>
        <p:spPr bwMode="auto">
          <a:xfrm>
            <a:off x="9691688" y="5692776"/>
            <a:ext cx="0" cy="904875"/>
          </a:xfrm>
          <a:prstGeom prst="line">
            <a:avLst/>
          </a:prstGeom>
          <a:noFill/>
          <a:ln w="12700">
            <a:solidFill>
              <a:schemeClr val="tx1"/>
            </a:solidFill>
            <a:prstDash val="dash"/>
            <a:round/>
            <a:headEnd type="none" w="sm" len="med"/>
            <a:tailEnd type="none" w="sm" len="med"/>
          </a:ln>
          <a:effectLst/>
        </p:spPr>
        <p:txBody>
          <a:bodyPr/>
          <a:p>
            <a:endParaRPr lang="zh-CN" altLang="en-US">
              <a:solidFill>
                <a:schemeClr val="tx1">
                  <a:lumMod val="65000"/>
                  <a:lumOff val="35000"/>
                </a:schemeClr>
              </a:solidFill>
              <a:latin typeface="+mn-lt"/>
              <a:ea typeface="+mn-ea"/>
            </a:endParaRPr>
          </a:p>
        </p:txBody>
      </p:sp>
      <p:sp>
        <p:nvSpPr>
          <p:cNvPr id="127383" name="Line 407"/>
          <p:cNvSpPr>
            <a:spLocks noChangeShapeType="1"/>
          </p:cNvSpPr>
          <p:nvPr/>
        </p:nvSpPr>
        <p:spPr bwMode="auto">
          <a:xfrm>
            <a:off x="2193926" y="6438900"/>
            <a:ext cx="7497763"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127384" name="Rectangle 408"/>
          <p:cNvSpPr>
            <a:spLocks noChangeArrowheads="1"/>
          </p:cNvSpPr>
          <p:nvPr/>
        </p:nvSpPr>
        <p:spPr bwMode="auto">
          <a:xfrm>
            <a:off x="3841751" y="6229350"/>
            <a:ext cx="4271010" cy="396240"/>
          </a:xfrm>
          <a:prstGeom prst="rect">
            <a:avLst/>
          </a:prstGeom>
          <a:solidFill>
            <a:schemeClr val="bg1"/>
          </a:solidFill>
          <a:ln w="12700">
            <a:noFill/>
            <a:miter lim="800000"/>
          </a:ln>
          <a:effectLst/>
        </p:spPr>
        <p:txBody>
          <a:bodyPr wrap="none" lIns="90488" tIns="44450" rIns="90488" bIns="44450">
            <a:spAutoFit/>
          </a:bodyPr>
          <a:p>
            <a:pPr defTabSz="762000" eaLnBrk="0" hangingPunct="0"/>
            <a:r>
              <a:rPr kumimoji="1" lang="zh-CN" altLang="en-US" sz="2000" b="1" dirty="0">
                <a:solidFill>
                  <a:schemeClr val="bg2"/>
                </a:solidFill>
                <a:latin typeface="+mn-lt"/>
                <a:ea typeface="+mn-ea"/>
              </a:rPr>
              <a:t>传输层协议 </a:t>
            </a:r>
            <a:r>
              <a:rPr kumimoji="1" lang="en-US" altLang="zh-CN" sz="2000" b="1" dirty="0">
                <a:solidFill>
                  <a:schemeClr val="bg2"/>
                </a:solidFill>
                <a:latin typeface="+mn-lt"/>
                <a:ea typeface="+mn-ea"/>
              </a:rPr>
              <a:t>TCP </a:t>
            </a:r>
            <a:r>
              <a:rPr kumimoji="1" lang="zh-CN" altLang="en-US" sz="2000" b="1" dirty="0">
                <a:solidFill>
                  <a:schemeClr val="bg2"/>
                </a:solidFill>
                <a:latin typeface="+mn-lt"/>
                <a:ea typeface="+mn-ea"/>
              </a:rPr>
              <a:t>和 </a:t>
            </a:r>
            <a:r>
              <a:rPr kumimoji="1" lang="en-US" altLang="zh-CN" sz="2000" b="1" dirty="0">
                <a:solidFill>
                  <a:schemeClr val="bg2"/>
                </a:solidFill>
                <a:latin typeface="+mn-lt"/>
                <a:ea typeface="+mn-ea"/>
              </a:rPr>
              <a:t>UDP </a:t>
            </a:r>
            <a:r>
              <a:rPr kumimoji="1" lang="zh-CN" altLang="en-US" sz="2000" b="1" dirty="0">
                <a:solidFill>
                  <a:schemeClr val="bg2"/>
                </a:solidFill>
                <a:latin typeface="+mn-lt"/>
                <a:ea typeface="+mn-ea"/>
              </a:rPr>
              <a:t>的作用范围</a:t>
            </a:r>
            <a:endParaRPr kumimoji="1" lang="zh-CN" altLang="en-US" sz="2000" b="1" dirty="0">
              <a:solidFill>
                <a:schemeClr val="bg2"/>
              </a:solidFill>
              <a:latin typeface="+mn-lt"/>
              <a:ea typeface="+mn-ea"/>
            </a:endParaRPr>
          </a:p>
        </p:txBody>
      </p:sp>
      <p:pic>
        <p:nvPicPr>
          <p:cNvPr id="127385" name="Picture 409"/>
          <p:cNvPicPr>
            <a:picLocks noChangeArrowheads="1"/>
          </p:cNvPicPr>
          <p:nvPr/>
        </p:nvPicPr>
        <p:blipFill>
          <a:blip r:embed="rId1"/>
          <a:srcRect/>
          <a:stretch>
            <a:fillRect/>
          </a:stretch>
        </p:blipFill>
        <p:spPr bwMode="auto">
          <a:xfrm>
            <a:off x="6800850" y="5213351"/>
            <a:ext cx="723900" cy="430213"/>
          </a:xfrm>
          <a:prstGeom prst="rect">
            <a:avLst/>
          </a:prstGeom>
          <a:noFill/>
          <a:ln w="12699">
            <a:noFill/>
            <a:miter lim="800000"/>
            <a:headEnd/>
            <a:tailEnd/>
          </a:ln>
          <a:effectLst/>
        </p:spPr>
      </p:pic>
      <p:sp>
        <p:nvSpPr>
          <p:cNvPr id="127387" name="Rectangle 411"/>
          <p:cNvSpPr>
            <a:spLocks noChangeArrowheads="1"/>
          </p:cNvSpPr>
          <p:nvPr/>
        </p:nvSpPr>
        <p:spPr bwMode="auto">
          <a:xfrm>
            <a:off x="2038350" y="2170113"/>
            <a:ext cx="215900" cy="215900"/>
          </a:xfrm>
          <a:prstGeom prst="rect">
            <a:avLst/>
          </a:prstGeom>
          <a:noFill/>
          <a:ln w="38100">
            <a:solidFill>
              <a:srgbClr val="CC3300"/>
            </a:solidFill>
            <a:miter lim="800000"/>
          </a:ln>
          <a:effectLst/>
        </p:spPr>
        <p:txBody>
          <a:bodyPr wrap="none" anchor="ctr"/>
          <a:p>
            <a:endParaRPr lang="zh-CN" altLang="en-US" b="1">
              <a:solidFill>
                <a:schemeClr val="bg2"/>
              </a:solidFill>
              <a:latin typeface="+mn-lt"/>
              <a:ea typeface="+mn-ea"/>
            </a:endParaRPr>
          </a:p>
        </p:txBody>
      </p:sp>
      <p:sp>
        <p:nvSpPr>
          <p:cNvPr id="127388" name="Rectangle 412"/>
          <p:cNvSpPr>
            <a:spLocks noChangeArrowheads="1"/>
          </p:cNvSpPr>
          <p:nvPr/>
        </p:nvSpPr>
        <p:spPr bwMode="auto">
          <a:xfrm>
            <a:off x="2622550" y="2170113"/>
            <a:ext cx="215900" cy="215900"/>
          </a:xfrm>
          <a:prstGeom prst="rect">
            <a:avLst/>
          </a:prstGeom>
          <a:noFill/>
          <a:ln w="38100">
            <a:solidFill>
              <a:srgbClr val="CC3300"/>
            </a:solidFill>
            <a:miter lim="800000"/>
          </a:ln>
          <a:effectLst/>
        </p:spPr>
        <p:txBody>
          <a:bodyPr wrap="none" anchor="ctr"/>
          <a:p>
            <a:endParaRPr lang="zh-CN" altLang="en-US" b="1">
              <a:solidFill>
                <a:schemeClr val="bg2"/>
              </a:solidFill>
              <a:latin typeface="+mn-lt"/>
              <a:ea typeface="+mn-ea"/>
            </a:endParaRPr>
          </a:p>
        </p:txBody>
      </p:sp>
      <p:sp>
        <p:nvSpPr>
          <p:cNvPr id="127389" name="Rectangle 413"/>
          <p:cNvSpPr>
            <a:spLocks noChangeArrowheads="1"/>
          </p:cNvSpPr>
          <p:nvPr/>
        </p:nvSpPr>
        <p:spPr bwMode="auto">
          <a:xfrm>
            <a:off x="9213850" y="2182813"/>
            <a:ext cx="215900" cy="215900"/>
          </a:xfrm>
          <a:prstGeom prst="rect">
            <a:avLst/>
          </a:prstGeom>
          <a:noFill/>
          <a:ln w="38100">
            <a:solidFill>
              <a:srgbClr val="CC3300"/>
            </a:solidFill>
            <a:miter lim="800000"/>
          </a:ln>
          <a:effectLst/>
        </p:spPr>
        <p:txBody>
          <a:bodyPr wrap="none" anchor="ctr"/>
          <a:p>
            <a:endParaRPr lang="zh-CN" altLang="en-US" b="1">
              <a:solidFill>
                <a:schemeClr val="bg2"/>
              </a:solidFill>
              <a:latin typeface="+mn-lt"/>
              <a:ea typeface="+mn-ea"/>
            </a:endParaRPr>
          </a:p>
        </p:txBody>
      </p:sp>
      <p:sp>
        <p:nvSpPr>
          <p:cNvPr id="127390" name="Rectangle 414"/>
          <p:cNvSpPr>
            <a:spLocks noChangeArrowheads="1"/>
          </p:cNvSpPr>
          <p:nvPr/>
        </p:nvSpPr>
        <p:spPr bwMode="auto">
          <a:xfrm>
            <a:off x="9950450" y="2182813"/>
            <a:ext cx="215900" cy="215900"/>
          </a:xfrm>
          <a:prstGeom prst="rect">
            <a:avLst/>
          </a:prstGeom>
          <a:noFill/>
          <a:ln w="38100">
            <a:solidFill>
              <a:srgbClr val="CC3300"/>
            </a:solidFill>
            <a:miter lim="800000"/>
          </a:ln>
          <a:effectLst/>
        </p:spPr>
        <p:txBody>
          <a:bodyPr wrap="none" anchor="ctr"/>
          <a:p>
            <a:endParaRPr lang="zh-CN" altLang="en-US" b="1">
              <a:solidFill>
                <a:schemeClr val="bg2"/>
              </a:solidFill>
              <a:latin typeface="+mn-lt"/>
              <a:ea typeface="+mn-ea"/>
            </a:endParaRPr>
          </a:p>
        </p:txBody>
      </p:sp>
      <p:sp>
        <p:nvSpPr>
          <p:cNvPr id="127366" name="Freeform 390"/>
          <p:cNvSpPr/>
          <p:nvPr/>
        </p:nvSpPr>
        <p:spPr bwMode="auto">
          <a:xfrm>
            <a:off x="9324975" y="2012951"/>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p>
            <a:endParaRPr lang="zh-CN" altLang="en-US" b="1">
              <a:solidFill>
                <a:schemeClr val="bg2"/>
              </a:solidFill>
              <a:latin typeface="+mn-lt"/>
              <a:ea typeface="+mn-ea"/>
            </a:endParaRPr>
          </a:p>
        </p:txBody>
      </p:sp>
      <p:sp>
        <p:nvSpPr>
          <p:cNvPr id="127367" name="Freeform 391"/>
          <p:cNvSpPr/>
          <p:nvPr/>
        </p:nvSpPr>
        <p:spPr bwMode="auto">
          <a:xfrm>
            <a:off x="9775825" y="2016126"/>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p>
            <a:endParaRPr lang="zh-CN" altLang="en-US" b="1">
              <a:solidFill>
                <a:schemeClr val="bg2"/>
              </a:solidFill>
              <a:latin typeface="+mn-lt"/>
              <a:ea typeface="+mn-ea"/>
            </a:endParaRPr>
          </a:p>
        </p:txBody>
      </p:sp>
      <p:sp>
        <p:nvSpPr>
          <p:cNvPr id="127370" name="Oval 394"/>
          <p:cNvSpPr>
            <a:spLocks noChangeArrowheads="1"/>
          </p:cNvSpPr>
          <p:nvPr/>
        </p:nvSpPr>
        <p:spPr bwMode="auto">
          <a:xfrm>
            <a:off x="9029700" y="1790701"/>
            <a:ext cx="630238" cy="352425"/>
          </a:xfrm>
          <a:prstGeom prst="ellipse">
            <a:avLst/>
          </a:prstGeom>
          <a:solidFill>
            <a:srgbClr val="FFC000"/>
          </a:solidFill>
          <a:ln w="12700">
            <a:solidFill>
              <a:schemeClr val="tx1"/>
            </a:solidFill>
            <a:round/>
          </a:ln>
          <a:effectLst/>
        </p:spPr>
        <p:txBody>
          <a:bodyPr wrap="none" anchor="ctr"/>
          <a:p>
            <a:endParaRPr lang="zh-CN" altLang="en-US" b="1">
              <a:solidFill>
                <a:schemeClr val="bg2"/>
              </a:solidFill>
              <a:latin typeface="+mn-lt"/>
              <a:ea typeface="+mn-ea"/>
            </a:endParaRPr>
          </a:p>
        </p:txBody>
      </p:sp>
      <p:sp>
        <p:nvSpPr>
          <p:cNvPr id="127371" name="Rectangle 395"/>
          <p:cNvSpPr>
            <a:spLocks noChangeArrowheads="1"/>
          </p:cNvSpPr>
          <p:nvPr/>
        </p:nvSpPr>
        <p:spPr bwMode="auto">
          <a:xfrm>
            <a:off x="9055100" y="1743076"/>
            <a:ext cx="52070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AP</a:t>
            </a:r>
            <a:r>
              <a:rPr kumimoji="1" lang="en-US" altLang="zh-CN" sz="2000" b="1" baseline="-25000" dirty="0">
                <a:solidFill>
                  <a:schemeClr val="bg2"/>
                </a:solidFill>
                <a:latin typeface="+mn-lt"/>
                <a:ea typeface="+mn-ea"/>
              </a:rPr>
              <a:t>3</a:t>
            </a:r>
            <a:endParaRPr kumimoji="1" lang="en-US" altLang="zh-CN" sz="2000" b="1" baseline="-25000" dirty="0">
              <a:solidFill>
                <a:schemeClr val="bg2"/>
              </a:solidFill>
              <a:latin typeface="+mn-lt"/>
              <a:ea typeface="+mn-ea"/>
            </a:endParaRPr>
          </a:p>
        </p:txBody>
      </p:sp>
      <p:sp>
        <p:nvSpPr>
          <p:cNvPr id="127362" name="Freeform 386"/>
          <p:cNvSpPr/>
          <p:nvPr/>
        </p:nvSpPr>
        <p:spPr bwMode="auto">
          <a:xfrm>
            <a:off x="2473326" y="2076450"/>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p>
            <a:endParaRPr lang="zh-CN" altLang="en-US" b="1">
              <a:solidFill>
                <a:schemeClr val="bg2"/>
              </a:solidFill>
              <a:latin typeface="+mn-lt"/>
              <a:ea typeface="+mn-ea"/>
            </a:endParaRPr>
          </a:p>
        </p:txBody>
      </p:sp>
      <p:sp>
        <p:nvSpPr>
          <p:cNvPr id="127359" name="Freeform 383"/>
          <p:cNvSpPr/>
          <p:nvPr/>
        </p:nvSpPr>
        <p:spPr bwMode="auto">
          <a:xfrm>
            <a:off x="2128839" y="1989139"/>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p>
            <a:endParaRPr lang="zh-CN" altLang="en-US" b="1">
              <a:solidFill>
                <a:schemeClr val="bg2"/>
              </a:solidFill>
              <a:latin typeface="+mn-lt"/>
              <a:ea typeface="+mn-ea"/>
            </a:endParaRPr>
          </a:p>
        </p:txBody>
      </p:sp>
      <p:sp>
        <p:nvSpPr>
          <p:cNvPr id="127339" name="Oval 363"/>
          <p:cNvSpPr>
            <a:spLocks noChangeArrowheads="1"/>
          </p:cNvSpPr>
          <p:nvPr/>
        </p:nvSpPr>
        <p:spPr bwMode="auto">
          <a:xfrm flipH="1">
            <a:off x="8869363" y="5346701"/>
            <a:ext cx="152400" cy="138113"/>
          </a:xfrm>
          <a:prstGeom prst="ellipse">
            <a:avLst/>
          </a:prstGeom>
          <a:solidFill>
            <a:schemeClr val="bg1"/>
          </a:solidFill>
          <a:ln w="28575">
            <a:solidFill>
              <a:srgbClr val="333399"/>
            </a:solidFill>
            <a:round/>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8" name="Line 3"/>
          <p:cNvSpPr>
            <a:spLocks noChangeShapeType="1"/>
          </p:cNvSpPr>
          <p:nvPr/>
        </p:nvSpPr>
        <p:spPr bwMode="auto">
          <a:xfrm flipH="1">
            <a:off x="1929448" y="1512889"/>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69" name="Rectangle 4"/>
          <p:cNvSpPr>
            <a:spLocks noChangeArrowheads="1"/>
          </p:cNvSpPr>
          <p:nvPr/>
        </p:nvSpPr>
        <p:spPr bwMode="auto">
          <a:xfrm>
            <a:off x="1600835" y="3113088"/>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170" name="Line 5"/>
          <p:cNvSpPr>
            <a:spLocks noChangeShapeType="1"/>
          </p:cNvSpPr>
          <p:nvPr/>
        </p:nvSpPr>
        <p:spPr bwMode="auto">
          <a:xfrm>
            <a:off x="10349548" y="1503364"/>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71" name="Rectangle 6"/>
          <p:cNvSpPr>
            <a:spLocks noChangeArrowheads="1"/>
          </p:cNvSpPr>
          <p:nvPr/>
        </p:nvSpPr>
        <p:spPr bwMode="auto">
          <a:xfrm>
            <a:off x="9988233" y="2581275"/>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172" name="Rectangle 7"/>
          <p:cNvSpPr>
            <a:spLocks noChangeArrowheads="1"/>
          </p:cNvSpPr>
          <p:nvPr/>
        </p:nvSpPr>
        <p:spPr bwMode="auto">
          <a:xfrm>
            <a:off x="2254886" y="1509713"/>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173" name="Line 10"/>
          <p:cNvSpPr>
            <a:spLocks noChangeShapeType="1"/>
          </p:cNvSpPr>
          <p:nvPr/>
        </p:nvSpPr>
        <p:spPr bwMode="auto">
          <a:xfrm>
            <a:off x="2246949" y="2212975"/>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4" name="Line 11"/>
          <p:cNvSpPr>
            <a:spLocks noChangeShapeType="1"/>
          </p:cNvSpPr>
          <p:nvPr/>
        </p:nvSpPr>
        <p:spPr bwMode="auto">
          <a:xfrm>
            <a:off x="2261235" y="2908300"/>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5" name="Line 12"/>
          <p:cNvSpPr>
            <a:spLocks noChangeShapeType="1"/>
          </p:cNvSpPr>
          <p:nvPr/>
        </p:nvSpPr>
        <p:spPr bwMode="auto">
          <a:xfrm>
            <a:off x="2246949" y="360203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6" name="Line 13"/>
          <p:cNvSpPr>
            <a:spLocks noChangeShapeType="1"/>
          </p:cNvSpPr>
          <p:nvPr/>
        </p:nvSpPr>
        <p:spPr bwMode="auto">
          <a:xfrm>
            <a:off x="2246949" y="4294188"/>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7" name="Line 14"/>
          <p:cNvSpPr>
            <a:spLocks noChangeShapeType="1"/>
          </p:cNvSpPr>
          <p:nvPr/>
        </p:nvSpPr>
        <p:spPr bwMode="auto">
          <a:xfrm>
            <a:off x="2261235" y="4989513"/>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8" name="Line 15"/>
          <p:cNvSpPr>
            <a:spLocks noChangeShapeType="1"/>
          </p:cNvSpPr>
          <p:nvPr/>
        </p:nvSpPr>
        <p:spPr bwMode="auto">
          <a:xfrm>
            <a:off x="6099810" y="1517651"/>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9" name="Rectangle 16"/>
          <p:cNvSpPr>
            <a:spLocks noChangeArrowheads="1"/>
          </p:cNvSpPr>
          <p:nvPr/>
        </p:nvSpPr>
        <p:spPr bwMode="auto">
          <a:xfrm>
            <a:off x="7299960" y="1644651"/>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180" name="Rectangle 17"/>
          <p:cNvSpPr>
            <a:spLocks noChangeArrowheads="1"/>
          </p:cNvSpPr>
          <p:nvPr/>
        </p:nvSpPr>
        <p:spPr bwMode="auto">
          <a:xfrm>
            <a:off x="2408873" y="3567114"/>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181" name="Rectangle 18"/>
          <p:cNvSpPr>
            <a:spLocks noChangeArrowheads="1"/>
          </p:cNvSpPr>
          <p:nvPr/>
        </p:nvSpPr>
        <p:spPr bwMode="auto">
          <a:xfrm>
            <a:off x="3488373" y="4432301"/>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182" name="Rectangle 19"/>
          <p:cNvSpPr>
            <a:spLocks noChangeArrowheads="1"/>
          </p:cNvSpPr>
          <p:nvPr/>
        </p:nvSpPr>
        <p:spPr bwMode="auto">
          <a:xfrm>
            <a:off x="3689985" y="5073650"/>
            <a:ext cx="40792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83" name="Rectangle 20"/>
          <p:cNvSpPr>
            <a:spLocks noChangeArrowheads="1"/>
          </p:cNvSpPr>
          <p:nvPr/>
        </p:nvSpPr>
        <p:spPr bwMode="auto">
          <a:xfrm>
            <a:off x="3602674" y="1644651"/>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84" name="Rectangle 21"/>
          <p:cNvSpPr>
            <a:spLocks noChangeArrowheads="1"/>
          </p:cNvSpPr>
          <p:nvPr/>
        </p:nvSpPr>
        <p:spPr bwMode="auto">
          <a:xfrm>
            <a:off x="5655311" y="2332038"/>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85" name="Line 22"/>
          <p:cNvSpPr>
            <a:spLocks noChangeShapeType="1"/>
          </p:cNvSpPr>
          <p:nvPr/>
        </p:nvSpPr>
        <p:spPr bwMode="auto">
          <a:xfrm>
            <a:off x="6106160" y="3611563"/>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86" name="Rectangle 23"/>
          <p:cNvSpPr>
            <a:spLocks noChangeArrowheads="1"/>
          </p:cNvSpPr>
          <p:nvPr/>
        </p:nvSpPr>
        <p:spPr bwMode="auto">
          <a:xfrm>
            <a:off x="7139623" y="4432301"/>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87" name="Rectangle 24"/>
          <p:cNvSpPr>
            <a:spLocks noChangeArrowheads="1"/>
          </p:cNvSpPr>
          <p:nvPr/>
        </p:nvSpPr>
        <p:spPr bwMode="auto">
          <a:xfrm>
            <a:off x="7588886" y="3713164"/>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88" name="Rectangle 25"/>
          <p:cNvSpPr>
            <a:spLocks noChangeArrowheads="1"/>
          </p:cNvSpPr>
          <p:nvPr/>
        </p:nvSpPr>
        <p:spPr bwMode="auto">
          <a:xfrm>
            <a:off x="5410835" y="3056255"/>
            <a:ext cx="283718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89" name="Line 26"/>
          <p:cNvSpPr>
            <a:spLocks noChangeShapeType="1"/>
          </p:cNvSpPr>
          <p:nvPr/>
        </p:nvSpPr>
        <p:spPr bwMode="auto">
          <a:xfrm>
            <a:off x="3212148" y="361156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0" name="Line 27"/>
          <p:cNvSpPr>
            <a:spLocks noChangeShapeType="1"/>
          </p:cNvSpPr>
          <p:nvPr/>
        </p:nvSpPr>
        <p:spPr bwMode="auto">
          <a:xfrm>
            <a:off x="5139373" y="3603626"/>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1" name="Line 28"/>
          <p:cNvSpPr>
            <a:spLocks noChangeShapeType="1"/>
          </p:cNvSpPr>
          <p:nvPr/>
        </p:nvSpPr>
        <p:spPr bwMode="auto">
          <a:xfrm>
            <a:off x="4645660" y="3611563"/>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2" name="Line 29"/>
          <p:cNvSpPr>
            <a:spLocks noChangeShapeType="1"/>
          </p:cNvSpPr>
          <p:nvPr/>
        </p:nvSpPr>
        <p:spPr bwMode="auto">
          <a:xfrm>
            <a:off x="4890135" y="361156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3" name="Line 30"/>
          <p:cNvSpPr>
            <a:spLocks noChangeShapeType="1"/>
          </p:cNvSpPr>
          <p:nvPr/>
        </p:nvSpPr>
        <p:spPr bwMode="auto">
          <a:xfrm>
            <a:off x="5620385" y="361156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4" name="Line 31"/>
          <p:cNvSpPr>
            <a:spLocks noChangeShapeType="1"/>
          </p:cNvSpPr>
          <p:nvPr/>
        </p:nvSpPr>
        <p:spPr bwMode="auto">
          <a:xfrm>
            <a:off x="5379085" y="361156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5" name="Line 32"/>
          <p:cNvSpPr>
            <a:spLocks noChangeShapeType="1"/>
          </p:cNvSpPr>
          <p:nvPr/>
        </p:nvSpPr>
        <p:spPr bwMode="auto">
          <a:xfrm>
            <a:off x="5864860" y="3611564"/>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6" name="Rectangle 33"/>
          <p:cNvSpPr>
            <a:spLocks noChangeArrowheads="1"/>
          </p:cNvSpPr>
          <p:nvPr/>
        </p:nvSpPr>
        <p:spPr bwMode="auto">
          <a:xfrm>
            <a:off x="3512186" y="3727451"/>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97" name="Rectangle 34"/>
          <p:cNvSpPr>
            <a:spLocks noChangeArrowheads="1"/>
          </p:cNvSpPr>
          <p:nvPr/>
        </p:nvSpPr>
        <p:spPr bwMode="auto">
          <a:xfrm>
            <a:off x="5859781" y="3630613"/>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98" name="Line 37"/>
          <p:cNvSpPr>
            <a:spLocks noChangeShapeType="1"/>
          </p:cNvSpPr>
          <p:nvPr/>
        </p:nvSpPr>
        <p:spPr bwMode="auto">
          <a:xfrm>
            <a:off x="2251711" y="1352550"/>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99" name="Line 38"/>
          <p:cNvSpPr>
            <a:spLocks noChangeShapeType="1"/>
          </p:cNvSpPr>
          <p:nvPr/>
        </p:nvSpPr>
        <p:spPr bwMode="auto">
          <a:xfrm>
            <a:off x="2251710" y="115411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0" name="Line 39"/>
          <p:cNvSpPr>
            <a:spLocks noChangeShapeType="1"/>
          </p:cNvSpPr>
          <p:nvPr/>
        </p:nvSpPr>
        <p:spPr bwMode="auto">
          <a:xfrm>
            <a:off x="249142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1" name="Line 40"/>
          <p:cNvSpPr>
            <a:spLocks noChangeShapeType="1"/>
          </p:cNvSpPr>
          <p:nvPr/>
        </p:nvSpPr>
        <p:spPr bwMode="auto">
          <a:xfrm>
            <a:off x="27311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2" name="Line 41"/>
          <p:cNvSpPr>
            <a:spLocks noChangeShapeType="1"/>
          </p:cNvSpPr>
          <p:nvPr/>
        </p:nvSpPr>
        <p:spPr bwMode="auto">
          <a:xfrm>
            <a:off x="297084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3" name="Line 42"/>
          <p:cNvSpPr>
            <a:spLocks noChangeShapeType="1"/>
          </p:cNvSpPr>
          <p:nvPr/>
        </p:nvSpPr>
        <p:spPr bwMode="auto">
          <a:xfrm>
            <a:off x="321214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4" name="Line 43"/>
          <p:cNvSpPr>
            <a:spLocks noChangeShapeType="1"/>
          </p:cNvSpPr>
          <p:nvPr/>
        </p:nvSpPr>
        <p:spPr bwMode="auto">
          <a:xfrm>
            <a:off x="345186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5" name="Line 44"/>
          <p:cNvSpPr>
            <a:spLocks noChangeShapeType="1"/>
          </p:cNvSpPr>
          <p:nvPr/>
        </p:nvSpPr>
        <p:spPr bwMode="auto">
          <a:xfrm>
            <a:off x="368998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6" name="Line 45"/>
          <p:cNvSpPr>
            <a:spLocks noChangeShapeType="1"/>
          </p:cNvSpPr>
          <p:nvPr/>
        </p:nvSpPr>
        <p:spPr bwMode="auto">
          <a:xfrm>
            <a:off x="392969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7" name="Line 46"/>
          <p:cNvSpPr>
            <a:spLocks noChangeShapeType="1"/>
          </p:cNvSpPr>
          <p:nvPr/>
        </p:nvSpPr>
        <p:spPr bwMode="auto">
          <a:xfrm>
            <a:off x="4170998" y="115411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8" name="Line 47"/>
          <p:cNvSpPr>
            <a:spLocks noChangeShapeType="1"/>
          </p:cNvSpPr>
          <p:nvPr/>
        </p:nvSpPr>
        <p:spPr bwMode="auto">
          <a:xfrm>
            <a:off x="441071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09" name="Line 48"/>
          <p:cNvSpPr>
            <a:spLocks noChangeShapeType="1"/>
          </p:cNvSpPr>
          <p:nvPr/>
        </p:nvSpPr>
        <p:spPr bwMode="auto">
          <a:xfrm>
            <a:off x="465042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0" name="Line 49"/>
          <p:cNvSpPr>
            <a:spLocks noChangeShapeType="1"/>
          </p:cNvSpPr>
          <p:nvPr/>
        </p:nvSpPr>
        <p:spPr bwMode="auto">
          <a:xfrm>
            <a:off x="48901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1" name="Line 50"/>
          <p:cNvSpPr>
            <a:spLocks noChangeShapeType="1"/>
          </p:cNvSpPr>
          <p:nvPr/>
        </p:nvSpPr>
        <p:spPr bwMode="auto">
          <a:xfrm>
            <a:off x="51314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2" name="Line 51"/>
          <p:cNvSpPr>
            <a:spLocks noChangeShapeType="1"/>
          </p:cNvSpPr>
          <p:nvPr/>
        </p:nvSpPr>
        <p:spPr bwMode="auto">
          <a:xfrm>
            <a:off x="537114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3" name="Line 52"/>
          <p:cNvSpPr>
            <a:spLocks noChangeShapeType="1"/>
          </p:cNvSpPr>
          <p:nvPr/>
        </p:nvSpPr>
        <p:spPr bwMode="auto">
          <a:xfrm>
            <a:off x="560927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4" name="Line 53"/>
          <p:cNvSpPr>
            <a:spLocks noChangeShapeType="1"/>
          </p:cNvSpPr>
          <p:nvPr/>
        </p:nvSpPr>
        <p:spPr bwMode="auto">
          <a:xfrm>
            <a:off x="584898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5" name="Line 54"/>
          <p:cNvSpPr>
            <a:spLocks noChangeShapeType="1"/>
          </p:cNvSpPr>
          <p:nvPr/>
        </p:nvSpPr>
        <p:spPr bwMode="auto">
          <a:xfrm>
            <a:off x="6088698" y="115411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6" name="Line 55"/>
          <p:cNvSpPr>
            <a:spLocks noChangeShapeType="1"/>
          </p:cNvSpPr>
          <p:nvPr/>
        </p:nvSpPr>
        <p:spPr bwMode="auto">
          <a:xfrm>
            <a:off x="632999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7" name="Line 56"/>
          <p:cNvSpPr>
            <a:spLocks noChangeShapeType="1"/>
          </p:cNvSpPr>
          <p:nvPr/>
        </p:nvSpPr>
        <p:spPr bwMode="auto">
          <a:xfrm>
            <a:off x="656971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8" name="Line 57"/>
          <p:cNvSpPr>
            <a:spLocks noChangeShapeType="1"/>
          </p:cNvSpPr>
          <p:nvPr/>
        </p:nvSpPr>
        <p:spPr bwMode="auto">
          <a:xfrm>
            <a:off x="680942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19" name="Line 58"/>
          <p:cNvSpPr>
            <a:spLocks noChangeShapeType="1"/>
          </p:cNvSpPr>
          <p:nvPr/>
        </p:nvSpPr>
        <p:spPr bwMode="auto">
          <a:xfrm>
            <a:off x="70491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0" name="Line 59"/>
          <p:cNvSpPr>
            <a:spLocks noChangeShapeType="1"/>
          </p:cNvSpPr>
          <p:nvPr/>
        </p:nvSpPr>
        <p:spPr bwMode="auto">
          <a:xfrm>
            <a:off x="72904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1" name="Line 60"/>
          <p:cNvSpPr>
            <a:spLocks noChangeShapeType="1"/>
          </p:cNvSpPr>
          <p:nvPr/>
        </p:nvSpPr>
        <p:spPr bwMode="auto">
          <a:xfrm>
            <a:off x="752856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2" name="Line 61"/>
          <p:cNvSpPr>
            <a:spLocks noChangeShapeType="1"/>
          </p:cNvSpPr>
          <p:nvPr/>
        </p:nvSpPr>
        <p:spPr bwMode="auto">
          <a:xfrm>
            <a:off x="776827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3" name="Line 62"/>
          <p:cNvSpPr>
            <a:spLocks noChangeShapeType="1"/>
          </p:cNvSpPr>
          <p:nvPr/>
        </p:nvSpPr>
        <p:spPr bwMode="auto">
          <a:xfrm>
            <a:off x="8007985" y="115411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4" name="Line 63"/>
          <p:cNvSpPr>
            <a:spLocks noChangeShapeType="1"/>
          </p:cNvSpPr>
          <p:nvPr/>
        </p:nvSpPr>
        <p:spPr bwMode="auto">
          <a:xfrm>
            <a:off x="824769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5" name="Line 64"/>
          <p:cNvSpPr>
            <a:spLocks noChangeShapeType="1"/>
          </p:cNvSpPr>
          <p:nvPr/>
        </p:nvSpPr>
        <p:spPr bwMode="auto">
          <a:xfrm>
            <a:off x="848899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6" name="Line 65"/>
          <p:cNvSpPr>
            <a:spLocks noChangeShapeType="1"/>
          </p:cNvSpPr>
          <p:nvPr/>
        </p:nvSpPr>
        <p:spPr bwMode="auto">
          <a:xfrm>
            <a:off x="872871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7" name="Line 66"/>
          <p:cNvSpPr>
            <a:spLocks noChangeShapeType="1"/>
          </p:cNvSpPr>
          <p:nvPr/>
        </p:nvSpPr>
        <p:spPr bwMode="auto">
          <a:xfrm>
            <a:off x="8968423"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8" name="Line 67"/>
          <p:cNvSpPr>
            <a:spLocks noChangeShapeType="1"/>
          </p:cNvSpPr>
          <p:nvPr/>
        </p:nvSpPr>
        <p:spPr bwMode="auto">
          <a:xfrm>
            <a:off x="9208135"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29" name="Line 68"/>
          <p:cNvSpPr>
            <a:spLocks noChangeShapeType="1"/>
          </p:cNvSpPr>
          <p:nvPr/>
        </p:nvSpPr>
        <p:spPr bwMode="auto">
          <a:xfrm>
            <a:off x="9447848"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30" name="Line 69"/>
          <p:cNvSpPr>
            <a:spLocks noChangeShapeType="1"/>
          </p:cNvSpPr>
          <p:nvPr/>
        </p:nvSpPr>
        <p:spPr bwMode="auto">
          <a:xfrm>
            <a:off x="9687560" y="1054100"/>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31" name="Line 70"/>
          <p:cNvSpPr>
            <a:spLocks noChangeShapeType="1"/>
          </p:cNvSpPr>
          <p:nvPr/>
        </p:nvSpPr>
        <p:spPr bwMode="auto">
          <a:xfrm>
            <a:off x="9927273" y="1154114"/>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232" name="Rectangle 71"/>
          <p:cNvSpPr>
            <a:spLocks noChangeArrowheads="1"/>
          </p:cNvSpPr>
          <p:nvPr/>
        </p:nvSpPr>
        <p:spPr bwMode="auto">
          <a:xfrm>
            <a:off x="2410460" y="95408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233" name="Rectangle 72"/>
          <p:cNvSpPr>
            <a:spLocks noChangeArrowheads="1"/>
          </p:cNvSpPr>
          <p:nvPr/>
        </p:nvSpPr>
        <p:spPr bwMode="auto">
          <a:xfrm>
            <a:off x="4329748" y="95408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234" name="Rectangle 73"/>
          <p:cNvSpPr>
            <a:spLocks noChangeArrowheads="1"/>
          </p:cNvSpPr>
          <p:nvPr/>
        </p:nvSpPr>
        <p:spPr bwMode="auto">
          <a:xfrm>
            <a:off x="6249035" y="95408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235" name="Rectangle 74"/>
          <p:cNvSpPr>
            <a:spLocks noChangeArrowheads="1"/>
          </p:cNvSpPr>
          <p:nvPr/>
        </p:nvSpPr>
        <p:spPr bwMode="auto">
          <a:xfrm>
            <a:off x="8168323" y="954089"/>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236" name="Rectangle 75"/>
          <p:cNvSpPr>
            <a:spLocks noChangeArrowheads="1"/>
          </p:cNvSpPr>
          <p:nvPr/>
        </p:nvSpPr>
        <p:spPr bwMode="auto">
          <a:xfrm>
            <a:off x="5609273" y="363061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237" name="Rectangle 76"/>
          <p:cNvSpPr>
            <a:spLocks noChangeArrowheads="1"/>
          </p:cNvSpPr>
          <p:nvPr/>
        </p:nvSpPr>
        <p:spPr bwMode="auto">
          <a:xfrm>
            <a:off x="5371148" y="363061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238" name="Rectangle 77"/>
          <p:cNvSpPr>
            <a:spLocks noChangeArrowheads="1"/>
          </p:cNvSpPr>
          <p:nvPr/>
        </p:nvSpPr>
        <p:spPr bwMode="auto">
          <a:xfrm>
            <a:off x="5113973" y="363061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239" name="Rectangle 78"/>
          <p:cNvSpPr>
            <a:spLocks noChangeArrowheads="1"/>
          </p:cNvSpPr>
          <p:nvPr/>
        </p:nvSpPr>
        <p:spPr bwMode="auto">
          <a:xfrm>
            <a:off x="4874260" y="363061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240" name="Rectangle 79"/>
          <p:cNvSpPr>
            <a:spLocks noChangeArrowheads="1"/>
          </p:cNvSpPr>
          <p:nvPr/>
        </p:nvSpPr>
        <p:spPr bwMode="auto">
          <a:xfrm>
            <a:off x="4612323" y="3630613"/>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241" name="Rectangle 80"/>
          <p:cNvSpPr>
            <a:spLocks noChangeArrowheads="1"/>
          </p:cNvSpPr>
          <p:nvPr/>
        </p:nvSpPr>
        <p:spPr bwMode="auto">
          <a:xfrm>
            <a:off x="1817370" y="758507"/>
            <a:ext cx="813181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242" name="Line 81"/>
          <p:cNvSpPr>
            <a:spLocks noChangeShapeType="1"/>
          </p:cNvSpPr>
          <p:nvPr/>
        </p:nvSpPr>
        <p:spPr bwMode="auto">
          <a:xfrm flipH="1">
            <a:off x="8006399" y="5006975"/>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243" name="Rectangle 83"/>
          <p:cNvSpPr>
            <a:spLocks noChangeArrowheads="1"/>
          </p:cNvSpPr>
          <p:nvPr/>
        </p:nvSpPr>
        <p:spPr bwMode="auto">
          <a:xfrm>
            <a:off x="8519161" y="5073650"/>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244" name="Line 96"/>
          <p:cNvSpPr>
            <a:spLocks noChangeShapeType="1"/>
          </p:cNvSpPr>
          <p:nvPr/>
        </p:nvSpPr>
        <p:spPr bwMode="auto">
          <a:xfrm>
            <a:off x="10047923" y="148590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245" name="Line 97"/>
          <p:cNvSpPr>
            <a:spLocks noChangeShapeType="1"/>
          </p:cNvSpPr>
          <p:nvPr/>
        </p:nvSpPr>
        <p:spPr bwMode="auto">
          <a:xfrm>
            <a:off x="10047923" y="498157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246" name="Line 98"/>
          <p:cNvSpPr>
            <a:spLocks noChangeShapeType="1"/>
          </p:cNvSpPr>
          <p:nvPr/>
        </p:nvSpPr>
        <p:spPr bwMode="auto">
          <a:xfrm>
            <a:off x="1659574" y="1524000"/>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247" name="Line 99"/>
          <p:cNvSpPr>
            <a:spLocks noChangeShapeType="1"/>
          </p:cNvSpPr>
          <p:nvPr/>
        </p:nvSpPr>
        <p:spPr bwMode="auto">
          <a:xfrm>
            <a:off x="1673861" y="5624513"/>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19250" name="Rectangle 82"/>
          <p:cNvSpPr>
            <a:spLocks noChangeArrowheads="1"/>
          </p:cNvSpPr>
          <p:nvPr/>
        </p:nvSpPr>
        <p:spPr bwMode="auto">
          <a:xfrm>
            <a:off x="2248536" y="4954588"/>
            <a:ext cx="5770563"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
        <p:nvSpPr>
          <p:cNvPr id="519251" name="Text Box 83"/>
          <p:cNvSpPr txBox="1">
            <a:spLocks noChangeArrowheads="1"/>
          </p:cNvSpPr>
          <p:nvPr/>
        </p:nvSpPr>
        <p:spPr bwMode="auto">
          <a:xfrm>
            <a:off x="193040" y="5650230"/>
            <a:ext cx="11793220" cy="1014730"/>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选项字段 </a:t>
            </a:r>
            <a:r>
              <a:rPr lang="en-US" altLang="zh-CN" b="1" dirty="0">
                <a:solidFill>
                  <a:schemeClr val="bg2"/>
                </a:solidFill>
              </a:rPr>
              <a:t>—— </a:t>
            </a:r>
            <a:r>
              <a:rPr lang="zh-CN" altLang="en-US" b="1" dirty="0">
                <a:solidFill>
                  <a:schemeClr val="bg2"/>
                </a:solidFill>
              </a:rPr>
              <a:t>长度可变。</a:t>
            </a:r>
            <a:r>
              <a:rPr lang="en-US" altLang="zh-CN" b="1" dirty="0">
                <a:solidFill>
                  <a:schemeClr val="bg2"/>
                </a:solidFill>
              </a:rPr>
              <a:t>TCP </a:t>
            </a:r>
            <a:r>
              <a:rPr lang="zh-CN" altLang="en-US" b="1" dirty="0">
                <a:solidFill>
                  <a:schemeClr val="bg2"/>
                </a:solidFill>
              </a:rPr>
              <a:t>只规定了一种选项，即最大报文段长度 </a:t>
            </a:r>
            <a:r>
              <a:rPr lang="en-US" altLang="zh-CN" b="1" dirty="0">
                <a:solidFill>
                  <a:schemeClr val="bg2"/>
                </a:solidFill>
              </a:rPr>
              <a:t>MSS (Maximum Segment Size)</a:t>
            </a:r>
            <a:r>
              <a:rPr lang="zh-CN" altLang="en-US" b="1" dirty="0">
                <a:solidFill>
                  <a:schemeClr val="bg2"/>
                </a:solidFill>
              </a:rPr>
              <a:t>。</a:t>
            </a:r>
            <a:r>
              <a:rPr lang="en-US" altLang="zh-CN" b="1" dirty="0">
                <a:solidFill>
                  <a:schemeClr val="bg2"/>
                </a:solidFill>
              </a:rPr>
              <a:t>MSS </a:t>
            </a:r>
            <a:r>
              <a:rPr lang="zh-CN" altLang="en-US" b="1" dirty="0">
                <a:solidFill>
                  <a:schemeClr val="bg2"/>
                </a:solidFill>
              </a:rPr>
              <a:t>告诉对方 </a:t>
            </a:r>
            <a:r>
              <a:rPr lang="en-US" altLang="zh-CN" b="1" dirty="0">
                <a:solidFill>
                  <a:schemeClr val="bg2"/>
                </a:solidFill>
              </a:rPr>
              <a:t>TCP</a:t>
            </a:r>
            <a:r>
              <a:rPr lang="zh-CN" altLang="en-US" b="1" dirty="0">
                <a:solidFill>
                  <a:schemeClr val="bg2"/>
                </a:solidFill>
              </a:rPr>
              <a:t>：“我的缓存所能接收的报文段的数据字段的最大长度是 </a:t>
            </a:r>
            <a:r>
              <a:rPr lang="en-US" altLang="zh-CN" b="1" dirty="0">
                <a:solidFill>
                  <a:schemeClr val="bg2"/>
                </a:solidFill>
              </a:rPr>
              <a:t>MSS </a:t>
            </a:r>
            <a:r>
              <a:rPr lang="zh-CN" altLang="en-US" b="1" dirty="0">
                <a:solidFill>
                  <a:schemeClr val="bg2"/>
                </a:solidFill>
              </a:rPr>
              <a:t>个字节。” </a:t>
            </a:r>
            <a:endParaRPr lang="zh-CN" altLang="en-US" b="1" dirty="0">
              <a:solidFill>
                <a:schemeClr val="bg2"/>
              </a:solidFill>
            </a:endParaRPr>
          </a:p>
        </p:txBody>
      </p:sp>
      <p:grpSp>
        <p:nvGrpSpPr>
          <p:cNvPr id="519256" name="Group 88"/>
          <p:cNvGrpSpPr/>
          <p:nvPr/>
        </p:nvGrpSpPr>
        <p:grpSpPr bwMode="auto">
          <a:xfrm>
            <a:off x="2204720" y="2581275"/>
            <a:ext cx="7783830" cy="2449830"/>
            <a:chOff x="-303" y="120"/>
            <a:chExt cx="5760" cy="3847"/>
          </a:xfrm>
          <a:solidFill>
            <a:srgbClr val="92D050"/>
          </a:solidFill>
        </p:grpSpPr>
        <p:sp>
          <p:nvSpPr>
            <p:cNvPr id="519252" name="Rectangle 84"/>
            <p:cNvSpPr>
              <a:spLocks noChangeArrowheads="1"/>
            </p:cNvSpPr>
            <p:nvPr/>
          </p:nvSpPr>
          <p:spPr bwMode="auto">
            <a:xfrm>
              <a:off x="-303" y="120"/>
              <a:ext cx="5760" cy="3847"/>
            </a:xfrm>
            <a:prstGeom prst="rect">
              <a:avLst/>
            </a:prstGeom>
            <a:grpFill/>
            <a:ln w="9525">
              <a:noFill/>
              <a:miter lim="800000"/>
            </a:ln>
            <a:effectLst/>
          </p:spPr>
          <p:txBody>
            <a:bodyPr wrap="none" anchor="ctr"/>
            <a:lstStyle/>
            <a:p>
              <a:pPr algn="ctr">
                <a:lnSpc>
                  <a:spcPct val="130000"/>
                </a:lnSpc>
              </a:pPr>
              <a:endParaRPr lang="zh-CN" altLang="zh-CN" sz="2800" b="1">
                <a:solidFill>
                  <a:schemeClr val="bg2"/>
                </a:solidFill>
              </a:endParaRPr>
            </a:p>
          </p:txBody>
        </p:sp>
        <p:sp>
          <p:nvSpPr>
            <p:cNvPr id="519255" name="Text Box 87"/>
            <p:cNvSpPr txBox="1">
              <a:spLocks noChangeArrowheads="1"/>
            </p:cNvSpPr>
            <p:nvPr/>
          </p:nvSpPr>
          <p:spPr bwMode="auto">
            <a:xfrm>
              <a:off x="264" y="1095"/>
              <a:ext cx="5148" cy="1448"/>
            </a:xfrm>
            <a:prstGeom prst="rect">
              <a:avLst/>
            </a:prstGeom>
            <a:grpFill/>
            <a:ln w="9525">
              <a:noFill/>
              <a:miter lim="800000"/>
            </a:ln>
            <a:effectLst/>
          </p:spPr>
          <p:txBody>
            <a:bodyPr wrap="square">
              <a:spAutoFit/>
            </a:bodyPr>
            <a:lstStyle/>
            <a:p>
              <a:pPr algn="l">
                <a:lnSpc>
                  <a:spcPct val="150000"/>
                </a:lnSpc>
              </a:pPr>
              <a:r>
                <a:rPr lang="en-US" altLang="zh-CN" b="1" dirty="0">
                  <a:solidFill>
                    <a:schemeClr val="bg2"/>
                  </a:solidFill>
                  <a:latin typeface="+mj-ea"/>
                  <a:ea typeface="+mj-ea"/>
                </a:rPr>
                <a:t>MSS </a:t>
              </a:r>
              <a:r>
                <a:rPr lang="zh-CN" altLang="en-US" b="1" dirty="0">
                  <a:solidFill>
                    <a:schemeClr val="bg2"/>
                  </a:solidFill>
                  <a:latin typeface="+mj-ea"/>
                  <a:ea typeface="+mj-ea"/>
                </a:rPr>
                <a:t>是 </a:t>
              </a:r>
              <a:r>
                <a:rPr lang="en-US" altLang="zh-CN" b="1" dirty="0">
                  <a:solidFill>
                    <a:schemeClr val="bg2"/>
                  </a:solidFill>
                  <a:latin typeface="+mj-ea"/>
                  <a:ea typeface="+mj-ea"/>
                </a:rPr>
                <a:t>TCP </a:t>
              </a:r>
              <a:r>
                <a:rPr lang="zh-CN" altLang="en-US" b="1" dirty="0">
                  <a:solidFill>
                    <a:schemeClr val="bg2"/>
                  </a:solidFill>
                  <a:latin typeface="+mj-ea"/>
                  <a:ea typeface="+mj-ea"/>
                </a:rPr>
                <a:t>报文段中的数据字段的最大长度。</a:t>
              </a:r>
              <a:endParaRPr lang="zh-CN" altLang="en-US" b="1" dirty="0">
                <a:solidFill>
                  <a:schemeClr val="bg2"/>
                </a:solidFill>
                <a:latin typeface="+mj-ea"/>
                <a:ea typeface="+mj-ea"/>
              </a:endParaRPr>
            </a:p>
            <a:p>
              <a:pPr algn="l">
                <a:lnSpc>
                  <a:spcPct val="150000"/>
                </a:lnSpc>
              </a:pPr>
              <a:r>
                <a:rPr lang="zh-CN" altLang="en-US" b="1" dirty="0">
                  <a:solidFill>
                    <a:schemeClr val="bg2"/>
                  </a:solidFill>
                  <a:latin typeface="+mj-ea"/>
                  <a:ea typeface="+mj-ea"/>
                </a:rPr>
                <a:t>数据字段加上 </a:t>
              </a:r>
              <a:r>
                <a:rPr lang="en-US" altLang="zh-CN" b="1" dirty="0">
                  <a:solidFill>
                    <a:schemeClr val="bg2"/>
                  </a:solidFill>
                  <a:latin typeface="+mj-ea"/>
                  <a:ea typeface="+mj-ea"/>
                </a:rPr>
                <a:t>TCP </a:t>
              </a:r>
              <a:r>
                <a:rPr lang="zh-CN" altLang="en-US" b="1" dirty="0">
                  <a:solidFill>
                    <a:schemeClr val="bg2"/>
                  </a:solidFill>
                  <a:latin typeface="+mj-ea"/>
                  <a:ea typeface="+mj-ea"/>
                </a:rPr>
                <a:t>首部才等于整个的 </a:t>
              </a:r>
              <a:r>
                <a:rPr lang="en-US" altLang="zh-CN" b="1" dirty="0">
                  <a:solidFill>
                    <a:schemeClr val="bg2"/>
                  </a:solidFill>
                  <a:latin typeface="+mj-ea"/>
                  <a:ea typeface="+mj-ea"/>
                </a:rPr>
                <a:t>TCP </a:t>
              </a:r>
              <a:r>
                <a:rPr lang="zh-CN" altLang="en-US" b="1" dirty="0">
                  <a:solidFill>
                    <a:schemeClr val="bg2"/>
                  </a:solidFill>
                  <a:latin typeface="+mj-ea"/>
                  <a:ea typeface="+mj-ea"/>
                </a:rPr>
                <a:t>报文段。</a:t>
              </a:r>
              <a:endParaRPr lang="zh-CN" altLang="en-US" b="1" dirty="0">
                <a:solidFill>
                  <a:schemeClr val="bg2"/>
                </a:solidFill>
                <a:latin typeface="+mj-ea"/>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519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bldLvl="0" animBg="1"/>
      <p:bldP spid="519250" grpId="1"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3.3.2  TCP</a:t>
            </a:r>
            <a:r>
              <a:rPr sz="2800" b="1" dirty="0">
                <a:latin typeface="宋体" panose="02010600030101010101" pitchFamily="2" charset="-122"/>
                <a:ea typeface="宋体" panose="02010600030101010101" pitchFamily="2" charset="-122"/>
                <a:cs typeface="宋体" panose="02010600030101010101" pitchFamily="2" charset="-122"/>
                <a:sym typeface="+mn-ea"/>
              </a:rPr>
              <a:t>报文段结构</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5" name="Line 3"/>
          <p:cNvSpPr>
            <a:spLocks noChangeShapeType="1"/>
          </p:cNvSpPr>
          <p:nvPr/>
        </p:nvSpPr>
        <p:spPr bwMode="auto">
          <a:xfrm flipH="1">
            <a:off x="1855788" y="149447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3094673"/>
            <a:ext cx="690880" cy="64262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a:p>
            <a:pP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7" name="Line 5"/>
          <p:cNvSpPr>
            <a:spLocks noChangeShapeType="1"/>
          </p:cNvSpPr>
          <p:nvPr/>
        </p:nvSpPr>
        <p:spPr bwMode="auto">
          <a:xfrm>
            <a:off x="10275888" y="148494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4573" y="2562860"/>
            <a:ext cx="690880" cy="1196340"/>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kumimoji="1" lang="en-US" altLang="zh-CN" sz="2000" b="1">
                <a:solidFill>
                  <a:schemeClr val="bg2"/>
                </a:solidFill>
                <a:latin typeface="+mn-lt"/>
                <a:ea typeface="+mn-ea"/>
              </a:rPr>
              <a:t>20</a:t>
            </a:r>
            <a:endParaRPr kumimoji="1" lang="en-US" altLang="zh-CN"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字节</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固定</a:t>
            </a:r>
            <a:endParaRPr kumimoji="1" lang="zh-CN" altLang="en-US" sz="2000" b="1">
              <a:solidFill>
                <a:schemeClr val="bg2"/>
              </a:solidFill>
              <a:latin typeface="+mn-lt"/>
              <a:ea typeface="+mn-ea"/>
            </a:endParaRPr>
          </a:p>
          <a:p>
            <a:pPr algn="ctr" defTabSz="762000" eaLnBrk="0" hangingPunct="0">
              <a:lnSpc>
                <a:spcPct val="90000"/>
              </a:lnSpc>
            </a:pPr>
            <a:r>
              <a:rPr kumimoji="1" lang="zh-CN" altLang="en-US" sz="2000" b="1">
                <a:solidFill>
                  <a:schemeClr val="bg2"/>
                </a:solidFill>
                <a:latin typeface="+mn-lt"/>
                <a:ea typeface="+mn-ea"/>
              </a:rPr>
              <a:t>首部</a:t>
            </a:r>
            <a:endParaRPr kumimoji="1" lang="zh-CN" altLang="en-US" sz="2000" b="1">
              <a:solidFill>
                <a:schemeClr val="bg2"/>
              </a:solidFill>
              <a:latin typeface="+mn-lt"/>
              <a:ea typeface="+mn-ea"/>
            </a:endParaRPr>
          </a:p>
        </p:txBody>
      </p:sp>
      <p:sp>
        <p:nvSpPr>
          <p:cNvPr id="89" name="Rectangle 7"/>
          <p:cNvSpPr>
            <a:spLocks noChangeArrowheads="1"/>
          </p:cNvSpPr>
          <p:nvPr/>
        </p:nvSpPr>
        <p:spPr bwMode="auto">
          <a:xfrm>
            <a:off x="2181226" y="1491298"/>
            <a:ext cx="7686675" cy="4133850"/>
          </a:xfrm>
          <a:prstGeom prst="rect">
            <a:avLst/>
          </a:prstGeom>
          <a:solidFill>
            <a:srgbClr val="FFC000"/>
          </a:solidFill>
          <a:ln w="25400">
            <a:solidFill>
              <a:schemeClr val="tx1"/>
            </a:solidFill>
            <a:miter lim="800000"/>
          </a:ln>
          <a:effectLst/>
        </p:spPr>
        <p:txBody>
          <a:bodyPr wrap="none" anchor="ctr"/>
          <a:lstStyle/>
          <a:p>
            <a:endParaRPr lang="zh-CN" altLang="en-US" b="1">
              <a:solidFill>
                <a:schemeClr val="bg2"/>
              </a:solidFill>
              <a:latin typeface="+mn-lt"/>
              <a:ea typeface="+mn-ea"/>
            </a:endParaRPr>
          </a:p>
        </p:txBody>
      </p:sp>
      <p:sp>
        <p:nvSpPr>
          <p:cNvPr id="90" name="Line 10"/>
          <p:cNvSpPr>
            <a:spLocks noChangeShapeType="1"/>
          </p:cNvSpPr>
          <p:nvPr/>
        </p:nvSpPr>
        <p:spPr bwMode="auto">
          <a:xfrm>
            <a:off x="2173289" y="2194560"/>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889885"/>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358362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4275773"/>
            <a:ext cx="7699375"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971098"/>
            <a:ext cx="7685088"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1499236"/>
            <a:ext cx="0" cy="7096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1626236"/>
            <a:ext cx="197104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目  的  端  口</a:t>
            </a:r>
            <a:endParaRPr kumimoji="1" lang="zh-CN" altLang="en-US" sz="2000" b="1">
              <a:solidFill>
                <a:schemeClr val="bg2"/>
              </a:solidFill>
              <a:latin typeface="+mn-lt"/>
              <a:ea typeface="+mn-ea"/>
            </a:endParaRPr>
          </a:p>
        </p:txBody>
      </p:sp>
      <p:sp>
        <p:nvSpPr>
          <p:cNvPr id="97" name="Rectangle 17"/>
          <p:cNvSpPr>
            <a:spLocks noChangeArrowheads="1"/>
          </p:cNvSpPr>
          <p:nvPr/>
        </p:nvSpPr>
        <p:spPr bwMode="auto">
          <a:xfrm>
            <a:off x="2335213" y="3548699"/>
            <a:ext cx="690880" cy="70421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数据</a:t>
            </a:r>
            <a:endParaRPr kumimoji="1" lang="zh-CN" altLang="en-US" sz="2000" b="1">
              <a:solidFill>
                <a:schemeClr val="bg2"/>
              </a:solidFill>
              <a:latin typeface="+mn-lt"/>
              <a:ea typeface="+mn-ea"/>
            </a:endParaRPr>
          </a:p>
          <a:p>
            <a:pPr defTabSz="762000" eaLnBrk="0" hangingPunct="0"/>
            <a:r>
              <a:rPr kumimoji="1" lang="zh-CN" altLang="en-US" sz="2000" b="1">
                <a:solidFill>
                  <a:schemeClr val="bg2"/>
                </a:solidFill>
                <a:latin typeface="+mn-lt"/>
                <a:ea typeface="+mn-ea"/>
              </a:rPr>
              <a:t>偏移</a:t>
            </a:r>
            <a:endParaRPr kumimoji="1" lang="zh-CN" altLang="en-US" sz="2000" b="1">
              <a:solidFill>
                <a:schemeClr val="bg2"/>
              </a:solidFill>
              <a:latin typeface="+mn-lt"/>
              <a:ea typeface="+mn-ea"/>
            </a:endParaRPr>
          </a:p>
        </p:txBody>
      </p:sp>
      <p:sp>
        <p:nvSpPr>
          <p:cNvPr id="98" name="Rectangle 18"/>
          <p:cNvSpPr>
            <a:spLocks noChangeArrowheads="1"/>
          </p:cNvSpPr>
          <p:nvPr/>
        </p:nvSpPr>
        <p:spPr bwMode="auto">
          <a:xfrm>
            <a:off x="3414713" y="4413886"/>
            <a:ext cx="171577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检   验   和</a:t>
            </a:r>
            <a:endParaRPr kumimoji="1" lang="zh-CN" altLang="en-US" sz="2000" b="1">
              <a:solidFill>
                <a:schemeClr val="bg2"/>
              </a:solidFill>
              <a:latin typeface="+mn-lt"/>
              <a:ea typeface="+mn-ea"/>
            </a:endParaRPr>
          </a:p>
        </p:txBody>
      </p:sp>
      <p:sp>
        <p:nvSpPr>
          <p:cNvPr id="99" name="Rectangle 19"/>
          <p:cNvSpPr>
            <a:spLocks noChangeArrowheads="1"/>
          </p:cNvSpPr>
          <p:nvPr/>
        </p:nvSpPr>
        <p:spPr bwMode="auto">
          <a:xfrm>
            <a:off x="3616325" y="5055235"/>
            <a:ext cx="40792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选    项    （长  度  可  变）</a:t>
            </a:r>
            <a:endParaRPr kumimoji="1" lang="zh-CN" altLang="en-US" sz="2000" b="1">
              <a:solidFill>
                <a:schemeClr val="bg2"/>
              </a:solidFill>
              <a:latin typeface="+mn-lt"/>
              <a:ea typeface="+mn-ea"/>
            </a:endParaRPr>
          </a:p>
        </p:txBody>
      </p:sp>
      <p:sp>
        <p:nvSpPr>
          <p:cNvPr id="100" name="Rectangle 20"/>
          <p:cNvSpPr>
            <a:spLocks noChangeArrowheads="1"/>
          </p:cNvSpPr>
          <p:nvPr/>
        </p:nvSpPr>
        <p:spPr bwMode="auto">
          <a:xfrm>
            <a:off x="3529014" y="1626236"/>
            <a:ext cx="145923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源  端  口</a:t>
            </a:r>
            <a:endParaRPr kumimoji="1" lang="zh-CN" altLang="en-US" sz="2000" b="1">
              <a:solidFill>
                <a:schemeClr val="bg2"/>
              </a:solidFill>
              <a:latin typeface="+mn-lt"/>
              <a:ea typeface="+mn-ea"/>
            </a:endParaRPr>
          </a:p>
        </p:txBody>
      </p:sp>
      <p:sp>
        <p:nvSpPr>
          <p:cNvPr id="101" name="Rectangle 21"/>
          <p:cNvSpPr>
            <a:spLocks noChangeArrowheads="1"/>
          </p:cNvSpPr>
          <p:nvPr/>
        </p:nvSpPr>
        <p:spPr bwMode="auto">
          <a:xfrm>
            <a:off x="5581651" y="2313623"/>
            <a:ext cx="1381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序   号</a:t>
            </a:r>
            <a:endParaRPr kumimoji="1" lang="zh-CN" altLang="en-US" sz="2000" b="1">
              <a:solidFill>
                <a:schemeClr val="bg2"/>
              </a:solidFill>
              <a:latin typeface="+mn-lt"/>
              <a:ea typeface="+mn-ea"/>
            </a:endParaRPr>
          </a:p>
        </p:txBody>
      </p:sp>
      <p:sp>
        <p:nvSpPr>
          <p:cNvPr id="102" name="Line 22"/>
          <p:cNvSpPr>
            <a:spLocks noChangeShapeType="1"/>
          </p:cNvSpPr>
          <p:nvPr/>
        </p:nvSpPr>
        <p:spPr bwMode="auto">
          <a:xfrm>
            <a:off x="6032500" y="3593148"/>
            <a:ext cx="0" cy="1370012"/>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4413886"/>
            <a:ext cx="23558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紧   急   指   针</a:t>
            </a:r>
            <a:endParaRPr kumimoji="1" lang="zh-CN" altLang="en-US" sz="2000" b="1">
              <a:solidFill>
                <a:schemeClr val="bg2"/>
              </a:solidFill>
              <a:latin typeface="+mn-lt"/>
              <a:ea typeface="+mn-ea"/>
            </a:endParaRPr>
          </a:p>
        </p:txBody>
      </p:sp>
      <p:sp>
        <p:nvSpPr>
          <p:cNvPr id="104" name="Rectangle 24"/>
          <p:cNvSpPr>
            <a:spLocks noChangeArrowheads="1"/>
          </p:cNvSpPr>
          <p:nvPr/>
        </p:nvSpPr>
        <p:spPr bwMode="auto">
          <a:xfrm>
            <a:off x="7515226" y="3694749"/>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窗   口</a:t>
            </a:r>
            <a:endParaRPr kumimoji="1" lang="zh-CN" altLang="en-US" sz="2000" b="1">
              <a:solidFill>
                <a:schemeClr val="bg2"/>
              </a:solidFill>
              <a:latin typeface="+mn-lt"/>
              <a:ea typeface="+mn-ea"/>
            </a:endParaRPr>
          </a:p>
        </p:txBody>
      </p:sp>
      <p:sp>
        <p:nvSpPr>
          <p:cNvPr id="105" name="Rectangle 25"/>
          <p:cNvSpPr>
            <a:spLocks noChangeArrowheads="1"/>
          </p:cNvSpPr>
          <p:nvPr/>
        </p:nvSpPr>
        <p:spPr bwMode="auto">
          <a:xfrm>
            <a:off x="5337175" y="3037840"/>
            <a:ext cx="3253740" cy="396240"/>
          </a:xfrm>
          <a:prstGeom prst="rect">
            <a:avLst/>
          </a:prstGeom>
          <a:noFill/>
          <a:ln w="12700">
            <a:noFill/>
            <a:miter lim="800000"/>
          </a:ln>
          <a:effectLst/>
        </p:spPr>
        <p:txBody>
          <a:bodyPr wrap="square" lIns="90488" tIns="44450" rIns="90488" bIns="44450">
            <a:spAutoFit/>
          </a:bodyPr>
          <a:lstStyle/>
          <a:p>
            <a:pPr defTabSz="762000" eaLnBrk="0" hangingPunct="0"/>
            <a:r>
              <a:rPr kumimoji="1" lang="zh-CN" altLang="en-US" sz="2000" b="1">
                <a:solidFill>
                  <a:schemeClr val="bg2"/>
                </a:solidFill>
                <a:latin typeface="+mn-lt"/>
                <a:ea typeface="+mn-ea"/>
              </a:rPr>
              <a:t>确    认    号</a:t>
            </a:r>
            <a:endParaRPr kumimoji="1" lang="zh-CN" altLang="en-US" sz="2000" b="1">
              <a:solidFill>
                <a:schemeClr val="bg2"/>
              </a:solidFill>
              <a:latin typeface="+mn-lt"/>
              <a:ea typeface="+mn-ea"/>
            </a:endParaRPr>
          </a:p>
        </p:txBody>
      </p:sp>
      <p:sp>
        <p:nvSpPr>
          <p:cNvPr id="106" name="Line 26"/>
          <p:cNvSpPr>
            <a:spLocks noChangeShapeType="1"/>
          </p:cNvSpPr>
          <p:nvPr/>
        </p:nvSpPr>
        <p:spPr bwMode="auto">
          <a:xfrm>
            <a:off x="3138488" y="359314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3585211"/>
            <a:ext cx="0" cy="684213"/>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3593148"/>
            <a:ext cx="0" cy="6921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3593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3593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3593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3593149"/>
            <a:ext cx="0" cy="6810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3709036"/>
            <a:ext cx="107569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保   留</a:t>
            </a:r>
            <a:endParaRPr kumimoji="1" lang="zh-CN" altLang="en-US" sz="2000" b="1">
              <a:solidFill>
                <a:schemeClr val="bg2"/>
              </a:solidFill>
              <a:latin typeface="+mn-lt"/>
              <a:ea typeface="+mn-ea"/>
            </a:endParaRPr>
          </a:p>
        </p:txBody>
      </p:sp>
      <p:sp>
        <p:nvSpPr>
          <p:cNvPr id="114" name="Rectangle 34"/>
          <p:cNvSpPr>
            <a:spLocks noChangeArrowheads="1"/>
          </p:cNvSpPr>
          <p:nvPr/>
        </p:nvSpPr>
        <p:spPr bwMode="auto">
          <a:xfrm>
            <a:off x="5786121" y="3612198"/>
            <a:ext cx="283210" cy="642620"/>
          </a:xfrm>
          <a:prstGeom prst="rect">
            <a:avLst/>
          </a:prstGeom>
          <a:noFill/>
          <a:ln w="12700">
            <a:noFill/>
            <a:miter lim="800000"/>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bg2"/>
                </a:solidFill>
                <a:latin typeface="+mn-lt"/>
                <a:ea typeface="+mn-ea"/>
              </a:rPr>
              <a:t>F</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I</a:t>
            </a:r>
            <a:endParaRPr kumimoji="1" lang="en-US" altLang="zh-CN" sz="1600" b="1">
              <a:solidFill>
                <a:schemeClr val="bg2"/>
              </a:solidFill>
              <a:latin typeface="+mn-lt"/>
              <a:ea typeface="+mn-ea"/>
            </a:endParaRPr>
          </a:p>
          <a:p>
            <a:pPr algn="ct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15" name="Line 37"/>
          <p:cNvSpPr>
            <a:spLocks noChangeShapeType="1"/>
          </p:cNvSpPr>
          <p:nvPr/>
        </p:nvSpPr>
        <p:spPr bwMode="auto">
          <a:xfrm>
            <a:off x="2178051" y="1334135"/>
            <a:ext cx="7675563" cy="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1135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1135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1135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1135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1035685"/>
            <a:ext cx="0" cy="298450"/>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1135699"/>
            <a:ext cx="0" cy="198437"/>
          </a:xfrm>
          <a:prstGeom prst="line">
            <a:avLst/>
          </a:prstGeom>
          <a:noFill/>
          <a:ln w="12700">
            <a:solidFill>
              <a:schemeClr val="tx1"/>
            </a:solidFill>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935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0" name="Rectangle 72"/>
          <p:cNvSpPr>
            <a:spLocks noChangeArrowheads="1"/>
          </p:cNvSpPr>
          <p:nvPr/>
        </p:nvSpPr>
        <p:spPr bwMode="auto">
          <a:xfrm>
            <a:off x="4256088" y="935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1" name="Rectangle 73"/>
          <p:cNvSpPr>
            <a:spLocks noChangeArrowheads="1"/>
          </p:cNvSpPr>
          <p:nvPr/>
        </p:nvSpPr>
        <p:spPr bwMode="auto">
          <a:xfrm>
            <a:off x="6175375" y="935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2" name="Rectangle 74"/>
          <p:cNvSpPr>
            <a:spLocks noChangeArrowheads="1"/>
          </p:cNvSpPr>
          <p:nvPr/>
        </p:nvSpPr>
        <p:spPr bwMode="auto">
          <a:xfrm>
            <a:off x="8094663" y="935674"/>
            <a:ext cx="1600200" cy="300037"/>
          </a:xfrm>
          <a:prstGeom prst="rect">
            <a:avLst/>
          </a:prstGeom>
          <a:solidFill>
            <a:schemeClr val="bg1"/>
          </a:solidFill>
          <a:ln w="12700">
            <a:noFill/>
            <a:miter lim="800000"/>
          </a:ln>
          <a:effectLst/>
        </p:spPr>
        <p:txBody>
          <a:bodyPr wrap="none" anchor="ctr"/>
          <a:lstStyle/>
          <a:p>
            <a:endParaRPr lang="zh-CN" altLang="en-US" b="1">
              <a:solidFill>
                <a:schemeClr val="bg2"/>
              </a:solidFill>
              <a:latin typeface="+mn-lt"/>
              <a:ea typeface="+mn-ea"/>
            </a:endParaRPr>
          </a:p>
        </p:txBody>
      </p:sp>
      <p:sp>
        <p:nvSpPr>
          <p:cNvPr id="153" name="Rectangle 75"/>
          <p:cNvSpPr>
            <a:spLocks noChangeArrowheads="1"/>
          </p:cNvSpPr>
          <p:nvPr/>
        </p:nvSpPr>
        <p:spPr bwMode="auto">
          <a:xfrm>
            <a:off x="5535613" y="3612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Y</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N</a:t>
            </a:r>
            <a:endParaRPr kumimoji="1" lang="en-US" altLang="zh-CN" sz="1600" b="1">
              <a:solidFill>
                <a:schemeClr val="bg2"/>
              </a:solidFill>
              <a:latin typeface="+mn-lt"/>
              <a:ea typeface="+mn-ea"/>
            </a:endParaRPr>
          </a:p>
        </p:txBody>
      </p:sp>
      <p:sp>
        <p:nvSpPr>
          <p:cNvPr id="154" name="Rectangle 76"/>
          <p:cNvSpPr>
            <a:spLocks noChangeArrowheads="1"/>
          </p:cNvSpPr>
          <p:nvPr/>
        </p:nvSpPr>
        <p:spPr bwMode="auto">
          <a:xfrm>
            <a:off x="5297488" y="3612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T</a:t>
            </a:r>
            <a:endParaRPr kumimoji="1" lang="en-US" altLang="zh-CN" sz="1600" b="1">
              <a:solidFill>
                <a:schemeClr val="bg2"/>
              </a:solidFill>
              <a:latin typeface="+mn-lt"/>
              <a:ea typeface="+mn-ea"/>
            </a:endParaRPr>
          </a:p>
        </p:txBody>
      </p:sp>
      <p:sp>
        <p:nvSpPr>
          <p:cNvPr id="155" name="Rectangle 77"/>
          <p:cNvSpPr>
            <a:spLocks noChangeArrowheads="1"/>
          </p:cNvSpPr>
          <p:nvPr/>
        </p:nvSpPr>
        <p:spPr bwMode="auto">
          <a:xfrm>
            <a:off x="5040313" y="3612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P</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S</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H</a:t>
            </a:r>
            <a:endParaRPr kumimoji="1" lang="en-US" altLang="zh-CN" sz="1600" b="1">
              <a:solidFill>
                <a:schemeClr val="bg2"/>
              </a:solidFill>
              <a:latin typeface="+mn-lt"/>
              <a:ea typeface="+mn-ea"/>
            </a:endParaRPr>
          </a:p>
        </p:txBody>
      </p:sp>
      <p:sp>
        <p:nvSpPr>
          <p:cNvPr id="156" name="Rectangle 78"/>
          <p:cNvSpPr>
            <a:spLocks noChangeArrowheads="1"/>
          </p:cNvSpPr>
          <p:nvPr/>
        </p:nvSpPr>
        <p:spPr bwMode="auto">
          <a:xfrm>
            <a:off x="4800600" y="3612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A</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C</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K</a:t>
            </a:r>
            <a:endParaRPr kumimoji="1" lang="en-US" altLang="zh-CN" sz="1600" b="1">
              <a:solidFill>
                <a:schemeClr val="bg2"/>
              </a:solidFill>
              <a:latin typeface="+mn-lt"/>
              <a:ea typeface="+mn-ea"/>
            </a:endParaRPr>
          </a:p>
        </p:txBody>
      </p:sp>
      <p:sp>
        <p:nvSpPr>
          <p:cNvPr id="157" name="Rectangle 79"/>
          <p:cNvSpPr>
            <a:spLocks noChangeArrowheads="1"/>
          </p:cNvSpPr>
          <p:nvPr/>
        </p:nvSpPr>
        <p:spPr bwMode="auto">
          <a:xfrm>
            <a:off x="4538663" y="3612198"/>
            <a:ext cx="283210" cy="642620"/>
          </a:xfrm>
          <a:prstGeom prst="rect">
            <a:avLst/>
          </a:prstGeom>
          <a:noFill/>
          <a:ln w="12700">
            <a:noFill/>
            <a:miter lim="800000"/>
          </a:ln>
          <a:effectLst/>
        </p:spPr>
        <p:txBody>
          <a:bodyPr wrap="none" lIns="90488" tIns="44450" rIns="90488" bIns="44450">
            <a:spAutoFit/>
          </a:bodyPr>
          <a:lstStyle/>
          <a:p>
            <a:pPr defTabSz="762000" eaLnBrk="0" hangingPunct="0">
              <a:lnSpc>
                <a:spcPct val="75000"/>
              </a:lnSpc>
            </a:pPr>
            <a:r>
              <a:rPr kumimoji="1" lang="en-US" altLang="zh-CN" sz="1600" b="1">
                <a:solidFill>
                  <a:schemeClr val="bg2"/>
                </a:solidFill>
                <a:latin typeface="+mn-lt"/>
                <a:ea typeface="+mn-ea"/>
              </a:rPr>
              <a:t>U</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R</a:t>
            </a:r>
            <a:endParaRPr kumimoji="1" lang="en-US" altLang="zh-CN" sz="1600" b="1">
              <a:solidFill>
                <a:schemeClr val="bg2"/>
              </a:solidFill>
              <a:latin typeface="+mn-lt"/>
              <a:ea typeface="+mn-ea"/>
            </a:endParaRPr>
          </a:p>
          <a:p>
            <a:pPr defTabSz="762000" eaLnBrk="0" hangingPunct="0">
              <a:lnSpc>
                <a:spcPct val="75000"/>
              </a:lnSpc>
            </a:pPr>
            <a:r>
              <a:rPr kumimoji="1" lang="en-US" altLang="zh-CN" sz="1600" b="1">
                <a:solidFill>
                  <a:schemeClr val="bg2"/>
                </a:solidFill>
                <a:latin typeface="+mn-lt"/>
                <a:ea typeface="+mn-ea"/>
              </a:rPr>
              <a:t>G</a:t>
            </a:r>
            <a:endParaRPr kumimoji="1" lang="en-US" altLang="zh-CN" sz="1600" b="1">
              <a:solidFill>
                <a:schemeClr val="bg2"/>
              </a:solidFill>
              <a:latin typeface="+mn-lt"/>
              <a:ea typeface="+mn-ea"/>
            </a:endParaRPr>
          </a:p>
        </p:txBody>
      </p:sp>
      <p:sp>
        <p:nvSpPr>
          <p:cNvPr id="158" name="Rectangle 80"/>
          <p:cNvSpPr>
            <a:spLocks noChangeArrowheads="1"/>
          </p:cNvSpPr>
          <p:nvPr/>
        </p:nvSpPr>
        <p:spPr bwMode="auto">
          <a:xfrm>
            <a:off x="1784350" y="757872"/>
            <a:ext cx="8388350" cy="39624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000" b="1">
                <a:solidFill>
                  <a:schemeClr val="bg2"/>
                </a:solidFill>
                <a:latin typeface="+mn-lt"/>
                <a:ea typeface="+mn-ea"/>
              </a:rPr>
              <a:t>位 </a:t>
            </a:r>
            <a:r>
              <a:rPr kumimoji="1" lang="en-US" altLang="zh-CN" sz="2000" b="1">
                <a:solidFill>
                  <a:schemeClr val="bg2"/>
                </a:solidFill>
                <a:latin typeface="+mn-lt"/>
                <a:ea typeface="+mn-ea"/>
              </a:rPr>
              <a:t>0             8             16              24             31</a:t>
            </a:r>
            <a:endParaRPr kumimoji="1" lang="en-US" altLang="zh-CN" sz="2000" b="1">
              <a:solidFill>
                <a:schemeClr val="bg2"/>
              </a:solidFill>
              <a:latin typeface="+mn-lt"/>
              <a:ea typeface="+mn-ea"/>
            </a:endParaRPr>
          </a:p>
        </p:txBody>
      </p:sp>
      <p:sp>
        <p:nvSpPr>
          <p:cNvPr id="159" name="Line 81"/>
          <p:cNvSpPr>
            <a:spLocks noChangeShapeType="1"/>
          </p:cNvSpPr>
          <p:nvPr/>
        </p:nvSpPr>
        <p:spPr bwMode="auto">
          <a:xfrm flipH="1">
            <a:off x="7932739" y="4988560"/>
            <a:ext cx="3175" cy="642938"/>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5055235"/>
            <a:ext cx="1254125" cy="39624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2000" b="1">
                <a:solidFill>
                  <a:schemeClr val="bg2"/>
                </a:solidFill>
                <a:latin typeface="+mn-lt"/>
                <a:ea typeface="+mn-ea"/>
              </a:rPr>
              <a:t>填    充</a:t>
            </a:r>
            <a:endParaRPr kumimoji="1" lang="zh-CN" altLang="en-US" sz="2000" b="1">
              <a:solidFill>
                <a:schemeClr val="bg2"/>
              </a:solidFill>
              <a:latin typeface="+mn-lt"/>
              <a:ea typeface="+mn-ea"/>
            </a:endParaRPr>
          </a:p>
        </p:txBody>
      </p:sp>
      <p:sp>
        <p:nvSpPr>
          <p:cNvPr id="161" name="Line 96"/>
          <p:cNvSpPr>
            <a:spLocks noChangeShapeType="1"/>
          </p:cNvSpPr>
          <p:nvPr/>
        </p:nvSpPr>
        <p:spPr bwMode="auto">
          <a:xfrm>
            <a:off x="9974263" y="1467485"/>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963160"/>
            <a:ext cx="830262"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1505585"/>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5606098"/>
            <a:ext cx="530225" cy="0"/>
          </a:xfrm>
          <a:prstGeom prst="line">
            <a:avLst/>
          </a:prstGeom>
          <a:noFill/>
          <a:ln w="12700">
            <a:solidFill>
              <a:schemeClr val="tx1"/>
            </a:solidFill>
            <a:round/>
          </a:ln>
          <a:effectLst/>
        </p:spPr>
        <p:txBody>
          <a:bodyPr/>
          <a:lstStyle/>
          <a:p>
            <a:endParaRPr lang="zh-CN" altLang="en-US">
              <a:solidFill>
                <a:schemeClr val="tx1">
                  <a:lumMod val="75000"/>
                  <a:lumOff val="25000"/>
                </a:schemeClr>
              </a:solidFill>
              <a:latin typeface="+mn-lt"/>
              <a:ea typeface="+mn-ea"/>
            </a:endParaRPr>
          </a:p>
        </p:txBody>
      </p:sp>
      <p:sp>
        <p:nvSpPr>
          <p:cNvPr id="520274" name="Rectangle 82"/>
          <p:cNvSpPr>
            <a:spLocks noChangeArrowheads="1"/>
          </p:cNvSpPr>
          <p:nvPr/>
        </p:nvSpPr>
        <p:spPr bwMode="auto">
          <a:xfrm>
            <a:off x="7927975" y="4936173"/>
            <a:ext cx="1925638" cy="717550"/>
          </a:xfrm>
          <a:prstGeom prst="rect">
            <a:avLst/>
          </a:prstGeom>
          <a:noFill/>
          <a:ln w="76200">
            <a:solidFill>
              <a:srgbClr val="FF0000"/>
            </a:solidFill>
            <a:miter lim="800000"/>
          </a:ln>
          <a:effectLst/>
        </p:spPr>
        <p:txBody>
          <a:bodyPr wrap="none" anchor="ctr"/>
          <a:lstStyle/>
          <a:p>
            <a:endParaRPr lang="zh-CN" altLang="en-US" b="1">
              <a:solidFill>
                <a:schemeClr val="bg2"/>
              </a:solidFill>
            </a:endParaRPr>
          </a:p>
        </p:txBody>
      </p:sp>
      <p:sp>
        <p:nvSpPr>
          <p:cNvPr id="520275" name="Text Box 83"/>
          <p:cNvSpPr txBox="1">
            <a:spLocks noChangeArrowheads="1"/>
          </p:cNvSpPr>
          <p:nvPr/>
        </p:nvSpPr>
        <p:spPr bwMode="auto">
          <a:xfrm>
            <a:off x="2181226" y="5788660"/>
            <a:ext cx="8094662" cy="553085"/>
          </a:xfrm>
          <a:prstGeom prst="rect">
            <a:avLst/>
          </a:prstGeom>
          <a:noFill/>
          <a:ln w="9525">
            <a:noFill/>
            <a:miter lim="800000"/>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b="1" dirty="0">
                <a:solidFill>
                  <a:schemeClr val="bg2"/>
                </a:solidFill>
              </a:rPr>
              <a:t>填充字段 </a:t>
            </a:r>
            <a:r>
              <a:rPr lang="en-US" altLang="zh-CN" b="1" dirty="0">
                <a:solidFill>
                  <a:schemeClr val="bg2"/>
                </a:solidFill>
              </a:rPr>
              <a:t>—— </a:t>
            </a:r>
            <a:r>
              <a:rPr lang="zh-CN" altLang="en-US" b="1" dirty="0">
                <a:solidFill>
                  <a:schemeClr val="bg2"/>
                </a:solidFill>
              </a:rPr>
              <a:t>这是为了使整个首部长度是 </a:t>
            </a:r>
            <a:r>
              <a:rPr lang="en-US" altLang="zh-CN" b="1" dirty="0">
                <a:solidFill>
                  <a:schemeClr val="bg2"/>
                </a:solidFill>
              </a:rPr>
              <a:t>4 </a:t>
            </a:r>
            <a:r>
              <a:rPr lang="zh-CN" altLang="en-US" b="1" dirty="0">
                <a:solidFill>
                  <a:schemeClr val="bg2"/>
                </a:solidFill>
              </a:rPr>
              <a:t>字节的整数倍。 </a:t>
            </a:r>
            <a:endParaRPr lang="zh-CN" altLang="en-US"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bldLvl="0" animBg="1"/>
      <p:bldP spid="520274" grpId="1"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4259" name="Rectangle 3"/>
          <p:cNvSpPr>
            <a:spLocks noGrp="1" noChangeArrowheads="1"/>
          </p:cNvSpPr>
          <p:nvPr>
            <p:ph idx="1"/>
          </p:nvPr>
        </p:nvSpPr>
        <p:spPr>
          <a:xfrm>
            <a:off x="315279" y="1362242"/>
            <a:ext cx="10978515" cy="3916513"/>
          </a:xfrm>
        </p:spPr>
        <p:txBody>
          <a:bodyPr>
            <a:normAutofit/>
          </a:bodyPr>
          <a:p>
            <a:pPr marL="457200" indent="-457200" algn="just" fontAlgn="auto">
              <a:lnSpc>
                <a:spcPct val="120000"/>
              </a:lnSpc>
              <a:buClr>
                <a:srgbClr val="FF0000"/>
              </a:buClr>
              <a:buFont typeface="Wingdings" panose="05000000000000000000" pitchFamily="2" charset="2"/>
              <a:buChar char="l"/>
            </a:pPr>
            <a:r>
              <a:rPr lang="zh-CN" altLang="en-US" sz="2400" b="1" dirty="0">
                <a:solidFill>
                  <a:schemeClr val="bg2"/>
                </a:solidFill>
              </a:rPr>
              <a:t>我们知道因特网的网络层服务是不可靠的，即通过</a:t>
            </a:r>
            <a:r>
              <a:rPr lang="en-US" altLang="zh-CN" sz="2400" b="1" dirty="0">
                <a:solidFill>
                  <a:schemeClr val="bg2"/>
                </a:solidFill>
              </a:rPr>
              <a:t>IP</a:t>
            </a:r>
            <a:r>
              <a:rPr lang="zh-CN" altLang="en-US" sz="2400" b="1" dirty="0">
                <a:solidFill>
                  <a:schemeClr val="bg2"/>
                </a:solidFill>
              </a:rPr>
              <a:t>传送的数据可能出现差错、丢失、乱序或重复。</a:t>
            </a:r>
            <a:endParaRPr lang="en-US" altLang="zh-CN" sz="2400" b="1" dirty="0">
              <a:solidFill>
                <a:schemeClr val="bg2"/>
              </a:solidFill>
            </a:endParaRPr>
          </a:p>
          <a:p>
            <a:pPr marL="457200" indent="-457200" algn="just" fontAlgn="auto">
              <a:lnSpc>
                <a:spcPct val="120000"/>
              </a:lnSpc>
              <a:buClr>
                <a:srgbClr val="FF0000"/>
              </a:buClr>
              <a:buFont typeface="Wingdings" panose="05000000000000000000" pitchFamily="2" charset="2"/>
              <a:buChar char="l"/>
            </a:pPr>
            <a:r>
              <a:rPr lang="en-US" altLang="zh-CN" sz="2400" b="1" dirty="0">
                <a:solidFill>
                  <a:schemeClr val="bg2"/>
                </a:solidFill>
              </a:rPr>
              <a:t>TCP</a:t>
            </a:r>
            <a:r>
              <a:rPr lang="zh-CN" altLang="en-US" sz="2400" b="1" dirty="0">
                <a:solidFill>
                  <a:schemeClr val="bg2"/>
                </a:solidFill>
              </a:rPr>
              <a:t>在</a:t>
            </a:r>
            <a:r>
              <a:rPr lang="en-US" altLang="zh-CN" sz="2400" b="1" dirty="0">
                <a:solidFill>
                  <a:schemeClr val="bg2"/>
                </a:solidFill>
              </a:rPr>
              <a:t>IP</a:t>
            </a:r>
            <a:r>
              <a:rPr lang="zh-CN" altLang="en-US" sz="2400" b="1" dirty="0">
                <a:solidFill>
                  <a:schemeClr val="bg2"/>
                </a:solidFill>
              </a:rPr>
              <a:t>的不可靠的尽最大努力服务的基础上实现了一种可靠数据传输服务，保证数据无差错、无丢失、按序和无重复的交付。</a:t>
            </a:r>
            <a:endParaRPr lang="en-US" altLang="zh-CN" sz="2400" b="1" dirty="0">
              <a:solidFill>
                <a:schemeClr val="bg2"/>
              </a:solidFill>
            </a:endParaRPr>
          </a:p>
          <a:p>
            <a:pPr marL="457200" indent="-457200" algn="just" fontAlgn="auto">
              <a:lnSpc>
                <a:spcPct val="120000"/>
              </a:lnSpc>
              <a:buClr>
                <a:srgbClr val="FF0000"/>
              </a:buClr>
              <a:buFont typeface="Wingdings" panose="05000000000000000000" pitchFamily="2" charset="2"/>
              <a:buChar char="l"/>
            </a:pPr>
            <a:r>
              <a:rPr lang="zh-CN" altLang="en-US" sz="2400" b="1" dirty="0">
                <a:solidFill>
                  <a:schemeClr val="bg2"/>
                </a:solidFill>
              </a:rPr>
              <a:t>由于</a:t>
            </a:r>
            <a:r>
              <a:rPr lang="en-US" altLang="zh-CN" sz="2400" b="1" dirty="0">
                <a:solidFill>
                  <a:schemeClr val="bg2"/>
                </a:solidFill>
              </a:rPr>
              <a:t>TCP</a:t>
            </a:r>
            <a:r>
              <a:rPr lang="zh-CN" altLang="en-US" sz="2400" b="1" dirty="0">
                <a:solidFill>
                  <a:schemeClr val="bg2"/>
                </a:solidFill>
              </a:rPr>
              <a:t>下面的传输数据的互联网的结构非常复杂，因此不能采用最简单的停止等待协议来实现可靠传输。</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4258" name="Rectangle 2"/>
          <p:cNvSpPr>
            <a:spLocks noGrp="1" noChangeArrowheads="1"/>
          </p:cNvSpPr>
          <p:nvPr/>
        </p:nvSpPr>
        <p:spPr>
          <a:xfrm>
            <a:off x="461646" y="84256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en-US" altLang="zh-CN" sz="2800" b="1" dirty="0">
                <a:solidFill>
                  <a:schemeClr val="bg2"/>
                </a:solidFill>
              </a:rPr>
              <a:t>1)</a:t>
            </a:r>
            <a:r>
              <a:rPr lang="zh-CN" altLang="en-US" sz="2800" b="1" dirty="0">
                <a:solidFill>
                  <a:schemeClr val="bg2"/>
                </a:solidFill>
              </a:rPr>
              <a:t>数据编号与确认 </a:t>
            </a:r>
            <a:endParaRPr lang="zh-CN" altLang="en-US" sz="2800" b="1" dirty="0">
              <a:solidFill>
                <a:schemeClr val="bg2"/>
              </a:solidFill>
            </a:endParaRPr>
          </a:p>
        </p:txBody>
      </p:sp>
      <p:sp>
        <p:nvSpPr>
          <p:cNvPr id="224259" name="Rectangle 3"/>
          <p:cNvSpPr>
            <a:spLocks noGrp="1" noChangeArrowheads="1"/>
          </p:cNvSpPr>
          <p:nvPr>
            <p:ph idx="1"/>
          </p:nvPr>
        </p:nvSpPr>
        <p:spPr>
          <a:xfrm>
            <a:off x="240984" y="1332125"/>
            <a:ext cx="10978515" cy="5525830"/>
          </a:xfrm>
        </p:spPr>
        <p:txBody>
          <a:bodyPr>
            <a:normAutofit/>
          </a:bodyPr>
          <a:lstStyle/>
          <a:p>
            <a:pPr marL="457200" indent="-457200" algn="just">
              <a:buClr>
                <a:srgbClr val="000000"/>
              </a:buClr>
              <a:buSzPct val="100000"/>
              <a:buFont typeface="Wingdings" panose="05000000000000000000" pitchFamily="2" charset="2"/>
              <a:buChar char="l"/>
            </a:pPr>
            <a:r>
              <a:rPr lang="en-US" altLang="zh-CN" sz="2800" b="1" dirty="0">
                <a:solidFill>
                  <a:schemeClr val="bg2"/>
                </a:solidFill>
              </a:rPr>
              <a:t>TCP </a:t>
            </a:r>
            <a:r>
              <a:rPr lang="zh-CN" altLang="en-US" sz="2800" b="1" dirty="0">
                <a:solidFill>
                  <a:schemeClr val="bg2"/>
                </a:solidFill>
              </a:rPr>
              <a:t>协议是面向字节的。</a:t>
            </a:r>
            <a:r>
              <a:rPr lang="en-US" altLang="zh-CN" sz="2800" b="1" dirty="0">
                <a:solidFill>
                  <a:schemeClr val="bg2"/>
                </a:solidFill>
              </a:rPr>
              <a:t>TCP </a:t>
            </a:r>
            <a:r>
              <a:rPr lang="zh-CN" altLang="en-US" sz="2800" b="1" dirty="0">
                <a:solidFill>
                  <a:schemeClr val="bg2"/>
                </a:solidFill>
              </a:rPr>
              <a:t>将所要传送的报文看成是字节组成的数据流，并使每一个字节对应于一个序号。</a:t>
            </a:r>
            <a:endParaRPr lang="zh-CN" altLang="en-US" sz="2800" b="1" dirty="0">
              <a:solidFill>
                <a:schemeClr val="bg2"/>
              </a:solidFill>
            </a:endParaRPr>
          </a:p>
          <a:p>
            <a:pPr marL="457200" indent="-457200" algn="just">
              <a:buClr>
                <a:srgbClr val="243551"/>
              </a:buClr>
              <a:buSzPct val="100000"/>
              <a:buFont typeface="Wingdings" panose="05000000000000000000" pitchFamily="2" charset="2"/>
              <a:buChar char="l"/>
            </a:pPr>
            <a:r>
              <a:rPr lang="zh-CN" altLang="en-US" sz="2800" b="1" dirty="0">
                <a:solidFill>
                  <a:schemeClr val="bg2"/>
                </a:solidFill>
              </a:rPr>
              <a:t>在连接建立时，双方要商定初始序号。</a:t>
            </a:r>
            <a:r>
              <a:rPr lang="en-US" altLang="zh-CN" sz="2800" b="1" dirty="0">
                <a:solidFill>
                  <a:schemeClr val="bg2"/>
                </a:solidFill>
              </a:rPr>
              <a:t>TCP </a:t>
            </a:r>
            <a:r>
              <a:rPr lang="zh-CN" altLang="en-US" sz="2800" b="1" dirty="0">
                <a:solidFill>
                  <a:schemeClr val="bg2"/>
                </a:solidFill>
              </a:rPr>
              <a:t>每次发送的报文段的首部中的序号字段数值表示该报文段中的</a:t>
            </a:r>
            <a:r>
              <a:rPr lang="zh-CN" altLang="en-US" sz="2800" b="1" dirty="0">
                <a:solidFill>
                  <a:srgbClr val="FF0000"/>
                </a:solidFill>
              </a:rPr>
              <a:t>数据部分的第一个字节的序号</a:t>
            </a:r>
            <a:r>
              <a:rPr lang="zh-CN" altLang="en-US" sz="2800" b="1" dirty="0">
                <a:solidFill>
                  <a:schemeClr val="bg2"/>
                </a:solidFill>
              </a:rPr>
              <a:t>。</a:t>
            </a:r>
            <a:endParaRPr lang="zh-CN" altLang="en-US" sz="2800" b="1" dirty="0"/>
          </a:p>
          <a:p>
            <a:pPr marL="0" indent="0" algn="just">
              <a:buClr>
                <a:srgbClr val="000000"/>
              </a:buClr>
              <a:buSzPct val="100000"/>
              <a:buFont typeface="Wingdings" panose="05000000000000000000" charset="0"/>
              <a:buChar char="l"/>
            </a:pPr>
            <a:r>
              <a:rPr lang="en-US" altLang="zh-CN" sz="2800" b="1" dirty="0"/>
              <a:t> </a:t>
            </a:r>
            <a:r>
              <a:rPr lang="en-US" altLang="zh-CN" sz="2800" b="1" dirty="0">
                <a:solidFill>
                  <a:schemeClr val="bg2"/>
                </a:solidFill>
              </a:rPr>
              <a:t>TCP </a:t>
            </a:r>
            <a:r>
              <a:rPr lang="zh-CN" altLang="en-US" sz="2800" b="1" dirty="0">
                <a:solidFill>
                  <a:schemeClr val="bg2"/>
                </a:solidFill>
              </a:rPr>
              <a:t>的确认是对接收到的数据的最高序号表示确认。接收方返回</a:t>
            </a:r>
            <a:r>
              <a:rPr lang="en-US" altLang="zh-CN" sz="2800" b="1" dirty="0">
                <a:solidFill>
                  <a:schemeClr val="bg2"/>
                </a:solidFill>
              </a:rPr>
              <a:t> </a:t>
            </a:r>
            <a:r>
              <a:rPr lang="zh-CN" altLang="en-US" sz="2800" b="1" dirty="0">
                <a:solidFill>
                  <a:schemeClr val="bg2"/>
                </a:solidFill>
              </a:rPr>
              <a:t>的确认号是已收到的数据的最高序号加 </a:t>
            </a:r>
            <a:r>
              <a:rPr lang="en-US" altLang="zh-CN" sz="2800" b="1" dirty="0">
                <a:solidFill>
                  <a:schemeClr val="bg2"/>
                </a:solidFill>
              </a:rPr>
              <a:t>1</a:t>
            </a:r>
            <a:r>
              <a:rPr lang="zh-CN" altLang="en-US" sz="2800" b="1" dirty="0">
                <a:solidFill>
                  <a:schemeClr val="bg2"/>
                </a:solidFill>
              </a:rPr>
              <a:t>。因此确认号表示</a:t>
            </a:r>
            <a:r>
              <a:rPr lang="zh-CN" altLang="en-US" sz="2800" b="1" dirty="0">
                <a:solidFill>
                  <a:srgbClr val="FF0000"/>
                </a:solidFill>
              </a:rPr>
              <a:t>接收方期望下次收到的数据中的第一个数据字节的序号</a:t>
            </a:r>
            <a:r>
              <a:rPr lang="zh-CN" altLang="en-US" sz="2800" b="1" dirty="0" smtClean="0"/>
              <a:t>。</a:t>
            </a:r>
            <a:endParaRPr lang="en-US" altLang="zh-CN" sz="2800" b="1" dirty="0" smtClean="0"/>
          </a:p>
          <a:p>
            <a:pPr algn="just">
              <a:buClr>
                <a:schemeClr val="bg1"/>
              </a:buClr>
              <a:buSzPct val="100000"/>
            </a:pPr>
            <a:r>
              <a:rPr lang="en-US" altLang="zh-CN" sz="2800" b="1" dirty="0">
                <a:solidFill>
                  <a:schemeClr val="bg2"/>
                </a:solidFill>
              </a:rPr>
              <a:t> </a:t>
            </a:r>
            <a:r>
              <a:rPr lang="en-US" altLang="zh-CN" sz="2800" b="1" dirty="0" smtClean="0">
                <a:solidFill>
                  <a:schemeClr val="bg2"/>
                </a:solidFill>
              </a:rPr>
              <a:t>    </a:t>
            </a:r>
            <a:r>
              <a:rPr lang="zh-CN" altLang="en-US" sz="2800" b="1" dirty="0" smtClean="0">
                <a:solidFill>
                  <a:schemeClr val="bg2"/>
                </a:solidFill>
              </a:rPr>
              <a:t>                  </a:t>
            </a:r>
            <a:r>
              <a:rPr lang="zh-CN" altLang="en-US" sz="2800" b="1" dirty="0" smtClean="0">
                <a:solidFill>
                  <a:srgbClr val="0000FF"/>
                </a:solidFill>
              </a:rPr>
              <a:t>累计确认</a:t>
            </a:r>
            <a:endParaRPr lang="en-US" altLang="zh-CN" sz="2800" b="1" dirty="0">
              <a:solidFill>
                <a:srgbClr val="0000FF"/>
              </a:solidFill>
            </a:endParaRPr>
          </a:p>
          <a:p>
            <a:pPr marL="457200" indent="-457200" algn="just">
              <a:buClr>
                <a:srgbClr val="000000"/>
              </a:buClr>
              <a:buSzPct val="100000"/>
              <a:buFont typeface="Wingdings" panose="05000000000000000000" pitchFamily="2" charset="2"/>
              <a:buChar char="l"/>
            </a:pPr>
            <a:r>
              <a:rPr lang="zh-CN" altLang="en-US" sz="2800" b="1" dirty="0">
                <a:solidFill>
                  <a:schemeClr val="bg2"/>
                </a:solidFill>
              </a:rPr>
              <a:t>由于</a:t>
            </a:r>
            <a:r>
              <a:rPr lang="en-US" altLang="zh-CN" sz="2800" b="1" dirty="0">
                <a:solidFill>
                  <a:schemeClr val="bg2"/>
                </a:solidFill>
              </a:rPr>
              <a:t>TCP</a:t>
            </a:r>
            <a:r>
              <a:rPr lang="zh-CN" altLang="en-US" sz="2800" b="1" dirty="0">
                <a:solidFill>
                  <a:schemeClr val="bg2"/>
                </a:solidFill>
              </a:rPr>
              <a:t>连接能提供全双工通信，因此通信中的每一方都不必专门发送确认报文段，而可以在传送数据时顺便把确认信息</a:t>
            </a:r>
            <a:r>
              <a:rPr lang="zh-CN" altLang="en-US" sz="2800" b="1" dirty="0">
                <a:solidFill>
                  <a:srgbClr val="FF0000"/>
                </a:solidFill>
              </a:rPr>
              <a:t>捎带</a:t>
            </a:r>
            <a:r>
              <a:rPr lang="zh-CN" altLang="en-US" sz="2800" b="1" dirty="0">
                <a:solidFill>
                  <a:schemeClr val="bg2"/>
                </a:solidFill>
              </a:rPr>
              <a:t>传送</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4259" name="Rectangle 3"/>
          <p:cNvSpPr>
            <a:spLocks noGrp="1" noChangeArrowheads="1"/>
          </p:cNvSpPr>
          <p:nvPr>
            <p:ph idx="1"/>
          </p:nvPr>
        </p:nvSpPr>
        <p:spPr>
          <a:xfrm>
            <a:off x="609919" y="1143530"/>
            <a:ext cx="10978515" cy="5525830"/>
          </a:xfrm>
        </p:spPr>
        <p:txBody>
          <a:bodyPr>
            <a:normAutofit/>
          </a:bodyPr>
          <a:p>
            <a:pPr marL="457200" indent="-457200" algn="just">
              <a:buClr>
                <a:srgbClr val="000000"/>
              </a:buClr>
              <a:buSzPct val="100000"/>
              <a:buFont typeface="Wingdings" panose="05000000000000000000" pitchFamily="2" charset="2"/>
              <a:buChar char="l"/>
            </a:pPr>
            <a:r>
              <a:rPr lang="zh-CN" altLang="en-US" sz="2800" b="1" dirty="0">
                <a:solidFill>
                  <a:schemeClr val="bg2"/>
                </a:solidFill>
              </a:rPr>
              <a:t>为此，接收方在正确接收到数据时可能要等待一小段时间（不能超过</a:t>
            </a:r>
            <a:r>
              <a:rPr lang="en-US" altLang="zh-CN" sz="2800" b="1" dirty="0">
                <a:solidFill>
                  <a:schemeClr val="bg2"/>
                </a:solidFill>
              </a:rPr>
              <a:t>0.5</a:t>
            </a:r>
            <a:r>
              <a:rPr lang="zh-CN" altLang="en-US" sz="2800" b="1" dirty="0">
                <a:solidFill>
                  <a:schemeClr val="bg2"/>
                </a:solidFill>
              </a:rPr>
              <a:t>秒）再发送确认，若这段时间内有数据要发送给对方，则采用</a:t>
            </a:r>
            <a:r>
              <a:rPr lang="zh-CN" altLang="en-US" sz="2800" b="1" dirty="0">
                <a:solidFill>
                  <a:srgbClr val="FF0000"/>
                </a:solidFill>
              </a:rPr>
              <a:t>捎带确认</a:t>
            </a:r>
            <a:r>
              <a:rPr lang="zh-CN" altLang="en-US" sz="2800" b="1" dirty="0">
                <a:solidFill>
                  <a:schemeClr val="bg2"/>
                </a:solidFill>
              </a:rPr>
              <a:t>。这样做可以提高传输效率。</a:t>
            </a:r>
            <a:endParaRPr lang="en-US" altLang="zh-CN" sz="2800" b="1" dirty="0">
              <a:solidFill>
                <a:schemeClr val="bg2"/>
              </a:solidFill>
            </a:endParaRPr>
          </a:p>
          <a:p>
            <a:pPr marL="457200" indent="-457200" algn="just">
              <a:buClr>
                <a:srgbClr val="000000"/>
              </a:buClr>
              <a:buSzPct val="100000"/>
              <a:buFont typeface="Wingdings" panose="05000000000000000000" pitchFamily="2" charset="2"/>
              <a:buChar char="l"/>
            </a:pPr>
            <a:r>
              <a:rPr lang="zh-CN" altLang="en-US" sz="2800" b="1" dirty="0">
                <a:solidFill>
                  <a:schemeClr val="bg2"/>
                </a:solidFill>
              </a:rPr>
              <a:t>接收方若收到</a:t>
            </a:r>
            <a:r>
              <a:rPr lang="zh-CN" altLang="en-US" sz="2800" b="1" dirty="0">
                <a:solidFill>
                  <a:srgbClr val="FF0000"/>
                </a:solidFill>
              </a:rPr>
              <a:t>有差错的</a:t>
            </a:r>
            <a:r>
              <a:rPr lang="zh-CN" altLang="en-US" sz="2800" b="1" dirty="0">
                <a:solidFill>
                  <a:schemeClr val="bg2"/>
                </a:solidFill>
              </a:rPr>
              <a:t>报文段就丢弃（不发送否认信息）。</a:t>
            </a:r>
            <a:endParaRPr lang="zh-CN" altLang="en-US" sz="2800" b="1" dirty="0">
              <a:solidFill>
                <a:schemeClr val="bg2"/>
              </a:solidFill>
            </a:endParaRPr>
          </a:p>
          <a:p>
            <a:pPr marL="457200" indent="-457200" algn="just">
              <a:buClr>
                <a:srgbClr val="000000"/>
              </a:buClr>
              <a:buSzPct val="100000"/>
              <a:buFont typeface="Wingdings" panose="05000000000000000000" pitchFamily="2" charset="2"/>
              <a:buChar char="l"/>
            </a:pPr>
            <a:r>
              <a:rPr lang="zh-CN" altLang="en-US" sz="2800" b="1" dirty="0">
                <a:solidFill>
                  <a:schemeClr val="bg2"/>
                </a:solidFill>
              </a:rPr>
              <a:t>若收到</a:t>
            </a:r>
            <a:r>
              <a:rPr lang="zh-CN" altLang="en-US" sz="2800" b="1" dirty="0">
                <a:solidFill>
                  <a:srgbClr val="FF0000"/>
                </a:solidFill>
              </a:rPr>
              <a:t>重复的</a:t>
            </a:r>
            <a:r>
              <a:rPr lang="zh-CN" altLang="en-US" sz="2800" b="1" dirty="0">
                <a:solidFill>
                  <a:schemeClr val="bg2"/>
                </a:solidFill>
              </a:rPr>
              <a:t>报文段，也要丢弃，但要发回（或捎带发回）确认信息。</a:t>
            </a:r>
            <a:endParaRPr lang="zh-CN" altLang="en-US" sz="2800" b="1" dirty="0">
              <a:solidFill>
                <a:schemeClr val="bg2"/>
              </a:solidFill>
            </a:endParaRPr>
          </a:p>
          <a:p>
            <a:pPr marL="457200" indent="-457200" algn="just">
              <a:buClr>
                <a:srgbClr val="000000"/>
              </a:buClr>
              <a:buSzPct val="100000"/>
              <a:buFont typeface="Wingdings" panose="05000000000000000000" pitchFamily="2" charset="2"/>
              <a:buChar char="l"/>
            </a:pPr>
            <a:r>
              <a:rPr lang="zh-CN" altLang="en-US" sz="2800" b="1" dirty="0">
                <a:solidFill>
                  <a:schemeClr val="bg2"/>
                </a:solidFill>
              </a:rPr>
              <a:t>若收到</a:t>
            </a:r>
            <a:r>
              <a:rPr lang="zh-CN" altLang="en-US" sz="2800" b="1" dirty="0">
                <a:solidFill>
                  <a:srgbClr val="FF0000"/>
                </a:solidFill>
              </a:rPr>
              <a:t>失序的</a:t>
            </a:r>
            <a:r>
              <a:rPr lang="zh-CN" altLang="en-US" sz="2800" b="1" dirty="0">
                <a:solidFill>
                  <a:schemeClr val="bg2"/>
                </a:solidFill>
              </a:rPr>
              <a:t>报文段，可选择将失序报文段丢弃，或者先将其暂存于接收缓存内，待所缺序号的报文段收齐后再一起上交应用层。注意，不论采用哪种方法，接收方都要对已按序接收到的数据进行确认。</a:t>
            </a:r>
            <a:endParaRPr lang="zh-CN" altLang="en-US" sz="28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3874" name="Rectangle 2"/>
          <p:cNvSpPr>
            <a:spLocks noGrp="1" noChangeArrowheads="1"/>
          </p:cNvSpPr>
          <p:nvPr/>
        </p:nvSpPr>
        <p:spPr>
          <a:xfrm>
            <a:off x="5778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en-US" altLang="zh-CN" sz="2800" b="1" dirty="0">
                <a:solidFill>
                  <a:schemeClr val="bg2"/>
                </a:solidFill>
              </a:rPr>
              <a:t>2</a:t>
            </a:r>
            <a:r>
              <a:rPr lang="zh-CN" altLang="en-US" sz="2800" b="1" dirty="0">
                <a:solidFill>
                  <a:schemeClr val="bg2"/>
                </a:solidFill>
              </a:rPr>
              <a:t>）以字节为单位的滑动窗口</a:t>
            </a:r>
            <a:endParaRPr lang="zh-CN" altLang="en-US" sz="2800" b="1" dirty="0">
              <a:solidFill>
                <a:schemeClr val="bg2"/>
              </a:solidFill>
            </a:endParaRPr>
          </a:p>
        </p:txBody>
      </p:sp>
      <p:sp>
        <p:nvSpPr>
          <p:cNvPr id="463875" name="Rectangle 3"/>
          <p:cNvSpPr>
            <a:spLocks noGrp="1" noChangeArrowheads="1"/>
          </p:cNvSpPr>
          <p:nvPr>
            <p:ph idx="1"/>
          </p:nvPr>
        </p:nvSpPr>
        <p:spPr>
          <a:xfrm>
            <a:off x="302260" y="1551305"/>
            <a:ext cx="11370945" cy="4395470"/>
          </a:xfrm>
        </p:spPr>
        <p:txBody>
          <a:bodyPr/>
          <a:lstStyle/>
          <a:p>
            <a:pPr marL="457200" indent="-457200" algn="just">
              <a:lnSpc>
                <a:spcPct val="105000"/>
              </a:lnSpc>
              <a:buClr>
                <a:srgbClr val="FF0000"/>
              </a:buClr>
              <a:buFont typeface="Wingdings" panose="05000000000000000000" pitchFamily="2" charset="2"/>
              <a:buChar char="l"/>
            </a:pPr>
            <a:r>
              <a:rPr lang="en-US" altLang="zh-CN" sz="2800" b="1" dirty="0">
                <a:solidFill>
                  <a:schemeClr val="bg2"/>
                </a:solidFill>
              </a:rPr>
              <a:t>TCP </a:t>
            </a:r>
            <a:r>
              <a:rPr lang="zh-CN" altLang="en-US" sz="2800" b="1" dirty="0">
                <a:solidFill>
                  <a:schemeClr val="bg2"/>
                </a:solidFill>
              </a:rPr>
              <a:t>采用大小可变的滑动窗口进行</a:t>
            </a:r>
            <a:r>
              <a:rPr lang="zh-CN" altLang="en-US" sz="2800" b="1" dirty="0">
                <a:solidFill>
                  <a:srgbClr val="FF0000"/>
                </a:solidFill>
              </a:rPr>
              <a:t>流量控制</a:t>
            </a:r>
            <a:r>
              <a:rPr lang="zh-CN" altLang="en-US" sz="2800" b="1" dirty="0">
                <a:solidFill>
                  <a:schemeClr val="bg2"/>
                </a:solidFill>
              </a:rPr>
              <a:t>。窗口大小的单位是字节。</a:t>
            </a:r>
            <a:endParaRPr lang="zh-CN" altLang="en-US" sz="2800" b="1" dirty="0">
              <a:solidFill>
                <a:schemeClr val="bg2"/>
              </a:solidFill>
            </a:endParaRPr>
          </a:p>
          <a:p>
            <a:pPr marL="457200" indent="-457200" algn="just">
              <a:lnSpc>
                <a:spcPct val="105000"/>
              </a:lnSpc>
              <a:buClr>
                <a:srgbClr val="FF0000"/>
              </a:buClr>
              <a:buFont typeface="Wingdings" panose="05000000000000000000" pitchFamily="2" charset="2"/>
              <a:buChar char="l"/>
            </a:pPr>
            <a:r>
              <a:rPr lang="zh-CN" altLang="en-US" sz="2800" b="1" dirty="0">
                <a:solidFill>
                  <a:schemeClr val="bg2"/>
                </a:solidFill>
              </a:rPr>
              <a:t>在 </a:t>
            </a:r>
            <a:r>
              <a:rPr lang="en-US" altLang="zh-CN" sz="2800" b="1" dirty="0">
                <a:solidFill>
                  <a:schemeClr val="bg2"/>
                </a:solidFill>
              </a:rPr>
              <a:t>TCP </a:t>
            </a:r>
            <a:r>
              <a:rPr lang="zh-CN" altLang="en-US" sz="2800" b="1" dirty="0">
                <a:solidFill>
                  <a:schemeClr val="bg2"/>
                </a:solidFill>
              </a:rPr>
              <a:t>报文段首部的窗口字段写入的数值就是当前给对方设置的</a:t>
            </a:r>
            <a:r>
              <a:rPr lang="zh-CN" altLang="en-US" sz="2800" b="1" dirty="0">
                <a:solidFill>
                  <a:srgbClr val="FF0000"/>
                </a:solidFill>
              </a:rPr>
              <a:t>发送窗口数值的上限</a:t>
            </a:r>
            <a:r>
              <a:rPr lang="zh-CN" altLang="en-US" sz="2800" b="1" dirty="0"/>
              <a:t>。</a:t>
            </a:r>
            <a:endParaRPr lang="zh-CN" altLang="en-US" sz="2800" b="1" dirty="0"/>
          </a:p>
          <a:p>
            <a:pPr marL="457200" indent="-457200" algn="just">
              <a:lnSpc>
                <a:spcPct val="105000"/>
              </a:lnSpc>
              <a:buClr>
                <a:srgbClr val="FF0000"/>
              </a:buClr>
              <a:buFont typeface="Wingdings" panose="05000000000000000000" pitchFamily="2" charset="2"/>
              <a:buChar char="l"/>
            </a:pPr>
            <a:r>
              <a:rPr lang="zh-CN" altLang="en-US" sz="2800" b="1" dirty="0">
                <a:solidFill>
                  <a:schemeClr val="bg2"/>
                </a:solidFill>
              </a:rPr>
              <a:t>发送窗口在连接建立时由双方商定。但在通信的过程中，接收方可根据自己的资源情况，随时</a:t>
            </a:r>
            <a:r>
              <a:rPr lang="zh-CN" altLang="en-US" sz="2800" b="1" dirty="0">
                <a:solidFill>
                  <a:srgbClr val="FF0000"/>
                </a:solidFill>
              </a:rPr>
              <a:t>动态地调整</a:t>
            </a:r>
            <a:r>
              <a:rPr lang="zh-CN" altLang="en-US" sz="2800" b="1" dirty="0">
                <a:solidFill>
                  <a:schemeClr val="bg2"/>
                </a:solidFill>
              </a:rPr>
              <a:t>对方的发送窗口上限值</a:t>
            </a:r>
            <a:r>
              <a:rPr lang="en-US" altLang="zh-CN" sz="2800" b="1" dirty="0">
                <a:solidFill>
                  <a:schemeClr val="bg2"/>
                </a:solidFill>
              </a:rPr>
              <a:t>(</a:t>
            </a:r>
            <a:r>
              <a:rPr lang="zh-CN" altLang="en-US" sz="2800" b="1" dirty="0">
                <a:solidFill>
                  <a:schemeClr val="bg2"/>
                </a:solidFill>
              </a:rPr>
              <a:t>可增大或减小</a:t>
            </a:r>
            <a:r>
              <a:rPr lang="en-US" altLang="zh-CN" sz="2800" b="1" dirty="0">
                <a:solidFill>
                  <a:schemeClr val="bg2"/>
                </a:solidFill>
              </a:rPr>
              <a:t>)</a:t>
            </a:r>
            <a:r>
              <a:rPr lang="zh-CN" altLang="en-US" sz="2800" b="1" dirty="0">
                <a:solidFill>
                  <a:schemeClr val="bg2"/>
                </a:solidFill>
              </a:rPr>
              <a:t>。  </a:t>
            </a:r>
            <a:endParaRPr lang="zh-CN" altLang="en-US" sz="28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3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21354" name="Rectangle 138"/>
          <p:cNvSpPr>
            <a:spLocks noChangeArrowheads="1"/>
          </p:cNvSpPr>
          <p:nvPr/>
        </p:nvSpPr>
        <p:spPr bwMode="auto">
          <a:xfrm>
            <a:off x="6619875" y="1805236"/>
            <a:ext cx="3829050" cy="412750"/>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521220" name="AutoShape 4"/>
          <p:cNvSpPr>
            <a:spLocks noChangeArrowheads="1"/>
          </p:cNvSpPr>
          <p:nvPr/>
        </p:nvSpPr>
        <p:spPr bwMode="auto">
          <a:xfrm>
            <a:off x="6553200" y="2256086"/>
            <a:ext cx="757238"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1221" name="AutoShape 5"/>
          <p:cNvSpPr>
            <a:spLocks noChangeArrowheads="1"/>
          </p:cNvSpPr>
          <p:nvPr/>
        </p:nvSpPr>
        <p:spPr bwMode="auto">
          <a:xfrm>
            <a:off x="6553200" y="1597274"/>
            <a:ext cx="757238"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1222" name="Text Box 6"/>
          <p:cNvSpPr txBox="1">
            <a:spLocks noChangeArrowheads="1"/>
          </p:cNvSpPr>
          <p:nvPr/>
        </p:nvSpPr>
        <p:spPr bwMode="auto">
          <a:xfrm>
            <a:off x="7310438" y="1438525"/>
            <a:ext cx="2225040" cy="35242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收到确认即可前移</a:t>
            </a:r>
            <a:endParaRPr kumimoji="1" lang="zh-CN" altLang="en-US" sz="2000" b="1">
              <a:solidFill>
                <a:schemeClr val="bg2"/>
              </a:solidFill>
              <a:latin typeface="+mn-lt"/>
              <a:ea typeface="+mn-ea"/>
            </a:endParaRPr>
          </a:p>
        </p:txBody>
      </p:sp>
      <p:sp>
        <p:nvSpPr>
          <p:cNvPr id="521313" name="Rectangle 97"/>
          <p:cNvSpPr>
            <a:spLocks noChangeArrowheads="1"/>
          </p:cNvSpPr>
          <p:nvPr/>
        </p:nvSpPr>
        <p:spPr bwMode="auto">
          <a:xfrm>
            <a:off x="1795464" y="1595686"/>
            <a:ext cx="4816475" cy="857250"/>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1314" name="Rectangle 98"/>
          <p:cNvSpPr>
            <a:spLocks noChangeArrowheads="1"/>
          </p:cNvSpPr>
          <p:nvPr/>
        </p:nvSpPr>
        <p:spPr bwMode="auto">
          <a:xfrm>
            <a:off x="1800225" y="1805237"/>
            <a:ext cx="8656638" cy="417513"/>
          </a:xfrm>
          <a:prstGeom prst="rect">
            <a:avLst/>
          </a:prstGeom>
          <a:no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1315" name="Line 99"/>
          <p:cNvSpPr>
            <a:spLocks noChangeShapeType="1"/>
          </p:cNvSpPr>
          <p:nvPr/>
        </p:nvSpPr>
        <p:spPr bwMode="auto">
          <a:xfrm>
            <a:off x="276225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16" name="Line 100"/>
          <p:cNvSpPr>
            <a:spLocks noChangeShapeType="1"/>
          </p:cNvSpPr>
          <p:nvPr/>
        </p:nvSpPr>
        <p:spPr bwMode="auto">
          <a:xfrm>
            <a:off x="3724275"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17" name="Line 101"/>
          <p:cNvSpPr>
            <a:spLocks noChangeShapeType="1"/>
          </p:cNvSpPr>
          <p:nvPr/>
        </p:nvSpPr>
        <p:spPr bwMode="auto">
          <a:xfrm>
            <a:off x="468630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18" name="Line 102"/>
          <p:cNvSpPr>
            <a:spLocks noChangeShapeType="1"/>
          </p:cNvSpPr>
          <p:nvPr/>
        </p:nvSpPr>
        <p:spPr bwMode="auto">
          <a:xfrm>
            <a:off x="5648325"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19" name="Line 103"/>
          <p:cNvSpPr>
            <a:spLocks noChangeShapeType="1"/>
          </p:cNvSpPr>
          <p:nvPr/>
        </p:nvSpPr>
        <p:spPr bwMode="auto">
          <a:xfrm>
            <a:off x="661035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20" name="Line 104"/>
          <p:cNvSpPr>
            <a:spLocks noChangeShapeType="1"/>
          </p:cNvSpPr>
          <p:nvPr/>
        </p:nvSpPr>
        <p:spPr bwMode="auto">
          <a:xfrm>
            <a:off x="7570788"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21" name="Line 105"/>
          <p:cNvSpPr>
            <a:spLocks noChangeShapeType="1"/>
          </p:cNvSpPr>
          <p:nvPr/>
        </p:nvSpPr>
        <p:spPr bwMode="auto">
          <a:xfrm>
            <a:off x="8532813"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22" name="Line 106"/>
          <p:cNvSpPr>
            <a:spLocks noChangeShapeType="1"/>
          </p:cNvSpPr>
          <p:nvPr/>
        </p:nvSpPr>
        <p:spPr bwMode="auto">
          <a:xfrm>
            <a:off x="9494838"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23" name="Text Box 107"/>
          <p:cNvSpPr txBox="1">
            <a:spLocks noChangeArrowheads="1"/>
          </p:cNvSpPr>
          <p:nvPr/>
        </p:nvSpPr>
        <p:spPr bwMode="auto">
          <a:xfrm>
            <a:off x="23082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100</a:t>
            </a:r>
            <a:endParaRPr kumimoji="1" lang="en-US" altLang="zh-CN" sz="1600" b="1">
              <a:solidFill>
                <a:schemeClr val="bg2"/>
              </a:solidFill>
              <a:latin typeface="+mn-lt"/>
              <a:ea typeface="+mn-ea"/>
            </a:endParaRPr>
          </a:p>
        </p:txBody>
      </p:sp>
      <p:sp>
        <p:nvSpPr>
          <p:cNvPr id="521324" name="Text Box 108"/>
          <p:cNvSpPr txBox="1">
            <a:spLocks noChangeArrowheads="1"/>
          </p:cNvSpPr>
          <p:nvPr/>
        </p:nvSpPr>
        <p:spPr bwMode="auto">
          <a:xfrm>
            <a:off x="326231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200</a:t>
            </a:r>
            <a:endParaRPr kumimoji="1" lang="en-US" altLang="zh-CN" sz="1600" b="1">
              <a:solidFill>
                <a:schemeClr val="bg2"/>
              </a:solidFill>
              <a:latin typeface="+mn-lt"/>
              <a:ea typeface="+mn-ea"/>
            </a:endParaRPr>
          </a:p>
        </p:txBody>
      </p:sp>
      <p:sp>
        <p:nvSpPr>
          <p:cNvPr id="521325" name="Text Box 109"/>
          <p:cNvSpPr txBox="1">
            <a:spLocks noChangeArrowheads="1"/>
          </p:cNvSpPr>
          <p:nvPr/>
        </p:nvSpPr>
        <p:spPr bwMode="auto">
          <a:xfrm>
            <a:off x="421798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300</a:t>
            </a:r>
            <a:endParaRPr kumimoji="1" lang="en-US" altLang="zh-CN" sz="1600" b="1">
              <a:solidFill>
                <a:schemeClr val="bg2"/>
              </a:solidFill>
              <a:latin typeface="+mn-lt"/>
              <a:ea typeface="+mn-ea"/>
            </a:endParaRPr>
          </a:p>
        </p:txBody>
      </p:sp>
      <p:sp>
        <p:nvSpPr>
          <p:cNvPr id="521326" name="Text Box 110"/>
          <p:cNvSpPr txBox="1">
            <a:spLocks noChangeArrowheads="1"/>
          </p:cNvSpPr>
          <p:nvPr/>
        </p:nvSpPr>
        <p:spPr bwMode="auto">
          <a:xfrm>
            <a:off x="517366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400</a:t>
            </a:r>
            <a:endParaRPr kumimoji="1" lang="en-US" altLang="zh-CN" sz="1600" b="1">
              <a:solidFill>
                <a:schemeClr val="bg2"/>
              </a:solidFill>
              <a:latin typeface="+mn-lt"/>
              <a:ea typeface="+mn-ea"/>
            </a:endParaRPr>
          </a:p>
        </p:txBody>
      </p:sp>
      <p:sp>
        <p:nvSpPr>
          <p:cNvPr id="521327" name="Text Box 111"/>
          <p:cNvSpPr txBox="1">
            <a:spLocks noChangeArrowheads="1"/>
          </p:cNvSpPr>
          <p:nvPr/>
        </p:nvSpPr>
        <p:spPr bwMode="auto">
          <a:xfrm>
            <a:off x="612933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500</a:t>
            </a:r>
            <a:endParaRPr kumimoji="1" lang="en-US" altLang="zh-CN" sz="1600" b="1">
              <a:solidFill>
                <a:schemeClr val="bg2"/>
              </a:solidFill>
              <a:latin typeface="+mn-lt"/>
              <a:ea typeface="+mn-ea"/>
            </a:endParaRPr>
          </a:p>
        </p:txBody>
      </p:sp>
      <p:sp>
        <p:nvSpPr>
          <p:cNvPr id="521328" name="Text Box 112"/>
          <p:cNvSpPr txBox="1">
            <a:spLocks noChangeArrowheads="1"/>
          </p:cNvSpPr>
          <p:nvPr/>
        </p:nvSpPr>
        <p:spPr bwMode="auto">
          <a:xfrm>
            <a:off x="711041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600</a:t>
            </a:r>
            <a:endParaRPr kumimoji="1" lang="en-US" altLang="zh-CN" sz="1600" b="1">
              <a:solidFill>
                <a:schemeClr val="bg2"/>
              </a:solidFill>
              <a:latin typeface="+mn-lt"/>
              <a:ea typeface="+mn-ea"/>
            </a:endParaRPr>
          </a:p>
        </p:txBody>
      </p:sp>
      <p:sp>
        <p:nvSpPr>
          <p:cNvPr id="521329" name="Text Box 113"/>
          <p:cNvSpPr txBox="1">
            <a:spLocks noChangeArrowheads="1"/>
          </p:cNvSpPr>
          <p:nvPr/>
        </p:nvSpPr>
        <p:spPr bwMode="auto">
          <a:xfrm>
            <a:off x="806608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700</a:t>
            </a:r>
            <a:endParaRPr kumimoji="1" lang="en-US" altLang="zh-CN" sz="1600" b="1">
              <a:solidFill>
                <a:schemeClr val="bg2"/>
              </a:solidFill>
              <a:latin typeface="+mn-lt"/>
              <a:ea typeface="+mn-ea"/>
            </a:endParaRPr>
          </a:p>
        </p:txBody>
      </p:sp>
      <p:sp>
        <p:nvSpPr>
          <p:cNvPr id="521330" name="Text Box 114"/>
          <p:cNvSpPr txBox="1">
            <a:spLocks noChangeArrowheads="1"/>
          </p:cNvSpPr>
          <p:nvPr/>
        </p:nvSpPr>
        <p:spPr bwMode="auto">
          <a:xfrm>
            <a:off x="90011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800</a:t>
            </a:r>
            <a:endParaRPr kumimoji="1" lang="en-US" altLang="zh-CN" sz="1600" b="1">
              <a:solidFill>
                <a:schemeClr val="bg2"/>
              </a:solidFill>
              <a:latin typeface="+mn-lt"/>
              <a:ea typeface="+mn-ea"/>
            </a:endParaRPr>
          </a:p>
        </p:txBody>
      </p:sp>
      <p:sp>
        <p:nvSpPr>
          <p:cNvPr id="521331" name="Text Box 115"/>
          <p:cNvSpPr txBox="1">
            <a:spLocks noChangeArrowheads="1"/>
          </p:cNvSpPr>
          <p:nvPr/>
        </p:nvSpPr>
        <p:spPr bwMode="auto">
          <a:xfrm>
            <a:off x="999013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900</a:t>
            </a:r>
            <a:endParaRPr kumimoji="1" lang="en-US" altLang="zh-CN" sz="1600" b="1">
              <a:solidFill>
                <a:schemeClr val="bg2"/>
              </a:solidFill>
              <a:latin typeface="+mn-lt"/>
              <a:ea typeface="+mn-ea"/>
            </a:endParaRPr>
          </a:p>
        </p:txBody>
      </p:sp>
      <p:sp>
        <p:nvSpPr>
          <p:cNvPr id="521332" name="Text Box 116"/>
          <p:cNvSpPr txBox="1">
            <a:spLocks noChangeArrowheads="1"/>
          </p:cNvSpPr>
          <p:nvPr/>
        </p:nvSpPr>
        <p:spPr bwMode="auto">
          <a:xfrm>
            <a:off x="270827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101</a:t>
            </a:r>
            <a:endParaRPr kumimoji="1" lang="en-US" altLang="zh-CN" sz="1600" b="1">
              <a:solidFill>
                <a:schemeClr val="bg2"/>
              </a:solidFill>
              <a:latin typeface="+mn-lt"/>
              <a:ea typeface="+mn-ea"/>
            </a:endParaRPr>
          </a:p>
        </p:txBody>
      </p:sp>
      <p:sp>
        <p:nvSpPr>
          <p:cNvPr id="521333" name="Text Box 117"/>
          <p:cNvSpPr txBox="1">
            <a:spLocks noChangeArrowheads="1"/>
          </p:cNvSpPr>
          <p:nvPr/>
        </p:nvSpPr>
        <p:spPr bwMode="auto">
          <a:xfrm>
            <a:off x="367030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201</a:t>
            </a:r>
            <a:endParaRPr kumimoji="1" lang="en-US" altLang="zh-CN" sz="1600" b="1">
              <a:solidFill>
                <a:schemeClr val="bg2"/>
              </a:solidFill>
              <a:latin typeface="+mn-lt"/>
              <a:ea typeface="+mn-ea"/>
            </a:endParaRPr>
          </a:p>
        </p:txBody>
      </p:sp>
      <p:sp>
        <p:nvSpPr>
          <p:cNvPr id="521334" name="Text Box 118"/>
          <p:cNvSpPr txBox="1">
            <a:spLocks noChangeArrowheads="1"/>
          </p:cNvSpPr>
          <p:nvPr/>
        </p:nvSpPr>
        <p:spPr bwMode="auto">
          <a:xfrm>
            <a:off x="46323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301</a:t>
            </a:r>
            <a:endParaRPr kumimoji="1" lang="en-US" altLang="zh-CN" sz="1600" b="1">
              <a:solidFill>
                <a:schemeClr val="bg2"/>
              </a:solidFill>
              <a:latin typeface="+mn-lt"/>
              <a:ea typeface="+mn-ea"/>
            </a:endParaRPr>
          </a:p>
        </p:txBody>
      </p:sp>
      <p:sp>
        <p:nvSpPr>
          <p:cNvPr id="521335" name="Text Box 119"/>
          <p:cNvSpPr txBox="1">
            <a:spLocks noChangeArrowheads="1"/>
          </p:cNvSpPr>
          <p:nvPr/>
        </p:nvSpPr>
        <p:spPr bwMode="auto">
          <a:xfrm>
            <a:off x="559435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401</a:t>
            </a:r>
            <a:endParaRPr kumimoji="1" lang="en-US" altLang="zh-CN" sz="1600" b="1">
              <a:solidFill>
                <a:schemeClr val="bg2"/>
              </a:solidFill>
              <a:latin typeface="+mn-lt"/>
              <a:ea typeface="+mn-ea"/>
            </a:endParaRPr>
          </a:p>
        </p:txBody>
      </p:sp>
      <p:sp>
        <p:nvSpPr>
          <p:cNvPr id="521336" name="Text Box 120"/>
          <p:cNvSpPr txBox="1">
            <a:spLocks noChangeArrowheads="1"/>
          </p:cNvSpPr>
          <p:nvPr/>
        </p:nvSpPr>
        <p:spPr bwMode="auto">
          <a:xfrm>
            <a:off x="655637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501</a:t>
            </a:r>
            <a:endParaRPr kumimoji="1" lang="en-US" altLang="zh-CN" sz="1600" b="1">
              <a:solidFill>
                <a:schemeClr val="bg2"/>
              </a:solidFill>
              <a:latin typeface="+mn-lt"/>
              <a:ea typeface="+mn-ea"/>
            </a:endParaRPr>
          </a:p>
        </p:txBody>
      </p:sp>
      <p:sp>
        <p:nvSpPr>
          <p:cNvPr id="521337" name="Text Box 121"/>
          <p:cNvSpPr txBox="1">
            <a:spLocks noChangeArrowheads="1"/>
          </p:cNvSpPr>
          <p:nvPr/>
        </p:nvSpPr>
        <p:spPr bwMode="auto">
          <a:xfrm>
            <a:off x="751840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601</a:t>
            </a:r>
            <a:endParaRPr kumimoji="1" lang="en-US" altLang="zh-CN" sz="1600" b="1">
              <a:solidFill>
                <a:schemeClr val="bg2"/>
              </a:solidFill>
              <a:latin typeface="+mn-lt"/>
              <a:ea typeface="+mn-ea"/>
            </a:endParaRPr>
          </a:p>
        </p:txBody>
      </p:sp>
      <p:sp>
        <p:nvSpPr>
          <p:cNvPr id="521338" name="Text Box 122"/>
          <p:cNvSpPr txBox="1">
            <a:spLocks noChangeArrowheads="1"/>
          </p:cNvSpPr>
          <p:nvPr/>
        </p:nvSpPr>
        <p:spPr bwMode="auto">
          <a:xfrm>
            <a:off x="84804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701</a:t>
            </a:r>
            <a:endParaRPr kumimoji="1" lang="en-US" altLang="zh-CN" sz="1600" b="1">
              <a:solidFill>
                <a:schemeClr val="bg2"/>
              </a:solidFill>
              <a:latin typeface="+mn-lt"/>
              <a:ea typeface="+mn-ea"/>
            </a:endParaRPr>
          </a:p>
        </p:txBody>
      </p:sp>
      <p:sp>
        <p:nvSpPr>
          <p:cNvPr id="521339" name="Text Box 123"/>
          <p:cNvSpPr txBox="1">
            <a:spLocks noChangeArrowheads="1"/>
          </p:cNvSpPr>
          <p:nvPr/>
        </p:nvSpPr>
        <p:spPr bwMode="auto">
          <a:xfrm>
            <a:off x="944245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801</a:t>
            </a:r>
            <a:endParaRPr kumimoji="1" lang="en-US" altLang="zh-CN" sz="1600" b="1">
              <a:solidFill>
                <a:schemeClr val="bg2"/>
              </a:solidFill>
              <a:latin typeface="+mn-lt"/>
              <a:ea typeface="+mn-ea"/>
            </a:endParaRPr>
          </a:p>
        </p:txBody>
      </p:sp>
      <p:sp>
        <p:nvSpPr>
          <p:cNvPr id="521340" name="Text Box 124"/>
          <p:cNvSpPr txBox="1">
            <a:spLocks noChangeArrowheads="1"/>
          </p:cNvSpPr>
          <p:nvPr/>
        </p:nvSpPr>
        <p:spPr bwMode="auto">
          <a:xfrm>
            <a:off x="1746250" y="1908425"/>
            <a:ext cx="28575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a:t>
            </a:r>
            <a:endParaRPr kumimoji="1" lang="en-US" altLang="zh-CN" sz="1600" b="1">
              <a:solidFill>
                <a:schemeClr val="bg2"/>
              </a:solidFill>
              <a:latin typeface="+mn-lt"/>
              <a:ea typeface="+mn-ea"/>
            </a:endParaRPr>
          </a:p>
        </p:txBody>
      </p:sp>
      <p:grpSp>
        <p:nvGrpSpPr>
          <p:cNvPr id="521367" name="Group 151"/>
          <p:cNvGrpSpPr/>
          <p:nvPr/>
        </p:nvGrpSpPr>
        <p:grpSpPr bwMode="auto">
          <a:xfrm>
            <a:off x="1781176" y="1135312"/>
            <a:ext cx="4849813" cy="398463"/>
            <a:chOff x="160" y="230"/>
            <a:chExt cx="3055" cy="251"/>
          </a:xfrm>
        </p:grpSpPr>
        <p:sp>
          <p:nvSpPr>
            <p:cNvPr id="521341" name="Line 125"/>
            <p:cNvSpPr>
              <a:spLocks noChangeShapeType="1"/>
            </p:cNvSpPr>
            <p:nvPr/>
          </p:nvSpPr>
          <p:spPr bwMode="auto">
            <a:xfrm>
              <a:off x="160" y="388"/>
              <a:ext cx="3055" cy="8"/>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1342" name="Text Box 126"/>
            <p:cNvSpPr txBox="1">
              <a:spLocks noChangeArrowheads="1"/>
            </p:cNvSpPr>
            <p:nvPr/>
          </p:nvSpPr>
          <p:spPr bwMode="auto">
            <a:xfrm>
              <a:off x="1276" y="230"/>
              <a:ext cx="758" cy="251"/>
            </a:xfrm>
            <a:prstGeom prst="rect">
              <a:avLst/>
            </a:prstGeom>
            <a:solidFill>
              <a:schemeClr val="bg1"/>
            </a:solidFill>
            <a:ln w="9525">
              <a:noFill/>
              <a:miter lim="800000"/>
            </a:ln>
            <a:effectLst/>
          </p:spPr>
          <p:txBody>
            <a:bodyPr wrap="none">
              <a:spAutoFit/>
            </a:bodyPr>
            <a:p>
              <a:r>
                <a:rPr kumimoji="1" lang="zh-CN" altLang="en-US" sz="2000" b="1">
                  <a:solidFill>
                    <a:schemeClr val="bg2"/>
                  </a:solidFill>
                  <a:latin typeface="+mn-lt"/>
                  <a:ea typeface="+mn-ea"/>
                </a:rPr>
                <a:t>发送窗口</a:t>
              </a:r>
              <a:endParaRPr kumimoji="1" lang="zh-CN" altLang="en-US" sz="2000" b="1">
                <a:solidFill>
                  <a:schemeClr val="bg2"/>
                </a:solidFill>
                <a:latin typeface="+mn-lt"/>
                <a:ea typeface="+mn-ea"/>
              </a:endParaRPr>
            </a:p>
          </p:txBody>
        </p:sp>
      </p:grpSp>
      <p:sp>
        <p:nvSpPr>
          <p:cNvPr id="521343" name="Line 127"/>
          <p:cNvSpPr>
            <a:spLocks noChangeShapeType="1"/>
          </p:cNvSpPr>
          <p:nvPr/>
        </p:nvSpPr>
        <p:spPr bwMode="auto">
          <a:xfrm flipH="1">
            <a:off x="6615114" y="2467225"/>
            <a:ext cx="3175" cy="268287"/>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1344" name="Rectangle 128"/>
          <p:cNvSpPr>
            <a:spLocks noChangeArrowheads="1"/>
          </p:cNvSpPr>
          <p:nvPr/>
        </p:nvSpPr>
        <p:spPr bwMode="auto">
          <a:xfrm>
            <a:off x="2281238" y="2560887"/>
            <a:ext cx="989012"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21345" name="Line 129"/>
          <p:cNvSpPr>
            <a:spLocks noChangeShapeType="1"/>
          </p:cNvSpPr>
          <p:nvPr/>
        </p:nvSpPr>
        <p:spPr bwMode="auto">
          <a:xfrm flipV="1">
            <a:off x="1793876" y="2657725"/>
            <a:ext cx="4818063" cy="1587"/>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1346" name="Line 130"/>
          <p:cNvSpPr>
            <a:spLocks noChangeShapeType="1"/>
          </p:cNvSpPr>
          <p:nvPr/>
        </p:nvSpPr>
        <p:spPr bwMode="auto">
          <a:xfrm>
            <a:off x="6605589" y="2648200"/>
            <a:ext cx="3851275" cy="9525"/>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1347" name="Text Box 131"/>
          <p:cNvSpPr txBox="1">
            <a:spLocks noChangeArrowheads="1"/>
          </p:cNvSpPr>
          <p:nvPr/>
        </p:nvSpPr>
        <p:spPr bwMode="auto">
          <a:xfrm>
            <a:off x="3708400" y="2479925"/>
            <a:ext cx="94869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可发送</a:t>
            </a:r>
            <a:endParaRPr kumimoji="1" lang="zh-CN" altLang="en-US" sz="2000" b="1">
              <a:solidFill>
                <a:schemeClr val="bg2"/>
              </a:solidFill>
              <a:latin typeface="+mn-lt"/>
              <a:ea typeface="+mn-ea"/>
            </a:endParaRPr>
          </a:p>
        </p:txBody>
      </p:sp>
      <p:sp>
        <p:nvSpPr>
          <p:cNvPr id="521348" name="Text Box 132"/>
          <p:cNvSpPr txBox="1">
            <a:spLocks noChangeArrowheads="1"/>
          </p:cNvSpPr>
          <p:nvPr/>
        </p:nvSpPr>
        <p:spPr bwMode="auto">
          <a:xfrm>
            <a:off x="7961313" y="2476750"/>
            <a:ext cx="120396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不可发送</a:t>
            </a:r>
            <a:endParaRPr kumimoji="1" lang="zh-CN" altLang="en-US" sz="2000" b="1">
              <a:solidFill>
                <a:schemeClr val="bg2"/>
              </a:solidFill>
              <a:latin typeface="+mn-lt"/>
              <a:ea typeface="+mn-ea"/>
            </a:endParaRPr>
          </a:p>
        </p:txBody>
      </p:sp>
      <p:sp>
        <p:nvSpPr>
          <p:cNvPr id="521349" name="Line 133"/>
          <p:cNvSpPr>
            <a:spLocks noChangeShapeType="1"/>
          </p:cNvSpPr>
          <p:nvPr/>
        </p:nvSpPr>
        <p:spPr bwMode="auto">
          <a:xfrm flipH="1">
            <a:off x="10453689" y="2321174"/>
            <a:ext cx="1587" cy="4064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grpSp>
        <p:nvGrpSpPr>
          <p:cNvPr id="521364" name="Group 148"/>
          <p:cNvGrpSpPr/>
          <p:nvPr/>
        </p:nvGrpSpPr>
        <p:grpSpPr bwMode="auto">
          <a:xfrm>
            <a:off x="1519238" y="2219574"/>
            <a:ext cx="693739" cy="1117599"/>
            <a:chOff x="-5" y="913"/>
            <a:chExt cx="437" cy="704"/>
          </a:xfrm>
        </p:grpSpPr>
        <p:sp>
          <p:nvSpPr>
            <p:cNvPr id="521351" name="Line 135"/>
            <p:cNvSpPr>
              <a:spLocks noChangeShapeType="1"/>
            </p:cNvSpPr>
            <p:nvPr/>
          </p:nvSpPr>
          <p:spPr bwMode="auto">
            <a:xfrm flipH="1" flipV="1">
              <a:off x="169" y="913"/>
              <a:ext cx="4" cy="518"/>
            </a:xfrm>
            <a:prstGeom prst="line">
              <a:avLst/>
            </a:prstGeom>
            <a:noFill/>
            <a:ln w="76200">
              <a:solidFill>
                <a:schemeClr val="hlink"/>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521352" name="Text Box 136"/>
            <p:cNvSpPr txBox="1">
              <a:spLocks noChangeArrowheads="1"/>
            </p:cNvSpPr>
            <p:nvPr/>
          </p:nvSpPr>
          <p:spPr bwMode="auto">
            <a:xfrm>
              <a:off x="-5" y="1395"/>
              <a:ext cx="437" cy="222"/>
            </a:xfrm>
            <a:prstGeom prst="rect">
              <a:avLst/>
            </a:prstGeom>
            <a:noFill/>
            <a:ln w="9525">
              <a:noFill/>
              <a:miter lim="800000"/>
            </a:ln>
            <a:effectLst/>
          </p:spPr>
          <p:txBody>
            <a:bodyPr wrap="none">
              <a:spAutoFit/>
            </a:bodyPr>
            <a:p>
              <a:pPr>
                <a:lnSpc>
                  <a:spcPct val="85000"/>
                </a:lnSpc>
              </a:pPr>
              <a:r>
                <a:rPr kumimoji="1" lang="zh-CN" altLang="en-US" sz="2000" b="1" dirty="0">
                  <a:solidFill>
                    <a:schemeClr val="bg2"/>
                  </a:solidFill>
                  <a:latin typeface="+mn-lt"/>
                  <a:ea typeface="+mn-ea"/>
                </a:rPr>
                <a:t>指针</a:t>
              </a:r>
              <a:endParaRPr kumimoji="1" lang="zh-CN" altLang="en-US" sz="2000" b="1" dirty="0">
                <a:solidFill>
                  <a:schemeClr val="bg2"/>
                </a:solidFill>
                <a:latin typeface="+mn-lt"/>
                <a:ea typeface="+mn-ea"/>
              </a:endParaRPr>
            </a:p>
          </p:txBody>
        </p:sp>
      </p:grpSp>
      <p:sp>
        <p:nvSpPr>
          <p:cNvPr id="521366" name="Rectangle 150"/>
          <p:cNvSpPr>
            <a:spLocks noGrp="1" noChangeArrowheads="1"/>
          </p:cNvSpPr>
          <p:nvPr>
            <p:ph idx="1"/>
          </p:nvPr>
        </p:nvSpPr>
        <p:spPr>
          <a:xfrm>
            <a:off x="584275" y="3647055"/>
            <a:ext cx="11089232" cy="3538537"/>
          </a:xfrm>
        </p:spPr>
        <p:txBody>
          <a:bodyPr>
            <a:normAutofit/>
          </a:bodyPr>
          <a:p>
            <a:pPr marL="342900" indent="-342900">
              <a:buClr>
                <a:srgbClr val="FF0000"/>
              </a:buClr>
              <a:buFont typeface="Wingdings" panose="05000000000000000000" pitchFamily="2" charset="2"/>
              <a:buChar char="l"/>
            </a:pPr>
            <a:r>
              <a:rPr lang="zh-CN" altLang="en-US" sz="2400" b="1" dirty="0">
                <a:solidFill>
                  <a:schemeClr val="bg2"/>
                </a:solidFill>
              </a:rPr>
              <a:t>发送方要发送 </a:t>
            </a:r>
            <a:r>
              <a:rPr lang="en-US" altLang="zh-CN" sz="2400" b="1" dirty="0">
                <a:solidFill>
                  <a:schemeClr val="bg2"/>
                </a:solidFill>
              </a:rPr>
              <a:t>900 </a:t>
            </a:r>
            <a:r>
              <a:rPr lang="zh-CN" altLang="en-US" sz="2400" b="1" dirty="0">
                <a:solidFill>
                  <a:schemeClr val="bg2"/>
                </a:solidFill>
              </a:rPr>
              <a:t>字节长的数据，划分为 </a:t>
            </a:r>
            <a:r>
              <a:rPr lang="en-US" altLang="zh-CN" sz="2400" b="1" dirty="0">
                <a:solidFill>
                  <a:schemeClr val="bg2"/>
                </a:solidFill>
              </a:rPr>
              <a:t>9 </a:t>
            </a:r>
            <a:r>
              <a:rPr lang="zh-CN" altLang="en-US" sz="2400" b="1" dirty="0">
                <a:solidFill>
                  <a:schemeClr val="bg2"/>
                </a:solidFill>
              </a:rPr>
              <a:t>个 </a:t>
            </a:r>
            <a:r>
              <a:rPr lang="en-US" altLang="zh-CN" sz="2400" b="1" dirty="0">
                <a:solidFill>
                  <a:schemeClr val="bg2"/>
                </a:solidFill>
              </a:rPr>
              <a:t>100 </a:t>
            </a:r>
            <a:r>
              <a:rPr lang="zh-CN" altLang="en-US" sz="2400" b="1" dirty="0">
                <a:solidFill>
                  <a:schemeClr val="bg2"/>
                </a:solidFill>
              </a:rPr>
              <a:t>字节长的报文段，而发送窗口确定为 </a:t>
            </a:r>
            <a:r>
              <a:rPr lang="en-US" altLang="zh-CN" sz="2400" b="1" dirty="0">
                <a:solidFill>
                  <a:schemeClr val="bg2"/>
                </a:solidFill>
              </a:rPr>
              <a:t>500 </a:t>
            </a:r>
            <a:r>
              <a:rPr lang="zh-CN" altLang="en-US" sz="2400" b="1" dirty="0">
                <a:solidFill>
                  <a:schemeClr val="bg2"/>
                </a:solidFill>
              </a:rPr>
              <a:t>字节。</a:t>
            </a:r>
            <a:endParaRPr lang="zh-CN" altLang="en-US" sz="2400" b="1" dirty="0">
              <a:solidFill>
                <a:schemeClr val="bg2"/>
              </a:solidFill>
            </a:endParaRPr>
          </a:p>
          <a:p>
            <a:pPr marL="342900" indent="-342900">
              <a:buClr>
                <a:srgbClr val="FF0000"/>
              </a:buClr>
              <a:buFont typeface="Wingdings" panose="05000000000000000000" pitchFamily="2" charset="2"/>
              <a:buChar char="l"/>
            </a:pPr>
            <a:r>
              <a:rPr lang="zh-CN" altLang="en-US" sz="2400" b="1" dirty="0">
                <a:solidFill>
                  <a:schemeClr val="bg2"/>
                </a:solidFill>
              </a:rPr>
              <a:t>发送方只要收到了对方的确认，发送窗口就可前移。</a:t>
            </a:r>
            <a:endParaRPr lang="zh-CN" altLang="en-US" sz="2400" b="1" dirty="0">
              <a:solidFill>
                <a:schemeClr val="bg2"/>
              </a:solidFill>
            </a:endParaRPr>
          </a:p>
          <a:p>
            <a:pPr marL="342900" indent="-342900">
              <a:buClr>
                <a:srgbClr val="FF0000"/>
              </a:buClr>
              <a:buFont typeface="Wingdings" panose="05000000000000000000" pitchFamily="2" charset="2"/>
              <a:buChar char="l"/>
            </a:pPr>
            <a:r>
              <a:rPr lang="zh-CN" altLang="en-US" sz="2400" b="1" dirty="0">
                <a:solidFill>
                  <a:schemeClr val="bg2"/>
                </a:solidFill>
              </a:rPr>
              <a:t>发送 </a:t>
            </a:r>
            <a:r>
              <a:rPr lang="en-US" altLang="zh-CN" sz="2400" b="1" dirty="0">
                <a:solidFill>
                  <a:schemeClr val="bg2"/>
                </a:solidFill>
              </a:rPr>
              <a:t>TCP </a:t>
            </a:r>
            <a:r>
              <a:rPr lang="zh-CN" altLang="en-US" sz="2400" b="1" dirty="0">
                <a:solidFill>
                  <a:schemeClr val="bg2"/>
                </a:solidFill>
              </a:rPr>
              <a:t>要维护一个指针。每发送一个报文段，指针就向前移动一个报文段的距离</a:t>
            </a:r>
            <a:r>
              <a:rPr lang="zh-CN" altLang="en-US" sz="2400" b="1" dirty="0" smtClean="0">
                <a:solidFill>
                  <a:schemeClr val="bg2"/>
                </a:solidFill>
              </a:rPr>
              <a:t>。</a:t>
            </a:r>
            <a:endParaRPr lang="en-US" altLang="zh-CN" sz="2400" b="1" dirty="0" smtClean="0">
              <a:solidFill>
                <a:schemeClr val="bg2"/>
              </a:solidFill>
            </a:endParaRPr>
          </a:p>
          <a:p>
            <a:pPr marL="0" indent="0">
              <a:buClr>
                <a:srgbClr val="FF0000"/>
              </a:buClr>
              <a:buFont typeface="Wingdings" panose="05000000000000000000" pitchFamily="2" charset="2"/>
              <a:buNone/>
            </a:pP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1366">
                                            <p:txEl>
                                              <p:pRg st="0" end="0"/>
                                            </p:txEl>
                                          </p:spTgt>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21367"/>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2136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21366">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521364"/>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500"/>
                                  </p:stCondLst>
                                  <p:childTnLst>
                                    <p:anim calcmode="discrete" valueType="str">
                                      <p:cBhvr>
                                        <p:cTn id="23" dur="1000" fill="hold"/>
                                        <p:tgtEl>
                                          <p:spTgt spid="5213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366"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22243" name="Rectangle 3"/>
          <p:cNvSpPr>
            <a:spLocks noChangeArrowheads="1"/>
          </p:cNvSpPr>
          <p:nvPr/>
        </p:nvSpPr>
        <p:spPr bwMode="auto">
          <a:xfrm>
            <a:off x="1800225" y="4443957"/>
            <a:ext cx="1905000" cy="412750"/>
          </a:xfrm>
          <a:prstGeom prst="rect">
            <a:avLst/>
          </a:prstGeom>
          <a:solidFill>
            <a:srgbClr val="ADFFEA"/>
          </a:solidFill>
          <a:ln w="9525">
            <a:noFill/>
            <a:miter lim="800000"/>
          </a:ln>
          <a:effectLst/>
        </p:spPr>
        <p:txBody>
          <a:bodyPr wrap="none" anchor="ctr"/>
          <a:p>
            <a:endParaRPr lang="zh-CN" altLang="en-US" b="1">
              <a:solidFill>
                <a:schemeClr val="bg2"/>
              </a:solidFill>
              <a:latin typeface="+mn-lt"/>
              <a:ea typeface="+mn-ea"/>
            </a:endParaRPr>
          </a:p>
        </p:txBody>
      </p:sp>
      <p:sp>
        <p:nvSpPr>
          <p:cNvPr id="522245" name="Rectangle 5"/>
          <p:cNvSpPr>
            <a:spLocks noChangeArrowheads="1"/>
          </p:cNvSpPr>
          <p:nvPr/>
        </p:nvSpPr>
        <p:spPr bwMode="auto">
          <a:xfrm>
            <a:off x="8540750" y="4443957"/>
            <a:ext cx="1905000" cy="412750"/>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522250" name="AutoShape 10"/>
          <p:cNvSpPr>
            <a:spLocks noChangeArrowheads="1"/>
          </p:cNvSpPr>
          <p:nvPr/>
        </p:nvSpPr>
        <p:spPr bwMode="auto">
          <a:xfrm>
            <a:off x="8478839" y="4893221"/>
            <a:ext cx="757237" cy="198437"/>
          </a:xfrm>
          <a:prstGeom prst="rightArrow">
            <a:avLst>
              <a:gd name="adj1" fmla="val 50000"/>
              <a:gd name="adj2" fmla="val 95400"/>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2251" name="AutoShape 11"/>
          <p:cNvSpPr>
            <a:spLocks noChangeArrowheads="1"/>
          </p:cNvSpPr>
          <p:nvPr/>
        </p:nvSpPr>
        <p:spPr bwMode="auto">
          <a:xfrm>
            <a:off x="8478839" y="4235995"/>
            <a:ext cx="757237"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2252" name="Rectangle 12"/>
          <p:cNvSpPr>
            <a:spLocks noChangeArrowheads="1"/>
          </p:cNvSpPr>
          <p:nvPr/>
        </p:nvSpPr>
        <p:spPr bwMode="auto">
          <a:xfrm>
            <a:off x="3716339" y="4232821"/>
            <a:ext cx="4810125" cy="858837"/>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2253" name="Rectangle 13"/>
          <p:cNvSpPr>
            <a:spLocks noChangeArrowheads="1"/>
          </p:cNvSpPr>
          <p:nvPr/>
        </p:nvSpPr>
        <p:spPr bwMode="auto">
          <a:xfrm>
            <a:off x="1793875" y="4440782"/>
            <a:ext cx="8656638" cy="419100"/>
          </a:xfrm>
          <a:prstGeom prst="rect">
            <a:avLst/>
          </a:prstGeom>
          <a:no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2254" name="Line 14"/>
          <p:cNvSpPr>
            <a:spLocks noChangeShapeType="1"/>
          </p:cNvSpPr>
          <p:nvPr/>
        </p:nvSpPr>
        <p:spPr bwMode="auto">
          <a:xfrm>
            <a:off x="2755900"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55" name="Line 15"/>
          <p:cNvSpPr>
            <a:spLocks noChangeShapeType="1"/>
          </p:cNvSpPr>
          <p:nvPr/>
        </p:nvSpPr>
        <p:spPr bwMode="auto">
          <a:xfrm>
            <a:off x="3716338"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56" name="Line 16"/>
          <p:cNvSpPr>
            <a:spLocks noChangeShapeType="1"/>
          </p:cNvSpPr>
          <p:nvPr/>
        </p:nvSpPr>
        <p:spPr bwMode="auto">
          <a:xfrm>
            <a:off x="4678363"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57" name="Line 17"/>
          <p:cNvSpPr>
            <a:spLocks noChangeShapeType="1"/>
          </p:cNvSpPr>
          <p:nvPr/>
        </p:nvSpPr>
        <p:spPr bwMode="auto">
          <a:xfrm>
            <a:off x="5640388"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58" name="Line 18"/>
          <p:cNvSpPr>
            <a:spLocks noChangeShapeType="1"/>
          </p:cNvSpPr>
          <p:nvPr/>
        </p:nvSpPr>
        <p:spPr bwMode="auto">
          <a:xfrm>
            <a:off x="6602413"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59" name="Line 19"/>
          <p:cNvSpPr>
            <a:spLocks noChangeShapeType="1"/>
          </p:cNvSpPr>
          <p:nvPr/>
        </p:nvSpPr>
        <p:spPr bwMode="auto">
          <a:xfrm>
            <a:off x="7564438"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60" name="Line 20"/>
          <p:cNvSpPr>
            <a:spLocks noChangeShapeType="1"/>
          </p:cNvSpPr>
          <p:nvPr/>
        </p:nvSpPr>
        <p:spPr bwMode="auto">
          <a:xfrm>
            <a:off x="8526463"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61" name="Line 21"/>
          <p:cNvSpPr>
            <a:spLocks noChangeShapeType="1"/>
          </p:cNvSpPr>
          <p:nvPr/>
        </p:nvSpPr>
        <p:spPr bwMode="auto">
          <a:xfrm>
            <a:off x="9488488" y="4440782"/>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62" name="Text Box 22"/>
          <p:cNvSpPr txBox="1">
            <a:spLocks noChangeArrowheads="1"/>
          </p:cNvSpPr>
          <p:nvPr/>
        </p:nvSpPr>
        <p:spPr bwMode="auto">
          <a:xfrm>
            <a:off x="2300289"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100</a:t>
            </a:r>
            <a:endParaRPr kumimoji="1" lang="en-US" altLang="zh-CN" sz="1600" b="1">
              <a:solidFill>
                <a:schemeClr val="bg2"/>
              </a:solidFill>
              <a:latin typeface="+mn-lt"/>
              <a:ea typeface="+mn-ea"/>
            </a:endParaRPr>
          </a:p>
        </p:txBody>
      </p:sp>
      <p:sp>
        <p:nvSpPr>
          <p:cNvPr id="522263" name="Text Box 23"/>
          <p:cNvSpPr txBox="1">
            <a:spLocks noChangeArrowheads="1"/>
          </p:cNvSpPr>
          <p:nvPr/>
        </p:nvSpPr>
        <p:spPr bwMode="auto">
          <a:xfrm>
            <a:off x="3255964"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200</a:t>
            </a:r>
            <a:endParaRPr kumimoji="1" lang="en-US" altLang="zh-CN" sz="1600" b="1">
              <a:solidFill>
                <a:schemeClr val="bg2"/>
              </a:solidFill>
              <a:latin typeface="+mn-lt"/>
              <a:ea typeface="+mn-ea"/>
            </a:endParaRPr>
          </a:p>
        </p:txBody>
      </p:sp>
      <p:sp>
        <p:nvSpPr>
          <p:cNvPr id="522264" name="Text Box 24"/>
          <p:cNvSpPr txBox="1">
            <a:spLocks noChangeArrowheads="1"/>
          </p:cNvSpPr>
          <p:nvPr/>
        </p:nvSpPr>
        <p:spPr bwMode="auto">
          <a:xfrm>
            <a:off x="4211638"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300</a:t>
            </a:r>
            <a:endParaRPr kumimoji="1" lang="en-US" altLang="zh-CN" sz="1600" b="1">
              <a:solidFill>
                <a:schemeClr val="bg2"/>
              </a:solidFill>
              <a:latin typeface="+mn-lt"/>
              <a:ea typeface="+mn-ea"/>
            </a:endParaRPr>
          </a:p>
        </p:txBody>
      </p:sp>
      <p:sp>
        <p:nvSpPr>
          <p:cNvPr id="522265" name="Text Box 25"/>
          <p:cNvSpPr txBox="1">
            <a:spLocks noChangeArrowheads="1"/>
          </p:cNvSpPr>
          <p:nvPr/>
        </p:nvSpPr>
        <p:spPr bwMode="auto">
          <a:xfrm>
            <a:off x="5167314"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400</a:t>
            </a:r>
            <a:endParaRPr kumimoji="1" lang="en-US" altLang="zh-CN" sz="1600" b="1">
              <a:solidFill>
                <a:schemeClr val="bg2"/>
              </a:solidFill>
              <a:latin typeface="+mn-lt"/>
              <a:ea typeface="+mn-ea"/>
            </a:endParaRPr>
          </a:p>
        </p:txBody>
      </p:sp>
      <p:sp>
        <p:nvSpPr>
          <p:cNvPr id="522266" name="Text Box 26"/>
          <p:cNvSpPr txBox="1">
            <a:spLocks noChangeArrowheads="1"/>
          </p:cNvSpPr>
          <p:nvPr/>
        </p:nvSpPr>
        <p:spPr bwMode="auto">
          <a:xfrm>
            <a:off x="6121400"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500</a:t>
            </a:r>
            <a:endParaRPr kumimoji="1" lang="en-US" altLang="zh-CN" sz="1600" b="1">
              <a:solidFill>
                <a:schemeClr val="bg2"/>
              </a:solidFill>
              <a:latin typeface="+mn-lt"/>
              <a:ea typeface="+mn-ea"/>
            </a:endParaRPr>
          </a:p>
        </p:txBody>
      </p:sp>
      <p:sp>
        <p:nvSpPr>
          <p:cNvPr id="522267" name="Text Box 27"/>
          <p:cNvSpPr txBox="1">
            <a:spLocks noChangeArrowheads="1"/>
          </p:cNvSpPr>
          <p:nvPr/>
        </p:nvSpPr>
        <p:spPr bwMode="auto">
          <a:xfrm>
            <a:off x="7104063"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600</a:t>
            </a:r>
            <a:endParaRPr kumimoji="1" lang="en-US" altLang="zh-CN" sz="1600" b="1">
              <a:solidFill>
                <a:schemeClr val="bg2"/>
              </a:solidFill>
              <a:latin typeface="+mn-lt"/>
              <a:ea typeface="+mn-ea"/>
            </a:endParaRPr>
          </a:p>
        </p:txBody>
      </p:sp>
      <p:sp>
        <p:nvSpPr>
          <p:cNvPr id="522268" name="Text Box 28"/>
          <p:cNvSpPr txBox="1">
            <a:spLocks noChangeArrowheads="1"/>
          </p:cNvSpPr>
          <p:nvPr/>
        </p:nvSpPr>
        <p:spPr bwMode="auto">
          <a:xfrm>
            <a:off x="8059739"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700</a:t>
            </a:r>
            <a:endParaRPr kumimoji="1" lang="en-US" altLang="zh-CN" sz="1600" b="1">
              <a:solidFill>
                <a:schemeClr val="bg2"/>
              </a:solidFill>
              <a:latin typeface="+mn-lt"/>
              <a:ea typeface="+mn-ea"/>
            </a:endParaRPr>
          </a:p>
        </p:txBody>
      </p:sp>
      <p:sp>
        <p:nvSpPr>
          <p:cNvPr id="522269" name="Text Box 29"/>
          <p:cNvSpPr txBox="1">
            <a:spLocks noChangeArrowheads="1"/>
          </p:cNvSpPr>
          <p:nvPr/>
        </p:nvSpPr>
        <p:spPr bwMode="auto">
          <a:xfrm>
            <a:off x="8994775"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800</a:t>
            </a:r>
            <a:endParaRPr kumimoji="1" lang="en-US" altLang="zh-CN" sz="1600" b="1">
              <a:solidFill>
                <a:schemeClr val="bg2"/>
              </a:solidFill>
              <a:latin typeface="+mn-lt"/>
              <a:ea typeface="+mn-ea"/>
            </a:endParaRPr>
          </a:p>
        </p:txBody>
      </p:sp>
      <p:sp>
        <p:nvSpPr>
          <p:cNvPr id="522270" name="Text Box 30"/>
          <p:cNvSpPr txBox="1">
            <a:spLocks noChangeArrowheads="1"/>
          </p:cNvSpPr>
          <p:nvPr/>
        </p:nvSpPr>
        <p:spPr bwMode="auto">
          <a:xfrm>
            <a:off x="9983788"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900</a:t>
            </a:r>
            <a:endParaRPr kumimoji="1" lang="en-US" altLang="zh-CN" sz="1600" b="1">
              <a:solidFill>
                <a:schemeClr val="bg2"/>
              </a:solidFill>
              <a:latin typeface="+mn-lt"/>
              <a:ea typeface="+mn-ea"/>
            </a:endParaRPr>
          </a:p>
        </p:txBody>
      </p:sp>
      <p:sp>
        <p:nvSpPr>
          <p:cNvPr id="522271" name="Text Box 31"/>
          <p:cNvSpPr txBox="1">
            <a:spLocks noChangeArrowheads="1"/>
          </p:cNvSpPr>
          <p:nvPr/>
        </p:nvSpPr>
        <p:spPr bwMode="auto">
          <a:xfrm>
            <a:off x="2701925"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101</a:t>
            </a:r>
            <a:endParaRPr kumimoji="1" lang="en-US" altLang="zh-CN" sz="1600" b="1">
              <a:solidFill>
                <a:schemeClr val="bg2"/>
              </a:solidFill>
              <a:latin typeface="+mn-lt"/>
              <a:ea typeface="+mn-ea"/>
            </a:endParaRPr>
          </a:p>
        </p:txBody>
      </p:sp>
      <p:sp>
        <p:nvSpPr>
          <p:cNvPr id="522272" name="Text Box 32"/>
          <p:cNvSpPr txBox="1">
            <a:spLocks noChangeArrowheads="1"/>
          </p:cNvSpPr>
          <p:nvPr/>
        </p:nvSpPr>
        <p:spPr bwMode="auto">
          <a:xfrm>
            <a:off x="3663950"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201</a:t>
            </a:r>
            <a:endParaRPr kumimoji="1" lang="en-US" altLang="zh-CN" sz="1600" b="1">
              <a:solidFill>
                <a:schemeClr val="bg2"/>
              </a:solidFill>
              <a:latin typeface="+mn-lt"/>
              <a:ea typeface="+mn-ea"/>
            </a:endParaRPr>
          </a:p>
        </p:txBody>
      </p:sp>
      <p:sp>
        <p:nvSpPr>
          <p:cNvPr id="522273" name="Text Box 33"/>
          <p:cNvSpPr txBox="1">
            <a:spLocks noChangeArrowheads="1"/>
          </p:cNvSpPr>
          <p:nvPr/>
        </p:nvSpPr>
        <p:spPr bwMode="auto">
          <a:xfrm>
            <a:off x="4625975"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301</a:t>
            </a:r>
            <a:endParaRPr kumimoji="1" lang="en-US" altLang="zh-CN" sz="1600" b="1">
              <a:solidFill>
                <a:schemeClr val="bg2"/>
              </a:solidFill>
              <a:latin typeface="+mn-lt"/>
              <a:ea typeface="+mn-ea"/>
            </a:endParaRPr>
          </a:p>
        </p:txBody>
      </p:sp>
      <p:sp>
        <p:nvSpPr>
          <p:cNvPr id="522274" name="Text Box 34"/>
          <p:cNvSpPr txBox="1">
            <a:spLocks noChangeArrowheads="1"/>
          </p:cNvSpPr>
          <p:nvPr/>
        </p:nvSpPr>
        <p:spPr bwMode="auto">
          <a:xfrm>
            <a:off x="5588000"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401</a:t>
            </a:r>
            <a:endParaRPr kumimoji="1" lang="en-US" altLang="zh-CN" sz="1600" b="1">
              <a:solidFill>
                <a:schemeClr val="bg2"/>
              </a:solidFill>
              <a:latin typeface="+mn-lt"/>
              <a:ea typeface="+mn-ea"/>
            </a:endParaRPr>
          </a:p>
        </p:txBody>
      </p:sp>
      <p:sp>
        <p:nvSpPr>
          <p:cNvPr id="522275" name="Text Box 35"/>
          <p:cNvSpPr txBox="1">
            <a:spLocks noChangeArrowheads="1"/>
          </p:cNvSpPr>
          <p:nvPr/>
        </p:nvSpPr>
        <p:spPr bwMode="auto">
          <a:xfrm>
            <a:off x="6550025"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501</a:t>
            </a:r>
            <a:endParaRPr kumimoji="1" lang="en-US" altLang="zh-CN" sz="1600" b="1">
              <a:solidFill>
                <a:schemeClr val="bg2"/>
              </a:solidFill>
              <a:latin typeface="+mn-lt"/>
              <a:ea typeface="+mn-ea"/>
            </a:endParaRPr>
          </a:p>
        </p:txBody>
      </p:sp>
      <p:sp>
        <p:nvSpPr>
          <p:cNvPr id="522276" name="Text Box 36"/>
          <p:cNvSpPr txBox="1">
            <a:spLocks noChangeArrowheads="1"/>
          </p:cNvSpPr>
          <p:nvPr/>
        </p:nvSpPr>
        <p:spPr bwMode="auto">
          <a:xfrm>
            <a:off x="7512050"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601</a:t>
            </a:r>
            <a:endParaRPr kumimoji="1" lang="en-US" altLang="zh-CN" sz="1600" b="1">
              <a:solidFill>
                <a:schemeClr val="bg2"/>
              </a:solidFill>
              <a:latin typeface="+mn-lt"/>
              <a:ea typeface="+mn-ea"/>
            </a:endParaRPr>
          </a:p>
        </p:txBody>
      </p:sp>
      <p:sp>
        <p:nvSpPr>
          <p:cNvPr id="522277" name="Text Box 37"/>
          <p:cNvSpPr txBox="1">
            <a:spLocks noChangeArrowheads="1"/>
          </p:cNvSpPr>
          <p:nvPr/>
        </p:nvSpPr>
        <p:spPr bwMode="auto">
          <a:xfrm>
            <a:off x="8474075"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701</a:t>
            </a:r>
            <a:endParaRPr kumimoji="1" lang="en-US" altLang="zh-CN" sz="1600" b="1">
              <a:solidFill>
                <a:schemeClr val="bg2"/>
              </a:solidFill>
              <a:latin typeface="+mn-lt"/>
              <a:ea typeface="+mn-ea"/>
            </a:endParaRPr>
          </a:p>
        </p:txBody>
      </p:sp>
      <p:sp>
        <p:nvSpPr>
          <p:cNvPr id="522278" name="Text Box 38"/>
          <p:cNvSpPr txBox="1">
            <a:spLocks noChangeArrowheads="1"/>
          </p:cNvSpPr>
          <p:nvPr/>
        </p:nvSpPr>
        <p:spPr bwMode="auto">
          <a:xfrm>
            <a:off x="9436100" y="4534446"/>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801</a:t>
            </a:r>
            <a:endParaRPr kumimoji="1" lang="en-US" altLang="zh-CN" sz="1600" b="1">
              <a:solidFill>
                <a:schemeClr val="bg2"/>
              </a:solidFill>
              <a:latin typeface="+mn-lt"/>
              <a:ea typeface="+mn-ea"/>
            </a:endParaRPr>
          </a:p>
        </p:txBody>
      </p:sp>
      <p:sp>
        <p:nvSpPr>
          <p:cNvPr id="522279" name="Text Box 39"/>
          <p:cNvSpPr txBox="1">
            <a:spLocks noChangeArrowheads="1"/>
          </p:cNvSpPr>
          <p:nvPr/>
        </p:nvSpPr>
        <p:spPr bwMode="auto">
          <a:xfrm>
            <a:off x="1739900" y="4534446"/>
            <a:ext cx="28575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a:t>
            </a:r>
            <a:endParaRPr kumimoji="1" lang="en-US" altLang="zh-CN" sz="1600" b="1">
              <a:solidFill>
                <a:schemeClr val="bg2"/>
              </a:solidFill>
              <a:latin typeface="+mn-lt"/>
              <a:ea typeface="+mn-ea"/>
            </a:endParaRPr>
          </a:p>
        </p:txBody>
      </p:sp>
      <p:sp>
        <p:nvSpPr>
          <p:cNvPr id="522280" name="Line 40"/>
          <p:cNvSpPr>
            <a:spLocks noChangeShapeType="1"/>
          </p:cNvSpPr>
          <p:nvPr/>
        </p:nvSpPr>
        <p:spPr bwMode="auto">
          <a:xfrm flipH="1">
            <a:off x="1781176" y="4893220"/>
            <a:ext cx="4763"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81" name="Line 41"/>
          <p:cNvSpPr>
            <a:spLocks noChangeShapeType="1"/>
          </p:cNvSpPr>
          <p:nvPr/>
        </p:nvSpPr>
        <p:spPr bwMode="auto">
          <a:xfrm>
            <a:off x="3716338" y="5091658"/>
            <a:ext cx="0" cy="5572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82" name="Line 42"/>
          <p:cNvSpPr>
            <a:spLocks noChangeShapeType="1"/>
          </p:cNvSpPr>
          <p:nvPr/>
        </p:nvSpPr>
        <p:spPr bwMode="auto">
          <a:xfrm>
            <a:off x="8526463" y="5091658"/>
            <a:ext cx="0" cy="5572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2284" name="Rectangle 44"/>
          <p:cNvSpPr>
            <a:spLocks noChangeArrowheads="1"/>
          </p:cNvSpPr>
          <p:nvPr/>
        </p:nvSpPr>
        <p:spPr bwMode="auto">
          <a:xfrm>
            <a:off x="2274889" y="5229771"/>
            <a:ext cx="987425"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22288" name="Line 48"/>
          <p:cNvSpPr>
            <a:spLocks noChangeShapeType="1"/>
          </p:cNvSpPr>
          <p:nvPr/>
        </p:nvSpPr>
        <p:spPr bwMode="auto">
          <a:xfrm>
            <a:off x="8526463" y="5439320"/>
            <a:ext cx="1924050"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2289" name="Rectangle 49"/>
          <p:cNvSpPr>
            <a:spLocks noChangeArrowheads="1"/>
          </p:cNvSpPr>
          <p:nvPr/>
        </p:nvSpPr>
        <p:spPr bwMode="auto">
          <a:xfrm>
            <a:off x="4171951" y="5229771"/>
            <a:ext cx="987425"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grpSp>
        <p:nvGrpSpPr>
          <p:cNvPr id="522391" name="Group 151"/>
          <p:cNvGrpSpPr/>
          <p:nvPr/>
        </p:nvGrpSpPr>
        <p:grpSpPr bwMode="auto">
          <a:xfrm>
            <a:off x="5640389" y="5245646"/>
            <a:ext cx="2886075" cy="352424"/>
            <a:chOff x="2591" y="2277"/>
            <a:chExt cx="1818" cy="222"/>
          </a:xfrm>
        </p:grpSpPr>
        <p:sp>
          <p:nvSpPr>
            <p:cNvPr id="522287" name="Line 47"/>
            <p:cNvSpPr>
              <a:spLocks noChangeShapeType="1"/>
            </p:cNvSpPr>
            <p:nvPr/>
          </p:nvSpPr>
          <p:spPr bwMode="auto">
            <a:xfrm>
              <a:off x="2591" y="2399"/>
              <a:ext cx="1818"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2291" name="Text Box 51"/>
            <p:cNvSpPr txBox="1">
              <a:spLocks noChangeArrowheads="1"/>
            </p:cNvSpPr>
            <p:nvPr/>
          </p:nvSpPr>
          <p:spPr bwMode="auto">
            <a:xfrm>
              <a:off x="3237" y="2277"/>
              <a:ext cx="598" cy="222"/>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可发送</a:t>
              </a:r>
              <a:endParaRPr kumimoji="1" lang="zh-CN" altLang="en-US" sz="2000" b="1">
                <a:solidFill>
                  <a:schemeClr val="bg2"/>
                </a:solidFill>
                <a:latin typeface="+mn-lt"/>
                <a:ea typeface="+mn-ea"/>
              </a:endParaRPr>
            </a:p>
          </p:txBody>
        </p:sp>
      </p:grpSp>
      <p:sp>
        <p:nvSpPr>
          <p:cNvPr id="522292" name="Text Box 52"/>
          <p:cNvSpPr txBox="1">
            <a:spLocks noChangeArrowheads="1"/>
          </p:cNvSpPr>
          <p:nvPr/>
        </p:nvSpPr>
        <p:spPr bwMode="auto">
          <a:xfrm>
            <a:off x="8913813" y="5255171"/>
            <a:ext cx="120396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不可发送</a:t>
            </a:r>
            <a:endParaRPr kumimoji="1" lang="zh-CN" altLang="en-US" sz="2000" b="1">
              <a:solidFill>
                <a:schemeClr val="bg2"/>
              </a:solidFill>
              <a:latin typeface="+mn-lt"/>
              <a:ea typeface="+mn-ea"/>
            </a:endParaRPr>
          </a:p>
        </p:txBody>
      </p:sp>
      <p:sp>
        <p:nvSpPr>
          <p:cNvPr id="522293" name="Line 53"/>
          <p:cNvSpPr>
            <a:spLocks noChangeShapeType="1"/>
          </p:cNvSpPr>
          <p:nvPr/>
        </p:nvSpPr>
        <p:spPr bwMode="auto">
          <a:xfrm>
            <a:off x="10448925" y="4893220"/>
            <a:ext cx="1588"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grpSp>
        <p:nvGrpSpPr>
          <p:cNvPr id="522383" name="Group 143"/>
          <p:cNvGrpSpPr/>
          <p:nvPr/>
        </p:nvGrpSpPr>
        <p:grpSpPr bwMode="auto">
          <a:xfrm>
            <a:off x="5295900" y="4878933"/>
            <a:ext cx="693738" cy="1262063"/>
            <a:chOff x="2374" y="2046"/>
            <a:chExt cx="437" cy="795"/>
          </a:xfrm>
        </p:grpSpPr>
        <p:sp>
          <p:nvSpPr>
            <p:cNvPr id="522294" name="Line 54"/>
            <p:cNvSpPr>
              <a:spLocks noChangeShapeType="1"/>
            </p:cNvSpPr>
            <p:nvPr/>
          </p:nvSpPr>
          <p:spPr bwMode="auto">
            <a:xfrm flipH="1" flipV="1">
              <a:off x="2588" y="2046"/>
              <a:ext cx="8" cy="571"/>
            </a:xfrm>
            <a:prstGeom prst="line">
              <a:avLst/>
            </a:prstGeom>
            <a:noFill/>
            <a:ln w="76200">
              <a:solidFill>
                <a:schemeClr val="hlink"/>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522295" name="Text Box 55"/>
            <p:cNvSpPr txBox="1">
              <a:spLocks noChangeArrowheads="1"/>
            </p:cNvSpPr>
            <p:nvPr/>
          </p:nvSpPr>
          <p:spPr bwMode="auto">
            <a:xfrm>
              <a:off x="2374" y="2619"/>
              <a:ext cx="437" cy="222"/>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指针</a:t>
              </a:r>
              <a:endParaRPr kumimoji="1" lang="zh-CN" altLang="en-US" sz="2000" b="1">
                <a:solidFill>
                  <a:schemeClr val="bg2"/>
                </a:solidFill>
                <a:latin typeface="+mn-lt"/>
                <a:ea typeface="+mn-ea"/>
              </a:endParaRPr>
            </a:p>
          </p:txBody>
        </p:sp>
      </p:grpSp>
      <p:sp>
        <p:nvSpPr>
          <p:cNvPr id="522369" name="Rectangle 129"/>
          <p:cNvSpPr>
            <a:spLocks noChangeArrowheads="1"/>
          </p:cNvSpPr>
          <p:nvPr/>
        </p:nvSpPr>
        <p:spPr bwMode="auto">
          <a:xfrm>
            <a:off x="2281238" y="2426185"/>
            <a:ext cx="989012"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22378" name="Rectangle 138"/>
          <p:cNvSpPr>
            <a:spLocks noChangeArrowheads="1"/>
          </p:cNvSpPr>
          <p:nvPr/>
        </p:nvSpPr>
        <p:spPr bwMode="auto">
          <a:xfrm>
            <a:off x="3724275" y="4443957"/>
            <a:ext cx="1905000" cy="412750"/>
          </a:xfrm>
          <a:prstGeom prst="rect">
            <a:avLst/>
          </a:prstGeom>
          <a:solidFill>
            <a:srgbClr val="ADFFEA">
              <a:alpha val="50000"/>
            </a:srgbClr>
          </a:solidFill>
          <a:ln w="9525">
            <a:noFill/>
            <a:miter lim="800000"/>
          </a:ln>
          <a:effectLst/>
        </p:spPr>
        <p:txBody>
          <a:bodyPr wrap="none" anchor="ctr"/>
          <a:p>
            <a:endParaRPr lang="zh-CN" altLang="en-US" b="1">
              <a:solidFill>
                <a:schemeClr val="bg2"/>
              </a:solidFill>
              <a:latin typeface="+mn-lt"/>
              <a:ea typeface="+mn-ea"/>
            </a:endParaRPr>
          </a:p>
        </p:txBody>
      </p:sp>
      <p:sp>
        <p:nvSpPr>
          <p:cNvPr id="522379" name="Line 139"/>
          <p:cNvSpPr>
            <a:spLocks noChangeShapeType="1"/>
          </p:cNvSpPr>
          <p:nvPr/>
        </p:nvSpPr>
        <p:spPr bwMode="auto">
          <a:xfrm>
            <a:off x="3651251" y="4050257"/>
            <a:ext cx="4849813" cy="1270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2380" name="Text Box 140"/>
          <p:cNvSpPr txBox="1">
            <a:spLocks noChangeArrowheads="1"/>
          </p:cNvSpPr>
          <p:nvPr/>
        </p:nvSpPr>
        <p:spPr bwMode="auto">
          <a:xfrm>
            <a:off x="5422900" y="3799433"/>
            <a:ext cx="1714500" cy="398780"/>
          </a:xfrm>
          <a:prstGeom prst="rect">
            <a:avLst/>
          </a:prstGeom>
          <a:solidFill>
            <a:schemeClr val="bg1"/>
          </a:solidFill>
          <a:ln w="9525">
            <a:noFill/>
            <a:miter lim="800000"/>
          </a:ln>
          <a:effectLst/>
        </p:spPr>
        <p:txBody>
          <a:bodyPr wrap="none">
            <a:spAutoFit/>
          </a:bodyPr>
          <a:p>
            <a:r>
              <a:rPr kumimoji="1" lang="zh-CN" altLang="en-US" sz="2000" b="1">
                <a:solidFill>
                  <a:schemeClr val="bg2"/>
                </a:solidFill>
                <a:latin typeface="+mn-lt"/>
                <a:ea typeface="+mn-ea"/>
              </a:rPr>
              <a:t>发送窗口前移</a:t>
            </a:r>
            <a:endParaRPr kumimoji="1" lang="zh-CN" altLang="en-US" sz="2000" b="1">
              <a:solidFill>
                <a:schemeClr val="bg2"/>
              </a:solidFill>
              <a:latin typeface="+mn-lt"/>
              <a:ea typeface="+mn-ea"/>
            </a:endParaRPr>
          </a:p>
        </p:txBody>
      </p:sp>
      <p:sp>
        <p:nvSpPr>
          <p:cNvPr id="522386" name="Rectangle 146"/>
          <p:cNvSpPr>
            <a:spLocks noChangeArrowheads="1"/>
          </p:cNvSpPr>
          <p:nvPr/>
        </p:nvSpPr>
        <p:spPr bwMode="auto">
          <a:xfrm>
            <a:off x="1776413" y="4410621"/>
            <a:ext cx="3890962" cy="465137"/>
          </a:xfrm>
          <a:prstGeom prst="rect">
            <a:avLst/>
          </a:prstGeom>
          <a:noFill/>
          <a:ln w="76200">
            <a:solidFill>
              <a:srgbClr val="FF0000"/>
            </a:solidFill>
            <a:miter lim="800000"/>
          </a:ln>
          <a:effectLst/>
        </p:spPr>
        <p:txBody>
          <a:bodyPr wrap="none" anchor="ctr"/>
          <a:p>
            <a:endParaRPr lang="zh-CN" altLang="en-US" b="1">
              <a:solidFill>
                <a:schemeClr val="bg2"/>
              </a:solidFill>
              <a:latin typeface="+mn-lt"/>
              <a:ea typeface="+mn-ea"/>
            </a:endParaRPr>
          </a:p>
        </p:txBody>
      </p:sp>
      <p:grpSp>
        <p:nvGrpSpPr>
          <p:cNvPr id="522389" name="Group 149"/>
          <p:cNvGrpSpPr/>
          <p:nvPr/>
        </p:nvGrpSpPr>
        <p:grpSpPr bwMode="auto">
          <a:xfrm>
            <a:off x="1778000" y="5134520"/>
            <a:ext cx="1936750" cy="614363"/>
            <a:chOff x="158" y="2207"/>
            <a:chExt cx="1220" cy="387"/>
          </a:xfrm>
        </p:grpSpPr>
        <p:sp>
          <p:nvSpPr>
            <p:cNvPr id="522283" name="Line 43"/>
            <p:cNvSpPr>
              <a:spLocks noChangeShapeType="1"/>
            </p:cNvSpPr>
            <p:nvPr/>
          </p:nvSpPr>
          <p:spPr bwMode="auto">
            <a:xfrm>
              <a:off x="158" y="2399"/>
              <a:ext cx="1220"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2285" name="Text Box 45"/>
            <p:cNvSpPr txBox="1">
              <a:spLocks noChangeArrowheads="1"/>
            </p:cNvSpPr>
            <p:nvPr/>
          </p:nvSpPr>
          <p:spPr bwMode="auto">
            <a:xfrm>
              <a:off x="418" y="2207"/>
              <a:ext cx="758" cy="387"/>
            </a:xfrm>
            <a:prstGeom prst="rect">
              <a:avLst/>
            </a:prstGeom>
            <a:solidFill>
              <a:schemeClr val="bg1"/>
            </a:solidFill>
            <a:ln w="9525">
              <a:noFill/>
              <a:miter lim="800000"/>
            </a:ln>
            <a:effectLst/>
          </p:spPr>
          <p:txBody>
            <a:bodyPr wrap="none">
              <a:spAutoFit/>
            </a:bodyPr>
            <a:p>
              <a:pPr algn="ctr">
                <a:lnSpc>
                  <a:spcPct val="85000"/>
                </a:lnSpc>
              </a:pPr>
              <a:r>
                <a:rPr kumimoji="1" lang="zh-CN" altLang="en-US" sz="2000" b="1">
                  <a:solidFill>
                    <a:schemeClr val="bg2"/>
                  </a:solidFill>
                  <a:latin typeface="+mn-lt"/>
                  <a:ea typeface="+mn-ea"/>
                </a:rPr>
                <a:t>已发送</a:t>
              </a:r>
              <a:endParaRPr kumimoji="1" lang="zh-CN" altLang="en-US" sz="2000" b="1">
                <a:solidFill>
                  <a:schemeClr val="bg2"/>
                </a:solidFill>
                <a:latin typeface="+mn-lt"/>
                <a:ea typeface="+mn-ea"/>
              </a:endParaRPr>
            </a:p>
            <a:p>
              <a:pPr algn="ctr">
                <a:lnSpc>
                  <a:spcPct val="85000"/>
                </a:lnSpc>
              </a:pPr>
              <a:r>
                <a:rPr kumimoji="1" lang="zh-CN" altLang="en-US" sz="2000" b="1">
                  <a:solidFill>
                    <a:schemeClr val="bg2"/>
                  </a:solidFill>
                  <a:latin typeface="+mn-lt"/>
                  <a:ea typeface="+mn-ea"/>
                </a:rPr>
                <a:t>并被确认</a:t>
              </a:r>
              <a:endParaRPr kumimoji="1" lang="zh-CN" altLang="en-US" sz="2000" b="1">
                <a:solidFill>
                  <a:schemeClr val="bg2"/>
                </a:solidFill>
                <a:latin typeface="+mn-lt"/>
                <a:ea typeface="+mn-ea"/>
              </a:endParaRPr>
            </a:p>
          </p:txBody>
        </p:sp>
      </p:grpSp>
      <p:grpSp>
        <p:nvGrpSpPr>
          <p:cNvPr id="522390" name="Group 150"/>
          <p:cNvGrpSpPr/>
          <p:nvPr/>
        </p:nvGrpSpPr>
        <p:grpSpPr bwMode="auto">
          <a:xfrm>
            <a:off x="3716338" y="5144045"/>
            <a:ext cx="1924050" cy="614363"/>
            <a:chOff x="1379" y="2213"/>
            <a:chExt cx="1212" cy="387"/>
          </a:xfrm>
        </p:grpSpPr>
        <p:sp>
          <p:nvSpPr>
            <p:cNvPr id="522286" name="Line 46"/>
            <p:cNvSpPr>
              <a:spLocks noChangeShapeType="1"/>
            </p:cNvSpPr>
            <p:nvPr/>
          </p:nvSpPr>
          <p:spPr bwMode="auto">
            <a:xfrm>
              <a:off x="1379" y="2399"/>
              <a:ext cx="1212"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2290" name="Text Box 50"/>
            <p:cNvSpPr txBox="1">
              <a:spLocks noChangeArrowheads="1"/>
            </p:cNvSpPr>
            <p:nvPr/>
          </p:nvSpPr>
          <p:spPr bwMode="auto">
            <a:xfrm>
              <a:off x="1610" y="2213"/>
              <a:ext cx="758" cy="387"/>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已发送但</a:t>
              </a:r>
              <a:endParaRPr kumimoji="1" lang="zh-CN" altLang="en-US" sz="2000" b="1">
                <a:solidFill>
                  <a:schemeClr val="bg2"/>
                </a:solidFill>
                <a:latin typeface="+mn-lt"/>
                <a:ea typeface="+mn-ea"/>
              </a:endParaRPr>
            </a:p>
            <a:p>
              <a:pPr>
                <a:lnSpc>
                  <a:spcPct val="85000"/>
                </a:lnSpc>
              </a:pPr>
              <a:r>
                <a:rPr kumimoji="1" lang="zh-CN" altLang="en-US" sz="2000" b="1">
                  <a:solidFill>
                    <a:schemeClr val="bg2"/>
                  </a:solidFill>
                  <a:latin typeface="+mn-lt"/>
                  <a:ea typeface="+mn-ea"/>
                </a:rPr>
                <a:t>未被确认</a:t>
              </a:r>
              <a:endParaRPr kumimoji="1" lang="zh-CN" altLang="en-US" sz="2000" b="1">
                <a:solidFill>
                  <a:schemeClr val="bg2"/>
                </a:solidFill>
                <a:latin typeface="+mn-lt"/>
                <a:ea typeface="+mn-ea"/>
              </a:endParaRPr>
            </a:p>
          </p:txBody>
        </p:sp>
      </p:grpSp>
      <p:sp>
        <p:nvSpPr>
          <p:cNvPr id="104" name="Rectangle 138"/>
          <p:cNvSpPr>
            <a:spLocks noChangeArrowheads="1"/>
          </p:cNvSpPr>
          <p:nvPr/>
        </p:nvSpPr>
        <p:spPr bwMode="auto">
          <a:xfrm>
            <a:off x="6619875" y="1805236"/>
            <a:ext cx="3829050" cy="412750"/>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105" name="AutoShape 4"/>
          <p:cNvSpPr>
            <a:spLocks noChangeArrowheads="1"/>
          </p:cNvSpPr>
          <p:nvPr/>
        </p:nvSpPr>
        <p:spPr bwMode="auto">
          <a:xfrm>
            <a:off x="6553200" y="2256086"/>
            <a:ext cx="757238"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06" name="AutoShape 5"/>
          <p:cNvSpPr>
            <a:spLocks noChangeArrowheads="1"/>
          </p:cNvSpPr>
          <p:nvPr/>
        </p:nvSpPr>
        <p:spPr bwMode="auto">
          <a:xfrm>
            <a:off x="6553200" y="1597274"/>
            <a:ext cx="757238"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07" name="Text Box 6"/>
          <p:cNvSpPr txBox="1">
            <a:spLocks noChangeArrowheads="1"/>
          </p:cNvSpPr>
          <p:nvPr/>
        </p:nvSpPr>
        <p:spPr bwMode="auto">
          <a:xfrm>
            <a:off x="7310438" y="1438525"/>
            <a:ext cx="2225040" cy="35242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收到确认即可前移</a:t>
            </a:r>
            <a:endParaRPr kumimoji="1" lang="zh-CN" altLang="en-US" sz="2000" b="1">
              <a:solidFill>
                <a:schemeClr val="bg2"/>
              </a:solidFill>
              <a:latin typeface="+mn-lt"/>
              <a:ea typeface="+mn-ea"/>
            </a:endParaRPr>
          </a:p>
        </p:txBody>
      </p:sp>
      <p:sp>
        <p:nvSpPr>
          <p:cNvPr id="108" name="Rectangle 97"/>
          <p:cNvSpPr>
            <a:spLocks noChangeArrowheads="1"/>
          </p:cNvSpPr>
          <p:nvPr/>
        </p:nvSpPr>
        <p:spPr bwMode="auto">
          <a:xfrm>
            <a:off x="1795464" y="1595686"/>
            <a:ext cx="4816475" cy="857250"/>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09" name="Rectangle 98"/>
          <p:cNvSpPr>
            <a:spLocks noChangeArrowheads="1"/>
          </p:cNvSpPr>
          <p:nvPr/>
        </p:nvSpPr>
        <p:spPr bwMode="auto">
          <a:xfrm>
            <a:off x="1800225" y="1805237"/>
            <a:ext cx="8656638" cy="417513"/>
          </a:xfrm>
          <a:prstGeom prst="rect">
            <a:avLst/>
          </a:prstGeom>
          <a:no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110" name="Line 99"/>
          <p:cNvSpPr>
            <a:spLocks noChangeShapeType="1"/>
          </p:cNvSpPr>
          <p:nvPr/>
        </p:nvSpPr>
        <p:spPr bwMode="auto">
          <a:xfrm>
            <a:off x="276225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1" name="Line 100"/>
          <p:cNvSpPr>
            <a:spLocks noChangeShapeType="1"/>
          </p:cNvSpPr>
          <p:nvPr/>
        </p:nvSpPr>
        <p:spPr bwMode="auto">
          <a:xfrm>
            <a:off x="3724275"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2" name="Line 101"/>
          <p:cNvSpPr>
            <a:spLocks noChangeShapeType="1"/>
          </p:cNvSpPr>
          <p:nvPr/>
        </p:nvSpPr>
        <p:spPr bwMode="auto">
          <a:xfrm>
            <a:off x="468630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3" name="Line 102"/>
          <p:cNvSpPr>
            <a:spLocks noChangeShapeType="1"/>
          </p:cNvSpPr>
          <p:nvPr/>
        </p:nvSpPr>
        <p:spPr bwMode="auto">
          <a:xfrm>
            <a:off x="5648325"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4" name="Line 103"/>
          <p:cNvSpPr>
            <a:spLocks noChangeShapeType="1"/>
          </p:cNvSpPr>
          <p:nvPr/>
        </p:nvSpPr>
        <p:spPr bwMode="auto">
          <a:xfrm>
            <a:off x="6610350"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5" name="Line 104"/>
          <p:cNvSpPr>
            <a:spLocks noChangeShapeType="1"/>
          </p:cNvSpPr>
          <p:nvPr/>
        </p:nvSpPr>
        <p:spPr bwMode="auto">
          <a:xfrm>
            <a:off x="7570788"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6" name="Line 105"/>
          <p:cNvSpPr>
            <a:spLocks noChangeShapeType="1"/>
          </p:cNvSpPr>
          <p:nvPr/>
        </p:nvSpPr>
        <p:spPr bwMode="auto">
          <a:xfrm>
            <a:off x="8532813"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7" name="Line 106"/>
          <p:cNvSpPr>
            <a:spLocks noChangeShapeType="1"/>
          </p:cNvSpPr>
          <p:nvPr/>
        </p:nvSpPr>
        <p:spPr bwMode="auto">
          <a:xfrm>
            <a:off x="9494838" y="1805237"/>
            <a:ext cx="0" cy="4175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18" name="Text Box 107"/>
          <p:cNvSpPr txBox="1">
            <a:spLocks noChangeArrowheads="1"/>
          </p:cNvSpPr>
          <p:nvPr/>
        </p:nvSpPr>
        <p:spPr bwMode="auto">
          <a:xfrm>
            <a:off x="23082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100</a:t>
            </a:r>
            <a:endParaRPr kumimoji="1" lang="en-US" altLang="zh-CN" sz="1600" b="1">
              <a:solidFill>
                <a:schemeClr val="bg2"/>
              </a:solidFill>
              <a:latin typeface="+mn-lt"/>
              <a:ea typeface="+mn-ea"/>
            </a:endParaRPr>
          </a:p>
        </p:txBody>
      </p:sp>
      <p:sp>
        <p:nvSpPr>
          <p:cNvPr id="119" name="Text Box 108"/>
          <p:cNvSpPr txBox="1">
            <a:spLocks noChangeArrowheads="1"/>
          </p:cNvSpPr>
          <p:nvPr/>
        </p:nvSpPr>
        <p:spPr bwMode="auto">
          <a:xfrm>
            <a:off x="326231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200</a:t>
            </a:r>
            <a:endParaRPr kumimoji="1" lang="en-US" altLang="zh-CN" sz="1600" b="1">
              <a:solidFill>
                <a:schemeClr val="bg2"/>
              </a:solidFill>
              <a:latin typeface="+mn-lt"/>
              <a:ea typeface="+mn-ea"/>
            </a:endParaRPr>
          </a:p>
        </p:txBody>
      </p:sp>
      <p:sp>
        <p:nvSpPr>
          <p:cNvPr id="120" name="Text Box 109"/>
          <p:cNvSpPr txBox="1">
            <a:spLocks noChangeArrowheads="1"/>
          </p:cNvSpPr>
          <p:nvPr/>
        </p:nvSpPr>
        <p:spPr bwMode="auto">
          <a:xfrm>
            <a:off x="421798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300</a:t>
            </a:r>
            <a:endParaRPr kumimoji="1" lang="en-US" altLang="zh-CN" sz="1600" b="1">
              <a:solidFill>
                <a:schemeClr val="bg2"/>
              </a:solidFill>
              <a:latin typeface="+mn-lt"/>
              <a:ea typeface="+mn-ea"/>
            </a:endParaRPr>
          </a:p>
        </p:txBody>
      </p:sp>
      <p:sp>
        <p:nvSpPr>
          <p:cNvPr id="121" name="Text Box 110"/>
          <p:cNvSpPr txBox="1">
            <a:spLocks noChangeArrowheads="1"/>
          </p:cNvSpPr>
          <p:nvPr/>
        </p:nvSpPr>
        <p:spPr bwMode="auto">
          <a:xfrm>
            <a:off x="517366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400</a:t>
            </a:r>
            <a:endParaRPr kumimoji="1" lang="en-US" altLang="zh-CN" sz="1600" b="1">
              <a:solidFill>
                <a:schemeClr val="bg2"/>
              </a:solidFill>
              <a:latin typeface="+mn-lt"/>
              <a:ea typeface="+mn-ea"/>
            </a:endParaRPr>
          </a:p>
        </p:txBody>
      </p:sp>
      <p:sp>
        <p:nvSpPr>
          <p:cNvPr id="122" name="Text Box 111"/>
          <p:cNvSpPr txBox="1">
            <a:spLocks noChangeArrowheads="1"/>
          </p:cNvSpPr>
          <p:nvPr/>
        </p:nvSpPr>
        <p:spPr bwMode="auto">
          <a:xfrm>
            <a:off x="612933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500</a:t>
            </a:r>
            <a:endParaRPr kumimoji="1" lang="en-US" altLang="zh-CN" sz="1600" b="1">
              <a:solidFill>
                <a:schemeClr val="bg2"/>
              </a:solidFill>
              <a:latin typeface="+mn-lt"/>
              <a:ea typeface="+mn-ea"/>
            </a:endParaRPr>
          </a:p>
        </p:txBody>
      </p:sp>
      <p:sp>
        <p:nvSpPr>
          <p:cNvPr id="123" name="Text Box 112"/>
          <p:cNvSpPr txBox="1">
            <a:spLocks noChangeArrowheads="1"/>
          </p:cNvSpPr>
          <p:nvPr/>
        </p:nvSpPr>
        <p:spPr bwMode="auto">
          <a:xfrm>
            <a:off x="7110414"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600</a:t>
            </a:r>
            <a:endParaRPr kumimoji="1" lang="en-US" altLang="zh-CN" sz="1600" b="1">
              <a:solidFill>
                <a:schemeClr val="bg2"/>
              </a:solidFill>
              <a:latin typeface="+mn-lt"/>
              <a:ea typeface="+mn-ea"/>
            </a:endParaRPr>
          </a:p>
        </p:txBody>
      </p:sp>
      <p:sp>
        <p:nvSpPr>
          <p:cNvPr id="124" name="Text Box 113"/>
          <p:cNvSpPr txBox="1">
            <a:spLocks noChangeArrowheads="1"/>
          </p:cNvSpPr>
          <p:nvPr/>
        </p:nvSpPr>
        <p:spPr bwMode="auto">
          <a:xfrm>
            <a:off x="806608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700</a:t>
            </a:r>
            <a:endParaRPr kumimoji="1" lang="en-US" altLang="zh-CN" sz="1600" b="1">
              <a:solidFill>
                <a:schemeClr val="bg2"/>
              </a:solidFill>
              <a:latin typeface="+mn-lt"/>
              <a:ea typeface="+mn-ea"/>
            </a:endParaRPr>
          </a:p>
        </p:txBody>
      </p:sp>
      <p:sp>
        <p:nvSpPr>
          <p:cNvPr id="125" name="Text Box 114"/>
          <p:cNvSpPr txBox="1">
            <a:spLocks noChangeArrowheads="1"/>
          </p:cNvSpPr>
          <p:nvPr/>
        </p:nvSpPr>
        <p:spPr bwMode="auto">
          <a:xfrm>
            <a:off x="90011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800</a:t>
            </a:r>
            <a:endParaRPr kumimoji="1" lang="en-US" altLang="zh-CN" sz="1600" b="1">
              <a:solidFill>
                <a:schemeClr val="bg2"/>
              </a:solidFill>
              <a:latin typeface="+mn-lt"/>
              <a:ea typeface="+mn-ea"/>
            </a:endParaRPr>
          </a:p>
        </p:txBody>
      </p:sp>
      <p:sp>
        <p:nvSpPr>
          <p:cNvPr id="126" name="Text Box 115"/>
          <p:cNvSpPr txBox="1">
            <a:spLocks noChangeArrowheads="1"/>
          </p:cNvSpPr>
          <p:nvPr/>
        </p:nvSpPr>
        <p:spPr bwMode="auto">
          <a:xfrm>
            <a:off x="9990138"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900</a:t>
            </a:r>
            <a:endParaRPr kumimoji="1" lang="en-US" altLang="zh-CN" sz="1600" b="1">
              <a:solidFill>
                <a:schemeClr val="bg2"/>
              </a:solidFill>
              <a:latin typeface="+mn-lt"/>
              <a:ea typeface="+mn-ea"/>
            </a:endParaRPr>
          </a:p>
        </p:txBody>
      </p:sp>
      <p:sp>
        <p:nvSpPr>
          <p:cNvPr id="127" name="Text Box 116"/>
          <p:cNvSpPr txBox="1">
            <a:spLocks noChangeArrowheads="1"/>
          </p:cNvSpPr>
          <p:nvPr/>
        </p:nvSpPr>
        <p:spPr bwMode="auto">
          <a:xfrm>
            <a:off x="270827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101</a:t>
            </a:r>
            <a:endParaRPr kumimoji="1" lang="en-US" altLang="zh-CN" sz="1600" b="1">
              <a:solidFill>
                <a:schemeClr val="bg2"/>
              </a:solidFill>
              <a:latin typeface="+mn-lt"/>
              <a:ea typeface="+mn-ea"/>
            </a:endParaRPr>
          </a:p>
        </p:txBody>
      </p:sp>
      <p:sp>
        <p:nvSpPr>
          <p:cNvPr id="128" name="Text Box 117"/>
          <p:cNvSpPr txBox="1">
            <a:spLocks noChangeArrowheads="1"/>
          </p:cNvSpPr>
          <p:nvPr/>
        </p:nvSpPr>
        <p:spPr bwMode="auto">
          <a:xfrm>
            <a:off x="367030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201</a:t>
            </a:r>
            <a:endParaRPr kumimoji="1" lang="en-US" altLang="zh-CN" sz="1600" b="1">
              <a:solidFill>
                <a:schemeClr val="bg2"/>
              </a:solidFill>
              <a:latin typeface="+mn-lt"/>
              <a:ea typeface="+mn-ea"/>
            </a:endParaRPr>
          </a:p>
        </p:txBody>
      </p:sp>
      <p:sp>
        <p:nvSpPr>
          <p:cNvPr id="129" name="Text Box 118"/>
          <p:cNvSpPr txBox="1">
            <a:spLocks noChangeArrowheads="1"/>
          </p:cNvSpPr>
          <p:nvPr/>
        </p:nvSpPr>
        <p:spPr bwMode="auto">
          <a:xfrm>
            <a:off x="46323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301</a:t>
            </a:r>
            <a:endParaRPr kumimoji="1" lang="en-US" altLang="zh-CN" sz="1600" b="1">
              <a:solidFill>
                <a:schemeClr val="bg2"/>
              </a:solidFill>
              <a:latin typeface="+mn-lt"/>
              <a:ea typeface="+mn-ea"/>
            </a:endParaRPr>
          </a:p>
        </p:txBody>
      </p:sp>
      <p:sp>
        <p:nvSpPr>
          <p:cNvPr id="130" name="Text Box 119"/>
          <p:cNvSpPr txBox="1">
            <a:spLocks noChangeArrowheads="1"/>
          </p:cNvSpPr>
          <p:nvPr/>
        </p:nvSpPr>
        <p:spPr bwMode="auto">
          <a:xfrm>
            <a:off x="559435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401</a:t>
            </a:r>
            <a:endParaRPr kumimoji="1" lang="en-US" altLang="zh-CN" sz="1600" b="1">
              <a:solidFill>
                <a:schemeClr val="bg2"/>
              </a:solidFill>
              <a:latin typeface="+mn-lt"/>
              <a:ea typeface="+mn-ea"/>
            </a:endParaRPr>
          </a:p>
        </p:txBody>
      </p:sp>
      <p:sp>
        <p:nvSpPr>
          <p:cNvPr id="131" name="Text Box 120"/>
          <p:cNvSpPr txBox="1">
            <a:spLocks noChangeArrowheads="1"/>
          </p:cNvSpPr>
          <p:nvPr/>
        </p:nvSpPr>
        <p:spPr bwMode="auto">
          <a:xfrm>
            <a:off x="655637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501</a:t>
            </a:r>
            <a:endParaRPr kumimoji="1" lang="en-US" altLang="zh-CN" sz="1600" b="1">
              <a:solidFill>
                <a:schemeClr val="bg2"/>
              </a:solidFill>
              <a:latin typeface="+mn-lt"/>
              <a:ea typeface="+mn-ea"/>
            </a:endParaRPr>
          </a:p>
        </p:txBody>
      </p:sp>
      <p:sp>
        <p:nvSpPr>
          <p:cNvPr id="132" name="Text Box 121"/>
          <p:cNvSpPr txBox="1">
            <a:spLocks noChangeArrowheads="1"/>
          </p:cNvSpPr>
          <p:nvPr/>
        </p:nvSpPr>
        <p:spPr bwMode="auto">
          <a:xfrm>
            <a:off x="751840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601</a:t>
            </a:r>
            <a:endParaRPr kumimoji="1" lang="en-US" altLang="zh-CN" sz="1600" b="1">
              <a:solidFill>
                <a:schemeClr val="bg2"/>
              </a:solidFill>
              <a:latin typeface="+mn-lt"/>
              <a:ea typeface="+mn-ea"/>
            </a:endParaRPr>
          </a:p>
        </p:txBody>
      </p:sp>
      <p:sp>
        <p:nvSpPr>
          <p:cNvPr id="133" name="Text Box 122"/>
          <p:cNvSpPr txBox="1">
            <a:spLocks noChangeArrowheads="1"/>
          </p:cNvSpPr>
          <p:nvPr/>
        </p:nvSpPr>
        <p:spPr bwMode="auto">
          <a:xfrm>
            <a:off x="8480425"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701</a:t>
            </a:r>
            <a:endParaRPr kumimoji="1" lang="en-US" altLang="zh-CN" sz="1600" b="1">
              <a:solidFill>
                <a:schemeClr val="bg2"/>
              </a:solidFill>
              <a:latin typeface="+mn-lt"/>
              <a:ea typeface="+mn-ea"/>
            </a:endParaRPr>
          </a:p>
        </p:txBody>
      </p:sp>
      <p:sp>
        <p:nvSpPr>
          <p:cNvPr id="134" name="Text Box 123"/>
          <p:cNvSpPr txBox="1">
            <a:spLocks noChangeArrowheads="1"/>
          </p:cNvSpPr>
          <p:nvPr/>
        </p:nvSpPr>
        <p:spPr bwMode="auto">
          <a:xfrm>
            <a:off x="9442450" y="190842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801</a:t>
            </a:r>
            <a:endParaRPr kumimoji="1" lang="en-US" altLang="zh-CN" sz="1600" b="1">
              <a:solidFill>
                <a:schemeClr val="bg2"/>
              </a:solidFill>
              <a:latin typeface="+mn-lt"/>
              <a:ea typeface="+mn-ea"/>
            </a:endParaRPr>
          </a:p>
        </p:txBody>
      </p:sp>
      <p:sp>
        <p:nvSpPr>
          <p:cNvPr id="135" name="Text Box 124"/>
          <p:cNvSpPr txBox="1">
            <a:spLocks noChangeArrowheads="1"/>
          </p:cNvSpPr>
          <p:nvPr/>
        </p:nvSpPr>
        <p:spPr bwMode="auto">
          <a:xfrm>
            <a:off x="1746250" y="1908425"/>
            <a:ext cx="28575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a:t>
            </a:r>
            <a:endParaRPr kumimoji="1" lang="en-US" altLang="zh-CN" sz="1600" b="1">
              <a:solidFill>
                <a:schemeClr val="bg2"/>
              </a:solidFill>
              <a:latin typeface="+mn-lt"/>
              <a:ea typeface="+mn-ea"/>
            </a:endParaRPr>
          </a:p>
        </p:txBody>
      </p:sp>
      <p:grpSp>
        <p:nvGrpSpPr>
          <p:cNvPr id="136" name="Group 151"/>
          <p:cNvGrpSpPr/>
          <p:nvPr/>
        </p:nvGrpSpPr>
        <p:grpSpPr bwMode="auto">
          <a:xfrm>
            <a:off x="1781176" y="1135312"/>
            <a:ext cx="4849813" cy="398463"/>
            <a:chOff x="160" y="230"/>
            <a:chExt cx="3055" cy="251"/>
          </a:xfrm>
        </p:grpSpPr>
        <p:sp>
          <p:nvSpPr>
            <p:cNvPr id="137" name="Line 125"/>
            <p:cNvSpPr>
              <a:spLocks noChangeShapeType="1"/>
            </p:cNvSpPr>
            <p:nvPr/>
          </p:nvSpPr>
          <p:spPr bwMode="auto">
            <a:xfrm>
              <a:off x="160" y="388"/>
              <a:ext cx="3055" cy="8"/>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138" name="Text Box 126"/>
            <p:cNvSpPr txBox="1">
              <a:spLocks noChangeArrowheads="1"/>
            </p:cNvSpPr>
            <p:nvPr/>
          </p:nvSpPr>
          <p:spPr bwMode="auto">
            <a:xfrm>
              <a:off x="1276" y="230"/>
              <a:ext cx="758" cy="251"/>
            </a:xfrm>
            <a:prstGeom prst="rect">
              <a:avLst/>
            </a:prstGeom>
            <a:solidFill>
              <a:schemeClr val="bg1"/>
            </a:solidFill>
            <a:ln w="9525">
              <a:noFill/>
              <a:miter lim="800000"/>
            </a:ln>
            <a:effectLst/>
          </p:spPr>
          <p:txBody>
            <a:bodyPr wrap="none">
              <a:spAutoFit/>
            </a:bodyPr>
            <a:p>
              <a:r>
                <a:rPr kumimoji="1" lang="zh-CN" altLang="en-US" sz="2000" b="1">
                  <a:solidFill>
                    <a:schemeClr val="bg2"/>
                  </a:solidFill>
                  <a:latin typeface="+mn-lt"/>
                  <a:ea typeface="+mn-ea"/>
                </a:rPr>
                <a:t>发送窗口</a:t>
              </a:r>
              <a:endParaRPr kumimoji="1" lang="zh-CN" altLang="en-US" sz="2000" b="1">
                <a:solidFill>
                  <a:schemeClr val="bg2"/>
                </a:solidFill>
                <a:latin typeface="+mn-lt"/>
                <a:ea typeface="+mn-ea"/>
              </a:endParaRPr>
            </a:p>
          </p:txBody>
        </p:sp>
      </p:grpSp>
      <p:sp>
        <p:nvSpPr>
          <p:cNvPr id="139" name="Line 127"/>
          <p:cNvSpPr>
            <a:spLocks noChangeShapeType="1"/>
          </p:cNvSpPr>
          <p:nvPr/>
        </p:nvSpPr>
        <p:spPr bwMode="auto">
          <a:xfrm flipH="1">
            <a:off x="6615114" y="2467225"/>
            <a:ext cx="3175" cy="268287"/>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140" name="Rectangle 128"/>
          <p:cNvSpPr>
            <a:spLocks noChangeArrowheads="1"/>
          </p:cNvSpPr>
          <p:nvPr/>
        </p:nvSpPr>
        <p:spPr bwMode="auto">
          <a:xfrm>
            <a:off x="2281238" y="2560887"/>
            <a:ext cx="989012"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141" name="Line 129"/>
          <p:cNvSpPr>
            <a:spLocks noChangeShapeType="1"/>
          </p:cNvSpPr>
          <p:nvPr/>
        </p:nvSpPr>
        <p:spPr bwMode="auto">
          <a:xfrm flipV="1">
            <a:off x="1793876" y="2657725"/>
            <a:ext cx="4818063" cy="1587"/>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142" name="Line 130"/>
          <p:cNvSpPr>
            <a:spLocks noChangeShapeType="1"/>
          </p:cNvSpPr>
          <p:nvPr/>
        </p:nvSpPr>
        <p:spPr bwMode="auto">
          <a:xfrm>
            <a:off x="6605589" y="2648200"/>
            <a:ext cx="3851275" cy="9525"/>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143" name="Text Box 131"/>
          <p:cNvSpPr txBox="1">
            <a:spLocks noChangeArrowheads="1"/>
          </p:cNvSpPr>
          <p:nvPr/>
        </p:nvSpPr>
        <p:spPr bwMode="auto">
          <a:xfrm>
            <a:off x="3708400" y="2479925"/>
            <a:ext cx="94869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可发送</a:t>
            </a:r>
            <a:endParaRPr kumimoji="1" lang="zh-CN" altLang="en-US" sz="2000" b="1">
              <a:solidFill>
                <a:schemeClr val="bg2"/>
              </a:solidFill>
              <a:latin typeface="+mn-lt"/>
              <a:ea typeface="+mn-ea"/>
            </a:endParaRPr>
          </a:p>
        </p:txBody>
      </p:sp>
      <p:sp>
        <p:nvSpPr>
          <p:cNvPr id="144" name="Text Box 132"/>
          <p:cNvSpPr txBox="1">
            <a:spLocks noChangeArrowheads="1"/>
          </p:cNvSpPr>
          <p:nvPr/>
        </p:nvSpPr>
        <p:spPr bwMode="auto">
          <a:xfrm>
            <a:off x="7961313" y="2476750"/>
            <a:ext cx="120396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不可发送</a:t>
            </a:r>
            <a:endParaRPr kumimoji="1" lang="zh-CN" altLang="en-US" sz="2000" b="1">
              <a:solidFill>
                <a:schemeClr val="bg2"/>
              </a:solidFill>
              <a:latin typeface="+mn-lt"/>
              <a:ea typeface="+mn-ea"/>
            </a:endParaRPr>
          </a:p>
        </p:txBody>
      </p:sp>
      <p:sp>
        <p:nvSpPr>
          <p:cNvPr id="145" name="Line 133"/>
          <p:cNvSpPr>
            <a:spLocks noChangeShapeType="1"/>
          </p:cNvSpPr>
          <p:nvPr/>
        </p:nvSpPr>
        <p:spPr bwMode="auto">
          <a:xfrm flipH="1">
            <a:off x="10453689" y="2321174"/>
            <a:ext cx="1587" cy="4064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grpSp>
        <p:nvGrpSpPr>
          <p:cNvPr id="146" name="Group 148"/>
          <p:cNvGrpSpPr/>
          <p:nvPr/>
        </p:nvGrpSpPr>
        <p:grpSpPr bwMode="auto">
          <a:xfrm>
            <a:off x="1519238" y="2219574"/>
            <a:ext cx="693739" cy="1117599"/>
            <a:chOff x="-5" y="913"/>
            <a:chExt cx="437" cy="704"/>
          </a:xfrm>
        </p:grpSpPr>
        <p:sp>
          <p:nvSpPr>
            <p:cNvPr id="147" name="Line 135"/>
            <p:cNvSpPr>
              <a:spLocks noChangeShapeType="1"/>
            </p:cNvSpPr>
            <p:nvPr/>
          </p:nvSpPr>
          <p:spPr bwMode="auto">
            <a:xfrm flipH="1" flipV="1">
              <a:off x="169" y="913"/>
              <a:ext cx="4" cy="518"/>
            </a:xfrm>
            <a:prstGeom prst="line">
              <a:avLst/>
            </a:prstGeom>
            <a:noFill/>
            <a:ln w="76200">
              <a:solidFill>
                <a:schemeClr val="hlink"/>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148" name="Text Box 136"/>
            <p:cNvSpPr txBox="1">
              <a:spLocks noChangeArrowheads="1"/>
            </p:cNvSpPr>
            <p:nvPr/>
          </p:nvSpPr>
          <p:spPr bwMode="auto">
            <a:xfrm>
              <a:off x="-5" y="1395"/>
              <a:ext cx="437" cy="222"/>
            </a:xfrm>
            <a:prstGeom prst="rect">
              <a:avLst/>
            </a:prstGeom>
            <a:noFill/>
            <a:ln w="9525">
              <a:noFill/>
              <a:miter lim="800000"/>
            </a:ln>
            <a:effectLst/>
          </p:spPr>
          <p:txBody>
            <a:bodyPr wrap="none">
              <a:spAutoFit/>
            </a:bodyPr>
            <a:p>
              <a:pPr>
                <a:lnSpc>
                  <a:spcPct val="85000"/>
                </a:lnSpc>
              </a:pPr>
              <a:r>
                <a:rPr kumimoji="1" lang="zh-CN" altLang="en-US" sz="2000" b="1" dirty="0">
                  <a:solidFill>
                    <a:schemeClr val="bg2"/>
                  </a:solidFill>
                  <a:latin typeface="+mn-lt"/>
                  <a:ea typeface="+mn-ea"/>
                </a:rPr>
                <a:t>指针</a:t>
              </a:r>
              <a:endParaRPr kumimoji="1" lang="zh-CN" altLang="en-US" sz="2000" b="1" dirty="0">
                <a:solidFill>
                  <a:schemeClr val="bg2"/>
                </a:solidFill>
                <a:latin typeface="+mn-lt"/>
                <a:ea typeface="+mn-ea"/>
              </a:endParaRPr>
            </a:p>
          </p:txBody>
        </p:sp>
      </p:grpSp>
      <p:sp>
        <p:nvSpPr>
          <p:cNvPr id="522385" name="Rectangle 145"/>
          <p:cNvSpPr>
            <a:spLocks noGrp="1" noChangeArrowheads="1"/>
          </p:cNvSpPr>
          <p:nvPr>
            <p:ph idx="1"/>
          </p:nvPr>
        </p:nvSpPr>
        <p:spPr>
          <a:xfrm>
            <a:off x="381907" y="6030406"/>
            <a:ext cx="11161240" cy="1655762"/>
          </a:xfrm>
        </p:spPr>
        <p:txBody>
          <a:bodyPr>
            <a:normAutofit/>
          </a:bodyPr>
          <a:p>
            <a:pPr marL="342900" indent="-342900">
              <a:buClr>
                <a:srgbClr val="FF0000"/>
              </a:buClr>
              <a:buFont typeface="Wingdings" panose="05000000000000000000" pitchFamily="2" charset="2"/>
              <a:buChar char="l"/>
            </a:pPr>
            <a:r>
              <a:rPr lang="zh-CN" altLang="en-US" sz="2400" b="1" dirty="0" smtClean="0">
                <a:solidFill>
                  <a:schemeClr val="bg2"/>
                </a:solidFill>
              </a:rPr>
              <a:t>现在</a:t>
            </a:r>
            <a:r>
              <a:rPr lang="zh-CN" altLang="en-US" sz="2400" b="1" dirty="0">
                <a:solidFill>
                  <a:schemeClr val="bg2"/>
                </a:solidFill>
              </a:rPr>
              <a:t>发送方还可发送 </a:t>
            </a:r>
            <a:r>
              <a:rPr lang="en-US" altLang="zh-CN" sz="2400" b="1" dirty="0">
                <a:solidFill>
                  <a:schemeClr val="bg2"/>
                </a:solidFill>
              </a:rPr>
              <a:t>300 </a:t>
            </a:r>
            <a:r>
              <a:rPr lang="zh-CN" altLang="en-US" sz="2400" b="1" dirty="0">
                <a:solidFill>
                  <a:schemeClr val="bg2"/>
                </a:solidFill>
              </a:rPr>
              <a:t>字节。 </a:t>
            </a:r>
            <a:endParaRPr lang="zh-CN" altLang="en-US" sz="2400" b="1" dirty="0">
              <a:solidFill>
                <a:schemeClr val="bg2"/>
              </a:solidFill>
            </a:endParaRPr>
          </a:p>
        </p:txBody>
      </p:sp>
      <p:sp>
        <p:nvSpPr>
          <p:cNvPr id="3" name="文本框 2"/>
          <p:cNvSpPr txBox="1"/>
          <p:nvPr/>
        </p:nvSpPr>
        <p:spPr>
          <a:xfrm>
            <a:off x="262890" y="3336925"/>
            <a:ext cx="11651615" cy="829945"/>
          </a:xfrm>
          <a:prstGeom prst="rect">
            <a:avLst/>
          </a:prstGeom>
          <a:noFill/>
        </p:spPr>
        <p:txBody>
          <a:bodyPr wrap="square" rtlCol="0" anchor="t">
            <a:spAutoFit/>
          </a:bodyPr>
          <a:p>
            <a:pPr marL="342900" indent="-342900">
              <a:buClr>
                <a:srgbClr val="FF0000"/>
              </a:buClr>
              <a:buFont typeface="Wingdings" panose="05000000000000000000" pitchFamily="2" charset="2"/>
              <a:buChar char="l"/>
            </a:pPr>
            <a:r>
              <a:rPr lang="zh-CN" altLang="en-US" sz="2400" b="1" dirty="0">
                <a:solidFill>
                  <a:schemeClr val="bg2"/>
                </a:solidFill>
                <a:sym typeface="+mn-ea"/>
              </a:rPr>
              <a:t>发送方已发送了 </a:t>
            </a:r>
            <a:r>
              <a:rPr lang="en-US" altLang="zh-CN" sz="2400" b="1" dirty="0">
                <a:solidFill>
                  <a:schemeClr val="bg2"/>
                </a:solidFill>
                <a:sym typeface="+mn-ea"/>
              </a:rPr>
              <a:t>400 </a:t>
            </a:r>
            <a:r>
              <a:rPr lang="zh-CN" altLang="en-US" sz="2400" b="1" dirty="0">
                <a:solidFill>
                  <a:schemeClr val="bg2"/>
                </a:solidFill>
                <a:sym typeface="+mn-ea"/>
              </a:rPr>
              <a:t>字节的数据，但只收到对前 </a:t>
            </a:r>
            <a:r>
              <a:rPr lang="en-US" altLang="zh-CN" sz="2400" b="1" dirty="0">
                <a:solidFill>
                  <a:schemeClr val="bg2"/>
                </a:solidFill>
                <a:sym typeface="+mn-ea"/>
              </a:rPr>
              <a:t>200 </a:t>
            </a:r>
            <a:r>
              <a:rPr lang="zh-CN" altLang="en-US" sz="2400" b="1" dirty="0">
                <a:solidFill>
                  <a:schemeClr val="bg2"/>
                </a:solidFill>
                <a:sym typeface="+mn-ea"/>
              </a:rPr>
              <a:t>字节数据的确认，同时窗口大小不变。</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22386"/>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3000" fill="hold" grpId="1" nodeType="afterEffect">
                                  <p:stCondLst>
                                    <p:cond delay="500"/>
                                  </p:stCondLst>
                                  <p:childTnLst>
                                    <p:anim calcmode="discrete" valueType="str">
                                      <p:cBhvr>
                                        <p:cTn id="9" dur="1000" fill="hold"/>
                                        <p:tgtEl>
                                          <p:spTgt spid="522386"/>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35" presetClass="emph" presetSubtype="0" repeatCount="3000" fill="hold" nodeType="afterEffect">
                                  <p:stCondLst>
                                    <p:cond delay="0"/>
                                  </p:stCondLst>
                                  <p:childTnLst>
                                    <p:anim calcmode="discrete" valueType="str">
                                      <p:cBhvr>
                                        <p:cTn id="12" dur="1000" fill="hold"/>
                                        <p:tgtEl>
                                          <p:spTgt spid="522389"/>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35" presetClass="emph" presetSubtype="0" repeatCount="3000" fill="hold" nodeType="afterEffect">
                                  <p:stCondLst>
                                    <p:cond delay="500"/>
                                  </p:stCondLst>
                                  <p:childTnLst>
                                    <p:anim calcmode="discrete" valueType="str">
                                      <p:cBhvr>
                                        <p:cTn id="15" dur="1000" fill="hold"/>
                                        <p:tgtEl>
                                          <p:spTgt spid="522390"/>
                                        </p:tgtEl>
                                        <p:attrNameLst>
                                          <p:attrName>style.visibility</p:attrName>
                                        </p:attrNameLst>
                                      </p:cBhvr>
                                      <p:tavLst>
                                        <p:tav tm="0">
                                          <p:val>
                                            <p:strVal val="hidden"/>
                                          </p:val>
                                        </p:tav>
                                        <p:tav tm="50000">
                                          <p:val>
                                            <p:strVal val="visible"/>
                                          </p:val>
                                        </p:tav>
                                      </p:tavLst>
                                    </p:anim>
                                  </p:childTnLst>
                                </p:cTn>
                              </p:par>
                            </p:childTnLst>
                          </p:cTn>
                        </p:par>
                        <p:par>
                          <p:cTn id="16" fill="hold">
                            <p:stCondLst>
                              <p:cond delay="4500"/>
                            </p:stCondLst>
                            <p:childTnLst>
                              <p:par>
                                <p:cTn id="17" presetID="35" presetClass="emph" presetSubtype="0" repeatCount="3000" fill="hold" nodeType="afterEffect">
                                  <p:stCondLst>
                                    <p:cond delay="500"/>
                                  </p:stCondLst>
                                  <p:childTnLst>
                                    <p:anim calcmode="discrete" valueType="str">
                                      <p:cBhvr>
                                        <p:cTn id="18" dur="1000" fill="hold"/>
                                        <p:tgtEl>
                                          <p:spTgt spid="522391"/>
                                        </p:tgtEl>
                                        <p:attrNameLst>
                                          <p:attrName>style.visibility</p:attrName>
                                        </p:attrNameLst>
                                      </p:cBhvr>
                                      <p:tavLst>
                                        <p:tav tm="0">
                                          <p:val>
                                            <p:strVal val="hidden"/>
                                          </p:val>
                                        </p:tav>
                                        <p:tav tm="50000">
                                          <p:val>
                                            <p:strVal val="visible"/>
                                          </p:val>
                                        </p:tav>
                                      </p:tavLst>
                                    </p:anim>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5223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86" grpId="0" bldLvl="0" animBg="1"/>
      <p:bldP spid="522386" grpId="1" bldLvl="0" animBg="1"/>
      <p:bldP spid="522385" grpId="0" uiExpand="1" build="p"/>
      <p:bldP spid="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24290" name="Rectangle 2"/>
          <p:cNvSpPr>
            <a:spLocks noChangeArrowheads="1"/>
          </p:cNvSpPr>
          <p:nvPr/>
        </p:nvSpPr>
        <p:spPr bwMode="auto">
          <a:xfrm>
            <a:off x="1793875" y="5024438"/>
            <a:ext cx="3836988" cy="412750"/>
          </a:xfrm>
          <a:prstGeom prst="rect">
            <a:avLst/>
          </a:prstGeom>
          <a:solidFill>
            <a:srgbClr val="ADFFEA"/>
          </a:solidFill>
          <a:ln w="9525">
            <a:noFill/>
            <a:miter lim="800000"/>
          </a:ln>
          <a:effectLst/>
        </p:spPr>
        <p:txBody>
          <a:bodyPr wrap="none" anchor="ctr"/>
          <a:p>
            <a:endParaRPr lang="zh-CN" altLang="en-US" b="1">
              <a:solidFill>
                <a:schemeClr val="bg2"/>
              </a:solidFill>
              <a:latin typeface="+mn-lt"/>
              <a:ea typeface="+mn-ea"/>
            </a:endParaRPr>
          </a:p>
        </p:txBody>
      </p:sp>
      <p:sp>
        <p:nvSpPr>
          <p:cNvPr id="524291" name="Rectangle 3"/>
          <p:cNvSpPr>
            <a:spLocks noChangeArrowheads="1"/>
          </p:cNvSpPr>
          <p:nvPr/>
        </p:nvSpPr>
        <p:spPr bwMode="auto">
          <a:xfrm>
            <a:off x="1800225" y="2813050"/>
            <a:ext cx="1905000" cy="412750"/>
          </a:xfrm>
          <a:prstGeom prst="rect">
            <a:avLst/>
          </a:prstGeom>
          <a:solidFill>
            <a:srgbClr val="ADFFEA"/>
          </a:solidFill>
          <a:ln w="9525">
            <a:noFill/>
            <a:miter lim="800000"/>
          </a:ln>
          <a:effectLst/>
        </p:spPr>
        <p:txBody>
          <a:bodyPr wrap="none" anchor="ctr"/>
          <a:p>
            <a:endParaRPr lang="zh-CN" altLang="en-US" b="1">
              <a:solidFill>
                <a:schemeClr val="bg2"/>
              </a:solidFill>
              <a:latin typeface="+mn-lt"/>
              <a:ea typeface="+mn-ea"/>
            </a:endParaRPr>
          </a:p>
        </p:txBody>
      </p:sp>
      <p:sp>
        <p:nvSpPr>
          <p:cNvPr id="524292" name="Rectangle 4"/>
          <p:cNvSpPr>
            <a:spLocks noChangeArrowheads="1"/>
          </p:cNvSpPr>
          <p:nvPr/>
        </p:nvSpPr>
        <p:spPr bwMode="auto">
          <a:xfrm>
            <a:off x="9485313" y="5024438"/>
            <a:ext cx="957262" cy="412750"/>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524293" name="Rectangle 5"/>
          <p:cNvSpPr>
            <a:spLocks noChangeArrowheads="1"/>
          </p:cNvSpPr>
          <p:nvPr/>
        </p:nvSpPr>
        <p:spPr bwMode="auto">
          <a:xfrm>
            <a:off x="8540750" y="2813050"/>
            <a:ext cx="1905000" cy="412750"/>
          </a:xfrm>
          <a:prstGeom prst="rect">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524298" name="AutoShape 10"/>
          <p:cNvSpPr>
            <a:spLocks noChangeArrowheads="1"/>
          </p:cNvSpPr>
          <p:nvPr/>
        </p:nvSpPr>
        <p:spPr bwMode="auto">
          <a:xfrm>
            <a:off x="8478839" y="3262314"/>
            <a:ext cx="757237" cy="198437"/>
          </a:xfrm>
          <a:prstGeom prst="rightArrow">
            <a:avLst>
              <a:gd name="adj1" fmla="val 50000"/>
              <a:gd name="adj2" fmla="val 95400"/>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299" name="AutoShape 11"/>
          <p:cNvSpPr>
            <a:spLocks noChangeArrowheads="1"/>
          </p:cNvSpPr>
          <p:nvPr/>
        </p:nvSpPr>
        <p:spPr bwMode="auto">
          <a:xfrm>
            <a:off x="8478839" y="2605088"/>
            <a:ext cx="757237" cy="196850"/>
          </a:xfrm>
          <a:prstGeom prst="rightArrow">
            <a:avLst>
              <a:gd name="adj1" fmla="val 50000"/>
              <a:gd name="adj2" fmla="val 96169"/>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00" name="Rectangle 12"/>
          <p:cNvSpPr>
            <a:spLocks noChangeArrowheads="1"/>
          </p:cNvSpPr>
          <p:nvPr/>
        </p:nvSpPr>
        <p:spPr bwMode="auto">
          <a:xfrm>
            <a:off x="3716339" y="2601914"/>
            <a:ext cx="4810125" cy="858837"/>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01" name="Rectangle 13"/>
          <p:cNvSpPr>
            <a:spLocks noChangeArrowheads="1"/>
          </p:cNvSpPr>
          <p:nvPr/>
        </p:nvSpPr>
        <p:spPr bwMode="auto">
          <a:xfrm>
            <a:off x="1793875" y="2809875"/>
            <a:ext cx="8656638" cy="419100"/>
          </a:xfrm>
          <a:prstGeom prst="rect">
            <a:avLst/>
          </a:prstGeom>
          <a:no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02" name="Line 14"/>
          <p:cNvSpPr>
            <a:spLocks noChangeShapeType="1"/>
          </p:cNvSpPr>
          <p:nvPr/>
        </p:nvSpPr>
        <p:spPr bwMode="auto">
          <a:xfrm>
            <a:off x="2755900"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3" name="Line 15"/>
          <p:cNvSpPr>
            <a:spLocks noChangeShapeType="1"/>
          </p:cNvSpPr>
          <p:nvPr/>
        </p:nvSpPr>
        <p:spPr bwMode="auto">
          <a:xfrm>
            <a:off x="3716338"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4" name="Line 16"/>
          <p:cNvSpPr>
            <a:spLocks noChangeShapeType="1"/>
          </p:cNvSpPr>
          <p:nvPr/>
        </p:nvSpPr>
        <p:spPr bwMode="auto">
          <a:xfrm>
            <a:off x="4678363"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5" name="Line 17"/>
          <p:cNvSpPr>
            <a:spLocks noChangeShapeType="1"/>
          </p:cNvSpPr>
          <p:nvPr/>
        </p:nvSpPr>
        <p:spPr bwMode="auto">
          <a:xfrm>
            <a:off x="5640388"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6" name="Line 18"/>
          <p:cNvSpPr>
            <a:spLocks noChangeShapeType="1"/>
          </p:cNvSpPr>
          <p:nvPr/>
        </p:nvSpPr>
        <p:spPr bwMode="auto">
          <a:xfrm>
            <a:off x="6602413"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7" name="Line 19"/>
          <p:cNvSpPr>
            <a:spLocks noChangeShapeType="1"/>
          </p:cNvSpPr>
          <p:nvPr/>
        </p:nvSpPr>
        <p:spPr bwMode="auto">
          <a:xfrm>
            <a:off x="7564438"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8" name="Line 20"/>
          <p:cNvSpPr>
            <a:spLocks noChangeShapeType="1"/>
          </p:cNvSpPr>
          <p:nvPr/>
        </p:nvSpPr>
        <p:spPr bwMode="auto">
          <a:xfrm>
            <a:off x="8526463"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09" name="Line 21"/>
          <p:cNvSpPr>
            <a:spLocks noChangeShapeType="1"/>
          </p:cNvSpPr>
          <p:nvPr/>
        </p:nvSpPr>
        <p:spPr bwMode="auto">
          <a:xfrm>
            <a:off x="9488488" y="2809875"/>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10" name="Text Box 22"/>
          <p:cNvSpPr txBox="1">
            <a:spLocks noChangeArrowheads="1"/>
          </p:cNvSpPr>
          <p:nvPr/>
        </p:nvSpPr>
        <p:spPr bwMode="auto">
          <a:xfrm>
            <a:off x="2300289"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100</a:t>
            </a:r>
            <a:endParaRPr kumimoji="1" lang="en-US" altLang="zh-CN" sz="1600" b="1">
              <a:solidFill>
                <a:schemeClr val="bg2"/>
              </a:solidFill>
              <a:latin typeface="+mn-lt"/>
              <a:ea typeface="+mn-ea"/>
            </a:endParaRPr>
          </a:p>
        </p:txBody>
      </p:sp>
      <p:sp>
        <p:nvSpPr>
          <p:cNvPr id="524311" name="Text Box 23"/>
          <p:cNvSpPr txBox="1">
            <a:spLocks noChangeArrowheads="1"/>
          </p:cNvSpPr>
          <p:nvPr/>
        </p:nvSpPr>
        <p:spPr bwMode="auto">
          <a:xfrm>
            <a:off x="3255964"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200</a:t>
            </a:r>
            <a:endParaRPr kumimoji="1" lang="en-US" altLang="zh-CN" sz="1600" b="1">
              <a:solidFill>
                <a:schemeClr val="bg2"/>
              </a:solidFill>
              <a:latin typeface="+mn-lt"/>
              <a:ea typeface="+mn-ea"/>
            </a:endParaRPr>
          </a:p>
        </p:txBody>
      </p:sp>
      <p:sp>
        <p:nvSpPr>
          <p:cNvPr id="524312" name="Text Box 24"/>
          <p:cNvSpPr txBox="1">
            <a:spLocks noChangeArrowheads="1"/>
          </p:cNvSpPr>
          <p:nvPr/>
        </p:nvSpPr>
        <p:spPr bwMode="auto">
          <a:xfrm>
            <a:off x="4211638"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300</a:t>
            </a:r>
            <a:endParaRPr kumimoji="1" lang="en-US" altLang="zh-CN" sz="1600" b="1">
              <a:solidFill>
                <a:schemeClr val="bg2"/>
              </a:solidFill>
              <a:latin typeface="+mn-lt"/>
              <a:ea typeface="+mn-ea"/>
            </a:endParaRPr>
          </a:p>
        </p:txBody>
      </p:sp>
      <p:sp>
        <p:nvSpPr>
          <p:cNvPr id="524313" name="Text Box 25"/>
          <p:cNvSpPr txBox="1">
            <a:spLocks noChangeArrowheads="1"/>
          </p:cNvSpPr>
          <p:nvPr/>
        </p:nvSpPr>
        <p:spPr bwMode="auto">
          <a:xfrm>
            <a:off x="5167314"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400</a:t>
            </a:r>
            <a:endParaRPr kumimoji="1" lang="en-US" altLang="zh-CN" sz="1600" b="1">
              <a:solidFill>
                <a:schemeClr val="bg2"/>
              </a:solidFill>
              <a:latin typeface="+mn-lt"/>
              <a:ea typeface="+mn-ea"/>
            </a:endParaRPr>
          </a:p>
        </p:txBody>
      </p:sp>
      <p:sp>
        <p:nvSpPr>
          <p:cNvPr id="524314" name="Text Box 26"/>
          <p:cNvSpPr txBox="1">
            <a:spLocks noChangeArrowheads="1"/>
          </p:cNvSpPr>
          <p:nvPr/>
        </p:nvSpPr>
        <p:spPr bwMode="auto">
          <a:xfrm>
            <a:off x="6121400"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500</a:t>
            </a:r>
            <a:endParaRPr kumimoji="1" lang="en-US" altLang="zh-CN" sz="1600" b="1">
              <a:solidFill>
                <a:schemeClr val="bg2"/>
              </a:solidFill>
              <a:latin typeface="+mn-lt"/>
              <a:ea typeface="+mn-ea"/>
            </a:endParaRPr>
          </a:p>
        </p:txBody>
      </p:sp>
      <p:sp>
        <p:nvSpPr>
          <p:cNvPr id="524315" name="Text Box 27"/>
          <p:cNvSpPr txBox="1">
            <a:spLocks noChangeArrowheads="1"/>
          </p:cNvSpPr>
          <p:nvPr/>
        </p:nvSpPr>
        <p:spPr bwMode="auto">
          <a:xfrm>
            <a:off x="7104063"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600</a:t>
            </a:r>
            <a:endParaRPr kumimoji="1" lang="en-US" altLang="zh-CN" sz="1600" b="1">
              <a:solidFill>
                <a:schemeClr val="bg2"/>
              </a:solidFill>
              <a:latin typeface="+mn-lt"/>
              <a:ea typeface="+mn-ea"/>
            </a:endParaRPr>
          </a:p>
        </p:txBody>
      </p:sp>
      <p:sp>
        <p:nvSpPr>
          <p:cNvPr id="524316" name="Text Box 28"/>
          <p:cNvSpPr txBox="1">
            <a:spLocks noChangeArrowheads="1"/>
          </p:cNvSpPr>
          <p:nvPr/>
        </p:nvSpPr>
        <p:spPr bwMode="auto">
          <a:xfrm>
            <a:off x="8059739"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700</a:t>
            </a:r>
            <a:endParaRPr kumimoji="1" lang="en-US" altLang="zh-CN" sz="1600" b="1">
              <a:solidFill>
                <a:schemeClr val="bg2"/>
              </a:solidFill>
              <a:latin typeface="+mn-lt"/>
              <a:ea typeface="+mn-ea"/>
            </a:endParaRPr>
          </a:p>
        </p:txBody>
      </p:sp>
      <p:sp>
        <p:nvSpPr>
          <p:cNvPr id="524317" name="Text Box 29"/>
          <p:cNvSpPr txBox="1">
            <a:spLocks noChangeArrowheads="1"/>
          </p:cNvSpPr>
          <p:nvPr/>
        </p:nvSpPr>
        <p:spPr bwMode="auto">
          <a:xfrm>
            <a:off x="8994775"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800</a:t>
            </a:r>
            <a:endParaRPr kumimoji="1" lang="en-US" altLang="zh-CN" sz="1600" b="1">
              <a:solidFill>
                <a:schemeClr val="bg2"/>
              </a:solidFill>
              <a:latin typeface="+mn-lt"/>
              <a:ea typeface="+mn-ea"/>
            </a:endParaRPr>
          </a:p>
        </p:txBody>
      </p:sp>
      <p:sp>
        <p:nvSpPr>
          <p:cNvPr id="524318" name="Text Box 30"/>
          <p:cNvSpPr txBox="1">
            <a:spLocks noChangeArrowheads="1"/>
          </p:cNvSpPr>
          <p:nvPr/>
        </p:nvSpPr>
        <p:spPr bwMode="auto">
          <a:xfrm>
            <a:off x="9983788"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900</a:t>
            </a:r>
            <a:endParaRPr kumimoji="1" lang="en-US" altLang="zh-CN" sz="1600" b="1">
              <a:solidFill>
                <a:schemeClr val="bg2"/>
              </a:solidFill>
              <a:latin typeface="+mn-lt"/>
              <a:ea typeface="+mn-ea"/>
            </a:endParaRPr>
          </a:p>
        </p:txBody>
      </p:sp>
      <p:sp>
        <p:nvSpPr>
          <p:cNvPr id="524319" name="Text Box 31"/>
          <p:cNvSpPr txBox="1">
            <a:spLocks noChangeArrowheads="1"/>
          </p:cNvSpPr>
          <p:nvPr/>
        </p:nvSpPr>
        <p:spPr bwMode="auto">
          <a:xfrm>
            <a:off x="2701925"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101</a:t>
            </a:r>
            <a:endParaRPr kumimoji="1" lang="en-US" altLang="zh-CN" sz="1600" b="1">
              <a:solidFill>
                <a:schemeClr val="bg2"/>
              </a:solidFill>
              <a:latin typeface="+mn-lt"/>
              <a:ea typeface="+mn-ea"/>
            </a:endParaRPr>
          </a:p>
        </p:txBody>
      </p:sp>
      <p:sp>
        <p:nvSpPr>
          <p:cNvPr id="524320" name="Text Box 32"/>
          <p:cNvSpPr txBox="1">
            <a:spLocks noChangeArrowheads="1"/>
          </p:cNvSpPr>
          <p:nvPr/>
        </p:nvSpPr>
        <p:spPr bwMode="auto">
          <a:xfrm>
            <a:off x="3663950"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201</a:t>
            </a:r>
            <a:endParaRPr kumimoji="1" lang="en-US" altLang="zh-CN" sz="1600" b="1">
              <a:solidFill>
                <a:schemeClr val="bg2"/>
              </a:solidFill>
              <a:latin typeface="+mn-lt"/>
              <a:ea typeface="+mn-ea"/>
            </a:endParaRPr>
          </a:p>
        </p:txBody>
      </p:sp>
      <p:sp>
        <p:nvSpPr>
          <p:cNvPr id="524321" name="Text Box 33"/>
          <p:cNvSpPr txBox="1">
            <a:spLocks noChangeArrowheads="1"/>
          </p:cNvSpPr>
          <p:nvPr/>
        </p:nvSpPr>
        <p:spPr bwMode="auto">
          <a:xfrm>
            <a:off x="4625975"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301</a:t>
            </a:r>
            <a:endParaRPr kumimoji="1" lang="en-US" altLang="zh-CN" sz="1600" b="1">
              <a:solidFill>
                <a:schemeClr val="bg2"/>
              </a:solidFill>
              <a:latin typeface="+mn-lt"/>
              <a:ea typeface="+mn-ea"/>
            </a:endParaRPr>
          </a:p>
        </p:txBody>
      </p:sp>
      <p:sp>
        <p:nvSpPr>
          <p:cNvPr id="524322" name="Text Box 34"/>
          <p:cNvSpPr txBox="1">
            <a:spLocks noChangeArrowheads="1"/>
          </p:cNvSpPr>
          <p:nvPr/>
        </p:nvSpPr>
        <p:spPr bwMode="auto">
          <a:xfrm>
            <a:off x="5588000"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401</a:t>
            </a:r>
            <a:endParaRPr kumimoji="1" lang="en-US" altLang="zh-CN" sz="1600" b="1">
              <a:solidFill>
                <a:schemeClr val="bg2"/>
              </a:solidFill>
              <a:latin typeface="+mn-lt"/>
              <a:ea typeface="+mn-ea"/>
            </a:endParaRPr>
          </a:p>
        </p:txBody>
      </p:sp>
      <p:sp>
        <p:nvSpPr>
          <p:cNvPr id="524323" name="Text Box 35"/>
          <p:cNvSpPr txBox="1">
            <a:spLocks noChangeArrowheads="1"/>
          </p:cNvSpPr>
          <p:nvPr/>
        </p:nvSpPr>
        <p:spPr bwMode="auto">
          <a:xfrm>
            <a:off x="6550025"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501</a:t>
            </a:r>
            <a:endParaRPr kumimoji="1" lang="en-US" altLang="zh-CN" sz="1600" b="1">
              <a:solidFill>
                <a:schemeClr val="bg2"/>
              </a:solidFill>
              <a:latin typeface="+mn-lt"/>
              <a:ea typeface="+mn-ea"/>
            </a:endParaRPr>
          </a:p>
        </p:txBody>
      </p:sp>
      <p:sp>
        <p:nvSpPr>
          <p:cNvPr id="524324" name="Text Box 36"/>
          <p:cNvSpPr txBox="1">
            <a:spLocks noChangeArrowheads="1"/>
          </p:cNvSpPr>
          <p:nvPr/>
        </p:nvSpPr>
        <p:spPr bwMode="auto">
          <a:xfrm>
            <a:off x="7512050"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601</a:t>
            </a:r>
            <a:endParaRPr kumimoji="1" lang="en-US" altLang="zh-CN" sz="1600" b="1">
              <a:solidFill>
                <a:schemeClr val="bg2"/>
              </a:solidFill>
              <a:latin typeface="+mn-lt"/>
              <a:ea typeface="+mn-ea"/>
            </a:endParaRPr>
          </a:p>
        </p:txBody>
      </p:sp>
      <p:sp>
        <p:nvSpPr>
          <p:cNvPr id="524325" name="Text Box 37"/>
          <p:cNvSpPr txBox="1">
            <a:spLocks noChangeArrowheads="1"/>
          </p:cNvSpPr>
          <p:nvPr/>
        </p:nvSpPr>
        <p:spPr bwMode="auto">
          <a:xfrm>
            <a:off x="8474075"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701</a:t>
            </a:r>
            <a:endParaRPr kumimoji="1" lang="en-US" altLang="zh-CN" sz="1600" b="1">
              <a:solidFill>
                <a:schemeClr val="bg2"/>
              </a:solidFill>
              <a:latin typeface="+mn-lt"/>
              <a:ea typeface="+mn-ea"/>
            </a:endParaRPr>
          </a:p>
        </p:txBody>
      </p:sp>
      <p:sp>
        <p:nvSpPr>
          <p:cNvPr id="524326" name="Text Box 38"/>
          <p:cNvSpPr txBox="1">
            <a:spLocks noChangeArrowheads="1"/>
          </p:cNvSpPr>
          <p:nvPr/>
        </p:nvSpPr>
        <p:spPr bwMode="auto">
          <a:xfrm>
            <a:off x="9436100" y="2903539"/>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801</a:t>
            </a:r>
            <a:endParaRPr kumimoji="1" lang="en-US" altLang="zh-CN" sz="1600" b="1">
              <a:solidFill>
                <a:schemeClr val="bg2"/>
              </a:solidFill>
              <a:latin typeface="+mn-lt"/>
              <a:ea typeface="+mn-ea"/>
            </a:endParaRPr>
          </a:p>
        </p:txBody>
      </p:sp>
      <p:sp>
        <p:nvSpPr>
          <p:cNvPr id="524327" name="Text Box 39"/>
          <p:cNvSpPr txBox="1">
            <a:spLocks noChangeArrowheads="1"/>
          </p:cNvSpPr>
          <p:nvPr/>
        </p:nvSpPr>
        <p:spPr bwMode="auto">
          <a:xfrm>
            <a:off x="1739900" y="2903539"/>
            <a:ext cx="28575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a:t>
            </a:r>
            <a:endParaRPr kumimoji="1" lang="en-US" altLang="zh-CN" sz="1600" b="1">
              <a:solidFill>
                <a:schemeClr val="bg2"/>
              </a:solidFill>
              <a:latin typeface="+mn-lt"/>
              <a:ea typeface="+mn-ea"/>
            </a:endParaRPr>
          </a:p>
        </p:txBody>
      </p:sp>
      <p:sp>
        <p:nvSpPr>
          <p:cNvPr id="524328" name="Line 40"/>
          <p:cNvSpPr>
            <a:spLocks noChangeShapeType="1"/>
          </p:cNvSpPr>
          <p:nvPr/>
        </p:nvSpPr>
        <p:spPr bwMode="auto">
          <a:xfrm flipH="1">
            <a:off x="1781176" y="3262313"/>
            <a:ext cx="4763"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29" name="Line 41"/>
          <p:cNvSpPr>
            <a:spLocks noChangeShapeType="1"/>
          </p:cNvSpPr>
          <p:nvPr/>
        </p:nvSpPr>
        <p:spPr bwMode="auto">
          <a:xfrm>
            <a:off x="3716338" y="3460751"/>
            <a:ext cx="0" cy="5572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30" name="Line 42"/>
          <p:cNvSpPr>
            <a:spLocks noChangeShapeType="1"/>
          </p:cNvSpPr>
          <p:nvPr/>
        </p:nvSpPr>
        <p:spPr bwMode="auto">
          <a:xfrm>
            <a:off x="8526463" y="3460751"/>
            <a:ext cx="0" cy="557213"/>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31" name="Line 43"/>
          <p:cNvSpPr>
            <a:spLocks noChangeShapeType="1"/>
          </p:cNvSpPr>
          <p:nvPr/>
        </p:nvSpPr>
        <p:spPr bwMode="auto">
          <a:xfrm>
            <a:off x="1779588" y="3808413"/>
            <a:ext cx="1936750"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32" name="Rectangle 44"/>
          <p:cNvSpPr>
            <a:spLocks noChangeArrowheads="1"/>
          </p:cNvSpPr>
          <p:nvPr/>
        </p:nvSpPr>
        <p:spPr bwMode="auto">
          <a:xfrm>
            <a:off x="2274889" y="3598864"/>
            <a:ext cx="987425"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24333" name="Text Box 45"/>
          <p:cNvSpPr txBox="1">
            <a:spLocks noChangeArrowheads="1"/>
          </p:cNvSpPr>
          <p:nvPr/>
        </p:nvSpPr>
        <p:spPr bwMode="auto">
          <a:xfrm>
            <a:off x="2192020" y="3503613"/>
            <a:ext cx="1203960" cy="614045"/>
          </a:xfrm>
          <a:prstGeom prst="rect">
            <a:avLst/>
          </a:prstGeom>
          <a:noFill/>
          <a:ln w="9525">
            <a:noFill/>
            <a:miter lim="800000"/>
          </a:ln>
          <a:effectLst/>
        </p:spPr>
        <p:txBody>
          <a:bodyPr wrap="none">
            <a:spAutoFit/>
          </a:bodyPr>
          <a:p>
            <a:pPr algn="ctr">
              <a:lnSpc>
                <a:spcPct val="85000"/>
              </a:lnSpc>
            </a:pPr>
            <a:r>
              <a:rPr kumimoji="1" lang="zh-CN" altLang="en-US" sz="2000" b="1">
                <a:solidFill>
                  <a:schemeClr val="bg2"/>
                </a:solidFill>
                <a:latin typeface="+mn-lt"/>
                <a:ea typeface="+mn-ea"/>
              </a:rPr>
              <a:t>已发送</a:t>
            </a:r>
            <a:endParaRPr kumimoji="1" lang="zh-CN" altLang="en-US" sz="2000" b="1">
              <a:solidFill>
                <a:schemeClr val="bg2"/>
              </a:solidFill>
              <a:latin typeface="+mn-lt"/>
              <a:ea typeface="+mn-ea"/>
            </a:endParaRPr>
          </a:p>
          <a:p>
            <a:pPr algn="ctr">
              <a:lnSpc>
                <a:spcPct val="85000"/>
              </a:lnSpc>
            </a:pPr>
            <a:r>
              <a:rPr kumimoji="1" lang="zh-CN" altLang="en-US" sz="2000" b="1">
                <a:solidFill>
                  <a:schemeClr val="bg2"/>
                </a:solidFill>
                <a:latin typeface="+mn-lt"/>
                <a:ea typeface="+mn-ea"/>
              </a:rPr>
              <a:t>并被确认</a:t>
            </a:r>
            <a:endParaRPr kumimoji="1" lang="zh-CN" altLang="en-US" sz="2000" b="1">
              <a:solidFill>
                <a:schemeClr val="bg2"/>
              </a:solidFill>
              <a:latin typeface="+mn-lt"/>
              <a:ea typeface="+mn-ea"/>
            </a:endParaRPr>
          </a:p>
        </p:txBody>
      </p:sp>
      <p:sp>
        <p:nvSpPr>
          <p:cNvPr id="524334" name="Line 46"/>
          <p:cNvSpPr>
            <a:spLocks noChangeShapeType="1"/>
          </p:cNvSpPr>
          <p:nvPr/>
        </p:nvSpPr>
        <p:spPr bwMode="auto">
          <a:xfrm>
            <a:off x="3716338" y="3808413"/>
            <a:ext cx="1924050"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35" name="Line 47"/>
          <p:cNvSpPr>
            <a:spLocks noChangeShapeType="1"/>
          </p:cNvSpPr>
          <p:nvPr/>
        </p:nvSpPr>
        <p:spPr bwMode="auto">
          <a:xfrm>
            <a:off x="5640389" y="3808413"/>
            <a:ext cx="2886075"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36" name="Line 48"/>
          <p:cNvSpPr>
            <a:spLocks noChangeShapeType="1"/>
          </p:cNvSpPr>
          <p:nvPr/>
        </p:nvSpPr>
        <p:spPr bwMode="auto">
          <a:xfrm>
            <a:off x="8526463" y="3808413"/>
            <a:ext cx="1924050" cy="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37" name="Rectangle 49"/>
          <p:cNvSpPr>
            <a:spLocks noChangeArrowheads="1"/>
          </p:cNvSpPr>
          <p:nvPr/>
        </p:nvSpPr>
        <p:spPr bwMode="auto">
          <a:xfrm>
            <a:off x="4171951" y="3598864"/>
            <a:ext cx="987425" cy="441325"/>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sp>
        <p:nvSpPr>
          <p:cNvPr id="524338" name="Text Box 50"/>
          <p:cNvSpPr txBox="1">
            <a:spLocks noChangeArrowheads="1"/>
          </p:cNvSpPr>
          <p:nvPr/>
        </p:nvSpPr>
        <p:spPr bwMode="auto">
          <a:xfrm>
            <a:off x="4127500" y="3513138"/>
            <a:ext cx="1203960" cy="61404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已发送但</a:t>
            </a:r>
            <a:endParaRPr kumimoji="1" lang="zh-CN" altLang="en-US" sz="2000" b="1">
              <a:solidFill>
                <a:schemeClr val="bg2"/>
              </a:solidFill>
              <a:latin typeface="+mn-lt"/>
              <a:ea typeface="+mn-ea"/>
            </a:endParaRPr>
          </a:p>
          <a:p>
            <a:pPr>
              <a:lnSpc>
                <a:spcPct val="85000"/>
              </a:lnSpc>
            </a:pPr>
            <a:r>
              <a:rPr kumimoji="1" lang="zh-CN" altLang="en-US" sz="2000" b="1">
                <a:solidFill>
                  <a:schemeClr val="bg2"/>
                </a:solidFill>
                <a:latin typeface="+mn-lt"/>
                <a:ea typeface="+mn-ea"/>
              </a:rPr>
              <a:t>未被确认</a:t>
            </a:r>
            <a:endParaRPr kumimoji="1" lang="zh-CN" altLang="en-US" sz="2000" b="1">
              <a:solidFill>
                <a:schemeClr val="bg2"/>
              </a:solidFill>
              <a:latin typeface="+mn-lt"/>
              <a:ea typeface="+mn-ea"/>
            </a:endParaRPr>
          </a:p>
        </p:txBody>
      </p:sp>
      <p:sp>
        <p:nvSpPr>
          <p:cNvPr id="524339" name="Text Box 51"/>
          <p:cNvSpPr txBox="1">
            <a:spLocks noChangeArrowheads="1"/>
          </p:cNvSpPr>
          <p:nvPr/>
        </p:nvSpPr>
        <p:spPr bwMode="auto">
          <a:xfrm>
            <a:off x="6665913" y="3614739"/>
            <a:ext cx="94869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可发送</a:t>
            </a:r>
            <a:endParaRPr kumimoji="1" lang="zh-CN" altLang="en-US" sz="2000" b="1">
              <a:solidFill>
                <a:schemeClr val="bg2"/>
              </a:solidFill>
              <a:latin typeface="+mn-lt"/>
              <a:ea typeface="+mn-ea"/>
            </a:endParaRPr>
          </a:p>
        </p:txBody>
      </p:sp>
      <p:sp>
        <p:nvSpPr>
          <p:cNvPr id="524340" name="Text Box 52"/>
          <p:cNvSpPr txBox="1">
            <a:spLocks noChangeArrowheads="1"/>
          </p:cNvSpPr>
          <p:nvPr/>
        </p:nvSpPr>
        <p:spPr bwMode="auto">
          <a:xfrm>
            <a:off x="8913813" y="3624264"/>
            <a:ext cx="1203960" cy="352425"/>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不可发送</a:t>
            </a:r>
            <a:endParaRPr kumimoji="1" lang="zh-CN" altLang="en-US" sz="2000" b="1">
              <a:solidFill>
                <a:schemeClr val="bg2"/>
              </a:solidFill>
              <a:latin typeface="+mn-lt"/>
              <a:ea typeface="+mn-ea"/>
            </a:endParaRPr>
          </a:p>
        </p:txBody>
      </p:sp>
      <p:sp>
        <p:nvSpPr>
          <p:cNvPr id="524341" name="Line 53"/>
          <p:cNvSpPr>
            <a:spLocks noChangeShapeType="1"/>
          </p:cNvSpPr>
          <p:nvPr/>
        </p:nvSpPr>
        <p:spPr bwMode="auto">
          <a:xfrm>
            <a:off x="10448925" y="3262313"/>
            <a:ext cx="1588"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42" name="Line 54"/>
          <p:cNvSpPr>
            <a:spLocks noChangeShapeType="1"/>
          </p:cNvSpPr>
          <p:nvPr/>
        </p:nvSpPr>
        <p:spPr bwMode="auto">
          <a:xfrm flipH="1" flipV="1">
            <a:off x="5635625" y="3248026"/>
            <a:ext cx="12700" cy="906463"/>
          </a:xfrm>
          <a:prstGeom prst="line">
            <a:avLst/>
          </a:prstGeom>
          <a:noFill/>
          <a:ln w="76200">
            <a:solidFill>
              <a:schemeClr val="hlink"/>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524343" name="Text Box 55"/>
          <p:cNvSpPr txBox="1">
            <a:spLocks noChangeArrowheads="1"/>
          </p:cNvSpPr>
          <p:nvPr/>
        </p:nvSpPr>
        <p:spPr bwMode="auto">
          <a:xfrm>
            <a:off x="5295900" y="4157664"/>
            <a:ext cx="693420" cy="35242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指针</a:t>
            </a:r>
            <a:endParaRPr kumimoji="1" lang="zh-CN" altLang="en-US" sz="2000" b="1">
              <a:solidFill>
                <a:schemeClr val="bg2"/>
              </a:solidFill>
              <a:latin typeface="+mn-lt"/>
              <a:ea typeface="+mn-ea"/>
            </a:endParaRPr>
          </a:p>
        </p:txBody>
      </p:sp>
      <p:sp>
        <p:nvSpPr>
          <p:cNvPr id="524344" name="AutoShape 56"/>
          <p:cNvSpPr>
            <a:spLocks noChangeArrowheads="1"/>
          </p:cNvSpPr>
          <p:nvPr/>
        </p:nvSpPr>
        <p:spPr bwMode="auto">
          <a:xfrm>
            <a:off x="9429751" y="5459413"/>
            <a:ext cx="758825" cy="196850"/>
          </a:xfrm>
          <a:prstGeom prst="rightArrow">
            <a:avLst>
              <a:gd name="adj1" fmla="val 50000"/>
              <a:gd name="adj2" fmla="val 96371"/>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45" name="AutoShape 57"/>
          <p:cNvSpPr>
            <a:spLocks noChangeArrowheads="1"/>
          </p:cNvSpPr>
          <p:nvPr/>
        </p:nvSpPr>
        <p:spPr bwMode="auto">
          <a:xfrm>
            <a:off x="9429751" y="4824413"/>
            <a:ext cx="758825" cy="196850"/>
          </a:xfrm>
          <a:prstGeom prst="rightArrow">
            <a:avLst>
              <a:gd name="adj1" fmla="val 50000"/>
              <a:gd name="adj2" fmla="val 96371"/>
            </a:avLst>
          </a:prstGeom>
          <a:solidFill>
            <a:schemeClr val="accent1"/>
          </a:solid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46" name="Rectangle 58"/>
          <p:cNvSpPr>
            <a:spLocks noChangeArrowheads="1"/>
          </p:cNvSpPr>
          <p:nvPr/>
        </p:nvSpPr>
        <p:spPr bwMode="auto">
          <a:xfrm>
            <a:off x="5643563" y="4821238"/>
            <a:ext cx="3835400" cy="857250"/>
          </a:xfrm>
          <a:prstGeom prst="rect">
            <a:avLst/>
          </a:prstGeom>
          <a:solidFill>
            <a:srgbClr val="00B0F0"/>
          </a:solidFill>
          <a:ln w="12700">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47" name="Rectangle 59"/>
          <p:cNvSpPr>
            <a:spLocks noChangeArrowheads="1"/>
          </p:cNvSpPr>
          <p:nvPr/>
        </p:nvSpPr>
        <p:spPr bwMode="auto">
          <a:xfrm>
            <a:off x="1793875" y="5029200"/>
            <a:ext cx="8656638" cy="419100"/>
          </a:xfrm>
          <a:prstGeom prst="rect">
            <a:avLst/>
          </a:prstGeom>
          <a:noFill/>
          <a:ln w="9525">
            <a:solidFill>
              <a:srgbClr val="333399"/>
            </a:solidFill>
            <a:miter lim="800000"/>
          </a:ln>
          <a:effectLst/>
        </p:spPr>
        <p:txBody>
          <a:bodyPr wrap="none" anchor="ctr"/>
          <a:p>
            <a:endParaRPr lang="zh-CN" altLang="en-US" b="1">
              <a:solidFill>
                <a:schemeClr val="bg2"/>
              </a:solidFill>
              <a:latin typeface="+mn-lt"/>
              <a:ea typeface="+mn-ea"/>
            </a:endParaRPr>
          </a:p>
        </p:txBody>
      </p:sp>
      <p:sp>
        <p:nvSpPr>
          <p:cNvPr id="524348" name="Line 60"/>
          <p:cNvSpPr>
            <a:spLocks noChangeShapeType="1"/>
          </p:cNvSpPr>
          <p:nvPr/>
        </p:nvSpPr>
        <p:spPr bwMode="auto">
          <a:xfrm>
            <a:off x="2755900"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49" name="Line 61"/>
          <p:cNvSpPr>
            <a:spLocks noChangeShapeType="1"/>
          </p:cNvSpPr>
          <p:nvPr/>
        </p:nvSpPr>
        <p:spPr bwMode="auto">
          <a:xfrm>
            <a:off x="3716338"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0" name="Line 62"/>
          <p:cNvSpPr>
            <a:spLocks noChangeShapeType="1"/>
          </p:cNvSpPr>
          <p:nvPr/>
        </p:nvSpPr>
        <p:spPr bwMode="auto">
          <a:xfrm>
            <a:off x="4678363"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1" name="Line 63"/>
          <p:cNvSpPr>
            <a:spLocks noChangeShapeType="1"/>
          </p:cNvSpPr>
          <p:nvPr/>
        </p:nvSpPr>
        <p:spPr bwMode="auto">
          <a:xfrm>
            <a:off x="5640388"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2" name="Line 64"/>
          <p:cNvSpPr>
            <a:spLocks noChangeShapeType="1"/>
          </p:cNvSpPr>
          <p:nvPr/>
        </p:nvSpPr>
        <p:spPr bwMode="auto">
          <a:xfrm>
            <a:off x="6602413"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3" name="Line 65"/>
          <p:cNvSpPr>
            <a:spLocks noChangeShapeType="1"/>
          </p:cNvSpPr>
          <p:nvPr/>
        </p:nvSpPr>
        <p:spPr bwMode="auto">
          <a:xfrm>
            <a:off x="7564438"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4" name="Line 66"/>
          <p:cNvSpPr>
            <a:spLocks noChangeShapeType="1"/>
          </p:cNvSpPr>
          <p:nvPr/>
        </p:nvSpPr>
        <p:spPr bwMode="auto">
          <a:xfrm>
            <a:off x="8526463"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5" name="Line 67"/>
          <p:cNvSpPr>
            <a:spLocks noChangeShapeType="1"/>
          </p:cNvSpPr>
          <p:nvPr/>
        </p:nvSpPr>
        <p:spPr bwMode="auto">
          <a:xfrm>
            <a:off x="9488488" y="5029200"/>
            <a:ext cx="0" cy="4191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56" name="Text Box 68"/>
          <p:cNvSpPr txBox="1">
            <a:spLocks noChangeArrowheads="1"/>
          </p:cNvSpPr>
          <p:nvPr/>
        </p:nvSpPr>
        <p:spPr bwMode="auto">
          <a:xfrm>
            <a:off x="2300289"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100</a:t>
            </a:r>
            <a:endParaRPr kumimoji="1" lang="en-US" altLang="zh-CN" sz="1600" b="1">
              <a:solidFill>
                <a:schemeClr val="bg2"/>
              </a:solidFill>
              <a:latin typeface="+mn-lt"/>
              <a:ea typeface="+mn-ea"/>
            </a:endParaRPr>
          </a:p>
        </p:txBody>
      </p:sp>
      <p:sp>
        <p:nvSpPr>
          <p:cNvPr id="524357" name="Text Box 69"/>
          <p:cNvSpPr txBox="1">
            <a:spLocks noChangeArrowheads="1"/>
          </p:cNvSpPr>
          <p:nvPr/>
        </p:nvSpPr>
        <p:spPr bwMode="auto">
          <a:xfrm>
            <a:off x="3255964"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200</a:t>
            </a:r>
            <a:endParaRPr kumimoji="1" lang="en-US" altLang="zh-CN" sz="1600" b="1">
              <a:solidFill>
                <a:schemeClr val="bg2"/>
              </a:solidFill>
              <a:latin typeface="+mn-lt"/>
              <a:ea typeface="+mn-ea"/>
            </a:endParaRPr>
          </a:p>
        </p:txBody>
      </p:sp>
      <p:sp>
        <p:nvSpPr>
          <p:cNvPr id="524358" name="Text Box 70"/>
          <p:cNvSpPr txBox="1">
            <a:spLocks noChangeArrowheads="1"/>
          </p:cNvSpPr>
          <p:nvPr/>
        </p:nvSpPr>
        <p:spPr bwMode="auto">
          <a:xfrm>
            <a:off x="4211638"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300</a:t>
            </a:r>
            <a:endParaRPr kumimoji="1" lang="en-US" altLang="zh-CN" sz="1600" b="1">
              <a:solidFill>
                <a:schemeClr val="bg2"/>
              </a:solidFill>
              <a:latin typeface="+mn-lt"/>
              <a:ea typeface="+mn-ea"/>
            </a:endParaRPr>
          </a:p>
        </p:txBody>
      </p:sp>
      <p:sp>
        <p:nvSpPr>
          <p:cNvPr id="524359" name="Text Box 71"/>
          <p:cNvSpPr txBox="1">
            <a:spLocks noChangeArrowheads="1"/>
          </p:cNvSpPr>
          <p:nvPr/>
        </p:nvSpPr>
        <p:spPr bwMode="auto">
          <a:xfrm>
            <a:off x="5167314"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400</a:t>
            </a:r>
            <a:endParaRPr kumimoji="1" lang="en-US" altLang="zh-CN" sz="1600" b="1">
              <a:solidFill>
                <a:schemeClr val="bg2"/>
              </a:solidFill>
              <a:latin typeface="+mn-lt"/>
              <a:ea typeface="+mn-ea"/>
            </a:endParaRPr>
          </a:p>
        </p:txBody>
      </p:sp>
      <p:sp>
        <p:nvSpPr>
          <p:cNvPr id="524360" name="Text Box 72"/>
          <p:cNvSpPr txBox="1">
            <a:spLocks noChangeArrowheads="1"/>
          </p:cNvSpPr>
          <p:nvPr/>
        </p:nvSpPr>
        <p:spPr bwMode="auto">
          <a:xfrm>
            <a:off x="6121400"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500</a:t>
            </a:r>
            <a:endParaRPr kumimoji="1" lang="en-US" altLang="zh-CN" sz="1600" b="1">
              <a:solidFill>
                <a:schemeClr val="bg2"/>
              </a:solidFill>
              <a:latin typeface="+mn-lt"/>
              <a:ea typeface="+mn-ea"/>
            </a:endParaRPr>
          </a:p>
        </p:txBody>
      </p:sp>
      <p:sp>
        <p:nvSpPr>
          <p:cNvPr id="524361" name="Text Box 73"/>
          <p:cNvSpPr txBox="1">
            <a:spLocks noChangeArrowheads="1"/>
          </p:cNvSpPr>
          <p:nvPr/>
        </p:nvSpPr>
        <p:spPr bwMode="auto">
          <a:xfrm>
            <a:off x="7104063"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600</a:t>
            </a:r>
            <a:endParaRPr kumimoji="1" lang="en-US" altLang="zh-CN" sz="1600" b="1">
              <a:solidFill>
                <a:schemeClr val="bg2"/>
              </a:solidFill>
              <a:latin typeface="+mn-lt"/>
              <a:ea typeface="+mn-ea"/>
            </a:endParaRPr>
          </a:p>
        </p:txBody>
      </p:sp>
      <p:sp>
        <p:nvSpPr>
          <p:cNvPr id="524362" name="Text Box 74"/>
          <p:cNvSpPr txBox="1">
            <a:spLocks noChangeArrowheads="1"/>
          </p:cNvSpPr>
          <p:nvPr/>
        </p:nvSpPr>
        <p:spPr bwMode="auto">
          <a:xfrm>
            <a:off x="8059739"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700</a:t>
            </a:r>
            <a:endParaRPr kumimoji="1" lang="en-US" altLang="zh-CN" sz="1600" b="1">
              <a:solidFill>
                <a:schemeClr val="bg2"/>
              </a:solidFill>
              <a:latin typeface="+mn-lt"/>
              <a:ea typeface="+mn-ea"/>
            </a:endParaRPr>
          </a:p>
        </p:txBody>
      </p:sp>
      <p:sp>
        <p:nvSpPr>
          <p:cNvPr id="524363" name="Text Box 75"/>
          <p:cNvSpPr txBox="1">
            <a:spLocks noChangeArrowheads="1"/>
          </p:cNvSpPr>
          <p:nvPr/>
        </p:nvSpPr>
        <p:spPr bwMode="auto">
          <a:xfrm>
            <a:off x="8994775"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800</a:t>
            </a:r>
            <a:endParaRPr kumimoji="1" lang="en-US" altLang="zh-CN" sz="1600" b="1">
              <a:solidFill>
                <a:schemeClr val="bg2"/>
              </a:solidFill>
              <a:latin typeface="+mn-lt"/>
              <a:ea typeface="+mn-ea"/>
            </a:endParaRPr>
          </a:p>
        </p:txBody>
      </p:sp>
      <p:sp>
        <p:nvSpPr>
          <p:cNvPr id="524364" name="Text Box 76"/>
          <p:cNvSpPr txBox="1">
            <a:spLocks noChangeArrowheads="1"/>
          </p:cNvSpPr>
          <p:nvPr/>
        </p:nvSpPr>
        <p:spPr bwMode="auto">
          <a:xfrm>
            <a:off x="9983788"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900</a:t>
            </a:r>
            <a:endParaRPr kumimoji="1" lang="en-US" altLang="zh-CN" sz="1600" b="1">
              <a:solidFill>
                <a:schemeClr val="bg2"/>
              </a:solidFill>
              <a:latin typeface="+mn-lt"/>
              <a:ea typeface="+mn-ea"/>
            </a:endParaRPr>
          </a:p>
        </p:txBody>
      </p:sp>
      <p:sp>
        <p:nvSpPr>
          <p:cNvPr id="524365" name="Text Box 77"/>
          <p:cNvSpPr txBox="1">
            <a:spLocks noChangeArrowheads="1"/>
          </p:cNvSpPr>
          <p:nvPr/>
        </p:nvSpPr>
        <p:spPr bwMode="auto">
          <a:xfrm>
            <a:off x="2701925"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101</a:t>
            </a:r>
            <a:endParaRPr kumimoji="1" lang="en-US" altLang="zh-CN" sz="1600" b="1">
              <a:solidFill>
                <a:schemeClr val="bg2"/>
              </a:solidFill>
              <a:latin typeface="+mn-lt"/>
              <a:ea typeface="+mn-ea"/>
            </a:endParaRPr>
          </a:p>
        </p:txBody>
      </p:sp>
      <p:sp>
        <p:nvSpPr>
          <p:cNvPr id="524366" name="Text Box 78"/>
          <p:cNvSpPr txBox="1">
            <a:spLocks noChangeArrowheads="1"/>
          </p:cNvSpPr>
          <p:nvPr/>
        </p:nvSpPr>
        <p:spPr bwMode="auto">
          <a:xfrm>
            <a:off x="3663950"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201</a:t>
            </a:r>
            <a:endParaRPr kumimoji="1" lang="en-US" altLang="zh-CN" sz="1600" b="1">
              <a:solidFill>
                <a:schemeClr val="bg2"/>
              </a:solidFill>
              <a:latin typeface="+mn-lt"/>
              <a:ea typeface="+mn-ea"/>
            </a:endParaRPr>
          </a:p>
        </p:txBody>
      </p:sp>
      <p:sp>
        <p:nvSpPr>
          <p:cNvPr id="524367" name="Text Box 79"/>
          <p:cNvSpPr txBox="1">
            <a:spLocks noChangeArrowheads="1"/>
          </p:cNvSpPr>
          <p:nvPr/>
        </p:nvSpPr>
        <p:spPr bwMode="auto">
          <a:xfrm>
            <a:off x="4625975"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301</a:t>
            </a:r>
            <a:endParaRPr kumimoji="1" lang="en-US" altLang="zh-CN" sz="1600" b="1">
              <a:solidFill>
                <a:schemeClr val="bg2"/>
              </a:solidFill>
              <a:latin typeface="+mn-lt"/>
              <a:ea typeface="+mn-ea"/>
            </a:endParaRPr>
          </a:p>
        </p:txBody>
      </p:sp>
      <p:sp>
        <p:nvSpPr>
          <p:cNvPr id="524368" name="Text Box 80"/>
          <p:cNvSpPr txBox="1">
            <a:spLocks noChangeArrowheads="1"/>
          </p:cNvSpPr>
          <p:nvPr/>
        </p:nvSpPr>
        <p:spPr bwMode="auto">
          <a:xfrm>
            <a:off x="5588000"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401</a:t>
            </a:r>
            <a:endParaRPr kumimoji="1" lang="en-US" altLang="zh-CN" sz="1600" b="1">
              <a:solidFill>
                <a:schemeClr val="bg2"/>
              </a:solidFill>
              <a:latin typeface="+mn-lt"/>
              <a:ea typeface="+mn-ea"/>
            </a:endParaRPr>
          </a:p>
        </p:txBody>
      </p:sp>
      <p:sp>
        <p:nvSpPr>
          <p:cNvPr id="524369" name="Text Box 81"/>
          <p:cNvSpPr txBox="1">
            <a:spLocks noChangeArrowheads="1"/>
          </p:cNvSpPr>
          <p:nvPr/>
        </p:nvSpPr>
        <p:spPr bwMode="auto">
          <a:xfrm>
            <a:off x="6550025"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501</a:t>
            </a:r>
            <a:endParaRPr kumimoji="1" lang="en-US" altLang="zh-CN" sz="1600" b="1">
              <a:solidFill>
                <a:schemeClr val="bg2"/>
              </a:solidFill>
              <a:latin typeface="+mn-lt"/>
              <a:ea typeface="+mn-ea"/>
            </a:endParaRPr>
          </a:p>
        </p:txBody>
      </p:sp>
      <p:sp>
        <p:nvSpPr>
          <p:cNvPr id="524370" name="Text Box 82"/>
          <p:cNvSpPr txBox="1">
            <a:spLocks noChangeArrowheads="1"/>
          </p:cNvSpPr>
          <p:nvPr/>
        </p:nvSpPr>
        <p:spPr bwMode="auto">
          <a:xfrm>
            <a:off x="7512050"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601</a:t>
            </a:r>
            <a:endParaRPr kumimoji="1" lang="en-US" altLang="zh-CN" sz="1600" b="1">
              <a:solidFill>
                <a:schemeClr val="bg2"/>
              </a:solidFill>
              <a:latin typeface="+mn-lt"/>
              <a:ea typeface="+mn-ea"/>
            </a:endParaRPr>
          </a:p>
        </p:txBody>
      </p:sp>
      <p:sp>
        <p:nvSpPr>
          <p:cNvPr id="524371" name="Text Box 83"/>
          <p:cNvSpPr txBox="1">
            <a:spLocks noChangeArrowheads="1"/>
          </p:cNvSpPr>
          <p:nvPr/>
        </p:nvSpPr>
        <p:spPr bwMode="auto">
          <a:xfrm>
            <a:off x="8474075"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701</a:t>
            </a:r>
            <a:endParaRPr kumimoji="1" lang="en-US" altLang="zh-CN" sz="1600" b="1">
              <a:solidFill>
                <a:schemeClr val="bg2"/>
              </a:solidFill>
              <a:latin typeface="+mn-lt"/>
              <a:ea typeface="+mn-ea"/>
            </a:endParaRPr>
          </a:p>
        </p:txBody>
      </p:sp>
      <p:sp>
        <p:nvSpPr>
          <p:cNvPr id="524372" name="Text Box 84"/>
          <p:cNvSpPr txBox="1">
            <a:spLocks noChangeArrowheads="1"/>
          </p:cNvSpPr>
          <p:nvPr/>
        </p:nvSpPr>
        <p:spPr bwMode="auto">
          <a:xfrm>
            <a:off x="9436100" y="5121275"/>
            <a:ext cx="49149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801</a:t>
            </a:r>
            <a:endParaRPr kumimoji="1" lang="en-US" altLang="zh-CN" sz="1600" b="1">
              <a:solidFill>
                <a:schemeClr val="bg2"/>
              </a:solidFill>
              <a:latin typeface="+mn-lt"/>
              <a:ea typeface="+mn-ea"/>
            </a:endParaRPr>
          </a:p>
        </p:txBody>
      </p:sp>
      <p:sp>
        <p:nvSpPr>
          <p:cNvPr id="524373" name="Text Box 85"/>
          <p:cNvSpPr txBox="1">
            <a:spLocks noChangeArrowheads="1"/>
          </p:cNvSpPr>
          <p:nvPr/>
        </p:nvSpPr>
        <p:spPr bwMode="auto">
          <a:xfrm>
            <a:off x="1739900" y="5121275"/>
            <a:ext cx="285750" cy="337185"/>
          </a:xfrm>
          <a:prstGeom prst="rect">
            <a:avLst/>
          </a:prstGeom>
          <a:noFill/>
          <a:ln w="9525">
            <a:noFill/>
            <a:miter lim="800000"/>
          </a:ln>
          <a:effectLst/>
        </p:spPr>
        <p:txBody>
          <a:bodyPr wrap="none">
            <a:spAutoFit/>
          </a:bodyPr>
          <a:p>
            <a:r>
              <a:rPr kumimoji="1" lang="en-US" altLang="zh-CN" sz="1600" b="1">
                <a:solidFill>
                  <a:schemeClr val="bg2"/>
                </a:solidFill>
                <a:latin typeface="+mn-lt"/>
                <a:ea typeface="+mn-ea"/>
              </a:rPr>
              <a:t>1</a:t>
            </a:r>
            <a:endParaRPr kumimoji="1" lang="en-US" altLang="zh-CN" sz="1600" b="1">
              <a:solidFill>
                <a:schemeClr val="bg2"/>
              </a:solidFill>
              <a:latin typeface="+mn-lt"/>
              <a:ea typeface="+mn-ea"/>
            </a:endParaRPr>
          </a:p>
        </p:txBody>
      </p:sp>
      <p:sp>
        <p:nvSpPr>
          <p:cNvPr id="524374" name="Line 86"/>
          <p:cNvSpPr>
            <a:spLocks noChangeShapeType="1"/>
          </p:cNvSpPr>
          <p:nvPr/>
        </p:nvSpPr>
        <p:spPr bwMode="auto">
          <a:xfrm flipH="1">
            <a:off x="1795463" y="5481638"/>
            <a:ext cx="4762"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75" name="Line 87"/>
          <p:cNvSpPr>
            <a:spLocks noChangeShapeType="1"/>
          </p:cNvSpPr>
          <p:nvPr/>
        </p:nvSpPr>
        <p:spPr bwMode="auto">
          <a:xfrm>
            <a:off x="9480550" y="5678488"/>
            <a:ext cx="0" cy="55880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grpSp>
        <p:nvGrpSpPr>
          <p:cNvPr id="524433" name="Group 145"/>
          <p:cNvGrpSpPr/>
          <p:nvPr/>
        </p:nvGrpSpPr>
        <p:grpSpPr bwMode="auto">
          <a:xfrm>
            <a:off x="1781176" y="5738813"/>
            <a:ext cx="3878263" cy="614363"/>
            <a:chOff x="160" y="3615"/>
            <a:chExt cx="2443" cy="387"/>
          </a:xfrm>
        </p:grpSpPr>
        <p:sp>
          <p:nvSpPr>
            <p:cNvPr id="524376" name="Line 88"/>
            <p:cNvSpPr>
              <a:spLocks noChangeShapeType="1"/>
            </p:cNvSpPr>
            <p:nvPr/>
          </p:nvSpPr>
          <p:spPr bwMode="auto">
            <a:xfrm flipV="1">
              <a:off x="160" y="3798"/>
              <a:ext cx="2443" cy="7"/>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77" name="Text Box 89"/>
            <p:cNvSpPr txBox="1">
              <a:spLocks noChangeArrowheads="1"/>
            </p:cNvSpPr>
            <p:nvPr/>
          </p:nvSpPr>
          <p:spPr bwMode="auto">
            <a:xfrm>
              <a:off x="1053" y="3615"/>
              <a:ext cx="758" cy="387"/>
            </a:xfrm>
            <a:prstGeom prst="rect">
              <a:avLst/>
            </a:prstGeom>
            <a:solidFill>
              <a:schemeClr val="bg1"/>
            </a:solidFill>
            <a:ln w="9525">
              <a:noFill/>
              <a:miter lim="800000"/>
            </a:ln>
            <a:effectLst/>
          </p:spPr>
          <p:txBody>
            <a:bodyPr wrap="none">
              <a:spAutoFit/>
            </a:bodyPr>
            <a:p>
              <a:pPr algn="ctr">
                <a:lnSpc>
                  <a:spcPct val="85000"/>
                </a:lnSpc>
              </a:pPr>
              <a:r>
                <a:rPr kumimoji="1" lang="zh-CN" altLang="en-US" sz="2000" b="1">
                  <a:solidFill>
                    <a:schemeClr val="bg2"/>
                  </a:solidFill>
                  <a:latin typeface="+mn-lt"/>
                  <a:ea typeface="+mn-ea"/>
                </a:rPr>
                <a:t>已发送</a:t>
              </a:r>
              <a:endParaRPr kumimoji="1" lang="zh-CN" altLang="en-US" sz="2000" b="1">
                <a:solidFill>
                  <a:schemeClr val="bg2"/>
                </a:solidFill>
                <a:latin typeface="+mn-lt"/>
                <a:ea typeface="+mn-ea"/>
              </a:endParaRPr>
            </a:p>
            <a:p>
              <a:pPr algn="ctr">
                <a:lnSpc>
                  <a:spcPct val="85000"/>
                </a:lnSpc>
              </a:pPr>
              <a:r>
                <a:rPr kumimoji="1" lang="zh-CN" altLang="en-US" sz="2000" b="1">
                  <a:solidFill>
                    <a:schemeClr val="bg2"/>
                  </a:solidFill>
                  <a:latin typeface="+mn-lt"/>
                  <a:ea typeface="+mn-ea"/>
                </a:rPr>
                <a:t>并被确认</a:t>
              </a:r>
              <a:endParaRPr kumimoji="1" lang="zh-CN" altLang="en-US" sz="2000" b="1">
                <a:solidFill>
                  <a:schemeClr val="bg2"/>
                </a:solidFill>
                <a:latin typeface="+mn-lt"/>
                <a:ea typeface="+mn-ea"/>
              </a:endParaRPr>
            </a:p>
          </p:txBody>
        </p:sp>
      </p:grpSp>
      <p:sp>
        <p:nvSpPr>
          <p:cNvPr id="524379" name="Line 91"/>
          <p:cNvSpPr>
            <a:spLocks noChangeShapeType="1"/>
          </p:cNvSpPr>
          <p:nvPr/>
        </p:nvSpPr>
        <p:spPr bwMode="auto">
          <a:xfrm flipV="1">
            <a:off x="9482139" y="6027738"/>
            <a:ext cx="968375" cy="11112"/>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80" name="Rectangle 92"/>
          <p:cNvSpPr>
            <a:spLocks noChangeArrowheads="1"/>
          </p:cNvSpPr>
          <p:nvPr/>
        </p:nvSpPr>
        <p:spPr bwMode="auto">
          <a:xfrm>
            <a:off x="9734551" y="5872164"/>
            <a:ext cx="519113" cy="420687"/>
          </a:xfrm>
          <a:prstGeom prst="rect">
            <a:avLst/>
          </a:prstGeom>
          <a:solidFill>
            <a:schemeClr val="bg1"/>
          </a:solidFill>
          <a:ln w="9525">
            <a:noFill/>
            <a:miter lim="800000"/>
          </a:ln>
          <a:effectLst/>
        </p:spPr>
        <p:txBody>
          <a:bodyPr wrap="none" anchor="ctr"/>
          <a:p>
            <a:endParaRPr lang="zh-CN" altLang="en-US" b="1">
              <a:solidFill>
                <a:schemeClr val="bg2"/>
              </a:solidFill>
              <a:latin typeface="+mn-lt"/>
              <a:ea typeface="+mn-ea"/>
            </a:endParaRPr>
          </a:p>
        </p:txBody>
      </p:sp>
      <p:grpSp>
        <p:nvGrpSpPr>
          <p:cNvPr id="524435" name="Group 147"/>
          <p:cNvGrpSpPr/>
          <p:nvPr/>
        </p:nvGrpSpPr>
        <p:grpSpPr bwMode="auto">
          <a:xfrm>
            <a:off x="5649914" y="5851525"/>
            <a:ext cx="3857625" cy="352426"/>
            <a:chOff x="2597" y="3686"/>
            <a:chExt cx="2430" cy="222"/>
          </a:xfrm>
        </p:grpSpPr>
        <p:sp>
          <p:nvSpPr>
            <p:cNvPr id="524378" name="Line 90"/>
            <p:cNvSpPr>
              <a:spLocks noChangeShapeType="1"/>
            </p:cNvSpPr>
            <p:nvPr/>
          </p:nvSpPr>
          <p:spPr bwMode="auto">
            <a:xfrm flipV="1">
              <a:off x="2597" y="3802"/>
              <a:ext cx="2430" cy="2"/>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381" name="Text Box 93"/>
            <p:cNvSpPr txBox="1">
              <a:spLocks noChangeArrowheads="1"/>
            </p:cNvSpPr>
            <p:nvPr/>
          </p:nvSpPr>
          <p:spPr bwMode="auto">
            <a:xfrm>
              <a:off x="3554" y="3686"/>
              <a:ext cx="598" cy="222"/>
            </a:xfrm>
            <a:prstGeom prst="rect">
              <a:avLst/>
            </a:prstGeom>
            <a:solidFill>
              <a:schemeClr val="bg1"/>
            </a:solid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可发送</a:t>
              </a:r>
              <a:endParaRPr kumimoji="1" lang="zh-CN" altLang="en-US" sz="2000" b="1">
                <a:solidFill>
                  <a:schemeClr val="bg2"/>
                </a:solidFill>
                <a:latin typeface="+mn-lt"/>
                <a:ea typeface="+mn-ea"/>
              </a:endParaRPr>
            </a:p>
          </p:txBody>
        </p:sp>
      </p:grpSp>
      <p:sp>
        <p:nvSpPr>
          <p:cNvPr id="524382" name="Text Box 94"/>
          <p:cNvSpPr txBox="1">
            <a:spLocks noChangeArrowheads="1"/>
          </p:cNvSpPr>
          <p:nvPr/>
        </p:nvSpPr>
        <p:spPr bwMode="auto">
          <a:xfrm>
            <a:off x="9609138" y="5732463"/>
            <a:ext cx="693420" cy="61404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不可</a:t>
            </a:r>
            <a:endParaRPr kumimoji="1" lang="zh-CN" altLang="en-US" sz="2000" b="1">
              <a:solidFill>
                <a:schemeClr val="bg2"/>
              </a:solidFill>
              <a:latin typeface="+mn-lt"/>
              <a:ea typeface="+mn-ea"/>
            </a:endParaRPr>
          </a:p>
          <a:p>
            <a:pPr>
              <a:lnSpc>
                <a:spcPct val="85000"/>
              </a:lnSpc>
            </a:pPr>
            <a:r>
              <a:rPr kumimoji="1" lang="zh-CN" altLang="en-US" sz="2000" b="1">
                <a:solidFill>
                  <a:schemeClr val="bg2"/>
                </a:solidFill>
                <a:latin typeface="+mn-lt"/>
                <a:ea typeface="+mn-ea"/>
              </a:rPr>
              <a:t>发送</a:t>
            </a:r>
            <a:endParaRPr kumimoji="1" lang="zh-CN" altLang="en-US" sz="2000" b="1">
              <a:solidFill>
                <a:schemeClr val="bg2"/>
              </a:solidFill>
              <a:latin typeface="+mn-lt"/>
              <a:ea typeface="+mn-ea"/>
            </a:endParaRPr>
          </a:p>
        </p:txBody>
      </p:sp>
      <p:sp>
        <p:nvSpPr>
          <p:cNvPr id="524383" name="Line 95"/>
          <p:cNvSpPr>
            <a:spLocks noChangeShapeType="1"/>
          </p:cNvSpPr>
          <p:nvPr/>
        </p:nvSpPr>
        <p:spPr bwMode="auto">
          <a:xfrm flipH="1" flipV="1">
            <a:off x="5643563" y="5467351"/>
            <a:ext cx="6350" cy="881063"/>
          </a:xfrm>
          <a:prstGeom prst="line">
            <a:avLst/>
          </a:prstGeom>
          <a:noFill/>
          <a:ln w="76200">
            <a:solidFill>
              <a:schemeClr val="hlink"/>
            </a:solidFill>
            <a:round/>
            <a:tailEnd type="triangle" w="med" len="lg"/>
          </a:ln>
          <a:effectLst/>
        </p:spPr>
        <p:txBody>
          <a:bodyPr/>
          <a:p>
            <a:endParaRPr lang="zh-CN" altLang="en-US">
              <a:solidFill>
                <a:schemeClr val="tx1">
                  <a:lumMod val="75000"/>
                  <a:lumOff val="25000"/>
                </a:schemeClr>
              </a:solidFill>
              <a:latin typeface="+mn-lt"/>
              <a:ea typeface="+mn-ea"/>
            </a:endParaRPr>
          </a:p>
        </p:txBody>
      </p:sp>
      <p:sp>
        <p:nvSpPr>
          <p:cNvPr id="524384" name="Line 96"/>
          <p:cNvSpPr>
            <a:spLocks noChangeShapeType="1"/>
          </p:cNvSpPr>
          <p:nvPr/>
        </p:nvSpPr>
        <p:spPr bwMode="auto">
          <a:xfrm>
            <a:off x="10448925" y="5481638"/>
            <a:ext cx="1588" cy="755650"/>
          </a:xfrm>
          <a:prstGeom prst="line">
            <a:avLst/>
          </a:prstGeom>
          <a:noFill/>
          <a:ln w="9525">
            <a:solidFill>
              <a:schemeClr val="tx1"/>
            </a:solidFill>
            <a:round/>
          </a:ln>
          <a:effectLst/>
        </p:spPr>
        <p:txBody>
          <a:bodyPr wrap="none" anchor="ctr"/>
          <a:p>
            <a:endParaRPr lang="zh-CN" altLang="en-US">
              <a:solidFill>
                <a:schemeClr val="tx1">
                  <a:lumMod val="75000"/>
                  <a:lumOff val="25000"/>
                </a:schemeClr>
              </a:solidFill>
              <a:latin typeface="+mn-lt"/>
              <a:ea typeface="+mn-ea"/>
            </a:endParaRPr>
          </a:p>
        </p:txBody>
      </p:sp>
      <p:sp>
        <p:nvSpPr>
          <p:cNvPr id="524385" name="Text Box 97"/>
          <p:cNvSpPr txBox="1">
            <a:spLocks noChangeArrowheads="1"/>
          </p:cNvSpPr>
          <p:nvPr/>
        </p:nvSpPr>
        <p:spPr bwMode="auto">
          <a:xfrm>
            <a:off x="5300663" y="6318250"/>
            <a:ext cx="693420" cy="352425"/>
          </a:xfrm>
          <a:prstGeom prst="rect">
            <a:avLst/>
          </a:prstGeom>
          <a:noFill/>
          <a:ln w="9525">
            <a:noFill/>
            <a:miter lim="800000"/>
          </a:ln>
          <a:effectLst/>
        </p:spPr>
        <p:txBody>
          <a:bodyPr wrap="none">
            <a:spAutoFit/>
          </a:bodyPr>
          <a:p>
            <a:pPr>
              <a:lnSpc>
                <a:spcPct val="85000"/>
              </a:lnSpc>
            </a:pPr>
            <a:r>
              <a:rPr kumimoji="1" lang="zh-CN" altLang="en-US" sz="2000" b="1">
                <a:solidFill>
                  <a:schemeClr val="bg2"/>
                </a:solidFill>
                <a:latin typeface="+mn-lt"/>
                <a:ea typeface="+mn-ea"/>
              </a:rPr>
              <a:t>指针</a:t>
            </a:r>
            <a:endParaRPr kumimoji="1" lang="zh-CN" altLang="en-US" sz="2000" b="1">
              <a:solidFill>
                <a:schemeClr val="bg2"/>
              </a:solidFill>
              <a:latin typeface="+mn-lt"/>
              <a:ea typeface="+mn-ea"/>
            </a:endParaRPr>
          </a:p>
        </p:txBody>
      </p:sp>
      <p:sp>
        <p:nvSpPr>
          <p:cNvPr id="524426" name="Rectangle 138"/>
          <p:cNvSpPr>
            <a:spLocks noChangeArrowheads="1"/>
          </p:cNvSpPr>
          <p:nvPr/>
        </p:nvSpPr>
        <p:spPr bwMode="auto">
          <a:xfrm>
            <a:off x="3724275" y="2813050"/>
            <a:ext cx="1905000" cy="412750"/>
          </a:xfrm>
          <a:prstGeom prst="rect">
            <a:avLst/>
          </a:prstGeom>
          <a:solidFill>
            <a:srgbClr val="ADFFEA">
              <a:alpha val="50000"/>
            </a:srgbClr>
          </a:solidFill>
          <a:ln w="9525">
            <a:noFill/>
            <a:miter lim="800000"/>
          </a:ln>
          <a:effectLst/>
        </p:spPr>
        <p:txBody>
          <a:bodyPr wrap="none" anchor="ctr"/>
          <a:p>
            <a:endParaRPr lang="zh-CN" altLang="en-US" b="1">
              <a:solidFill>
                <a:schemeClr val="bg2"/>
              </a:solidFill>
              <a:latin typeface="+mn-lt"/>
              <a:ea typeface="+mn-ea"/>
            </a:endParaRPr>
          </a:p>
        </p:txBody>
      </p:sp>
      <p:sp>
        <p:nvSpPr>
          <p:cNvPr id="524427" name="Line 139"/>
          <p:cNvSpPr>
            <a:spLocks noChangeShapeType="1"/>
          </p:cNvSpPr>
          <p:nvPr/>
        </p:nvSpPr>
        <p:spPr bwMode="auto">
          <a:xfrm>
            <a:off x="3651251" y="2419350"/>
            <a:ext cx="4849813" cy="12700"/>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428" name="Text Box 140"/>
          <p:cNvSpPr txBox="1">
            <a:spLocks noChangeArrowheads="1"/>
          </p:cNvSpPr>
          <p:nvPr/>
        </p:nvSpPr>
        <p:spPr bwMode="auto">
          <a:xfrm>
            <a:off x="5422900" y="2168526"/>
            <a:ext cx="1714500" cy="398780"/>
          </a:xfrm>
          <a:prstGeom prst="rect">
            <a:avLst/>
          </a:prstGeom>
          <a:solidFill>
            <a:schemeClr val="bg1"/>
          </a:solidFill>
          <a:ln w="9525">
            <a:noFill/>
            <a:miter lim="800000"/>
          </a:ln>
          <a:effectLst/>
        </p:spPr>
        <p:txBody>
          <a:bodyPr wrap="none">
            <a:spAutoFit/>
          </a:bodyPr>
          <a:p>
            <a:r>
              <a:rPr kumimoji="1" lang="zh-CN" altLang="en-US" sz="2000" b="1">
                <a:solidFill>
                  <a:schemeClr val="bg2"/>
                </a:solidFill>
                <a:latin typeface="+mn-lt"/>
                <a:ea typeface="+mn-ea"/>
              </a:rPr>
              <a:t>发送窗口前移</a:t>
            </a:r>
            <a:endParaRPr kumimoji="1" lang="zh-CN" altLang="en-US" sz="2000" b="1">
              <a:solidFill>
                <a:schemeClr val="bg2"/>
              </a:solidFill>
              <a:latin typeface="+mn-lt"/>
              <a:ea typeface="+mn-ea"/>
            </a:endParaRPr>
          </a:p>
        </p:txBody>
      </p:sp>
      <p:grpSp>
        <p:nvGrpSpPr>
          <p:cNvPr id="524434" name="Group 146"/>
          <p:cNvGrpSpPr/>
          <p:nvPr/>
        </p:nvGrpSpPr>
        <p:grpSpPr bwMode="auto">
          <a:xfrm>
            <a:off x="5641976" y="4365626"/>
            <a:ext cx="3833813" cy="398463"/>
            <a:chOff x="2592" y="2750"/>
            <a:chExt cx="2415" cy="251"/>
          </a:xfrm>
        </p:grpSpPr>
        <p:sp>
          <p:nvSpPr>
            <p:cNvPr id="524429" name="Line 141"/>
            <p:cNvSpPr>
              <a:spLocks noChangeShapeType="1"/>
            </p:cNvSpPr>
            <p:nvPr/>
          </p:nvSpPr>
          <p:spPr bwMode="auto">
            <a:xfrm>
              <a:off x="2592" y="2908"/>
              <a:ext cx="2415" cy="8"/>
            </a:xfrm>
            <a:prstGeom prst="line">
              <a:avLst/>
            </a:prstGeom>
            <a:noFill/>
            <a:ln w="28575">
              <a:solidFill>
                <a:srgbClr val="333399"/>
              </a:solidFill>
              <a:round/>
              <a:headEnd type="triangle" w="med" len="lg"/>
              <a:tailEnd type="triangle" w="med" len="lg"/>
            </a:ln>
            <a:effectLst/>
          </p:spPr>
          <p:txBody>
            <a:bodyPr wrap="none" anchor="ctr"/>
            <a:p>
              <a:endParaRPr lang="zh-CN" altLang="en-US">
                <a:solidFill>
                  <a:schemeClr val="tx1">
                    <a:lumMod val="75000"/>
                    <a:lumOff val="25000"/>
                  </a:schemeClr>
                </a:solidFill>
                <a:latin typeface="+mn-lt"/>
                <a:ea typeface="+mn-ea"/>
              </a:endParaRPr>
            </a:p>
          </p:txBody>
        </p:sp>
        <p:sp>
          <p:nvSpPr>
            <p:cNvPr id="524430" name="Text Box 142"/>
            <p:cNvSpPr txBox="1">
              <a:spLocks noChangeArrowheads="1"/>
            </p:cNvSpPr>
            <p:nvPr/>
          </p:nvSpPr>
          <p:spPr bwMode="auto">
            <a:xfrm>
              <a:off x="3288" y="2750"/>
              <a:ext cx="1080" cy="251"/>
            </a:xfrm>
            <a:prstGeom prst="rect">
              <a:avLst/>
            </a:prstGeom>
            <a:solidFill>
              <a:schemeClr val="bg1"/>
            </a:solidFill>
            <a:ln w="9525">
              <a:noFill/>
              <a:miter lim="800000"/>
            </a:ln>
            <a:effectLst/>
          </p:spPr>
          <p:txBody>
            <a:bodyPr wrap="none">
              <a:spAutoFit/>
            </a:bodyPr>
            <a:p>
              <a:r>
                <a:rPr kumimoji="1" lang="zh-CN" altLang="en-US" sz="2000" b="1">
                  <a:solidFill>
                    <a:schemeClr val="bg2"/>
                  </a:solidFill>
                  <a:latin typeface="+mn-lt"/>
                  <a:ea typeface="+mn-ea"/>
                </a:rPr>
                <a:t>发送窗口缩小</a:t>
              </a:r>
              <a:endParaRPr kumimoji="1" lang="zh-CN" altLang="en-US" sz="2000" b="1">
                <a:solidFill>
                  <a:schemeClr val="bg2"/>
                </a:solidFill>
                <a:latin typeface="+mn-lt"/>
                <a:ea typeface="+mn-ea"/>
              </a:endParaRPr>
            </a:p>
          </p:txBody>
        </p:sp>
      </p:grpSp>
      <p:sp>
        <p:nvSpPr>
          <p:cNvPr id="524431" name="Rectangle 143"/>
          <p:cNvSpPr>
            <a:spLocks noChangeArrowheads="1"/>
          </p:cNvSpPr>
          <p:nvPr/>
        </p:nvSpPr>
        <p:spPr bwMode="auto">
          <a:xfrm>
            <a:off x="1024255" y="930275"/>
            <a:ext cx="10453370" cy="1059180"/>
          </a:xfrm>
          <a:prstGeom prst="rect">
            <a:avLst/>
          </a:prstGeom>
          <a:noFill/>
          <a:ln w="9525">
            <a:noFill/>
            <a:miter lim="800000"/>
          </a:ln>
          <a:effectLst/>
        </p:spPr>
        <p:txBody>
          <a:bodyPr/>
          <a:p>
            <a:pPr marL="457200" indent="-457200">
              <a:spcBef>
                <a:spcPct val="20000"/>
              </a:spcBef>
              <a:buClr>
                <a:srgbClr val="FF0000"/>
              </a:buClr>
              <a:buSzPct val="100000"/>
              <a:buFont typeface="Wingdings" panose="05000000000000000000" pitchFamily="2" charset="2"/>
              <a:buChar char="l"/>
            </a:pPr>
            <a:r>
              <a:rPr lang="zh-CN" altLang="en-US" sz="2000" b="1" dirty="0">
                <a:solidFill>
                  <a:schemeClr val="bg2"/>
                </a:solidFill>
                <a:latin typeface="+mn-lt"/>
                <a:ea typeface="+mn-ea"/>
              </a:rPr>
              <a:t>发送方收到了对方对前 </a:t>
            </a:r>
            <a:r>
              <a:rPr lang="en-US" altLang="zh-CN" sz="2000" b="1" dirty="0">
                <a:solidFill>
                  <a:schemeClr val="bg2"/>
                </a:solidFill>
                <a:latin typeface="+mn-lt"/>
                <a:ea typeface="+mn-ea"/>
              </a:rPr>
              <a:t>400 </a:t>
            </a:r>
            <a:r>
              <a:rPr lang="zh-CN" altLang="en-US" sz="2000" b="1" dirty="0">
                <a:solidFill>
                  <a:schemeClr val="bg2"/>
                </a:solidFill>
                <a:latin typeface="+mn-lt"/>
                <a:ea typeface="+mn-ea"/>
              </a:rPr>
              <a:t>字节数据的确认，但对方通知发送方必须把窗口减小到 </a:t>
            </a:r>
            <a:r>
              <a:rPr lang="en-US" altLang="zh-CN" sz="2000" b="1" dirty="0">
                <a:solidFill>
                  <a:schemeClr val="bg2"/>
                </a:solidFill>
                <a:latin typeface="+mn-lt"/>
                <a:ea typeface="+mn-ea"/>
              </a:rPr>
              <a:t>400 </a:t>
            </a:r>
            <a:r>
              <a:rPr lang="zh-CN" altLang="en-US" sz="2000" b="1" dirty="0">
                <a:solidFill>
                  <a:schemeClr val="bg2"/>
                </a:solidFill>
                <a:latin typeface="+mn-lt"/>
                <a:ea typeface="+mn-ea"/>
              </a:rPr>
              <a:t>字节。</a:t>
            </a:r>
            <a:endParaRPr lang="zh-CN" altLang="en-US" sz="2000" b="1" dirty="0">
              <a:solidFill>
                <a:schemeClr val="bg2"/>
              </a:solidFill>
              <a:latin typeface="+mn-lt"/>
              <a:ea typeface="+mn-ea"/>
            </a:endParaRPr>
          </a:p>
          <a:p>
            <a:pPr marL="457200" indent="-457200">
              <a:spcBef>
                <a:spcPct val="20000"/>
              </a:spcBef>
              <a:buClr>
                <a:srgbClr val="FF0000"/>
              </a:buClr>
              <a:buSzPct val="100000"/>
              <a:buFont typeface="Wingdings" panose="05000000000000000000" pitchFamily="2" charset="2"/>
              <a:buChar char="l"/>
            </a:pPr>
            <a:r>
              <a:rPr lang="zh-CN" altLang="en-US" sz="2000" b="1" dirty="0">
                <a:solidFill>
                  <a:schemeClr val="bg2"/>
                </a:solidFill>
                <a:latin typeface="+mn-lt"/>
                <a:ea typeface="+mn-ea"/>
              </a:rPr>
              <a:t>现在发送方最多还可发送 </a:t>
            </a:r>
            <a:r>
              <a:rPr lang="en-US" altLang="zh-CN" sz="2000" b="1" dirty="0">
                <a:solidFill>
                  <a:schemeClr val="bg2"/>
                </a:solidFill>
                <a:latin typeface="+mn-lt"/>
                <a:ea typeface="+mn-ea"/>
              </a:rPr>
              <a:t>400 </a:t>
            </a:r>
            <a:r>
              <a:rPr lang="zh-CN" altLang="en-US" sz="2000" b="1" dirty="0">
                <a:solidFill>
                  <a:schemeClr val="bg2"/>
                </a:solidFill>
                <a:latin typeface="+mn-lt"/>
                <a:ea typeface="+mn-ea"/>
              </a:rPr>
              <a:t>字节的数据。 </a:t>
            </a:r>
            <a:endParaRPr lang="zh-CN" altLang="en-US" sz="2000" b="1" dirty="0">
              <a:solidFill>
                <a:schemeClr val="bg2"/>
              </a:solidFill>
              <a:latin typeface="+mn-lt"/>
              <a:ea typeface="+mn-ea"/>
            </a:endParaRPr>
          </a:p>
        </p:txBody>
      </p:sp>
      <p:sp>
        <p:nvSpPr>
          <p:cNvPr id="524432" name="Rectangle 144"/>
          <p:cNvSpPr>
            <a:spLocks noChangeArrowheads="1"/>
          </p:cNvSpPr>
          <p:nvPr/>
        </p:nvSpPr>
        <p:spPr bwMode="auto">
          <a:xfrm>
            <a:off x="1776413" y="5013325"/>
            <a:ext cx="3890962" cy="465138"/>
          </a:xfrm>
          <a:prstGeom prst="rect">
            <a:avLst/>
          </a:prstGeom>
          <a:noFill/>
          <a:ln w="76200">
            <a:solidFill>
              <a:srgbClr val="FF0000"/>
            </a:solidFill>
            <a:miter lim="800000"/>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4431">
                                            <p:txEl>
                                              <p:pRg st="4294967295" end="429496729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2443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24432"/>
                                        </p:tgtEl>
                                        <p:attrNameLst>
                                          <p:attrName>style.visibility</p:attrName>
                                        </p:attrNameLst>
                                      </p:cBhvr>
                                      <p:to>
                                        <p:strVal val="visible"/>
                                      </p:to>
                                    </p:set>
                                  </p:childTnLst>
                                </p:cTn>
                              </p:par>
                            </p:childTnLst>
                          </p:cTn>
                        </p:par>
                        <p:par>
                          <p:cTn id="13" fill="hold">
                            <p:stCondLst>
                              <p:cond delay="0"/>
                            </p:stCondLst>
                            <p:childTnLst>
                              <p:par>
                                <p:cTn id="14" presetID="35" presetClass="emph" presetSubtype="0" repeatCount="3000" fill="hold" grpId="1" nodeType="afterEffect">
                                  <p:stCondLst>
                                    <p:cond delay="500"/>
                                  </p:stCondLst>
                                  <p:childTnLst>
                                    <p:anim calcmode="discrete" valueType="str">
                                      <p:cBhvr>
                                        <p:cTn id="15" dur="1000" fill="hold"/>
                                        <p:tgtEl>
                                          <p:spTgt spid="524432"/>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35" presetClass="emph" presetSubtype="0" repeatCount="3000" fill="hold" nodeType="afterEffect">
                                  <p:stCondLst>
                                    <p:cond delay="0"/>
                                  </p:stCondLst>
                                  <p:childTnLst>
                                    <p:anim calcmode="discrete" valueType="str">
                                      <p:cBhvr>
                                        <p:cTn id="18" dur="1000" fill="hold"/>
                                        <p:tgtEl>
                                          <p:spTgt spid="524434"/>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4431">
                                            <p:txEl>
                                              <p:pRg st="1" end="1"/>
                                            </p:txEl>
                                          </p:spTgt>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nodeType="afterEffect">
                                  <p:stCondLst>
                                    <p:cond delay="500"/>
                                  </p:stCondLst>
                                  <p:childTnLst>
                                    <p:anim calcmode="discrete" valueType="str">
                                      <p:cBhvr>
                                        <p:cTn id="25" dur="1000" fill="hold"/>
                                        <p:tgtEl>
                                          <p:spTgt spid="5244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431" grpId="0" uiExpand="1" build="p"/>
      <p:bldP spid="524432" grpId="0" bldLvl="0" animBg="1"/>
      <p:bldP spid="524432" grpId="1"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581" name="Line 5"/>
          <p:cNvSpPr>
            <a:spLocks noChangeShapeType="1"/>
          </p:cNvSpPr>
          <p:nvPr/>
        </p:nvSpPr>
        <p:spPr bwMode="auto">
          <a:xfrm flipV="1">
            <a:off x="1791926" y="3076669"/>
            <a:ext cx="52355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2" name="Text Box 6"/>
          <p:cNvSpPr txBox="1">
            <a:spLocks noChangeArrowheads="1"/>
          </p:cNvSpPr>
          <p:nvPr/>
        </p:nvSpPr>
        <p:spPr bwMode="auto">
          <a:xfrm>
            <a:off x="876574" y="4846732"/>
            <a:ext cx="17132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dirty="0">
                <a:solidFill>
                  <a:schemeClr val="bg2"/>
                </a:solidFill>
                <a:latin typeface="+mn-lt"/>
                <a:ea typeface="+mn-ea"/>
              </a:rPr>
              <a:t>最后被确认</a:t>
            </a:r>
            <a:endParaRPr lang="zh-CN" altLang="en-US" sz="2400" b="1" dirty="0">
              <a:solidFill>
                <a:schemeClr val="bg2"/>
              </a:solidFill>
              <a:latin typeface="+mn-lt"/>
              <a:ea typeface="+mn-ea"/>
            </a:endParaRPr>
          </a:p>
          <a:p>
            <a:pPr algn="ctr" eaLnBrk="1" hangingPunct="1"/>
            <a:r>
              <a:rPr lang="zh-CN" altLang="en-US" sz="2400" b="1" dirty="0">
                <a:solidFill>
                  <a:schemeClr val="bg2"/>
                </a:solidFill>
                <a:latin typeface="+mn-lt"/>
                <a:ea typeface="+mn-ea"/>
              </a:rPr>
              <a:t>的字节</a:t>
            </a:r>
            <a:endParaRPr lang="zh-CN" altLang="en-US" sz="2400" b="1" dirty="0">
              <a:solidFill>
                <a:schemeClr val="bg2"/>
              </a:solidFill>
              <a:latin typeface="+mn-lt"/>
              <a:ea typeface="+mn-ea"/>
            </a:endParaRPr>
          </a:p>
        </p:txBody>
      </p:sp>
      <p:sp>
        <p:nvSpPr>
          <p:cNvPr id="24583" name="Rectangle 7"/>
          <p:cNvSpPr>
            <a:spLocks noChangeArrowheads="1"/>
          </p:cNvSpPr>
          <p:nvPr/>
        </p:nvSpPr>
        <p:spPr bwMode="auto">
          <a:xfrm>
            <a:off x="4733563" y="3887881"/>
            <a:ext cx="1611312" cy="5349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b="1">
              <a:solidFill>
                <a:schemeClr val="bg2"/>
              </a:solidFill>
              <a:latin typeface="+mn-lt"/>
              <a:ea typeface="+mn-ea"/>
            </a:endParaRPr>
          </a:p>
        </p:txBody>
      </p:sp>
      <p:sp>
        <p:nvSpPr>
          <p:cNvPr id="732168" name="Oval 8"/>
          <p:cNvSpPr>
            <a:spLocks noChangeArrowheads="1"/>
          </p:cNvSpPr>
          <p:nvPr/>
        </p:nvSpPr>
        <p:spPr bwMode="auto">
          <a:xfrm>
            <a:off x="2853963" y="1420907"/>
            <a:ext cx="2552700" cy="754063"/>
          </a:xfrm>
          <a:prstGeom prst="ellipse">
            <a:avLst/>
          </a:prstGeom>
          <a:solidFill>
            <a:srgbClr val="FFC000"/>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b="1" dirty="0">
                <a:solidFill>
                  <a:schemeClr val="bg2"/>
                </a:solidFill>
                <a:latin typeface="宋体" panose="02010600030101010101" pitchFamily="2" charset="-122"/>
                <a:ea typeface="宋体" panose="02010600030101010101" pitchFamily="2" charset="-122"/>
              </a:rPr>
              <a:t>发送应用程序</a:t>
            </a:r>
            <a:endParaRPr lang="zh-CN" altLang="en-US" b="1" dirty="0">
              <a:solidFill>
                <a:schemeClr val="bg2"/>
              </a:solidFill>
              <a:latin typeface="宋体" panose="02010600030101010101" pitchFamily="2" charset="-122"/>
              <a:ea typeface="宋体" panose="02010600030101010101" pitchFamily="2" charset="-122"/>
            </a:endParaRPr>
          </a:p>
        </p:txBody>
      </p:sp>
      <p:sp>
        <p:nvSpPr>
          <p:cNvPr id="24585" name="Line 9"/>
          <p:cNvSpPr>
            <a:spLocks noChangeShapeType="1"/>
          </p:cNvSpPr>
          <p:nvPr/>
        </p:nvSpPr>
        <p:spPr bwMode="auto">
          <a:xfrm>
            <a:off x="169500" y="2498820"/>
            <a:ext cx="8597900" cy="3175"/>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6" name="Rectangle 30"/>
          <p:cNvSpPr>
            <a:spLocks noChangeArrowheads="1"/>
          </p:cNvSpPr>
          <p:nvPr/>
        </p:nvSpPr>
        <p:spPr bwMode="auto">
          <a:xfrm>
            <a:off x="1779225" y="3675157"/>
            <a:ext cx="3627438" cy="962025"/>
          </a:xfrm>
          <a:prstGeom prst="rect">
            <a:avLst/>
          </a:prstGeom>
          <a:solidFill>
            <a:srgbClr val="00B0F0"/>
          </a:solidFill>
          <a:ln w="9525">
            <a:solidFill>
              <a:schemeClr val="tx1"/>
            </a:solidFill>
            <a:prstDash val="dash"/>
            <a:miter lim="800000"/>
          </a:ln>
        </p:spPr>
        <p:txBody>
          <a:bodyPr wrap="none" anchor="ctr"/>
          <a:lstStyle/>
          <a:p>
            <a:pPr algn="ctr"/>
            <a:endParaRPr lang="zh-CN" altLang="en-US" b="1">
              <a:solidFill>
                <a:schemeClr val="bg2"/>
              </a:solidFill>
              <a:latin typeface="+mn-lt"/>
              <a:ea typeface="+mn-ea"/>
            </a:endParaRPr>
          </a:p>
        </p:txBody>
      </p:sp>
      <p:sp>
        <p:nvSpPr>
          <p:cNvPr id="24587" name="Line 10"/>
          <p:cNvSpPr>
            <a:spLocks noChangeShapeType="1"/>
          </p:cNvSpPr>
          <p:nvPr/>
        </p:nvSpPr>
        <p:spPr bwMode="auto">
          <a:xfrm>
            <a:off x="169500" y="3887881"/>
            <a:ext cx="7518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8" name="Line 11"/>
          <p:cNvSpPr>
            <a:spLocks noChangeShapeType="1"/>
          </p:cNvSpPr>
          <p:nvPr/>
        </p:nvSpPr>
        <p:spPr bwMode="auto">
          <a:xfrm>
            <a:off x="169500" y="4422869"/>
            <a:ext cx="7518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9" name="Line 12"/>
          <p:cNvSpPr>
            <a:spLocks noChangeShapeType="1"/>
          </p:cNvSpPr>
          <p:nvPr/>
        </p:nvSpPr>
        <p:spPr bwMode="auto">
          <a:xfrm>
            <a:off x="1779225" y="3887881"/>
            <a:ext cx="0" cy="5349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0" name="Line 13"/>
          <p:cNvSpPr>
            <a:spLocks noChangeShapeType="1"/>
          </p:cNvSpPr>
          <p:nvPr/>
        </p:nvSpPr>
        <p:spPr bwMode="auto">
          <a:xfrm flipH="1">
            <a:off x="6344875" y="3887881"/>
            <a:ext cx="0" cy="5349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1" name="Text Box 14"/>
          <p:cNvSpPr txBox="1">
            <a:spLocks noChangeArrowheads="1"/>
          </p:cNvSpPr>
          <p:nvPr/>
        </p:nvSpPr>
        <p:spPr bwMode="auto">
          <a:xfrm>
            <a:off x="3390538" y="2714720"/>
            <a:ext cx="140716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dirty="0">
                <a:solidFill>
                  <a:schemeClr val="bg2"/>
                </a:solidFill>
                <a:latin typeface="宋体" panose="02010600030101010101" pitchFamily="2" charset="-122"/>
                <a:ea typeface="宋体" panose="02010600030101010101" pitchFamily="2" charset="-122"/>
              </a:rPr>
              <a:t>发送缓存</a:t>
            </a:r>
            <a:endParaRPr lang="zh-CN" altLang="en-US" sz="2400" b="1" dirty="0">
              <a:solidFill>
                <a:schemeClr val="bg2"/>
              </a:solidFill>
              <a:latin typeface="宋体" panose="02010600030101010101" pitchFamily="2" charset="-122"/>
              <a:ea typeface="宋体" panose="02010600030101010101" pitchFamily="2" charset="-122"/>
            </a:endParaRPr>
          </a:p>
        </p:txBody>
      </p:sp>
      <p:sp>
        <p:nvSpPr>
          <p:cNvPr id="24592" name="Text Box 16"/>
          <p:cNvSpPr txBox="1">
            <a:spLocks noChangeArrowheads="1"/>
          </p:cNvSpPr>
          <p:nvPr/>
        </p:nvSpPr>
        <p:spPr bwMode="auto">
          <a:xfrm>
            <a:off x="3983152" y="4846732"/>
            <a:ext cx="14071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solidFill>
                  <a:schemeClr val="bg2"/>
                </a:solidFill>
                <a:latin typeface="+mn-lt"/>
                <a:ea typeface="+mn-ea"/>
              </a:rPr>
              <a:t>最后发送</a:t>
            </a:r>
            <a:endParaRPr lang="zh-CN" altLang="en-US" sz="2400" b="1">
              <a:solidFill>
                <a:schemeClr val="bg2"/>
              </a:solidFill>
              <a:latin typeface="+mn-lt"/>
              <a:ea typeface="+mn-ea"/>
            </a:endParaRPr>
          </a:p>
          <a:p>
            <a:pPr algn="ctr" eaLnBrk="1" hangingPunct="1"/>
            <a:r>
              <a:rPr lang="zh-CN" altLang="en-US" sz="2400" b="1">
                <a:solidFill>
                  <a:schemeClr val="bg2"/>
                </a:solidFill>
                <a:latin typeface="+mn-lt"/>
                <a:ea typeface="+mn-ea"/>
              </a:rPr>
              <a:t>的字节</a:t>
            </a:r>
            <a:endParaRPr lang="zh-CN" altLang="en-US" sz="2400" b="1">
              <a:solidFill>
                <a:schemeClr val="bg2"/>
              </a:solidFill>
              <a:latin typeface="+mn-lt"/>
              <a:ea typeface="+mn-ea"/>
            </a:endParaRPr>
          </a:p>
        </p:txBody>
      </p:sp>
      <p:sp>
        <p:nvSpPr>
          <p:cNvPr id="24593" name="Line 17"/>
          <p:cNvSpPr>
            <a:spLocks noChangeShapeType="1"/>
          </p:cNvSpPr>
          <p:nvPr/>
        </p:nvSpPr>
        <p:spPr bwMode="auto">
          <a:xfrm>
            <a:off x="4733563" y="3887881"/>
            <a:ext cx="0" cy="5349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4" name="Text Box 18"/>
          <p:cNvSpPr txBox="1">
            <a:spLocks noChangeArrowheads="1"/>
          </p:cNvSpPr>
          <p:nvPr/>
        </p:nvSpPr>
        <p:spPr bwMode="auto">
          <a:xfrm>
            <a:off x="2828563" y="3195731"/>
            <a:ext cx="1407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solidFill>
                  <a:schemeClr val="bg2"/>
                </a:solidFill>
                <a:latin typeface="宋体" panose="02010600030101010101" pitchFamily="2" charset="-122"/>
                <a:ea typeface="宋体" panose="02010600030101010101" pitchFamily="2" charset="-122"/>
              </a:rPr>
              <a:t>发送窗口</a:t>
            </a:r>
            <a:endParaRPr lang="zh-CN" altLang="en-US" sz="2400" b="1">
              <a:solidFill>
                <a:schemeClr val="bg2"/>
              </a:solidFill>
              <a:latin typeface="宋体" panose="02010600030101010101" pitchFamily="2" charset="-122"/>
              <a:ea typeface="宋体" panose="02010600030101010101" pitchFamily="2" charset="-122"/>
            </a:endParaRPr>
          </a:p>
        </p:txBody>
      </p:sp>
      <p:sp>
        <p:nvSpPr>
          <p:cNvPr id="24595" name="Rectangle 19"/>
          <p:cNvSpPr>
            <a:spLocks noChangeArrowheads="1"/>
          </p:cNvSpPr>
          <p:nvPr/>
        </p:nvSpPr>
        <p:spPr bwMode="auto">
          <a:xfrm>
            <a:off x="1779225" y="3887881"/>
            <a:ext cx="2954338" cy="534988"/>
          </a:xfrm>
          <a:prstGeom prst="rect">
            <a:avLst/>
          </a:prstGeom>
          <a:solidFill>
            <a:srgbClr val="92D050"/>
          </a:solidFill>
          <a:ln>
            <a:noFill/>
          </a:ln>
        </p:spPr>
        <p:txBody>
          <a:bodyPr wrap="none" anchor="ctr"/>
          <a:lstStyle/>
          <a:p>
            <a:pPr algn="ctr"/>
            <a:endParaRPr lang="zh-CN" altLang="en-US" b="1">
              <a:solidFill>
                <a:schemeClr val="bg2"/>
              </a:solidFill>
              <a:latin typeface="+mn-lt"/>
              <a:ea typeface="+mn-ea"/>
            </a:endParaRPr>
          </a:p>
        </p:txBody>
      </p:sp>
      <p:sp>
        <p:nvSpPr>
          <p:cNvPr id="732182" name="Text Box 22"/>
          <p:cNvSpPr txBox="1">
            <a:spLocks noChangeArrowheads="1"/>
          </p:cNvSpPr>
          <p:nvPr/>
        </p:nvSpPr>
        <p:spPr bwMode="auto">
          <a:xfrm>
            <a:off x="2015841" y="3923748"/>
            <a:ext cx="2646283" cy="368300"/>
          </a:xfrm>
          <a:prstGeom prst="rect">
            <a:avLst/>
          </a:prstGeom>
          <a:noFill/>
          <a:ln w="9525">
            <a:noFill/>
            <a:miter lim="800000"/>
          </a:ln>
          <a:effectLst/>
        </p:spPr>
        <p:txBody>
          <a:bodyPr wrap="square">
            <a:spAutoFit/>
          </a:bodyPr>
          <a:lstStyle/>
          <a:p>
            <a:pPr>
              <a:defRPr/>
            </a:pPr>
            <a:r>
              <a:rPr lang="zh-CN" altLang="en-US" b="1" dirty="0">
                <a:solidFill>
                  <a:schemeClr val="bg2"/>
                </a:solidFill>
                <a:latin typeface="宋体" panose="02010600030101010101" pitchFamily="2" charset="-122"/>
                <a:ea typeface="宋体" panose="02010600030101010101" pitchFamily="2" charset="-122"/>
              </a:rPr>
              <a:t>已</a:t>
            </a:r>
            <a:r>
              <a:rPr lang="zh-CN" altLang="en-US" b="1" dirty="0" smtClean="0">
                <a:solidFill>
                  <a:schemeClr val="bg2"/>
                </a:solidFill>
                <a:latin typeface="宋体" panose="02010600030101010101" pitchFamily="2" charset="-122"/>
                <a:ea typeface="宋体" panose="02010600030101010101" pitchFamily="2" charset="-122"/>
              </a:rPr>
              <a:t>发送但没有确认</a:t>
            </a:r>
            <a:endParaRPr lang="zh-CN" altLang="en-US" b="1" dirty="0" smtClean="0">
              <a:solidFill>
                <a:schemeClr val="bg2"/>
              </a:solidFill>
              <a:latin typeface="宋体" panose="02010600030101010101" pitchFamily="2" charset="-122"/>
              <a:ea typeface="宋体" panose="02010600030101010101" pitchFamily="2" charset="-122"/>
            </a:endParaRPr>
          </a:p>
        </p:txBody>
      </p:sp>
      <p:grpSp>
        <p:nvGrpSpPr>
          <p:cNvPr id="24597" name="Group 35"/>
          <p:cNvGrpSpPr/>
          <p:nvPr/>
        </p:nvGrpSpPr>
        <p:grpSpPr bwMode="auto">
          <a:xfrm>
            <a:off x="1779225" y="4422869"/>
            <a:ext cx="2954338" cy="500062"/>
            <a:chOff x="1154" y="3189"/>
            <a:chExt cx="1861" cy="270"/>
          </a:xfrm>
        </p:grpSpPr>
        <p:sp>
          <p:nvSpPr>
            <p:cNvPr id="24606" name="Line 15"/>
            <p:cNvSpPr>
              <a:spLocks noChangeShapeType="1"/>
            </p:cNvSpPr>
            <p:nvPr/>
          </p:nvSpPr>
          <p:spPr bwMode="auto">
            <a:xfrm flipV="1">
              <a:off x="1154" y="3189"/>
              <a:ext cx="0" cy="270"/>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7" name="Line 23"/>
            <p:cNvSpPr>
              <a:spLocks noChangeShapeType="1"/>
            </p:cNvSpPr>
            <p:nvPr/>
          </p:nvSpPr>
          <p:spPr bwMode="auto">
            <a:xfrm flipV="1">
              <a:off x="3015" y="3189"/>
              <a:ext cx="0" cy="270"/>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grpSp>
      <p:sp>
        <p:nvSpPr>
          <p:cNvPr id="24598" name="Line 24"/>
          <p:cNvSpPr>
            <a:spLocks noChangeShapeType="1"/>
          </p:cNvSpPr>
          <p:nvPr/>
        </p:nvSpPr>
        <p:spPr bwMode="auto">
          <a:xfrm>
            <a:off x="1779225" y="2819494"/>
            <a:ext cx="0" cy="8556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9" name="Line 25"/>
          <p:cNvSpPr>
            <a:spLocks noChangeShapeType="1"/>
          </p:cNvSpPr>
          <p:nvPr/>
        </p:nvSpPr>
        <p:spPr bwMode="auto">
          <a:xfrm>
            <a:off x="7016388" y="2819495"/>
            <a:ext cx="0" cy="1603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0" name="Freeform 26"/>
          <p:cNvSpPr/>
          <p:nvPr/>
        </p:nvSpPr>
        <p:spPr bwMode="auto">
          <a:xfrm>
            <a:off x="4112851" y="2173381"/>
            <a:ext cx="2232025" cy="1714500"/>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24601" name="Text Box 27"/>
          <p:cNvSpPr txBox="1">
            <a:spLocks noChangeArrowheads="1"/>
          </p:cNvSpPr>
          <p:nvPr/>
        </p:nvSpPr>
        <p:spPr bwMode="auto">
          <a:xfrm>
            <a:off x="633368" y="2475006"/>
            <a:ext cx="6438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a:solidFill>
                  <a:schemeClr val="bg2"/>
                </a:solidFill>
                <a:latin typeface="+mn-lt"/>
                <a:ea typeface="+mn-ea"/>
              </a:rPr>
              <a:t>TCP</a:t>
            </a:r>
            <a:endParaRPr lang="en-US" altLang="zh-CN" sz="2400" b="1">
              <a:solidFill>
                <a:schemeClr val="bg2"/>
              </a:solidFill>
              <a:latin typeface="+mn-lt"/>
              <a:ea typeface="+mn-ea"/>
            </a:endParaRPr>
          </a:p>
        </p:txBody>
      </p:sp>
      <p:sp>
        <p:nvSpPr>
          <p:cNvPr id="24602" name="Freeform 28"/>
          <p:cNvSpPr/>
          <p:nvPr/>
        </p:nvSpPr>
        <p:spPr bwMode="auto">
          <a:xfrm>
            <a:off x="7629164" y="3819620"/>
            <a:ext cx="130175" cy="636587"/>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24603" name="Freeform 29"/>
          <p:cNvSpPr/>
          <p:nvPr/>
        </p:nvSpPr>
        <p:spPr bwMode="auto">
          <a:xfrm>
            <a:off x="80601" y="3843432"/>
            <a:ext cx="195263" cy="646113"/>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24604" name="Line 31"/>
          <p:cNvSpPr>
            <a:spLocks noChangeShapeType="1"/>
          </p:cNvSpPr>
          <p:nvPr/>
        </p:nvSpPr>
        <p:spPr bwMode="auto">
          <a:xfrm>
            <a:off x="6211526" y="4876894"/>
            <a:ext cx="1343025" cy="0"/>
          </a:xfrm>
          <a:prstGeom prst="line">
            <a:avLst/>
          </a:prstGeom>
          <a:noFill/>
          <a:ln w="38100">
            <a:solidFill>
              <a:srgbClr val="002060"/>
            </a:solidFill>
            <a:rou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5" name="Text Box 32"/>
          <p:cNvSpPr txBox="1">
            <a:spLocks noChangeArrowheads="1"/>
          </p:cNvSpPr>
          <p:nvPr/>
        </p:nvSpPr>
        <p:spPr bwMode="auto">
          <a:xfrm>
            <a:off x="6185808" y="4846731"/>
            <a:ext cx="1407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solidFill>
                  <a:schemeClr val="bg2"/>
                </a:solidFill>
                <a:latin typeface="+mn-lt"/>
                <a:ea typeface="+mn-ea"/>
              </a:rPr>
              <a:t>序号增大</a:t>
            </a:r>
            <a:endParaRPr lang="zh-CN" altLang="en-US" sz="2400" b="1">
              <a:solidFill>
                <a:schemeClr val="bg2"/>
              </a:solidFill>
              <a:latin typeface="+mn-lt"/>
              <a:ea typeface="+mn-ea"/>
            </a:endParaRPr>
          </a:p>
        </p:txBody>
      </p:sp>
      <p:sp>
        <p:nvSpPr>
          <p:cNvPr id="3" name="文本框 2"/>
          <p:cNvSpPr txBox="1"/>
          <p:nvPr/>
        </p:nvSpPr>
        <p:spPr>
          <a:xfrm>
            <a:off x="1287872" y="5986509"/>
            <a:ext cx="7560840" cy="460375"/>
          </a:xfrm>
          <a:prstGeom prst="rect">
            <a:avLst/>
          </a:prstGeom>
          <a:noFill/>
        </p:spPr>
        <p:txBody>
          <a:bodyPr wrap="square" rtlCol="0">
            <a:spAutoFit/>
          </a:bodyPr>
          <a:lstStyle/>
          <a:p>
            <a:r>
              <a:rPr lang="zh-CN" altLang="en-US" sz="2400" b="1" dirty="0" smtClean="0">
                <a:solidFill>
                  <a:schemeClr val="bg2"/>
                </a:solidFill>
              </a:rPr>
              <a:t>发送缓存和发送窗口</a:t>
            </a:r>
            <a:endParaRPr lang="zh-CN" altLang="en-US" sz="2400" b="1" dirty="0" smtClean="0">
              <a:solidFill>
                <a:schemeClr val="bg2"/>
              </a:solidFill>
            </a:endParaRPr>
          </a:p>
        </p:txBody>
      </p:sp>
      <p:sp>
        <p:nvSpPr>
          <p:cNvPr id="5" name="文本框 4"/>
          <p:cNvSpPr txBox="1"/>
          <p:nvPr/>
        </p:nvSpPr>
        <p:spPr>
          <a:xfrm>
            <a:off x="8865576" y="1492915"/>
            <a:ext cx="3290863" cy="2306955"/>
          </a:xfrm>
          <a:prstGeom prst="rect">
            <a:avLst/>
          </a:prstGeom>
          <a:noFill/>
        </p:spPr>
        <p:txBody>
          <a:bodyPr wrap="square" rtlCol="0">
            <a:spAutoFit/>
          </a:bodyPr>
          <a:lstStyle/>
          <a:p>
            <a:r>
              <a:rPr lang="zh-CN" altLang="en-US" sz="2400" b="1" dirty="0" smtClean="0">
                <a:solidFill>
                  <a:schemeClr val="bg2"/>
                </a:solidFill>
                <a:latin typeface="宋体" panose="02010600030101010101" pitchFamily="2" charset="-122"/>
                <a:ea typeface="宋体" panose="02010600030101010101" pitchFamily="2" charset="-122"/>
              </a:rPr>
              <a:t>发送缓存用来存放：</a:t>
            </a:r>
            <a:endParaRPr lang="en-US" altLang="zh-CN" sz="2400" b="1" dirty="0" smtClean="0">
              <a:solidFill>
                <a:schemeClr val="bg2"/>
              </a:solidFill>
              <a:latin typeface="宋体" panose="02010600030101010101" pitchFamily="2" charset="-122"/>
              <a:ea typeface="宋体" panose="02010600030101010101" pitchFamily="2" charset="-122"/>
            </a:endParaRPr>
          </a:p>
          <a:p>
            <a:r>
              <a:rPr lang="en-US" altLang="zh-CN" sz="2400" b="1" dirty="0" smtClean="0">
                <a:solidFill>
                  <a:schemeClr val="bg2"/>
                </a:solidFill>
                <a:latin typeface="宋体" panose="02010600030101010101" pitchFamily="2" charset="-122"/>
                <a:ea typeface="宋体" panose="02010600030101010101" pitchFamily="2" charset="-122"/>
              </a:rPr>
              <a:t>1</a:t>
            </a:r>
            <a:r>
              <a:rPr lang="zh-CN" altLang="en-US" sz="2400" b="1" dirty="0" smtClean="0">
                <a:solidFill>
                  <a:schemeClr val="bg2"/>
                </a:solidFill>
                <a:latin typeface="宋体" panose="02010600030101010101" pitchFamily="2" charset="-122"/>
                <a:ea typeface="宋体" panose="02010600030101010101" pitchFamily="2" charset="-122"/>
              </a:rPr>
              <a:t>）发送应用程序传送给发送方</a:t>
            </a:r>
            <a:r>
              <a:rPr lang="en-US" altLang="zh-CN" sz="2400" b="1" dirty="0" smtClean="0">
                <a:solidFill>
                  <a:schemeClr val="bg2"/>
                </a:solidFill>
                <a:latin typeface="宋体" panose="02010600030101010101" pitchFamily="2" charset="-122"/>
                <a:ea typeface="宋体" panose="02010600030101010101" pitchFamily="2" charset="-122"/>
              </a:rPr>
              <a:t>TCP</a:t>
            </a:r>
            <a:r>
              <a:rPr lang="zh-CN" altLang="en-US" sz="2400" b="1" dirty="0" smtClean="0">
                <a:solidFill>
                  <a:schemeClr val="bg2"/>
                </a:solidFill>
                <a:latin typeface="宋体" panose="02010600030101010101" pitchFamily="2" charset="-122"/>
                <a:ea typeface="宋体" panose="02010600030101010101" pitchFamily="2" charset="-122"/>
              </a:rPr>
              <a:t>准备发送的数据；</a:t>
            </a:r>
            <a:endParaRPr lang="en-US" altLang="zh-CN" sz="2400" b="1" dirty="0" smtClean="0">
              <a:solidFill>
                <a:schemeClr val="bg2"/>
              </a:solidFill>
              <a:latin typeface="宋体" panose="02010600030101010101" pitchFamily="2" charset="-122"/>
              <a:ea typeface="宋体" panose="02010600030101010101" pitchFamily="2" charset="-122"/>
            </a:endParaRPr>
          </a:p>
          <a:p>
            <a:r>
              <a:rPr lang="en-US" altLang="zh-CN" sz="2400" b="1" dirty="0" smtClean="0">
                <a:solidFill>
                  <a:schemeClr val="bg2"/>
                </a:solidFill>
                <a:latin typeface="宋体" panose="02010600030101010101" pitchFamily="2" charset="-122"/>
                <a:ea typeface="宋体" panose="02010600030101010101" pitchFamily="2" charset="-122"/>
              </a:rPr>
              <a:t>2</a:t>
            </a:r>
            <a:r>
              <a:rPr lang="zh-CN" altLang="en-US" sz="2400" b="1" dirty="0" smtClean="0">
                <a:solidFill>
                  <a:schemeClr val="bg2"/>
                </a:solidFill>
                <a:latin typeface="宋体" panose="02010600030101010101" pitchFamily="2" charset="-122"/>
                <a:ea typeface="宋体" panose="02010600030101010101" pitchFamily="2" charset="-122"/>
              </a:rPr>
              <a:t>）</a:t>
            </a:r>
            <a:r>
              <a:rPr lang="en-US" altLang="zh-CN" sz="2400" b="1" dirty="0" smtClean="0">
                <a:solidFill>
                  <a:schemeClr val="bg2"/>
                </a:solidFill>
                <a:latin typeface="宋体" panose="02010600030101010101" pitchFamily="2" charset="-122"/>
                <a:ea typeface="宋体" panose="02010600030101010101" pitchFamily="2" charset="-122"/>
              </a:rPr>
              <a:t>TCP</a:t>
            </a:r>
            <a:r>
              <a:rPr lang="zh-CN" altLang="en-US" sz="2400" b="1" dirty="0" smtClean="0">
                <a:solidFill>
                  <a:schemeClr val="bg2"/>
                </a:solidFill>
                <a:latin typeface="宋体" panose="02010600030101010101" pitchFamily="2" charset="-122"/>
                <a:ea typeface="宋体" panose="02010600030101010101" pitchFamily="2" charset="-122"/>
              </a:rPr>
              <a:t>已发送出去但未收到确认的数据。</a:t>
            </a:r>
            <a:endParaRPr lang="zh-CN" altLang="en-US" sz="2400" b="1" dirty="0" smtClean="0">
              <a:solidFill>
                <a:schemeClr val="bg2"/>
              </a:solidFill>
              <a:latin typeface="宋体" panose="02010600030101010101" pitchFamily="2" charset="-122"/>
              <a:ea typeface="宋体" panose="02010600030101010101" pitchFamily="2" charset="-122"/>
            </a:endParaRPr>
          </a:p>
        </p:txBody>
      </p:sp>
      <p:sp>
        <p:nvSpPr>
          <p:cNvPr id="7" name="文本框 6"/>
          <p:cNvSpPr txBox="1"/>
          <p:nvPr/>
        </p:nvSpPr>
        <p:spPr>
          <a:xfrm>
            <a:off x="8875351" y="4103602"/>
            <a:ext cx="3086570" cy="829945"/>
          </a:xfrm>
          <a:prstGeom prst="rect">
            <a:avLst/>
          </a:prstGeom>
          <a:noFill/>
        </p:spPr>
        <p:txBody>
          <a:bodyPr wrap="square" rtlCol="0">
            <a:spAutoFit/>
          </a:bodyPr>
          <a:lstStyle/>
          <a:p>
            <a:r>
              <a:rPr lang="zh-CN" altLang="en-US" sz="2400" b="1" dirty="0" smtClean="0">
                <a:solidFill>
                  <a:schemeClr val="bg2"/>
                </a:solidFill>
              </a:rPr>
              <a:t>发送窗口只是发送缓存的一部分。</a:t>
            </a:r>
            <a:endParaRPr lang="zh-CN" altLang="en-US" sz="2400" b="1" dirty="0" smtClean="0">
              <a:solidFill>
                <a:schemeClr val="bg2"/>
              </a:solidFill>
            </a:endParaRPr>
          </a:p>
        </p:txBody>
      </p:sp>
      <p:sp>
        <p:nvSpPr>
          <p:cNvPr id="8" name="椭圆 7"/>
          <p:cNvSpPr/>
          <p:nvPr/>
        </p:nvSpPr>
        <p:spPr>
          <a:xfrm>
            <a:off x="77587" y="1352031"/>
            <a:ext cx="2236746" cy="82811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9" name="文本框 8"/>
          <p:cNvSpPr txBox="1"/>
          <p:nvPr/>
        </p:nvSpPr>
        <p:spPr>
          <a:xfrm>
            <a:off x="210711" y="1420907"/>
            <a:ext cx="2154323" cy="706755"/>
          </a:xfrm>
          <a:prstGeom prst="rect">
            <a:avLst/>
          </a:prstGeom>
          <a:noFill/>
        </p:spPr>
        <p:txBody>
          <a:bodyPr wrap="square" rtlCol="0">
            <a:spAutoFit/>
          </a:bodyPr>
          <a:lstStyle/>
          <a:p>
            <a:r>
              <a:rPr lang="zh-CN" altLang="en-US" sz="2000" b="1" dirty="0" smtClean="0">
                <a:solidFill>
                  <a:schemeClr val="bg2"/>
                </a:solidFill>
              </a:rPr>
              <a:t>已确认并从缓存中删除的数据</a:t>
            </a:r>
            <a:endParaRPr lang="zh-CN" altLang="en-US" sz="2000" b="1" dirty="0" smtClean="0">
              <a:solidFill>
                <a:schemeClr val="bg2"/>
              </a:solidFill>
            </a:endParaRPr>
          </a:p>
        </p:txBody>
      </p:sp>
      <p:cxnSp>
        <p:nvCxnSpPr>
          <p:cNvPr id="11" name="曲线连接符 10"/>
          <p:cNvCxnSpPr/>
          <p:nvPr/>
        </p:nvCxnSpPr>
        <p:spPr>
          <a:xfrm rot="16200000" flipH="1">
            <a:off x="418472" y="2822823"/>
            <a:ext cx="1686748" cy="490282"/>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066790" y="1242282"/>
            <a:ext cx="2078707" cy="88651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13" name="文本框 12"/>
          <p:cNvSpPr txBox="1"/>
          <p:nvPr/>
        </p:nvSpPr>
        <p:spPr>
          <a:xfrm>
            <a:off x="6186587" y="1325931"/>
            <a:ext cx="1944216" cy="768350"/>
          </a:xfrm>
          <a:prstGeom prst="rect">
            <a:avLst/>
          </a:prstGeom>
          <a:noFill/>
        </p:spPr>
        <p:txBody>
          <a:bodyPr wrap="square" rtlCol="0">
            <a:spAutoFit/>
          </a:bodyPr>
          <a:lstStyle/>
          <a:p>
            <a:r>
              <a:rPr lang="zh-CN" altLang="en-US" sz="2200" b="1" dirty="0" smtClean="0">
                <a:solidFill>
                  <a:schemeClr val="bg2"/>
                </a:solidFill>
              </a:rPr>
              <a:t>窗口外的数据还不能被发送</a:t>
            </a:r>
            <a:endParaRPr lang="zh-CN" altLang="en-US" sz="2200" b="1" dirty="0" smtClean="0">
              <a:solidFill>
                <a:schemeClr val="bg2"/>
              </a:solidFill>
            </a:endParaRPr>
          </a:p>
        </p:txBody>
      </p:sp>
      <p:cxnSp>
        <p:nvCxnSpPr>
          <p:cNvPr id="15" name="曲线连接符 14"/>
          <p:cNvCxnSpPr/>
          <p:nvPr/>
        </p:nvCxnSpPr>
        <p:spPr>
          <a:xfrm rot="5400000">
            <a:off x="5237132" y="2563691"/>
            <a:ext cx="1792511" cy="855871"/>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7387960" y="5236962"/>
            <a:ext cx="2810186" cy="14625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47" name="文本框 46"/>
          <p:cNvSpPr txBox="1"/>
          <p:nvPr/>
        </p:nvSpPr>
        <p:spPr>
          <a:xfrm>
            <a:off x="7902575" y="5375910"/>
            <a:ext cx="2211705" cy="1322070"/>
          </a:xfrm>
          <a:prstGeom prst="rect">
            <a:avLst/>
          </a:prstGeom>
          <a:noFill/>
        </p:spPr>
        <p:txBody>
          <a:bodyPr wrap="square" rtlCol="0">
            <a:spAutoFit/>
          </a:bodyPr>
          <a:lstStyle/>
          <a:p>
            <a:r>
              <a:rPr lang="zh-CN" altLang="en-US" sz="2000" b="1" dirty="0" smtClean="0">
                <a:solidFill>
                  <a:schemeClr val="bg2"/>
                </a:solidFill>
              </a:rPr>
              <a:t>空余的发送缓存，如果没有空余缓存，应用程序必须等待</a:t>
            </a:r>
            <a:endParaRPr lang="zh-CN" altLang="en-US" sz="2000" b="1" dirty="0" smtClean="0">
              <a:solidFill>
                <a:schemeClr val="bg2"/>
              </a:solidFill>
            </a:endParaRPr>
          </a:p>
        </p:txBody>
      </p:sp>
      <p:cxnSp>
        <p:nvCxnSpPr>
          <p:cNvPr id="18" name="曲线连接符 17"/>
          <p:cNvCxnSpPr/>
          <p:nvPr/>
        </p:nvCxnSpPr>
        <p:spPr>
          <a:xfrm rot="10800000">
            <a:off x="6705337" y="4422870"/>
            <a:ext cx="1440160" cy="850899"/>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854237" y="5310750"/>
            <a:ext cx="2425712" cy="124730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53" name="文本框 52"/>
          <p:cNvSpPr txBox="1"/>
          <p:nvPr/>
        </p:nvSpPr>
        <p:spPr>
          <a:xfrm>
            <a:off x="5100293" y="5495928"/>
            <a:ext cx="2042921" cy="706755"/>
          </a:xfrm>
          <a:prstGeom prst="rect">
            <a:avLst/>
          </a:prstGeom>
          <a:noFill/>
        </p:spPr>
        <p:txBody>
          <a:bodyPr wrap="square" rtlCol="0">
            <a:spAutoFit/>
          </a:bodyPr>
          <a:lstStyle/>
          <a:p>
            <a:r>
              <a:rPr lang="zh-CN" altLang="en-US" sz="2000" b="1" dirty="0">
                <a:solidFill>
                  <a:schemeClr val="bg2"/>
                </a:solidFill>
              </a:rPr>
              <a:t>还没发送但可以发送的数据</a:t>
            </a:r>
            <a:endParaRPr lang="zh-CN" altLang="en-US" sz="2000" b="1" dirty="0">
              <a:solidFill>
                <a:schemeClr val="bg2"/>
              </a:solidFill>
            </a:endParaRPr>
          </a:p>
        </p:txBody>
      </p:sp>
      <p:cxnSp>
        <p:nvCxnSpPr>
          <p:cNvPr id="21" name="曲线连接符 20"/>
          <p:cNvCxnSpPr/>
          <p:nvPr/>
        </p:nvCxnSpPr>
        <p:spPr>
          <a:xfrm rot="16200000" flipV="1">
            <a:off x="4824423" y="4661284"/>
            <a:ext cx="990667" cy="43892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83540" y="768350"/>
            <a:ext cx="1816100" cy="583565"/>
          </a:xfrm>
          <a:prstGeom prst="rect">
            <a:avLst/>
          </a:prstGeom>
          <a:noFill/>
        </p:spPr>
        <p:txBody>
          <a:bodyPr wrap="none" rtlCol="0" anchor="t">
            <a:spAutoFit/>
          </a:bodyPr>
          <a:p>
            <a:r>
              <a:rPr lang="zh-CN" altLang="en-US" sz="3200" b="1" dirty="0">
                <a:solidFill>
                  <a:srgbClr val="FF0000"/>
                </a:solidFill>
                <a:sym typeface="+mn-ea"/>
              </a:rPr>
              <a:t>发送缓存</a:t>
            </a:r>
            <a:endParaRPr lang="zh-CN" altLang="en-US" sz="3200" b="1"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1000"/>
                                        <p:tgtEl>
                                          <p:spTgt spid="47"/>
                                        </p:tgtEl>
                                      </p:cBhvr>
                                    </p:animEffect>
                                    <p:anim calcmode="lin" valueType="num">
                                      <p:cBhvr>
                                        <p:cTn id="52" dur="1000" fill="hold"/>
                                        <p:tgtEl>
                                          <p:spTgt spid="47"/>
                                        </p:tgtEl>
                                        <p:attrNameLst>
                                          <p:attrName>ppt_x</p:attrName>
                                        </p:attrNameLst>
                                      </p:cBhvr>
                                      <p:tavLst>
                                        <p:tav tm="0">
                                          <p:val>
                                            <p:strVal val="#ppt_x"/>
                                          </p:val>
                                        </p:tav>
                                        <p:tav tm="100000">
                                          <p:val>
                                            <p:strVal val="#ppt_x"/>
                                          </p:val>
                                        </p:tav>
                                      </p:tavLst>
                                    </p:anim>
                                    <p:anim calcmode="lin" valueType="num">
                                      <p:cBhvr>
                                        <p:cTn id="53" dur="1000" fill="hold"/>
                                        <p:tgtEl>
                                          <p:spTgt spid="4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P spid="9" grpId="0"/>
      <p:bldP spid="12" grpId="0" bldLvl="0" animBg="1"/>
      <p:bldP spid="13" grpId="0"/>
      <p:bldP spid="46" grpId="0" bldLvl="0" animBg="1"/>
      <p:bldP spid="47" grpId="0"/>
      <p:bldP spid="52" grpId="0" bldLvl="0" animBg="1"/>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3.1.1  </a:t>
            </a:r>
            <a:r>
              <a:rPr sz="2800" b="1" dirty="0">
                <a:solidFill>
                  <a:schemeClr val="bg2"/>
                </a:solidFill>
                <a:latin typeface="黑体" panose="02010609060101010101" charset="-122"/>
                <a:ea typeface="黑体" panose="02010609060101010101" charset="-122"/>
                <a:sym typeface="+mn-ea"/>
              </a:rPr>
              <a:t>进程之间的通信</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31136" name="Rectangle 64"/>
          <p:cNvSpPr>
            <a:spLocks noGrp="1" noChangeArrowheads="1"/>
          </p:cNvSpPr>
          <p:nvPr>
            <p:ph idx="1"/>
          </p:nvPr>
        </p:nvSpPr>
        <p:spPr>
          <a:xfrm>
            <a:off x="577534" y="1407162"/>
            <a:ext cx="10978515" cy="4399913"/>
          </a:xfrm>
        </p:spPr>
        <p:txBody>
          <a:bodyPr>
            <a:normAutofit/>
          </a:bodyPr>
          <a:p>
            <a:pPr marL="342900" indent="-342900" algn="just" fontAlgn="auto">
              <a:lnSpc>
                <a:spcPct val="120000"/>
              </a:lnSpc>
              <a:buFont typeface="Wingdings" panose="05000000000000000000" pitchFamily="2" charset="2"/>
              <a:buChar char="l"/>
            </a:pPr>
            <a:r>
              <a:rPr lang="zh-CN" altLang="en-US" sz="2400" b="1" dirty="0">
                <a:solidFill>
                  <a:schemeClr val="bg2"/>
                </a:solidFill>
              </a:rPr>
              <a:t>两个主机进行通信实际上就是两个主机中的</a:t>
            </a:r>
            <a:r>
              <a:rPr lang="zh-CN" altLang="en-US" sz="2400" b="1" dirty="0">
                <a:solidFill>
                  <a:srgbClr val="FF0000"/>
                </a:solidFill>
              </a:rPr>
              <a:t>应用进程互相通信</a:t>
            </a:r>
            <a:r>
              <a:rPr lang="zh-CN" altLang="en-US" sz="2400" b="1" dirty="0">
                <a:solidFill>
                  <a:schemeClr val="bg2"/>
                </a:solidFill>
              </a:rPr>
              <a:t>。 </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zh-CN" altLang="en-US" sz="2400" b="1" dirty="0">
                <a:solidFill>
                  <a:schemeClr val="bg2"/>
                </a:solidFill>
              </a:rPr>
              <a:t>应用进程之间的通信又称为</a:t>
            </a:r>
            <a:r>
              <a:rPr lang="zh-CN" altLang="en-US" sz="2400" b="1" dirty="0">
                <a:solidFill>
                  <a:srgbClr val="FF0000"/>
                </a:solidFill>
              </a:rPr>
              <a:t>端到端的通信</a:t>
            </a:r>
            <a:r>
              <a:rPr lang="zh-CN" altLang="en-US" sz="2400" b="1" dirty="0">
                <a:solidFill>
                  <a:schemeClr val="bg2"/>
                </a:solidFill>
              </a:rPr>
              <a:t>。 </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zh-CN" altLang="en-US" sz="2400" b="1" dirty="0">
                <a:solidFill>
                  <a:schemeClr val="bg2"/>
                </a:solidFill>
              </a:rPr>
              <a:t>传输层的一个很重要的功能就是复用和分用。应用层不同进程的报文通过不同的端口向下交到传输层，再往下就共用网络层提供的服务。</a:t>
            </a:r>
            <a:endParaRPr lang="zh-CN" altLang="en-US" sz="2400" b="1" dirty="0">
              <a:solidFill>
                <a:schemeClr val="bg2"/>
              </a:solidFill>
            </a:endParaRPr>
          </a:p>
          <a:p>
            <a:pPr marL="342900" indent="-342900" algn="just" fontAlgn="auto">
              <a:lnSpc>
                <a:spcPct val="120000"/>
              </a:lnSpc>
              <a:buFont typeface="Wingdings" panose="05000000000000000000" pitchFamily="2" charset="2"/>
              <a:buChar char="l"/>
            </a:pPr>
            <a:r>
              <a:rPr lang="zh-CN" altLang="en-US" sz="2400" b="1" dirty="0">
                <a:solidFill>
                  <a:schemeClr val="bg2"/>
                </a:solidFill>
              </a:rPr>
              <a:t>“传输层提供应用进程间的</a:t>
            </a:r>
            <a:r>
              <a:rPr lang="zh-CN" altLang="en-US" sz="2400" b="1" dirty="0">
                <a:solidFill>
                  <a:srgbClr val="FF0000"/>
                </a:solidFill>
              </a:rPr>
              <a:t>逻辑通信</a:t>
            </a:r>
            <a:r>
              <a:rPr lang="zh-CN" altLang="en-US" sz="2400" b="1" dirty="0">
                <a:solidFill>
                  <a:schemeClr val="bg2"/>
                </a:solidFill>
              </a:rPr>
              <a:t>”。“逻辑通信”的意思是：传输层之间的通信好像是沿水平方向传送数据。但事实上这两个传输层之间并没有一条水平方向的物理连接。</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604" name="Rectangle 20"/>
          <p:cNvSpPr>
            <a:spLocks noChangeArrowheads="1"/>
          </p:cNvSpPr>
          <p:nvPr/>
        </p:nvSpPr>
        <p:spPr bwMode="auto">
          <a:xfrm>
            <a:off x="3761885" y="3741960"/>
            <a:ext cx="3659188" cy="1016000"/>
          </a:xfrm>
          <a:prstGeom prst="rect">
            <a:avLst/>
          </a:prstGeom>
          <a:solidFill>
            <a:srgbClr val="00B0F0"/>
          </a:solidFill>
          <a:ln w="9525">
            <a:solidFill>
              <a:schemeClr val="tx1"/>
            </a:solidFill>
            <a:prstDash val="dash"/>
            <a:miter lim="800000"/>
          </a:ln>
        </p:spPr>
        <p:txBody>
          <a:bodyPr wrap="none" anchor="ctr"/>
          <a:lstStyle/>
          <a:p>
            <a:pPr algn="ctr"/>
            <a:endParaRPr lang="zh-CN" altLang="en-US" b="1">
              <a:solidFill>
                <a:schemeClr val="bg2"/>
              </a:solidFill>
              <a:latin typeface="+mn-lt"/>
              <a:ea typeface="+mn-ea"/>
            </a:endParaRPr>
          </a:p>
        </p:txBody>
      </p:sp>
      <p:sp>
        <p:nvSpPr>
          <p:cNvPr id="734213" name="Oval 5"/>
          <p:cNvSpPr>
            <a:spLocks noChangeArrowheads="1"/>
          </p:cNvSpPr>
          <p:nvPr/>
        </p:nvSpPr>
        <p:spPr bwMode="auto">
          <a:xfrm>
            <a:off x="3357074" y="1360711"/>
            <a:ext cx="2573337" cy="796925"/>
          </a:xfrm>
          <a:prstGeom prst="ellipse">
            <a:avLst/>
          </a:prstGeom>
          <a:solidFill>
            <a:srgbClr val="FFC000"/>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b="1">
                <a:solidFill>
                  <a:schemeClr val="bg2"/>
                </a:solidFill>
                <a:latin typeface="Arial" panose="020B0604020202020204" pitchFamily="34" charset="0"/>
                <a:ea typeface="黑体" panose="02010609060101010101" charset="-122"/>
              </a:rPr>
              <a:t>接收应用程序</a:t>
            </a:r>
            <a:endParaRPr lang="zh-CN" altLang="en-US" b="1">
              <a:solidFill>
                <a:schemeClr val="bg2"/>
              </a:solidFill>
              <a:latin typeface="Arial" panose="020B0604020202020204" pitchFamily="34" charset="0"/>
              <a:ea typeface="黑体" panose="02010609060101010101" charset="-122"/>
            </a:endParaRPr>
          </a:p>
        </p:txBody>
      </p:sp>
      <p:sp>
        <p:nvSpPr>
          <p:cNvPr id="25607" name="Line 6"/>
          <p:cNvSpPr>
            <a:spLocks noChangeShapeType="1"/>
          </p:cNvSpPr>
          <p:nvPr/>
        </p:nvSpPr>
        <p:spPr bwMode="auto">
          <a:xfrm>
            <a:off x="513861" y="2498947"/>
            <a:ext cx="7585075"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08" name="Line 7"/>
          <p:cNvSpPr>
            <a:spLocks noChangeShapeType="1"/>
          </p:cNvSpPr>
          <p:nvPr/>
        </p:nvSpPr>
        <p:spPr bwMode="auto">
          <a:xfrm>
            <a:off x="920260" y="3965797"/>
            <a:ext cx="75834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09" name="Line 8"/>
          <p:cNvSpPr>
            <a:spLocks noChangeShapeType="1"/>
          </p:cNvSpPr>
          <p:nvPr/>
        </p:nvSpPr>
        <p:spPr bwMode="auto">
          <a:xfrm>
            <a:off x="920260" y="4532535"/>
            <a:ext cx="75834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0" name="Rectangle 9"/>
          <p:cNvSpPr>
            <a:spLocks noChangeArrowheads="1"/>
          </p:cNvSpPr>
          <p:nvPr/>
        </p:nvSpPr>
        <p:spPr bwMode="auto">
          <a:xfrm>
            <a:off x="2137873" y="3965797"/>
            <a:ext cx="1624012" cy="566738"/>
          </a:xfrm>
          <a:prstGeom prst="rect">
            <a:avLst/>
          </a:prstGeom>
          <a:solidFill>
            <a:srgbClr val="92D050"/>
          </a:solidFill>
          <a:ln>
            <a:noFill/>
          </a:ln>
        </p:spPr>
        <p:txBody>
          <a:bodyPr wrap="none" anchor="ctr"/>
          <a:lstStyle/>
          <a:p>
            <a:pPr algn="ctr"/>
            <a:endParaRPr lang="zh-CN" altLang="en-US" b="1">
              <a:solidFill>
                <a:schemeClr val="bg2"/>
              </a:solidFill>
              <a:latin typeface="+mn-lt"/>
              <a:ea typeface="+mn-ea"/>
            </a:endParaRPr>
          </a:p>
        </p:txBody>
      </p:sp>
      <p:sp>
        <p:nvSpPr>
          <p:cNvPr id="25611" name="Rectangle 10"/>
          <p:cNvSpPr>
            <a:spLocks noChangeArrowheads="1"/>
          </p:cNvSpPr>
          <p:nvPr/>
        </p:nvSpPr>
        <p:spPr bwMode="auto">
          <a:xfrm>
            <a:off x="4846148" y="3965797"/>
            <a:ext cx="271462" cy="566738"/>
          </a:xfrm>
          <a:prstGeom prst="rect">
            <a:avLst/>
          </a:prstGeom>
          <a:solidFill>
            <a:srgbClr val="92D050"/>
          </a:solidFill>
          <a:ln>
            <a:noFill/>
          </a:ln>
        </p:spPr>
        <p:txBody>
          <a:bodyPr wrap="none" anchor="ctr"/>
          <a:lstStyle/>
          <a:p>
            <a:pPr algn="ctr"/>
            <a:endParaRPr lang="zh-CN" altLang="en-US" b="1">
              <a:solidFill>
                <a:schemeClr val="bg2"/>
              </a:solidFill>
              <a:latin typeface="+mn-lt"/>
              <a:ea typeface="+mn-ea"/>
            </a:endParaRPr>
          </a:p>
        </p:txBody>
      </p:sp>
      <p:sp>
        <p:nvSpPr>
          <p:cNvPr id="25613" name="Text Box 14"/>
          <p:cNvSpPr txBox="1">
            <a:spLocks noChangeArrowheads="1"/>
          </p:cNvSpPr>
          <p:nvPr/>
        </p:nvSpPr>
        <p:spPr bwMode="auto">
          <a:xfrm>
            <a:off x="4909648" y="3289522"/>
            <a:ext cx="1407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solidFill>
                  <a:schemeClr val="bg2"/>
                </a:solidFill>
                <a:latin typeface="+mn-lt"/>
                <a:ea typeface="+mn-ea"/>
              </a:rPr>
              <a:t>接收窗口</a:t>
            </a:r>
            <a:endParaRPr lang="zh-CN" altLang="en-US" sz="2400" b="1">
              <a:solidFill>
                <a:schemeClr val="bg2"/>
              </a:solidFill>
              <a:latin typeface="+mn-lt"/>
              <a:ea typeface="+mn-ea"/>
            </a:endParaRPr>
          </a:p>
        </p:txBody>
      </p:sp>
      <p:sp>
        <p:nvSpPr>
          <p:cNvPr id="25614" name="Line 15"/>
          <p:cNvSpPr>
            <a:spLocks noChangeShapeType="1"/>
          </p:cNvSpPr>
          <p:nvPr/>
        </p:nvSpPr>
        <p:spPr bwMode="auto">
          <a:xfrm>
            <a:off x="2137873" y="2838673"/>
            <a:ext cx="0" cy="11271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6" name="Line 17"/>
          <p:cNvSpPr>
            <a:spLocks noChangeShapeType="1"/>
          </p:cNvSpPr>
          <p:nvPr/>
        </p:nvSpPr>
        <p:spPr bwMode="auto">
          <a:xfrm flipV="1">
            <a:off x="2137873" y="3110135"/>
            <a:ext cx="5283200" cy="0"/>
          </a:xfrm>
          <a:prstGeom prst="line">
            <a:avLst/>
          </a:prstGeom>
          <a:noFill/>
          <a:ln w="9525">
            <a:solidFill>
              <a:srgbClr val="00206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7" name="Text Box 18"/>
          <p:cNvSpPr txBox="1">
            <a:spLocks noChangeArrowheads="1"/>
          </p:cNvSpPr>
          <p:nvPr/>
        </p:nvSpPr>
        <p:spPr bwMode="auto">
          <a:xfrm>
            <a:off x="3901585" y="2857722"/>
            <a:ext cx="140716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solidFill>
                  <a:schemeClr val="bg2"/>
                </a:solidFill>
                <a:latin typeface="+mn-lt"/>
                <a:ea typeface="+mn-ea"/>
              </a:rPr>
              <a:t>接收缓存</a:t>
            </a:r>
            <a:endParaRPr lang="zh-CN" altLang="en-US" sz="2400" b="1">
              <a:solidFill>
                <a:schemeClr val="bg2"/>
              </a:solidFill>
              <a:latin typeface="+mn-lt"/>
              <a:ea typeface="+mn-ea"/>
            </a:endParaRPr>
          </a:p>
        </p:txBody>
      </p:sp>
      <p:sp>
        <p:nvSpPr>
          <p:cNvPr id="25618" name="Line 19"/>
          <p:cNvSpPr>
            <a:spLocks noChangeShapeType="1"/>
          </p:cNvSpPr>
          <p:nvPr/>
        </p:nvSpPr>
        <p:spPr bwMode="auto">
          <a:xfrm>
            <a:off x="7408373" y="2838672"/>
            <a:ext cx="12700" cy="903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9" name="Freeform 21"/>
          <p:cNvSpPr/>
          <p:nvPr/>
        </p:nvSpPr>
        <p:spPr bwMode="auto">
          <a:xfrm flipH="1">
            <a:off x="2137874" y="2160811"/>
            <a:ext cx="2251075" cy="1811337"/>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25620" name="Text Box 22"/>
          <p:cNvSpPr txBox="1">
            <a:spLocks noChangeArrowheads="1"/>
          </p:cNvSpPr>
          <p:nvPr/>
        </p:nvSpPr>
        <p:spPr bwMode="auto">
          <a:xfrm>
            <a:off x="497034" y="3067273"/>
            <a:ext cx="17132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solidFill>
                  <a:schemeClr val="bg2"/>
                </a:solidFill>
                <a:latin typeface="+mn-lt"/>
                <a:ea typeface="+mn-ea"/>
              </a:rPr>
              <a:t>下一个读取</a:t>
            </a:r>
            <a:endParaRPr lang="zh-CN" altLang="en-US" sz="2400" b="1">
              <a:solidFill>
                <a:schemeClr val="bg2"/>
              </a:solidFill>
              <a:latin typeface="+mn-lt"/>
              <a:ea typeface="+mn-ea"/>
            </a:endParaRPr>
          </a:p>
          <a:p>
            <a:pPr algn="ctr" eaLnBrk="1" hangingPunct="1"/>
            <a:r>
              <a:rPr lang="zh-CN" altLang="en-US" sz="2400" b="1">
                <a:solidFill>
                  <a:schemeClr val="bg2"/>
                </a:solidFill>
                <a:latin typeface="+mn-lt"/>
                <a:ea typeface="+mn-ea"/>
              </a:rPr>
              <a:t>的字节</a:t>
            </a:r>
            <a:endParaRPr lang="zh-CN" altLang="en-US" sz="2400" b="1">
              <a:solidFill>
                <a:schemeClr val="bg2"/>
              </a:solidFill>
              <a:latin typeface="+mn-lt"/>
              <a:ea typeface="+mn-ea"/>
            </a:endParaRPr>
          </a:p>
        </p:txBody>
      </p:sp>
      <p:sp>
        <p:nvSpPr>
          <p:cNvPr id="25621" name="Line 23"/>
          <p:cNvSpPr>
            <a:spLocks noChangeShapeType="1"/>
          </p:cNvSpPr>
          <p:nvPr/>
        </p:nvSpPr>
        <p:spPr bwMode="auto">
          <a:xfrm>
            <a:off x="6746386" y="5042122"/>
            <a:ext cx="1355725" cy="0"/>
          </a:xfrm>
          <a:prstGeom prst="line">
            <a:avLst/>
          </a:prstGeom>
          <a:noFill/>
          <a:ln w="38100">
            <a:solidFill>
              <a:srgbClr val="002060"/>
            </a:solidFill>
            <a:rou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22" name="Text Box 24"/>
          <p:cNvSpPr txBox="1">
            <a:spLocks noChangeArrowheads="1"/>
          </p:cNvSpPr>
          <p:nvPr/>
        </p:nvSpPr>
        <p:spPr bwMode="auto">
          <a:xfrm>
            <a:off x="6725430" y="5042123"/>
            <a:ext cx="1407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solidFill>
                  <a:schemeClr val="bg2"/>
                </a:solidFill>
                <a:latin typeface="+mn-lt"/>
                <a:ea typeface="+mn-ea"/>
              </a:rPr>
              <a:t>序号增大</a:t>
            </a:r>
            <a:endParaRPr lang="zh-CN" altLang="en-US" sz="2400" b="1">
              <a:solidFill>
                <a:schemeClr val="bg2"/>
              </a:solidFill>
              <a:latin typeface="+mn-lt"/>
              <a:ea typeface="+mn-ea"/>
            </a:endParaRPr>
          </a:p>
        </p:txBody>
      </p:sp>
      <p:sp>
        <p:nvSpPr>
          <p:cNvPr id="25623" name="Text Box 25"/>
          <p:cNvSpPr txBox="1">
            <a:spLocks noChangeArrowheads="1"/>
          </p:cNvSpPr>
          <p:nvPr/>
        </p:nvSpPr>
        <p:spPr bwMode="auto">
          <a:xfrm>
            <a:off x="2401715" y="5115148"/>
            <a:ext cx="26314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solidFill>
                  <a:schemeClr val="bg2"/>
                </a:solidFill>
                <a:latin typeface="+mn-lt"/>
                <a:ea typeface="+mn-ea"/>
              </a:rPr>
              <a:t>下一个期望收到的</a:t>
            </a:r>
            <a:endParaRPr lang="zh-CN" altLang="en-US" sz="2400" b="1">
              <a:solidFill>
                <a:schemeClr val="bg2"/>
              </a:solidFill>
              <a:latin typeface="+mn-lt"/>
              <a:ea typeface="+mn-ea"/>
            </a:endParaRPr>
          </a:p>
          <a:p>
            <a:pPr algn="ctr" eaLnBrk="1" hangingPunct="1"/>
            <a:r>
              <a:rPr lang="zh-CN" altLang="en-US" sz="2400" b="1">
                <a:solidFill>
                  <a:schemeClr val="bg2"/>
                </a:solidFill>
                <a:latin typeface="+mn-lt"/>
                <a:ea typeface="+mn-ea"/>
              </a:rPr>
              <a:t>字节（确认号）</a:t>
            </a:r>
            <a:endParaRPr lang="zh-CN" altLang="en-US" sz="2400" b="1">
              <a:solidFill>
                <a:schemeClr val="bg2"/>
              </a:solidFill>
              <a:latin typeface="+mn-lt"/>
              <a:ea typeface="+mn-ea"/>
            </a:endParaRPr>
          </a:p>
        </p:txBody>
      </p:sp>
      <p:sp>
        <p:nvSpPr>
          <p:cNvPr id="25624" name="Line 26"/>
          <p:cNvSpPr>
            <a:spLocks noChangeShapeType="1"/>
          </p:cNvSpPr>
          <p:nvPr/>
        </p:nvSpPr>
        <p:spPr bwMode="auto">
          <a:xfrm flipV="1">
            <a:off x="3758711" y="4532535"/>
            <a:ext cx="3175" cy="622300"/>
          </a:xfrm>
          <a:prstGeom prst="line">
            <a:avLst/>
          </a:prstGeom>
          <a:noFill/>
          <a:ln w="3810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25" name="Freeform 27"/>
          <p:cNvSpPr/>
          <p:nvPr/>
        </p:nvSpPr>
        <p:spPr bwMode="auto">
          <a:xfrm>
            <a:off x="8459298" y="3894360"/>
            <a:ext cx="131762" cy="673100"/>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25626" name="Freeform 28"/>
          <p:cNvSpPr/>
          <p:nvPr/>
        </p:nvSpPr>
        <p:spPr bwMode="auto">
          <a:xfrm>
            <a:off x="856760" y="3919761"/>
            <a:ext cx="196850" cy="682625"/>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b="1">
              <a:solidFill>
                <a:schemeClr val="bg2"/>
              </a:solidFill>
              <a:latin typeface="+mn-lt"/>
              <a:ea typeface="+mn-ea"/>
            </a:endParaRPr>
          </a:p>
        </p:txBody>
      </p:sp>
      <p:sp>
        <p:nvSpPr>
          <p:cNvPr id="3" name="文本框 2"/>
          <p:cNvSpPr txBox="1"/>
          <p:nvPr/>
        </p:nvSpPr>
        <p:spPr>
          <a:xfrm>
            <a:off x="1939828" y="6273141"/>
            <a:ext cx="5968532" cy="460375"/>
          </a:xfrm>
          <a:prstGeom prst="rect">
            <a:avLst/>
          </a:prstGeom>
          <a:noFill/>
        </p:spPr>
        <p:txBody>
          <a:bodyPr wrap="square" rtlCol="0">
            <a:spAutoFit/>
          </a:bodyPr>
          <a:lstStyle/>
          <a:p>
            <a:r>
              <a:rPr lang="zh-CN" altLang="en-US" sz="2400" b="1" dirty="0" smtClean="0">
                <a:solidFill>
                  <a:schemeClr val="bg2"/>
                </a:solidFill>
              </a:rPr>
              <a:t>接收缓存和接收窗口</a:t>
            </a:r>
            <a:endParaRPr lang="zh-CN" altLang="en-US" sz="2400" b="1" dirty="0" smtClean="0">
              <a:solidFill>
                <a:schemeClr val="bg2"/>
              </a:solidFill>
            </a:endParaRPr>
          </a:p>
        </p:txBody>
      </p:sp>
      <p:sp>
        <p:nvSpPr>
          <p:cNvPr id="5" name="文本框 4"/>
          <p:cNvSpPr txBox="1"/>
          <p:nvPr/>
        </p:nvSpPr>
        <p:spPr>
          <a:xfrm>
            <a:off x="9290685" y="1576705"/>
            <a:ext cx="2787650" cy="2676525"/>
          </a:xfrm>
          <a:prstGeom prst="rect">
            <a:avLst/>
          </a:prstGeom>
          <a:noFill/>
        </p:spPr>
        <p:txBody>
          <a:bodyPr wrap="square" rtlCol="0">
            <a:spAutoFit/>
          </a:bodyPr>
          <a:lstStyle/>
          <a:p>
            <a:r>
              <a:rPr lang="zh-CN" altLang="en-US" sz="2400" b="1" dirty="0" smtClean="0">
                <a:solidFill>
                  <a:schemeClr val="bg2"/>
                </a:solidFill>
                <a:latin typeface="宋体" panose="02010600030101010101" pitchFamily="2" charset="-122"/>
                <a:ea typeface="宋体" panose="02010600030101010101" pitchFamily="2" charset="-122"/>
              </a:rPr>
              <a:t>接收缓存用来存放：</a:t>
            </a:r>
            <a:endParaRPr lang="en-US" altLang="zh-CN" sz="2400" b="1" dirty="0" smtClean="0">
              <a:solidFill>
                <a:schemeClr val="bg2"/>
              </a:solidFill>
              <a:latin typeface="宋体" panose="02010600030101010101" pitchFamily="2" charset="-122"/>
              <a:ea typeface="宋体" panose="02010600030101010101" pitchFamily="2" charset="-122"/>
            </a:endParaRPr>
          </a:p>
          <a:p>
            <a:r>
              <a:rPr lang="en-US" altLang="zh-CN" sz="2400" b="1" dirty="0" smtClean="0">
                <a:solidFill>
                  <a:schemeClr val="bg2"/>
                </a:solidFill>
                <a:latin typeface="宋体" panose="02010600030101010101" pitchFamily="2" charset="-122"/>
                <a:ea typeface="宋体" panose="02010600030101010101" pitchFamily="2" charset="-122"/>
              </a:rPr>
              <a:t>1</a:t>
            </a:r>
            <a:r>
              <a:rPr lang="zh-CN" altLang="en-US" sz="2400" b="1" dirty="0" smtClean="0">
                <a:solidFill>
                  <a:schemeClr val="bg2"/>
                </a:solidFill>
                <a:latin typeface="宋体" panose="02010600030101010101" pitchFamily="2" charset="-122"/>
                <a:ea typeface="宋体" panose="02010600030101010101" pitchFamily="2" charset="-122"/>
              </a:rPr>
              <a:t>）按序到达，但未被接收应用程序读取的数据；</a:t>
            </a:r>
            <a:endParaRPr lang="en-US" altLang="zh-CN" sz="2400" b="1" dirty="0" smtClean="0">
              <a:solidFill>
                <a:schemeClr val="bg2"/>
              </a:solidFill>
              <a:latin typeface="宋体" panose="02010600030101010101" pitchFamily="2" charset="-122"/>
              <a:ea typeface="宋体" panose="02010600030101010101" pitchFamily="2" charset="-122"/>
            </a:endParaRPr>
          </a:p>
          <a:p>
            <a:r>
              <a:rPr lang="en-US" altLang="zh-CN" sz="2400" b="1" dirty="0" smtClean="0">
                <a:solidFill>
                  <a:schemeClr val="bg2"/>
                </a:solidFill>
                <a:latin typeface="宋体" panose="02010600030101010101" pitchFamily="2" charset="-122"/>
                <a:ea typeface="宋体" panose="02010600030101010101" pitchFamily="2" charset="-122"/>
              </a:rPr>
              <a:t>2</a:t>
            </a:r>
            <a:r>
              <a:rPr lang="zh-CN" altLang="en-US" sz="2400" b="1" dirty="0" smtClean="0">
                <a:solidFill>
                  <a:schemeClr val="bg2"/>
                </a:solidFill>
                <a:latin typeface="宋体" panose="02010600030101010101" pitchFamily="2" charset="-122"/>
                <a:ea typeface="宋体" panose="02010600030101010101" pitchFamily="2" charset="-122"/>
              </a:rPr>
              <a:t>）未按序到达，但还不能被接收应用程序读取的数据。</a:t>
            </a:r>
            <a:endParaRPr lang="zh-CN" altLang="en-US" sz="2400" b="1" dirty="0" smtClean="0">
              <a:solidFill>
                <a:schemeClr val="bg2"/>
              </a:solidFill>
              <a:latin typeface="宋体" panose="02010600030101010101" pitchFamily="2" charset="-122"/>
              <a:ea typeface="宋体" panose="02010600030101010101" pitchFamily="2" charset="-122"/>
            </a:endParaRPr>
          </a:p>
        </p:txBody>
      </p:sp>
      <p:sp>
        <p:nvSpPr>
          <p:cNvPr id="7" name="文本框 6"/>
          <p:cNvSpPr txBox="1"/>
          <p:nvPr/>
        </p:nvSpPr>
        <p:spPr>
          <a:xfrm>
            <a:off x="763406" y="5319160"/>
            <a:ext cx="1483308" cy="1014730"/>
          </a:xfrm>
          <a:prstGeom prst="rect">
            <a:avLst/>
          </a:prstGeom>
          <a:noFill/>
        </p:spPr>
        <p:txBody>
          <a:bodyPr wrap="square" rtlCol="0">
            <a:spAutoFit/>
          </a:bodyPr>
          <a:lstStyle/>
          <a:p>
            <a:r>
              <a:rPr lang="zh-CN" altLang="en-US" sz="2000" b="1" dirty="0" smtClean="0">
                <a:solidFill>
                  <a:schemeClr val="bg2"/>
                </a:solidFill>
              </a:rPr>
              <a:t>按序达到，已确认，可被读取</a:t>
            </a:r>
            <a:endParaRPr lang="zh-CN" altLang="en-US" sz="2000" b="1" dirty="0" smtClean="0">
              <a:solidFill>
                <a:schemeClr val="bg2"/>
              </a:solidFill>
            </a:endParaRPr>
          </a:p>
        </p:txBody>
      </p:sp>
      <p:cxnSp>
        <p:nvCxnSpPr>
          <p:cNvPr id="9" name="曲线连接符 8"/>
          <p:cNvCxnSpPr/>
          <p:nvPr/>
        </p:nvCxnSpPr>
        <p:spPr>
          <a:xfrm rot="5400000" flipH="1" flipV="1">
            <a:off x="1912304" y="4565808"/>
            <a:ext cx="786625" cy="720080"/>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737109" y="5673224"/>
            <a:ext cx="2138735" cy="10116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35" name="文本框 34"/>
          <p:cNvSpPr txBox="1"/>
          <p:nvPr/>
        </p:nvSpPr>
        <p:spPr>
          <a:xfrm>
            <a:off x="5117610" y="5671233"/>
            <a:ext cx="1483308" cy="1014730"/>
          </a:xfrm>
          <a:prstGeom prst="rect">
            <a:avLst/>
          </a:prstGeom>
          <a:noFill/>
        </p:spPr>
        <p:txBody>
          <a:bodyPr wrap="square" rtlCol="0">
            <a:spAutoFit/>
          </a:bodyPr>
          <a:lstStyle/>
          <a:p>
            <a:r>
              <a:rPr lang="zh-CN" altLang="en-US" sz="2000" b="1" dirty="0" smtClean="0">
                <a:solidFill>
                  <a:schemeClr val="bg2"/>
                </a:solidFill>
              </a:rPr>
              <a:t>未按序达到，还不能被应用程序读取</a:t>
            </a:r>
            <a:endParaRPr lang="zh-CN" altLang="en-US" sz="2000" b="1" dirty="0" smtClean="0">
              <a:solidFill>
                <a:schemeClr val="bg2"/>
              </a:solidFill>
            </a:endParaRPr>
          </a:p>
        </p:txBody>
      </p:sp>
      <p:cxnSp>
        <p:nvCxnSpPr>
          <p:cNvPr id="11" name="曲线连接符 10"/>
          <p:cNvCxnSpPr/>
          <p:nvPr/>
        </p:nvCxnSpPr>
        <p:spPr>
          <a:xfrm rot="16200000" flipV="1">
            <a:off x="4777543" y="4830792"/>
            <a:ext cx="1103773" cy="577110"/>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23487" y="1160783"/>
            <a:ext cx="2276388" cy="139690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39" name="文本框 38"/>
          <p:cNvSpPr txBox="1"/>
          <p:nvPr/>
        </p:nvSpPr>
        <p:spPr>
          <a:xfrm>
            <a:off x="1003987" y="1340169"/>
            <a:ext cx="1832388" cy="1014730"/>
          </a:xfrm>
          <a:prstGeom prst="rect">
            <a:avLst/>
          </a:prstGeom>
          <a:noFill/>
        </p:spPr>
        <p:txBody>
          <a:bodyPr wrap="square" rtlCol="0">
            <a:spAutoFit/>
          </a:bodyPr>
          <a:lstStyle/>
          <a:p>
            <a:r>
              <a:rPr lang="zh-CN" altLang="en-US" sz="2000" b="1" dirty="0" smtClean="0">
                <a:solidFill>
                  <a:schemeClr val="bg2"/>
                </a:solidFill>
              </a:rPr>
              <a:t>收到按序到达的数据后窗口左边界右移</a:t>
            </a:r>
            <a:endParaRPr lang="zh-CN" altLang="en-US" sz="2000" b="1" dirty="0" smtClean="0">
              <a:solidFill>
                <a:schemeClr val="bg2"/>
              </a:solidFill>
            </a:endParaRPr>
          </a:p>
        </p:txBody>
      </p:sp>
      <p:cxnSp>
        <p:nvCxnSpPr>
          <p:cNvPr id="13" name="曲线连接符 12"/>
          <p:cNvCxnSpPr/>
          <p:nvPr/>
        </p:nvCxnSpPr>
        <p:spPr>
          <a:xfrm rot="16200000" flipH="1">
            <a:off x="2107758" y="2603437"/>
            <a:ext cx="1758619" cy="1543287"/>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7097563" y="1341026"/>
            <a:ext cx="2276388" cy="139690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solidFill>
            </a:endParaRPr>
          </a:p>
        </p:txBody>
      </p:sp>
      <p:sp>
        <p:nvSpPr>
          <p:cNvPr id="43" name="文本框 42"/>
          <p:cNvSpPr txBox="1"/>
          <p:nvPr/>
        </p:nvSpPr>
        <p:spPr>
          <a:xfrm>
            <a:off x="7478063" y="1520412"/>
            <a:ext cx="1832388" cy="1014730"/>
          </a:xfrm>
          <a:prstGeom prst="rect">
            <a:avLst/>
          </a:prstGeom>
          <a:noFill/>
        </p:spPr>
        <p:txBody>
          <a:bodyPr wrap="square" rtlCol="0">
            <a:spAutoFit/>
          </a:bodyPr>
          <a:lstStyle/>
          <a:p>
            <a:r>
              <a:rPr lang="zh-CN" altLang="en-US" sz="2000" b="1" dirty="0" smtClean="0">
                <a:solidFill>
                  <a:schemeClr val="bg2"/>
                </a:solidFill>
              </a:rPr>
              <a:t>接收窗口的右边界不能超出接收缓存</a:t>
            </a:r>
            <a:endParaRPr lang="zh-CN" altLang="en-US" sz="2000" b="1" dirty="0" smtClean="0">
              <a:solidFill>
                <a:schemeClr val="bg2"/>
              </a:solidFill>
            </a:endParaRPr>
          </a:p>
        </p:txBody>
      </p:sp>
      <p:cxnSp>
        <p:nvCxnSpPr>
          <p:cNvPr id="15" name="曲线连接符 14"/>
          <p:cNvCxnSpPr>
            <a:endCxn id="25604" idx="3"/>
          </p:cNvCxnSpPr>
          <p:nvPr/>
        </p:nvCxnSpPr>
        <p:spPr>
          <a:xfrm rot="5400000">
            <a:off x="6901672" y="3243361"/>
            <a:ext cx="1512031" cy="50116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9700" y="836930"/>
            <a:ext cx="1407160" cy="460375"/>
          </a:xfrm>
          <a:prstGeom prst="rect">
            <a:avLst/>
          </a:prstGeom>
          <a:noFill/>
        </p:spPr>
        <p:txBody>
          <a:bodyPr wrap="none" rtlCol="0" anchor="t">
            <a:spAutoFit/>
          </a:bodyPr>
          <a:p>
            <a:pPr eaLnBrk="1" hangingPunct="1"/>
            <a:r>
              <a:rPr lang="zh-CN" altLang="en-US" sz="2400" b="1" dirty="0">
                <a:solidFill>
                  <a:srgbClr val="FF0000"/>
                </a:solidFill>
                <a:sym typeface="+mn-ea"/>
              </a:rPr>
              <a:t>接收缓存</a:t>
            </a:r>
            <a:endParaRPr lang="zh-CN" altLang="en-US" sz="2400" b="1"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1000"/>
                                        <p:tgtEl>
                                          <p:spTgt spid="43"/>
                                        </p:tgtEl>
                                      </p:cBhvr>
                                    </p:animEffect>
                                    <p:anim calcmode="lin" valueType="num">
                                      <p:cBhvr>
                                        <p:cTn id="52" dur="1000" fill="hold"/>
                                        <p:tgtEl>
                                          <p:spTgt spid="43"/>
                                        </p:tgtEl>
                                        <p:attrNameLst>
                                          <p:attrName>ppt_x</p:attrName>
                                        </p:attrNameLst>
                                      </p:cBhvr>
                                      <p:tavLst>
                                        <p:tav tm="0">
                                          <p:val>
                                            <p:strVal val="#ppt_x"/>
                                          </p:val>
                                        </p:tav>
                                        <p:tav tm="100000">
                                          <p:val>
                                            <p:strVal val="#ppt_x"/>
                                          </p:val>
                                        </p:tav>
                                      </p:tavLst>
                                    </p:anim>
                                    <p:anim calcmode="lin" valueType="num">
                                      <p:cBhvr>
                                        <p:cTn id="53" dur="1000" fill="hold"/>
                                        <p:tgtEl>
                                          <p:spTgt spid="4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1000"/>
                                        <p:tgtEl>
                                          <p:spTgt spid="42"/>
                                        </p:tgtEl>
                                      </p:cBhvr>
                                    </p:animEffect>
                                    <p:anim calcmode="lin" valueType="num">
                                      <p:cBhvr>
                                        <p:cTn id="57" dur="1000" fill="hold"/>
                                        <p:tgtEl>
                                          <p:spTgt spid="42"/>
                                        </p:tgtEl>
                                        <p:attrNameLst>
                                          <p:attrName>ppt_x</p:attrName>
                                        </p:attrNameLst>
                                      </p:cBhvr>
                                      <p:tavLst>
                                        <p:tav tm="0">
                                          <p:val>
                                            <p:strVal val="#ppt_x"/>
                                          </p:val>
                                        </p:tav>
                                        <p:tav tm="100000">
                                          <p:val>
                                            <p:strVal val="#ppt_x"/>
                                          </p:val>
                                        </p:tav>
                                      </p:tavLst>
                                    </p:anim>
                                    <p:anim calcmode="lin" valueType="num">
                                      <p:cBhvr>
                                        <p:cTn id="58" dur="1000" fill="hold"/>
                                        <p:tgtEl>
                                          <p:spTgt spid="4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bldLvl="0" animBg="1"/>
      <p:bldP spid="35" grpId="0"/>
      <p:bldP spid="38" grpId="0" bldLvl="0" animBg="1"/>
      <p:bldP spid="39" grpId="0"/>
      <p:bldP spid="42" grpId="0" bldLvl="0" animBg="1"/>
      <p:bldP spid="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内容占位符 3"/>
          <p:cNvSpPr txBox="1"/>
          <p:nvPr/>
        </p:nvSpPr>
        <p:spPr>
          <a:xfrm>
            <a:off x="741680" y="3357011"/>
            <a:ext cx="10747058" cy="464458"/>
          </a:xfrm>
          <a:prstGeom prst="rect">
            <a:avLst/>
          </a:prstGeom>
        </p:spPr>
        <p:txBody>
          <a:bodyPr>
            <a:normAutofit/>
          </a:bodyPr>
          <a:lstStyle>
            <a:lvl1pPr marL="342900" indent="-342900" algn="l" defTabSz="914400" rtl="0" eaLnBrk="1" latinLnBrk="0" hangingPunct="1">
              <a:spcBef>
                <a:spcPct val="20000"/>
              </a:spcBef>
              <a:buSzPct val="80000"/>
              <a:buFont typeface="Wingdings" panose="05000000000000000000" pitchFamily="2" charset="2"/>
              <a:buChar char="l"/>
              <a:defRPr sz="15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35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marL="0" indent="0" fontAlgn="auto">
              <a:spcAft>
                <a:spcPts val="0"/>
              </a:spcAft>
              <a:buNone/>
            </a:pPr>
            <a:r>
              <a:rPr lang="zh-CN" altLang="en-US" sz="2000" b="1" dirty="0">
                <a:solidFill>
                  <a:schemeClr val="bg2"/>
                </a:solidFill>
              </a:rPr>
              <a:t>数字信号通过实际的信道 </a:t>
            </a:r>
            <a:endParaRPr lang="zh-CN" altLang="en-US" sz="2000" b="1" dirty="0">
              <a:solidFill>
                <a:schemeClr val="bg2"/>
              </a:solidFill>
            </a:endParaRPr>
          </a:p>
        </p:txBody>
      </p:sp>
      <p:sp>
        <p:nvSpPr>
          <p:cNvPr id="755715" name="Rectangle 3"/>
          <p:cNvSpPr>
            <a:spLocks noGrp="1" noChangeArrowheads="1"/>
          </p:cNvSpPr>
          <p:nvPr>
            <p:ph idx="1"/>
          </p:nvPr>
        </p:nvSpPr>
        <p:spPr>
          <a:xfrm>
            <a:off x="510857" y="1727570"/>
            <a:ext cx="10978515" cy="1637398"/>
          </a:xfrm>
        </p:spPr>
        <p:txBody>
          <a:bodyPr>
            <a:normAutofit/>
          </a:bodyPr>
          <a:lstStyle/>
          <a:p>
            <a:pPr marL="342900" indent="-342900">
              <a:buClr>
                <a:srgbClr val="FF0000"/>
              </a:buClr>
              <a:buFont typeface="Wingdings" panose="05000000000000000000" pitchFamily="2" charset="2"/>
              <a:buChar char="l"/>
            </a:pPr>
            <a:r>
              <a:rPr lang="zh-CN" altLang="en-US" sz="2000" b="1" dirty="0">
                <a:solidFill>
                  <a:schemeClr val="bg2"/>
                </a:solidFill>
              </a:rPr>
              <a:t>重传机制是 </a:t>
            </a:r>
            <a:r>
              <a:rPr lang="en-US" altLang="zh-CN" sz="2000" b="1" dirty="0">
                <a:solidFill>
                  <a:schemeClr val="bg2"/>
                </a:solidFill>
              </a:rPr>
              <a:t>TCP </a:t>
            </a:r>
            <a:r>
              <a:rPr lang="zh-CN" altLang="en-US" sz="2000" b="1" dirty="0">
                <a:solidFill>
                  <a:schemeClr val="bg2"/>
                </a:solidFill>
              </a:rPr>
              <a:t>中最重要和最复杂的问题之一。</a:t>
            </a:r>
            <a:endParaRPr lang="zh-CN" altLang="en-US" sz="2000" b="1" dirty="0">
              <a:solidFill>
                <a:schemeClr val="bg2"/>
              </a:solidFill>
            </a:endParaRPr>
          </a:p>
          <a:p>
            <a:pPr marL="342900" indent="-342900">
              <a:buClr>
                <a:srgbClr val="FF0000"/>
              </a:buClr>
              <a:buFont typeface="Wingdings" panose="05000000000000000000" pitchFamily="2" charset="2"/>
              <a:buChar char="l"/>
            </a:pPr>
            <a:r>
              <a:rPr lang="en-US" altLang="zh-CN" sz="2000" b="1" dirty="0">
                <a:solidFill>
                  <a:schemeClr val="bg2"/>
                </a:solidFill>
              </a:rPr>
              <a:t>TCP </a:t>
            </a:r>
            <a:r>
              <a:rPr lang="zh-CN" altLang="en-US" sz="2000" b="1" dirty="0">
                <a:solidFill>
                  <a:schemeClr val="bg2"/>
                </a:solidFill>
              </a:rPr>
              <a:t>每发送一个报文段，就对这个报文段设置一次计时器。只要计时器设置的重传时间到但还没有收到确认，就要重传这一报文段。</a:t>
            </a:r>
            <a:endParaRPr lang="zh-CN" altLang="en-US" sz="2000" b="1" dirty="0">
              <a:solidFill>
                <a:schemeClr val="bg2"/>
              </a:solidFill>
            </a:endParaRPr>
          </a:p>
          <a:p>
            <a:pPr marL="342900" indent="-342900">
              <a:buClr>
                <a:srgbClr val="FF0000"/>
              </a:buClr>
              <a:buFont typeface="Wingdings" panose="05000000000000000000" pitchFamily="2" charset="2"/>
              <a:buChar char="l"/>
            </a:pPr>
            <a:r>
              <a:rPr lang="zh-CN" altLang="en-US" sz="2000" b="1" dirty="0">
                <a:solidFill>
                  <a:schemeClr val="bg2"/>
                </a:solidFill>
              </a:rPr>
              <a:t>超时重传时间应该稍大于</a:t>
            </a:r>
            <a:r>
              <a:rPr lang="zh-CN" altLang="en-US" sz="2000" b="1" dirty="0">
                <a:solidFill>
                  <a:srgbClr val="FF0000"/>
                </a:solidFill>
              </a:rPr>
              <a:t>往返时间</a:t>
            </a:r>
            <a:r>
              <a:rPr lang="en-US" altLang="zh-CN" sz="2000" b="1" dirty="0">
                <a:solidFill>
                  <a:srgbClr val="FF0000"/>
                </a:solidFill>
              </a:rPr>
              <a:t>RTT</a:t>
            </a:r>
            <a:endParaRPr lang="en-US" altLang="zh-CN" sz="2000" b="1" dirty="0">
              <a:solidFill>
                <a:srgbClr val="FF0000"/>
              </a:solidFill>
            </a:endParaRPr>
          </a:p>
        </p:txBody>
      </p:sp>
      <p:sp>
        <p:nvSpPr>
          <p:cNvPr id="10" name="Rectangle 3"/>
          <p:cNvSpPr txBox="1">
            <a:spLocks noChangeArrowheads="1"/>
          </p:cNvSpPr>
          <p:nvPr/>
        </p:nvSpPr>
        <p:spPr>
          <a:xfrm>
            <a:off x="360696" y="3766968"/>
            <a:ext cx="3074376" cy="2477424"/>
          </a:xfrm>
          <a:prstGeom prst="rect">
            <a:avLst/>
          </a:prstGeom>
        </p:spPr>
        <p:txBody>
          <a:bodyPr vert="horz" lIns="121917" tIns="60958" rIns="121917" bIns="60958" rtlCol="0">
            <a:noAutofit/>
          </a:bodyPr>
          <a:lstStyle>
            <a:lvl1pPr marL="0" indent="0" algn="l" defTabSz="914400" rtl="0" eaLnBrk="1" latinLnBrk="0" hangingPunct="1">
              <a:lnSpc>
                <a:spcPct val="150000"/>
              </a:lnSpc>
              <a:spcBef>
                <a:spcPct val="20000"/>
              </a:spcBef>
              <a:buSzPct val="80000"/>
              <a:buFont typeface="Wingdings" panose="05000000000000000000" pitchFamily="2" charset="2"/>
              <a:buNone/>
              <a:defRPr sz="1500" kern="1200">
                <a:solidFill>
                  <a:schemeClr val="tx1">
                    <a:lumMod val="75000"/>
                    <a:lumOff val="25000"/>
                  </a:schemeClr>
                </a:solidFill>
                <a:latin typeface="+mn-lt"/>
                <a:ea typeface="+mn-ea"/>
                <a:cs typeface="+mn-cs"/>
              </a:defRPr>
            </a:lvl1pPr>
            <a:lvl2pPr marL="457200" indent="0" algn="l" defTabSz="914400" rtl="0" eaLnBrk="1" latinLnBrk="0" hangingPunct="1">
              <a:lnSpc>
                <a:spcPct val="150000"/>
              </a:lnSpc>
              <a:spcBef>
                <a:spcPct val="20000"/>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9144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3pPr>
            <a:lvl4pPr marL="13716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4pPr>
            <a:lvl5pPr marL="1828165"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indent="631825" algn="just" fontAlgn="auto">
              <a:spcAft>
                <a:spcPts val="0"/>
              </a:spcAft>
            </a:pPr>
            <a:r>
              <a:rPr lang="zh-CN" altLang="en-US" sz="2000" b="1" dirty="0">
                <a:solidFill>
                  <a:schemeClr val="bg2"/>
                </a:solidFill>
              </a:rPr>
              <a:t>由于 </a:t>
            </a:r>
            <a:r>
              <a:rPr lang="en-US" altLang="zh-CN" sz="2000" b="1" dirty="0">
                <a:solidFill>
                  <a:schemeClr val="bg2"/>
                </a:solidFill>
              </a:rPr>
              <a:t>TCP </a:t>
            </a:r>
            <a:r>
              <a:rPr lang="zh-CN" altLang="en-US" sz="2000" b="1" dirty="0">
                <a:solidFill>
                  <a:schemeClr val="bg2"/>
                </a:solidFill>
              </a:rPr>
              <a:t>的下层是一个互联网环境，</a:t>
            </a:r>
            <a:r>
              <a:rPr lang="en-US" altLang="zh-CN" sz="2000" b="1" dirty="0">
                <a:solidFill>
                  <a:schemeClr val="bg2"/>
                </a:solidFill>
              </a:rPr>
              <a:t>IP </a:t>
            </a:r>
            <a:r>
              <a:rPr lang="zh-CN" altLang="en-US" sz="2000" b="1" dirty="0">
                <a:solidFill>
                  <a:schemeClr val="bg2"/>
                </a:solidFill>
              </a:rPr>
              <a:t>数据报所选择的路由变化很大。因而传输层的往返时间的方差也很大。</a:t>
            </a:r>
            <a:endParaRPr lang="zh-CN" altLang="en-US" sz="2000" b="1" dirty="0">
              <a:solidFill>
                <a:schemeClr val="bg2"/>
              </a:solidFill>
            </a:endParaRPr>
          </a:p>
        </p:txBody>
      </p:sp>
      <p:sp>
        <p:nvSpPr>
          <p:cNvPr id="11" name="Line 4"/>
          <p:cNvSpPr>
            <a:spLocks noChangeShapeType="1"/>
          </p:cNvSpPr>
          <p:nvPr/>
        </p:nvSpPr>
        <p:spPr bwMode="auto">
          <a:xfrm>
            <a:off x="3732535" y="6334818"/>
            <a:ext cx="7993063" cy="0"/>
          </a:xfrm>
          <a:prstGeom prst="line">
            <a:avLst/>
          </a:prstGeom>
          <a:noFill/>
          <a:ln w="28575">
            <a:solidFill>
              <a:schemeClr val="tx1"/>
            </a:solidFill>
            <a:rou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2" name="Line 5"/>
          <p:cNvSpPr>
            <a:spLocks noChangeShapeType="1"/>
          </p:cNvSpPr>
          <p:nvPr/>
        </p:nvSpPr>
        <p:spPr bwMode="auto">
          <a:xfrm rot="5400000" flipH="1">
            <a:off x="2437135" y="5039419"/>
            <a:ext cx="2587625" cy="3175"/>
          </a:xfrm>
          <a:prstGeom prst="line">
            <a:avLst/>
          </a:prstGeom>
          <a:noFill/>
          <a:ln w="28575">
            <a:solidFill>
              <a:schemeClr val="tx1"/>
            </a:solidFill>
            <a:rou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3" name="Freeform 6"/>
          <p:cNvSpPr/>
          <p:nvPr/>
        </p:nvSpPr>
        <p:spPr bwMode="auto">
          <a:xfrm>
            <a:off x="5739135" y="3717032"/>
            <a:ext cx="1851025" cy="2617787"/>
          </a:xfrm>
          <a:custGeom>
            <a:avLst/>
            <a:gdLst/>
            <a:ahLst/>
            <a:cxnLst>
              <a:cxn ang="0">
                <a:pos x="0" y="1012"/>
              </a:cxn>
              <a:cxn ang="0">
                <a:pos x="84" y="982"/>
              </a:cxn>
              <a:cxn ang="0">
                <a:pos x="117" y="934"/>
              </a:cxn>
              <a:cxn ang="0">
                <a:pos x="135" y="844"/>
              </a:cxn>
              <a:cxn ang="0">
                <a:pos x="159" y="364"/>
              </a:cxn>
              <a:cxn ang="0">
                <a:pos x="171" y="109"/>
              </a:cxn>
              <a:cxn ang="0">
                <a:pos x="183" y="16"/>
              </a:cxn>
              <a:cxn ang="0">
                <a:pos x="201" y="16"/>
              </a:cxn>
              <a:cxn ang="0">
                <a:pos x="207" y="112"/>
              </a:cxn>
              <a:cxn ang="0">
                <a:pos x="216" y="367"/>
              </a:cxn>
              <a:cxn ang="0">
                <a:pos x="231" y="847"/>
              </a:cxn>
              <a:cxn ang="0">
                <a:pos x="255" y="961"/>
              </a:cxn>
              <a:cxn ang="0">
                <a:pos x="360" y="1009"/>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333399"/>
            </a:solidFill>
            <a:round/>
          </a:ln>
          <a:effectLst/>
        </p:spPr>
        <p:txBody>
          <a:bodyPr wrap="none" anchor="ctr"/>
          <a:lstStyle/>
          <a:p>
            <a:endParaRPr lang="zh-CN" altLang="en-US" b="1">
              <a:solidFill>
                <a:schemeClr val="bg2"/>
              </a:solidFill>
              <a:latin typeface="+mn-lt"/>
              <a:ea typeface="+mn-ea"/>
            </a:endParaRPr>
          </a:p>
        </p:txBody>
      </p:sp>
      <p:sp>
        <p:nvSpPr>
          <p:cNvPr id="14" name="Freeform 7"/>
          <p:cNvSpPr/>
          <p:nvPr/>
        </p:nvSpPr>
        <p:spPr bwMode="auto">
          <a:xfrm>
            <a:off x="5316859" y="5898256"/>
            <a:ext cx="5443538" cy="436562"/>
          </a:xfrm>
          <a:custGeom>
            <a:avLst/>
            <a:gdLst/>
            <a:ahLst/>
            <a:cxnLst>
              <a:cxn ang="0">
                <a:pos x="0" y="160"/>
              </a:cxn>
              <a:cxn ang="0">
                <a:pos x="120" y="94"/>
              </a:cxn>
              <a:cxn ang="0">
                <a:pos x="264" y="13"/>
              </a:cxn>
              <a:cxn ang="0">
                <a:pos x="441" y="13"/>
              </a:cxn>
              <a:cxn ang="0">
                <a:pos x="708" y="70"/>
              </a:cxn>
              <a:cxn ang="0">
                <a:pos x="858" y="112"/>
              </a:cxn>
              <a:cxn ang="0">
                <a:pos x="1041" y="133"/>
              </a:cxn>
              <a:cxn ang="0">
                <a:pos x="1230" y="145"/>
              </a:cxn>
              <a:cxn ang="0">
                <a:pos x="1608" y="160"/>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chemeClr val="hlink"/>
            </a:solidFill>
            <a:round/>
          </a:ln>
          <a:effectLst/>
        </p:spPr>
        <p:txBody>
          <a:bodyPr wrap="none" anchor="ctr"/>
          <a:lstStyle/>
          <a:p>
            <a:endParaRPr lang="zh-CN" altLang="en-US" b="1">
              <a:solidFill>
                <a:schemeClr val="bg2"/>
              </a:solidFill>
              <a:latin typeface="+mn-lt"/>
              <a:ea typeface="+mn-ea"/>
            </a:endParaRPr>
          </a:p>
        </p:txBody>
      </p:sp>
      <p:sp>
        <p:nvSpPr>
          <p:cNvPr id="15" name="Line 8"/>
          <p:cNvSpPr>
            <a:spLocks noChangeShapeType="1"/>
          </p:cNvSpPr>
          <p:nvPr/>
        </p:nvSpPr>
        <p:spPr bwMode="auto">
          <a:xfrm>
            <a:off x="6718622" y="3607494"/>
            <a:ext cx="0" cy="2727325"/>
          </a:xfrm>
          <a:prstGeom prst="line">
            <a:avLst/>
          </a:prstGeom>
          <a:noFill/>
          <a:ln w="9525">
            <a:solidFill>
              <a:schemeClr val="tx1"/>
            </a:solidFill>
            <a:prstDash val="dash"/>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6" name="Line 9"/>
          <p:cNvSpPr>
            <a:spLocks noChangeShapeType="1"/>
          </p:cNvSpPr>
          <p:nvPr/>
        </p:nvSpPr>
        <p:spPr bwMode="auto">
          <a:xfrm>
            <a:off x="7590159" y="4153594"/>
            <a:ext cx="0" cy="2181225"/>
          </a:xfrm>
          <a:prstGeom prst="line">
            <a:avLst/>
          </a:prstGeom>
          <a:noFill/>
          <a:ln w="9525">
            <a:solidFill>
              <a:schemeClr val="tx1"/>
            </a:solidFill>
            <a:prstDash val="dash"/>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7" name="Line 10"/>
          <p:cNvSpPr>
            <a:spLocks noChangeShapeType="1"/>
          </p:cNvSpPr>
          <p:nvPr/>
        </p:nvSpPr>
        <p:spPr bwMode="auto">
          <a:xfrm>
            <a:off x="10347647" y="4153594"/>
            <a:ext cx="0" cy="2181225"/>
          </a:xfrm>
          <a:prstGeom prst="line">
            <a:avLst/>
          </a:prstGeom>
          <a:noFill/>
          <a:ln w="9525">
            <a:solidFill>
              <a:schemeClr val="tx1"/>
            </a:solidFill>
            <a:prstDash val="dash"/>
            <a:round/>
          </a:ln>
          <a:effectLst/>
        </p:spPr>
        <p:txBody>
          <a:bodyPr wrap="none" anchor="ctr"/>
          <a:lstStyle/>
          <a:p>
            <a:endParaRPr lang="zh-CN" altLang="en-US">
              <a:solidFill>
                <a:schemeClr val="tx1">
                  <a:lumMod val="75000"/>
                  <a:lumOff val="25000"/>
                </a:schemeClr>
              </a:solidFill>
              <a:latin typeface="+mn-lt"/>
              <a:ea typeface="+mn-ea"/>
            </a:endParaRPr>
          </a:p>
        </p:txBody>
      </p:sp>
      <p:sp>
        <p:nvSpPr>
          <p:cNvPr id="18" name="Text Box 11"/>
          <p:cNvSpPr txBox="1">
            <a:spLocks noChangeArrowheads="1"/>
          </p:cNvSpPr>
          <p:nvPr/>
        </p:nvSpPr>
        <p:spPr bwMode="auto">
          <a:xfrm>
            <a:off x="10717236" y="5844281"/>
            <a:ext cx="1203960" cy="398780"/>
          </a:xfrm>
          <a:prstGeom prst="rect">
            <a:avLst/>
          </a:prstGeom>
          <a:noFill/>
          <a:ln w="9525">
            <a:noFill/>
            <a:miter lim="800000"/>
          </a:ln>
          <a:effectLst/>
        </p:spPr>
        <p:txBody>
          <a:bodyPr wrap="none">
            <a:spAutoFit/>
          </a:bodyPr>
          <a:lstStyle/>
          <a:p>
            <a:r>
              <a:rPr kumimoji="1" lang="zh-CN" altLang="en-US" sz="2000" b="1" dirty="0">
                <a:solidFill>
                  <a:schemeClr val="bg2"/>
                </a:solidFill>
                <a:latin typeface="+mn-lt"/>
                <a:ea typeface="+mn-ea"/>
              </a:rPr>
              <a:t>往返时间</a:t>
            </a:r>
            <a:endParaRPr kumimoji="1" lang="zh-CN" altLang="en-US" sz="2000" b="1" dirty="0">
              <a:solidFill>
                <a:schemeClr val="bg2"/>
              </a:solidFill>
              <a:latin typeface="+mn-lt"/>
              <a:ea typeface="+mn-ea"/>
            </a:endParaRPr>
          </a:p>
        </p:txBody>
      </p:sp>
      <p:sp>
        <p:nvSpPr>
          <p:cNvPr id="19" name="Line 12"/>
          <p:cNvSpPr>
            <a:spLocks noChangeShapeType="1"/>
          </p:cNvSpPr>
          <p:nvPr/>
        </p:nvSpPr>
        <p:spPr bwMode="auto">
          <a:xfrm>
            <a:off x="5593084" y="5317231"/>
            <a:ext cx="895350" cy="361950"/>
          </a:xfrm>
          <a:prstGeom prst="line">
            <a:avLst/>
          </a:prstGeom>
          <a:noFill/>
          <a:ln w="28575">
            <a:solidFill>
              <a:srgbClr val="333399"/>
            </a:solidFill>
            <a:rou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20" name="Text Box 13"/>
          <p:cNvSpPr txBox="1">
            <a:spLocks noChangeArrowheads="1"/>
          </p:cNvSpPr>
          <p:nvPr/>
        </p:nvSpPr>
        <p:spPr bwMode="auto">
          <a:xfrm>
            <a:off x="4596134" y="4909244"/>
            <a:ext cx="1459230" cy="398780"/>
          </a:xfrm>
          <a:prstGeom prst="rect">
            <a:avLst/>
          </a:prstGeom>
          <a:noFill/>
          <a:ln w="9525">
            <a:noFill/>
            <a:miter lim="800000"/>
          </a:ln>
          <a:effectLst/>
        </p:spPr>
        <p:txBody>
          <a:bodyPr wrap="none">
            <a:spAutoFit/>
          </a:bodyPr>
          <a:lstStyle/>
          <a:p>
            <a:r>
              <a:rPr kumimoji="1" lang="zh-CN" altLang="en-US" sz="2000" b="1">
                <a:solidFill>
                  <a:schemeClr val="bg2"/>
                </a:solidFill>
                <a:latin typeface="+mn-lt"/>
                <a:ea typeface="+mn-ea"/>
              </a:rPr>
              <a:t>数据链路层</a:t>
            </a:r>
            <a:endParaRPr kumimoji="1" lang="zh-CN" altLang="en-US" sz="2000" b="1">
              <a:solidFill>
                <a:schemeClr val="bg2"/>
              </a:solidFill>
              <a:latin typeface="+mn-lt"/>
              <a:ea typeface="+mn-ea"/>
            </a:endParaRPr>
          </a:p>
        </p:txBody>
      </p:sp>
      <p:grpSp>
        <p:nvGrpSpPr>
          <p:cNvPr id="21" name="Group 14"/>
          <p:cNvGrpSpPr/>
          <p:nvPr/>
        </p:nvGrpSpPr>
        <p:grpSpPr bwMode="auto">
          <a:xfrm>
            <a:off x="7704459" y="5414069"/>
            <a:ext cx="1298575" cy="720725"/>
            <a:chOff x="2978" y="3249"/>
            <a:chExt cx="818" cy="454"/>
          </a:xfrm>
        </p:grpSpPr>
        <p:sp>
          <p:nvSpPr>
            <p:cNvPr id="22" name="Text Box 15"/>
            <p:cNvSpPr txBox="1">
              <a:spLocks noChangeArrowheads="1"/>
            </p:cNvSpPr>
            <p:nvPr/>
          </p:nvSpPr>
          <p:spPr bwMode="auto">
            <a:xfrm>
              <a:off x="3198" y="3249"/>
              <a:ext cx="598" cy="251"/>
            </a:xfrm>
            <a:prstGeom prst="rect">
              <a:avLst/>
            </a:prstGeom>
            <a:noFill/>
            <a:ln w="9525">
              <a:noFill/>
              <a:miter lim="800000"/>
            </a:ln>
            <a:effectLst/>
          </p:spPr>
          <p:txBody>
            <a:bodyPr wrap="none">
              <a:spAutoFit/>
            </a:bodyPr>
            <a:lstStyle/>
            <a:p>
              <a:r>
                <a:rPr kumimoji="1" lang="zh-CN" altLang="en-US" sz="2000" b="1" dirty="0">
                  <a:solidFill>
                    <a:schemeClr val="bg2"/>
                  </a:solidFill>
                  <a:latin typeface="+mn-lt"/>
                  <a:ea typeface="+mn-ea"/>
                </a:rPr>
                <a:t>传输层</a:t>
              </a:r>
              <a:endParaRPr kumimoji="1" lang="zh-CN" altLang="en-US" sz="2000" b="1" dirty="0">
                <a:solidFill>
                  <a:schemeClr val="bg2"/>
                </a:solidFill>
                <a:latin typeface="+mn-lt"/>
                <a:ea typeface="+mn-ea"/>
              </a:endParaRPr>
            </a:p>
          </p:txBody>
        </p:sp>
        <p:sp>
          <p:nvSpPr>
            <p:cNvPr id="23" name="Line 16"/>
            <p:cNvSpPr>
              <a:spLocks noChangeShapeType="1"/>
            </p:cNvSpPr>
            <p:nvPr/>
          </p:nvSpPr>
          <p:spPr bwMode="auto">
            <a:xfrm flipH="1">
              <a:off x="2978" y="3486"/>
              <a:ext cx="276" cy="217"/>
            </a:xfrm>
            <a:prstGeom prst="line">
              <a:avLst/>
            </a:prstGeom>
            <a:noFill/>
            <a:ln w="28575">
              <a:solidFill>
                <a:srgbClr val="333399"/>
              </a:solidFill>
              <a:rou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24" name="Text Box 17"/>
          <p:cNvSpPr txBox="1">
            <a:spLocks noChangeArrowheads="1"/>
          </p:cNvSpPr>
          <p:nvPr/>
        </p:nvSpPr>
        <p:spPr bwMode="auto">
          <a:xfrm>
            <a:off x="6464622" y="6311006"/>
            <a:ext cx="394970" cy="398780"/>
          </a:xfrm>
          <a:prstGeom prst="rect">
            <a:avLst/>
          </a:prstGeom>
          <a:noFill/>
          <a:ln w="9525">
            <a:noFill/>
            <a:miter lim="800000"/>
          </a:ln>
          <a:effectLst/>
        </p:spPr>
        <p:txBody>
          <a:bodyPr wrap="none">
            <a:spAutoFit/>
          </a:bodyPr>
          <a:lstStyle/>
          <a:p>
            <a:r>
              <a:rPr kumimoji="1" lang="en-US" altLang="zh-CN" sz="2000" b="1" i="1">
                <a:solidFill>
                  <a:schemeClr val="bg2"/>
                </a:solidFill>
                <a:latin typeface="+mn-lt"/>
                <a:ea typeface="+mn-ea"/>
              </a:rPr>
              <a:t>T</a:t>
            </a:r>
            <a:r>
              <a:rPr kumimoji="1" lang="en-US" altLang="zh-CN" sz="2000" b="1" baseline="-25000">
                <a:solidFill>
                  <a:schemeClr val="bg2"/>
                </a:solidFill>
                <a:latin typeface="+mn-lt"/>
                <a:ea typeface="+mn-ea"/>
              </a:rPr>
              <a:t>1</a:t>
            </a:r>
            <a:endParaRPr kumimoji="1" lang="en-US" altLang="zh-CN" sz="2000" b="1" baseline="-25000">
              <a:solidFill>
                <a:schemeClr val="bg2"/>
              </a:solidFill>
              <a:latin typeface="+mn-lt"/>
              <a:ea typeface="+mn-ea"/>
            </a:endParaRPr>
          </a:p>
        </p:txBody>
      </p:sp>
      <p:sp>
        <p:nvSpPr>
          <p:cNvPr id="25" name="Text Box 18"/>
          <p:cNvSpPr txBox="1">
            <a:spLocks noChangeArrowheads="1"/>
          </p:cNvSpPr>
          <p:nvPr/>
        </p:nvSpPr>
        <p:spPr bwMode="auto">
          <a:xfrm>
            <a:off x="7320284" y="6311006"/>
            <a:ext cx="394970" cy="398780"/>
          </a:xfrm>
          <a:prstGeom prst="rect">
            <a:avLst/>
          </a:prstGeom>
          <a:noFill/>
          <a:ln w="9525">
            <a:noFill/>
            <a:miter lim="800000"/>
          </a:ln>
          <a:effectLst/>
        </p:spPr>
        <p:txBody>
          <a:bodyPr wrap="none">
            <a:spAutoFit/>
          </a:bodyPr>
          <a:lstStyle/>
          <a:p>
            <a:r>
              <a:rPr kumimoji="1" lang="en-US" altLang="zh-CN" sz="2000" b="1" i="1">
                <a:solidFill>
                  <a:schemeClr val="bg2"/>
                </a:solidFill>
                <a:latin typeface="+mn-lt"/>
                <a:ea typeface="+mn-ea"/>
              </a:rPr>
              <a:t>T</a:t>
            </a:r>
            <a:r>
              <a:rPr kumimoji="1" lang="en-US" altLang="zh-CN" sz="2000" b="1" baseline="-25000">
                <a:solidFill>
                  <a:schemeClr val="bg2"/>
                </a:solidFill>
                <a:latin typeface="+mn-lt"/>
                <a:ea typeface="+mn-ea"/>
              </a:rPr>
              <a:t>2</a:t>
            </a:r>
            <a:endParaRPr kumimoji="1" lang="en-US" altLang="zh-CN" sz="2000" b="1" baseline="-25000">
              <a:solidFill>
                <a:schemeClr val="bg2"/>
              </a:solidFill>
              <a:latin typeface="+mn-lt"/>
              <a:ea typeface="+mn-ea"/>
            </a:endParaRPr>
          </a:p>
        </p:txBody>
      </p:sp>
      <p:sp>
        <p:nvSpPr>
          <p:cNvPr id="26" name="Text Box 19"/>
          <p:cNvSpPr txBox="1">
            <a:spLocks noChangeArrowheads="1"/>
          </p:cNvSpPr>
          <p:nvPr/>
        </p:nvSpPr>
        <p:spPr bwMode="auto">
          <a:xfrm>
            <a:off x="10077772" y="6311006"/>
            <a:ext cx="394970" cy="398780"/>
          </a:xfrm>
          <a:prstGeom prst="rect">
            <a:avLst/>
          </a:prstGeom>
          <a:noFill/>
          <a:ln w="9525">
            <a:noFill/>
            <a:miter lim="800000"/>
          </a:ln>
          <a:effectLst/>
        </p:spPr>
        <p:txBody>
          <a:bodyPr wrap="none">
            <a:spAutoFit/>
          </a:bodyPr>
          <a:lstStyle/>
          <a:p>
            <a:r>
              <a:rPr kumimoji="1" lang="en-US" altLang="zh-CN" sz="2000" b="1" i="1">
                <a:solidFill>
                  <a:schemeClr val="bg2"/>
                </a:solidFill>
                <a:latin typeface="+mn-lt"/>
                <a:ea typeface="+mn-ea"/>
              </a:rPr>
              <a:t>T</a:t>
            </a:r>
            <a:r>
              <a:rPr kumimoji="1" lang="en-US" altLang="zh-CN" sz="2000" b="1" baseline="-25000">
                <a:solidFill>
                  <a:schemeClr val="bg2"/>
                </a:solidFill>
                <a:latin typeface="+mn-lt"/>
                <a:ea typeface="+mn-ea"/>
              </a:rPr>
              <a:t>3</a:t>
            </a:r>
            <a:endParaRPr kumimoji="1" lang="en-US" altLang="zh-CN" sz="2000" b="1" baseline="-25000">
              <a:solidFill>
                <a:schemeClr val="bg2"/>
              </a:solidFill>
              <a:latin typeface="+mn-lt"/>
              <a:ea typeface="+mn-ea"/>
            </a:endParaRPr>
          </a:p>
        </p:txBody>
      </p:sp>
      <p:sp>
        <p:nvSpPr>
          <p:cNvPr id="27" name="Text Box 20"/>
          <p:cNvSpPr txBox="1">
            <a:spLocks noChangeArrowheads="1"/>
          </p:cNvSpPr>
          <p:nvPr/>
        </p:nvSpPr>
        <p:spPr bwMode="auto">
          <a:xfrm>
            <a:off x="3803973" y="3612256"/>
            <a:ext cx="693420" cy="398780"/>
          </a:xfrm>
          <a:prstGeom prst="rect">
            <a:avLst/>
          </a:prstGeom>
          <a:noFill/>
          <a:ln w="9525">
            <a:noFill/>
            <a:miter lim="800000"/>
          </a:ln>
          <a:effectLst/>
        </p:spPr>
        <p:txBody>
          <a:bodyPr wrap="none">
            <a:spAutoFit/>
          </a:bodyPr>
          <a:lstStyle/>
          <a:p>
            <a:r>
              <a:rPr kumimoji="1" lang="zh-CN" altLang="en-US" sz="2000" b="1" dirty="0">
                <a:solidFill>
                  <a:schemeClr val="bg2"/>
                </a:solidFill>
                <a:latin typeface="+mn-lt"/>
                <a:ea typeface="+mn-ea"/>
              </a:rPr>
              <a:t>概率</a:t>
            </a:r>
            <a:endParaRPr kumimoji="1" lang="zh-CN" altLang="en-US" sz="2000" b="1" dirty="0">
              <a:solidFill>
                <a:schemeClr val="bg2"/>
              </a:solidFill>
              <a:latin typeface="+mn-lt"/>
              <a:ea typeface="+mn-ea"/>
            </a:endParaRPr>
          </a:p>
        </p:txBody>
      </p:sp>
      <p:sp>
        <p:nvSpPr>
          <p:cNvPr id="3" name="文本框 2"/>
          <p:cNvSpPr txBox="1"/>
          <p:nvPr/>
        </p:nvSpPr>
        <p:spPr>
          <a:xfrm>
            <a:off x="360680" y="1104265"/>
            <a:ext cx="3398520" cy="460375"/>
          </a:xfrm>
          <a:prstGeom prst="rect">
            <a:avLst/>
          </a:prstGeom>
          <a:noFill/>
        </p:spPr>
        <p:txBody>
          <a:bodyPr wrap="none" rtlCol="0" anchor="t">
            <a:spAutoFit/>
          </a:bodyPr>
          <a:p>
            <a:r>
              <a:rPr lang="en-US" altLang="zh-CN" sz="2400" b="1" dirty="0">
                <a:solidFill>
                  <a:schemeClr val="bg2"/>
                </a:solidFill>
                <a:sym typeface="+mn-ea"/>
              </a:rPr>
              <a:t>3) </a:t>
            </a:r>
            <a:r>
              <a:rPr lang="zh-CN" altLang="en-US" sz="2400" b="1" dirty="0">
                <a:solidFill>
                  <a:schemeClr val="bg2"/>
                </a:solidFill>
                <a:sym typeface="+mn-ea"/>
              </a:rPr>
              <a:t>超时重传时间的选择</a:t>
            </a:r>
            <a:endParaRPr lang="zh-CN" altLang="en-US" sz="2400" b="1" dirty="0">
              <a:solidFill>
                <a:schemeClr val="bg2"/>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47522" name="Rectangle 2"/>
          <p:cNvSpPr>
            <a:spLocks noGrp="1" noChangeArrowheads="1"/>
          </p:cNvSpPr>
          <p:nvPr/>
        </p:nvSpPr>
        <p:spPr>
          <a:xfrm>
            <a:off x="5778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400" b="1" dirty="0" smtClean="0">
                <a:solidFill>
                  <a:schemeClr val="bg2"/>
                </a:solidFill>
              </a:rPr>
              <a:t>指数加权移动平均</a:t>
            </a:r>
            <a:r>
              <a:rPr lang="zh-CN" altLang="en-US" sz="2400" b="1" dirty="0">
                <a:solidFill>
                  <a:schemeClr val="bg2"/>
                </a:solidFill>
              </a:rPr>
              <a:t>往返时间</a:t>
            </a:r>
            <a:endParaRPr lang="zh-CN" altLang="en-US" sz="2400" b="1" dirty="0">
              <a:solidFill>
                <a:schemeClr val="bg2"/>
              </a:solidFill>
            </a:endParaRPr>
          </a:p>
        </p:txBody>
      </p:sp>
      <p:sp>
        <p:nvSpPr>
          <p:cNvPr id="747523" name="Rectangle 3"/>
          <p:cNvSpPr>
            <a:spLocks noGrp="1" noChangeArrowheads="1"/>
          </p:cNvSpPr>
          <p:nvPr>
            <p:ph idx="1"/>
          </p:nvPr>
        </p:nvSpPr>
        <p:spPr>
          <a:xfrm>
            <a:off x="87630" y="1510030"/>
            <a:ext cx="12295505" cy="5027930"/>
          </a:xfrm>
        </p:spPr>
        <p:txBody>
          <a:bodyPr>
            <a:noAutofit/>
          </a:bodyPr>
          <a:p>
            <a:pPr indent="532130" fontAlgn="auto">
              <a:lnSpc>
                <a:spcPct val="120000"/>
              </a:lnSpc>
            </a:pPr>
            <a:r>
              <a:rPr lang="en-US" altLang="zh-CN" sz="2200" b="1" dirty="0">
                <a:solidFill>
                  <a:schemeClr val="bg2"/>
                </a:solidFill>
              </a:rPr>
              <a:t>TCP </a:t>
            </a:r>
            <a:r>
              <a:rPr lang="zh-CN" altLang="en-US" sz="2200" b="1" dirty="0">
                <a:solidFill>
                  <a:schemeClr val="bg2"/>
                </a:solidFill>
              </a:rPr>
              <a:t>用</a:t>
            </a:r>
            <a:r>
              <a:rPr lang="zh-CN" altLang="en-US" sz="2200" b="1" dirty="0">
                <a:solidFill>
                  <a:srgbClr val="FF0000"/>
                </a:solidFill>
              </a:rPr>
              <a:t>指数</a:t>
            </a:r>
            <a:r>
              <a:rPr lang="zh-CN" altLang="en-US" sz="2200" b="1" dirty="0">
                <a:solidFill>
                  <a:schemeClr val="hlink"/>
                </a:solidFill>
              </a:rPr>
              <a:t>加权移动平均往返时间</a:t>
            </a:r>
            <a:r>
              <a:rPr lang="zh-CN" altLang="en-US" sz="2200" b="1" dirty="0"/>
              <a:t> </a:t>
            </a:r>
            <a:r>
              <a:rPr lang="en-US" altLang="zh-CN" sz="2200" b="1" dirty="0" err="1">
                <a:solidFill>
                  <a:schemeClr val="bg2"/>
                </a:solidFill>
              </a:rPr>
              <a:t>RTT</a:t>
            </a:r>
            <a:r>
              <a:rPr lang="en-US" altLang="zh-CN" sz="2200" b="1" baseline="-25000" dirty="0" err="1">
                <a:solidFill>
                  <a:schemeClr val="bg2"/>
                </a:solidFill>
              </a:rPr>
              <a:t>S</a:t>
            </a:r>
            <a:r>
              <a:rPr lang="zh-CN" altLang="en-US" sz="2200" b="1" dirty="0">
                <a:solidFill>
                  <a:schemeClr val="bg2"/>
                </a:solidFill>
              </a:rPr>
              <a:t>（这又称为</a:t>
            </a:r>
            <a:r>
              <a:rPr lang="zh-CN" altLang="en-US" sz="2200" b="1" dirty="0">
                <a:solidFill>
                  <a:schemeClr val="hlink"/>
                </a:solidFill>
              </a:rPr>
              <a:t>平滑的往返时间</a:t>
            </a:r>
            <a:r>
              <a:rPr lang="zh-CN" altLang="en-US" sz="2200" b="1" dirty="0">
                <a:solidFill>
                  <a:schemeClr val="bg2"/>
                </a:solidFill>
              </a:rPr>
              <a:t>）来估计当前</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a:t>
            </a:r>
            <a:endParaRPr lang="zh-CN" altLang="en-US" sz="2200" b="1" dirty="0">
              <a:solidFill>
                <a:schemeClr val="bg2"/>
              </a:solidFill>
            </a:endParaRPr>
          </a:p>
          <a:p>
            <a:pPr indent="532130" fontAlgn="auto">
              <a:lnSpc>
                <a:spcPct val="120000"/>
              </a:lnSpc>
            </a:pPr>
            <a:r>
              <a:rPr lang="zh-CN" altLang="en-US" sz="2200" b="1" dirty="0">
                <a:solidFill>
                  <a:schemeClr val="bg2"/>
                </a:solidFill>
              </a:rPr>
              <a:t>第一次测量到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样本时，</a:t>
            </a:r>
            <a:r>
              <a:rPr lang="en-US" altLang="zh-CN" sz="2200" b="1" dirty="0" err="1">
                <a:solidFill>
                  <a:schemeClr val="bg2"/>
                </a:solidFill>
              </a:rPr>
              <a:t>RTT</a:t>
            </a:r>
            <a:r>
              <a:rPr lang="en-US" altLang="zh-CN" sz="2200" b="1" baseline="-25000" dirty="0" err="1">
                <a:solidFill>
                  <a:schemeClr val="bg2"/>
                </a:solidFill>
              </a:rPr>
              <a:t>S</a:t>
            </a:r>
            <a:r>
              <a:rPr lang="en-US" altLang="zh-CN" sz="2200" b="1" baseline="-25000" dirty="0">
                <a:solidFill>
                  <a:schemeClr val="bg2"/>
                </a:solidFill>
              </a:rPr>
              <a:t> </a:t>
            </a:r>
            <a:r>
              <a:rPr lang="zh-CN" altLang="en-US" sz="2200" b="1" dirty="0">
                <a:solidFill>
                  <a:schemeClr val="bg2"/>
                </a:solidFill>
              </a:rPr>
              <a:t>值就取为所测量到的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样本值。以后每测量到一个新的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样本，就按下式重新计算一次 </a:t>
            </a:r>
            <a:r>
              <a:rPr lang="en-US" altLang="zh-CN" sz="2200" b="1" dirty="0" err="1">
                <a:solidFill>
                  <a:schemeClr val="bg2"/>
                </a:solidFill>
              </a:rPr>
              <a:t>RTT</a:t>
            </a:r>
            <a:r>
              <a:rPr lang="en-US" altLang="zh-CN" sz="2200" b="1" baseline="-25000" dirty="0" err="1">
                <a:solidFill>
                  <a:schemeClr val="bg2"/>
                </a:solidFill>
              </a:rPr>
              <a:t>S</a:t>
            </a:r>
            <a:r>
              <a:rPr lang="zh-CN" altLang="en-US" sz="2200" b="1" dirty="0">
                <a:solidFill>
                  <a:schemeClr val="bg2"/>
                </a:solidFill>
              </a:rPr>
              <a:t>：</a:t>
            </a:r>
            <a:endParaRPr lang="zh-CN" altLang="en-US" sz="2200" b="1" dirty="0">
              <a:solidFill>
                <a:schemeClr val="bg2"/>
              </a:solidFill>
            </a:endParaRPr>
          </a:p>
          <a:p>
            <a:pPr indent="532130" fontAlgn="auto">
              <a:lnSpc>
                <a:spcPct val="120000"/>
              </a:lnSpc>
              <a:spcBef>
                <a:spcPct val="30000"/>
              </a:spcBef>
              <a:buFont typeface="Wingdings" panose="05000000000000000000" pitchFamily="2" charset="2"/>
              <a:buNone/>
            </a:pPr>
            <a:r>
              <a:rPr lang="zh-CN" altLang="en-US" sz="2200" b="1" dirty="0">
                <a:solidFill>
                  <a:schemeClr val="bg2"/>
                </a:solidFill>
              </a:rPr>
              <a:t> 新的 </a:t>
            </a:r>
            <a:r>
              <a:rPr lang="en-US" altLang="zh-CN" sz="2200" b="1" dirty="0" err="1">
                <a:solidFill>
                  <a:schemeClr val="bg2"/>
                </a:solidFill>
              </a:rPr>
              <a:t>RTT</a:t>
            </a:r>
            <a:r>
              <a:rPr lang="en-US" altLang="zh-CN" sz="2200" b="1" baseline="-25000" dirty="0" err="1">
                <a:solidFill>
                  <a:schemeClr val="bg2"/>
                </a:solidFill>
              </a:rPr>
              <a:t>S</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(1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zh-CN" altLang="en-US" sz="2200" b="1" dirty="0">
                <a:solidFill>
                  <a:schemeClr val="bg2"/>
                </a:solidFill>
              </a:rPr>
              <a:t>旧的 </a:t>
            </a:r>
            <a:r>
              <a:rPr lang="en-US" altLang="zh-CN" sz="2200" b="1" dirty="0" err="1">
                <a:solidFill>
                  <a:schemeClr val="bg2"/>
                </a:solidFill>
              </a:rPr>
              <a:t>RTT</a:t>
            </a:r>
            <a:r>
              <a:rPr lang="en-US" altLang="zh-CN" sz="2200" b="1" baseline="-25000" dirty="0" err="1">
                <a:solidFill>
                  <a:schemeClr val="bg2"/>
                </a:solidFill>
              </a:rPr>
              <a:t>S</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zh-CN" altLang="en-US" sz="2200" b="1" dirty="0">
                <a:solidFill>
                  <a:schemeClr val="bg2"/>
                </a:solidFill>
              </a:rPr>
              <a:t>新的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样本</a:t>
            </a:r>
            <a:r>
              <a:rPr lang="en-US" altLang="zh-CN" sz="2200" b="1" dirty="0">
                <a:solidFill>
                  <a:schemeClr val="bg2"/>
                </a:solidFill>
              </a:rPr>
              <a:t>)            (3-1)</a:t>
            </a:r>
            <a:endParaRPr lang="en-US" altLang="zh-CN" sz="2200" b="1" dirty="0">
              <a:solidFill>
                <a:schemeClr val="bg2"/>
              </a:solidFill>
            </a:endParaRPr>
          </a:p>
          <a:p>
            <a:pPr indent="532130" fontAlgn="auto">
              <a:lnSpc>
                <a:spcPct val="120000"/>
              </a:lnSpc>
              <a:spcAft>
                <a:spcPct val="10000"/>
              </a:spcAft>
              <a:buFont typeface="Wingdings" panose="05000000000000000000" pitchFamily="2" charset="2"/>
              <a:buNone/>
            </a:pPr>
            <a:endParaRPr lang="en-US" altLang="zh-CN" sz="2200" b="1" dirty="0">
              <a:solidFill>
                <a:schemeClr val="bg2"/>
              </a:solidFill>
            </a:endParaRPr>
          </a:p>
          <a:p>
            <a:pPr indent="532130" fontAlgn="auto">
              <a:lnSpc>
                <a:spcPct val="120000"/>
              </a:lnSpc>
              <a:spcAft>
                <a:spcPct val="10000"/>
              </a:spcAft>
              <a:buFont typeface="Wingdings" panose="05000000000000000000" pitchFamily="2" charset="2"/>
              <a:buNone/>
            </a:pPr>
            <a:r>
              <a:rPr lang="zh-CN" altLang="zh-CN" sz="2200" b="1" dirty="0">
                <a:solidFill>
                  <a:schemeClr val="bg2"/>
                </a:solidFill>
              </a:rPr>
              <a:t>随着测量次数的递增，过去的</a:t>
            </a:r>
            <a:r>
              <a:rPr lang="en-US" altLang="zh-CN" sz="2200" b="1" dirty="0">
                <a:solidFill>
                  <a:schemeClr val="bg2"/>
                </a:solidFill>
              </a:rPr>
              <a:t>RTT</a:t>
            </a:r>
            <a:r>
              <a:rPr lang="zh-CN" altLang="en-US" sz="2200" b="1" dirty="0">
                <a:solidFill>
                  <a:schemeClr val="bg2"/>
                </a:solidFill>
              </a:rPr>
              <a:t>测量值的权重呈指数递减！</a:t>
            </a:r>
            <a:endParaRPr lang="zh-CN" altLang="en-US" sz="2200" b="1" dirty="0">
              <a:solidFill>
                <a:schemeClr val="bg2"/>
              </a:solidFill>
            </a:endParaRPr>
          </a:p>
          <a:p>
            <a:pPr indent="532130" fontAlgn="auto">
              <a:lnSpc>
                <a:spcPct val="120000"/>
              </a:lnSpc>
              <a:spcAft>
                <a:spcPct val="10000"/>
              </a:spcAft>
              <a:buFont typeface="Wingdings" panose="05000000000000000000" pitchFamily="2" charset="2"/>
              <a:buNone/>
            </a:pPr>
            <a:r>
              <a:rPr lang="zh-CN" altLang="en-US" sz="2200" b="1" dirty="0">
                <a:solidFill>
                  <a:schemeClr val="bg2"/>
                </a:solidFill>
              </a:rPr>
              <a:t>最近测量的</a:t>
            </a:r>
            <a:r>
              <a:rPr lang="en-US" altLang="zh-CN" sz="2200" b="1" dirty="0">
                <a:solidFill>
                  <a:schemeClr val="bg2"/>
                </a:solidFill>
              </a:rPr>
              <a:t>RTT</a:t>
            </a:r>
            <a:r>
              <a:rPr lang="zh-CN" altLang="en-US" sz="2200" b="1" dirty="0">
                <a:solidFill>
                  <a:schemeClr val="bg2"/>
                </a:solidFill>
              </a:rPr>
              <a:t>的权重最大。</a:t>
            </a:r>
            <a:endParaRPr lang="en-US" altLang="zh-CN" sz="2200" b="1" dirty="0">
              <a:solidFill>
                <a:schemeClr val="bg2"/>
              </a:solidFill>
            </a:endParaRPr>
          </a:p>
          <a:p>
            <a:pPr indent="532130" fontAlgn="auto">
              <a:lnSpc>
                <a:spcPct val="120000"/>
              </a:lnSpc>
            </a:pPr>
            <a:r>
              <a:rPr lang="zh-CN" altLang="en-US" sz="2200" b="1" dirty="0">
                <a:solidFill>
                  <a:schemeClr val="bg2"/>
                </a:solidFill>
              </a:rPr>
              <a:t>式中，</a:t>
            </a:r>
            <a:r>
              <a:rPr lang="en-US" altLang="zh-CN" sz="2200" b="1" dirty="0">
                <a:solidFill>
                  <a:schemeClr val="bg2"/>
                </a:solidFill>
              </a:rPr>
              <a:t>0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a:t>
            </a:r>
            <a:r>
              <a:rPr lang="en-US" altLang="zh-CN" sz="2200" b="1" dirty="0">
                <a:solidFill>
                  <a:schemeClr val="bg2"/>
                </a:solidFill>
                <a:sym typeface="Symbol" panose="05050102010706020507" pitchFamily="18" charset="2"/>
              </a:rPr>
              <a:t></a:t>
            </a:r>
            <a:r>
              <a:rPr lang="en-US" altLang="zh-CN" sz="2200" b="1" dirty="0">
                <a:solidFill>
                  <a:schemeClr val="bg2"/>
                </a:solidFill>
              </a:rPr>
              <a:t> 1</a:t>
            </a:r>
            <a:r>
              <a:rPr lang="zh-CN" altLang="en-US" sz="2200" b="1" dirty="0">
                <a:solidFill>
                  <a:schemeClr val="bg2"/>
                </a:solidFill>
              </a:rPr>
              <a:t>。若 </a:t>
            </a:r>
            <a:r>
              <a:rPr lang="zh-CN" altLang="en-US" sz="2200" b="1" dirty="0">
                <a:solidFill>
                  <a:schemeClr val="bg2"/>
                </a:solidFill>
                <a:sym typeface="Symbol" panose="05050102010706020507" pitchFamily="18" charset="2"/>
              </a:rPr>
              <a:t> </a:t>
            </a:r>
            <a:r>
              <a:rPr lang="zh-CN" altLang="en-US" sz="2200" b="1" dirty="0">
                <a:solidFill>
                  <a:schemeClr val="bg2"/>
                </a:solidFill>
              </a:rPr>
              <a:t>很接近于零，表示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值更新较慢。若选择 </a:t>
            </a:r>
            <a:r>
              <a:rPr lang="zh-CN" altLang="en-US" sz="2200" b="1" dirty="0">
                <a:solidFill>
                  <a:schemeClr val="bg2"/>
                </a:solidFill>
                <a:sym typeface="Symbol" panose="05050102010706020507" pitchFamily="18" charset="2"/>
              </a:rPr>
              <a:t> </a:t>
            </a:r>
            <a:r>
              <a:rPr lang="zh-CN" altLang="en-US" sz="2200" b="1" dirty="0">
                <a:solidFill>
                  <a:schemeClr val="bg2"/>
                </a:solidFill>
              </a:rPr>
              <a:t>接近于 </a:t>
            </a:r>
            <a:r>
              <a:rPr lang="en-US" altLang="zh-CN" sz="2200" b="1" dirty="0">
                <a:solidFill>
                  <a:schemeClr val="bg2"/>
                </a:solidFill>
              </a:rPr>
              <a:t>1</a:t>
            </a:r>
            <a:r>
              <a:rPr lang="zh-CN" altLang="en-US" sz="2200" b="1" dirty="0">
                <a:solidFill>
                  <a:schemeClr val="bg2"/>
                </a:solidFill>
              </a:rPr>
              <a:t>，则表示 </a:t>
            </a:r>
            <a:r>
              <a:rPr lang="en-US" altLang="zh-CN" sz="2200" b="1" dirty="0" err="1">
                <a:solidFill>
                  <a:schemeClr val="bg2"/>
                </a:solidFill>
              </a:rPr>
              <a:t>RTT</a:t>
            </a:r>
            <a:r>
              <a:rPr lang="en-US" altLang="zh-CN" sz="2200" b="1" dirty="0">
                <a:solidFill>
                  <a:schemeClr val="bg2"/>
                </a:solidFill>
              </a:rPr>
              <a:t> </a:t>
            </a:r>
            <a:r>
              <a:rPr lang="zh-CN" altLang="en-US" sz="2200" b="1" dirty="0">
                <a:solidFill>
                  <a:schemeClr val="bg2"/>
                </a:solidFill>
              </a:rPr>
              <a:t>值更新较快。</a:t>
            </a:r>
            <a:endParaRPr lang="zh-CN" altLang="en-US" sz="2200" b="1" dirty="0">
              <a:solidFill>
                <a:schemeClr val="bg2"/>
              </a:solidFill>
            </a:endParaRPr>
          </a:p>
          <a:p>
            <a:pPr indent="532130" fontAlgn="auto">
              <a:lnSpc>
                <a:spcPct val="120000"/>
              </a:lnSpc>
            </a:pPr>
            <a:r>
              <a:rPr lang="en-US" altLang="zh-CN" sz="2200" b="1" dirty="0" err="1">
                <a:solidFill>
                  <a:schemeClr val="bg2"/>
                </a:solidFill>
              </a:rPr>
              <a:t>RFC</a:t>
            </a:r>
            <a:r>
              <a:rPr lang="en-US" altLang="zh-CN" sz="2200" b="1" dirty="0">
                <a:solidFill>
                  <a:schemeClr val="bg2"/>
                </a:solidFill>
              </a:rPr>
              <a:t> 2988 </a:t>
            </a:r>
            <a:r>
              <a:rPr lang="zh-CN" altLang="en-US" sz="2200" b="1" dirty="0">
                <a:solidFill>
                  <a:schemeClr val="bg2"/>
                </a:solidFill>
              </a:rPr>
              <a:t>推荐的 </a:t>
            </a:r>
            <a:r>
              <a:rPr lang="zh-CN" altLang="en-US" sz="2200" b="1" dirty="0">
                <a:solidFill>
                  <a:schemeClr val="bg2"/>
                </a:solidFill>
                <a:sym typeface="Symbol" panose="05050102010706020507" pitchFamily="18" charset="2"/>
              </a:rPr>
              <a:t> </a:t>
            </a:r>
            <a:r>
              <a:rPr lang="zh-CN" altLang="en-US" sz="2200" b="1" dirty="0">
                <a:solidFill>
                  <a:schemeClr val="bg2"/>
                </a:solidFill>
              </a:rPr>
              <a:t>值为 </a:t>
            </a:r>
            <a:r>
              <a:rPr lang="en-US" altLang="zh-CN" sz="2200" b="1" dirty="0">
                <a:solidFill>
                  <a:schemeClr val="bg2"/>
                </a:solidFill>
              </a:rPr>
              <a:t>1/8</a:t>
            </a:r>
            <a:r>
              <a:rPr lang="zh-CN" altLang="en-US" sz="2200" b="1" dirty="0">
                <a:solidFill>
                  <a:schemeClr val="bg2"/>
                </a:solidFill>
              </a:rPr>
              <a:t>，即 </a:t>
            </a:r>
            <a:r>
              <a:rPr lang="en-US" altLang="zh-CN" sz="2200" b="1" dirty="0">
                <a:solidFill>
                  <a:schemeClr val="bg2"/>
                </a:solidFill>
              </a:rPr>
              <a:t>0.125</a:t>
            </a:r>
            <a:r>
              <a:rPr lang="zh-CN" altLang="en-US" sz="2200" b="1" dirty="0">
                <a:solidFill>
                  <a:schemeClr val="bg2"/>
                </a:solidFill>
              </a:rPr>
              <a:t>。 </a:t>
            </a:r>
            <a:endParaRPr lang="zh-CN" altLang="en-US" sz="2200" b="1" dirty="0">
              <a:solidFill>
                <a:schemeClr val="bg2"/>
              </a:solidFill>
            </a:endParaRPr>
          </a:p>
        </p:txBody>
      </p:sp>
      <p:pic>
        <p:nvPicPr>
          <p:cNvPr id="3" name="图片 2" descr="30650d713489ef838ca5eccaaed0db2"/>
          <p:cNvPicPr>
            <a:picLocks noChangeAspect="1"/>
          </p:cNvPicPr>
          <p:nvPr/>
        </p:nvPicPr>
        <p:blipFill>
          <a:blip r:embed="rId1"/>
          <a:stretch>
            <a:fillRect/>
          </a:stretch>
        </p:blipFill>
        <p:spPr>
          <a:xfrm>
            <a:off x="797560" y="3484880"/>
            <a:ext cx="7515225" cy="36195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47522" name="Rectangle 2"/>
          <p:cNvSpPr>
            <a:spLocks noGrp="1" noChangeArrowheads="1"/>
          </p:cNvSpPr>
          <p:nvPr/>
        </p:nvSpPr>
        <p:spPr>
          <a:xfrm>
            <a:off x="718820" y="940435"/>
            <a:ext cx="9846310" cy="42926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400" b="1" dirty="0">
                <a:solidFill>
                  <a:srgbClr val="FF0000"/>
                </a:solidFill>
                <a:sym typeface="+mn-ea"/>
              </a:rPr>
              <a:t>超时重传时间 </a:t>
            </a:r>
            <a:r>
              <a:rPr lang="en-US" altLang="zh-CN" sz="2400" b="1" dirty="0">
                <a:solidFill>
                  <a:srgbClr val="FF0000"/>
                </a:solidFill>
                <a:sym typeface="+mn-ea"/>
              </a:rPr>
              <a:t>RTO (</a:t>
            </a:r>
            <a:r>
              <a:rPr lang="en-US" altLang="zh-CN" sz="2400" b="1" dirty="0" err="1">
                <a:solidFill>
                  <a:srgbClr val="FF0000"/>
                </a:solidFill>
                <a:sym typeface="+mn-ea"/>
              </a:rPr>
              <a:t>RetransmissionTime</a:t>
            </a:r>
            <a:r>
              <a:rPr lang="en-US" altLang="zh-CN" sz="2400" b="1" dirty="0">
                <a:solidFill>
                  <a:srgbClr val="FF0000"/>
                </a:solidFill>
                <a:sym typeface="+mn-ea"/>
              </a:rPr>
              <a:t>-Out) </a:t>
            </a:r>
            <a:endParaRPr lang="en-US" altLang="zh-CN" sz="2400" b="1" dirty="0">
              <a:solidFill>
                <a:srgbClr val="FF0000"/>
              </a:solidFill>
              <a:sym typeface="+mn-ea"/>
            </a:endParaRPr>
          </a:p>
        </p:txBody>
      </p:sp>
      <p:sp>
        <p:nvSpPr>
          <p:cNvPr id="748547" name="Rectangle 3"/>
          <p:cNvSpPr>
            <a:spLocks noGrp="1" noChangeArrowheads="1"/>
          </p:cNvSpPr>
          <p:nvPr>
            <p:ph idx="1"/>
          </p:nvPr>
        </p:nvSpPr>
        <p:spPr>
          <a:xfrm>
            <a:off x="123190" y="1139190"/>
            <a:ext cx="11776710" cy="4351655"/>
          </a:xfrm>
        </p:spPr>
        <p:txBody>
          <a:bodyPr>
            <a:noAutofit/>
          </a:bodyPr>
          <a:p>
            <a:pPr indent="532130">
              <a:lnSpc>
                <a:spcPct val="160000"/>
              </a:lnSpc>
            </a:pPr>
            <a:r>
              <a:rPr lang="en-US" altLang="zh-CN" sz="2000" b="1" dirty="0" err="1">
                <a:solidFill>
                  <a:schemeClr val="bg2"/>
                </a:solidFill>
              </a:rPr>
              <a:t>RTO</a:t>
            </a:r>
            <a:r>
              <a:rPr lang="en-US" altLang="zh-CN" sz="2000" b="1" dirty="0">
                <a:solidFill>
                  <a:schemeClr val="bg2"/>
                </a:solidFill>
              </a:rPr>
              <a:t> </a:t>
            </a:r>
            <a:r>
              <a:rPr lang="zh-CN" altLang="en-US" sz="2000" b="1" dirty="0">
                <a:solidFill>
                  <a:schemeClr val="bg2"/>
                </a:solidFill>
              </a:rPr>
              <a:t>应略大于上面得出的加权平均往返时间 </a:t>
            </a:r>
            <a:r>
              <a:rPr lang="en-US" altLang="zh-CN" sz="2000" b="1" dirty="0" err="1">
                <a:solidFill>
                  <a:schemeClr val="bg2"/>
                </a:solidFill>
              </a:rPr>
              <a:t>RTT</a:t>
            </a:r>
            <a:r>
              <a:rPr lang="en-US" altLang="zh-CN" sz="2000" b="1" baseline="-25000" dirty="0" err="1">
                <a:solidFill>
                  <a:schemeClr val="bg2"/>
                </a:solidFill>
              </a:rPr>
              <a:t>S</a:t>
            </a:r>
            <a:r>
              <a:rPr lang="zh-CN" altLang="en-US" sz="2000" b="1" dirty="0">
                <a:solidFill>
                  <a:schemeClr val="bg2"/>
                </a:solidFill>
              </a:rPr>
              <a:t>。</a:t>
            </a:r>
            <a:endParaRPr lang="zh-CN" altLang="en-US" sz="2000" b="1" dirty="0">
              <a:solidFill>
                <a:schemeClr val="bg2"/>
              </a:solidFill>
            </a:endParaRPr>
          </a:p>
          <a:p>
            <a:pPr indent="532130">
              <a:lnSpc>
                <a:spcPct val="160000"/>
              </a:lnSpc>
            </a:pPr>
            <a:r>
              <a:rPr lang="en-US" altLang="zh-CN" sz="2000" b="1" dirty="0" err="1">
                <a:solidFill>
                  <a:schemeClr val="bg2"/>
                </a:solidFill>
              </a:rPr>
              <a:t>RFC</a:t>
            </a:r>
            <a:r>
              <a:rPr lang="en-US" altLang="zh-CN" sz="2000" b="1" dirty="0">
                <a:solidFill>
                  <a:schemeClr val="bg2"/>
                </a:solidFill>
              </a:rPr>
              <a:t> 2988 </a:t>
            </a:r>
            <a:r>
              <a:rPr lang="zh-CN" altLang="en-US" sz="2000" b="1" dirty="0">
                <a:solidFill>
                  <a:schemeClr val="bg2"/>
                </a:solidFill>
              </a:rPr>
              <a:t>建议使用下式计算 </a:t>
            </a:r>
            <a:r>
              <a:rPr lang="en-US" altLang="zh-CN" sz="2000" b="1" dirty="0" err="1">
                <a:solidFill>
                  <a:schemeClr val="bg2"/>
                </a:solidFill>
              </a:rPr>
              <a:t>RTO</a:t>
            </a:r>
            <a:r>
              <a:rPr lang="zh-CN" altLang="en-US" sz="2000" b="1" dirty="0">
                <a:solidFill>
                  <a:schemeClr val="bg2"/>
                </a:solidFill>
              </a:rPr>
              <a:t>：</a:t>
            </a:r>
            <a:endParaRPr lang="zh-CN" altLang="en-US" sz="2000" b="1" dirty="0">
              <a:solidFill>
                <a:schemeClr val="bg2"/>
              </a:solidFill>
            </a:endParaRPr>
          </a:p>
          <a:p>
            <a:pPr indent="0">
              <a:lnSpc>
                <a:spcPct val="160000"/>
              </a:lnSpc>
              <a:spcBef>
                <a:spcPct val="30000"/>
              </a:spcBef>
              <a:spcAft>
                <a:spcPct val="20000"/>
              </a:spcAft>
              <a:buNone/>
            </a:pPr>
            <a:r>
              <a:rPr lang="zh-CN" altLang="en-US" sz="2000" b="1" dirty="0">
                <a:solidFill>
                  <a:schemeClr val="bg2"/>
                </a:solidFill>
              </a:rPr>
              <a:t>                   </a:t>
            </a:r>
            <a:r>
              <a:rPr lang="en-US" altLang="zh-CN" sz="2000" b="1" dirty="0">
                <a:solidFill>
                  <a:schemeClr val="bg2"/>
                </a:solidFill>
              </a:rPr>
              <a:t>RTO </a:t>
            </a:r>
            <a:r>
              <a:rPr lang="en-US" altLang="zh-CN" sz="2000" b="1" dirty="0">
                <a:solidFill>
                  <a:schemeClr val="bg2"/>
                </a:solidFill>
                <a:sym typeface="Symbol" panose="05050102010706020507" pitchFamily="18" charset="2"/>
              </a:rPr>
              <a:t></a:t>
            </a:r>
            <a:r>
              <a:rPr lang="en-US" altLang="zh-CN" sz="2000" b="1" dirty="0">
                <a:solidFill>
                  <a:schemeClr val="bg2"/>
                </a:solidFill>
              </a:rPr>
              <a:t> RTT</a:t>
            </a:r>
            <a:r>
              <a:rPr lang="en-US" altLang="zh-CN" sz="2000" b="1" baseline="-25000" dirty="0">
                <a:solidFill>
                  <a:schemeClr val="bg2"/>
                </a:solidFill>
              </a:rPr>
              <a:t>S</a:t>
            </a:r>
            <a:r>
              <a:rPr lang="en-US" altLang="zh-CN" sz="2000" b="1" dirty="0">
                <a:solidFill>
                  <a:schemeClr val="bg2"/>
                </a:solidFill>
              </a:rPr>
              <a:t> + 4 </a:t>
            </a:r>
            <a:r>
              <a:rPr lang="en-US" altLang="zh-CN" sz="2000" b="1" dirty="0">
                <a:solidFill>
                  <a:schemeClr val="bg2"/>
                </a:solidFill>
                <a:sym typeface="Symbol" panose="05050102010706020507" pitchFamily="18" charset="2"/>
              </a:rPr>
              <a:t></a:t>
            </a:r>
            <a:r>
              <a:rPr lang="en-US" altLang="zh-CN" sz="2000" b="1" dirty="0">
                <a:solidFill>
                  <a:schemeClr val="bg2"/>
                </a:solidFill>
              </a:rPr>
              <a:t> RTT</a:t>
            </a:r>
            <a:r>
              <a:rPr lang="en-US" altLang="zh-CN" sz="2000" b="1" baseline="-25000" dirty="0">
                <a:solidFill>
                  <a:schemeClr val="bg2"/>
                </a:solidFill>
              </a:rPr>
              <a:t>D</a:t>
            </a:r>
            <a:r>
              <a:rPr lang="en-US" altLang="zh-CN" sz="2000" b="1" dirty="0">
                <a:solidFill>
                  <a:schemeClr val="bg2"/>
                </a:solidFill>
              </a:rPr>
              <a:t>             </a:t>
            </a:r>
            <a:r>
              <a:rPr lang="en-US" altLang="zh-CN" sz="2000" b="1" dirty="0" smtClean="0">
                <a:solidFill>
                  <a:schemeClr val="bg2"/>
                </a:solidFill>
              </a:rPr>
              <a:t>      </a:t>
            </a:r>
            <a:r>
              <a:rPr lang="en-US" altLang="zh-CN" sz="2000" b="1" dirty="0">
                <a:solidFill>
                  <a:schemeClr val="bg2"/>
                </a:solidFill>
              </a:rPr>
              <a:t>(3-2)</a:t>
            </a:r>
            <a:endParaRPr lang="en-US" altLang="zh-CN" sz="2000" b="1" dirty="0">
              <a:solidFill>
                <a:schemeClr val="bg2"/>
              </a:solidFill>
            </a:endParaRPr>
          </a:p>
          <a:p>
            <a:pPr indent="532130">
              <a:lnSpc>
                <a:spcPct val="160000"/>
              </a:lnSpc>
              <a:spcAft>
                <a:spcPct val="10000"/>
              </a:spcAft>
            </a:pPr>
            <a:r>
              <a:rPr lang="en-US" altLang="zh-CN" sz="2000" b="1" dirty="0" err="1">
                <a:solidFill>
                  <a:schemeClr val="bg2"/>
                </a:solidFill>
              </a:rPr>
              <a:t>RTT</a:t>
            </a:r>
            <a:r>
              <a:rPr lang="en-US" altLang="zh-CN" sz="2000" b="1" baseline="-25000" dirty="0" err="1">
                <a:solidFill>
                  <a:schemeClr val="bg2"/>
                </a:solidFill>
              </a:rPr>
              <a:t>D</a:t>
            </a:r>
            <a:r>
              <a:rPr lang="en-US" altLang="zh-CN" sz="2000" b="1" baseline="-25000" dirty="0">
                <a:solidFill>
                  <a:schemeClr val="bg2"/>
                </a:solidFill>
              </a:rPr>
              <a:t> </a:t>
            </a:r>
            <a:r>
              <a:rPr lang="zh-CN" altLang="en-US" sz="2000" b="1" dirty="0">
                <a:solidFill>
                  <a:schemeClr val="bg2"/>
                </a:solidFill>
              </a:rPr>
              <a:t>是</a:t>
            </a:r>
            <a:r>
              <a:rPr lang="zh-CN" altLang="en-US" sz="2000" b="1" dirty="0"/>
              <a:t> </a:t>
            </a:r>
            <a:r>
              <a:rPr lang="en-US" altLang="zh-CN" sz="2000" b="1" dirty="0" err="1">
                <a:solidFill>
                  <a:schemeClr val="hlink"/>
                </a:solidFill>
              </a:rPr>
              <a:t>RTT</a:t>
            </a:r>
            <a:r>
              <a:rPr lang="en-US" altLang="zh-CN" sz="2000" b="1" dirty="0">
                <a:solidFill>
                  <a:schemeClr val="hlink"/>
                </a:solidFill>
              </a:rPr>
              <a:t> </a:t>
            </a:r>
            <a:r>
              <a:rPr lang="zh-CN" altLang="en-US" sz="2000" b="1" dirty="0">
                <a:solidFill>
                  <a:schemeClr val="hlink"/>
                </a:solidFill>
              </a:rPr>
              <a:t>的偏差的加权平均值</a:t>
            </a:r>
            <a:r>
              <a:rPr lang="zh-CN" altLang="en-US" sz="2000" b="1" dirty="0"/>
              <a:t>。</a:t>
            </a:r>
            <a:endParaRPr lang="zh-CN" altLang="en-US" sz="2000" b="1" dirty="0"/>
          </a:p>
          <a:p>
            <a:pPr indent="532130">
              <a:lnSpc>
                <a:spcPct val="160000"/>
              </a:lnSpc>
            </a:pPr>
            <a:r>
              <a:rPr lang="en-US" altLang="zh-CN" sz="2000" b="1" dirty="0" err="1">
                <a:solidFill>
                  <a:schemeClr val="bg2"/>
                </a:solidFill>
              </a:rPr>
              <a:t>RFC</a:t>
            </a:r>
            <a:r>
              <a:rPr lang="en-US" altLang="zh-CN" sz="2000" b="1" dirty="0">
                <a:solidFill>
                  <a:schemeClr val="bg2"/>
                </a:solidFill>
              </a:rPr>
              <a:t> 2988 </a:t>
            </a:r>
            <a:r>
              <a:rPr lang="zh-CN" altLang="en-US" sz="2000" b="1" dirty="0">
                <a:solidFill>
                  <a:schemeClr val="bg2"/>
                </a:solidFill>
              </a:rPr>
              <a:t>建议这样计算 </a:t>
            </a:r>
            <a:r>
              <a:rPr lang="en-US" altLang="zh-CN" sz="2000" b="1" dirty="0" err="1">
                <a:solidFill>
                  <a:schemeClr val="bg2"/>
                </a:solidFill>
              </a:rPr>
              <a:t>RTT</a:t>
            </a:r>
            <a:r>
              <a:rPr lang="en-US" altLang="zh-CN" sz="2000" b="1" baseline="-25000" dirty="0" err="1">
                <a:solidFill>
                  <a:schemeClr val="bg2"/>
                </a:solidFill>
              </a:rPr>
              <a:t>D</a:t>
            </a:r>
            <a:r>
              <a:rPr lang="zh-CN" altLang="en-US" sz="2000" b="1" dirty="0">
                <a:solidFill>
                  <a:schemeClr val="bg2"/>
                </a:solidFill>
              </a:rPr>
              <a:t>。第一次测量时，</a:t>
            </a:r>
            <a:r>
              <a:rPr lang="en-US" altLang="zh-CN" sz="2000" b="1" dirty="0" err="1">
                <a:solidFill>
                  <a:schemeClr val="bg2"/>
                </a:solidFill>
              </a:rPr>
              <a:t>RTT</a:t>
            </a:r>
            <a:r>
              <a:rPr lang="en-US" altLang="zh-CN" sz="2000" b="1" baseline="-25000" dirty="0" err="1">
                <a:solidFill>
                  <a:schemeClr val="bg2"/>
                </a:solidFill>
              </a:rPr>
              <a:t>D</a:t>
            </a:r>
            <a:r>
              <a:rPr lang="en-US" altLang="zh-CN" sz="2000" b="1" baseline="-25000" dirty="0">
                <a:solidFill>
                  <a:schemeClr val="bg2"/>
                </a:solidFill>
              </a:rPr>
              <a:t> </a:t>
            </a:r>
            <a:r>
              <a:rPr lang="zh-CN" altLang="en-US" sz="2000" b="1" dirty="0">
                <a:solidFill>
                  <a:schemeClr val="bg2"/>
                </a:solidFill>
              </a:rPr>
              <a:t>值取为测量到的 </a:t>
            </a:r>
            <a:r>
              <a:rPr lang="en-US" altLang="zh-CN" sz="2000" b="1" dirty="0" err="1">
                <a:solidFill>
                  <a:schemeClr val="bg2"/>
                </a:solidFill>
              </a:rPr>
              <a:t>RTT</a:t>
            </a:r>
            <a:r>
              <a:rPr lang="en-US" altLang="zh-CN" sz="2000" b="1" dirty="0">
                <a:solidFill>
                  <a:schemeClr val="bg2"/>
                </a:solidFill>
              </a:rPr>
              <a:t> </a:t>
            </a:r>
            <a:r>
              <a:rPr lang="zh-CN" altLang="en-US" sz="2000" b="1" dirty="0">
                <a:solidFill>
                  <a:schemeClr val="bg2"/>
                </a:solidFill>
              </a:rPr>
              <a:t>样本值的一半。在以后的测量中，则使用下式计算加权平均的 </a:t>
            </a:r>
            <a:r>
              <a:rPr lang="en-US" altLang="zh-CN" sz="2000" b="1" dirty="0" err="1">
                <a:solidFill>
                  <a:schemeClr val="bg2"/>
                </a:solidFill>
              </a:rPr>
              <a:t>RTT</a:t>
            </a:r>
            <a:r>
              <a:rPr lang="en-US" altLang="zh-CN" sz="2000" b="1" baseline="-25000" dirty="0" err="1">
                <a:solidFill>
                  <a:schemeClr val="bg2"/>
                </a:solidFill>
              </a:rPr>
              <a:t>D</a:t>
            </a:r>
            <a:r>
              <a:rPr lang="zh-CN" altLang="en-US" sz="2000" b="1" dirty="0">
                <a:solidFill>
                  <a:schemeClr val="bg2"/>
                </a:solidFill>
              </a:rPr>
              <a:t>：</a:t>
            </a:r>
            <a:endParaRPr lang="zh-CN" altLang="en-US" sz="2000" b="1" dirty="0">
              <a:solidFill>
                <a:schemeClr val="bg2"/>
              </a:solidFill>
            </a:endParaRPr>
          </a:p>
          <a:p>
            <a:pPr indent="532130">
              <a:lnSpc>
                <a:spcPct val="160000"/>
              </a:lnSpc>
              <a:spcAft>
                <a:spcPct val="20000"/>
              </a:spcAft>
              <a:buFont typeface="Wingdings" panose="05000000000000000000" pitchFamily="2" charset="2"/>
              <a:buNone/>
            </a:pPr>
            <a:r>
              <a:rPr lang="zh-CN" altLang="en-US" sz="2000" b="1" dirty="0">
                <a:solidFill>
                  <a:schemeClr val="bg2"/>
                </a:solidFill>
              </a:rPr>
              <a:t>新的 </a:t>
            </a:r>
            <a:r>
              <a:rPr lang="en-US" altLang="zh-CN" sz="2000" b="1" dirty="0" err="1">
                <a:solidFill>
                  <a:schemeClr val="bg2"/>
                </a:solidFill>
              </a:rPr>
              <a:t>RTT</a:t>
            </a:r>
            <a:r>
              <a:rPr lang="en-US" altLang="zh-CN" sz="2000" b="1" baseline="-25000" dirty="0" err="1">
                <a:solidFill>
                  <a:schemeClr val="bg2"/>
                </a:solidFill>
              </a:rPr>
              <a:t>D</a:t>
            </a:r>
            <a:r>
              <a:rPr lang="en-US" altLang="zh-CN" sz="2000" b="1" dirty="0">
                <a:solidFill>
                  <a:schemeClr val="bg2"/>
                </a:solidFill>
              </a:rPr>
              <a:t> = (1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zh-CN" altLang="en-US" sz="2000" b="1" dirty="0">
                <a:solidFill>
                  <a:schemeClr val="bg2"/>
                </a:solidFill>
              </a:rPr>
              <a:t>旧的</a:t>
            </a:r>
            <a:r>
              <a:rPr lang="en-US" altLang="zh-CN" sz="2000" b="1" dirty="0" err="1">
                <a:solidFill>
                  <a:schemeClr val="bg2"/>
                </a:solidFill>
              </a:rPr>
              <a:t>RTT</a:t>
            </a:r>
            <a:r>
              <a:rPr lang="en-US" altLang="zh-CN" sz="2000" b="1" baseline="-25000" dirty="0" err="1">
                <a:solidFill>
                  <a:schemeClr val="bg2"/>
                </a:solidFill>
              </a:rPr>
              <a:t>D</a:t>
            </a:r>
            <a:r>
              <a:rPr lang="en-US" altLang="zh-CN" sz="2000" b="1" dirty="0">
                <a:solidFill>
                  <a:schemeClr val="bg2"/>
                </a:solidFill>
              </a:rPr>
              <a:t>) </a:t>
            </a:r>
            <a:endParaRPr lang="en-US" altLang="zh-CN" sz="2000" b="1" dirty="0">
              <a:solidFill>
                <a:schemeClr val="bg2"/>
              </a:solidFill>
            </a:endParaRPr>
          </a:p>
          <a:p>
            <a:pPr indent="532130">
              <a:lnSpc>
                <a:spcPct val="160000"/>
              </a:lnSpc>
              <a:spcAft>
                <a:spcPct val="15000"/>
              </a:spcAft>
              <a:buFont typeface="Wingdings" panose="05000000000000000000" pitchFamily="2" charset="2"/>
              <a:buNone/>
            </a:pPr>
            <a:r>
              <a:rPr lang="en-US" altLang="zh-CN" sz="2000" b="1" dirty="0">
                <a:solidFill>
                  <a:schemeClr val="bg2"/>
                </a:solidFill>
              </a:rPr>
              <a:t>                   +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en-US" altLang="zh-CN" sz="2000" b="1" dirty="0">
                <a:solidFill>
                  <a:schemeClr val="bg2"/>
                </a:solidFill>
                <a:sym typeface="Symbol" panose="05050102010706020507" pitchFamily="18" charset="2"/>
              </a:rPr>
              <a:t></a:t>
            </a:r>
            <a:r>
              <a:rPr lang="en-US" altLang="zh-CN" sz="2000" b="1" dirty="0" err="1">
                <a:solidFill>
                  <a:schemeClr val="bg2"/>
                </a:solidFill>
              </a:rPr>
              <a:t>RTT</a:t>
            </a:r>
            <a:r>
              <a:rPr lang="en-US" altLang="zh-CN" sz="2000" b="1" baseline="-25000" dirty="0" err="1">
                <a:solidFill>
                  <a:schemeClr val="bg2"/>
                </a:solidFill>
              </a:rPr>
              <a:t>S</a:t>
            </a:r>
            <a:r>
              <a:rPr lang="en-US" altLang="zh-CN" sz="2000" b="1" dirty="0">
                <a:solidFill>
                  <a:schemeClr val="bg2"/>
                </a:solidFill>
              </a:rPr>
              <a:t> </a:t>
            </a:r>
            <a:r>
              <a:rPr lang="en-US" altLang="zh-CN" sz="2000" b="1" dirty="0">
                <a:solidFill>
                  <a:schemeClr val="bg2"/>
                </a:solidFill>
                <a:sym typeface="Symbol" panose="05050102010706020507" pitchFamily="18" charset="2"/>
              </a:rPr>
              <a:t></a:t>
            </a:r>
            <a:r>
              <a:rPr lang="en-US" altLang="zh-CN" sz="2000" b="1" dirty="0">
                <a:solidFill>
                  <a:schemeClr val="bg2"/>
                </a:solidFill>
              </a:rPr>
              <a:t> </a:t>
            </a:r>
            <a:r>
              <a:rPr lang="zh-CN" altLang="en-US" sz="2000" b="1" dirty="0">
                <a:solidFill>
                  <a:schemeClr val="bg2"/>
                </a:solidFill>
              </a:rPr>
              <a:t>新的 </a:t>
            </a:r>
            <a:r>
              <a:rPr lang="en-US" altLang="zh-CN" sz="2000" b="1" dirty="0" err="1">
                <a:solidFill>
                  <a:schemeClr val="bg2"/>
                </a:solidFill>
              </a:rPr>
              <a:t>RTT</a:t>
            </a:r>
            <a:r>
              <a:rPr lang="en-US" altLang="zh-CN" sz="2000" b="1" dirty="0">
                <a:solidFill>
                  <a:schemeClr val="bg2"/>
                </a:solidFill>
              </a:rPr>
              <a:t> </a:t>
            </a:r>
            <a:r>
              <a:rPr lang="zh-CN" altLang="en-US" sz="2000" b="1" dirty="0">
                <a:solidFill>
                  <a:schemeClr val="bg2"/>
                </a:solidFill>
              </a:rPr>
              <a:t>样本</a:t>
            </a:r>
            <a:r>
              <a:rPr lang="zh-CN" altLang="en-US" sz="2000" b="1" dirty="0">
                <a:solidFill>
                  <a:schemeClr val="bg2"/>
                </a:solidFill>
                <a:sym typeface="Symbol" panose="05050102010706020507" pitchFamily="18" charset="2"/>
              </a:rPr>
              <a:t></a:t>
            </a:r>
            <a:r>
              <a:rPr lang="zh-CN" altLang="en-US" sz="2000" b="1" dirty="0">
                <a:solidFill>
                  <a:schemeClr val="bg2"/>
                </a:solidFill>
              </a:rPr>
              <a:t>      </a:t>
            </a:r>
            <a:r>
              <a:rPr lang="zh-CN" altLang="en-US" sz="2000" b="1" dirty="0" smtClean="0">
                <a:solidFill>
                  <a:schemeClr val="bg2"/>
                </a:solidFill>
              </a:rPr>
              <a:t>   </a:t>
            </a:r>
            <a:r>
              <a:rPr lang="en-US" altLang="zh-CN" sz="2000" b="1" dirty="0">
                <a:solidFill>
                  <a:schemeClr val="bg2"/>
                </a:solidFill>
              </a:rPr>
              <a:t>(3-3)</a:t>
            </a:r>
            <a:endParaRPr lang="en-US" altLang="zh-CN" sz="2000" b="1" dirty="0">
              <a:solidFill>
                <a:schemeClr val="bg2"/>
              </a:solidFill>
            </a:endParaRPr>
          </a:p>
          <a:p>
            <a:pPr indent="532130">
              <a:lnSpc>
                <a:spcPct val="160000"/>
              </a:lnSpc>
              <a:spcBef>
                <a:spcPct val="40000"/>
              </a:spcBef>
            </a:pPr>
            <a:r>
              <a:rPr lang="en-US" altLang="zh-CN" sz="2000" b="1" dirty="0">
                <a:solidFill>
                  <a:schemeClr val="bg2"/>
                </a:solidFill>
                <a:sym typeface="Symbol" panose="05050102010706020507" pitchFamily="18" charset="2"/>
              </a:rPr>
              <a:t> </a:t>
            </a:r>
            <a:r>
              <a:rPr lang="zh-CN" altLang="en-US" sz="2000" b="1" dirty="0">
                <a:solidFill>
                  <a:schemeClr val="bg2"/>
                </a:solidFill>
              </a:rPr>
              <a:t>是个小于 </a:t>
            </a:r>
            <a:r>
              <a:rPr lang="en-US" altLang="zh-CN" sz="2000" b="1" dirty="0">
                <a:solidFill>
                  <a:schemeClr val="bg2"/>
                </a:solidFill>
              </a:rPr>
              <a:t>1 </a:t>
            </a:r>
            <a:r>
              <a:rPr lang="zh-CN" altLang="en-US" sz="2000" b="1" dirty="0">
                <a:solidFill>
                  <a:schemeClr val="bg2"/>
                </a:solidFill>
              </a:rPr>
              <a:t>的系数，其推荐值是 </a:t>
            </a:r>
            <a:r>
              <a:rPr lang="en-US" altLang="zh-CN" sz="2000" b="1" dirty="0">
                <a:solidFill>
                  <a:schemeClr val="bg2"/>
                </a:solidFill>
              </a:rPr>
              <a:t>1/4</a:t>
            </a:r>
            <a:r>
              <a:rPr lang="zh-CN" altLang="en-US" sz="2000" b="1" dirty="0">
                <a:solidFill>
                  <a:schemeClr val="bg2"/>
                </a:solidFill>
              </a:rPr>
              <a:t>，即 </a:t>
            </a:r>
            <a:r>
              <a:rPr lang="en-US" altLang="zh-CN" sz="2000" b="1" dirty="0">
                <a:solidFill>
                  <a:schemeClr val="bg2"/>
                </a:solidFill>
              </a:rPr>
              <a:t>0.25</a:t>
            </a:r>
            <a:r>
              <a:rPr lang="zh-CN" altLang="en-US" sz="2000" b="1" dirty="0">
                <a:solidFill>
                  <a:schemeClr val="bg2"/>
                </a:solidFill>
              </a:rPr>
              <a:t>。</a:t>
            </a:r>
            <a:endParaRPr lang="zh-CN" altLang="en-US" sz="2000" b="1" dirty="0">
              <a:solidFill>
                <a:schemeClr val="bg2"/>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49573" name="Rectangle 5"/>
          <p:cNvSpPr>
            <a:spLocks noGrp="1" noChangeArrowheads="1"/>
          </p:cNvSpPr>
          <p:nvPr>
            <p:ph idx="1"/>
          </p:nvPr>
        </p:nvSpPr>
        <p:spPr>
          <a:xfrm>
            <a:off x="177165" y="1457325"/>
            <a:ext cx="12014200" cy="4351655"/>
          </a:xfrm>
        </p:spPr>
        <p:txBody>
          <a:bodyPr>
            <a:normAutofit/>
          </a:bodyPr>
          <a:p>
            <a:pPr marL="342900" indent="-342900">
              <a:buFont typeface="Wingdings" panose="05000000000000000000" pitchFamily="2" charset="2"/>
              <a:buChar char="l"/>
            </a:pPr>
            <a:r>
              <a:rPr lang="en-US" altLang="zh-CN" sz="2400" b="1" dirty="0">
                <a:solidFill>
                  <a:schemeClr val="bg2"/>
                </a:solidFill>
              </a:rPr>
              <a:t>TCP </a:t>
            </a:r>
            <a:r>
              <a:rPr lang="zh-CN" altLang="en-US" sz="2400" b="1" dirty="0">
                <a:solidFill>
                  <a:schemeClr val="bg2"/>
                </a:solidFill>
              </a:rPr>
              <a:t>报文段 </a:t>
            </a:r>
            <a:r>
              <a:rPr lang="en-US" altLang="zh-CN" sz="2400" b="1" dirty="0">
                <a:solidFill>
                  <a:schemeClr val="bg2"/>
                </a:solidFill>
              </a:rPr>
              <a:t>1 </a:t>
            </a:r>
            <a:r>
              <a:rPr lang="zh-CN" altLang="en-US" sz="2400" b="1" dirty="0">
                <a:solidFill>
                  <a:schemeClr val="bg2"/>
                </a:solidFill>
              </a:rPr>
              <a:t>没有收到确认。重传（即报文段 </a:t>
            </a:r>
            <a:r>
              <a:rPr lang="en-US" altLang="zh-CN" sz="2400" b="1" dirty="0">
                <a:solidFill>
                  <a:schemeClr val="bg2"/>
                </a:solidFill>
              </a:rPr>
              <a:t>2</a:t>
            </a:r>
            <a:r>
              <a:rPr lang="zh-CN" altLang="en-US" sz="2400" b="1" dirty="0">
                <a:solidFill>
                  <a:schemeClr val="bg2"/>
                </a:solidFill>
              </a:rPr>
              <a:t>）后，收到了确认报文段 </a:t>
            </a:r>
            <a:r>
              <a:rPr lang="en-US" altLang="zh-CN" sz="2400" b="1" dirty="0">
                <a:solidFill>
                  <a:schemeClr val="bg2"/>
                </a:solidFill>
              </a:rPr>
              <a:t>ACK</a:t>
            </a:r>
            <a:r>
              <a:rPr lang="zh-CN" altLang="en-US" sz="2400" b="1" dirty="0">
                <a:solidFill>
                  <a:schemeClr val="bg2"/>
                </a:solidFill>
              </a:rPr>
              <a:t>。</a:t>
            </a:r>
            <a:endParaRPr lang="zh-CN" altLang="en-US" sz="2400" b="1" dirty="0">
              <a:solidFill>
                <a:schemeClr val="bg2"/>
              </a:solidFill>
            </a:endParaRPr>
          </a:p>
          <a:p>
            <a:pPr marL="342900" indent="-342900">
              <a:buFont typeface="Wingdings" panose="05000000000000000000" pitchFamily="2" charset="2"/>
              <a:buChar char="l"/>
            </a:pPr>
            <a:r>
              <a:rPr lang="zh-CN" altLang="en-US" sz="2400" b="1" dirty="0">
                <a:solidFill>
                  <a:schemeClr val="bg2"/>
                </a:solidFill>
              </a:rPr>
              <a:t>如何判定此确认报文段是对原来的报文段 </a:t>
            </a:r>
            <a:r>
              <a:rPr lang="en-US" altLang="zh-CN" sz="2400" b="1" dirty="0">
                <a:solidFill>
                  <a:schemeClr val="bg2"/>
                </a:solidFill>
              </a:rPr>
              <a:t>1 </a:t>
            </a:r>
            <a:r>
              <a:rPr lang="zh-CN" altLang="en-US" sz="2400" b="1" dirty="0">
                <a:solidFill>
                  <a:schemeClr val="bg2"/>
                </a:solidFill>
              </a:rPr>
              <a:t>的确认，还是对重传的报文段 </a:t>
            </a:r>
            <a:r>
              <a:rPr lang="en-US" altLang="zh-CN" sz="2400" b="1" dirty="0">
                <a:solidFill>
                  <a:schemeClr val="bg2"/>
                </a:solidFill>
              </a:rPr>
              <a:t>2 </a:t>
            </a:r>
            <a:r>
              <a:rPr lang="zh-CN" altLang="en-US" sz="2400" b="1" dirty="0">
                <a:solidFill>
                  <a:schemeClr val="bg2"/>
                </a:solidFill>
              </a:rPr>
              <a:t>的确认？ </a:t>
            </a:r>
            <a:endParaRPr lang="zh-CN" altLang="en-US" sz="2400" b="1" dirty="0">
              <a:solidFill>
                <a:schemeClr val="bg2"/>
              </a:solidFill>
            </a:endParaRPr>
          </a:p>
        </p:txBody>
      </p:sp>
      <p:sp>
        <p:nvSpPr>
          <p:cNvPr id="749570" name="Line 2"/>
          <p:cNvSpPr>
            <a:spLocks noChangeShapeType="1"/>
          </p:cNvSpPr>
          <p:nvPr/>
        </p:nvSpPr>
        <p:spPr bwMode="auto">
          <a:xfrm>
            <a:off x="5138739" y="4471670"/>
            <a:ext cx="3494087"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749571" name="Text Box 3"/>
          <p:cNvSpPr txBox="1">
            <a:spLocks noChangeArrowheads="1"/>
          </p:cNvSpPr>
          <p:nvPr/>
        </p:nvSpPr>
        <p:spPr bwMode="auto">
          <a:xfrm>
            <a:off x="6045678" y="4236721"/>
            <a:ext cx="1845310" cy="398780"/>
          </a:xfrm>
          <a:prstGeom prst="rect">
            <a:avLst/>
          </a:prstGeom>
          <a:solidFill>
            <a:schemeClr val="bg1"/>
          </a:solidFill>
          <a:ln w="9525">
            <a:noFill/>
            <a:miter lim="800000"/>
          </a:ln>
          <a:effectLst/>
        </p:spPr>
        <p:txBody>
          <a:bodyPr wrap="none">
            <a:spAutoFit/>
          </a:bodyPr>
          <a:p>
            <a:pPr algn="ctr"/>
            <a:r>
              <a:rPr kumimoji="1" lang="zh-CN" altLang="en-US" sz="2000" b="1">
                <a:solidFill>
                  <a:schemeClr val="bg2"/>
                </a:solidFill>
                <a:latin typeface="+mn-lt"/>
                <a:ea typeface="+mn-ea"/>
              </a:rPr>
              <a:t>往返时间 </a:t>
            </a:r>
            <a:r>
              <a:rPr kumimoji="1" lang="en-US" altLang="zh-CN" sz="2000" b="1">
                <a:solidFill>
                  <a:schemeClr val="bg2"/>
                </a:solidFill>
                <a:latin typeface="+mn-lt"/>
                <a:ea typeface="+mn-ea"/>
              </a:rPr>
              <a:t>RTT?</a:t>
            </a:r>
            <a:endParaRPr kumimoji="1" lang="en-US" altLang="zh-CN" sz="2000" b="1">
              <a:solidFill>
                <a:schemeClr val="bg2"/>
              </a:solidFill>
              <a:latin typeface="+mn-lt"/>
              <a:ea typeface="+mn-ea"/>
            </a:endParaRPr>
          </a:p>
        </p:txBody>
      </p:sp>
      <p:sp>
        <p:nvSpPr>
          <p:cNvPr id="749574" name="Line 6"/>
          <p:cNvSpPr>
            <a:spLocks noChangeShapeType="1"/>
          </p:cNvSpPr>
          <p:nvPr/>
        </p:nvSpPr>
        <p:spPr bwMode="auto">
          <a:xfrm>
            <a:off x="2227263" y="4171633"/>
            <a:ext cx="7861300" cy="0"/>
          </a:xfrm>
          <a:prstGeom prst="line">
            <a:avLst/>
          </a:prstGeom>
          <a:noFill/>
          <a:ln w="28575">
            <a:solidFill>
              <a:srgbClr val="333399"/>
            </a:solidFill>
            <a:round/>
            <a:headEnd type="non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749575" name="Line 7"/>
          <p:cNvSpPr>
            <a:spLocks noChangeShapeType="1"/>
          </p:cNvSpPr>
          <p:nvPr/>
        </p:nvSpPr>
        <p:spPr bwMode="auto">
          <a:xfrm rot="-5400000">
            <a:off x="2228057" y="3880327"/>
            <a:ext cx="582613" cy="0"/>
          </a:xfrm>
          <a:prstGeom prst="line">
            <a:avLst/>
          </a:prstGeom>
          <a:noFill/>
          <a:ln w="76200">
            <a:solidFill>
              <a:srgbClr val="333399"/>
            </a:solidFill>
            <a:round/>
            <a:tailEnd type="triangle" w="sm" len="med"/>
          </a:ln>
          <a:effectLst/>
        </p:spPr>
        <p:txBody>
          <a:bodyPr/>
          <a:p>
            <a:endParaRPr lang="zh-CN" altLang="en-US">
              <a:solidFill>
                <a:schemeClr val="tx1">
                  <a:lumMod val="65000"/>
                  <a:lumOff val="35000"/>
                </a:schemeClr>
              </a:solidFill>
              <a:latin typeface="+mn-lt"/>
              <a:ea typeface="+mn-ea"/>
            </a:endParaRPr>
          </a:p>
        </p:txBody>
      </p:sp>
      <p:sp>
        <p:nvSpPr>
          <p:cNvPr id="749576" name="Text Box 8"/>
          <p:cNvSpPr txBox="1">
            <a:spLocks noChangeArrowheads="1"/>
          </p:cNvSpPr>
          <p:nvPr/>
        </p:nvSpPr>
        <p:spPr bwMode="auto">
          <a:xfrm>
            <a:off x="1821817" y="2979420"/>
            <a:ext cx="1461770" cy="706755"/>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发送一个</a:t>
            </a:r>
            <a:endParaRPr kumimoji="1" lang="zh-CN" altLang="en-US" sz="2000" b="1">
              <a:solidFill>
                <a:schemeClr val="bg2"/>
              </a:solidFill>
              <a:latin typeface="+mn-lt"/>
              <a:ea typeface="+mn-ea"/>
            </a:endParaRPr>
          </a:p>
          <a:p>
            <a:pPr algn="ctr"/>
            <a:r>
              <a:rPr kumimoji="1" lang="en-US" altLang="zh-CN" sz="2000" b="1">
                <a:solidFill>
                  <a:schemeClr val="bg2"/>
                </a:solidFill>
                <a:latin typeface="+mn-lt"/>
                <a:ea typeface="+mn-ea"/>
              </a:rPr>
              <a:t>TCP </a:t>
            </a:r>
            <a:r>
              <a:rPr kumimoji="1" lang="zh-CN" altLang="en-US" sz="2000" b="1">
                <a:solidFill>
                  <a:schemeClr val="bg2"/>
                </a:solidFill>
                <a:latin typeface="+mn-lt"/>
                <a:ea typeface="+mn-ea"/>
              </a:rPr>
              <a:t>报文段</a:t>
            </a:r>
            <a:endParaRPr kumimoji="1" lang="zh-CN" altLang="en-US" sz="2000" b="1">
              <a:solidFill>
                <a:schemeClr val="bg2"/>
              </a:solidFill>
              <a:latin typeface="+mn-lt"/>
              <a:ea typeface="+mn-ea"/>
            </a:endParaRPr>
          </a:p>
        </p:txBody>
      </p:sp>
      <p:sp>
        <p:nvSpPr>
          <p:cNvPr id="749577" name="Line 9"/>
          <p:cNvSpPr>
            <a:spLocks noChangeShapeType="1"/>
          </p:cNvSpPr>
          <p:nvPr/>
        </p:nvSpPr>
        <p:spPr bwMode="auto">
          <a:xfrm rot="-5400000">
            <a:off x="4847432" y="3880327"/>
            <a:ext cx="582613" cy="0"/>
          </a:xfrm>
          <a:prstGeom prst="line">
            <a:avLst/>
          </a:prstGeom>
          <a:noFill/>
          <a:ln w="76200">
            <a:solidFill>
              <a:schemeClr val="hlink"/>
            </a:solidFill>
            <a:round/>
            <a:tailEnd type="triangle" w="sm" len="med"/>
          </a:ln>
          <a:effectLst/>
        </p:spPr>
        <p:txBody>
          <a:bodyPr/>
          <a:p>
            <a:endParaRPr lang="zh-CN" altLang="en-US">
              <a:solidFill>
                <a:schemeClr val="tx1">
                  <a:lumMod val="65000"/>
                  <a:lumOff val="35000"/>
                </a:schemeClr>
              </a:solidFill>
              <a:latin typeface="+mn-lt"/>
              <a:ea typeface="+mn-ea"/>
            </a:endParaRPr>
          </a:p>
        </p:txBody>
      </p:sp>
      <p:sp>
        <p:nvSpPr>
          <p:cNvPr id="749578" name="Text Box 10"/>
          <p:cNvSpPr txBox="1">
            <a:spLocks noChangeArrowheads="1"/>
          </p:cNvSpPr>
          <p:nvPr/>
        </p:nvSpPr>
        <p:spPr bwMode="auto">
          <a:xfrm>
            <a:off x="4374515" y="2979420"/>
            <a:ext cx="1461770" cy="706755"/>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超时重传</a:t>
            </a:r>
            <a:endParaRPr kumimoji="1" lang="zh-CN" altLang="en-US" sz="2000" b="1">
              <a:solidFill>
                <a:schemeClr val="bg2"/>
              </a:solidFill>
              <a:latin typeface="+mn-lt"/>
              <a:ea typeface="+mn-ea"/>
            </a:endParaRPr>
          </a:p>
          <a:p>
            <a:pPr algn="ctr"/>
            <a:r>
              <a:rPr kumimoji="1" lang="en-US" altLang="zh-CN" sz="2000" b="1">
                <a:solidFill>
                  <a:schemeClr val="bg2"/>
                </a:solidFill>
                <a:latin typeface="+mn-lt"/>
                <a:ea typeface="+mn-ea"/>
              </a:rPr>
              <a:t>TCP </a:t>
            </a:r>
            <a:r>
              <a:rPr kumimoji="1" lang="zh-CN" altLang="en-US" sz="2000" b="1">
                <a:solidFill>
                  <a:schemeClr val="bg2"/>
                </a:solidFill>
                <a:latin typeface="+mn-lt"/>
                <a:ea typeface="+mn-ea"/>
              </a:rPr>
              <a:t>报文段</a:t>
            </a:r>
            <a:endParaRPr kumimoji="1" lang="zh-CN" altLang="en-US" sz="2000" b="1">
              <a:solidFill>
                <a:schemeClr val="bg2"/>
              </a:solidFill>
              <a:latin typeface="+mn-lt"/>
              <a:ea typeface="+mn-ea"/>
            </a:endParaRPr>
          </a:p>
        </p:txBody>
      </p:sp>
      <p:sp>
        <p:nvSpPr>
          <p:cNvPr id="749579" name="Line 11"/>
          <p:cNvSpPr>
            <a:spLocks noChangeShapeType="1"/>
          </p:cNvSpPr>
          <p:nvPr/>
        </p:nvSpPr>
        <p:spPr bwMode="auto">
          <a:xfrm rot="-5400000">
            <a:off x="8341519" y="3880327"/>
            <a:ext cx="582613" cy="0"/>
          </a:xfrm>
          <a:prstGeom prst="line">
            <a:avLst/>
          </a:prstGeom>
          <a:noFill/>
          <a:ln w="76200">
            <a:solidFill>
              <a:schemeClr val="hlink"/>
            </a:solidFill>
            <a:round/>
            <a:tailEnd type="triangle" w="sm" len="med"/>
          </a:ln>
          <a:effectLst/>
        </p:spPr>
        <p:txBody>
          <a:bodyPr/>
          <a:p>
            <a:endParaRPr lang="zh-CN" altLang="en-US">
              <a:solidFill>
                <a:schemeClr val="tx1">
                  <a:lumMod val="65000"/>
                  <a:lumOff val="35000"/>
                </a:schemeClr>
              </a:solidFill>
              <a:latin typeface="+mn-lt"/>
              <a:ea typeface="+mn-ea"/>
            </a:endParaRPr>
          </a:p>
        </p:txBody>
      </p:sp>
      <p:sp>
        <p:nvSpPr>
          <p:cNvPr id="749580" name="Text Box 12"/>
          <p:cNvSpPr txBox="1">
            <a:spLocks noChangeArrowheads="1"/>
          </p:cNvSpPr>
          <p:nvPr/>
        </p:nvSpPr>
        <p:spPr bwMode="auto">
          <a:xfrm>
            <a:off x="8029577" y="3241359"/>
            <a:ext cx="1206500" cy="398780"/>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收到 </a:t>
            </a:r>
            <a:r>
              <a:rPr kumimoji="1" lang="en-US" altLang="zh-CN" sz="2000" b="1">
                <a:solidFill>
                  <a:schemeClr val="bg2"/>
                </a:solidFill>
                <a:latin typeface="+mn-lt"/>
                <a:ea typeface="+mn-ea"/>
              </a:rPr>
              <a:t>ACK</a:t>
            </a:r>
            <a:endParaRPr kumimoji="1" lang="en-US" altLang="zh-CN" sz="2000" b="1">
              <a:solidFill>
                <a:schemeClr val="bg2"/>
              </a:solidFill>
              <a:latin typeface="+mn-lt"/>
              <a:ea typeface="+mn-ea"/>
            </a:endParaRPr>
          </a:p>
        </p:txBody>
      </p:sp>
      <p:sp>
        <p:nvSpPr>
          <p:cNvPr id="749581" name="Text Box 13"/>
          <p:cNvSpPr txBox="1">
            <a:spLocks noChangeArrowheads="1"/>
          </p:cNvSpPr>
          <p:nvPr/>
        </p:nvSpPr>
        <p:spPr bwMode="auto">
          <a:xfrm>
            <a:off x="9653748" y="3746184"/>
            <a:ext cx="693420" cy="398780"/>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时间</a:t>
            </a:r>
            <a:endParaRPr kumimoji="1" lang="zh-CN" altLang="en-US" sz="2000" b="1">
              <a:solidFill>
                <a:schemeClr val="bg2"/>
              </a:solidFill>
              <a:latin typeface="+mn-lt"/>
              <a:ea typeface="+mn-ea"/>
            </a:endParaRPr>
          </a:p>
        </p:txBody>
      </p:sp>
      <p:sp>
        <p:nvSpPr>
          <p:cNvPr id="749582" name="Text Box 14"/>
          <p:cNvSpPr txBox="1">
            <a:spLocks noChangeArrowheads="1"/>
          </p:cNvSpPr>
          <p:nvPr/>
        </p:nvSpPr>
        <p:spPr bwMode="auto">
          <a:xfrm>
            <a:off x="2164558" y="3725546"/>
            <a:ext cx="311150" cy="398780"/>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1</a:t>
            </a:r>
            <a:endParaRPr kumimoji="1" lang="en-US" altLang="zh-CN" sz="2000" b="1">
              <a:solidFill>
                <a:schemeClr val="bg2"/>
              </a:solidFill>
              <a:latin typeface="+mn-lt"/>
              <a:ea typeface="+mn-ea"/>
            </a:endParaRPr>
          </a:p>
        </p:txBody>
      </p:sp>
      <p:sp>
        <p:nvSpPr>
          <p:cNvPr id="749583" name="Text Box 15"/>
          <p:cNvSpPr txBox="1">
            <a:spLocks noChangeArrowheads="1"/>
          </p:cNvSpPr>
          <p:nvPr/>
        </p:nvSpPr>
        <p:spPr bwMode="auto">
          <a:xfrm>
            <a:off x="4795044" y="3725546"/>
            <a:ext cx="311150" cy="398780"/>
          </a:xfrm>
          <a:prstGeom prst="rect">
            <a:avLst/>
          </a:prstGeom>
          <a:noFill/>
          <a:ln w="9525">
            <a:noFill/>
            <a:miter lim="800000"/>
          </a:ln>
          <a:effectLst/>
        </p:spPr>
        <p:txBody>
          <a:bodyPr wrap="none">
            <a:spAutoFit/>
          </a:bodyPr>
          <a:p>
            <a:pPr algn="ctr"/>
            <a:r>
              <a:rPr kumimoji="1" lang="en-US" altLang="zh-CN" sz="2000" b="1">
                <a:solidFill>
                  <a:schemeClr val="bg2"/>
                </a:solidFill>
                <a:latin typeface="+mn-lt"/>
                <a:ea typeface="+mn-ea"/>
              </a:rPr>
              <a:t>2</a:t>
            </a:r>
            <a:endParaRPr kumimoji="1" lang="en-US" altLang="zh-CN" sz="2000" b="1">
              <a:solidFill>
                <a:schemeClr val="bg2"/>
              </a:solidFill>
              <a:latin typeface="+mn-lt"/>
              <a:ea typeface="+mn-ea"/>
            </a:endParaRPr>
          </a:p>
        </p:txBody>
      </p:sp>
      <p:sp>
        <p:nvSpPr>
          <p:cNvPr id="749584" name="Line 16"/>
          <p:cNvSpPr>
            <a:spLocks noChangeShapeType="1"/>
          </p:cNvSpPr>
          <p:nvPr/>
        </p:nvSpPr>
        <p:spPr bwMode="auto">
          <a:xfrm>
            <a:off x="5138738" y="4254184"/>
            <a:ext cx="0" cy="250825"/>
          </a:xfrm>
          <a:prstGeom prst="line">
            <a:avLst/>
          </a:prstGeom>
          <a:noFill/>
          <a:ln w="9525">
            <a:solidFill>
              <a:schemeClr val="tx1"/>
            </a:solidFill>
            <a:round/>
          </a:ln>
          <a:effectLst/>
        </p:spPr>
        <p:txBody>
          <a:bodyPr/>
          <a:p>
            <a:endParaRPr lang="zh-CN" altLang="en-US">
              <a:solidFill>
                <a:schemeClr val="tx1">
                  <a:lumMod val="65000"/>
                  <a:lumOff val="35000"/>
                </a:schemeClr>
              </a:solidFill>
              <a:latin typeface="+mn-lt"/>
              <a:ea typeface="+mn-ea"/>
            </a:endParaRPr>
          </a:p>
        </p:txBody>
      </p:sp>
      <p:sp>
        <p:nvSpPr>
          <p:cNvPr id="749585" name="Line 17"/>
          <p:cNvSpPr>
            <a:spLocks noChangeShapeType="1"/>
          </p:cNvSpPr>
          <p:nvPr/>
        </p:nvSpPr>
        <p:spPr bwMode="auto">
          <a:xfrm>
            <a:off x="8632825" y="4254184"/>
            <a:ext cx="0" cy="739775"/>
          </a:xfrm>
          <a:prstGeom prst="line">
            <a:avLst/>
          </a:prstGeom>
          <a:noFill/>
          <a:ln w="9525">
            <a:solidFill>
              <a:schemeClr val="tx1"/>
            </a:solidFill>
            <a:round/>
          </a:ln>
          <a:effectLst/>
        </p:spPr>
        <p:txBody>
          <a:bodyPr/>
          <a:p>
            <a:endParaRPr lang="zh-CN" altLang="en-US">
              <a:solidFill>
                <a:schemeClr val="tx1">
                  <a:lumMod val="65000"/>
                  <a:lumOff val="35000"/>
                </a:schemeClr>
              </a:solidFill>
              <a:latin typeface="+mn-lt"/>
              <a:ea typeface="+mn-ea"/>
            </a:endParaRPr>
          </a:p>
        </p:txBody>
      </p:sp>
      <p:sp>
        <p:nvSpPr>
          <p:cNvPr id="749586" name="Line 18"/>
          <p:cNvSpPr>
            <a:spLocks noChangeShapeType="1"/>
          </p:cNvSpPr>
          <p:nvPr/>
        </p:nvSpPr>
        <p:spPr bwMode="auto">
          <a:xfrm>
            <a:off x="2519363" y="4254184"/>
            <a:ext cx="0" cy="739775"/>
          </a:xfrm>
          <a:prstGeom prst="line">
            <a:avLst/>
          </a:prstGeom>
          <a:noFill/>
          <a:ln w="9525">
            <a:solidFill>
              <a:schemeClr val="tx1"/>
            </a:solidFill>
            <a:round/>
          </a:ln>
          <a:effectLst/>
        </p:spPr>
        <p:txBody>
          <a:bodyPr/>
          <a:p>
            <a:endParaRPr lang="zh-CN" altLang="en-US">
              <a:solidFill>
                <a:schemeClr val="tx1">
                  <a:lumMod val="65000"/>
                  <a:lumOff val="35000"/>
                </a:schemeClr>
              </a:solidFill>
              <a:latin typeface="+mn-lt"/>
              <a:ea typeface="+mn-ea"/>
            </a:endParaRPr>
          </a:p>
        </p:txBody>
      </p:sp>
      <p:sp>
        <p:nvSpPr>
          <p:cNvPr id="749587" name="Line 19"/>
          <p:cNvSpPr>
            <a:spLocks noChangeShapeType="1"/>
          </p:cNvSpPr>
          <p:nvPr/>
        </p:nvSpPr>
        <p:spPr bwMode="auto">
          <a:xfrm>
            <a:off x="2519363" y="4825683"/>
            <a:ext cx="6113462"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749588" name="Text Box 20"/>
          <p:cNvSpPr txBox="1">
            <a:spLocks noChangeArrowheads="1"/>
          </p:cNvSpPr>
          <p:nvPr/>
        </p:nvSpPr>
        <p:spPr bwMode="auto">
          <a:xfrm>
            <a:off x="4512153" y="4597084"/>
            <a:ext cx="1845310" cy="398780"/>
          </a:xfrm>
          <a:prstGeom prst="rect">
            <a:avLst/>
          </a:prstGeom>
          <a:solidFill>
            <a:schemeClr val="bg1"/>
          </a:solidFill>
          <a:ln w="9525">
            <a:noFill/>
            <a:miter lim="800000"/>
          </a:ln>
          <a:effectLst/>
        </p:spPr>
        <p:txBody>
          <a:bodyPr wrap="none">
            <a:spAutoFit/>
          </a:bodyPr>
          <a:p>
            <a:pPr algn="ctr"/>
            <a:r>
              <a:rPr kumimoji="1" lang="zh-CN" altLang="en-US" sz="2000" b="1">
                <a:solidFill>
                  <a:schemeClr val="bg2"/>
                </a:solidFill>
                <a:latin typeface="+mn-lt"/>
                <a:ea typeface="+mn-ea"/>
              </a:rPr>
              <a:t>往返时间 </a:t>
            </a:r>
            <a:r>
              <a:rPr kumimoji="1" lang="en-US" altLang="zh-CN" sz="2000" b="1">
                <a:solidFill>
                  <a:schemeClr val="bg2"/>
                </a:solidFill>
                <a:latin typeface="+mn-lt"/>
                <a:ea typeface="+mn-ea"/>
              </a:rPr>
              <a:t>RTT?</a:t>
            </a:r>
            <a:endParaRPr kumimoji="1" lang="en-US" altLang="zh-CN" sz="2000" b="1">
              <a:solidFill>
                <a:schemeClr val="bg2"/>
              </a:solidFill>
              <a:latin typeface="+mn-lt"/>
              <a:ea typeface="+mn-ea"/>
            </a:endParaRPr>
          </a:p>
        </p:txBody>
      </p:sp>
      <p:sp>
        <p:nvSpPr>
          <p:cNvPr id="749589" name="Freeform 21"/>
          <p:cNvSpPr/>
          <p:nvPr/>
        </p:nvSpPr>
        <p:spPr bwMode="auto">
          <a:xfrm>
            <a:off x="5721350" y="2968308"/>
            <a:ext cx="2717800" cy="328612"/>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p>
            <a:endParaRPr lang="zh-CN" altLang="en-US" b="1">
              <a:solidFill>
                <a:schemeClr val="bg2"/>
              </a:solidFill>
              <a:latin typeface="+mn-lt"/>
              <a:ea typeface="+mn-ea"/>
            </a:endParaRPr>
          </a:p>
        </p:txBody>
      </p:sp>
      <p:sp>
        <p:nvSpPr>
          <p:cNvPr id="749590" name="Freeform 22"/>
          <p:cNvSpPr/>
          <p:nvPr/>
        </p:nvSpPr>
        <p:spPr bwMode="auto">
          <a:xfrm>
            <a:off x="3101976" y="2677795"/>
            <a:ext cx="5337175" cy="577850"/>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p>
            <a:endParaRPr lang="zh-CN" altLang="en-US" b="1">
              <a:solidFill>
                <a:schemeClr val="bg2"/>
              </a:solidFill>
              <a:latin typeface="+mn-lt"/>
              <a:ea typeface="+mn-ea"/>
            </a:endParaRPr>
          </a:p>
        </p:txBody>
      </p:sp>
      <p:sp>
        <p:nvSpPr>
          <p:cNvPr id="749591" name="Text Box 23"/>
          <p:cNvSpPr txBox="1">
            <a:spLocks noChangeArrowheads="1"/>
          </p:cNvSpPr>
          <p:nvPr/>
        </p:nvSpPr>
        <p:spPr bwMode="auto">
          <a:xfrm>
            <a:off x="7799705" y="2531746"/>
            <a:ext cx="2225040" cy="706755"/>
          </a:xfrm>
          <a:prstGeom prst="rect">
            <a:avLst/>
          </a:prstGeom>
          <a:noFill/>
          <a:ln w="9525">
            <a:noFill/>
            <a:miter lim="800000"/>
          </a:ln>
          <a:effectLst/>
        </p:spPr>
        <p:txBody>
          <a:bodyPr wrap="none">
            <a:spAutoFit/>
          </a:bodyPr>
          <a:p>
            <a:pPr algn="ctr"/>
            <a:r>
              <a:rPr kumimoji="1" lang="zh-CN" altLang="en-US" sz="2000" b="1">
                <a:solidFill>
                  <a:schemeClr val="bg2"/>
                </a:solidFill>
                <a:latin typeface="+mn-lt"/>
                <a:ea typeface="+mn-ea"/>
              </a:rPr>
              <a:t>是对哪一个报文段</a:t>
            </a:r>
            <a:endParaRPr kumimoji="1" lang="zh-CN" altLang="en-US" sz="2000" b="1">
              <a:solidFill>
                <a:schemeClr val="bg2"/>
              </a:solidFill>
              <a:latin typeface="+mn-lt"/>
              <a:ea typeface="+mn-ea"/>
            </a:endParaRPr>
          </a:p>
          <a:p>
            <a:pPr algn="ctr"/>
            <a:r>
              <a:rPr kumimoji="1" lang="zh-CN" altLang="en-US" sz="2000" b="1">
                <a:solidFill>
                  <a:schemeClr val="bg2"/>
                </a:solidFill>
                <a:latin typeface="+mn-lt"/>
                <a:ea typeface="+mn-ea"/>
              </a:rPr>
              <a:t>的确认？</a:t>
            </a:r>
            <a:endParaRPr kumimoji="1" lang="zh-CN" altLang="en-US" sz="2000" b="1">
              <a:solidFill>
                <a:schemeClr val="bg2"/>
              </a:solidFill>
              <a:latin typeface="+mn-lt"/>
              <a:ea typeface="+mn-ea"/>
            </a:endParaRPr>
          </a:p>
        </p:txBody>
      </p:sp>
      <p:sp>
        <p:nvSpPr>
          <p:cNvPr id="749572" name="Rectangle 4"/>
          <p:cNvSpPr>
            <a:spLocks noGrp="1" noChangeArrowheads="1"/>
          </p:cNvSpPr>
          <p:nvPr/>
        </p:nvSpPr>
        <p:spPr>
          <a:xfrm>
            <a:off x="711836" y="102798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400" b="1" dirty="0">
                <a:solidFill>
                  <a:schemeClr val="bg2"/>
                </a:solidFill>
              </a:rPr>
              <a:t>往返时间的测量相当复杂 </a:t>
            </a:r>
            <a:endParaRPr lang="zh-CN" altLang="en-US" sz="2400" b="1" dirty="0">
              <a:solidFill>
                <a:schemeClr val="bg2"/>
              </a:solidFill>
            </a:endParaRPr>
          </a:p>
        </p:txBody>
      </p:sp>
      <p:sp>
        <p:nvSpPr>
          <p:cNvPr id="3" name="文本框 2"/>
          <p:cNvSpPr txBox="1"/>
          <p:nvPr/>
        </p:nvSpPr>
        <p:spPr>
          <a:xfrm>
            <a:off x="375920" y="5194300"/>
            <a:ext cx="11657965" cy="398780"/>
          </a:xfrm>
          <a:prstGeom prst="rect">
            <a:avLst/>
          </a:prstGeom>
          <a:noFill/>
        </p:spPr>
        <p:txBody>
          <a:bodyPr wrap="square" rtlCol="0">
            <a:spAutoFit/>
          </a:bodyPr>
          <a:p>
            <a:r>
              <a:rPr lang="zh-CN" altLang="en-US" sz="2000" b="1" dirty="0">
                <a:solidFill>
                  <a:schemeClr val="bg2"/>
                </a:solidFill>
                <a:cs typeface="+mn-lt"/>
              </a:rPr>
              <a:t>结论：如果是重传报文段2的确认，误认为是报文段1的确认，则计算的</a:t>
            </a:r>
            <a:r>
              <a:rPr lang="en-US" altLang="zh-CN" sz="2000" b="1" dirty="0">
                <a:solidFill>
                  <a:schemeClr val="bg2"/>
                </a:solidFill>
                <a:cs typeface="+mn-lt"/>
                <a:sym typeface="+mn-ea"/>
              </a:rPr>
              <a:t>RTT</a:t>
            </a:r>
            <a:r>
              <a:rPr lang="en-US" altLang="zh-CN" sz="2000" b="1" baseline="-25000" dirty="0">
                <a:solidFill>
                  <a:schemeClr val="bg2"/>
                </a:solidFill>
                <a:cs typeface="+mn-lt"/>
                <a:sym typeface="+mn-ea"/>
              </a:rPr>
              <a:t>S</a:t>
            </a:r>
            <a:r>
              <a:rPr lang="en-US" altLang="zh-CN" sz="2000" b="1" dirty="0">
                <a:solidFill>
                  <a:schemeClr val="bg2"/>
                </a:solidFill>
                <a:cs typeface="+mn-lt"/>
                <a:sym typeface="+mn-ea"/>
              </a:rPr>
              <a:t> </a:t>
            </a:r>
            <a:r>
              <a:rPr lang="zh-CN" altLang="en-US" sz="2000" b="1" dirty="0">
                <a:solidFill>
                  <a:schemeClr val="bg2"/>
                </a:solidFill>
                <a:cs typeface="+mn-lt"/>
                <a:sym typeface="+mn-ea"/>
              </a:rPr>
              <a:t>和超时重传时间会偏大。</a:t>
            </a:r>
            <a:endParaRPr lang="zh-CN" altLang="en-US" sz="2000" b="1" dirty="0">
              <a:solidFill>
                <a:schemeClr val="bg2"/>
              </a:solidFill>
              <a:cs typeface="+mn-lt"/>
              <a:sym typeface="+mn-ea"/>
            </a:endParaRPr>
          </a:p>
        </p:txBody>
      </p:sp>
      <p:sp>
        <p:nvSpPr>
          <p:cNvPr id="4" name="文本框 3"/>
          <p:cNvSpPr txBox="1"/>
          <p:nvPr/>
        </p:nvSpPr>
        <p:spPr>
          <a:xfrm>
            <a:off x="1062355" y="5704840"/>
            <a:ext cx="10243820" cy="706755"/>
          </a:xfrm>
          <a:prstGeom prst="rect">
            <a:avLst/>
          </a:prstGeom>
          <a:noFill/>
        </p:spPr>
        <p:txBody>
          <a:bodyPr wrap="square" rtlCol="0">
            <a:spAutoFit/>
          </a:bodyPr>
          <a:p>
            <a:r>
              <a:rPr lang="zh-CN" altLang="en-US" sz="2000" b="1" dirty="0">
                <a:solidFill>
                  <a:schemeClr val="bg2"/>
                </a:solidFill>
                <a:cs typeface="+mn-lt"/>
              </a:rPr>
              <a:t>如果收到的确认是对报文段1的确认，但被误认为是重传报文段2的确认，则</a:t>
            </a:r>
            <a:r>
              <a:rPr lang="zh-CN" altLang="en-US" sz="2000" b="1" dirty="0">
                <a:solidFill>
                  <a:schemeClr val="bg2"/>
                </a:solidFill>
                <a:cs typeface="+mn-lt"/>
                <a:sym typeface="+mn-ea"/>
              </a:rPr>
              <a:t>计算的</a:t>
            </a:r>
            <a:r>
              <a:rPr lang="en-US" altLang="zh-CN" sz="2000" b="1" dirty="0">
                <a:solidFill>
                  <a:schemeClr val="bg2"/>
                </a:solidFill>
                <a:cs typeface="+mn-lt"/>
                <a:sym typeface="+mn-ea"/>
              </a:rPr>
              <a:t>RTT</a:t>
            </a:r>
            <a:r>
              <a:rPr lang="en-US" altLang="zh-CN" sz="2000" b="1" baseline="-25000" dirty="0">
                <a:solidFill>
                  <a:schemeClr val="bg2"/>
                </a:solidFill>
                <a:cs typeface="+mn-lt"/>
                <a:sym typeface="+mn-ea"/>
              </a:rPr>
              <a:t>S</a:t>
            </a:r>
            <a:r>
              <a:rPr lang="en-US" altLang="zh-CN" sz="2000" b="1" dirty="0">
                <a:solidFill>
                  <a:schemeClr val="bg2"/>
                </a:solidFill>
                <a:cs typeface="+mn-lt"/>
                <a:sym typeface="+mn-ea"/>
              </a:rPr>
              <a:t> </a:t>
            </a:r>
            <a:r>
              <a:rPr lang="zh-CN" altLang="en-US" sz="2000" b="1" dirty="0">
                <a:solidFill>
                  <a:schemeClr val="bg2"/>
                </a:solidFill>
                <a:cs typeface="+mn-lt"/>
                <a:sym typeface="+mn-ea"/>
              </a:rPr>
              <a:t>和超时重传时间会偏小。☞☞导致更多的报文段要重传！！</a:t>
            </a:r>
            <a:endParaRPr lang="en-US" altLang="zh-CN" sz="2000" b="1" dirty="0">
              <a:solidFill>
                <a:schemeClr val="bg2"/>
              </a:solidFill>
              <a:cs typeface="+mn-l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51619" name="Rectangle 3"/>
          <p:cNvSpPr>
            <a:spLocks noGrp="1" noChangeArrowheads="1"/>
          </p:cNvSpPr>
          <p:nvPr>
            <p:ph idx="1"/>
          </p:nvPr>
        </p:nvSpPr>
        <p:spPr>
          <a:xfrm>
            <a:off x="523559" y="1738525"/>
            <a:ext cx="10978515" cy="1133342"/>
          </a:xfrm>
        </p:spPr>
        <p:txBody>
          <a:bodyPr>
            <a:normAutofit/>
          </a:bodyPr>
          <a:lstStyle/>
          <a:p>
            <a:pPr marL="342900" indent="-342900">
              <a:buClr>
                <a:srgbClr val="FF0000"/>
              </a:buClr>
              <a:buFont typeface="Wingdings" panose="05000000000000000000" pitchFamily="2" charset="2"/>
              <a:buChar char="l"/>
            </a:pPr>
            <a:r>
              <a:rPr lang="zh-CN" altLang="en-US" sz="2200" b="1" dirty="0">
                <a:solidFill>
                  <a:schemeClr val="bg2"/>
                </a:solidFill>
              </a:rPr>
              <a:t>在计算平均往返时间 </a:t>
            </a:r>
            <a:r>
              <a:rPr lang="en-US" altLang="zh-CN" sz="2200" b="1" dirty="0">
                <a:solidFill>
                  <a:schemeClr val="bg2"/>
                </a:solidFill>
              </a:rPr>
              <a:t>RTT </a:t>
            </a:r>
            <a:r>
              <a:rPr lang="zh-CN" altLang="en-US" sz="2200" b="1" dirty="0">
                <a:solidFill>
                  <a:schemeClr val="bg2"/>
                </a:solidFill>
              </a:rPr>
              <a:t>时，只要报文段重传了，就不采用其往返时间样本。</a:t>
            </a:r>
            <a:endParaRPr lang="zh-CN" altLang="en-US" sz="2200" b="1" dirty="0">
              <a:solidFill>
                <a:schemeClr val="bg2"/>
              </a:solidFill>
            </a:endParaRPr>
          </a:p>
          <a:p>
            <a:pPr marL="342900" indent="-342900">
              <a:buClr>
                <a:srgbClr val="FF0000"/>
              </a:buClr>
              <a:buFont typeface="Wingdings" panose="05000000000000000000" pitchFamily="2" charset="2"/>
              <a:buChar char="l"/>
            </a:pPr>
            <a:r>
              <a:rPr lang="zh-CN" altLang="en-US" sz="2200" b="1" dirty="0">
                <a:solidFill>
                  <a:schemeClr val="bg2"/>
                </a:solidFill>
              </a:rPr>
              <a:t>这样得出的加权平均平均往返时间 </a:t>
            </a:r>
            <a:r>
              <a:rPr lang="en-US" altLang="zh-CN" sz="2200" b="1" dirty="0">
                <a:solidFill>
                  <a:schemeClr val="bg2"/>
                </a:solidFill>
              </a:rPr>
              <a:t>RTT</a:t>
            </a:r>
            <a:r>
              <a:rPr lang="en-US" altLang="zh-CN" sz="2200" b="1" baseline="-25000" dirty="0">
                <a:solidFill>
                  <a:schemeClr val="bg2"/>
                </a:solidFill>
              </a:rPr>
              <a:t>S</a:t>
            </a:r>
            <a:r>
              <a:rPr lang="en-US" altLang="zh-CN" sz="2200" b="1" dirty="0">
                <a:solidFill>
                  <a:schemeClr val="bg2"/>
                </a:solidFill>
              </a:rPr>
              <a:t> </a:t>
            </a:r>
            <a:r>
              <a:rPr lang="zh-CN" altLang="en-US" sz="2200" b="1" dirty="0">
                <a:solidFill>
                  <a:schemeClr val="bg2"/>
                </a:solidFill>
              </a:rPr>
              <a:t>和超时重传时间 </a:t>
            </a:r>
            <a:r>
              <a:rPr lang="en-US" altLang="zh-CN" sz="2200" b="1" dirty="0">
                <a:solidFill>
                  <a:schemeClr val="bg2"/>
                </a:solidFill>
              </a:rPr>
              <a:t>RTO </a:t>
            </a:r>
            <a:r>
              <a:rPr lang="zh-CN" altLang="en-US" sz="2200" b="1" dirty="0">
                <a:solidFill>
                  <a:schemeClr val="bg2"/>
                </a:solidFill>
              </a:rPr>
              <a:t>就较准确。 </a:t>
            </a:r>
            <a:endParaRPr lang="zh-CN" altLang="en-US" sz="2200" b="1" dirty="0">
              <a:solidFill>
                <a:schemeClr val="bg2"/>
              </a:solidFill>
            </a:endParaRPr>
          </a:p>
        </p:txBody>
      </p:sp>
      <p:sp>
        <p:nvSpPr>
          <p:cNvPr id="8" name="内容占位符 3"/>
          <p:cNvSpPr txBox="1"/>
          <p:nvPr/>
        </p:nvSpPr>
        <p:spPr>
          <a:xfrm>
            <a:off x="755015" y="2871876"/>
            <a:ext cx="10747058" cy="464458"/>
          </a:xfrm>
          <a:prstGeom prst="rect">
            <a:avLst/>
          </a:prstGeom>
        </p:spPr>
        <p:txBody>
          <a:bodyPr>
            <a:normAutofit/>
          </a:bodyPr>
          <a:lstStyle>
            <a:lvl1pPr marL="342900" indent="-342900" algn="l" defTabSz="914400" rtl="0" eaLnBrk="1" latinLnBrk="0" hangingPunct="1">
              <a:spcBef>
                <a:spcPct val="20000"/>
              </a:spcBef>
              <a:buSzPct val="80000"/>
              <a:buFont typeface="Wingdings" panose="05000000000000000000" pitchFamily="2" charset="2"/>
              <a:buChar char="l"/>
              <a:defRPr sz="15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35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marL="0" indent="0" fontAlgn="auto">
              <a:spcAft>
                <a:spcPts val="0"/>
              </a:spcAft>
              <a:buNone/>
            </a:pPr>
            <a:r>
              <a:rPr lang="zh-CN" altLang="en-US" sz="2000" b="1" dirty="0">
                <a:solidFill>
                  <a:schemeClr val="bg2"/>
                </a:solidFill>
              </a:rPr>
              <a:t>修正的 </a:t>
            </a:r>
            <a:r>
              <a:rPr lang="en-US" altLang="zh-CN" sz="2000" b="1" dirty="0" err="1">
                <a:solidFill>
                  <a:schemeClr val="bg2"/>
                </a:solidFill>
              </a:rPr>
              <a:t>Karn</a:t>
            </a:r>
            <a:r>
              <a:rPr lang="en-US" altLang="zh-CN" sz="2000" b="1" dirty="0">
                <a:solidFill>
                  <a:schemeClr val="bg2"/>
                </a:solidFill>
              </a:rPr>
              <a:t> </a:t>
            </a:r>
            <a:r>
              <a:rPr lang="zh-CN" altLang="en-US" sz="2000" b="1" dirty="0">
                <a:solidFill>
                  <a:schemeClr val="bg2"/>
                </a:solidFill>
              </a:rPr>
              <a:t>算法 </a:t>
            </a:r>
            <a:endParaRPr lang="zh-CN" altLang="en-US" sz="2000" b="1" dirty="0">
              <a:solidFill>
                <a:schemeClr val="bg2"/>
              </a:solidFill>
            </a:endParaRPr>
          </a:p>
        </p:txBody>
      </p:sp>
      <p:sp>
        <p:nvSpPr>
          <p:cNvPr id="10" name="Rectangle 4"/>
          <p:cNvSpPr txBox="1">
            <a:spLocks noChangeArrowheads="1"/>
          </p:cNvSpPr>
          <p:nvPr/>
        </p:nvSpPr>
        <p:spPr>
          <a:xfrm>
            <a:off x="307340" y="3213100"/>
            <a:ext cx="11592560" cy="3462020"/>
          </a:xfrm>
          <a:prstGeom prst="rect">
            <a:avLst/>
          </a:prstGeom>
        </p:spPr>
        <p:txBody>
          <a:bodyPr vert="horz" lIns="121917" tIns="60958" rIns="121917" bIns="60958" rtlCol="0">
            <a:normAutofit lnSpcReduction="10000"/>
          </a:bodyPr>
          <a:lstStyle>
            <a:lvl1pPr marL="0" indent="0" algn="l" defTabSz="914400" rtl="0" eaLnBrk="1" latinLnBrk="0" hangingPunct="1">
              <a:lnSpc>
                <a:spcPct val="150000"/>
              </a:lnSpc>
              <a:spcBef>
                <a:spcPct val="20000"/>
              </a:spcBef>
              <a:buSzPct val="80000"/>
              <a:buFont typeface="Wingdings" panose="05000000000000000000" pitchFamily="2" charset="2"/>
              <a:buNone/>
              <a:defRPr sz="1500" kern="1200">
                <a:solidFill>
                  <a:schemeClr val="tx1">
                    <a:lumMod val="75000"/>
                    <a:lumOff val="25000"/>
                  </a:schemeClr>
                </a:solidFill>
                <a:latin typeface="+mn-lt"/>
                <a:ea typeface="+mn-ea"/>
                <a:cs typeface="+mn-cs"/>
              </a:defRPr>
            </a:lvl1pPr>
            <a:lvl2pPr marL="457200" indent="0" algn="l" defTabSz="914400" rtl="0" eaLnBrk="1" latinLnBrk="0" hangingPunct="1">
              <a:lnSpc>
                <a:spcPct val="150000"/>
              </a:lnSpc>
              <a:spcBef>
                <a:spcPct val="20000"/>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9144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3pPr>
            <a:lvl4pPr marL="1371600"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4pPr>
            <a:lvl5pPr marL="1828165" indent="0" algn="l" defTabSz="914400" rtl="0" eaLnBrk="1" latinLnBrk="0" hangingPunct="1">
              <a:lnSpc>
                <a:spcPct val="150000"/>
              </a:lnSpc>
              <a:spcBef>
                <a:spcPct val="20000"/>
              </a:spcBef>
              <a:buFont typeface="Arial" panose="020B0604020202020204" pitchFamily="34" charset="0"/>
              <a:buNone/>
              <a:defRPr sz="15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indent="532130" algn="just" fontAlgn="auto">
              <a:spcAft>
                <a:spcPts val="0"/>
              </a:spcAft>
            </a:pPr>
            <a:r>
              <a:rPr lang="zh-CN" altLang="en-US" sz="2000" b="1" dirty="0" smtClean="0">
                <a:solidFill>
                  <a:schemeClr val="bg2"/>
                </a:solidFill>
              </a:rPr>
              <a:t>报文段每重传一次，就把 </a:t>
            </a:r>
            <a:r>
              <a:rPr lang="en-US" altLang="zh-CN" sz="2000" b="1" dirty="0" smtClean="0">
                <a:solidFill>
                  <a:schemeClr val="bg2"/>
                </a:solidFill>
              </a:rPr>
              <a:t>RTO </a:t>
            </a:r>
            <a:r>
              <a:rPr lang="zh-CN" altLang="en-US" sz="2000" b="1" dirty="0" smtClean="0">
                <a:solidFill>
                  <a:schemeClr val="bg2"/>
                </a:solidFill>
              </a:rPr>
              <a:t>增大一些：</a:t>
            </a:r>
            <a:endParaRPr lang="zh-CN" altLang="en-US" sz="2000" b="1" dirty="0" smtClean="0">
              <a:solidFill>
                <a:schemeClr val="bg2"/>
              </a:solidFill>
            </a:endParaRPr>
          </a:p>
          <a:p>
            <a:pPr indent="532130" algn="ctr" fontAlgn="auto">
              <a:spcBef>
                <a:spcPct val="60000"/>
              </a:spcBef>
              <a:spcAft>
                <a:spcPct val="50000"/>
              </a:spcAft>
            </a:pPr>
            <a:r>
              <a:rPr lang="zh-CN" altLang="en-US" sz="2400" b="1" dirty="0" smtClean="0">
                <a:solidFill>
                  <a:schemeClr val="bg2"/>
                </a:solidFill>
              </a:rPr>
              <a:t>新的 </a:t>
            </a:r>
            <a:r>
              <a:rPr lang="en-US" altLang="zh-CN" sz="2400" b="1" dirty="0" smtClean="0">
                <a:solidFill>
                  <a:schemeClr val="bg2"/>
                </a:solidFill>
              </a:rPr>
              <a:t>RTO </a:t>
            </a:r>
            <a:r>
              <a:rPr lang="en-US" altLang="zh-CN" sz="2400" b="1" dirty="0" smtClean="0">
                <a:solidFill>
                  <a:schemeClr val="bg2"/>
                </a:solidFill>
                <a:sym typeface="Symbol" panose="05050102010706020507" pitchFamily="18" charset="2"/>
              </a:rPr>
              <a:t></a:t>
            </a:r>
            <a:r>
              <a:rPr lang="en-US" altLang="zh-CN" sz="2400" b="1" dirty="0" smtClean="0">
                <a:solidFill>
                  <a:schemeClr val="bg2"/>
                </a:solidFill>
              </a:rPr>
              <a:t> </a:t>
            </a:r>
            <a:r>
              <a:rPr lang="en-US" altLang="zh-CN" sz="2400" b="1" dirty="0" smtClean="0">
                <a:solidFill>
                  <a:schemeClr val="bg2"/>
                </a:solidFill>
                <a:sym typeface="Symbol" panose="05050102010706020507" pitchFamily="18" charset="2"/>
              </a:rPr>
              <a:t></a:t>
            </a:r>
            <a:r>
              <a:rPr lang="en-US" altLang="zh-CN" sz="2400" b="1" dirty="0" smtClean="0">
                <a:solidFill>
                  <a:schemeClr val="bg2"/>
                </a:solidFill>
              </a:rPr>
              <a:t> </a:t>
            </a:r>
            <a:r>
              <a:rPr lang="en-US" altLang="zh-CN" sz="2400" b="1" dirty="0" smtClean="0">
                <a:solidFill>
                  <a:schemeClr val="bg2"/>
                </a:solidFill>
                <a:sym typeface="Symbol" panose="05050102010706020507" pitchFamily="18" charset="2"/>
              </a:rPr>
              <a:t></a:t>
            </a:r>
            <a:r>
              <a:rPr lang="en-US" altLang="zh-CN" sz="2400" b="1" dirty="0" smtClean="0">
                <a:solidFill>
                  <a:schemeClr val="bg2"/>
                </a:solidFill>
              </a:rPr>
              <a:t> (</a:t>
            </a:r>
            <a:r>
              <a:rPr lang="zh-CN" altLang="en-US" sz="2400" b="1" dirty="0" smtClean="0">
                <a:solidFill>
                  <a:schemeClr val="bg2"/>
                </a:solidFill>
              </a:rPr>
              <a:t>旧的 </a:t>
            </a:r>
            <a:r>
              <a:rPr lang="en-US" altLang="zh-CN" sz="2400" b="1" dirty="0" smtClean="0">
                <a:solidFill>
                  <a:schemeClr val="bg2"/>
                </a:solidFill>
              </a:rPr>
              <a:t>RTO)      </a:t>
            </a:r>
            <a:endParaRPr lang="en-US" altLang="zh-CN" sz="2400" b="1" dirty="0" smtClean="0">
              <a:solidFill>
                <a:schemeClr val="bg2"/>
              </a:solidFill>
            </a:endParaRPr>
          </a:p>
          <a:p>
            <a:pPr indent="532130" fontAlgn="auto">
              <a:spcAft>
                <a:spcPts val="0"/>
              </a:spcAft>
            </a:pPr>
            <a:r>
              <a:rPr lang="zh-CN" altLang="en-US" sz="2000" b="1" dirty="0" smtClean="0">
                <a:solidFill>
                  <a:schemeClr val="bg2"/>
                </a:solidFill>
              </a:rPr>
              <a:t>系数 </a:t>
            </a:r>
            <a:r>
              <a:rPr lang="zh-CN" altLang="en-US" sz="2000" b="1" dirty="0" smtClean="0">
                <a:solidFill>
                  <a:schemeClr val="bg2"/>
                </a:solidFill>
                <a:sym typeface="Symbol" panose="05050102010706020507" pitchFamily="18" charset="2"/>
              </a:rPr>
              <a:t> </a:t>
            </a:r>
            <a:r>
              <a:rPr lang="zh-CN" altLang="en-US" sz="2000" b="1" dirty="0" smtClean="0">
                <a:solidFill>
                  <a:schemeClr val="bg2"/>
                </a:solidFill>
              </a:rPr>
              <a:t>的典型值是 </a:t>
            </a:r>
            <a:r>
              <a:rPr lang="en-US" altLang="zh-CN" sz="2000" b="1" dirty="0" smtClean="0">
                <a:solidFill>
                  <a:schemeClr val="bg2"/>
                </a:solidFill>
              </a:rPr>
              <a:t>2 </a:t>
            </a:r>
            <a:r>
              <a:rPr lang="zh-CN" altLang="en-US" sz="2000" b="1" dirty="0" smtClean="0">
                <a:solidFill>
                  <a:schemeClr val="bg2"/>
                </a:solidFill>
              </a:rPr>
              <a:t>。</a:t>
            </a:r>
            <a:endParaRPr lang="zh-CN" altLang="en-US" sz="2000" b="1" dirty="0" smtClean="0">
              <a:solidFill>
                <a:schemeClr val="bg2"/>
              </a:solidFill>
            </a:endParaRPr>
          </a:p>
          <a:p>
            <a:pPr indent="532130" fontAlgn="auto">
              <a:spcAft>
                <a:spcPts val="0"/>
              </a:spcAft>
            </a:pPr>
            <a:r>
              <a:rPr lang="zh-CN" altLang="en-US" sz="2000" b="1" dirty="0" smtClean="0">
                <a:solidFill>
                  <a:schemeClr val="bg2"/>
                </a:solidFill>
              </a:rPr>
              <a:t>当不再发生报文段的重传时，才根据报文段的往返时延更新平均往返时延 </a:t>
            </a:r>
            <a:r>
              <a:rPr lang="en-US" altLang="zh-CN" sz="2000" b="1" dirty="0" smtClean="0">
                <a:solidFill>
                  <a:schemeClr val="bg2"/>
                </a:solidFill>
              </a:rPr>
              <a:t>RTT </a:t>
            </a:r>
            <a:r>
              <a:rPr lang="zh-CN" altLang="en-US" sz="2000" b="1" dirty="0" smtClean="0">
                <a:solidFill>
                  <a:schemeClr val="bg2"/>
                </a:solidFill>
              </a:rPr>
              <a:t>和超时重传时间 </a:t>
            </a:r>
            <a:r>
              <a:rPr lang="en-US" altLang="zh-CN" sz="2000" b="1" dirty="0" smtClean="0">
                <a:solidFill>
                  <a:schemeClr val="bg2"/>
                </a:solidFill>
              </a:rPr>
              <a:t>RTO </a:t>
            </a:r>
            <a:r>
              <a:rPr lang="zh-CN" altLang="en-US" sz="2000" b="1" dirty="0" smtClean="0">
                <a:solidFill>
                  <a:schemeClr val="bg2"/>
                </a:solidFill>
              </a:rPr>
              <a:t>的数值。</a:t>
            </a:r>
            <a:endParaRPr lang="zh-CN" altLang="en-US" sz="2000" b="1" dirty="0" smtClean="0">
              <a:solidFill>
                <a:schemeClr val="bg2"/>
              </a:solidFill>
            </a:endParaRPr>
          </a:p>
          <a:p>
            <a:pPr indent="532130" fontAlgn="auto">
              <a:spcAft>
                <a:spcPts val="0"/>
              </a:spcAft>
            </a:pPr>
            <a:r>
              <a:rPr lang="zh-CN" altLang="en-US" sz="2000" b="1" dirty="0" smtClean="0">
                <a:solidFill>
                  <a:schemeClr val="bg2"/>
                </a:solidFill>
              </a:rPr>
              <a:t>实践证明，这种策略较为合理。 </a:t>
            </a:r>
            <a:endParaRPr lang="zh-CN" altLang="en-US" sz="2000" b="1" dirty="0" smtClean="0">
              <a:solidFill>
                <a:schemeClr val="bg2"/>
              </a:solidFill>
            </a:endParaRPr>
          </a:p>
        </p:txBody>
      </p:sp>
      <p:sp>
        <p:nvSpPr>
          <p:cNvPr id="3" name="文本框 2"/>
          <p:cNvSpPr txBox="1"/>
          <p:nvPr/>
        </p:nvSpPr>
        <p:spPr>
          <a:xfrm>
            <a:off x="755015" y="1029335"/>
            <a:ext cx="1717040" cy="460375"/>
          </a:xfrm>
          <a:prstGeom prst="rect">
            <a:avLst/>
          </a:prstGeom>
          <a:noFill/>
        </p:spPr>
        <p:txBody>
          <a:bodyPr wrap="none" rtlCol="0" anchor="t">
            <a:spAutoFit/>
          </a:bodyPr>
          <a:p>
            <a:r>
              <a:rPr lang="en-US" altLang="zh-CN" sz="2400" b="1" dirty="0" err="1">
                <a:solidFill>
                  <a:schemeClr val="bg2"/>
                </a:solidFill>
                <a:sym typeface="+mn-ea"/>
              </a:rPr>
              <a:t>Karn</a:t>
            </a:r>
            <a:r>
              <a:rPr lang="en-US" altLang="zh-CN" sz="2400" b="1" dirty="0">
                <a:solidFill>
                  <a:schemeClr val="bg2"/>
                </a:solidFill>
                <a:sym typeface="+mn-ea"/>
              </a:rPr>
              <a:t> </a:t>
            </a:r>
            <a:r>
              <a:rPr lang="zh-CN" altLang="en-US" sz="2400" b="1" dirty="0">
                <a:solidFill>
                  <a:schemeClr val="bg2"/>
                </a:solidFill>
                <a:sym typeface="+mn-ea"/>
              </a:rPr>
              <a:t>算法 </a:t>
            </a:r>
            <a:endParaRPr lang="zh-CN" altLang="en-US" sz="2400" b="1" dirty="0">
              <a:solidFill>
                <a:schemeClr val="bg2"/>
              </a:solidFill>
              <a:sym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nvSpPr>
        <p:spPr>
          <a:xfrm>
            <a:off x="298450" y="1052195"/>
            <a:ext cx="1866900" cy="460375"/>
          </a:xfrm>
          <a:prstGeom prst="rect">
            <a:avLst/>
          </a:prstGeom>
          <a:noFill/>
        </p:spPr>
        <p:txBody>
          <a:bodyPr wrap="none" rtlCol="0" anchor="t">
            <a:spAutoFit/>
          </a:bodyPr>
          <a:p>
            <a:r>
              <a:rPr lang="en-US" altLang="zh-CN" sz="2400" b="1" dirty="0" smtClean="0">
                <a:solidFill>
                  <a:schemeClr val="bg2"/>
                </a:solidFill>
                <a:sym typeface="+mn-ea"/>
              </a:rPr>
              <a:t>4</a:t>
            </a:r>
            <a:r>
              <a:rPr lang="zh-CN" altLang="en-US" sz="2400" b="1" dirty="0" smtClean="0">
                <a:solidFill>
                  <a:schemeClr val="bg2"/>
                </a:solidFill>
                <a:sym typeface="+mn-ea"/>
              </a:rPr>
              <a:t>）快速重传</a:t>
            </a:r>
            <a:endParaRPr lang="zh-CN" altLang="en-US" sz="2400" b="1" dirty="0" smtClean="0">
              <a:solidFill>
                <a:schemeClr val="bg2"/>
              </a:solidFill>
              <a:sym typeface="+mn-ea"/>
            </a:endParaRPr>
          </a:p>
        </p:txBody>
      </p:sp>
      <p:sp>
        <p:nvSpPr>
          <p:cNvPr id="539651" name="Rectangle 3"/>
          <p:cNvSpPr>
            <a:spLocks noGrp="1" noChangeArrowheads="1"/>
          </p:cNvSpPr>
          <p:nvPr>
            <p:ph idx="1"/>
          </p:nvPr>
        </p:nvSpPr>
        <p:spPr>
          <a:xfrm>
            <a:off x="0" y="1506855"/>
            <a:ext cx="5403215" cy="5738495"/>
          </a:xfrm>
        </p:spPr>
        <p:txBody>
          <a:bodyPr>
            <a:normAutofit fontScale="90000"/>
          </a:bodyPr>
          <a:lstStyle/>
          <a:p>
            <a:pPr marL="342900" indent="-342900" algn="just" fontAlgn="auto">
              <a:lnSpc>
                <a:spcPct val="150000"/>
              </a:lnSpc>
              <a:buClr>
                <a:srgbClr val="FF0000"/>
              </a:buClr>
              <a:buFont typeface="Wingdings" panose="05000000000000000000" pitchFamily="2" charset="2"/>
              <a:buChar char="l"/>
            </a:pPr>
            <a:r>
              <a:rPr lang="zh-CN" altLang="en-US" sz="2400" b="1" dirty="0" smtClean="0">
                <a:solidFill>
                  <a:schemeClr val="bg2"/>
                </a:solidFill>
              </a:rPr>
              <a:t>超时重传存在的问题：超时时间可能会比较长。</a:t>
            </a:r>
            <a:endParaRPr lang="zh-CN" altLang="en-US" sz="2400" b="1" dirty="0" smtClean="0">
              <a:solidFill>
                <a:schemeClr val="bg2"/>
              </a:solidFill>
            </a:endParaRPr>
          </a:p>
          <a:p>
            <a:pPr marL="342900" indent="-342900" algn="just" fontAlgn="auto">
              <a:lnSpc>
                <a:spcPct val="150000"/>
              </a:lnSpc>
              <a:buClr>
                <a:srgbClr val="FF0000"/>
              </a:buClr>
              <a:buFont typeface="Wingdings" panose="05000000000000000000" pitchFamily="2" charset="2"/>
              <a:buChar char="l"/>
            </a:pPr>
            <a:r>
              <a:rPr lang="zh-CN" altLang="en-US" sz="2400" b="1" dirty="0" smtClean="0">
                <a:solidFill>
                  <a:schemeClr val="bg2"/>
                </a:solidFill>
              </a:rPr>
              <a:t>快要</a:t>
            </a:r>
            <a:r>
              <a:rPr lang="zh-CN" altLang="en-US" sz="2400" b="1" dirty="0">
                <a:solidFill>
                  <a:schemeClr val="bg2"/>
                </a:solidFill>
              </a:rPr>
              <a:t>求接收方每收到一个失序的报文段后就立即发出重复确认</a:t>
            </a:r>
            <a:r>
              <a:rPr lang="zh-CN" altLang="en-US" sz="2400" b="1" dirty="0" smtClean="0">
                <a:solidFill>
                  <a:schemeClr val="bg2"/>
                </a:solidFill>
              </a:rPr>
              <a:t>。</a:t>
            </a:r>
            <a:endParaRPr lang="zh-CN" altLang="en-US" sz="2400" b="1" dirty="0">
              <a:solidFill>
                <a:schemeClr val="bg2"/>
              </a:solidFill>
            </a:endParaRPr>
          </a:p>
          <a:p>
            <a:pPr marL="342900" indent="-342900" algn="just" fontAlgn="auto">
              <a:lnSpc>
                <a:spcPct val="150000"/>
              </a:lnSpc>
              <a:buClr>
                <a:srgbClr val="FF0000"/>
              </a:buClr>
              <a:buFont typeface="Wingdings" panose="05000000000000000000" pitchFamily="2" charset="2"/>
              <a:buChar char="l"/>
            </a:pPr>
            <a:r>
              <a:rPr lang="zh-CN" altLang="en-US" sz="2400" b="1" dirty="0">
                <a:solidFill>
                  <a:schemeClr val="bg2"/>
                </a:solidFill>
              </a:rPr>
              <a:t>发送方只要一连收到三个重复确认就应当立即重传对方尚未收到的报文段。 </a:t>
            </a:r>
            <a:endParaRPr lang="zh-CN" altLang="en-US" sz="2400" b="1" dirty="0">
              <a:solidFill>
                <a:schemeClr val="bg2"/>
              </a:solidFill>
            </a:endParaRPr>
          </a:p>
          <a:p>
            <a:pPr marL="342900" indent="-342900" algn="just" fontAlgn="auto">
              <a:lnSpc>
                <a:spcPct val="150000"/>
              </a:lnSpc>
              <a:buClr>
                <a:srgbClr val="FF0000"/>
              </a:buClr>
              <a:buFont typeface="Wingdings" panose="05000000000000000000" pitchFamily="2" charset="2"/>
              <a:buChar char="l"/>
            </a:pPr>
            <a:r>
              <a:rPr lang="zh-CN" altLang="en-US" sz="2400" b="1" dirty="0">
                <a:solidFill>
                  <a:schemeClr val="bg2"/>
                </a:solidFill>
              </a:rPr>
              <a:t>不难看出，快重传并非取消重传计时器，而是在某些情况下可更早地重传丢失的报文段。 </a:t>
            </a:r>
            <a:endParaRPr lang="zh-CN" altLang="en-US" sz="2400" b="1" dirty="0">
              <a:solidFill>
                <a:schemeClr val="bg2"/>
              </a:solidFill>
            </a:endParaRPr>
          </a:p>
        </p:txBody>
      </p:sp>
      <p:sp>
        <p:nvSpPr>
          <p:cNvPr id="56" name="内容占位符 3"/>
          <p:cNvSpPr txBox="1"/>
          <p:nvPr/>
        </p:nvSpPr>
        <p:spPr>
          <a:xfrm>
            <a:off x="5675173" y="1034055"/>
            <a:ext cx="6040626" cy="464458"/>
          </a:xfrm>
          <a:prstGeom prst="rect">
            <a:avLst/>
          </a:prstGeom>
        </p:spPr>
        <p:txBody>
          <a:bodyPr>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b="1" dirty="0">
                <a:solidFill>
                  <a:schemeClr val="bg2"/>
                </a:solidFill>
              </a:rPr>
              <a:t>快速重传举例</a:t>
            </a:r>
            <a:endParaRPr lang="zh-CN" altLang="en-US" b="1" dirty="0">
              <a:solidFill>
                <a:schemeClr val="bg2"/>
              </a:solidFill>
            </a:endParaRPr>
          </a:p>
        </p:txBody>
      </p:sp>
      <p:sp>
        <p:nvSpPr>
          <p:cNvPr id="9" name="Text Box 73"/>
          <p:cNvSpPr txBox="1">
            <a:spLocks noChangeArrowheads="1"/>
          </p:cNvSpPr>
          <p:nvPr/>
        </p:nvSpPr>
        <p:spPr bwMode="auto">
          <a:xfrm>
            <a:off x="7718673" y="1654320"/>
            <a:ext cx="872490" cy="368300"/>
          </a:xfrm>
          <a:prstGeom prst="rect">
            <a:avLst/>
          </a:prstGeom>
          <a:noFill/>
          <a:ln w="9525">
            <a:noFill/>
            <a:miter lim="800000"/>
          </a:ln>
          <a:effectLst/>
        </p:spPr>
        <p:txBody>
          <a:bodyPr wrap="none">
            <a:spAutoFit/>
          </a:bodyPr>
          <a:lstStyle/>
          <a:p>
            <a:r>
              <a:rPr lang="zh-CN" altLang="en-US" b="1">
                <a:solidFill>
                  <a:schemeClr val="bg2"/>
                </a:solidFill>
                <a:latin typeface="+mn-lt"/>
                <a:ea typeface="+mn-ea"/>
              </a:rPr>
              <a:t>发送方</a:t>
            </a:r>
            <a:endParaRPr lang="zh-CN" altLang="en-US" b="1">
              <a:solidFill>
                <a:schemeClr val="bg2"/>
              </a:solidFill>
              <a:latin typeface="+mn-lt"/>
              <a:ea typeface="+mn-ea"/>
            </a:endParaRPr>
          </a:p>
        </p:txBody>
      </p:sp>
      <p:sp>
        <p:nvSpPr>
          <p:cNvPr id="6" name="Text Box 74"/>
          <p:cNvSpPr txBox="1">
            <a:spLocks noChangeArrowheads="1"/>
          </p:cNvSpPr>
          <p:nvPr/>
        </p:nvSpPr>
        <p:spPr bwMode="auto">
          <a:xfrm>
            <a:off x="10141837" y="1716232"/>
            <a:ext cx="872490" cy="368300"/>
          </a:xfrm>
          <a:prstGeom prst="rect">
            <a:avLst/>
          </a:prstGeom>
          <a:noFill/>
          <a:ln w="9525">
            <a:noFill/>
            <a:miter lim="800000"/>
          </a:ln>
          <a:effectLst/>
        </p:spPr>
        <p:txBody>
          <a:bodyPr wrap="none">
            <a:spAutoFit/>
          </a:bodyPr>
          <a:lstStyle/>
          <a:p>
            <a:r>
              <a:rPr lang="zh-CN" altLang="en-US" b="1">
                <a:solidFill>
                  <a:schemeClr val="bg2"/>
                </a:solidFill>
                <a:latin typeface="+mn-lt"/>
                <a:ea typeface="+mn-ea"/>
              </a:rPr>
              <a:t>接收方</a:t>
            </a:r>
            <a:endParaRPr lang="zh-CN" altLang="en-US" b="1">
              <a:solidFill>
                <a:schemeClr val="bg2"/>
              </a:solidFill>
              <a:latin typeface="+mn-lt"/>
              <a:ea typeface="+mn-ea"/>
            </a:endParaRPr>
          </a:p>
        </p:txBody>
      </p:sp>
      <p:sp>
        <p:nvSpPr>
          <p:cNvPr id="11" name="Text Box 75"/>
          <p:cNvSpPr txBox="1">
            <a:spLocks noChangeArrowheads="1"/>
          </p:cNvSpPr>
          <p:nvPr/>
        </p:nvSpPr>
        <p:spPr bwMode="auto">
          <a:xfrm>
            <a:off x="7204324" y="2130247"/>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1</a:t>
            </a:r>
            <a:endParaRPr lang="en-US" altLang="zh-CN" sz="1800" b="1" baseline="-25000">
              <a:solidFill>
                <a:schemeClr val="bg2"/>
              </a:solidFill>
              <a:latin typeface="+mn-lt"/>
              <a:ea typeface="+mn-ea"/>
            </a:endParaRPr>
          </a:p>
        </p:txBody>
      </p:sp>
      <p:sp>
        <p:nvSpPr>
          <p:cNvPr id="12" name="Line 76"/>
          <p:cNvSpPr>
            <a:spLocks noChangeShapeType="1"/>
          </p:cNvSpPr>
          <p:nvPr/>
        </p:nvSpPr>
        <p:spPr bwMode="auto">
          <a:xfrm>
            <a:off x="8165788" y="2374722"/>
            <a:ext cx="2549138" cy="314325"/>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3" name="Line 78"/>
          <p:cNvSpPr>
            <a:spLocks noChangeShapeType="1"/>
          </p:cNvSpPr>
          <p:nvPr/>
        </p:nvSpPr>
        <p:spPr bwMode="auto">
          <a:xfrm flipH="1">
            <a:off x="8165787" y="2811285"/>
            <a:ext cx="2549138" cy="314325"/>
          </a:xfrm>
          <a:prstGeom prst="line">
            <a:avLst/>
          </a:prstGeom>
          <a:noFill/>
          <a:ln w="38100">
            <a:solidFill>
              <a:schemeClr val="hlink"/>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4" name="Text Box 79"/>
          <p:cNvSpPr txBox="1">
            <a:spLocks noChangeArrowheads="1"/>
          </p:cNvSpPr>
          <p:nvPr/>
        </p:nvSpPr>
        <p:spPr bwMode="auto">
          <a:xfrm>
            <a:off x="10613326" y="2635072"/>
            <a:ext cx="1064260" cy="368300"/>
          </a:xfrm>
          <a:prstGeom prst="rect">
            <a:avLst/>
          </a:prstGeom>
          <a:noFill/>
          <a:ln w="9525">
            <a:noFill/>
            <a:miter lim="800000"/>
          </a:ln>
          <a:effectLst/>
        </p:spPr>
        <p:txBody>
          <a:bodyPr wrap="none">
            <a:spAutoFit/>
          </a:bodyPr>
          <a:lstStyle/>
          <a:p>
            <a:r>
              <a:rPr lang="en-US" altLang="zh-CN" sz="1800" b="1">
                <a:solidFill>
                  <a:schemeClr val="bg2"/>
                </a:solidFill>
                <a:latin typeface="+mn-lt"/>
                <a:ea typeface="+mn-ea"/>
              </a:rPr>
              <a:t> </a:t>
            </a:r>
            <a:r>
              <a:rPr lang="zh-CN" altLang="en-US" sz="1800" b="1">
                <a:solidFill>
                  <a:schemeClr val="bg2"/>
                </a:solidFill>
                <a:latin typeface="+mn-lt"/>
                <a:ea typeface="+mn-ea"/>
              </a:rPr>
              <a:t>确认 </a:t>
            </a:r>
            <a:r>
              <a:rPr lang="en-US" altLang="zh-CN" sz="1800" b="1">
                <a:solidFill>
                  <a:schemeClr val="bg2"/>
                </a:solidFill>
                <a:latin typeface="+mn-lt"/>
                <a:ea typeface="+mn-ea"/>
              </a:rPr>
              <a:t>M</a:t>
            </a:r>
            <a:r>
              <a:rPr lang="en-US" altLang="zh-CN" sz="1800" b="1" baseline="-25000">
                <a:solidFill>
                  <a:schemeClr val="bg2"/>
                </a:solidFill>
                <a:latin typeface="+mn-lt"/>
                <a:ea typeface="+mn-ea"/>
              </a:rPr>
              <a:t>1</a:t>
            </a:r>
            <a:endParaRPr lang="en-US" altLang="zh-CN" sz="1800" b="1" baseline="-25000">
              <a:solidFill>
                <a:schemeClr val="bg2"/>
              </a:solidFill>
              <a:latin typeface="+mn-lt"/>
              <a:ea typeface="+mn-ea"/>
            </a:endParaRPr>
          </a:p>
        </p:txBody>
      </p:sp>
      <p:sp>
        <p:nvSpPr>
          <p:cNvPr id="15" name="Text Box 81"/>
          <p:cNvSpPr txBox="1">
            <a:spLocks noChangeArrowheads="1"/>
          </p:cNvSpPr>
          <p:nvPr/>
        </p:nvSpPr>
        <p:spPr bwMode="auto">
          <a:xfrm>
            <a:off x="8250855" y="6254571"/>
            <a:ext cx="186503" cy="368300"/>
          </a:xfrm>
          <a:prstGeom prst="rect">
            <a:avLst/>
          </a:prstGeom>
          <a:noFill/>
          <a:ln w="9525">
            <a:noFill/>
            <a:miter lim="800000"/>
          </a:ln>
          <a:effectLst/>
        </p:spPr>
        <p:txBody>
          <a:bodyPr wrap="square">
            <a:spAutoFit/>
          </a:bodyPr>
          <a:lstStyle/>
          <a:p>
            <a:r>
              <a:rPr lang="en-US" altLang="zh-CN" sz="1800" b="1" i="1">
                <a:solidFill>
                  <a:schemeClr val="bg2"/>
                </a:solidFill>
                <a:latin typeface="+mn-lt"/>
                <a:ea typeface="+mn-ea"/>
              </a:rPr>
              <a:t>t</a:t>
            </a:r>
            <a:endParaRPr lang="en-US" altLang="zh-CN" sz="1800" b="1" i="1">
              <a:solidFill>
                <a:schemeClr val="bg2"/>
              </a:solidFill>
              <a:latin typeface="+mn-lt"/>
              <a:ea typeface="+mn-ea"/>
            </a:endParaRPr>
          </a:p>
        </p:txBody>
      </p:sp>
      <p:grpSp>
        <p:nvGrpSpPr>
          <p:cNvPr id="16" name="Group 82"/>
          <p:cNvGrpSpPr/>
          <p:nvPr/>
        </p:nvGrpSpPr>
        <p:grpSpPr bwMode="auto">
          <a:xfrm>
            <a:off x="8151818" y="2234705"/>
            <a:ext cx="2549138" cy="4346575"/>
            <a:chOff x="1607" y="677"/>
            <a:chExt cx="1640" cy="2728"/>
          </a:xfrm>
        </p:grpSpPr>
        <p:sp>
          <p:nvSpPr>
            <p:cNvPr id="17" name="Line 83"/>
            <p:cNvSpPr>
              <a:spLocks noChangeShapeType="1"/>
            </p:cNvSpPr>
            <p:nvPr/>
          </p:nvSpPr>
          <p:spPr bwMode="auto">
            <a:xfrm>
              <a:off x="1607" y="677"/>
              <a:ext cx="0" cy="2728"/>
            </a:xfrm>
            <a:prstGeom prst="line">
              <a:avLst/>
            </a:prstGeom>
            <a:noFill/>
            <a:ln w="9525">
              <a:solidFill>
                <a:schemeClr val="bg2"/>
              </a:solidFill>
              <a:rou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18" name="Line 84"/>
            <p:cNvSpPr>
              <a:spLocks noChangeShapeType="1"/>
            </p:cNvSpPr>
            <p:nvPr/>
          </p:nvSpPr>
          <p:spPr bwMode="auto">
            <a:xfrm>
              <a:off x="3247" y="677"/>
              <a:ext cx="0" cy="2728"/>
            </a:xfrm>
            <a:prstGeom prst="line">
              <a:avLst/>
            </a:prstGeom>
            <a:noFill/>
            <a:ln w="9525">
              <a:solidFill>
                <a:schemeClr val="bg2"/>
              </a:solidFill>
              <a:round/>
              <a:tailEnd type="triangle" w="sm" len="med"/>
            </a:ln>
            <a:effectLst/>
          </p:spPr>
          <p:txBody>
            <a:bodyPr/>
            <a:lstStyle/>
            <a:p>
              <a:endParaRPr lang="zh-CN" altLang="en-US">
                <a:solidFill>
                  <a:schemeClr val="tx1">
                    <a:lumMod val="65000"/>
                    <a:lumOff val="35000"/>
                  </a:schemeClr>
                </a:solidFill>
                <a:latin typeface="+mn-lt"/>
                <a:ea typeface="+mn-ea"/>
              </a:endParaRPr>
            </a:p>
          </p:txBody>
        </p:sp>
      </p:grpSp>
      <p:sp>
        <p:nvSpPr>
          <p:cNvPr id="19" name="Text Box 86"/>
          <p:cNvSpPr txBox="1">
            <a:spLocks noChangeArrowheads="1"/>
          </p:cNvSpPr>
          <p:nvPr/>
        </p:nvSpPr>
        <p:spPr bwMode="auto">
          <a:xfrm>
            <a:off x="10613326" y="3122434"/>
            <a:ext cx="1495425" cy="368300"/>
          </a:xfrm>
          <a:prstGeom prst="rect">
            <a:avLst/>
          </a:prstGeom>
          <a:noFill/>
          <a:ln w="9525">
            <a:noFill/>
            <a:miter lim="800000"/>
          </a:ln>
          <a:effectLst/>
        </p:spPr>
        <p:txBody>
          <a:bodyPr>
            <a:spAutoFit/>
          </a:bodyPr>
          <a:lstStyle/>
          <a:p>
            <a:r>
              <a:rPr lang="en-US" altLang="zh-CN" sz="1800" b="1">
                <a:solidFill>
                  <a:schemeClr val="bg2"/>
                </a:solidFill>
                <a:latin typeface="+mn-lt"/>
                <a:ea typeface="+mn-ea"/>
              </a:rPr>
              <a:t> </a:t>
            </a:r>
            <a:r>
              <a:rPr lang="zh-CN" altLang="en-US" sz="1800" b="1">
                <a:solidFill>
                  <a:schemeClr val="bg2"/>
                </a:solidFill>
                <a:latin typeface="+mn-lt"/>
                <a:ea typeface="+mn-ea"/>
              </a:rPr>
              <a:t>确认 </a:t>
            </a:r>
            <a:r>
              <a:rPr lang="en-US" altLang="zh-CN" sz="1800" b="1">
                <a:solidFill>
                  <a:schemeClr val="bg2"/>
                </a:solidFill>
                <a:latin typeface="+mn-lt"/>
                <a:ea typeface="+mn-ea"/>
              </a:rPr>
              <a:t>M</a:t>
            </a:r>
            <a:r>
              <a:rPr lang="en-US" altLang="zh-CN" sz="1800" b="1" baseline="-25000">
                <a:solidFill>
                  <a:schemeClr val="bg2"/>
                </a:solidFill>
                <a:latin typeface="+mn-lt"/>
                <a:ea typeface="+mn-ea"/>
              </a:rPr>
              <a:t>2 </a:t>
            </a:r>
            <a:endParaRPr lang="en-US" altLang="zh-CN" sz="1800" b="1" baseline="-25000">
              <a:solidFill>
                <a:schemeClr val="bg2"/>
              </a:solidFill>
              <a:latin typeface="+mn-lt"/>
              <a:ea typeface="+mn-ea"/>
            </a:endParaRPr>
          </a:p>
        </p:txBody>
      </p:sp>
      <p:sp>
        <p:nvSpPr>
          <p:cNvPr id="20" name="Line 87"/>
          <p:cNvSpPr>
            <a:spLocks noChangeShapeType="1"/>
          </p:cNvSpPr>
          <p:nvPr/>
        </p:nvSpPr>
        <p:spPr bwMode="auto">
          <a:xfrm flipH="1">
            <a:off x="8165787" y="3335160"/>
            <a:ext cx="2549138" cy="312737"/>
          </a:xfrm>
          <a:prstGeom prst="line">
            <a:avLst/>
          </a:prstGeom>
          <a:noFill/>
          <a:ln w="38100">
            <a:solidFill>
              <a:schemeClr val="hlink"/>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1" name="Line 88"/>
          <p:cNvSpPr>
            <a:spLocks noChangeShapeType="1"/>
          </p:cNvSpPr>
          <p:nvPr/>
        </p:nvSpPr>
        <p:spPr bwMode="auto">
          <a:xfrm flipH="1">
            <a:off x="8165787" y="4379734"/>
            <a:ext cx="2549138" cy="311150"/>
          </a:xfrm>
          <a:prstGeom prst="line">
            <a:avLst/>
          </a:prstGeom>
          <a:noFill/>
          <a:ln w="38100">
            <a:solidFill>
              <a:schemeClr val="hlink"/>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2" name="Line 89"/>
          <p:cNvSpPr>
            <a:spLocks noChangeShapeType="1"/>
          </p:cNvSpPr>
          <p:nvPr/>
        </p:nvSpPr>
        <p:spPr bwMode="auto">
          <a:xfrm flipH="1">
            <a:off x="8165787" y="4898847"/>
            <a:ext cx="2549138" cy="314325"/>
          </a:xfrm>
          <a:prstGeom prst="line">
            <a:avLst/>
          </a:prstGeom>
          <a:noFill/>
          <a:ln w="38100">
            <a:solidFill>
              <a:schemeClr val="hlink"/>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3" name="Line 90"/>
          <p:cNvSpPr>
            <a:spLocks noChangeShapeType="1"/>
          </p:cNvSpPr>
          <p:nvPr/>
        </p:nvSpPr>
        <p:spPr bwMode="auto">
          <a:xfrm flipH="1">
            <a:off x="8165787" y="5417959"/>
            <a:ext cx="2549138" cy="315912"/>
          </a:xfrm>
          <a:prstGeom prst="line">
            <a:avLst/>
          </a:prstGeom>
          <a:noFill/>
          <a:ln w="38100">
            <a:solidFill>
              <a:schemeClr val="hlink"/>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4" name="Text Box 91"/>
          <p:cNvSpPr txBox="1">
            <a:spLocks noChangeArrowheads="1"/>
          </p:cNvSpPr>
          <p:nvPr/>
        </p:nvSpPr>
        <p:spPr bwMode="auto">
          <a:xfrm>
            <a:off x="7204324" y="2633484"/>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2</a:t>
            </a:r>
            <a:endParaRPr lang="en-US" altLang="zh-CN" sz="1800" b="1" baseline="-25000">
              <a:solidFill>
                <a:schemeClr val="bg2"/>
              </a:solidFill>
              <a:latin typeface="+mn-lt"/>
              <a:ea typeface="+mn-ea"/>
            </a:endParaRPr>
          </a:p>
        </p:txBody>
      </p:sp>
      <p:sp>
        <p:nvSpPr>
          <p:cNvPr id="25" name="Text Box 92"/>
          <p:cNvSpPr txBox="1">
            <a:spLocks noChangeArrowheads="1"/>
          </p:cNvSpPr>
          <p:nvPr/>
        </p:nvSpPr>
        <p:spPr bwMode="auto">
          <a:xfrm>
            <a:off x="7204324" y="3143072"/>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3</a:t>
            </a:r>
            <a:endParaRPr lang="en-US" altLang="zh-CN" sz="1800" b="1" baseline="-25000">
              <a:solidFill>
                <a:schemeClr val="bg2"/>
              </a:solidFill>
              <a:latin typeface="+mn-lt"/>
              <a:ea typeface="+mn-ea"/>
            </a:endParaRPr>
          </a:p>
        </p:txBody>
      </p:sp>
      <p:sp>
        <p:nvSpPr>
          <p:cNvPr id="26" name="Text Box 93"/>
          <p:cNvSpPr txBox="1">
            <a:spLocks noChangeArrowheads="1"/>
          </p:cNvSpPr>
          <p:nvPr/>
        </p:nvSpPr>
        <p:spPr bwMode="auto">
          <a:xfrm>
            <a:off x="7204324" y="3649484"/>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4</a:t>
            </a:r>
            <a:endParaRPr lang="en-US" altLang="zh-CN" sz="1800" b="1" baseline="-25000">
              <a:solidFill>
                <a:schemeClr val="bg2"/>
              </a:solidFill>
              <a:latin typeface="+mn-lt"/>
              <a:ea typeface="+mn-ea"/>
            </a:endParaRPr>
          </a:p>
        </p:txBody>
      </p:sp>
      <p:sp>
        <p:nvSpPr>
          <p:cNvPr id="27" name="Line 94"/>
          <p:cNvSpPr>
            <a:spLocks noChangeShapeType="1"/>
          </p:cNvSpPr>
          <p:nvPr/>
        </p:nvSpPr>
        <p:spPr bwMode="auto">
          <a:xfrm>
            <a:off x="8165788" y="3959047"/>
            <a:ext cx="2549138" cy="314325"/>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9" name="Text Box 96"/>
          <p:cNvSpPr txBox="1">
            <a:spLocks noChangeArrowheads="1"/>
          </p:cNvSpPr>
          <p:nvPr/>
        </p:nvSpPr>
        <p:spPr bwMode="auto">
          <a:xfrm>
            <a:off x="7204324" y="4197172"/>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5</a:t>
            </a:r>
            <a:endParaRPr lang="en-US" altLang="zh-CN" sz="1800" b="1" baseline="-25000">
              <a:solidFill>
                <a:schemeClr val="bg2"/>
              </a:solidFill>
              <a:latin typeface="+mn-lt"/>
              <a:ea typeface="+mn-ea"/>
            </a:endParaRPr>
          </a:p>
        </p:txBody>
      </p:sp>
      <p:sp>
        <p:nvSpPr>
          <p:cNvPr id="30" name="Text Box 97"/>
          <p:cNvSpPr txBox="1">
            <a:spLocks noChangeArrowheads="1"/>
          </p:cNvSpPr>
          <p:nvPr/>
        </p:nvSpPr>
        <p:spPr bwMode="auto">
          <a:xfrm>
            <a:off x="7204324" y="4717872"/>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6</a:t>
            </a:r>
            <a:endParaRPr lang="en-US" altLang="zh-CN" sz="1800" b="1" baseline="-25000">
              <a:solidFill>
                <a:schemeClr val="bg2"/>
              </a:solidFill>
              <a:latin typeface="+mn-lt"/>
              <a:ea typeface="+mn-ea"/>
            </a:endParaRPr>
          </a:p>
        </p:txBody>
      </p:sp>
      <p:sp>
        <p:nvSpPr>
          <p:cNvPr id="31" name="Text Box 98"/>
          <p:cNvSpPr txBox="1">
            <a:spLocks noChangeArrowheads="1"/>
          </p:cNvSpPr>
          <p:nvPr/>
        </p:nvSpPr>
        <p:spPr bwMode="auto">
          <a:xfrm>
            <a:off x="10613325" y="4093984"/>
            <a:ext cx="1598930" cy="368300"/>
          </a:xfrm>
          <a:prstGeom prst="rect">
            <a:avLst/>
          </a:prstGeom>
          <a:noFill/>
          <a:ln w="9525">
            <a:noFill/>
            <a:miter lim="800000"/>
          </a:ln>
          <a:effectLst/>
        </p:spPr>
        <p:txBody>
          <a:bodyPr wrap="none">
            <a:spAutoFit/>
          </a:bodyPr>
          <a:lstStyle/>
          <a:p>
            <a:r>
              <a:rPr lang="en-US" altLang="zh-CN" sz="1800" b="1">
                <a:solidFill>
                  <a:schemeClr val="bg2"/>
                </a:solidFill>
                <a:latin typeface="+mn-lt"/>
                <a:ea typeface="+mn-ea"/>
              </a:rPr>
              <a:t> </a:t>
            </a:r>
            <a:r>
              <a:rPr lang="zh-CN" altLang="en-US" sz="1800" b="1">
                <a:solidFill>
                  <a:schemeClr val="bg2"/>
                </a:solidFill>
                <a:latin typeface="+mn-lt"/>
                <a:ea typeface="+mn-ea"/>
              </a:rPr>
              <a:t>重复确认 </a:t>
            </a:r>
            <a:r>
              <a:rPr lang="en-US" altLang="zh-CN" sz="1800" b="1">
                <a:solidFill>
                  <a:schemeClr val="bg2"/>
                </a:solidFill>
                <a:latin typeface="+mn-lt"/>
                <a:ea typeface="+mn-ea"/>
              </a:rPr>
              <a:t>M</a:t>
            </a:r>
            <a:r>
              <a:rPr lang="en-US" altLang="zh-CN" sz="1800" b="1" baseline="-25000">
                <a:solidFill>
                  <a:schemeClr val="bg2"/>
                </a:solidFill>
                <a:latin typeface="+mn-lt"/>
                <a:ea typeface="+mn-ea"/>
              </a:rPr>
              <a:t>2 </a:t>
            </a:r>
            <a:endParaRPr lang="en-US" altLang="zh-CN" sz="1800" b="1" baseline="-25000">
              <a:solidFill>
                <a:schemeClr val="bg2"/>
              </a:solidFill>
              <a:latin typeface="+mn-lt"/>
              <a:ea typeface="+mn-ea"/>
            </a:endParaRPr>
          </a:p>
        </p:txBody>
      </p:sp>
      <p:grpSp>
        <p:nvGrpSpPr>
          <p:cNvPr id="32" name="Group 117"/>
          <p:cNvGrpSpPr/>
          <p:nvPr/>
        </p:nvGrpSpPr>
        <p:grpSpPr bwMode="auto">
          <a:xfrm>
            <a:off x="8165788" y="5729113"/>
            <a:ext cx="2549138" cy="528638"/>
            <a:chOff x="2471" y="3293"/>
            <a:chExt cx="2142" cy="333"/>
          </a:xfrm>
        </p:grpSpPr>
        <p:sp>
          <p:nvSpPr>
            <p:cNvPr id="33" name="Line 80"/>
            <p:cNvSpPr>
              <a:spLocks noChangeShapeType="1"/>
            </p:cNvSpPr>
            <p:nvPr/>
          </p:nvSpPr>
          <p:spPr bwMode="auto">
            <a:xfrm>
              <a:off x="2471" y="3427"/>
              <a:ext cx="2142" cy="199"/>
            </a:xfrm>
            <a:prstGeom prst="line">
              <a:avLst/>
            </a:prstGeom>
            <a:noFill/>
            <a:ln w="38100">
              <a:solidFill>
                <a:srgbClr val="990099"/>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4" name="Text Box 99"/>
            <p:cNvSpPr txBox="1">
              <a:spLocks noChangeArrowheads="1"/>
            </p:cNvSpPr>
            <p:nvPr/>
          </p:nvSpPr>
          <p:spPr bwMode="auto">
            <a:xfrm rot="275181">
              <a:off x="2995" y="3293"/>
              <a:ext cx="1298" cy="251"/>
            </a:xfrm>
            <a:prstGeom prst="rect">
              <a:avLst/>
            </a:prstGeom>
            <a:noFill/>
            <a:ln w="9525">
              <a:noFill/>
              <a:miter lim="800000"/>
            </a:ln>
            <a:effectLst/>
          </p:spPr>
          <p:txBody>
            <a:bodyPr wrap="none">
              <a:spAutoFit/>
            </a:bodyPr>
            <a:lstStyle/>
            <a:p>
              <a:r>
                <a:rPr lang="zh-CN" altLang="en-US" sz="2000" b="1" dirty="0">
                  <a:solidFill>
                    <a:schemeClr val="bg2"/>
                  </a:solidFill>
                  <a:latin typeface="+mn-lt"/>
                  <a:ea typeface="+mn-ea"/>
                </a:rPr>
                <a:t>立即重传 </a:t>
              </a:r>
              <a:r>
                <a:rPr lang="en-US" altLang="zh-CN" sz="2000" b="1" dirty="0">
                  <a:solidFill>
                    <a:schemeClr val="bg2"/>
                  </a:solidFill>
                  <a:latin typeface="+mn-lt"/>
                  <a:ea typeface="+mn-ea"/>
                </a:rPr>
                <a:t>M</a:t>
              </a:r>
              <a:r>
                <a:rPr lang="en-US" altLang="zh-CN" sz="2000" b="1" baseline="-25000" dirty="0">
                  <a:solidFill>
                    <a:schemeClr val="bg2"/>
                  </a:solidFill>
                  <a:latin typeface="+mn-lt"/>
                  <a:ea typeface="+mn-ea"/>
                </a:rPr>
                <a:t>3</a:t>
              </a:r>
              <a:endParaRPr lang="en-US" altLang="zh-CN" sz="2000" b="1" baseline="-25000" dirty="0">
                <a:solidFill>
                  <a:schemeClr val="bg2"/>
                </a:solidFill>
                <a:latin typeface="+mn-lt"/>
                <a:ea typeface="+mn-ea"/>
              </a:endParaRPr>
            </a:p>
          </p:txBody>
        </p:sp>
      </p:grpSp>
      <p:sp>
        <p:nvSpPr>
          <p:cNvPr id="35" name="Text Box 100"/>
          <p:cNvSpPr txBox="1">
            <a:spLocks noChangeArrowheads="1"/>
          </p:cNvSpPr>
          <p:nvPr/>
        </p:nvSpPr>
        <p:spPr bwMode="auto">
          <a:xfrm>
            <a:off x="10613325" y="4648021"/>
            <a:ext cx="1598930" cy="368300"/>
          </a:xfrm>
          <a:prstGeom prst="rect">
            <a:avLst/>
          </a:prstGeom>
          <a:noFill/>
          <a:ln w="9525">
            <a:noFill/>
            <a:miter lim="800000"/>
          </a:ln>
          <a:effectLst/>
        </p:spPr>
        <p:txBody>
          <a:bodyPr wrap="none">
            <a:spAutoFit/>
          </a:bodyPr>
          <a:lstStyle/>
          <a:p>
            <a:r>
              <a:rPr lang="en-US" altLang="zh-CN" sz="1800" b="1">
                <a:solidFill>
                  <a:schemeClr val="bg2"/>
                </a:solidFill>
                <a:latin typeface="+mn-lt"/>
                <a:ea typeface="+mn-ea"/>
              </a:rPr>
              <a:t> </a:t>
            </a:r>
            <a:r>
              <a:rPr lang="zh-CN" altLang="en-US" sz="1800" b="1">
                <a:solidFill>
                  <a:schemeClr val="bg2"/>
                </a:solidFill>
                <a:latin typeface="+mn-lt"/>
                <a:ea typeface="+mn-ea"/>
              </a:rPr>
              <a:t>重复确认 </a:t>
            </a:r>
            <a:r>
              <a:rPr lang="en-US" altLang="zh-CN" sz="1800" b="1">
                <a:solidFill>
                  <a:schemeClr val="bg2"/>
                </a:solidFill>
                <a:latin typeface="+mn-lt"/>
                <a:ea typeface="+mn-ea"/>
              </a:rPr>
              <a:t>M</a:t>
            </a:r>
            <a:r>
              <a:rPr lang="en-US" altLang="zh-CN" sz="1800" b="1" baseline="-25000">
                <a:solidFill>
                  <a:schemeClr val="bg2"/>
                </a:solidFill>
                <a:latin typeface="+mn-lt"/>
                <a:ea typeface="+mn-ea"/>
              </a:rPr>
              <a:t>2 </a:t>
            </a:r>
            <a:endParaRPr lang="en-US" altLang="zh-CN" sz="1800" b="1" baseline="-25000">
              <a:solidFill>
                <a:schemeClr val="bg2"/>
              </a:solidFill>
              <a:latin typeface="+mn-lt"/>
              <a:ea typeface="+mn-ea"/>
            </a:endParaRPr>
          </a:p>
        </p:txBody>
      </p:sp>
      <p:sp>
        <p:nvSpPr>
          <p:cNvPr id="36" name="Text Box 103"/>
          <p:cNvSpPr txBox="1">
            <a:spLocks noChangeArrowheads="1"/>
          </p:cNvSpPr>
          <p:nvPr/>
        </p:nvSpPr>
        <p:spPr bwMode="auto">
          <a:xfrm>
            <a:off x="10613325" y="5170309"/>
            <a:ext cx="1598930" cy="368300"/>
          </a:xfrm>
          <a:prstGeom prst="rect">
            <a:avLst/>
          </a:prstGeom>
          <a:noFill/>
          <a:ln w="9525">
            <a:noFill/>
            <a:miter lim="800000"/>
          </a:ln>
          <a:effectLst/>
        </p:spPr>
        <p:txBody>
          <a:bodyPr wrap="none">
            <a:spAutoFit/>
          </a:bodyPr>
          <a:lstStyle/>
          <a:p>
            <a:r>
              <a:rPr lang="en-US" altLang="zh-CN" sz="1800" b="1">
                <a:solidFill>
                  <a:schemeClr val="bg2"/>
                </a:solidFill>
                <a:latin typeface="+mn-lt"/>
                <a:ea typeface="+mn-ea"/>
              </a:rPr>
              <a:t> </a:t>
            </a:r>
            <a:r>
              <a:rPr lang="zh-CN" altLang="en-US" sz="1800" b="1">
                <a:solidFill>
                  <a:schemeClr val="bg2"/>
                </a:solidFill>
                <a:latin typeface="+mn-lt"/>
                <a:ea typeface="+mn-ea"/>
              </a:rPr>
              <a:t>重复确认 </a:t>
            </a:r>
            <a:r>
              <a:rPr lang="en-US" altLang="zh-CN" sz="1800" b="1">
                <a:solidFill>
                  <a:schemeClr val="bg2"/>
                </a:solidFill>
                <a:latin typeface="+mn-lt"/>
                <a:ea typeface="+mn-ea"/>
              </a:rPr>
              <a:t>M</a:t>
            </a:r>
            <a:r>
              <a:rPr lang="en-US" altLang="zh-CN" sz="1800" b="1" baseline="-25000">
                <a:solidFill>
                  <a:schemeClr val="bg2"/>
                </a:solidFill>
                <a:latin typeface="+mn-lt"/>
                <a:ea typeface="+mn-ea"/>
              </a:rPr>
              <a:t>2 </a:t>
            </a:r>
            <a:endParaRPr lang="en-US" altLang="zh-CN" sz="1800" b="1" baseline="-25000">
              <a:solidFill>
                <a:schemeClr val="bg2"/>
              </a:solidFill>
              <a:latin typeface="+mn-lt"/>
              <a:ea typeface="+mn-ea"/>
            </a:endParaRPr>
          </a:p>
        </p:txBody>
      </p:sp>
      <p:sp>
        <p:nvSpPr>
          <p:cNvPr id="37" name="Text Box 104"/>
          <p:cNvSpPr txBox="1">
            <a:spLocks noChangeArrowheads="1"/>
          </p:cNvSpPr>
          <p:nvPr/>
        </p:nvSpPr>
        <p:spPr bwMode="auto">
          <a:xfrm>
            <a:off x="10767398" y="6254571"/>
            <a:ext cx="185652" cy="368300"/>
          </a:xfrm>
          <a:prstGeom prst="rect">
            <a:avLst/>
          </a:prstGeom>
          <a:noFill/>
          <a:ln w="9525">
            <a:noFill/>
            <a:miter lim="800000"/>
          </a:ln>
          <a:effectLst/>
        </p:spPr>
        <p:txBody>
          <a:bodyPr wrap="square">
            <a:spAutoFit/>
          </a:bodyPr>
          <a:lstStyle/>
          <a:p>
            <a:r>
              <a:rPr lang="en-US" altLang="zh-CN" sz="1800" b="1" i="1">
                <a:solidFill>
                  <a:schemeClr val="bg2"/>
                </a:solidFill>
                <a:latin typeface="+mn-lt"/>
                <a:ea typeface="+mn-ea"/>
              </a:rPr>
              <a:t>t</a:t>
            </a:r>
            <a:endParaRPr lang="en-US" altLang="zh-CN" sz="1800" b="1" i="1">
              <a:solidFill>
                <a:schemeClr val="bg2"/>
              </a:solidFill>
              <a:latin typeface="+mn-lt"/>
              <a:ea typeface="+mn-ea"/>
            </a:endParaRPr>
          </a:p>
        </p:txBody>
      </p:sp>
      <p:sp>
        <p:nvSpPr>
          <p:cNvPr id="38" name="Line 110"/>
          <p:cNvSpPr>
            <a:spLocks noChangeShapeType="1"/>
          </p:cNvSpPr>
          <p:nvPr/>
        </p:nvSpPr>
        <p:spPr bwMode="auto">
          <a:xfrm>
            <a:off x="8171740" y="5524322"/>
            <a:ext cx="2547948" cy="314325"/>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9" name="Text Box 111"/>
          <p:cNvSpPr txBox="1">
            <a:spLocks noChangeArrowheads="1"/>
          </p:cNvSpPr>
          <p:nvPr/>
        </p:nvSpPr>
        <p:spPr bwMode="auto">
          <a:xfrm>
            <a:off x="7204324" y="5271909"/>
            <a:ext cx="948690" cy="368300"/>
          </a:xfrm>
          <a:prstGeom prst="rect">
            <a:avLst/>
          </a:prstGeom>
          <a:noFill/>
          <a:ln w="9525">
            <a:noFill/>
            <a:miter lim="800000"/>
          </a:ln>
          <a:effectLst/>
        </p:spPr>
        <p:txBody>
          <a:bodyPr wrap="none">
            <a:spAutoFit/>
          </a:bodyPr>
          <a:lstStyle/>
          <a:p>
            <a:r>
              <a:rPr lang="zh-CN" altLang="en-US" sz="1800" b="1">
                <a:solidFill>
                  <a:schemeClr val="bg2"/>
                </a:solidFill>
                <a:latin typeface="+mn-lt"/>
                <a:ea typeface="+mn-ea"/>
              </a:rPr>
              <a:t>发送 </a:t>
            </a:r>
            <a:r>
              <a:rPr lang="en-US" altLang="zh-CN" sz="1800" b="1">
                <a:solidFill>
                  <a:schemeClr val="bg2"/>
                </a:solidFill>
                <a:latin typeface="+mn-lt"/>
                <a:ea typeface="+mn-ea"/>
              </a:rPr>
              <a:t>M</a:t>
            </a:r>
            <a:r>
              <a:rPr lang="en-US" altLang="zh-CN" sz="1800" b="1" baseline="-25000">
                <a:solidFill>
                  <a:schemeClr val="bg2"/>
                </a:solidFill>
                <a:latin typeface="+mn-lt"/>
                <a:ea typeface="+mn-ea"/>
              </a:rPr>
              <a:t>7</a:t>
            </a:r>
            <a:endParaRPr lang="en-US" altLang="zh-CN" sz="1800" b="1" baseline="-25000">
              <a:solidFill>
                <a:schemeClr val="bg2"/>
              </a:solidFill>
              <a:latin typeface="+mn-lt"/>
              <a:ea typeface="+mn-ea"/>
            </a:endParaRPr>
          </a:p>
        </p:txBody>
      </p:sp>
      <p:grpSp>
        <p:nvGrpSpPr>
          <p:cNvPr id="40" name="Group 116"/>
          <p:cNvGrpSpPr/>
          <p:nvPr/>
        </p:nvGrpSpPr>
        <p:grpSpPr bwMode="auto">
          <a:xfrm>
            <a:off x="5616824" y="4482922"/>
            <a:ext cx="2538413" cy="1752600"/>
            <a:chOff x="855" y="2508"/>
            <a:chExt cx="1599" cy="1104"/>
          </a:xfrm>
        </p:grpSpPr>
        <p:grpSp>
          <p:nvGrpSpPr>
            <p:cNvPr id="41" name="Group 105"/>
            <p:cNvGrpSpPr/>
            <p:nvPr/>
          </p:nvGrpSpPr>
          <p:grpSpPr bwMode="auto">
            <a:xfrm>
              <a:off x="1729" y="2635"/>
              <a:ext cx="725" cy="666"/>
              <a:chOff x="1257" y="1749"/>
              <a:chExt cx="817" cy="460"/>
            </a:xfrm>
          </p:grpSpPr>
          <p:sp>
            <p:nvSpPr>
              <p:cNvPr id="43"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4"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5"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ln>
              <a:effectLst/>
            </p:spPr>
            <p:txBody>
              <a:bodyPr/>
              <a:lstStyle/>
              <a:p>
                <a:endParaRPr lang="zh-CN" altLang="en-US">
                  <a:solidFill>
                    <a:schemeClr val="tx1">
                      <a:lumMod val="65000"/>
                      <a:lumOff val="35000"/>
                    </a:schemeClr>
                  </a:solidFill>
                  <a:latin typeface="+mn-lt"/>
                  <a:ea typeface="+mn-ea"/>
                </a:endParaRPr>
              </a:p>
            </p:txBody>
          </p:sp>
        </p:grpSp>
        <p:sp>
          <p:nvSpPr>
            <p:cNvPr id="42" name="Text Box 112"/>
            <p:cNvSpPr txBox="1">
              <a:spLocks noChangeArrowheads="1"/>
            </p:cNvSpPr>
            <p:nvPr/>
          </p:nvSpPr>
          <p:spPr bwMode="auto">
            <a:xfrm>
              <a:off x="855" y="2508"/>
              <a:ext cx="874" cy="1104"/>
            </a:xfrm>
            <a:prstGeom prst="rect">
              <a:avLst/>
            </a:prstGeom>
            <a:solidFill>
              <a:srgbClr val="92D050"/>
            </a:solidFill>
            <a:ln w="9525">
              <a:noFill/>
              <a:miter lim="800000"/>
            </a:ln>
            <a:effectLst/>
          </p:spPr>
          <p:txBody>
            <a:bodyPr wrap="square">
              <a:spAutoFit/>
            </a:bodyPr>
            <a:lstStyle/>
            <a:p>
              <a:pPr algn="ctr"/>
              <a:endParaRPr lang="en-US" altLang="zh-CN" sz="900" b="1" dirty="0">
                <a:solidFill>
                  <a:schemeClr val="bg2"/>
                </a:solidFill>
                <a:latin typeface="+mn-lt"/>
                <a:ea typeface="+mn-ea"/>
              </a:endParaRPr>
            </a:p>
            <a:p>
              <a:pPr algn="just"/>
              <a:r>
                <a:rPr lang="zh-CN" altLang="en-US" sz="1800" b="1" dirty="0">
                  <a:solidFill>
                    <a:schemeClr val="bg2"/>
                  </a:solidFill>
                  <a:latin typeface="+mn-lt"/>
                  <a:ea typeface="+mn-ea"/>
                </a:rPr>
                <a:t>收到三个连续</a:t>
              </a:r>
              <a:r>
                <a:rPr lang="zh-CN" altLang="en-US" sz="1800" b="1" dirty="0" smtClean="0">
                  <a:solidFill>
                    <a:schemeClr val="bg2"/>
                  </a:solidFill>
                  <a:latin typeface="+mn-lt"/>
                  <a:ea typeface="+mn-ea"/>
                </a:rPr>
                <a:t>的对</a:t>
              </a:r>
              <a:r>
                <a:rPr lang="en-US" altLang="zh-CN" sz="1800" b="1" dirty="0" smtClean="0">
                  <a:solidFill>
                    <a:schemeClr val="bg2"/>
                  </a:solidFill>
                  <a:latin typeface="+mn-lt"/>
                  <a:ea typeface="+mn-ea"/>
                </a:rPr>
                <a:t>M</a:t>
              </a:r>
              <a:r>
                <a:rPr lang="en-US" altLang="zh-CN" sz="1800" b="1" baseline="-25000" dirty="0" smtClean="0">
                  <a:solidFill>
                    <a:schemeClr val="bg2"/>
                  </a:solidFill>
                  <a:latin typeface="+mn-lt"/>
                  <a:ea typeface="+mn-ea"/>
                </a:rPr>
                <a:t>2</a:t>
              </a:r>
              <a:r>
                <a:rPr lang="en-US" altLang="zh-CN" sz="1800" b="1" dirty="0" smtClean="0">
                  <a:solidFill>
                    <a:schemeClr val="bg2"/>
                  </a:solidFill>
                  <a:latin typeface="+mn-lt"/>
                  <a:ea typeface="+mn-ea"/>
                </a:rPr>
                <a:t> </a:t>
              </a:r>
              <a:r>
                <a:rPr lang="zh-CN" altLang="en-US" sz="1800" b="1" dirty="0">
                  <a:solidFill>
                    <a:schemeClr val="bg2"/>
                  </a:solidFill>
                  <a:latin typeface="+mn-lt"/>
                  <a:ea typeface="+mn-ea"/>
                </a:rPr>
                <a:t>的重复确</a:t>
              </a:r>
              <a:r>
                <a:rPr lang="zh-CN" altLang="en-US" sz="1800" b="1" dirty="0" smtClean="0">
                  <a:solidFill>
                    <a:schemeClr val="bg2"/>
                  </a:solidFill>
                  <a:latin typeface="+mn-lt"/>
                  <a:ea typeface="+mn-ea"/>
                </a:rPr>
                <a:t>认立</a:t>
              </a:r>
              <a:r>
                <a:rPr lang="zh-CN" altLang="en-US" sz="1800" b="1" dirty="0">
                  <a:solidFill>
                    <a:schemeClr val="bg2"/>
                  </a:solidFill>
                  <a:latin typeface="+mn-lt"/>
                  <a:ea typeface="+mn-ea"/>
                </a:rPr>
                <a:t>即重传 </a:t>
              </a:r>
              <a:r>
                <a:rPr lang="en-US" altLang="zh-CN" sz="1800" b="1" dirty="0">
                  <a:solidFill>
                    <a:schemeClr val="bg2"/>
                  </a:solidFill>
                  <a:latin typeface="+mn-lt"/>
                  <a:ea typeface="+mn-ea"/>
                </a:rPr>
                <a:t>M</a:t>
              </a:r>
              <a:r>
                <a:rPr lang="en-US" altLang="zh-CN" sz="1800" b="1" baseline="-25000" dirty="0">
                  <a:solidFill>
                    <a:schemeClr val="bg2"/>
                  </a:solidFill>
                  <a:latin typeface="+mn-lt"/>
                  <a:ea typeface="+mn-ea"/>
                </a:rPr>
                <a:t>3</a:t>
              </a:r>
              <a:endParaRPr lang="en-US" altLang="zh-CN" sz="1800" b="1" baseline="-25000" dirty="0">
                <a:solidFill>
                  <a:schemeClr val="bg2"/>
                </a:solidFill>
                <a:latin typeface="+mn-lt"/>
                <a:ea typeface="+mn-ea"/>
              </a:endParaRPr>
            </a:p>
            <a:p>
              <a:pPr algn="ctr"/>
              <a:endParaRPr lang="en-US" altLang="zh-CN" sz="1800" b="1" baseline="-25000" dirty="0">
                <a:solidFill>
                  <a:schemeClr val="bg2"/>
                </a:solidFill>
                <a:latin typeface="+mn-lt"/>
                <a:ea typeface="+mn-ea"/>
              </a:endParaRPr>
            </a:p>
          </p:txBody>
        </p:sp>
      </p:grpSp>
      <p:sp>
        <p:nvSpPr>
          <p:cNvPr id="46" name="AutoShape 113"/>
          <p:cNvSpPr>
            <a:spLocks noChangeArrowheads="1"/>
          </p:cNvSpPr>
          <p:nvPr/>
        </p:nvSpPr>
        <p:spPr bwMode="auto">
          <a:xfrm>
            <a:off x="9469535" y="3082967"/>
            <a:ext cx="871537" cy="1096963"/>
          </a:xfrm>
          <a:prstGeom prst="irregularSeal1">
            <a:avLst/>
          </a:prstGeom>
          <a:solidFill>
            <a:srgbClr val="FFC000"/>
          </a:solidFill>
          <a:ln w="9525">
            <a:noFill/>
            <a:miter lim="800000"/>
          </a:ln>
          <a:effectLst/>
        </p:spPr>
        <p:txBody>
          <a:bodyPr wrap="none" anchor="ctr"/>
          <a:lstStyle/>
          <a:p>
            <a:endParaRPr lang="zh-CN" altLang="en-US" b="1">
              <a:solidFill>
                <a:schemeClr val="bg2"/>
              </a:solidFill>
              <a:latin typeface="+mn-lt"/>
              <a:ea typeface="+mn-ea"/>
            </a:endParaRPr>
          </a:p>
        </p:txBody>
      </p:sp>
      <p:sp>
        <p:nvSpPr>
          <p:cNvPr id="47" name="Text Box 114"/>
          <p:cNvSpPr txBox="1">
            <a:spLocks noChangeArrowheads="1"/>
          </p:cNvSpPr>
          <p:nvPr/>
        </p:nvSpPr>
        <p:spPr bwMode="auto">
          <a:xfrm>
            <a:off x="9575750" y="3448918"/>
            <a:ext cx="642620" cy="368300"/>
          </a:xfrm>
          <a:prstGeom prst="rect">
            <a:avLst/>
          </a:prstGeom>
          <a:noFill/>
          <a:ln w="9525">
            <a:noFill/>
            <a:miter lim="800000"/>
          </a:ln>
          <a:effectLst/>
        </p:spPr>
        <p:txBody>
          <a:bodyPr wrap="none">
            <a:spAutoFit/>
          </a:bodyPr>
          <a:lstStyle/>
          <a:p>
            <a:r>
              <a:rPr lang="zh-CN" altLang="en-US" sz="1800" b="1" dirty="0">
                <a:solidFill>
                  <a:schemeClr val="bg2"/>
                </a:solidFill>
                <a:latin typeface="+mn-lt"/>
                <a:ea typeface="+mn-ea"/>
              </a:rPr>
              <a:t>丢失</a:t>
            </a:r>
            <a:endParaRPr lang="zh-CN" altLang="en-US" sz="1800" b="1" dirty="0">
              <a:solidFill>
                <a:schemeClr val="bg2"/>
              </a:solidFill>
              <a:latin typeface="+mn-lt"/>
              <a:ea typeface="+mn-ea"/>
            </a:endParaRPr>
          </a:p>
        </p:txBody>
      </p:sp>
      <p:sp>
        <p:nvSpPr>
          <p:cNvPr id="48" name="Line 77"/>
          <p:cNvSpPr>
            <a:spLocks noChangeShapeType="1"/>
          </p:cNvSpPr>
          <p:nvPr/>
        </p:nvSpPr>
        <p:spPr bwMode="auto">
          <a:xfrm>
            <a:off x="8165788" y="2919235"/>
            <a:ext cx="2549138" cy="314325"/>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9" name="Line 85"/>
          <p:cNvSpPr>
            <a:spLocks noChangeShapeType="1"/>
          </p:cNvSpPr>
          <p:nvPr/>
        </p:nvSpPr>
        <p:spPr bwMode="auto">
          <a:xfrm>
            <a:off x="8184692" y="3454441"/>
            <a:ext cx="1372155" cy="158750"/>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0" name="Line 101"/>
          <p:cNvSpPr>
            <a:spLocks noChangeShapeType="1"/>
          </p:cNvSpPr>
          <p:nvPr/>
        </p:nvSpPr>
        <p:spPr bwMode="auto">
          <a:xfrm>
            <a:off x="8171740" y="4479747"/>
            <a:ext cx="2547948" cy="315913"/>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1" name="Line 102"/>
          <p:cNvSpPr>
            <a:spLocks noChangeShapeType="1"/>
          </p:cNvSpPr>
          <p:nvPr/>
        </p:nvSpPr>
        <p:spPr bwMode="auto">
          <a:xfrm>
            <a:off x="8171740" y="5002035"/>
            <a:ext cx="2547948" cy="314325"/>
          </a:xfrm>
          <a:prstGeom prst="line">
            <a:avLst/>
          </a:prstGeom>
          <a:noFill/>
          <a:ln w="38100">
            <a:solidFill>
              <a:schemeClr val="bg2"/>
            </a:solidFill>
            <a:round/>
            <a:tailEnd type="triangle" w="med" len="lg"/>
          </a:ln>
          <a:effectLst/>
        </p:spPr>
        <p:txBody>
          <a:bodyPr/>
          <a:lstStyle/>
          <a:p>
            <a:endParaRPr lang="zh-CN" altLang="en-US">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right)">
                                      <p:cBhvr>
                                        <p:cTn id="7" dur="1000"/>
                                        <p:tgtEl>
                                          <p:spTgt spid="40"/>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577850" y="1072515"/>
            <a:ext cx="1868170" cy="460375"/>
          </a:xfrm>
          <a:prstGeom prst="rect">
            <a:avLst/>
          </a:prstGeom>
          <a:noFill/>
        </p:spPr>
        <p:txBody>
          <a:bodyPr wrap="none" rtlCol="0" anchor="t">
            <a:spAutoFit/>
          </a:bodyPr>
          <a:p>
            <a:r>
              <a:rPr lang="en-US" altLang="zh-CN" sz="2400" b="1" dirty="0">
                <a:solidFill>
                  <a:schemeClr val="bg2"/>
                </a:solidFill>
                <a:sym typeface="+mn-ea"/>
              </a:rPr>
              <a:t>5) </a:t>
            </a:r>
            <a:r>
              <a:rPr lang="zh-CN" altLang="en-US" sz="2400" b="1" dirty="0">
                <a:solidFill>
                  <a:schemeClr val="bg2"/>
                </a:solidFill>
                <a:sym typeface="+mn-ea"/>
              </a:rPr>
              <a:t>选择确认</a:t>
            </a:r>
            <a:endParaRPr lang="zh-CN" altLang="en-US" sz="2400" b="1" dirty="0">
              <a:solidFill>
                <a:schemeClr val="bg2"/>
              </a:solidFill>
              <a:sym typeface="+mn-ea"/>
            </a:endParaRPr>
          </a:p>
        </p:txBody>
      </p:sp>
      <p:sp>
        <p:nvSpPr>
          <p:cNvPr id="738307" name="Rectangle 3"/>
          <p:cNvSpPr>
            <a:spLocks noGrp="1" noChangeArrowheads="1"/>
          </p:cNvSpPr>
          <p:nvPr>
            <p:ph idx="1"/>
          </p:nvPr>
        </p:nvSpPr>
        <p:spPr>
          <a:xfrm>
            <a:off x="292735" y="1532890"/>
            <a:ext cx="11663045" cy="4351655"/>
          </a:xfrm>
        </p:spPr>
        <p:txBody>
          <a:bodyPr>
            <a:normAutofit/>
          </a:bodyPr>
          <a:p>
            <a:pPr indent="0" algn="just" fontAlgn="auto">
              <a:lnSpc>
                <a:spcPct val="120000"/>
              </a:lnSpc>
              <a:buNone/>
            </a:pPr>
            <a:r>
              <a:rPr lang="zh-CN" altLang="en-US" sz="2200" b="1" dirty="0">
                <a:solidFill>
                  <a:srgbClr val="C00000"/>
                </a:solidFill>
              </a:rPr>
              <a:t>选择确认</a:t>
            </a:r>
            <a:r>
              <a:rPr lang="en-US" altLang="zh-CN" sz="2200" b="1" dirty="0">
                <a:solidFill>
                  <a:srgbClr val="C00000"/>
                </a:solidFill>
              </a:rPr>
              <a:t>SACK </a:t>
            </a:r>
            <a:r>
              <a:rPr lang="en-US" altLang="zh-CN" sz="2200" b="1" dirty="0">
                <a:solidFill>
                  <a:schemeClr val="bg2"/>
                </a:solidFill>
              </a:rPr>
              <a:t>(Selective ACK) </a:t>
            </a:r>
            <a:r>
              <a:rPr lang="zh-CN" altLang="en-US" sz="2200" b="1" dirty="0" smtClean="0">
                <a:solidFill>
                  <a:schemeClr val="bg2"/>
                </a:solidFill>
              </a:rPr>
              <a:t>允许</a:t>
            </a:r>
            <a:r>
              <a:rPr lang="zh-CN" altLang="en-US" sz="2200" b="1" dirty="0">
                <a:solidFill>
                  <a:schemeClr val="bg2"/>
                </a:solidFill>
              </a:rPr>
              <a:t>接收方通知发送方所有正确接收了的但是失序的字节块，发送方可以根据这些信息只重传那些接收方还没有收到的字节块</a:t>
            </a:r>
            <a:r>
              <a:rPr lang="zh-CN" altLang="en-US" sz="2200" b="1" dirty="0" smtClean="0">
                <a:solidFill>
                  <a:schemeClr val="bg2"/>
                </a:solidFill>
              </a:rPr>
              <a:t>。</a:t>
            </a:r>
            <a:endParaRPr lang="en-US" altLang="zh-CN" sz="2200" b="1" dirty="0" smtClean="0">
              <a:solidFill>
                <a:schemeClr val="bg2"/>
              </a:solidFill>
            </a:endParaRPr>
          </a:p>
          <a:p>
            <a:pPr marL="800100" lvl="1" indent="0" algn="just" fontAlgn="auto">
              <a:lnSpc>
                <a:spcPct val="120000"/>
              </a:lnSpc>
              <a:buFont typeface="Arial" panose="020B0604020202020204" pitchFamily="34" charset="0"/>
              <a:buChar char="•"/>
            </a:pPr>
            <a:r>
              <a:rPr lang="en-US" altLang="zh-CN" sz="2200" b="1" dirty="0">
                <a:solidFill>
                  <a:schemeClr val="bg2"/>
                </a:solidFill>
              </a:rPr>
              <a:t>TCP</a:t>
            </a:r>
            <a:r>
              <a:rPr lang="zh-CN" altLang="en-US" sz="2200" b="1" dirty="0">
                <a:solidFill>
                  <a:schemeClr val="bg2"/>
                </a:solidFill>
              </a:rPr>
              <a:t>在首部中提供了一个可变长的“</a:t>
            </a:r>
            <a:r>
              <a:rPr lang="en-US" altLang="zh-CN" sz="2200" b="1" dirty="0">
                <a:solidFill>
                  <a:srgbClr val="C00000"/>
                </a:solidFill>
              </a:rPr>
              <a:t>SACK</a:t>
            </a:r>
            <a:r>
              <a:rPr lang="zh-CN" altLang="en-US" sz="2200" b="1" dirty="0">
                <a:solidFill>
                  <a:srgbClr val="C00000"/>
                </a:solidFill>
              </a:rPr>
              <a:t>选项字段</a:t>
            </a:r>
            <a:r>
              <a:rPr lang="zh-CN" altLang="en-US" sz="2200" b="1" dirty="0">
                <a:solidFill>
                  <a:schemeClr val="bg2"/>
                </a:solidFill>
              </a:rPr>
              <a:t>”来存放接收到的失序字节块的信</a:t>
            </a:r>
            <a:r>
              <a:rPr lang="zh-CN" altLang="en-US" sz="2200" b="1" dirty="0" smtClean="0">
                <a:solidFill>
                  <a:schemeClr val="bg2"/>
                </a:solidFill>
              </a:rPr>
              <a:t>息</a:t>
            </a:r>
            <a:endParaRPr lang="en-US" altLang="zh-CN" sz="2200" b="1" dirty="0" smtClean="0">
              <a:solidFill>
                <a:schemeClr val="bg2"/>
              </a:solidFill>
            </a:endParaRPr>
          </a:p>
          <a:p>
            <a:pPr marL="800100" lvl="1" indent="0" algn="just" fontAlgn="auto">
              <a:lnSpc>
                <a:spcPct val="120000"/>
              </a:lnSpc>
              <a:buFont typeface="Arial" panose="020B0604020202020204" pitchFamily="34" charset="0"/>
              <a:buChar char="•"/>
            </a:pPr>
            <a:r>
              <a:rPr lang="zh-CN" altLang="en-US" sz="2200" b="1" dirty="0" smtClean="0">
                <a:solidFill>
                  <a:schemeClr val="bg2"/>
                </a:solidFill>
              </a:rPr>
              <a:t>在</a:t>
            </a:r>
            <a:r>
              <a:rPr lang="zh-CN" altLang="en-US" sz="2200" b="1" dirty="0">
                <a:solidFill>
                  <a:schemeClr val="bg2"/>
                </a:solidFill>
              </a:rPr>
              <a:t>建立</a:t>
            </a:r>
            <a:r>
              <a:rPr lang="en-US" altLang="zh-CN" sz="2200" b="1" dirty="0">
                <a:solidFill>
                  <a:schemeClr val="bg2"/>
                </a:solidFill>
              </a:rPr>
              <a:t>TCP</a:t>
            </a:r>
            <a:r>
              <a:rPr lang="zh-CN" altLang="en-US" sz="2200" b="1" dirty="0">
                <a:solidFill>
                  <a:schemeClr val="bg2"/>
                </a:solidFill>
              </a:rPr>
              <a:t>连接时，通过添加“</a:t>
            </a:r>
            <a:r>
              <a:rPr lang="zh-CN" altLang="en-US" sz="2200" b="1" dirty="0">
                <a:solidFill>
                  <a:srgbClr val="C00000"/>
                </a:solidFill>
              </a:rPr>
              <a:t>允许</a:t>
            </a:r>
            <a:r>
              <a:rPr lang="en-US" altLang="zh-CN" sz="2200" b="1" dirty="0">
                <a:solidFill>
                  <a:srgbClr val="C00000"/>
                </a:solidFill>
              </a:rPr>
              <a:t>SACK</a:t>
            </a:r>
            <a:r>
              <a:rPr lang="zh-CN" altLang="en-US" sz="2200" b="1" dirty="0">
                <a:solidFill>
                  <a:srgbClr val="C00000"/>
                </a:solidFill>
              </a:rPr>
              <a:t>选项字段</a:t>
            </a:r>
            <a:r>
              <a:rPr lang="zh-CN" altLang="en-US" sz="2200" b="1" dirty="0">
                <a:solidFill>
                  <a:schemeClr val="bg2"/>
                </a:solidFill>
              </a:rPr>
              <a:t>”首部选项，表示都支持选择确认功能</a:t>
            </a:r>
            <a:endParaRPr lang="zh-CN" altLang="en-US" sz="2200" b="1" dirty="0">
              <a:solidFill>
                <a:schemeClr val="bg2"/>
              </a:solidFill>
            </a:endParaRPr>
          </a:p>
          <a:p>
            <a:pPr indent="532130" algn="just"/>
            <a:endParaRPr lang="zh-CN" altLang="en-US" sz="2200" b="1" dirty="0">
              <a:solidFill>
                <a:schemeClr val="bg2"/>
              </a:solidFill>
            </a:endParaRPr>
          </a:p>
        </p:txBody>
      </p:sp>
      <p:grpSp>
        <p:nvGrpSpPr>
          <p:cNvPr id="4" name="组合 3"/>
          <p:cNvGrpSpPr/>
          <p:nvPr/>
        </p:nvGrpSpPr>
        <p:grpSpPr>
          <a:xfrm>
            <a:off x="2150482" y="4496889"/>
            <a:ext cx="8059103" cy="1337310"/>
            <a:chOff x="2150482" y="4733131"/>
            <a:chExt cx="8059103" cy="1337310"/>
          </a:xfrm>
        </p:grpSpPr>
        <p:sp>
          <p:nvSpPr>
            <p:cNvPr id="7" name="Rectangle 6"/>
            <p:cNvSpPr>
              <a:spLocks noChangeArrowheads="1"/>
            </p:cNvSpPr>
            <p:nvPr/>
          </p:nvSpPr>
          <p:spPr bwMode="auto">
            <a:xfrm>
              <a:off x="2188582" y="5120481"/>
              <a:ext cx="1836738" cy="407987"/>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wrap="none" anchor="ctr"/>
            <a:p>
              <a:pPr eaLnBrk="1" fontAlgn="auto" hangingPunct="1">
                <a:spcBef>
                  <a:spcPts val="0"/>
                </a:spcBef>
                <a:spcAft>
                  <a:spcPts val="0"/>
                </a:spcAft>
                <a:defRPr/>
              </a:pPr>
              <a:endParaRPr lang="zh-CN" altLang="en-US" sz="1600" b="1" kern="0">
                <a:solidFill>
                  <a:schemeClr val="bg2"/>
                </a:solidFill>
              </a:endParaRPr>
            </a:p>
          </p:txBody>
        </p:sp>
        <p:sp>
          <p:nvSpPr>
            <p:cNvPr id="8" name="Rectangle 7"/>
            <p:cNvSpPr>
              <a:spLocks noChangeArrowheads="1"/>
            </p:cNvSpPr>
            <p:nvPr/>
          </p:nvSpPr>
          <p:spPr bwMode="auto">
            <a:xfrm>
              <a:off x="4784145" y="5120481"/>
              <a:ext cx="1708150" cy="407987"/>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wrap="none" anchor="ctr"/>
            <a:p>
              <a:pPr eaLnBrk="1" fontAlgn="auto" hangingPunct="1">
                <a:spcBef>
                  <a:spcPts val="0"/>
                </a:spcBef>
                <a:spcAft>
                  <a:spcPts val="0"/>
                </a:spcAft>
                <a:defRPr/>
              </a:pPr>
              <a:endParaRPr lang="zh-CN" altLang="en-US" sz="1600" b="1" kern="0">
                <a:solidFill>
                  <a:schemeClr val="bg2"/>
                </a:solidFill>
              </a:endParaRPr>
            </a:p>
          </p:txBody>
        </p:sp>
        <p:sp>
          <p:nvSpPr>
            <p:cNvPr id="9" name="Rectangle 8"/>
            <p:cNvSpPr>
              <a:spLocks noChangeArrowheads="1"/>
            </p:cNvSpPr>
            <p:nvPr/>
          </p:nvSpPr>
          <p:spPr bwMode="auto">
            <a:xfrm>
              <a:off x="7186032" y="5120481"/>
              <a:ext cx="2405063" cy="407987"/>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wrap="none" anchor="ctr"/>
            <a:p>
              <a:pPr eaLnBrk="1" fontAlgn="auto" hangingPunct="1">
                <a:spcBef>
                  <a:spcPts val="0"/>
                </a:spcBef>
                <a:spcAft>
                  <a:spcPts val="0"/>
                </a:spcAft>
                <a:defRPr/>
              </a:pPr>
              <a:endParaRPr lang="zh-CN" altLang="en-US" sz="1600" b="1" kern="0">
                <a:solidFill>
                  <a:schemeClr val="bg2"/>
                </a:solidFill>
              </a:endParaRPr>
            </a:p>
          </p:txBody>
        </p:sp>
        <p:sp>
          <p:nvSpPr>
            <p:cNvPr id="10" name="Text Box 15"/>
            <p:cNvSpPr txBox="1">
              <a:spLocks noChangeArrowheads="1"/>
            </p:cNvSpPr>
            <p:nvPr/>
          </p:nvSpPr>
          <p:spPr bwMode="auto">
            <a:xfrm>
              <a:off x="2150482" y="5164931"/>
              <a:ext cx="748665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1  </a:t>
              </a:r>
              <a:r>
                <a:rPr lang="en-US" altLang="zh-CN" sz="1600" b="1" kern="0" dirty="0" smtClean="0">
                  <a:solidFill>
                    <a:schemeClr val="bg2"/>
                  </a:solidFill>
                  <a:latin typeface="+mn-lt"/>
                  <a:ea typeface="+mn-ea"/>
                </a:rPr>
                <a:t>          </a:t>
              </a:r>
              <a:r>
                <a:rPr lang="en-US" altLang="zh-CN" sz="1600" b="1" kern="0" dirty="0">
                  <a:solidFill>
                    <a:schemeClr val="bg2"/>
                  </a:solidFill>
                  <a:latin typeface="+mn-lt"/>
                  <a:ea typeface="+mn-ea"/>
                </a:rPr>
                <a:t>1000        1501      </a:t>
              </a:r>
              <a:r>
                <a:rPr lang="en-US" altLang="zh-CN" sz="1600" b="1" kern="0" dirty="0" smtClean="0">
                  <a:solidFill>
                    <a:schemeClr val="bg2"/>
                  </a:solidFill>
                  <a:latin typeface="+mn-lt"/>
                  <a:ea typeface="+mn-ea"/>
                </a:rPr>
                <a:t>  </a:t>
              </a:r>
              <a:r>
                <a:rPr lang="en-US" altLang="zh-CN" sz="1600" b="1" kern="0" dirty="0">
                  <a:solidFill>
                    <a:schemeClr val="bg2"/>
                  </a:solidFill>
                  <a:latin typeface="+mn-lt"/>
                  <a:ea typeface="+mn-ea"/>
                </a:rPr>
                <a:t>2000       </a:t>
              </a:r>
              <a:r>
                <a:rPr lang="en-US" altLang="zh-CN" sz="1600" b="1" kern="0" dirty="0" smtClean="0">
                  <a:solidFill>
                    <a:schemeClr val="bg2"/>
                  </a:solidFill>
                  <a:latin typeface="+mn-lt"/>
                  <a:ea typeface="+mn-ea"/>
                </a:rPr>
                <a:t> </a:t>
              </a:r>
              <a:r>
                <a:rPr lang="en-US" altLang="zh-CN" sz="1600" b="1" kern="0" dirty="0">
                  <a:solidFill>
                    <a:schemeClr val="bg2"/>
                  </a:solidFill>
                  <a:latin typeface="+mn-lt"/>
                  <a:ea typeface="+mn-ea"/>
                </a:rPr>
                <a:t>2501       </a:t>
              </a:r>
              <a:r>
                <a:rPr lang="en-US" altLang="zh-CN" sz="1600" b="1" kern="0" dirty="0" smtClean="0">
                  <a:solidFill>
                    <a:schemeClr val="bg2"/>
                  </a:solidFill>
                  <a:latin typeface="+mn-lt"/>
                  <a:ea typeface="+mn-ea"/>
                </a:rPr>
                <a:t>       </a:t>
              </a:r>
              <a:r>
                <a:rPr lang="en-US" altLang="zh-CN" sz="1600" b="1" kern="0" dirty="0">
                  <a:solidFill>
                    <a:schemeClr val="bg2"/>
                  </a:solidFill>
                  <a:latin typeface="+mn-lt"/>
                  <a:ea typeface="+mn-ea"/>
                </a:rPr>
                <a:t>4000</a:t>
              </a:r>
              <a:endParaRPr lang="en-US" altLang="zh-CN" sz="1600" b="1" kern="0" dirty="0">
                <a:solidFill>
                  <a:schemeClr val="bg2"/>
                </a:solidFill>
                <a:latin typeface="+mn-lt"/>
                <a:ea typeface="+mn-ea"/>
              </a:endParaRPr>
            </a:p>
          </p:txBody>
        </p:sp>
        <p:sp>
          <p:nvSpPr>
            <p:cNvPr id="11" name="Text Box 19"/>
            <p:cNvSpPr txBox="1">
              <a:spLocks noChangeArrowheads="1"/>
            </p:cNvSpPr>
            <p:nvPr/>
          </p:nvSpPr>
          <p:spPr bwMode="auto">
            <a:xfrm>
              <a:off x="3264907" y="5733256"/>
              <a:ext cx="151638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zh-CN" altLang="en-US" sz="1600" b="1" kern="0">
                  <a:solidFill>
                    <a:schemeClr val="bg2"/>
                  </a:solidFill>
                  <a:latin typeface="+mn-lt"/>
                  <a:ea typeface="+mn-ea"/>
                </a:rPr>
                <a:t>确认号 </a:t>
              </a:r>
              <a:r>
                <a:rPr lang="en-US" altLang="zh-CN" sz="1600" b="1" kern="0">
                  <a:solidFill>
                    <a:schemeClr val="bg2"/>
                  </a:solidFill>
                  <a:latin typeface="+mn-lt"/>
                  <a:ea typeface="+mn-ea"/>
                </a:rPr>
                <a:t>= 1001</a:t>
              </a:r>
              <a:endParaRPr lang="en-US" altLang="zh-CN" sz="1600" b="1" kern="0">
                <a:solidFill>
                  <a:schemeClr val="bg2"/>
                </a:solidFill>
                <a:latin typeface="+mn-lt"/>
                <a:ea typeface="+mn-ea"/>
              </a:endParaRPr>
            </a:p>
          </p:txBody>
        </p:sp>
        <p:sp>
          <p:nvSpPr>
            <p:cNvPr id="12" name="Text Box 26"/>
            <p:cNvSpPr txBox="1">
              <a:spLocks noChangeArrowheads="1"/>
            </p:cNvSpPr>
            <p:nvPr/>
          </p:nvSpPr>
          <p:spPr bwMode="auto">
            <a:xfrm>
              <a:off x="4599995" y="5733256"/>
              <a:ext cx="1072515"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a:solidFill>
                    <a:schemeClr val="bg2"/>
                  </a:solidFill>
                  <a:latin typeface="+mn-lt"/>
                  <a:ea typeface="+mn-ea"/>
                </a:rPr>
                <a:t>L</a:t>
              </a:r>
              <a:r>
                <a:rPr lang="en-US" altLang="zh-CN" sz="1600" b="1" kern="0" baseline="-25000">
                  <a:solidFill>
                    <a:schemeClr val="bg2"/>
                  </a:solidFill>
                  <a:latin typeface="+mn-lt"/>
                  <a:ea typeface="+mn-ea"/>
                </a:rPr>
                <a:t>1</a:t>
              </a:r>
              <a:r>
                <a:rPr lang="en-US" altLang="zh-CN" sz="1600" b="1" kern="0">
                  <a:solidFill>
                    <a:schemeClr val="bg2"/>
                  </a:solidFill>
                  <a:latin typeface="+mn-lt"/>
                  <a:ea typeface="+mn-ea"/>
                </a:rPr>
                <a:t> = 1501</a:t>
              </a:r>
              <a:endParaRPr lang="en-US" altLang="zh-CN" sz="1600" b="1" kern="0">
                <a:solidFill>
                  <a:schemeClr val="bg2"/>
                </a:solidFill>
                <a:latin typeface="+mn-lt"/>
                <a:ea typeface="+mn-ea"/>
              </a:endParaRPr>
            </a:p>
          </p:txBody>
        </p:sp>
        <p:sp>
          <p:nvSpPr>
            <p:cNvPr id="13" name="Text Box 27"/>
            <p:cNvSpPr txBox="1">
              <a:spLocks noChangeArrowheads="1"/>
            </p:cNvSpPr>
            <p:nvPr/>
          </p:nvSpPr>
          <p:spPr bwMode="auto">
            <a:xfrm>
              <a:off x="7022520" y="5733256"/>
              <a:ext cx="1072515"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L</a:t>
              </a:r>
              <a:r>
                <a:rPr lang="en-US" altLang="zh-CN" sz="1600" b="1" kern="0" baseline="-25000" dirty="0">
                  <a:solidFill>
                    <a:schemeClr val="bg2"/>
                  </a:solidFill>
                  <a:latin typeface="+mn-lt"/>
                  <a:ea typeface="+mn-ea"/>
                </a:rPr>
                <a:t>2</a:t>
              </a:r>
              <a:r>
                <a:rPr lang="en-US" altLang="zh-CN" sz="1600" b="1" kern="0" dirty="0">
                  <a:solidFill>
                    <a:schemeClr val="bg2"/>
                  </a:solidFill>
                  <a:latin typeface="+mn-lt"/>
                  <a:ea typeface="+mn-ea"/>
                </a:rPr>
                <a:t> = 2501</a:t>
              </a:r>
              <a:endParaRPr lang="en-US" altLang="zh-CN" sz="1600" b="1" kern="0" dirty="0">
                <a:solidFill>
                  <a:schemeClr val="bg2"/>
                </a:solidFill>
                <a:latin typeface="+mn-lt"/>
                <a:ea typeface="+mn-ea"/>
              </a:endParaRPr>
            </a:p>
          </p:txBody>
        </p:sp>
        <p:sp>
          <p:nvSpPr>
            <p:cNvPr id="14" name="Text Box 28"/>
            <p:cNvSpPr txBox="1">
              <a:spLocks noChangeArrowheads="1"/>
            </p:cNvSpPr>
            <p:nvPr/>
          </p:nvSpPr>
          <p:spPr bwMode="auto">
            <a:xfrm>
              <a:off x="6101770" y="5733256"/>
              <a:ext cx="1072515"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R</a:t>
              </a:r>
              <a:r>
                <a:rPr lang="en-US" altLang="zh-CN" sz="1600" b="1" kern="0" baseline="-25000" dirty="0">
                  <a:solidFill>
                    <a:schemeClr val="bg2"/>
                  </a:solidFill>
                  <a:latin typeface="+mn-lt"/>
                  <a:ea typeface="+mn-ea"/>
                </a:rPr>
                <a:t>1</a:t>
              </a:r>
              <a:r>
                <a:rPr lang="en-US" altLang="zh-CN" sz="1600" b="1" kern="0" dirty="0">
                  <a:solidFill>
                    <a:schemeClr val="bg2"/>
                  </a:solidFill>
                  <a:latin typeface="+mn-lt"/>
                  <a:ea typeface="+mn-ea"/>
                </a:rPr>
                <a:t> = 2001</a:t>
              </a:r>
              <a:endParaRPr lang="en-US" altLang="zh-CN" sz="1600" b="1" kern="0" dirty="0">
                <a:solidFill>
                  <a:schemeClr val="bg2"/>
                </a:solidFill>
                <a:latin typeface="+mn-lt"/>
                <a:ea typeface="+mn-ea"/>
              </a:endParaRPr>
            </a:p>
          </p:txBody>
        </p:sp>
        <p:sp>
          <p:nvSpPr>
            <p:cNvPr id="15" name="Text Box 29"/>
            <p:cNvSpPr txBox="1">
              <a:spLocks noChangeArrowheads="1"/>
            </p:cNvSpPr>
            <p:nvPr/>
          </p:nvSpPr>
          <p:spPr bwMode="auto">
            <a:xfrm>
              <a:off x="9137070" y="5733256"/>
              <a:ext cx="1072515"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R</a:t>
              </a:r>
              <a:r>
                <a:rPr lang="en-US" altLang="zh-CN" sz="1600" b="1" kern="0" baseline="-25000" dirty="0">
                  <a:solidFill>
                    <a:schemeClr val="bg2"/>
                  </a:solidFill>
                  <a:latin typeface="+mn-lt"/>
                  <a:ea typeface="+mn-ea"/>
                </a:rPr>
                <a:t>1</a:t>
              </a:r>
              <a:r>
                <a:rPr lang="en-US" altLang="zh-CN" sz="1600" b="1" kern="0" dirty="0">
                  <a:solidFill>
                    <a:schemeClr val="bg2"/>
                  </a:solidFill>
                  <a:latin typeface="+mn-lt"/>
                  <a:ea typeface="+mn-ea"/>
                </a:rPr>
                <a:t> = 4001</a:t>
              </a:r>
              <a:endParaRPr lang="en-US" altLang="zh-CN" sz="1600" b="1" kern="0" dirty="0">
                <a:solidFill>
                  <a:schemeClr val="bg2"/>
                </a:solidFill>
                <a:latin typeface="+mn-lt"/>
                <a:ea typeface="+mn-ea"/>
              </a:endParaRPr>
            </a:p>
          </p:txBody>
        </p:sp>
        <p:sp>
          <p:nvSpPr>
            <p:cNvPr id="16" name="Line 5"/>
            <p:cNvSpPr>
              <a:spLocks noChangeShapeType="1"/>
            </p:cNvSpPr>
            <p:nvPr/>
          </p:nvSpPr>
          <p:spPr bwMode="auto">
            <a:xfrm>
              <a:off x="2188582" y="4939506"/>
              <a:ext cx="18367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17" name="Text Box 9"/>
            <p:cNvSpPr txBox="1">
              <a:spLocks noChangeArrowheads="1"/>
            </p:cNvSpPr>
            <p:nvPr/>
          </p:nvSpPr>
          <p:spPr bwMode="auto">
            <a:xfrm>
              <a:off x="4207882" y="5112543"/>
              <a:ext cx="38735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a:t>
              </a:r>
              <a:endParaRPr lang="en-US" altLang="zh-CN" sz="1600" b="1" kern="0" dirty="0">
                <a:solidFill>
                  <a:schemeClr val="bg2"/>
                </a:solidFill>
                <a:latin typeface="+mn-lt"/>
                <a:ea typeface="+mn-ea"/>
              </a:endParaRPr>
            </a:p>
          </p:txBody>
        </p:sp>
        <p:sp>
          <p:nvSpPr>
            <p:cNvPr id="18" name="Text Box 10"/>
            <p:cNvSpPr txBox="1">
              <a:spLocks noChangeArrowheads="1"/>
            </p:cNvSpPr>
            <p:nvPr/>
          </p:nvSpPr>
          <p:spPr bwMode="auto">
            <a:xfrm>
              <a:off x="6660570" y="5106193"/>
              <a:ext cx="38735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a:t>
              </a:r>
              <a:endParaRPr lang="en-US" altLang="zh-CN" sz="1600" b="1" kern="0" dirty="0">
                <a:solidFill>
                  <a:schemeClr val="bg2"/>
                </a:solidFill>
                <a:latin typeface="+mn-lt"/>
                <a:ea typeface="+mn-ea"/>
              </a:endParaRPr>
            </a:p>
          </p:txBody>
        </p:sp>
        <p:sp>
          <p:nvSpPr>
            <p:cNvPr id="19" name="Line 11"/>
            <p:cNvSpPr>
              <a:spLocks noChangeShapeType="1"/>
            </p:cNvSpPr>
            <p:nvPr/>
          </p:nvSpPr>
          <p:spPr bwMode="auto">
            <a:xfrm flipH="1">
              <a:off x="2182232" y="4847431"/>
              <a:ext cx="6350" cy="2508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0" name="Text Box 12"/>
            <p:cNvSpPr txBox="1">
              <a:spLocks noChangeArrowheads="1"/>
            </p:cNvSpPr>
            <p:nvPr/>
          </p:nvSpPr>
          <p:spPr bwMode="auto">
            <a:xfrm>
              <a:off x="2506082" y="4753768"/>
              <a:ext cx="1409700" cy="337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zh-CN" altLang="en-US" sz="1600" b="1" kern="0">
                  <a:solidFill>
                    <a:schemeClr val="bg2"/>
                  </a:solidFill>
                  <a:latin typeface="+mn-lt"/>
                  <a:ea typeface="+mn-ea"/>
                </a:rPr>
                <a:t>连续的字节流</a:t>
              </a:r>
              <a:endParaRPr lang="zh-CN" altLang="en-US" sz="1600" b="1" kern="0">
                <a:solidFill>
                  <a:schemeClr val="bg2"/>
                </a:solidFill>
                <a:latin typeface="+mn-lt"/>
                <a:ea typeface="+mn-ea"/>
              </a:endParaRPr>
            </a:p>
          </p:txBody>
        </p:sp>
        <p:sp>
          <p:nvSpPr>
            <p:cNvPr id="21" name="Line 13"/>
            <p:cNvSpPr>
              <a:spLocks noChangeShapeType="1"/>
            </p:cNvSpPr>
            <p:nvPr/>
          </p:nvSpPr>
          <p:spPr bwMode="auto">
            <a:xfrm flipH="1">
              <a:off x="4017382" y="4847431"/>
              <a:ext cx="7938" cy="2508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2" name="Line 14"/>
            <p:cNvSpPr>
              <a:spLocks noChangeShapeType="1"/>
            </p:cNvSpPr>
            <p:nvPr/>
          </p:nvSpPr>
          <p:spPr bwMode="auto">
            <a:xfrm flipV="1">
              <a:off x="4065007" y="5391943"/>
              <a:ext cx="0" cy="4079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3" name="Text Box 16"/>
            <p:cNvSpPr txBox="1">
              <a:spLocks noChangeArrowheads="1"/>
            </p:cNvSpPr>
            <p:nvPr/>
          </p:nvSpPr>
          <p:spPr bwMode="auto">
            <a:xfrm>
              <a:off x="2899782" y="5125243"/>
              <a:ext cx="38735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a:t>
              </a:r>
              <a:endParaRPr lang="en-US" altLang="zh-CN" sz="1600" b="1" kern="0" dirty="0">
                <a:solidFill>
                  <a:schemeClr val="bg2"/>
                </a:solidFill>
                <a:latin typeface="+mn-lt"/>
                <a:ea typeface="+mn-ea"/>
              </a:endParaRPr>
            </a:p>
          </p:txBody>
        </p:sp>
        <p:sp>
          <p:nvSpPr>
            <p:cNvPr id="24" name="Text Box 17"/>
            <p:cNvSpPr txBox="1">
              <a:spLocks noChangeArrowheads="1"/>
            </p:cNvSpPr>
            <p:nvPr/>
          </p:nvSpPr>
          <p:spPr bwMode="auto">
            <a:xfrm>
              <a:off x="5428670" y="5112543"/>
              <a:ext cx="38735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a:t>
              </a:r>
              <a:endParaRPr lang="en-US" altLang="zh-CN" sz="1600" b="1" kern="0" dirty="0">
                <a:solidFill>
                  <a:schemeClr val="bg2"/>
                </a:solidFill>
                <a:latin typeface="+mn-lt"/>
                <a:ea typeface="+mn-ea"/>
              </a:endParaRPr>
            </a:p>
          </p:txBody>
        </p:sp>
        <p:sp>
          <p:nvSpPr>
            <p:cNvPr id="25" name="Text Box 18"/>
            <p:cNvSpPr txBox="1">
              <a:spLocks noChangeArrowheads="1"/>
            </p:cNvSpPr>
            <p:nvPr/>
          </p:nvSpPr>
          <p:spPr bwMode="auto">
            <a:xfrm>
              <a:off x="8275057" y="5112543"/>
              <a:ext cx="38735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en-US" altLang="zh-CN" sz="1600" b="1" kern="0" dirty="0">
                  <a:solidFill>
                    <a:schemeClr val="bg2"/>
                  </a:solidFill>
                  <a:latin typeface="+mn-lt"/>
                  <a:ea typeface="+mn-ea"/>
                </a:rPr>
                <a:t>…</a:t>
              </a:r>
              <a:endParaRPr lang="en-US" altLang="zh-CN" sz="1600" b="1" kern="0" dirty="0">
                <a:solidFill>
                  <a:schemeClr val="bg2"/>
                </a:solidFill>
                <a:latin typeface="+mn-lt"/>
                <a:ea typeface="+mn-ea"/>
              </a:endParaRPr>
            </a:p>
          </p:txBody>
        </p:sp>
        <p:sp>
          <p:nvSpPr>
            <p:cNvPr id="26" name="Line 20"/>
            <p:cNvSpPr>
              <a:spLocks noChangeShapeType="1"/>
            </p:cNvSpPr>
            <p:nvPr/>
          </p:nvSpPr>
          <p:spPr bwMode="auto">
            <a:xfrm flipV="1">
              <a:off x="4973057" y="5391943"/>
              <a:ext cx="0" cy="4079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7" name="Line 21"/>
            <p:cNvSpPr>
              <a:spLocks noChangeShapeType="1"/>
            </p:cNvSpPr>
            <p:nvPr/>
          </p:nvSpPr>
          <p:spPr bwMode="auto">
            <a:xfrm flipV="1">
              <a:off x="6544682" y="5391943"/>
              <a:ext cx="0" cy="4079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8" name="Line 22"/>
            <p:cNvSpPr>
              <a:spLocks noChangeShapeType="1"/>
            </p:cNvSpPr>
            <p:nvPr/>
          </p:nvSpPr>
          <p:spPr bwMode="auto">
            <a:xfrm flipV="1">
              <a:off x="7397170" y="5391943"/>
              <a:ext cx="0" cy="4079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9" name="Line 23"/>
            <p:cNvSpPr>
              <a:spLocks noChangeShapeType="1"/>
            </p:cNvSpPr>
            <p:nvPr/>
          </p:nvSpPr>
          <p:spPr bwMode="auto">
            <a:xfrm flipV="1">
              <a:off x="9643482" y="5391943"/>
              <a:ext cx="0" cy="4079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30" name="Text Box 24"/>
            <p:cNvSpPr txBox="1">
              <a:spLocks noChangeArrowheads="1"/>
            </p:cNvSpPr>
            <p:nvPr/>
          </p:nvSpPr>
          <p:spPr bwMode="auto">
            <a:xfrm>
              <a:off x="5036557" y="4742656"/>
              <a:ext cx="140970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zh-CN" altLang="en-US" sz="1600" b="1" kern="0">
                  <a:solidFill>
                    <a:schemeClr val="bg2"/>
                  </a:solidFill>
                  <a:latin typeface="+mn-lt"/>
                  <a:ea typeface="+mn-ea"/>
                </a:rPr>
                <a:t>第一个字节块</a:t>
              </a:r>
              <a:endParaRPr lang="zh-CN" altLang="en-US" sz="1600" b="1" kern="0">
                <a:solidFill>
                  <a:schemeClr val="bg2"/>
                </a:solidFill>
                <a:latin typeface="+mn-lt"/>
                <a:ea typeface="+mn-ea"/>
              </a:endParaRPr>
            </a:p>
          </p:txBody>
        </p:sp>
        <p:sp>
          <p:nvSpPr>
            <p:cNvPr id="31" name="Text Box 25"/>
            <p:cNvSpPr txBox="1">
              <a:spLocks noChangeArrowheads="1"/>
            </p:cNvSpPr>
            <p:nvPr/>
          </p:nvSpPr>
          <p:spPr bwMode="auto">
            <a:xfrm>
              <a:off x="7851195" y="4733131"/>
              <a:ext cx="140970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eaLnBrk="1" fontAlgn="auto" hangingPunct="1">
                <a:spcBef>
                  <a:spcPts val="0"/>
                </a:spcBef>
                <a:spcAft>
                  <a:spcPts val="0"/>
                </a:spcAft>
                <a:defRPr/>
              </a:pPr>
              <a:r>
                <a:rPr lang="zh-CN" altLang="en-US" sz="1600" b="1" kern="0">
                  <a:solidFill>
                    <a:schemeClr val="bg2"/>
                  </a:solidFill>
                  <a:latin typeface="+mn-lt"/>
                  <a:ea typeface="+mn-ea"/>
                </a:rPr>
                <a:t>第二个字节块</a:t>
              </a:r>
              <a:endParaRPr lang="zh-CN" altLang="en-US" sz="1600" b="1" kern="0">
                <a:solidFill>
                  <a:schemeClr val="bg2"/>
                </a:solidFill>
                <a:latin typeface="+mn-lt"/>
                <a:ea typeface="+mn-ea"/>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3.3.3  TCP</a:t>
            </a:r>
            <a:r>
              <a:rPr sz="2800" b="1" dirty="0">
                <a:latin typeface="宋体" panose="02010600030101010101" pitchFamily="2" charset="-122"/>
                <a:ea typeface="宋体" panose="02010600030101010101" pitchFamily="2" charset="-122"/>
                <a:cs typeface="宋体" panose="02010600030101010101" pitchFamily="2" charset="-122"/>
                <a:sym typeface="+mn-ea"/>
              </a:rPr>
              <a:t>的可靠传输</a:t>
            </a:r>
            <a:endParaRPr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内容占位符 4"/>
          <p:cNvSpPr>
            <a:spLocks noGrp="1"/>
          </p:cNvSpPr>
          <p:nvPr>
            <p:ph idx="1"/>
          </p:nvPr>
        </p:nvSpPr>
        <p:spPr>
          <a:xfrm>
            <a:off x="410543" y="1143530"/>
            <a:ext cx="11665296" cy="5028036"/>
          </a:xfrm>
        </p:spPr>
        <p:txBody>
          <a:bodyPr>
            <a:normAutofit/>
          </a:bodyPr>
          <a:p>
            <a:r>
              <a:rPr lang="en-US" altLang="zh-CN" sz="2400" b="1" dirty="0" smtClean="0">
                <a:solidFill>
                  <a:schemeClr val="bg2"/>
                </a:solidFill>
                <a:latin typeface="宋体" panose="02010600030101010101" pitchFamily="2" charset="-122"/>
                <a:ea typeface="宋体" panose="02010600030101010101" pitchFamily="2" charset="-122"/>
              </a:rPr>
              <a:t>TCP</a:t>
            </a:r>
            <a:r>
              <a:rPr lang="zh-CN" altLang="en-US" sz="2400" b="1" dirty="0" smtClean="0">
                <a:solidFill>
                  <a:schemeClr val="bg2"/>
                </a:solidFill>
                <a:latin typeface="宋体" panose="02010600030101010101" pitchFamily="2" charset="-122"/>
                <a:ea typeface="宋体" panose="02010600030101010101" pitchFamily="2" charset="-122"/>
              </a:rPr>
              <a:t>每发送一个报文段就设置一个</a:t>
            </a:r>
            <a:r>
              <a:rPr lang="zh-CN" altLang="en-US" sz="2400" b="1" dirty="0" smtClean="0">
                <a:solidFill>
                  <a:srgbClr val="FF0000"/>
                </a:solidFill>
                <a:latin typeface="宋体" panose="02010600030101010101" pitchFamily="2" charset="-122"/>
                <a:ea typeface="宋体" panose="02010600030101010101" pitchFamily="2" charset="-122"/>
              </a:rPr>
              <a:t>超时计时器</a:t>
            </a:r>
            <a:r>
              <a:rPr lang="zh-CN" altLang="en-US" sz="2400" b="1" dirty="0" smtClean="0">
                <a:solidFill>
                  <a:schemeClr val="bg2"/>
                </a:solidFill>
                <a:latin typeface="宋体" panose="02010600030101010101" pitchFamily="2" charset="-122"/>
                <a:ea typeface="宋体" panose="02010600030101010101" pitchFamily="2" charset="-122"/>
              </a:rPr>
              <a:t>；</a:t>
            </a:r>
            <a:endParaRPr lang="en-US" altLang="zh-CN" sz="2400" b="1" dirty="0" smtClean="0">
              <a:solidFill>
                <a:schemeClr val="bg2"/>
              </a:solidFill>
              <a:latin typeface="宋体" panose="02010600030101010101" pitchFamily="2" charset="-122"/>
              <a:ea typeface="宋体" panose="02010600030101010101" pitchFamily="2" charset="-122"/>
            </a:endParaRPr>
          </a:p>
          <a:p>
            <a:r>
              <a:rPr lang="en-US" altLang="zh-CN" sz="2400" b="1" dirty="0" smtClean="0">
                <a:solidFill>
                  <a:schemeClr val="bg2"/>
                </a:solidFill>
                <a:latin typeface="宋体" panose="02010600030101010101" pitchFamily="2" charset="-122"/>
                <a:ea typeface="宋体" panose="02010600030101010101" pitchFamily="2" charset="-122"/>
              </a:rPr>
              <a:t>TCP</a:t>
            </a:r>
            <a:r>
              <a:rPr lang="zh-CN" altLang="en-US" sz="2400" b="1" dirty="0" smtClean="0">
                <a:solidFill>
                  <a:schemeClr val="bg2"/>
                </a:solidFill>
                <a:latin typeface="宋体" panose="02010600030101010101" pitchFamily="2" charset="-122"/>
                <a:ea typeface="宋体" panose="02010600030101010101" pitchFamily="2" charset="-122"/>
              </a:rPr>
              <a:t>使用指数加权移动平均算法计算</a:t>
            </a:r>
            <a:r>
              <a:rPr lang="en-US" altLang="zh-CN" sz="2400" b="1" dirty="0" smtClean="0">
                <a:solidFill>
                  <a:schemeClr val="bg2"/>
                </a:solidFill>
                <a:latin typeface="宋体" panose="02010600030101010101" pitchFamily="2" charset="-122"/>
                <a:ea typeface="宋体" panose="02010600030101010101" pitchFamily="2" charset="-122"/>
              </a:rPr>
              <a:t>RTT</a:t>
            </a:r>
            <a:r>
              <a:rPr lang="zh-CN" altLang="en-US" sz="2400" b="1" dirty="0" smtClean="0">
                <a:solidFill>
                  <a:schemeClr val="bg2"/>
                </a:solidFill>
                <a:latin typeface="宋体" panose="02010600030101010101" pitchFamily="2" charset="-122"/>
                <a:ea typeface="宋体" panose="02010600030101010101" pitchFamily="2" charset="-122"/>
              </a:rPr>
              <a:t>及其偏差的估计值，并据此计算超时重传时间；</a:t>
            </a:r>
            <a:endParaRPr lang="en-US" altLang="zh-CN" sz="2400" b="1" dirty="0" smtClean="0">
              <a:solidFill>
                <a:schemeClr val="bg2"/>
              </a:solidFill>
              <a:latin typeface="宋体" panose="02010600030101010101" pitchFamily="2" charset="-122"/>
              <a:ea typeface="宋体" panose="02010600030101010101" pitchFamily="2" charset="-122"/>
            </a:endParaRPr>
          </a:p>
          <a:p>
            <a:r>
              <a:rPr lang="zh-CN" altLang="en-US" sz="2400" b="1" dirty="0" smtClean="0">
                <a:solidFill>
                  <a:schemeClr val="bg2"/>
                </a:solidFill>
                <a:latin typeface="宋体" panose="02010600030101010101" pitchFamily="2" charset="-122"/>
                <a:ea typeface="宋体" panose="02010600030101010101" pitchFamily="2" charset="-122"/>
              </a:rPr>
              <a:t>若超时还没有收到该报文段的确认，则重传该报文段；</a:t>
            </a:r>
            <a:endParaRPr lang="en-US" altLang="zh-CN" sz="2400" b="1" dirty="0" smtClean="0">
              <a:solidFill>
                <a:schemeClr val="bg2"/>
              </a:solidFill>
              <a:latin typeface="宋体" panose="02010600030101010101" pitchFamily="2" charset="-122"/>
              <a:ea typeface="宋体" panose="02010600030101010101" pitchFamily="2" charset="-122"/>
            </a:endParaRPr>
          </a:p>
          <a:p>
            <a:r>
              <a:rPr lang="zh-CN" altLang="en-US" sz="2400" b="1" dirty="0" smtClean="0">
                <a:solidFill>
                  <a:schemeClr val="bg2"/>
                </a:solidFill>
                <a:latin typeface="宋体" panose="02010600030101010101" pitchFamily="2" charset="-122"/>
                <a:ea typeface="宋体" panose="02010600030101010101" pitchFamily="2" charset="-122"/>
              </a:rPr>
              <a:t>对重传报文段不使用</a:t>
            </a:r>
            <a:r>
              <a:rPr lang="en-US" altLang="zh-CN" sz="2400" b="1" dirty="0" smtClean="0">
                <a:solidFill>
                  <a:schemeClr val="bg2"/>
                </a:solidFill>
                <a:latin typeface="宋体" panose="02010600030101010101" pitchFamily="2" charset="-122"/>
                <a:ea typeface="宋体" panose="02010600030101010101" pitchFamily="2" charset="-122"/>
              </a:rPr>
              <a:t>RTT</a:t>
            </a:r>
            <a:r>
              <a:rPr lang="zh-CN" altLang="en-US" sz="2400" b="1" dirty="0" smtClean="0">
                <a:solidFill>
                  <a:schemeClr val="bg2"/>
                </a:solidFill>
                <a:latin typeface="宋体" panose="02010600030101010101" pitchFamily="2" charset="-122"/>
                <a:ea typeface="宋体" panose="02010600030101010101" pitchFamily="2" charset="-122"/>
              </a:rPr>
              <a:t>测量值计算超时重传时间，而是直接对超时重传时间增大一倍；</a:t>
            </a:r>
            <a:endParaRPr lang="en-US" altLang="zh-CN" sz="2400" b="1" dirty="0" smtClean="0">
              <a:solidFill>
                <a:schemeClr val="bg2"/>
              </a:solidFill>
              <a:latin typeface="宋体" panose="02010600030101010101" pitchFamily="2" charset="-122"/>
              <a:ea typeface="宋体" panose="02010600030101010101" pitchFamily="2" charset="-122"/>
            </a:endParaRPr>
          </a:p>
          <a:p>
            <a:r>
              <a:rPr lang="zh-CN" altLang="en-US" sz="2400" b="1" dirty="0" smtClean="0">
                <a:solidFill>
                  <a:schemeClr val="bg2"/>
                </a:solidFill>
                <a:latin typeface="宋体" panose="02010600030101010101" pitchFamily="2" charset="-122"/>
                <a:ea typeface="宋体" panose="02010600030101010101" pitchFamily="2" charset="-122"/>
              </a:rPr>
              <a:t>如果连续收到某报文段的</a:t>
            </a:r>
            <a:r>
              <a:rPr lang="en-US" altLang="zh-CN" sz="2400" b="1" dirty="0" smtClean="0">
                <a:solidFill>
                  <a:schemeClr val="bg2"/>
                </a:solidFill>
                <a:latin typeface="宋体" panose="02010600030101010101" pitchFamily="2" charset="-122"/>
                <a:ea typeface="宋体" panose="02010600030101010101" pitchFamily="2" charset="-122"/>
              </a:rPr>
              <a:t>3</a:t>
            </a:r>
            <a:r>
              <a:rPr lang="zh-CN" altLang="en-US" sz="2400" b="1" dirty="0" smtClean="0">
                <a:solidFill>
                  <a:schemeClr val="bg2"/>
                </a:solidFill>
                <a:latin typeface="宋体" panose="02010600030101010101" pitchFamily="2" charset="-122"/>
                <a:ea typeface="宋体" panose="02010600030101010101" pitchFamily="2" charset="-122"/>
              </a:rPr>
              <a:t>个重复确认，则进行快速重传。</a:t>
            </a:r>
            <a:endParaRPr lang="zh-CN" altLang="en-US" sz="2400" b="1" dirty="0" smtClean="0">
              <a:solidFill>
                <a:schemeClr val="bg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内容占位符 3"/>
          <p:cNvSpPr txBox="1"/>
          <p:nvPr/>
        </p:nvSpPr>
        <p:spPr>
          <a:xfrm>
            <a:off x="577850" y="3183026"/>
            <a:ext cx="10747058" cy="464458"/>
          </a:xfrm>
          <a:prstGeom prst="rect">
            <a:avLst/>
          </a:prstGeom>
        </p:spPr>
        <p:txBody>
          <a:bodyPr>
            <a:normAutofit/>
          </a:bodyPr>
          <a:lstStyle>
            <a:lvl1pPr marL="342900" indent="-342900" algn="l" defTabSz="914400" rtl="0" eaLnBrk="1" latinLnBrk="0" hangingPunct="1">
              <a:spcBef>
                <a:spcPct val="20000"/>
              </a:spcBef>
              <a:buSzPct val="80000"/>
              <a:buFont typeface="Wingdings" panose="05000000000000000000" pitchFamily="2" charset="2"/>
              <a:buChar char="l"/>
              <a:defRPr sz="15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35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a:lstStyle>
          <a:p>
            <a:pPr marL="0" indent="0" fontAlgn="auto">
              <a:spcAft>
                <a:spcPts val="0"/>
              </a:spcAft>
              <a:buNone/>
            </a:pPr>
            <a:r>
              <a:rPr lang="zh-CN" altLang="en-US" sz="2000" b="1" dirty="0">
                <a:solidFill>
                  <a:schemeClr val="bg2"/>
                </a:solidFill>
              </a:rPr>
              <a:t>接收缓存</a:t>
            </a:r>
            <a:endParaRPr lang="zh-CN" altLang="en-US" sz="2000" b="1" dirty="0">
              <a:solidFill>
                <a:schemeClr val="bg2"/>
              </a:solidFill>
            </a:endParaRPr>
          </a:p>
        </p:txBody>
      </p:sp>
      <p:sp>
        <p:nvSpPr>
          <p:cNvPr id="738307" name="Rectangle 3"/>
          <p:cNvSpPr>
            <a:spLocks noGrp="1" noChangeArrowheads="1"/>
          </p:cNvSpPr>
          <p:nvPr>
            <p:ph idx="1"/>
          </p:nvPr>
        </p:nvSpPr>
        <p:spPr>
          <a:xfrm>
            <a:off x="0" y="863600"/>
            <a:ext cx="12058015" cy="1204595"/>
          </a:xfrm>
        </p:spPr>
        <p:txBody>
          <a:bodyPr>
            <a:noAutofit/>
          </a:bodyPr>
          <a:lstStyle/>
          <a:p>
            <a:pPr marL="342900" indent="-342900">
              <a:lnSpc>
                <a:spcPct val="100000"/>
              </a:lnSpc>
              <a:buFont typeface="Arial" panose="020B0604020202020204" pitchFamily="34" charset="0"/>
              <a:buChar char="•"/>
            </a:pPr>
            <a:r>
              <a:rPr lang="zh-CN" altLang="en-US" sz="2200" b="1" dirty="0" smtClean="0">
                <a:solidFill>
                  <a:schemeClr val="bg2"/>
                </a:solidFill>
              </a:rPr>
              <a:t>如果</a:t>
            </a:r>
            <a:r>
              <a:rPr lang="zh-CN" altLang="en-US" sz="2200" b="1" dirty="0">
                <a:solidFill>
                  <a:schemeClr val="bg2"/>
                </a:solidFill>
              </a:rPr>
              <a:t>发送方把数据发送得过快，接收方就可能来不及接收，这就会造成数据的丢失。</a:t>
            </a:r>
            <a:endParaRPr lang="zh-CN" altLang="en-US" sz="2200" b="1" dirty="0">
              <a:solidFill>
                <a:schemeClr val="bg2"/>
              </a:solidFill>
            </a:endParaRPr>
          </a:p>
          <a:p>
            <a:pPr marL="342900" indent="-342900">
              <a:lnSpc>
                <a:spcPct val="100000"/>
              </a:lnSpc>
              <a:buFont typeface="Arial" panose="020B0604020202020204" pitchFamily="34" charset="0"/>
              <a:buChar char="•"/>
            </a:pPr>
            <a:r>
              <a:rPr lang="zh-CN" altLang="en-US" sz="2200" b="1" dirty="0">
                <a:solidFill>
                  <a:srgbClr val="FF0000"/>
                </a:solidFill>
              </a:rPr>
              <a:t>流量控制</a:t>
            </a:r>
            <a:r>
              <a:rPr lang="en-US" altLang="zh-CN" sz="2200" b="1" dirty="0">
                <a:solidFill>
                  <a:schemeClr val="bg2"/>
                </a:solidFill>
              </a:rPr>
              <a:t>(flow control)</a:t>
            </a:r>
            <a:r>
              <a:rPr lang="zh-CN" altLang="en-US" sz="2200" b="1" dirty="0">
                <a:solidFill>
                  <a:schemeClr val="bg2"/>
                </a:solidFill>
              </a:rPr>
              <a:t>就是让发送方的发送速率不要太快，即要让接收方来得及</a:t>
            </a:r>
            <a:r>
              <a:rPr lang="zh-CN" altLang="en-US" sz="2200" b="1" dirty="0" smtClean="0">
                <a:solidFill>
                  <a:schemeClr val="bg2"/>
                </a:solidFill>
              </a:rPr>
              <a:t>接收。</a:t>
            </a:r>
            <a:endParaRPr lang="zh-CN" altLang="en-US" sz="2200" b="1" dirty="0" smtClean="0">
              <a:solidFill>
                <a:schemeClr val="bg2"/>
              </a:solidFill>
            </a:endParaRPr>
          </a:p>
          <a:p>
            <a:pPr marL="342900" indent="-342900">
              <a:lnSpc>
                <a:spcPct val="100000"/>
              </a:lnSpc>
              <a:buFont typeface="Arial" panose="020B0604020202020204" pitchFamily="34" charset="0"/>
              <a:buChar char="•"/>
            </a:pPr>
            <a:r>
              <a:rPr lang="en-US" altLang="zh-CN" sz="2200" b="1" dirty="0">
                <a:solidFill>
                  <a:schemeClr val="bg2"/>
                </a:solidFill>
              </a:rPr>
              <a:t>TCP</a:t>
            </a:r>
            <a:r>
              <a:rPr lang="zh-CN" altLang="en-US" sz="2200" b="1" dirty="0">
                <a:solidFill>
                  <a:schemeClr val="bg2"/>
                </a:solidFill>
              </a:rPr>
              <a:t>的接收方将接收窗口大小及时通知发送方，发送方根据对方接收窗口大小调整自己的发送窗口大小。</a:t>
            </a:r>
            <a:endParaRPr lang="zh-CN" altLang="en-US" sz="2200" b="1" dirty="0">
              <a:solidFill>
                <a:schemeClr val="bg2"/>
              </a:solidFill>
            </a:endParaRPr>
          </a:p>
          <a:p>
            <a:pPr marL="342900" indent="-342900">
              <a:lnSpc>
                <a:spcPct val="100000"/>
              </a:lnSpc>
              <a:spcAft>
                <a:spcPct val="10000"/>
              </a:spcAft>
              <a:buFont typeface="Arial" panose="020B0604020202020204" pitchFamily="34" charset="0"/>
              <a:buChar char="•"/>
            </a:pPr>
            <a:r>
              <a:rPr lang="zh-CN" altLang="en-US" sz="2200" b="1" dirty="0">
                <a:solidFill>
                  <a:schemeClr val="bg2"/>
                </a:solidFill>
              </a:rPr>
              <a:t>利用</a:t>
            </a:r>
            <a:r>
              <a:rPr lang="zh-CN" altLang="en-US" sz="2200" b="1" dirty="0">
                <a:solidFill>
                  <a:srgbClr val="FF0000"/>
                </a:solidFill>
              </a:rPr>
              <a:t>可变大小的滑动窗口机制</a:t>
            </a:r>
            <a:r>
              <a:rPr lang="zh-CN" altLang="en-US" sz="2200" b="1" dirty="0">
                <a:solidFill>
                  <a:schemeClr val="bg2"/>
                </a:solidFill>
              </a:rPr>
              <a:t>可以很方便地在 </a:t>
            </a:r>
            <a:r>
              <a:rPr lang="en-US" altLang="zh-CN" sz="2200" b="1" dirty="0">
                <a:solidFill>
                  <a:schemeClr val="bg2"/>
                </a:solidFill>
              </a:rPr>
              <a:t>TCP </a:t>
            </a:r>
            <a:r>
              <a:rPr lang="zh-CN" altLang="en-US" sz="2200" b="1" dirty="0">
                <a:solidFill>
                  <a:schemeClr val="bg2"/>
                </a:solidFill>
              </a:rPr>
              <a:t>连接上实现</a:t>
            </a:r>
            <a:r>
              <a:rPr lang="zh-CN" altLang="en-US" sz="2200" b="1" dirty="0">
                <a:solidFill>
                  <a:srgbClr val="FF0000"/>
                </a:solidFill>
              </a:rPr>
              <a:t>流量控制</a:t>
            </a:r>
            <a:r>
              <a:rPr lang="zh-CN" altLang="en-US" sz="2200" b="1" dirty="0">
                <a:solidFill>
                  <a:schemeClr val="bg2"/>
                </a:solidFill>
              </a:rPr>
              <a:t>。 </a:t>
            </a:r>
            <a:endParaRPr lang="zh-CN" altLang="en-US" sz="2200" b="1" dirty="0">
              <a:solidFill>
                <a:schemeClr val="bg2"/>
              </a:solidFill>
            </a:endParaRPr>
          </a:p>
        </p:txBody>
      </p:sp>
      <p:sp>
        <p:nvSpPr>
          <p:cNvPr id="10" name="Rectangle 20"/>
          <p:cNvSpPr>
            <a:spLocks noChangeArrowheads="1"/>
          </p:cNvSpPr>
          <p:nvPr/>
        </p:nvSpPr>
        <p:spPr bwMode="auto">
          <a:xfrm>
            <a:off x="6526584" y="4888092"/>
            <a:ext cx="3659188" cy="786507"/>
          </a:xfrm>
          <a:prstGeom prst="rect">
            <a:avLst/>
          </a:prstGeom>
          <a:solidFill>
            <a:srgbClr val="00B0F0"/>
          </a:solidFill>
          <a:ln w="9525">
            <a:solidFill>
              <a:schemeClr val="tx1"/>
            </a:solidFill>
            <a:prstDash val="dash"/>
            <a:miter lim="800000"/>
          </a:ln>
          <a:effectLst/>
        </p:spPr>
        <p:txBody>
          <a:bodyPr wrap="none" anchor="ctr"/>
          <a:p>
            <a:endParaRPr lang="zh-CN" altLang="en-US" sz="2000" b="1">
              <a:solidFill>
                <a:schemeClr val="bg2"/>
              </a:solidFill>
              <a:latin typeface="+mn-lt"/>
              <a:ea typeface="+mn-ea"/>
            </a:endParaRPr>
          </a:p>
        </p:txBody>
      </p:sp>
      <p:sp>
        <p:nvSpPr>
          <p:cNvPr id="11" name="Oval 5"/>
          <p:cNvSpPr>
            <a:spLocks noChangeArrowheads="1"/>
          </p:cNvSpPr>
          <p:nvPr/>
        </p:nvSpPr>
        <p:spPr bwMode="auto">
          <a:xfrm>
            <a:off x="6121773" y="3044716"/>
            <a:ext cx="2573337" cy="616917"/>
          </a:xfrm>
          <a:prstGeom prst="ellipse">
            <a:avLst/>
          </a:prstGeom>
          <a:solidFill>
            <a:srgbClr val="FFC000"/>
          </a:solidFill>
          <a:ln w="9525">
            <a:noFill/>
            <a:round/>
          </a:ln>
          <a:effectLst>
            <a:outerShdw dist="35921" dir="2700000" algn="ctr" rotWithShape="0">
              <a:schemeClr val="bg2"/>
            </a:outerShdw>
          </a:effectLst>
        </p:spPr>
        <p:txBody>
          <a:bodyPr wrap="none" anchor="ctr"/>
          <a:p>
            <a:pPr algn="ctr"/>
            <a:r>
              <a:rPr lang="zh-CN" altLang="en-US" sz="2000" b="1">
                <a:solidFill>
                  <a:schemeClr val="bg2"/>
                </a:solidFill>
                <a:latin typeface="+mn-lt"/>
                <a:ea typeface="+mn-ea"/>
              </a:rPr>
              <a:t>接收应用程序</a:t>
            </a:r>
            <a:endParaRPr lang="zh-CN" altLang="en-US" sz="2000" b="1">
              <a:solidFill>
                <a:schemeClr val="bg2"/>
              </a:solidFill>
              <a:latin typeface="+mn-lt"/>
              <a:ea typeface="+mn-ea"/>
            </a:endParaRPr>
          </a:p>
        </p:txBody>
      </p:sp>
      <p:sp>
        <p:nvSpPr>
          <p:cNvPr id="12" name="Line 6"/>
          <p:cNvSpPr>
            <a:spLocks noChangeShapeType="1"/>
          </p:cNvSpPr>
          <p:nvPr/>
        </p:nvSpPr>
        <p:spPr bwMode="auto">
          <a:xfrm>
            <a:off x="3278560" y="3925849"/>
            <a:ext cx="7585075" cy="0"/>
          </a:xfrm>
          <a:prstGeom prst="line">
            <a:avLst/>
          </a:prstGeom>
          <a:noFill/>
          <a:ln w="38100">
            <a:solidFill>
              <a:srgbClr val="002060"/>
            </a:solidFill>
            <a:round/>
          </a:ln>
          <a:effectLst/>
        </p:spPr>
        <p:txBody>
          <a:bodyPr/>
          <a:p>
            <a:endParaRPr lang="zh-CN" altLang="en-US" sz="2000">
              <a:solidFill>
                <a:schemeClr val="tx1">
                  <a:lumMod val="65000"/>
                  <a:lumOff val="35000"/>
                </a:schemeClr>
              </a:solidFill>
              <a:latin typeface="+mn-lt"/>
              <a:ea typeface="+mn-ea"/>
            </a:endParaRPr>
          </a:p>
        </p:txBody>
      </p:sp>
      <p:sp>
        <p:nvSpPr>
          <p:cNvPr id="13" name="Line 7"/>
          <p:cNvSpPr>
            <a:spLocks noChangeShapeType="1"/>
          </p:cNvSpPr>
          <p:nvPr/>
        </p:nvSpPr>
        <p:spPr bwMode="auto">
          <a:xfrm>
            <a:off x="3684959" y="5061369"/>
            <a:ext cx="7583488" cy="0"/>
          </a:xfrm>
          <a:prstGeom prst="line">
            <a:avLst/>
          </a:prstGeom>
          <a:noFill/>
          <a:ln w="9525">
            <a:solidFill>
              <a:schemeClr val="tx1"/>
            </a:solidFill>
            <a:round/>
          </a:ln>
          <a:effectLst/>
        </p:spPr>
        <p:txBody>
          <a:bodyPr/>
          <a:p>
            <a:endParaRPr lang="zh-CN" altLang="en-US" sz="2000">
              <a:solidFill>
                <a:schemeClr val="tx1">
                  <a:lumMod val="65000"/>
                  <a:lumOff val="35000"/>
                </a:schemeClr>
              </a:solidFill>
              <a:latin typeface="+mn-lt"/>
              <a:ea typeface="+mn-ea"/>
            </a:endParaRPr>
          </a:p>
        </p:txBody>
      </p:sp>
      <p:sp>
        <p:nvSpPr>
          <p:cNvPr id="14" name="Line 8"/>
          <p:cNvSpPr>
            <a:spLocks noChangeShapeType="1"/>
          </p:cNvSpPr>
          <p:nvPr/>
        </p:nvSpPr>
        <p:spPr bwMode="auto">
          <a:xfrm>
            <a:off x="3684959" y="5500093"/>
            <a:ext cx="7583488" cy="0"/>
          </a:xfrm>
          <a:prstGeom prst="line">
            <a:avLst/>
          </a:prstGeom>
          <a:noFill/>
          <a:ln w="9525">
            <a:solidFill>
              <a:schemeClr val="tx1"/>
            </a:solidFill>
            <a:round/>
          </a:ln>
          <a:effectLst/>
        </p:spPr>
        <p:txBody>
          <a:bodyPr/>
          <a:p>
            <a:endParaRPr lang="zh-CN" altLang="en-US" sz="2000">
              <a:solidFill>
                <a:schemeClr val="tx1">
                  <a:lumMod val="65000"/>
                  <a:lumOff val="35000"/>
                </a:schemeClr>
              </a:solidFill>
              <a:latin typeface="+mn-lt"/>
              <a:ea typeface="+mn-ea"/>
            </a:endParaRPr>
          </a:p>
        </p:txBody>
      </p:sp>
      <p:sp>
        <p:nvSpPr>
          <p:cNvPr id="15" name="Rectangle 9"/>
          <p:cNvSpPr>
            <a:spLocks noChangeArrowheads="1"/>
          </p:cNvSpPr>
          <p:nvPr/>
        </p:nvSpPr>
        <p:spPr bwMode="auto">
          <a:xfrm>
            <a:off x="4902572" y="5061369"/>
            <a:ext cx="1624012" cy="438724"/>
          </a:xfrm>
          <a:prstGeom prst="rect">
            <a:avLst/>
          </a:prstGeom>
          <a:solidFill>
            <a:srgbClr val="92D050"/>
          </a:solidFill>
          <a:ln w="9525">
            <a:noFill/>
            <a:miter lim="800000"/>
          </a:ln>
          <a:effectLst/>
        </p:spPr>
        <p:txBody>
          <a:bodyPr wrap="none" anchor="ctr"/>
          <a:p>
            <a:endParaRPr lang="zh-CN" altLang="en-US" sz="2000" b="1">
              <a:solidFill>
                <a:schemeClr val="bg2"/>
              </a:solidFill>
              <a:latin typeface="+mn-lt"/>
              <a:ea typeface="+mn-ea"/>
            </a:endParaRPr>
          </a:p>
        </p:txBody>
      </p:sp>
      <p:sp>
        <p:nvSpPr>
          <p:cNvPr id="16" name="Rectangle 10"/>
          <p:cNvSpPr>
            <a:spLocks noChangeArrowheads="1"/>
          </p:cNvSpPr>
          <p:nvPr/>
        </p:nvSpPr>
        <p:spPr bwMode="auto">
          <a:xfrm>
            <a:off x="7610847" y="5061369"/>
            <a:ext cx="271462" cy="438724"/>
          </a:xfrm>
          <a:prstGeom prst="rect">
            <a:avLst/>
          </a:prstGeom>
          <a:solidFill>
            <a:srgbClr val="92D050"/>
          </a:solidFill>
          <a:ln w="9525">
            <a:noFill/>
            <a:miter lim="800000"/>
          </a:ln>
          <a:effectLst/>
        </p:spPr>
        <p:txBody>
          <a:bodyPr wrap="none" anchor="ctr"/>
          <a:p>
            <a:endParaRPr lang="zh-CN" altLang="en-US" sz="2000" b="1">
              <a:solidFill>
                <a:schemeClr val="bg2"/>
              </a:solidFill>
              <a:latin typeface="+mn-lt"/>
              <a:ea typeface="+mn-ea"/>
            </a:endParaRPr>
          </a:p>
        </p:txBody>
      </p:sp>
      <p:sp>
        <p:nvSpPr>
          <p:cNvPr id="17" name="Text Box 13"/>
          <p:cNvSpPr txBox="1">
            <a:spLocks noChangeArrowheads="1"/>
          </p:cNvSpPr>
          <p:nvPr/>
        </p:nvSpPr>
        <p:spPr bwMode="auto">
          <a:xfrm>
            <a:off x="5116884" y="5093498"/>
            <a:ext cx="948690" cy="398780"/>
          </a:xfrm>
          <a:prstGeom prst="rect">
            <a:avLst/>
          </a:prstGeom>
          <a:noFill/>
          <a:ln w="9525">
            <a:noFill/>
            <a:miter lim="800000"/>
          </a:ln>
          <a:effectLst/>
        </p:spPr>
        <p:txBody>
          <a:bodyPr wrap="none">
            <a:spAutoFit/>
          </a:bodyPr>
          <a:p>
            <a:r>
              <a:rPr lang="zh-CN" altLang="en-US" sz="2000" b="1" dirty="0">
                <a:solidFill>
                  <a:schemeClr val="bg2"/>
                </a:solidFill>
                <a:latin typeface="+mn-lt"/>
                <a:ea typeface="+mn-ea"/>
              </a:rPr>
              <a:t>已收到</a:t>
            </a:r>
            <a:endParaRPr lang="zh-CN" altLang="en-US" sz="2000" b="1" dirty="0">
              <a:solidFill>
                <a:schemeClr val="bg2"/>
              </a:solidFill>
              <a:latin typeface="+mn-lt"/>
              <a:ea typeface="+mn-ea"/>
            </a:endParaRPr>
          </a:p>
        </p:txBody>
      </p:sp>
      <p:sp>
        <p:nvSpPr>
          <p:cNvPr id="18" name="Text Box 14"/>
          <p:cNvSpPr txBox="1">
            <a:spLocks noChangeArrowheads="1"/>
          </p:cNvSpPr>
          <p:nvPr/>
        </p:nvSpPr>
        <p:spPr bwMode="auto">
          <a:xfrm>
            <a:off x="7674347" y="4537850"/>
            <a:ext cx="1203960" cy="398780"/>
          </a:xfrm>
          <a:prstGeom prst="rect">
            <a:avLst/>
          </a:prstGeom>
          <a:noFill/>
          <a:ln w="9525">
            <a:noFill/>
            <a:miter lim="800000"/>
          </a:ln>
          <a:effectLst/>
        </p:spPr>
        <p:txBody>
          <a:bodyPr wrap="none">
            <a:spAutoFit/>
          </a:bodyPr>
          <a:p>
            <a:r>
              <a:rPr lang="zh-CN" altLang="en-US" sz="2000" b="1">
                <a:solidFill>
                  <a:schemeClr val="bg2"/>
                </a:solidFill>
                <a:latin typeface="+mn-lt"/>
                <a:ea typeface="+mn-ea"/>
              </a:rPr>
              <a:t>接收窗口</a:t>
            </a:r>
            <a:endParaRPr lang="zh-CN" altLang="en-US" sz="2000" b="1">
              <a:solidFill>
                <a:schemeClr val="bg2"/>
              </a:solidFill>
              <a:latin typeface="+mn-lt"/>
              <a:ea typeface="+mn-ea"/>
            </a:endParaRPr>
          </a:p>
        </p:txBody>
      </p:sp>
      <p:sp>
        <p:nvSpPr>
          <p:cNvPr id="19" name="Line 15"/>
          <p:cNvSpPr>
            <a:spLocks noChangeShapeType="1"/>
          </p:cNvSpPr>
          <p:nvPr/>
        </p:nvSpPr>
        <p:spPr bwMode="auto">
          <a:xfrm>
            <a:off x="4902572" y="4188838"/>
            <a:ext cx="0" cy="872532"/>
          </a:xfrm>
          <a:prstGeom prst="line">
            <a:avLst/>
          </a:prstGeom>
          <a:noFill/>
          <a:ln w="9525">
            <a:solidFill>
              <a:schemeClr val="tx1"/>
            </a:solidFill>
            <a:round/>
          </a:ln>
          <a:effectLst/>
        </p:spPr>
        <p:txBody>
          <a:bodyPr/>
          <a:p>
            <a:endParaRPr lang="zh-CN" altLang="en-US" sz="2000">
              <a:solidFill>
                <a:schemeClr val="tx1">
                  <a:lumMod val="65000"/>
                  <a:lumOff val="35000"/>
                </a:schemeClr>
              </a:solidFill>
              <a:latin typeface="+mn-lt"/>
              <a:ea typeface="+mn-ea"/>
            </a:endParaRPr>
          </a:p>
        </p:txBody>
      </p:sp>
      <p:sp>
        <p:nvSpPr>
          <p:cNvPr id="20" name="Text Box 16"/>
          <p:cNvSpPr txBox="1">
            <a:spLocks noChangeArrowheads="1"/>
          </p:cNvSpPr>
          <p:nvPr/>
        </p:nvSpPr>
        <p:spPr bwMode="auto">
          <a:xfrm>
            <a:off x="3242364" y="3923391"/>
            <a:ext cx="567690" cy="398780"/>
          </a:xfrm>
          <a:prstGeom prst="rect">
            <a:avLst/>
          </a:prstGeom>
          <a:noFill/>
          <a:ln w="9525">
            <a:noFill/>
            <a:miter lim="800000"/>
          </a:ln>
          <a:effectLst/>
        </p:spPr>
        <p:txBody>
          <a:bodyPr wrap="none">
            <a:spAutoFit/>
          </a:bodyPr>
          <a:p>
            <a:pPr algn="ctr"/>
            <a:r>
              <a:rPr lang="en-US" altLang="zh-CN" sz="2000" b="1">
                <a:solidFill>
                  <a:schemeClr val="bg2"/>
                </a:solidFill>
                <a:latin typeface="+mn-lt"/>
                <a:ea typeface="+mn-ea"/>
              </a:rPr>
              <a:t>TCP</a:t>
            </a:r>
            <a:endParaRPr lang="en-US" altLang="zh-CN" sz="2000" b="1">
              <a:solidFill>
                <a:schemeClr val="bg2"/>
              </a:solidFill>
              <a:latin typeface="+mn-lt"/>
              <a:ea typeface="+mn-ea"/>
            </a:endParaRPr>
          </a:p>
        </p:txBody>
      </p:sp>
      <p:sp>
        <p:nvSpPr>
          <p:cNvPr id="21" name="Line 17"/>
          <p:cNvSpPr>
            <a:spLocks noChangeShapeType="1"/>
          </p:cNvSpPr>
          <p:nvPr/>
        </p:nvSpPr>
        <p:spPr bwMode="auto">
          <a:xfrm flipV="1">
            <a:off x="4902572" y="4398983"/>
            <a:ext cx="5283200" cy="0"/>
          </a:xfrm>
          <a:prstGeom prst="line">
            <a:avLst/>
          </a:prstGeom>
          <a:noFill/>
          <a:ln w="9525">
            <a:solidFill>
              <a:srgbClr val="002060"/>
            </a:solidFill>
            <a:round/>
            <a:headEnd type="triangle" w="sm" len="med"/>
            <a:tailEnd type="triangle" w="sm" len="med"/>
          </a:ln>
          <a:effectLst/>
        </p:spPr>
        <p:txBody>
          <a:bodyPr/>
          <a:p>
            <a:endParaRPr lang="zh-CN" altLang="en-US" sz="2000">
              <a:solidFill>
                <a:schemeClr val="tx1">
                  <a:lumMod val="65000"/>
                  <a:lumOff val="35000"/>
                </a:schemeClr>
              </a:solidFill>
              <a:latin typeface="+mn-lt"/>
              <a:ea typeface="+mn-ea"/>
            </a:endParaRPr>
          </a:p>
        </p:txBody>
      </p:sp>
      <p:sp>
        <p:nvSpPr>
          <p:cNvPr id="22" name="Text Box 18"/>
          <p:cNvSpPr txBox="1">
            <a:spLocks noChangeArrowheads="1"/>
          </p:cNvSpPr>
          <p:nvPr/>
        </p:nvSpPr>
        <p:spPr bwMode="auto">
          <a:xfrm>
            <a:off x="6666284" y="4203585"/>
            <a:ext cx="1203960" cy="398780"/>
          </a:xfrm>
          <a:prstGeom prst="rect">
            <a:avLst/>
          </a:prstGeom>
          <a:solidFill>
            <a:srgbClr val="F2F2F2"/>
          </a:solidFill>
          <a:ln w="9525">
            <a:noFill/>
            <a:miter lim="800000"/>
          </a:ln>
          <a:effectLst/>
        </p:spPr>
        <p:txBody>
          <a:bodyPr wrap="none">
            <a:spAutoFit/>
          </a:bodyPr>
          <a:p>
            <a:r>
              <a:rPr lang="zh-CN" altLang="en-US" sz="2000" b="1" dirty="0">
                <a:solidFill>
                  <a:schemeClr val="bg2"/>
                </a:solidFill>
                <a:latin typeface="+mn-lt"/>
                <a:ea typeface="+mn-ea"/>
              </a:rPr>
              <a:t>接收缓存</a:t>
            </a:r>
            <a:endParaRPr lang="zh-CN" altLang="en-US" sz="2000" b="1" dirty="0">
              <a:solidFill>
                <a:schemeClr val="bg2"/>
              </a:solidFill>
              <a:latin typeface="+mn-lt"/>
              <a:ea typeface="+mn-ea"/>
            </a:endParaRPr>
          </a:p>
        </p:txBody>
      </p:sp>
      <p:sp>
        <p:nvSpPr>
          <p:cNvPr id="23" name="Line 19"/>
          <p:cNvSpPr>
            <a:spLocks noChangeShapeType="1"/>
          </p:cNvSpPr>
          <p:nvPr/>
        </p:nvSpPr>
        <p:spPr bwMode="auto">
          <a:xfrm>
            <a:off x="10173072" y="4188838"/>
            <a:ext cx="12700" cy="699255"/>
          </a:xfrm>
          <a:prstGeom prst="line">
            <a:avLst/>
          </a:prstGeom>
          <a:noFill/>
          <a:ln w="9525">
            <a:solidFill>
              <a:schemeClr val="tx1"/>
            </a:solidFill>
            <a:round/>
          </a:ln>
          <a:effectLst/>
        </p:spPr>
        <p:txBody>
          <a:bodyPr/>
          <a:p>
            <a:endParaRPr lang="zh-CN" altLang="en-US" sz="2000">
              <a:solidFill>
                <a:schemeClr val="tx1">
                  <a:lumMod val="65000"/>
                  <a:lumOff val="35000"/>
                </a:schemeClr>
              </a:solidFill>
              <a:latin typeface="+mn-lt"/>
              <a:ea typeface="+mn-ea"/>
            </a:endParaRPr>
          </a:p>
        </p:txBody>
      </p:sp>
      <p:sp>
        <p:nvSpPr>
          <p:cNvPr id="24" name="Freeform 21"/>
          <p:cNvSpPr/>
          <p:nvPr/>
        </p:nvSpPr>
        <p:spPr bwMode="auto">
          <a:xfrm flipH="1">
            <a:off x="4902573" y="3664091"/>
            <a:ext cx="2251075" cy="1402195"/>
          </a:xfrm>
          <a:custGeom>
            <a:avLst/>
            <a:gdLst/>
            <a:ahLst/>
            <a:cxnLst>
              <a:cxn ang="0">
                <a:pos x="0" y="0"/>
              </a:cxn>
              <a:cxn ang="0">
                <a:pos x="68" y="168"/>
              </a:cxn>
              <a:cxn ang="0">
                <a:pos x="260" y="252"/>
              </a:cxn>
              <a:cxn ang="0">
                <a:pos x="568" y="312"/>
              </a:cxn>
              <a:cxn ang="0">
                <a:pos x="704" y="416"/>
              </a:cxn>
              <a:cxn ang="0">
                <a:pos x="740" y="572"/>
              </a:cxn>
              <a:cxn ang="0">
                <a:pos x="754" y="727"/>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chemeClr val="hlink"/>
            </a:solidFill>
            <a:round/>
            <a:headEnd type="none" w="med" len="med"/>
            <a:tailEnd type="triangle" w="med" len="lg"/>
          </a:ln>
          <a:effectLst/>
        </p:spPr>
        <p:txBody>
          <a:bodyPr/>
          <a:p>
            <a:endParaRPr lang="zh-CN" altLang="en-US" sz="2000" b="1">
              <a:solidFill>
                <a:schemeClr val="bg2"/>
              </a:solidFill>
              <a:latin typeface="+mn-lt"/>
              <a:ea typeface="+mn-ea"/>
            </a:endParaRPr>
          </a:p>
        </p:txBody>
      </p:sp>
      <p:sp>
        <p:nvSpPr>
          <p:cNvPr id="25" name="Text Box 22"/>
          <p:cNvSpPr txBox="1">
            <a:spLocks noChangeArrowheads="1"/>
          </p:cNvSpPr>
          <p:nvPr/>
        </p:nvSpPr>
        <p:spPr bwMode="auto">
          <a:xfrm>
            <a:off x="3388733" y="4365802"/>
            <a:ext cx="1459230" cy="706755"/>
          </a:xfrm>
          <a:prstGeom prst="rect">
            <a:avLst/>
          </a:prstGeom>
          <a:noFill/>
          <a:ln w="9525">
            <a:noFill/>
            <a:miter lim="800000"/>
          </a:ln>
          <a:effectLst/>
        </p:spPr>
        <p:txBody>
          <a:bodyPr wrap="none">
            <a:spAutoFit/>
          </a:bodyPr>
          <a:p>
            <a:pPr algn="ctr"/>
            <a:r>
              <a:rPr lang="zh-CN" altLang="en-US" sz="2000" b="1">
                <a:solidFill>
                  <a:schemeClr val="bg2"/>
                </a:solidFill>
                <a:latin typeface="+mn-lt"/>
                <a:ea typeface="+mn-ea"/>
              </a:rPr>
              <a:t>下一个读取</a:t>
            </a:r>
            <a:endParaRPr lang="zh-CN" altLang="en-US" sz="2000" b="1">
              <a:solidFill>
                <a:schemeClr val="bg2"/>
              </a:solidFill>
              <a:latin typeface="+mn-lt"/>
              <a:ea typeface="+mn-ea"/>
            </a:endParaRPr>
          </a:p>
          <a:p>
            <a:pPr algn="ctr"/>
            <a:r>
              <a:rPr lang="zh-CN" altLang="en-US" sz="2000" b="1">
                <a:solidFill>
                  <a:schemeClr val="bg2"/>
                </a:solidFill>
                <a:latin typeface="+mn-lt"/>
                <a:ea typeface="+mn-ea"/>
              </a:rPr>
              <a:t>的字节</a:t>
            </a:r>
            <a:endParaRPr lang="zh-CN" altLang="en-US" sz="2000" b="1">
              <a:solidFill>
                <a:schemeClr val="bg2"/>
              </a:solidFill>
              <a:latin typeface="+mn-lt"/>
              <a:ea typeface="+mn-ea"/>
            </a:endParaRPr>
          </a:p>
        </p:txBody>
      </p:sp>
      <p:sp>
        <p:nvSpPr>
          <p:cNvPr id="26" name="Line 23"/>
          <p:cNvSpPr>
            <a:spLocks noChangeShapeType="1"/>
          </p:cNvSpPr>
          <p:nvPr/>
        </p:nvSpPr>
        <p:spPr bwMode="auto">
          <a:xfrm>
            <a:off x="9511085" y="5894575"/>
            <a:ext cx="1355725" cy="0"/>
          </a:xfrm>
          <a:prstGeom prst="line">
            <a:avLst/>
          </a:prstGeom>
          <a:noFill/>
          <a:ln w="38100">
            <a:solidFill>
              <a:srgbClr val="002060"/>
            </a:solidFill>
            <a:round/>
            <a:tailEnd type="triangle" w="med" len="lg"/>
          </a:ln>
          <a:effectLst/>
        </p:spPr>
        <p:txBody>
          <a:bodyPr/>
          <a:p>
            <a:endParaRPr lang="zh-CN" altLang="en-US" sz="2000">
              <a:solidFill>
                <a:schemeClr val="tx1">
                  <a:lumMod val="65000"/>
                  <a:lumOff val="35000"/>
                </a:schemeClr>
              </a:solidFill>
              <a:latin typeface="+mn-lt"/>
              <a:ea typeface="+mn-ea"/>
            </a:endParaRPr>
          </a:p>
        </p:txBody>
      </p:sp>
      <p:sp>
        <p:nvSpPr>
          <p:cNvPr id="27" name="Text Box 24"/>
          <p:cNvSpPr txBox="1">
            <a:spLocks noChangeArrowheads="1"/>
          </p:cNvSpPr>
          <p:nvPr/>
        </p:nvSpPr>
        <p:spPr bwMode="auto">
          <a:xfrm>
            <a:off x="9591729" y="5894576"/>
            <a:ext cx="1203960" cy="398780"/>
          </a:xfrm>
          <a:prstGeom prst="rect">
            <a:avLst/>
          </a:prstGeom>
          <a:noFill/>
          <a:ln w="9525">
            <a:noFill/>
            <a:miter lim="800000"/>
          </a:ln>
          <a:effectLst/>
        </p:spPr>
        <p:txBody>
          <a:bodyPr wrap="none">
            <a:spAutoFit/>
          </a:bodyPr>
          <a:p>
            <a:pPr algn="ctr"/>
            <a:r>
              <a:rPr lang="zh-CN" altLang="en-US" sz="2000" b="1">
                <a:solidFill>
                  <a:schemeClr val="bg2"/>
                </a:solidFill>
                <a:latin typeface="+mn-lt"/>
                <a:ea typeface="+mn-ea"/>
              </a:rPr>
              <a:t>序号增大</a:t>
            </a:r>
            <a:endParaRPr lang="zh-CN" altLang="en-US" sz="2000" b="1">
              <a:solidFill>
                <a:schemeClr val="bg2"/>
              </a:solidFill>
              <a:latin typeface="+mn-lt"/>
              <a:ea typeface="+mn-ea"/>
            </a:endParaRPr>
          </a:p>
        </p:txBody>
      </p:sp>
      <p:sp>
        <p:nvSpPr>
          <p:cNvPr id="28" name="Text Box 25"/>
          <p:cNvSpPr txBox="1">
            <a:spLocks noChangeArrowheads="1"/>
          </p:cNvSpPr>
          <p:nvPr/>
        </p:nvSpPr>
        <p:spPr bwMode="auto">
          <a:xfrm>
            <a:off x="5369614" y="5951106"/>
            <a:ext cx="2225040" cy="706755"/>
          </a:xfrm>
          <a:prstGeom prst="rect">
            <a:avLst/>
          </a:prstGeom>
          <a:noFill/>
          <a:ln w="9525">
            <a:noFill/>
            <a:miter lim="800000"/>
          </a:ln>
          <a:effectLst/>
        </p:spPr>
        <p:txBody>
          <a:bodyPr wrap="none">
            <a:spAutoFit/>
          </a:bodyPr>
          <a:p>
            <a:pPr algn="ctr"/>
            <a:r>
              <a:rPr lang="zh-CN" altLang="en-US" sz="2000" b="1">
                <a:solidFill>
                  <a:schemeClr val="bg2"/>
                </a:solidFill>
                <a:latin typeface="+mn-lt"/>
                <a:ea typeface="+mn-ea"/>
              </a:rPr>
              <a:t>下一个期望收到的</a:t>
            </a:r>
            <a:endParaRPr lang="zh-CN" altLang="en-US" sz="2000" b="1">
              <a:solidFill>
                <a:schemeClr val="bg2"/>
              </a:solidFill>
              <a:latin typeface="+mn-lt"/>
              <a:ea typeface="+mn-ea"/>
            </a:endParaRPr>
          </a:p>
          <a:p>
            <a:pPr algn="ctr"/>
            <a:r>
              <a:rPr lang="zh-CN" altLang="en-US" sz="2000" b="1">
                <a:solidFill>
                  <a:schemeClr val="bg2"/>
                </a:solidFill>
                <a:latin typeface="+mn-lt"/>
                <a:ea typeface="+mn-ea"/>
              </a:rPr>
              <a:t>字节（确认号）</a:t>
            </a:r>
            <a:endParaRPr lang="zh-CN" altLang="en-US" sz="2000" b="1">
              <a:solidFill>
                <a:schemeClr val="bg2"/>
              </a:solidFill>
              <a:latin typeface="+mn-lt"/>
              <a:ea typeface="+mn-ea"/>
            </a:endParaRPr>
          </a:p>
        </p:txBody>
      </p:sp>
      <p:sp>
        <p:nvSpPr>
          <p:cNvPr id="29" name="Line 26"/>
          <p:cNvSpPr>
            <a:spLocks noChangeShapeType="1"/>
          </p:cNvSpPr>
          <p:nvPr/>
        </p:nvSpPr>
        <p:spPr bwMode="auto">
          <a:xfrm flipV="1">
            <a:off x="6523410" y="5500093"/>
            <a:ext cx="3175" cy="481736"/>
          </a:xfrm>
          <a:prstGeom prst="line">
            <a:avLst/>
          </a:prstGeom>
          <a:noFill/>
          <a:ln w="38100">
            <a:solidFill>
              <a:schemeClr val="hlink"/>
            </a:solidFill>
            <a:round/>
            <a:tailEnd type="triangle" w="med" len="lg"/>
          </a:ln>
          <a:effectLst/>
        </p:spPr>
        <p:txBody>
          <a:bodyPr/>
          <a:p>
            <a:endParaRPr lang="zh-CN" altLang="en-US" sz="2000">
              <a:solidFill>
                <a:schemeClr val="tx1">
                  <a:lumMod val="65000"/>
                  <a:lumOff val="35000"/>
                </a:schemeClr>
              </a:solidFill>
              <a:latin typeface="+mn-lt"/>
              <a:ea typeface="+mn-ea"/>
            </a:endParaRPr>
          </a:p>
        </p:txBody>
      </p:sp>
      <p:sp>
        <p:nvSpPr>
          <p:cNvPr id="30" name="Freeform 27"/>
          <p:cNvSpPr/>
          <p:nvPr/>
        </p:nvSpPr>
        <p:spPr bwMode="auto">
          <a:xfrm>
            <a:off x="11223997" y="5006068"/>
            <a:ext cx="131762" cy="521061"/>
          </a:xfrm>
          <a:custGeom>
            <a:avLst/>
            <a:gdLst/>
            <a:ahLst/>
            <a:cxnLst>
              <a:cxn ang="0">
                <a:pos x="12" y="0"/>
              </a:cxn>
              <a:cxn ang="0">
                <a:pos x="36" y="86"/>
              </a:cxn>
              <a:cxn ang="0">
                <a:pos x="8" y="102"/>
              </a:cxn>
              <a:cxn ang="0">
                <a:pos x="28" y="138"/>
              </a:cxn>
              <a:cxn ang="0">
                <a:pos x="0" y="158"/>
              </a:cxn>
              <a:cxn ang="0">
                <a:pos x="24" y="210"/>
              </a:cxn>
              <a:cxn ang="0">
                <a:pos x="8" y="238"/>
              </a:cxn>
              <a:cxn ang="0">
                <a:pos x="32" y="286"/>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p:spPr>
        <p:txBody>
          <a:bodyPr/>
          <a:p>
            <a:endParaRPr lang="zh-CN" altLang="en-US" sz="2000" b="1">
              <a:solidFill>
                <a:schemeClr val="bg2"/>
              </a:solidFill>
              <a:latin typeface="+mn-lt"/>
              <a:ea typeface="+mn-ea"/>
            </a:endParaRPr>
          </a:p>
        </p:txBody>
      </p:sp>
      <p:sp>
        <p:nvSpPr>
          <p:cNvPr id="31" name="Freeform 28"/>
          <p:cNvSpPr/>
          <p:nvPr/>
        </p:nvSpPr>
        <p:spPr bwMode="auto">
          <a:xfrm>
            <a:off x="3621459" y="5025732"/>
            <a:ext cx="196850" cy="528435"/>
          </a:xfrm>
          <a:custGeom>
            <a:avLst/>
            <a:gdLst/>
            <a:ahLst/>
            <a:cxnLst>
              <a:cxn ang="0">
                <a:pos x="14" y="0"/>
              </a:cxn>
              <a:cxn ang="0">
                <a:pos x="66" y="46"/>
              </a:cxn>
              <a:cxn ang="0">
                <a:pos x="6" y="84"/>
              </a:cxn>
              <a:cxn ang="0">
                <a:pos x="54" y="136"/>
              </a:cxn>
              <a:cxn ang="0">
                <a:pos x="0" y="178"/>
              </a:cxn>
              <a:cxn ang="0">
                <a:pos x="54" y="214"/>
              </a:cxn>
              <a:cxn ang="0">
                <a:pos x="12" y="274"/>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p:spPr>
        <p:txBody>
          <a:bodyPr/>
          <a:p>
            <a:endParaRPr lang="zh-CN" altLang="en-US" sz="2000" b="1">
              <a:solidFill>
                <a:schemeClr val="bg2"/>
              </a:solidFill>
              <a:latin typeface="+mn-lt"/>
              <a:ea typeface="+mn-ea"/>
            </a:endParaRPr>
          </a:p>
        </p:txBody>
      </p:sp>
      <p:sp>
        <p:nvSpPr>
          <p:cNvPr id="32" name="矩形 31"/>
          <p:cNvSpPr/>
          <p:nvPr/>
        </p:nvSpPr>
        <p:spPr>
          <a:xfrm>
            <a:off x="333409" y="3661632"/>
            <a:ext cx="2643209" cy="13444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2000" b="1" dirty="0">
                <a:solidFill>
                  <a:schemeClr val="bg2"/>
                </a:solidFill>
              </a:rPr>
              <a:t>    发送方的发送窗口大小不能超过接收方的接收窗口的大小！</a:t>
            </a:r>
            <a:endParaRPr lang="zh-CN" altLang="en-US" sz="20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3.1.1  </a:t>
            </a:r>
            <a:r>
              <a:rPr sz="2800" b="1" dirty="0">
                <a:solidFill>
                  <a:schemeClr val="bg2"/>
                </a:solidFill>
                <a:latin typeface="黑体" panose="02010609060101010101" charset="-122"/>
                <a:ea typeface="黑体" panose="02010609060101010101" charset="-122"/>
                <a:sym typeface="+mn-ea"/>
              </a:rPr>
              <a:t>进程之间的通信</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577850" y="1087120"/>
            <a:ext cx="5902960" cy="521970"/>
          </a:xfrm>
          <a:prstGeom prst="rect">
            <a:avLst/>
          </a:prstGeom>
          <a:noFill/>
        </p:spPr>
        <p:txBody>
          <a:bodyPr wrap="none" rtlCol="0" anchor="t">
            <a:spAutoFit/>
          </a:bodyPr>
          <a:p>
            <a:r>
              <a:rPr lang="zh-CN" altLang="en-US" sz="2800" b="1" dirty="0">
                <a:solidFill>
                  <a:schemeClr val="bg2"/>
                </a:solidFill>
                <a:sym typeface="+mn-ea"/>
              </a:rPr>
              <a:t>传输层协议和网络层协议的</a:t>
            </a:r>
            <a:r>
              <a:rPr lang="zh-CN" altLang="en-US" sz="2800" b="1" dirty="0">
                <a:solidFill>
                  <a:srgbClr val="FF0000"/>
                </a:solidFill>
                <a:sym typeface="+mn-ea"/>
              </a:rPr>
              <a:t>主要区别</a:t>
            </a:r>
            <a:endParaRPr lang="zh-CN" altLang="en-US" sz="2800" b="1" dirty="0">
              <a:solidFill>
                <a:srgbClr val="FF0000"/>
              </a:solidFill>
              <a:sym typeface="+mn-ea"/>
            </a:endParaRPr>
          </a:p>
        </p:txBody>
      </p:sp>
      <p:sp>
        <p:nvSpPr>
          <p:cNvPr id="434217" name="Line 41"/>
          <p:cNvSpPr>
            <a:spLocks noChangeShapeType="1"/>
          </p:cNvSpPr>
          <p:nvPr/>
        </p:nvSpPr>
        <p:spPr bwMode="auto">
          <a:xfrm>
            <a:off x="3744913" y="4076700"/>
            <a:ext cx="4926012" cy="0"/>
          </a:xfrm>
          <a:prstGeom prst="line">
            <a:avLst/>
          </a:prstGeom>
          <a:noFill/>
          <a:ln w="38100">
            <a:solidFill>
              <a:srgbClr val="333399"/>
            </a:solidFill>
            <a:round/>
          </a:ln>
          <a:effectLst/>
        </p:spPr>
        <p:txBody>
          <a:bodyPr/>
          <a:p>
            <a:endParaRPr lang="zh-CN" altLang="en-US">
              <a:solidFill>
                <a:schemeClr val="tx1">
                  <a:lumMod val="65000"/>
                  <a:lumOff val="35000"/>
                </a:schemeClr>
              </a:solidFill>
              <a:latin typeface="+mn-lt"/>
              <a:ea typeface="+mn-ea"/>
            </a:endParaRPr>
          </a:p>
        </p:txBody>
      </p:sp>
      <p:sp>
        <p:nvSpPr>
          <p:cNvPr id="434206" name="Rectangle 30"/>
          <p:cNvSpPr>
            <a:spLocks noChangeArrowheads="1"/>
          </p:cNvSpPr>
          <p:nvPr/>
        </p:nvSpPr>
        <p:spPr bwMode="auto">
          <a:xfrm>
            <a:off x="2733676" y="2379663"/>
            <a:ext cx="1781175" cy="1033462"/>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434212" name="Rectangle 36"/>
          <p:cNvSpPr>
            <a:spLocks noChangeArrowheads="1"/>
          </p:cNvSpPr>
          <p:nvPr/>
        </p:nvSpPr>
        <p:spPr bwMode="auto">
          <a:xfrm>
            <a:off x="7829551" y="2379663"/>
            <a:ext cx="1781175" cy="1033462"/>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434205" name="Text Box 29"/>
          <p:cNvSpPr txBox="1">
            <a:spLocks noChangeArrowheads="1"/>
          </p:cNvSpPr>
          <p:nvPr/>
        </p:nvSpPr>
        <p:spPr bwMode="auto">
          <a:xfrm>
            <a:off x="2733676" y="2276475"/>
            <a:ext cx="822325" cy="1198880"/>
          </a:xfrm>
          <a:prstGeom prst="rect">
            <a:avLst/>
          </a:prstGeom>
          <a:noFill/>
          <a:ln w="9525">
            <a:noFill/>
            <a:miter lim="800000"/>
          </a:ln>
          <a:effectLst/>
        </p:spPr>
        <p:txBody>
          <a:bodyPr wrap="none">
            <a:spAutoFit/>
          </a:bodyPr>
          <a:p>
            <a:r>
              <a:rPr kumimoji="1" lang="en-US" altLang="zh-CN" sz="7200" b="1" dirty="0">
                <a:solidFill>
                  <a:schemeClr val="bg2"/>
                </a:solidFill>
                <a:latin typeface="+mn-lt"/>
                <a:ea typeface="+mn-ea"/>
                <a:sym typeface="Wingdings" panose="05000000000000000000" pitchFamily="2" charset="2"/>
              </a:rPr>
              <a:t></a:t>
            </a:r>
            <a:endParaRPr kumimoji="1" lang="en-US" altLang="zh-CN" sz="7200" b="1" dirty="0">
              <a:solidFill>
                <a:schemeClr val="bg2"/>
              </a:solidFill>
              <a:latin typeface="+mn-lt"/>
              <a:ea typeface="+mn-ea"/>
              <a:sym typeface="Wingdings" panose="05000000000000000000" pitchFamily="2" charset="2"/>
            </a:endParaRPr>
          </a:p>
        </p:txBody>
      </p:sp>
      <p:sp>
        <p:nvSpPr>
          <p:cNvPr id="434207" name="Rectangle 31"/>
          <p:cNvSpPr>
            <a:spLocks noChangeArrowheads="1"/>
          </p:cNvSpPr>
          <p:nvPr/>
        </p:nvSpPr>
        <p:spPr bwMode="auto">
          <a:xfrm>
            <a:off x="3082926" y="1924051"/>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434208" name="Rectangle 32"/>
          <p:cNvSpPr>
            <a:spLocks noChangeArrowheads="1"/>
          </p:cNvSpPr>
          <p:nvPr/>
        </p:nvSpPr>
        <p:spPr bwMode="auto">
          <a:xfrm>
            <a:off x="3416300" y="2849564"/>
            <a:ext cx="43561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t>
            </a:r>
            <a:endParaRPr kumimoji="1" lang="en-US" altLang="zh-CN" sz="2000" b="1" dirty="0">
              <a:solidFill>
                <a:schemeClr val="bg2"/>
              </a:solidFill>
              <a:latin typeface="+mn-lt"/>
              <a:ea typeface="+mn-ea"/>
            </a:endParaRPr>
          </a:p>
        </p:txBody>
      </p:sp>
      <p:sp>
        <p:nvSpPr>
          <p:cNvPr id="434209" name="Text Box 33"/>
          <p:cNvSpPr txBox="1">
            <a:spLocks noChangeArrowheads="1"/>
          </p:cNvSpPr>
          <p:nvPr/>
        </p:nvSpPr>
        <p:spPr bwMode="auto">
          <a:xfrm>
            <a:off x="3713164" y="2276475"/>
            <a:ext cx="822325" cy="1198880"/>
          </a:xfrm>
          <a:prstGeom prst="rect">
            <a:avLst/>
          </a:prstGeom>
          <a:noFill/>
          <a:ln w="9525">
            <a:noFill/>
            <a:miter lim="800000"/>
          </a:ln>
          <a:effectLst/>
        </p:spPr>
        <p:txBody>
          <a:bodyPr wrap="none">
            <a:spAutoFit/>
          </a:bodyPr>
          <a:p>
            <a:r>
              <a:rPr kumimoji="1" lang="en-US" altLang="zh-CN" sz="7200" b="1" dirty="0">
                <a:solidFill>
                  <a:schemeClr val="bg2"/>
                </a:solidFill>
                <a:latin typeface="+mn-lt"/>
                <a:ea typeface="+mn-ea"/>
                <a:sym typeface="Wingdings" panose="05000000000000000000" pitchFamily="2" charset="2"/>
              </a:rPr>
              <a:t></a:t>
            </a:r>
            <a:endParaRPr kumimoji="1" lang="en-US" altLang="zh-CN" sz="7200" b="1" dirty="0">
              <a:solidFill>
                <a:schemeClr val="bg2"/>
              </a:solidFill>
              <a:latin typeface="+mn-lt"/>
              <a:ea typeface="+mn-ea"/>
              <a:sym typeface="Wingdings" panose="05000000000000000000" pitchFamily="2" charset="2"/>
            </a:endParaRPr>
          </a:p>
        </p:txBody>
      </p:sp>
      <p:sp>
        <p:nvSpPr>
          <p:cNvPr id="434211" name="Text Box 35"/>
          <p:cNvSpPr txBox="1">
            <a:spLocks noChangeArrowheads="1"/>
          </p:cNvSpPr>
          <p:nvPr/>
        </p:nvSpPr>
        <p:spPr bwMode="auto">
          <a:xfrm>
            <a:off x="7829551" y="2276475"/>
            <a:ext cx="822325" cy="1198880"/>
          </a:xfrm>
          <a:prstGeom prst="rect">
            <a:avLst/>
          </a:prstGeom>
          <a:noFill/>
          <a:ln w="9525">
            <a:noFill/>
            <a:miter lim="800000"/>
          </a:ln>
          <a:effectLst/>
        </p:spPr>
        <p:txBody>
          <a:bodyPr wrap="none">
            <a:spAutoFit/>
          </a:bodyPr>
          <a:p>
            <a:r>
              <a:rPr kumimoji="1" lang="en-US" altLang="zh-CN" sz="7200" b="1" dirty="0">
                <a:solidFill>
                  <a:schemeClr val="bg2"/>
                </a:solidFill>
                <a:latin typeface="+mn-lt"/>
                <a:ea typeface="+mn-ea"/>
                <a:sym typeface="Wingdings" panose="05000000000000000000" pitchFamily="2" charset="2"/>
              </a:rPr>
              <a:t></a:t>
            </a:r>
            <a:endParaRPr kumimoji="1" lang="en-US" altLang="zh-CN" sz="7200" b="1" dirty="0">
              <a:solidFill>
                <a:schemeClr val="bg2"/>
              </a:solidFill>
              <a:latin typeface="+mn-lt"/>
              <a:ea typeface="+mn-ea"/>
              <a:sym typeface="Wingdings" panose="05000000000000000000" pitchFamily="2" charset="2"/>
            </a:endParaRPr>
          </a:p>
        </p:txBody>
      </p:sp>
      <p:sp>
        <p:nvSpPr>
          <p:cNvPr id="434213" name="Rectangle 37"/>
          <p:cNvSpPr>
            <a:spLocks noChangeArrowheads="1"/>
          </p:cNvSpPr>
          <p:nvPr/>
        </p:nvSpPr>
        <p:spPr bwMode="auto">
          <a:xfrm>
            <a:off x="8178801" y="1924051"/>
            <a:ext cx="120142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应用进程</a:t>
            </a:r>
            <a:endParaRPr kumimoji="1" lang="zh-CN" altLang="en-US" sz="2000" b="1">
              <a:solidFill>
                <a:schemeClr val="bg2"/>
              </a:solidFill>
              <a:latin typeface="+mn-lt"/>
              <a:ea typeface="+mn-ea"/>
            </a:endParaRPr>
          </a:p>
        </p:txBody>
      </p:sp>
      <p:sp>
        <p:nvSpPr>
          <p:cNvPr id="434214" name="Rectangle 38"/>
          <p:cNvSpPr>
            <a:spLocks noChangeArrowheads="1"/>
          </p:cNvSpPr>
          <p:nvPr/>
        </p:nvSpPr>
        <p:spPr bwMode="auto">
          <a:xfrm>
            <a:off x="8512175" y="2849564"/>
            <a:ext cx="43561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a:t>
            </a:r>
            <a:endParaRPr kumimoji="1" lang="en-US" altLang="zh-CN" sz="2000" b="1" dirty="0">
              <a:solidFill>
                <a:schemeClr val="bg2"/>
              </a:solidFill>
              <a:latin typeface="+mn-lt"/>
              <a:ea typeface="+mn-ea"/>
            </a:endParaRPr>
          </a:p>
        </p:txBody>
      </p:sp>
      <p:sp>
        <p:nvSpPr>
          <p:cNvPr id="434215" name="Text Box 39"/>
          <p:cNvSpPr txBox="1">
            <a:spLocks noChangeArrowheads="1"/>
          </p:cNvSpPr>
          <p:nvPr/>
        </p:nvSpPr>
        <p:spPr bwMode="auto">
          <a:xfrm>
            <a:off x="8809039" y="2276475"/>
            <a:ext cx="822325" cy="1198880"/>
          </a:xfrm>
          <a:prstGeom prst="rect">
            <a:avLst/>
          </a:prstGeom>
          <a:noFill/>
          <a:ln w="9525">
            <a:noFill/>
            <a:miter lim="800000"/>
          </a:ln>
          <a:effectLst/>
        </p:spPr>
        <p:txBody>
          <a:bodyPr wrap="none">
            <a:spAutoFit/>
          </a:bodyPr>
          <a:p>
            <a:r>
              <a:rPr kumimoji="1" lang="en-US" altLang="zh-CN" sz="7200" b="1" dirty="0">
                <a:solidFill>
                  <a:schemeClr val="bg2"/>
                </a:solidFill>
                <a:latin typeface="+mn-lt"/>
                <a:ea typeface="+mn-ea"/>
                <a:sym typeface="Wingdings" panose="05000000000000000000" pitchFamily="2" charset="2"/>
              </a:rPr>
              <a:t></a:t>
            </a:r>
            <a:endParaRPr kumimoji="1" lang="en-US" altLang="zh-CN" sz="7200" b="1" dirty="0">
              <a:solidFill>
                <a:schemeClr val="bg2"/>
              </a:solidFill>
              <a:latin typeface="+mn-lt"/>
              <a:ea typeface="+mn-ea"/>
              <a:sym typeface="Wingdings" panose="05000000000000000000" pitchFamily="2" charset="2"/>
            </a:endParaRPr>
          </a:p>
        </p:txBody>
      </p:sp>
      <p:sp>
        <p:nvSpPr>
          <p:cNvPr id="434220" name="Line 44"/>
          <p:cNvSpPr>
            <a:spLocks noChangeShapeType="1"/>
          </p:cNvSpPr>
          <p:nvPr/>
        </p:nvSpPr>
        <p:spPr bwMode="auto">
          <a:xfrm>
            <a:off x="3659188" y="4160838"/>
            <a:ext cx="0" cy="1109662"/>
          </a:xfrm>
          <a:prstGeom prst="line">
            <a:avLst/>
          </a:prstGeom>
          <a:noFill/>
          <a:ln w="9525">
            <a:solidFill>
              <a:schemeClr val="tx1"/>
            </a:solidFill>
            <a:prstDash val="dash"/>
            <a:round/>
          </a:ln>
          <a:effectLst/>
        </p:spPr>
        <p:txBody>
          <a:bodyPr/>
          <a:p>
            <a:endParaRPr lang="zh-CN" altLang="en-US">
              <a:solidFill>
                <a:schemeClr val="tx1">
                  <a:lumMod val="65000"/>
                  <a:lumOff val="35000"/>
                </a:schemeClr>
              </a:solidFill>
              <a:latin typeface="+mn-lt"/>
              <a:ea typeface="+mn-ea"/>
            </a:endParaRPr>
          </a:p>
        </p:txBody>
      </p:sp>
      <p:sp>
        <p:nvSpPr>
          <p:cNvPr id="434221" name="Line 45"/>
          <p:cNvSpPr>
            <a:spLocks noChangeShapeType="1"/>
          </p:cNvSpPr>
          <p:nvPr/>
        </p:nvSpPr>
        <p:spPr bwMode="auto">
          <a:xfrm>
            <a:off x="8756650" y="4160838"/>
            <a:ext cx="0" cy="1109662"/>
          </a:xfrm>
          <a:prstGeom prst="line">
            <a:avLst/>
          </a:prstGeom>
          <a:noFill/>
          <a:ln w="9525">
            <a:solidFill>
              <a:schemeClr val="tx1"/>
            </a:solidFill>
            <a:prstDash val="dash"/>
            <a:round/>
          </a:ln>
          <a:effectLst/>
        </p:spPr>
        <p:txBody>
          <a:bodyPr/>
          <a:p>
            <a:endParaRPr lang="zh-CN" altLang="en-US">
              <a:solidFill>
                <a:schemeClr val="tx1">
                  <a:lumMod val="65000"/>
                  <a:lumOff val="35000"/>
                </a:schemeClr>
              </a:solidFill>
              <a:latin typeface="+mn-lt"/>
              <a:ea typeface="+mn-ea"/>
            </a:endParaRPr>
          </a:p>
        </p:txBody>
      </p:sp>
      <p:sp>
        <p:nvSpPr>
          <p:cNvPr id="434222" name="Line 46"/>
          <p:cNvSpPr>
            <a:spLocks noChangeShapeType="1"/>
          </p:cNvSpPr>
          <p:nvPr/>
        </p:nvSpPr>
        <p:spPr bwMode="auto">
          <a:xfrm>
            <a:off x="3659188" y="5014913"/>
            <a:ext cx="5097462"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434223" name="Rectangle 47"/>
          <p:cNvSpPr>
            <a:spLocks noChangeArrowheads="1"/>
          </p:cNvSpPr>
          <p:nvPr/>
        </p:nvSpPr>
        <p:spPr bwMode="auto">
          <a:xfrm>
            <a:off x="4454527" y="4557714"/>
            <a:ext cx="3498850" cy="704215"/>
          </a:xfrm>
          <a:prstGeom prst="rect">
            <a:avLst/>
          </a:prstGeom>
          <a:solidFill>
            <a:schemeClr val="bg1"/>
          </a:solidFill>
          <a:ln w="12700">
            <a:noFill/>
            <a:miter lim="800000"/>
          </a:ln>
          <a:effectLst/>
        </p:spPr>
        <p:txBody>
          <a:bodyPr wrap="none" lIns="90488" tIns="44450" rIns="90488" bIns="44450">
            <a:spAutoFit/>
          </a:bodyPr>
          <a:p>
            <a:pPr algn="ctr" defTabSz="762000" eaLnBrk="0" hangingPunct="0"/>
            <a:r>
              <a:rPr kumimoji="1" lang="en-US" altLang="zh-CN" sz="2000" b="1">
                <a:solidFill>
                  <a:schemeClr val="bg2"/>
                </a:solidFill>
                <a:latin typeface="+mn-lt"/>
                <a:ea typeface="+mn-ea"/>
              </a:rPr>
              <a:t>IP </a:t>
            </a:r>
            <a:r>
              <a:rPr kumimoji="1" lang="zh-CN" altLang="en-US" sz="2000" b="1">
                <a:solidFill>
                  <a:schemeClr val="bg2"/>
                </a:solidFill>
                <a:latin typeface="+mn-lt"/>
                <a:ea typeface="+mn-ea"/>
              </a:rPr>
              <a:t>协议的作用范围</a:t>
            </a:r>
            <a:endParaRPr kumimoji="1" lang="zh-CN" altLang="en-US" sz="2000" b="1">
              <a:solidFill>
                <a:schemeClr val="bg2"/>
              </a:solidFill>
              <a:latin typeface="+mn-lt"/>
              <a:ea typeface="+mn-ea"/>
            </a:endParaRPr>
          </a:p>
          <a:p>
            <a:pPr algn="ctr" defTabSz="762000" eaLnBrk="0" hangingPunct="0"/>
            <a:r>
              <a:rPr kumimoji="1" lang="zh-CN" altLang="en-US" sz="2000" b="1">
                <a:solidFill>
                  <a:schemeClr val="bg2"/>
                </a:solidFill>
                <a:latin typeface="+mn-lt"/>
                <a:ea typeface="+mn-ea"/>
              </a:rPr>
              <a:t>（提供主机之间的逻辑通信）</a:t>
            </a:r>
            <a:endParaRPr kumimoji="1" lang="zh-CN" altLang="en-US" sz="2000" b="1">
              <a:solidFill>
                <a:schemeClr val="bg2"/>
              </a:solidFill>
              <a:latin typeface="+mn-lt"/>
              <a:ea typeface="+mn-ea"/>
            </a:endParaRPr>
          </a:p>
        </p:txBody>
      </p:sp>
      <p:sp>
        <p:nvSpPr>
          <p:cNvPr id="434224" name="Line 48"/>
          <p:cNvSpPr>
            <a:spLocks noChangeShapeType="1"/>
          </p:cNvSpPr>
          <p:nvPr/>
        </p:nvSpPr>
        <p:spPr bwMode="auto">
          <a:xfrm>
            <a:off x="3062289" y="3262313"/>
            <a:ext cx="3175" cy="2862262"/>
          </a:xfrm>
          <a:prstGeom prst="line">
            <a:avLst/>
          </a:prstGeom>
          <a:noFill/>
          <a:ln w="9525">
            <a:solidFill>
              <a:schemeClr val="tx1"/>
            </a:solidFill>
            <a:prstDash val="dash"/>
            <a:round/>
          </a:ln>
          <a:effectLst/>
        </p:spPr>
        <p:txBody>
          <a:bodyPr/>
          <a:p>
            <a:endParaRPr lang="zh-CN" altLang="en-US">
              <a:solidFill>
                <a:schemeClr val="tx1">
                  <a:lumMod val="65000"/>
                  <a:lumOff val="35000"/>
                </a:schemeClr>
              </a:solidFill>
              <a:latin typeface="+mn-lt"/>
              <a:ea typeface="+mn-ea"/>
            </a:endParaRPr>
          </a:p>
        </p:txBody>
      </p:sp>
      <p:sp>
        <p:nvSpPr>
          <p:cNvPr id="434225" name="Line 49"/>
          <p:cNvSpPr>
            <a:spLocks noChangeShapeType="1"/>
          </p:cNvSpPr>
          <p:nvPr/>
        </p:nvSpPr>
        <p:spPr bwMode="auto">
          <a:xfrm>
            <a:off x="9326563" y="3308350"/>
            <a:ext cx="6350" cy="2770188"/>
          </a:xfrm>
          <a:prstGeom prst="line">
            <a:avLst/>
          </a:prstGeom>
          <a:noFill/>
          <a:ln w="9525">
            <a:solidFill>
              <a:schemeClr val="tx1"/>
            </a:solidFill>
            <a:prstDash val="dash"/>
            <a:round/>
          </a:ln>
          <a:effectLst/>
        </p:spPr>
        <p:txBody>
          <a:bodyPr/>
          <a:p>
            <a:endParaRPr lang="zh-CN" altLang="en-US">
              <a:solidFill>
                <a:schemeClr val="tx1">
                  <a:lumMod val="65000"/>
                  <a:lumOff val="35000"/>
                </a:schemeClr>
              </a:solidFill>
              <a:latin typeface="+mn-lt"/>
              <a:ea typeface="+mn-ea"/>
            </a:endParaRPr>
          </a:p>
        </p:txBody>
      </p:sp>
      <p:sp>
        <p:nvSpPr>
          <p:cNvPr id="434226" name="Line 50"/>
          <p:cNvSpPr>
            <a:spLocks noChangeShapeType="1"/>
          </p:cNvSpPr>
          <p:nvPr/>
        </p:nvSpPr>
        <p:spPr bwMode="auto">
          <a:xfrm>
            <a:off x="3065463" y="5781675"/>
            <a:ext cx="6284912" cy="0"/>
          </a:xfrm>
          <a:prstGeom prst="line">
            <a:avLst/>
          </a:prstGeom>
          <a:noFill/>
          <a:ln w="28575">
            <a:solidFill>
              <a:srgbClr val="333399"/>
            </a:solidFill>
            <a:round/>
            <a:headEnd type="triangle" w="med" len="lg"/>
            <a:tailEnd type="triangle" w="med" len="lg"/>
          </a:ln>
          <a:effectLst/>
        </p:spPr>
        <p:txBody>
          <a:bodyPr/>
          <a:p>
            <a:endParaRPr lang="zh-CN" altLang="en-US">
              <a:solidFill>
                <a:schemeClr val="tx1">
                  <a:lumMod val="65000"/>
                  <a:lumOff val="35000"/>
                </a:schemeClr>
              </a:solidFill>
              <a:latin typeface="+mn-lt"/>
              <a:ea typeface="+mn-ea"/>
            </a:endParaRPr>
          </a:p>
        </p:txBody>
      </p:sp>
      <p:sp>
        <p:nvSpPr>
          <p:cNvPr id="434227" name="Rectangle 51"/>
          <p:cNvSpPr>
            <a:spLocks noChangeArrowheads="1"/>
          </p:cNvSpPr>
          <p:nvPr/>
        </p:nvSpPr>
        <p:spPr bwMode="auto">
          <a:xfrm>
            <a:off x="4533107" y="5349876"/>
            <a:ext cx="3498850" cy="704215"/>
          </a:xfrm>
          <a:prstGeom prst="rect">
            <a:avLst/>
          </a:prstGeom>
          <a:solidFill>
            <a:schemeClr val="bg1"/>
          </a:solidFill>
          <a:ln w="12700">
            <a:noFill/>
            <a:miter lim="800000"/>
          </a:ln>
          <a:effectLst/>
        </p:spPr>
        <p:txBody>
          <a:bodyPr wrap="none" lIns="90488" tIns="44450" rIns="90488" bIns="44450">
            <a:spAutoFit/>
          </a:bodyPr>
          <a:p>
            <a:pPr algn="ctr" defTabSz="762000" eaLnBrk="0" hangingPunct="0"/>
            <a:r>
              <a:rPr kumimoji="1" lang="en-US" altLang="zh-CN" sz="2000" b="1">
                <a:solidFill>
                  <a:schemeClr val="bg2"/>
                </a:solidFill>
                <a:latin typeface="+mn-lt"/>
                <a:ea typeface="+mn-ea"/>
              </a:rPr>
              <a:t>TCP </a:t>
            </a:r>
            <a:r>
              <a:rPr kumimoji="1" lang="zh-CN" altLang="en-US" sz="2000" b="1">
                <a:solidFill>
                  <a:schemeClr val="bg2"/>
                </a:solidFill>
                <a:latin typeface="+mn-lt"/>
                <a:ea typeface="+mn-ea"/>
              </a:rPr>
              <a:t>和 </a:t>
            </a:r>
            <a:r>
              <a:rPr kumimoji="1" lang="en-US" altLang="zh-CN" sz="2000" b="1">
                <a:solidFill>
                  <a:schemeClr val="bg2"/>
                </a:solidFill>
                <a:latin typeface="+mn-lt"/>
                <a:ea typeface="+mn-ea"/>
              </a:rPr>
              <a:t>UDP </a:t>
            </a:r>
            <a:r>
              <a:rPr kumimoji="1" lang="zh-CN" altLang="en-US" sz="2000" b="1">
                <a:solidFill>
                  <a:schemeClr val="bg2"/>
                </a:solidFill>
                <a:latin typeface="+mn-lt"/>
                <a:ea typeface="+mn-ea"/>
              </a:rPr>
              <a:t>协议的作用范围</a:t>
            </a:r>
            <a:endParaRPr kumimoji="1" lang="zh-CN" altLang="en-US" sz="2000" b="1">
              <a:solidFill>
                <a:schemeClr val="bg2"/>
              </a:solidFill>
              <a:latin typeface="+mn-lt"/>
              <a:ea typeface="+mn-ea"/>
            </a:endParaRPr>
          </a:p>
          <a:p>
            <a:pPr algn="ctr" defTabSz="762000" eaLnBrk="0" hangingPunct="0"/>
            <a:r>
              <a:rPr kumimoji="1" lang="zh-CN" altLang="en-US" sz="2000" b="1">
                <a:solidFill>
                  <a:schemeClr val="bg2"/>
                </a:solidFill>
                <a:latin typeface="+mn-lt"/>
                <a:ea typeface="+mn-ea"/>
              </a:rPr>
              <a:t>（提供进程之间的逻辑通信）</a:t>
            </a:r>
            <a:endParaRPr kumimoji="1" lang="zh-CN" altLang="en-US" sz="2000" b="1">
              <a:solidFill>
                <a:schemeClr val="bg2"/>
              </a:solidFill>
              <a:latin typeface="+mn-lt"/>
              <a:ea typeface="+mn-ea"/>
            </a:endParaRPr>
          </a:p>
        </p:txBody>
      </p:sp>
      <p:graphicFrame>
        <p:nvGraphicFramePr>
          <p:cNvPr id="434229" name="Object 53"/>
          <p:cNvGraphicFramePr>
            <a:graphicFrameLocks noChangeAspect="1"/>
          </p:cNvGraphicFramePr>
          <p:nvPr/>
        </p:nvGraphicFramePr>
        <p:xfrm>
          <a:off x="4564063" y="3081339"/>
          <a:ext cx="3200400" cy="1525587"/>
        </p:xfrm>
        <a:graphic>
          <a:graphicData uri="http://schemas.openxmlformats.org/presentationml/2006/ole">
            <mc:AlternateContent xmlns:mc="http://schemas.openxmlformats.org/markup-compatibility/2006">
              <mc:Choice xmlns:v="urn:schemas-microsoft-com:vml" Requires="v">
                <p:oleObj spid="_x0000_s434282" name="VISIO" r:id="rId1" imgW="1687195" imgH="964565" progId="Visio.Drawing.11">
                  <p:embed/>
                </p:oleObj>
              </mc:Choice>
              <mc:Fallback>
                <p:oleObj name="VISIO" r:id="rId1" imgW="1687195" imgH="964565" progId="Visio.Drawing.11">
                  <p:embed/>
                  <p:pic>
                    <p:nvPicPr>
                      <p:cNvPr id="0"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063" y="3081339"/>
                        <a:ext cx="3200400" cy="15255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4230" name="Rectangle 54"/>
          <p:cNvSpPr>
            <a:spLocks noChangeArrowheads="1"/>
          </p:cNvSpPr>
          <p:nvPr/>
        </p:nvSpPr>
        <p:spPr bwMode="auto">
          <a:xfrm>
            <a:off x="5573714" y="3594101"/>
            <a:ext cx="145923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因  特  网</a:t>
            </a:r>
            <a:endParaRPr kumimoji="1" lang="zh-CN" altLang="en-US" sz="2000" b="1">
              <a:solidFill>
                <a:schemeClr val="bg2"/>
              </a:solidFill>
              <a:latin typeface="+mn-lt"/>
              <a:ea typeface="+mn-ea"/>
            </a:endParaRPr>
          </a:p>
        </p:txBody>
      </p:sp>
      <p:grpSp>
        <p:nvGrpSpPr>
          <p:cNvPr id="30" name="组合 29"/>
          <p:cNvGrpSpPr/>
          <p:nvPr/>
        </p:nvGrpSpPr>
        <p:grpSpPr>
          <a:xfrm>
            <a:off x="3306847" y="3704308"/>
            <a:ext cx="921752" cy="585461"/>
            <a:chOff x="5173662" y="745331"/>
            <a:chExt cx="1679575" cy="1066800"/>
          </a:xfrm>
        </p:grpSpPr>
        <p:sp>
          <p:nvSpPr>
            <p:cNvPr id="3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3"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4"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40" name="组合 39"/>
          <p:cNvGrpSpPr/>
          <p:nvPr/>
        </p:nvGrpSpPr>
        <p:grpSpPr>
          <a:xfrm>
            <a:off x="8295942" y="3704308"/>
            <a:ext cx="921752" cy="585461"/>
            <a:chOff x="5173662" y="745331"/>
            <a:chExt cx="1679575" cy="1066800"/>
          </a:xfrm>
        </p:grpSpPr>
        <p:sp>
          <p:nvSpPr>
            <p:cNvPr id="4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3"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4"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sp>
        <p:nvSpPr>
          <p:cNvPr id="434219" name="AutoShape 43"/>
          <p:cNvSpPr>
            <a:spLocks noChangeArrowheads="1"/>
          </p:cNvSpPr>
          <p:nvPr/>
        </p:nvSpPr>
        <p:spPr bwMode="auto">
          <a:xfrm>
            <a:off x="8601075" y="3262314"/>
            <a:ext cx="255588" cy="573087"/>
          </a:xfrm>
          <a:prstGeom prst="upDownArrow">
            <a:avLst>
              <a:gd name="adj1" fmla="val 50000"/>
              <a:gd name="adj2" fmla="val 44845"/>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
        <p:nvSpPr>
          <p:cNvPr id="434228" name="AutoShape 52"/>
          <p:cNvSpPr>
            <a:spLocks noChangeArrowheads="1"/>
          </p:cNvSpPr>
          <p:nvPr/>
        </p:nvSpPr>
        <p:spPr bwMode="auto">
          <a:xfrm>
            <a:off x="3511550" y="3279775"/>
            <a:ext cx="255588" cy="573088"/>
          </a:xfrm>
          <a:prstGeom prst="upDownArrow">
            <a:avLst>
              <a:gd name="adj1" fmla="val 50000"/>
              <a:gd name="adj2" fmla="val 44845"/>
            </a:avLst>
          </a:prstGeom>
          <a:solidFill>
            <a:srgbClr val="92D050"/>
          </a:solidFill>
          <a:ln w="9525">
            <a:noFill/>
            <a:miter lim="800000"/>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custDataLst>
              <p:tags r:id="rId1"/>
            </p:custDataLst>
          </p:nvPr>
        </p:nvPicPr>
        <p:blipFill rotWithShape="1">
          <a:blip r:embed="rId2">
            <a:extLst>
              <a:ext uri="{28A0092B-C50C-407E-A947-70E740481C1C}">
                <a14:useLocalDpi xmlns:a14="http://schemas.microsoft.com/office/drawing/2010/main" val="0"/>
              </a:ext>
            </a:extLst>
          </a:blip>
          <a:srcRect l="18280" t="23978" r="16297" b="11592"/>
          <a:stretch>
            <a:fillRect/>
          </a:stretch>
        </p:blipFill>
        <p:spPr>
          <a:xfrm>
            <a:off x="1356936" y="1799987"/>
            <a:ext cx="8876262" cy="4034665"/>
          </a:xfrm>
        </p:spPr>
      </p:pic>
      <p:sp>
        <p:nvSpPr>
          <p:cNvPr id="7" name="文本框 6"/>
          <p:cNvSpPr txBox="1"/>
          <p:nvPr/>
        </p:nvSpPr>
        <p:spPr>
          <a:xfrm>
            <a:off x="775577" y="1032465"/>
            <a:ext cx="6120680" cy="521970"/>
          </a:xfrm>
          <a:prstGeom prst="rect">
            <a:avLst/>
          </a:prstGeom>
          <a:noFill/>
        </p:spPr>
        <p:txBody>
          <a:bodyPr wrap="square" rtlCol="0">
            <a:spAutoFit/>
          </a:bodyPr>
          <a:p>
            <a:r>
              <a:rPr lang="zh-CN" altLang="en-US" sz="2800" b="1" dirty="0" smtClean="0">
                <a:solidFill>
                  <a:schemeClr val="bg2"/>
                </a:solidFill>
              </a:rPr>
              <a:t>初始：发送窗口</a:t>
            </a:r>
            <a:r>
              <a:rPr lang="en-US" altLang="zh-CN" sz="2800" b="1" dirty="0" smtClean="0">
                <a:solidFill>
                  <a:schemeClr val="bg2"/>
                </a:solidFill>
              </a:rPr>
              <a:t>=400</a:t>
            </a:r>
            <a:r>
              <a:rPr lang="zh-CN" altLang="en-US" sz="2800" b="1" dirty="0" smtClean="0">
                <a:solidFill>
                  <a:schemeClr val="bg2"/>
                </a:solidFill>
              </a:rPr>
              <a:t>，接收窗口</a:t>
            </a:r>
            <a:r>
              <a:rPr lang="en-US" altLang="zh-CN" sz="2800" b="1" dirty="0" smtClean="0">
                <a:solidFill>
                  <a:schemeClr val="bg2"/>
                </a:solidFill>
              </a:rPr>
              <a:t>=400</a:t>
            </a:r>
            <a:endParaRPr lang="en-US" altLang="zh-CN" sz="2800" b="1" dirty="0" smtClean="0">
              <a:solidFill>
                <a:schemeClr val="bg2"/>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9" r="15638" b="11590"/>
          <a:stretch>
            <a:fillRect/>
          </a:stretch>
        </p:blipFill>
        <p:spPr>
          <a:xfrm>
            <a:off x="1634679" y="1772816"/>
            <a:ext cx="9761084" cy="4392488"/>
          </a:xfr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1580962" y="1376452"/>
            <a:ext cx="9029803" cy="4104456"/>
          </a:xfr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内容占位符 2"/>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8" b="10160"/>
          <a:stretch>
            <a:fillRect/>
          </a:stretch>
        </p:blipFill>
        <p:spPr>
          <a:xfrm>
            <a:off x="1044890" y="1269885"/>
            <a:ext cx="10121260" cy="4702808"/>
          </a:xfr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1085285" y="1105306"/>
            <a:ext cx="10225136" cy="4647789"/>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819658" y="1356041"/>
            <a:ext cx="10326205" cy="4750054"/>
          </a:xfr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1592"/>
          <a:stretch>
            <a:fillRect/>
          </a:stretch>
        </p:blipFill>
        <p:spPr>
          <a:xfrm>
            <a:off x="1202631" y="1628800"/>
            <a:ext cx="10513168" cy="4730926"/>
          </a:xfr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914599" y="1556791"/>
            <a:ext cx="10513168" cy="4836057"/>
          </a:xfr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626567" y="1484784"/>
            <a:ext cx="10018504" cy="4608512"/>
          </a:xfr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6297" b="10160"/>
          <a:stretch>
            <a:fillRect/>
          </a:stretch>
        </p:blipFill>
        <p:spPr>
          <a:xfrm>
            <a:off x="790040" y="1629737"/>
            <a:ext cx="10608454" cy="482202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3.1.1  </a:t>
            </a:r>
            <a:r>
              <a:rPr sz="2800" b="1" dirty="0">
                <a:solidFill>
                  <a:schemeClr val="bg2"/>
                </a:solidFill>
                <a:latin typeface="黑体" panose="02010609060101010101" charset="-122"/>
                <a:ea typeface="黑体" panose="02010609060101010101" charset="-122"/>
                <a:sym typeface="+mn-ea"/>
              </a:rPr>
              <a:t>进程之间的通信</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577850" y="940435"/>
            <a:ext cx="3222625" cy="521970"/>
          </a:xfrm>
          <a:prstGeom prst="rect">
            <a:avLst/>
          </a:prstGeom>
          <a:noFill/>
        </p:spPr>
        <p:txBody>
          <a:bodyPr wrap="none" rtlCol="0" anchor="t">
            <a:spAutoFit/>
          </a:bodyPr>
          <a:p>
            <a:r>
              <a:rPr lang="zh-CN" altLang="en-US" sz="2800" b="1" dirty="0">
                <a:solidFill>
                  <a:schemeClr val="bg2"/>
                </a:solidFill>
                <a:sym typeface="+mn-ea"/>
              </a:rPr>
              <a:t>传输层的主要功能 </a:t>
            </a:r>
            <a:endParaRPr lang="zh-CN" altLang="en-US" sz="2800" b="1" dirty="0">
              <a:solidFill>
                <a:schemeClr val="bg2"/>
              </a:solidFill>
              <a:sym typeface="+mn-ea"/>
            </a:endParaRPr>
          </a:p>
        </p:txBody>
      </p:sp>
      <p:sp>
        <p:nvSpPr>
          <p:cNvPr id="435203" name="Rectangle 3"/>
          <p:cNvSpPr>
            <a:spLocks noGrp="1" noChangeArrowheads="1"/>
          </p:cNvSpPr>
          <p:nvPr>
            <p:ph idx="1"/>
          </p:nvPr>
        </p:nvSpPr>
        <p:spPr>
          <a:xfrm>
            <a:off x="606975" y="1630387"/>
            <a:ext cx="10978515" cy="4182726"/>
          </a:xfrm>
        </p:spPr>
        <p:txBody>
          <a:bodyPr>
            <a:normAutofit/>
          </a:bodyPr>
          <a:p>
            <a:pPr marL="342900" indent="-342900" algn="just">
              <a:buFont typeface="Wingdings" panose="05000000000000000000" pitchFamily="2" charset="2"/>
              <a:buChar char="l"/>
            </a:pPr>
            <a:r>
              <a:rPr lang="zh-CN" altLang="en-US" sz="2400" b="1" dirty="0">
                <a:solidFill>
                  <a:schemeClr val="bg2"/>
                </a:solidFill>
              </a:rPr>
              <a:t>传输层为应用进程之间提供端到端的逻辑通信（但网络层是为主机之间提供逻辑通信）。</a:t>
            </a:r>
            <a:endParaRPr lang="zh-CN" altLang="en-US" sz="2400" b="1" dirty="0">
              <a:solidFill>
                <a:schemeClr val="bg2"/>
              </a:solidFill>
            </a:endParaRPr>
          </a:p>
          <a:p>
            <a:pPr marL="342900" indent="-342900" algn="just">
              <a:buFont typeface="Wingdings" panose="05000000000000000000" pitchFamily="2" charset="2"/>
              <a:buChar char="l"/>
            </a:pPr>
            <a:r>
              <a:rPr lang="zh-CN" altLang="en-US" sz="2400" b="1" dirty="0">
                <a:solidFill>
                  <a:schemeClr val="bg2"/>
                </a:solidFill>
              </a:rPr>
              <a:t>传输层还要对收到的报文进行差错检测。</a:t>
            </a:r>
            <a:endParaRPr lang="zh-CN" altLang="en-US" sz="2400" b="1" dirty="0">
              <a:solidFill>
                <a:schemeClr val="bg2"/>
              </a:solidFill>
            </a:endParaRPr>
          </a:p>
          <a:p>
            <a:pPr marL="342900" indent="-342900" algn="just">
              <a:buFont typeface="Wingdings" panose="05000000000000000000" pitchFamily="2" charset="2"/>
              <a:buChar char="l"/>
            </a:pPr>
            <a:r>
              <a:rPr lang="zh-CN" altLang="en-US" sz="2400" b="1" dirty="0">
                <a:solidFill>
                  <a:schemeClr val="bg2"/>
                </a:solidFill>
              </a:rPr>
              <a:t>传输层可选的功能：</a:t>
            </a:r>
            <a:endParaRPr lang="zh-CN" altLang="en-US" sz="2400" b="1" dirty="0">
              <a:solidFill>
                <a:schemeClr val="bg2"/>
              </a:solidFill>
            </a:endParaRPr>
          </a:p>
        </p:txBody>
      </p:sp>
      <p:grpSp>
        <p:nvGrpSpPr>
          <p:cNvPr id="6" name="组合 5"/>
          <p:cNvGrpSpPr/>
          <p:nvPr/>
        </p:nvGrpSpPr>
        <p:grpSpPr>
          <a:xfrm>
            <a:off x="2495065" y="3303275"/>
            <a:ext cx="5474816" cy="861483"/>
            <a:chOff x="5667127" y="2076943"/>
            <a:chExt cx="5474816" cy="861483"/>
          </a:xfrm>
        </p:grpSpPr>
        <p:cxnSp>
          <p:nvCxnSpPr>
            <p:cNvPr id="14" name="直接连接符 13"/>
            <p:cNvCxnSpPr/>
            <p:nvPr/>
          </p:nvCxnSpPr>
          <p:spPr>
            <a:xfrm>
              <a:off x="5667127" y="2938426"/>
              <a:ext cx="5474816"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文本框 44"/>
            <p:cNvSpPr txBox="1"/>
            <p:nvPr/>
          </p:nvSpPr>
          <p:spPr>
            <a:xfrm>
              <a:off x="6426587" y="2076943"/>
              <a:ext cx="3449320" cy="534035"/>
            </a:xfrm>
            <a:prstGeom prst="rect">
              <a:avLst/>
            </a:prstGeom>
            <a:noFill/>
          </p:spPr>
          <p:txBody>
            <a:bodyPr wrap="square" rtlCol="0">
              <a:spAutoFit/>
            </a:bodyPr>
            <a:p>
              <a:pPr marL="342900" indent="-342900">
                <a:lnSpc>
                  <a:spcPct val="120000"/>
                </a:lnSpc>
                <a:buFont typeface="Wingdings" panose="05000000000000000000" charset="0"/>
                <a:buChar char="Ø"/>
              </a:pPr>
              <a:r>
                <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rPr>
                <a:t>可靠数据传输</a:t>
              </a:r>
              <a:endPar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endParaRPr>
            </a:p>
          </p:txBody>
        </p:sp>
      </p:grpSp>
      <p:grpSp>
        <p:nvGrpSpPr>
          <p:cNvPr id="15" name="组合 14"/>
          <p:cNvGrpSpPr/>
          <p:nvPr/>
        </p:nvGrpSpPr>
        <p:grpSpPr>
          <a:xfrm>
            <a:off x="2495065" y="3880188"/>
            <a:ext cx="5474815" cy="1187846"/>
            <a:chOff x="5667125" y="2624159"/>
            <a:chExt cx="5474815" cy="1187846"/>
          </a:xfrm>
        </p:grpSpPr>
        <p:sp>
          <p:nvSpPr>
            <p:cNvPr id="21" name="TextBox 6"/>
            <p:cNvSpPr txBox="1"/>
            <p:nvPr/>
          </p:nvSpPr>
          <p:spPr>
            <a:xfrm>
              <a:off x="5667125" y="3067584"/>
              <a:ext cx="448659" cy="368935"/>
            </a:xfrm>
            <a:prstGeom prst="rect">
              <a:avLst/>
            </a:prstGeom>
            <a:noFill/>
          </p:spPr>
          <p:txBody>
            <a:bodyPr vert="horz" wrap="square" lIns="0" tIns="0" rIns="0" bIns="0" rtlCol="0" anchor="ctr">
              <a:spAutoFit/>
            </a:bodyPr>
            <a:p>
              <a:pPr algn="l"/>
              <a:endParaRPr lang="zh-CN" altLang="en-US" sz="2400" b="1" dirty="0">
                <a:solidFill>
                  <a:schemeClr val="bg2"/>
                </a:solidFill>
                <a:latin typeface="微软雅黑" panose="020B0503020204020204" charset="-122"/>
                <a:ea typeface="微软雅黑" panose="020B0503020204020204" charset="-122"/>
              </a:endParaRPr>
            </a:p>
          </p:txBody>
        </p:sp>
        <p:cxnSp>
          <p:nvCxnSpPr>
            <p:cNvPr id="20" name="直接连接符 19"/>
            <p:cNvCxnSpPr/>
            <p:nvPr/>
          </p:nvCxnSpPr>
          <p:spPr>
            <a:xfrm>
              <a:off x="5667125" y="3812005"/>
              <a:ext cx="547481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文本框 44"/>
            <p:cNvSpPr txBox="1"/>
            <p:nvPr/>
          </p:nvSpPr>
          <p:spPr>
            <a:xfrm>
              <a:off x="6430481" y="2624159"/>
              <a:ext cx="2156455" cy="534035"/>
            </a:xfrm>
            <a:prstGeom prst="rect">
              <a:avLst/>
            </a:prstGeom>
            <a:noFill/>
          </p:spPr>
          <p:txBody>
            <a:bodyPr wrap="square" rtlCol="0">
              <a:spAutoFit/>
            </a:bodyPr>
            <a:p>
              <a:pPr marL="342900" indent="-342900" algn="just">
                <a:lnSpc>
                  <a:spcPct val="120000"/>
                </a:lnSpc>
                <a:buFont typeface="Wingdings" panose="05000000000000000000" charset="0"/>
                <a:buChar char="Ø"/>
              </a:pPr>
              <a:r>
                <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rPr>
                <a:t>流量控制</a:t>
              </a:r>
              <a:endPar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endParaRPr>
            </a:p>
          </p:txBody>
        </p:sp>
      </p:grpSp>
      <p:grpSp>
        <p:nvGrpSpPr>
          <p:cNvPr id="23" name="组合 22"/>
          <p:cNvGrpSpPr/>
          <p:nvPr/>
        </p:nvGrpSpPr>
        <p:grpSpPr>
          <a:xfrm>
            <a:off x="2536975" y="4431311"/>
            <a:ext cx="5474816" cy="799149"/>
            <a:chOff x="5667126" y="3965356"/>
            <a:chExt cx="5474816" cy="799149"/>
          </a:xfrm>
        </p:grpSpPr>
        <p:cxnSp>
          <p:nvCxnSpPr>
            <p:cNvPr id="31" name="直接连接符 30"/>
            <p:cNvCxnSpPr/>
            <p:nvPr/>
          </p:nvCxnSpPr>
          <p:spPr>
            <a:xfrm>
              <a:off x="5667126" y="4764505"/>
              <a:ext cx="5474816"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文本框 44"/>
            <p:cNvSpPr txBox="1"/>
            <p:nvPr/>
          </p:nvSpPr>
          <p:spPr>
            <a:xfrm>
              <a:off x="6388571" y="3965356"/>
              <a:ext cx="2636260" cy="534035"/>
            </a:xfrm>
            <a:prstGeom prst="rect">
              <a:avLst/>
            </a:prstGeom>
            <a:noFill/>
          </p:spPr>
          <p:txBody>
            <a:bodyPr wrap="square" rtlCol="0">
              <a:spAutoFit/>
            </a:bodyPr>
            <a:p>
              <a:pPr marL="342900" indent="-342900" algn="just">
                <a:lnSpc>
                  <a:spcPct val="120000"/>
                </a:lnSpc>
                <a:buFont typeface="Wingdings" panose="05000000000000000000" charset="0"/>
                <a:buChar char="Ø"/>
              </a:pPr>
              <a:r>
                <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rPr>
                <a:t>拥塞控制</a:t>
              </a:r>
              <a:endParaRPr lang="zh-CN" altLang="en-US" sz="2400" b="1" dirty="0">
                <a:solidFill>
                  <a:schemeClr val="bg2"/>
                </a:solidFill>
                <a:latin typeface="宋体" panose="02010600030101010101" pitchFamily="2" charset="-122"/>
                <a:ea typeface="宋体" panose="02010600030101010101" pitchFamily="2" charset="-122"/>
                <a:cs typeface="Leelawadee" panose="020B0502040204020203" pitchFamily="34" charset="-3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0160"/>
          <a:stretch>
            <a:fillRect/>
          </a:stretch>
        </p:blipFill>
        <p:spPr>
          <a:xfrm>
            <a:off x="1058614" y="1484784"/>
            <a:ext cx="10073293" cy="4680520"/>
          </a:xfrm>
        </p:spPr>
      </p:pic>
      <p:sp>
        <p:nvSpPr>
          <p:cNvPr id="3" name="椭圆形标注 2"/>
          <p:cNvSpPr/>
          <p:nvPr/>
        </p:nvSpPr>
        <p:spPr>
          <a:xfrm flipV="1">
            <a:off x="3646805" y="2689860"/>
            <a:ext cx="2659380" cy="1299845"/>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dirty="0" smtClean="0">
              <a:solidFill>
                <a:schemeClr val="accent1"/>
              </a:solidFill>
              <a:latin typeface="+mj-lt"/>
            </a:endParaRPr>
          </a:p>
        </p:txBody>
      </p:sp>
      <p:sp>
        <p:nvSpPr>
          <p:cNvPr id="4" name="文本框 3"/>
          <p:cNvSpPr txBox="1"/>
          <p:nvPr/>
        </p:nvSpPr>
        <p:spPr>
          <a:xfrm>
            <a:off x="3725545" y="2977515"/>
            <a:ext cx="2773680" cy="829945"/>
          </a:xfrm>
          <a:prstGeom prst="rect">
            <a:avLst/>
          </a:prstGeom>
          <a:noFill/>
        </p:spPr>
        <p:txBody>
          <a:bodyPr wrap="square" rtlCol="0">
            <a:spAutoFit/>
          </a:bodyPr>
          <a:p>
            <a:r>
              <a:rPr lang="zh-CN" altLang="zh-CN" sz="2400" b="1">
                <a:solidFill>
                  <a:srgbClr val="FF0000"/>
                </a:solidFill>
              </a:rPr>
              <a:t>假设：该报文段在传输过程中丢失</a:t>
            </a:r>
            <a:endParaRPr lang="zh-CN"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4" grpId="1"/>
      <p:bldP spid="3"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5638" b="10159"/>
          <a:stretch>
            <a:fillRect/>
          </a:stretch>
        </p:blipFill>
        <p:spPr>
          <a:xfrm>
            <a:off x="914599" y="1556792"/>
            <a:ext cx="10369152" cy="4666118"/>
          </a:xfr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7619" t="23978" r="15637" b="10160"/>
          <a:stretch>
            <a:fillRect/>
          </a:stretch>
        </p:blipFill>
        <p:spPr>
          <a:xfrm>
            <a:off x="770256" y="1340796"/>
            <a:ext cx="10581058" cy="4819096"/>
          </a:xfr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914599" y="1316030"/>
            <a:ext cx="10228820" cy="4705257"/>
          </a:xfr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4976" b="10160"/>
          <a:stretch>
            <a:fillRect/>
          </a:stretch>
        </p:blipFill>
        <p:spPr>
          <a:xfrm>
            <a:off x="1368748" y="1882579"/>
            <a:ext cx="9644376" cy="4392488"/>
          </a:xfrm>
        </p:spPr>
      </p:pic>
      <p:sp>
        <p:nvSpPr>
          <p:cNvPr id="6" name="文本框 5"/>
          <p:cNvSpPr txBox="1"/>
          <p:nvPr/>
        </p:nvSpPr>
        <p:spPr>
          <a:xfrm>
            <a:off x="774701" y="1052736"/>
            <a:ext cx="8564834" cy="829945"/>
          </a:xfrm>
          <a:prstGeom prst="rect">
            <a:avLst/>
          </a:prstGeom>
          <a:noFill/>
        </p:spPr>
        <p:txBody>
          <a:bodyPr wrap="square" rtlCol="0">
            <a:spAutoFit/>
          </a:bodyPr>
          <a:p>
            <a:r>
              <a:rPr lang="zh-CN" altLang="en-US" sz="2400" b="1" dirty="0">
                <a:solidFill>
                  <a:schemeClr val="bg2"/>
                </a:solidFill>
              </a:rPr>
              <a:t>接收</a:t>
            </a:r>
            <a:r>
              <a:rPr lang="zh-CN" altLang="en-US" sz="2400" b="1" dirty="0" smtClean="0">
                <a:solidFill>
                  <a:schemeClr val="bg2"/>
                </a:solidFill>
              </a:rPr>
              <a:t>方发送确认报文给发送方，</a:t>
            </a:r>
            <a:r>
              <a:rPr lang="en-US" altLang="zh-CN" sz="2400" b="1" dirty="0" err="1" smtClean="0">
                <a:solidFill>
                  <a:schemeClr val="bg2"/>
                </a:solidFill>
              </a:rPr>
              <a:t>ack</a:t>
            </a:r>
            <a:r>
              <a:rPr lang="en-US" altLang="zh-CN" sz="2400" b="1" dirty="0" smtClean="0">
                <a:solidFill>
                  <a:schemeClr val="bg2"/>
                </a:solidFill>
              </a:rPr>
              <a:t>=201,rwin=300</a:t>
            </a:r>
            <a:endParaRPr lang="en-US" altLang="zh-CN" sz="2400" b="1" dirty="0" smtClean="0">
              <a:solidFill>
                <a:schemeClr val="bg2"/>
              </a:solidFill>
            </a:endParaRPr>
          </a:p>
          <a:p>
            <a:r>
              <a:rPr lang="zh-CN" altLang="en-US" sz="2400" b="1" dirty="0" smtClean="0">
                <a:solidFill>
                  <a:schemeClr val="bg2"/>
                </a:solidFill>
              </a:rPr>
              <a:t>表示允许发送方再发送序号</a:t>
            </a:r>
            <a:r>
              <a:rPr lang="en-US" altLang="zh-CN" sz="2400" b="1" dirty="0" smtClean="0">
                <a:solidFill>
                  <a:schemeClr val="bg2"/>
                </a:solidFill>
              </a:rPr>
              <a:t>201-500</a:t>
            </a:r>
            <a:r>
              <a:rPr lang="zh-CN" altLang="en-US" sz="2400" b="1" dirty="0" smtClean="0">
                <a:solidFill>
                  <a:schemeClr val="bg2"/>
                </a:solidFill>
              </a:rPr>
              <a:t>的</a:t>
            </a:r>
            <a:r>
              <a:rPr lang="en-US" altLang="zh-CN" sz="2400" b="1" dirty="0" smtClean="0">
                <a:solidFill>
                  <a:schemeClr val="bg2"/>
                </a:solidFill>
              </a:rPr>
              <a:t>300</a:t>
            </a:r>
            <a:r>
              <a:rPr lang="zh-CN" altLang="en-US" sz="2400" b="1" dirty="0" smtClean="0">
                <a:solidFill>
                  <a:schemeClr val="bg2"/>
                </a:solidFill>
              </a:rPr>
              <a:t>字节数据</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5638" b="10159"/>
          <a:stretch>
            <a:fillRect/>
          </a:stretch>
        </p:blipFill>
        <p:spPr>
          <a:xfrm>
            <a:off x="986607" y="1864633"/>
            <a:ext cx="9937104" cy="4471697"/>
          </a:xfrm>
        </p:spPr>
      </p:pic>
      <p:sp>
        <p:nvSpPr>
          <p:cNvPr id="6" name="文本框 5"/>
          <p:cNvSpPr txBox="1"/>
          <p:nvPr/>
        </p:nvSpPr>
        <p:spPr>
          <a:xfrm>
            <a:off x="986607" y="1072360"/>
            <a:ext cx="8136904" cy="460375"/>
          </a:xfrm>
          <a:prstGeom prst="rect">
            <a:avLst/>
          </a:prstGeom>
          <a:noFill/>
        </p:spPr>
        <p:txBody>
          <a:bodyPr wrap="square" rtlCol="0">
            <a:spAutoFit/>
          </a:bodyPr>
          <a:p>
            <a:r>
              <a:rPr lang="zh-CN" altLang="en-US" sz="2400" b="1" dirty="0" smtClean="0">
                <a:solidFill>
                  <a:schemeClr val="bg2"/>
                </a:solidFill>
              </a:rPr>
              <a:t>发送窗口右移时同时减小了</a:t>
            </a:r>
            <a:r>
              <a:rPr lang="en-US" altLang="zh-CN" sz="2400" b="1" dirty="0" smtClean="0">
                <a:solidFill>
                  <a:schemeClr val="bg2"/>
                </a:solidFill>
              </a:rPr>
              <a:t>100</a:t>
            </a:r>
            <a:r>
              <a:rPr lang="zh-CN" altLang="en-US" sz="2400" b="1" dirty="0" smtClean="0">
                <a:solidFill>
                  <a:schemeClr val="bg2"/>
                </a:solidFill>
              </a:rPr>
              <a:t>个字节，变成了</a:t>
            </a:r>
            <a:r>
              <a:rPr lang="en-US" altLang="zh-CN" sz="2400" b="1" dirty="0" smtClean="0">
                <a:solidFill>
                  <a:schemeClr val="bg2"/>
                </a:solidFill>
              </a:rPr>
              <a:t>300</a:t>
            </a: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0160"/>
          <a:stretch>
            <a:fillRect/>
          </a:stretch>
        </p:blipFill>
        <p:spPr>
          <a:xfrm>
            <a:off x="1274639" y="1556791"/>
            <a:ext cx="10081120" cy="4684157"/>
          </a:xfr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872491" y="1984390"/>
            <a:ext cx="9577063" cy="4353211"/>
          </a:xfrm>
        </p:spPr>
      </p:pic>
      <p:sp>
        <p:nvSpPr>
          <p:cNvPr id="6" name="文本框 5"/>
          <p:cNvSpPr txBox="1"/>
          <p:nvPr/>
        </p:nvSpPr>
        <p:spPr>
          <a:xfrm>
            <a:off x="482551" y="1135539"/>
            <a:ext cx="11449272" cy="460375"/>
          </a:xfrm>
          <a:prstGeom prst="rect">
            <a:avLst/>
          </a:prstGeom>
          <a:noFill/>
        </p:spPr>
        <p:txBody>
          <a:bodyPr wrap="square" rtlCol="0">
            <a:spAutoFit/>
          </a:bodyPr>
          <a:p>
            <a:r>
              <a:rPr lang="zh-CN" altLang="en-US" sz="2400" b="1" dirty="0" smtClean="0">
                <a:solidFill>
                  <a:schemeClr val="bg2"/>
                </a:solidFill>
              </a:rPr>
              <a:t>接收方收到</a:t>
            </a:r>
            <a:r>
              <a:rPr lang="en-US" altLang="zh-CN" sz="2400" b="1" dirty="0" smtClean="0">
                <a:solidFill>
                  <a:schemeClr val="bg2"/>
                </a:solidFill>
              </a:rPr>
              <a:t>301-400</a:t>
            </a:r>
            <a:r>
              <a:rPr lang="zh-CN" altLang="en-US" sz="2400" b="1" dirty="0" smtClean="0">
                <a:solidFill>
                  <a:schemeClr val="bg2"/>
                </a:solidFill>
              </a:rPr>
              <a:t>，但还没有收到</a:t>
            </a:r>
            <a:r>
              <a:rPr lang="en-US" altLang="zh-CN" sz="2400" b="1" dirty="0" smtClean="0">
                <a:solidFill>
                  <a:schemeClr val="bg2"/>
                </a:solidFill>
              </a:rPr>
              <a:t>201-300</a:t>
            </a:r>
            <a:r>
              <a:rPr lang="zh-CN" altLang="en-US" sz="2400" b="1" dirty="0" smtClean="0">
                <a:solidFill>
                  <a:schemeClr val="bg2"/>
                </a:solidFill>
              </a:rPr>
              <a:t>，因此接收窗口不能右移</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0160"/>
          <a:stretch>
            <a:fillRect/>
          </a:stretch>
        </p:blipFill>
        <p:spPr>
          <a:xfrm>
            <a:off x="944697" y="1914158"/>
            <a:ext cx="9013810" cy="4188235"/>
          </a:xfrm>
        </p:spPr>
      </p:pic>
      <p:sp>
        <p:nvSpPr>
          <p:cNvPr id="6" name="文本框 5"/>
          <p:cNvSpPr txBox="1"/>
          <p:nvPr/>
        </p:nvSpPr>
        <p:spPr>
          <a:xfrm>
            <a:off x="626567" y="1196752"/>
            <a:ext cx="7992888" cy="460375"/>
          </a:xfrm>
          <a:prstGeom prst="rect">
            <a:avLst/>
          </a:prstGeom>
          <a:noFill/>
        </p:spPr>
        <p:txBody>
          <a:bodyPr wrap="square" rtlCol="0">
            <a:spAutoFit/>
          </a:bodyPr>
          <a:p>
            <a:r>
              <a:rPr lang="zh-CN" altLang="en-US" sz="2400" b="1" dirty="0" smtClean="0">
                <a:solidFill>
                  <a:schemeClr val="bg2"/>
                </a:solidFill>
              </a:rPr>
              <a:t>发送方发送</a:t>
            </a:r>
            <a:r>
              <a:rPr lang="en-US" altLang="zh-CN" sz="2400" b="1" dirty="0" smtClean="0">
                <a:solidFill>
                  <a:schemeClr val="bg2"/>
                </a:solidFill>
              </a:rPr>
              <a:t>401-500</a:t>
            </a:r>
            <a:r>
              <a:rPr lang="zh-CN" altLang="en-US" sz="2400" b="1" dirty="0" smtClean="0">
                <a:solidFill>
                  <a:schemeClr val="bg2"/>
                </a:solidFill>
              </a:rPr>
              <a:t>的数据</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0160"/>
          <a:stretch>
            <a:fillRect/>
          </a:stretch>
        </p:blipFill>
        <p:spPr>
          <a:xfrm>
            <a:off x="901789" y="1556792"/>
            <a:ext cx="10453969" cy="4857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3.1.2 </a:t>
            </a:r>
            <a:r>
              <a:rPr sz="2800" b="1" dirty="0">
                <a:solidFill>
                  <a:schemeClr val="bg2"/>
                </a:solidFill>
                <a:latin typeface="黑体" panose="02010609060101010101" charset="-122"/>
                <a:ea typeface="黑体" panose="02010609060101010101" charset="-122"/>
                <a:sym typeface="+mn-ea"/>
              </a:rPr>
              <a:t>传输层协议</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0291" name="Rectangle 3"/>
          <p:cNvSpPr>
            <a:spLocks noGrp="1" noChangeArrowheads="1"/>
          </p:cNvSpPr>
          <p:nvPr>
            <p:ph idx="1"/>
          </p:nvPr>
        </p:nvSpPr>
        <p:spPr>
          <a:xfrm>
            <a:off x="323215" y="954405"/>
            <a:ext cx="10978515" cy="1316355"/>
          </a:xfrm>
        </p:spPr>
        <p:txBody>
          <a:bodyPr>
            <a:noAutofit/>
          </a:bodyPr>
          <a:p>
            <a:pPr>
              <a:buNone/>
            </a:pPr>
            <a:r>
              <a:rPr lang="zh-CN" altLang="en-US" sz="2400" b="1" dirty="0">
                <a:solidFill>
                  <a:schemeClr val="bg2"/>
                </a:solidFill>
              </a:rPr>
              <a:t>因特网的传输层有两个不同的协议：</a:t>
            </a:r>
            <a:endParaRPr lang="zh-CN" altLang="en-US" sz="2400" b="1" dirty="0">
              <a:solidFill>
                <a:schemeClr val="bg2"/>
              </a:solidFill>
            </a:endParaRPr>
          </a:p>
          <a:p>
            <a:pPr>
              <a:buFont typeface="Wingdings" panose="05000000000000000000" pitchFamily="2" charset="2"/>
              <a:buNone/>
            </a:pPr>
            <a:r>
              <a:rPr lang="en-US" altLang="zh-CN" sz="2400" b="1" dirty="0">
                <a:solidFill>
                  <a:schemeClr val="bg2"/>
                </a:solidFill>
              </a:rPr>
              <a:t>(1) </a:t>
            </a:r>
            <a:r>
              <a:rPr lang="zh-CN" altLang="en-US" sz="2400" b="1" dirty="0">
                <a:solidFill>
                  <a:srgbClr val="FF0000"/>
                </a:solidFill>
              </a:rPr>
              <a:t>用户数据报协议 </a:t>
            </a:r>
            <a:r>
              <a:rPr lang="en-US" altLang="zh-CN" sz="2400" b="1" dirty="0">
                <a:solidFill>
                  <a:srgbClr val="FF0000"/>
                </a:solidFill>
              </a:rPr>
              <a:t>UDP</a:t>
            </a:r>
            <a:r>
              <a:rPr lang="en-US" altLang="zh-CN" sz="2400" b="1" dirty="0">
                <a:solidFill>
                  <a:schemeClr val="bg2"/>
                </a:solidFill>
              </a:rPr>
              <a:t> (User Datagram Protocol)</a:t>
            </a:r>
            <a:endParaRPr lang="en-US" altLang="zh-CN" sz="2400" b="1" dirty="0">
              <a:solidFill>
                <a:schemeClr val="bg2"/>
              </a:solidFill>
            </a:endParaRPr>
          </a:p>
          <a:p>
            <a:pPr>
              <a:buFont typeface="Wingdings" panose="05000000000000000000" pitchFamily="2" charset="2"/>
              <a:buNone/>
            </a:pPr>
            <a:r>
              <a:rPr lang="en-US" altLang="zh-CN" sz="2400" b="1" dirty="0">
                <a:solidFill>
                  <a:schemeClr val="bg2"/>
                </a:solidFill>
              </a:rPr>
              <a:t>(2) </a:t>
            </a:r>
            <a:r>
              <a:rPr lang="zh-CN" altLang="en-US" sz="2400" b="1" dirty="0">
                <a:solidFill>
                  <a:srgbClr val="FF0000"/>
                </a:solidFill>
              </a:rPr>
              <a:t>传输控制协议 </a:t>
            </a:r>
            <a:r>
              <a:rPr lang="en-US" altLang="zh-CN" sz="2400" b="1" dirty="0">
                <a:solidFill>
                  <a:srgbClr val="FF0000"/>
                </a:solidFill>
              </a:rPr>
              <a:t>TCP</a:t>
            </a:r>
            <a:r>
              <a:rPr lang="en-US" altLang="zh-CN" sz="2400" b="1" dirty="0">
                <a:solidFill>
                  <a:schemeClr val="bg2"/>
                </a:solidFill>
              </a:rPr>
              <a:t> (Transmission Control Protocol)</a:t>
            </a:r>
            <a:endParaRPr lang="en-US" altLang="zh-CN" sz="2400" b="1" dirty="0">
              <a:solidFill>
                <a:schemeClr val="bg2"/>
              </a:solidFill>
            </a:endParaRPr>
          </a:p>
        </p:txBody>
      </p:sp>
      <p:sp>
        <p:nvSpPr>
          <p:cNvPr id="3" name="矩形 2"/>
          <p:cNvSpPr/>
          <p:nvPr/>
        </p:nvSpPr>
        <p:spPr>
          <a:xfrm>
            <a:off x="323215" y="2299335"/>
            <a:ext cx="6697345" cy="3969385"/>
          </a:xfrm>
          <a:prstGeom prst="rect">
            <a:avLst/>
          </a:prstGeom>
        </p:spPr>
        <p:txBody>
          <a:bodyPr wrap="square">
            <a:spAutoFit/>
          </a:bodyPr>
          <a:p>
            <a:pPr indent="0" algn="l" fontAlgn="auto">
              <a:lnSpc>
                <a:spcPct val="150000"/>
              </a:lnSpc>
            </a:pPr>
            <a:r>
              <a:rPr lang="zh-CN" altLang="en-US" sz="2400" b="1" dirty="0">
                <a:solidFill>
                  <a:schemeClr val="bg2"/>
                </a:solidFill>
                <a:latin typeface="+mn-lt"/>
                <a:ea typeface="+mn-ea"/>
              </a:rPr>
              <a:t>两个对等传输实体在通信时传送的数据单位叫作</a:t>
            </a:r>
            <a:r>
              <a:rPr lang="zh-CN" altLang="en-US" sz="2400" b="1" dirty="0">
                <a:solidFill>
                  <a:srgbClr val="FF0000"/>
                </a:solidFill>
                <a:latin typeface="+mn-lt"/>
                <a:ea typeface="+mn-ea"/>
              </a:rPr>
              <a:t>传输协议数据单元</a:t>
            </a:r>
            <a:r>
              <a:rPr lang="en-US" altLang="zh-CN" sz="2400" b="1" dirty="0">
                <a:solidFill>
                  <a:schemeClr val="bg2"/>
                </a:solidFill>
                <a:latin typeface="+mn-lt"/>
                <a:ea typeface="+mn-ea"/>
              </a:rPr>
              <a:t>TPDU (Transport Protocol Data Unit)</a:t>
            </a:r>
            <a:r>
              <a:rPr lang="zh-CN" altLang="en-US" sz="2400" b="1" dirty="0">
                <a:solidFill>
                  <a:schemeClr val="bg2"/>
                </a:solidFill>
                <a:latin typeface="+mn-lt"/>
                <a:ea typeface="+mn-ea"/>
              </a:rPr>
              <a:t>。</a:t>
            </a:r>
            <a:endParaRPr lang="zh-CN" altLang="en-US" sz="2400" b="1" dirty="0">
              <a:solidFill>
                <a:schemeClr val="bg2"/>
              </a:solidFill>
              <a:latin typeface="+mn-lt"/>
              <a:ea typeface="+mn-ea"/>
            </a:endParaRPr>
          </a:p>
          <a:p>
            <a:pPr indent="0" algn="l" fontAlgn="auto">
              <a:lnSpc>
                <a:spcPct val="150000"/>
              </a:lnSpc>
            </a:pPr>
            <a:r>
              <a:rPr lang="en-US" altLang="zh-CN" sz="2400" b="1" dirty="0">
                <a:solidFill>
                  <a:schemeClr val="bg2"/>
                </a:solidFill>
                <a:latin typeface="+mn-lt"/>
                <a:ea typeface="+mn-ea"/>
              </a:rPr>
              <a:t>TCP </a:t>
            </a:r>
            <a:r>
              <a:rPr lang="zh-CN" altLang="en-US" sz="2400" b="1" dirty="0">
                <a:solidFill>
                  <a:schemeClr val="bg2"/>
                </a:solidFill>
                <a:latin typeface="+mn-lt"/>
                <a:ea typeface="+mn-ea"/>
              </a:rPr>
              <a:t>传送的协议数据单元称为</a:t>
            </a:r>
            <a:r>
              <a:rPr lang="zh-CN" altLang="en-US" sz="2400" b="1" dirty="0">
                <a:solidFill>
                  <a:schemeClr val="tx1">
                    <a:lumMod val="65000"/>
                    <a:lumOff val="35000"/>
                  </a:schemeClr>
                </a:solidFill>
                <a:latin typeface="+mn-lt"/>
                <a:ea typeface="+mn-ea"/>
              </a:rPr>
              <a:t> </a:t>
            </a:r>
            <a:r>
              <a:rPr lang="en-US" altLang="zh-CN" sz="2400" b="1" dirty="0">
                <a:solidFill>
                  <a:srgbClr val="FF0000"/>
                </a:solidFill>
                <a:latin typeface="+mn-lt"/>
                <a:ea typeface="+mn-ea"/>
              </a:rPr>
              <a:t>TCP </a:t>
            </a:r>
            <a:r>
              <a:rPr lang="zh-CN" altLang="en-US" sz="2400" b="1" dirty="0">
                <a:solidFill>
                  <a:srgbClr val="FF0000"/>
                </a:solidFill>
                <a:latin typeface="+mn-lt"/>
                <a:ea typeface="+mn-ea"/>
              </a:rPr>
              <a:t>报文段</a:t>
            </a:r>
            <a:r>
              <a:rPr lang="en-US" altLang="zh-CN" sz="2400" b="1" dirty="0">
                <a:solidFill>
                  <a:schemeClr val="bg2"/>
                </a:solidFill>
                <a:latin typeface="+mn-lt"/>
                <a:ea typeface="+mn-ea"/>
              </a:rPr>
              <a:t>(segment)</a:t>
            </a:r>
            <a:endParaRPr lang="en-US" altLang="zh-CN" sz="2400" b="1" dirty="0">
              <a:solidFill>
                <a:schemeClr val="bg2"/>
              </a:solidFill>
              <a:latin typeface="+mn-lt"/>
              <a:ea typeface="+mn-ea"/>
            </a:endParaRPr>
          </a:p>
          <a:p>
            <a:pPr indent="0" algn="l" fontAlgn="auto">
              <a:lnSpc>
                <a:spcPct val="150000"/>
              </a:lnSpc>
            </a:pPr>
            <a:r>
              <a:rPr lang="en-US" altLang="zh-CN" sz="2400" b="1" dirty="0">
                <a:solidFill>
                  <a:schemeClr val="bg2"/>
                </a:solidFill>
                <a:latin typeface="+mn-lt"/>
                <a:ea typeface="+mn-ea"/>
              </a:rPr>
              <a:t>UDP </a:t>
            </a:r>
            <a:r>
              <a:rPr lang="zh-CN" altLang="en-US" sz="2400" b="1" dirty="0">
                <a:solidFill>
                  <a:schemeClr val="bg2"/>
                </a:solidFill>
                <a:latin typeface="+mn-lt"/>
                <a:ea typeface="+mn-ea"/>
              </a:rPr>
              <a:t>传送的协议数据单元称</a:t>
            </a:r>
            <a:r>
              <a:rPr lang="zh-CN" altLang="en-US" sz="2400" b="1" dirty="0">
                <a:solidFill>
                  <a:srgbClr val="FF0000"/>
                </a:solidFill>
                <a:latin typeface="+mn-lt"/>
                <a:ea typeface="+mn-ea"/>
              </a:rPr>
              <a:t>为 </a:t>
            </a:r>
            <a:r>
              <a:rPr lang="en-US" altLang="zh-CN" sz="2400" b="1" dirty="0">
                <a:solidFill>
                  <a:srgbClr val="FF0000"/>
                </a:solidFill>
                <a:latin typeface="+mn-lt"/>
                <a:ea typeface="+mn-ea"/>
              </a:rPr>
              <a:t>UDP </a:t>
            </a:r>
            <a:r>
              <a:rPr lang="zh-CN" altLang="en-US" sz="2400" b="1" dirty="0">
                <a:solidFill>
                  <a:srgbClr val="FF0000"/>
                </a:solidFill>
                <a:latin typeface="+mn-lt"/>
                <a:ea typeface="+mn-ea"/>
              </a:rPr>
              <a:t>报文</a:t>
            </a:r>
            <a:r>
              <a:rPr lang="zh-CN" altLang="en-US" sz="2400" b="1" dirty="0">
                <a:solidFill>
                  <a:schemeClr val="bg2"/>
                </a:solidFill>
                <a:latin typeface="+mn-lt"/>
                <a:ea typeface="+mn-ea"/>
              </a:rPr>
              <a:t>或</a:t>
            </a:r>
            <a:r>
              <a:rPr lang="zh-CN" altLang="en-US" sz="2400" b="1" dirty="0">
                <a:solidFill>
                  <a:srgbClr val="FF0000"/>
                </a:solidFill>
                <a:latin typeface="+mn-lt"/>
                <a:ea typeface="+mn-ea"/>
              </a:rPr>
              <a:t>用户数据报</a:t>
            </a:r>
            <a:r>
              <a:rPr lang="zh-CN" altLang="en-US" sz="2400" b="1" dirty="0">
                <a:solidFill>
                  <a:schemeClr val="tx1">
                    <a:lumMod val="65000"/>
                    <a:lumOff val="35000"/>
                  </a:schemeClr>
                </a:solidFill>
                <a:latin typeface="+mn-lt"/>
                <a:ea typeface="+mn-ea"/>
              </a:rPr>
              <a:t>。 </a:t>
            </a:r>
            <a:endParaRPr lang="zh-CN" altLang="en-US" sz="2400" b="1" dirty="0">
              <a:solidFill>
                <a:schemeClr val="tx1">
                  <a:lumMod val="65000"/>
                  <a:lumOff val="35000"/>
                </a:schemeClr>
              </a:solidFill>
              <a:latin typeface="+mn-lt"/>
              <a:ea typeface="+mn-ea"/>
            </a:endParaRPr>
          </a:p>
        </p:txBody>
      </p:sp>
      <p:sp>
        <p:nvSpPr>
          <p:cNvPr id="14" name="Rectangle 5"/>
          <p:cNvSpPr>
            <a:spLocks noChangeArrowheads="1"/>
          </p:cNvSpPr>
          <p:nvPr/>
        </p:nvSpPr>
        <p:spPr bwMode="auto">
          <a:xfrm>
            <a:off x="8257064" y="2470084"/>
            <a:ext cx="3021013" cy="2417763"/>
          </a:xfrm>
          <a:prstGeom prst="rect">
            <a:avLst/>
          </a:prstGeom>
          <a:solidFill>
            <a:schemeClr val="bg1"/>
          </a:solidFill>
          <a:ln w="254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15" name="Line 6"/>
          <p:cNvSpPr>
            <a:spLocks noChangeShapeType="1"/>
          </p:cNvSpPr>
          <p:nvPr/>
        </p:nvSpPr>
        <p:spPr bwMode="auto">
          <a:xfrm>
            <a:off x="8255477" y="2979671"/>
            <a:ext cx="3017837"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6" name="Line 7"/>
          <p:cNvSpPr>
            <a:spLocks noChangeShapeType="1"/>
          </p:cNvSpPr>
          <p:nvPr/>
        </p:nvSpPr>
        <p:spPr bwMode="auto">
          <a:xfrm>
            <a:off x="8255476" y="3498783"/>
            <a:ext cx="3028950"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17" name="Rectangle 8"/>
          <p:cNvSpPr>
            <a:spLocks noChangeArrowheads="1"/>
          </p:cNvSpPr>
          <p:nvPr/>
        </p:nvSpPr>
        <p:spPr bwMode="auto">
          <a:xfrm>
            <a:off x="8280877" y="2497071"/>
            <a:ext cx="2986087" cy="461962"/>
          </a:xfrm>
          <a:prstGeom prst="rect">
            <a:avLst/>
          </a:prstGeom>
          <a:solidFill>
            <a:srgbClr val="00B0F0"/>
          </a:solidFill>
          <a:ln w="12700">
            <a:noFill/>
            <a:miter lim="800000"/>
          </a:ln>
          <a:effectLst/>
        </p:spPr>
        <p:txBody>
          <a:bodyPr wrap="none" anchor="ctr"/>
          <a:p>
            <a:endParaRPr lang="zh-CN" altLang="en-US" b="1">
              <a:solidFill>
                <a:schemeClr val="bg2"/>
              </a:solidFill>
              <a:latin typeface="+mn-lt"/>
              <a:ea typeface="+mn-ea"/>
            </a:endParaRPr>
          </a:p>
        </p:txBody>
      </p:sp>
      <p:sp>
        <p:nvSpPr>
          <p:cNvPr id="18" name="Rectangle 9"/>
          <p:cNvSpPr>
            <a:spLocks noChangeArrowheads="1"/>
          </p:cNvSpPr>
          <p:nvPr/>
        </p:nvSpPr>
        <p:spPr bwMode="auto">
          <a:xfrm>
            <a:off x="8280876" y="3517833"/>
            <a:ext cx="2978150" cy="1346200"/>
          </a:xfrm>
          <a:prstGeom prst="rect">
            <a:avLst/>
          </a:prstGeom>
          <a:solidFill>
            <a:srgbClr val="00B0F0"/>
          </a:solidFill>
          <a:ln w="12700">
            <a:noFill/>
            <a:miter lim="800000"/>
          </a:ln>
          <a:effectLst/>
        </p:spPr>
        <p:txBody>
          <a:bodyPr wrap="none" anchor="ctr"/>
          <a:p>
            <a:endParaRPr lang="zh-CN" altLang="en-US" b="1">
              <a:solidFill>
                <a:schemeClr val="bg2"/>
              </a:solidFill>
              <a:latin typeface="+mn-lt"/>
              <a:ea typeface="+mn-ea"/>
            </a:endParaRPr>
          </a:p>
        </p:txBody>
      </p:sp>
      <p:sp>
        <p:nvSpPr>
          <p:cNvPr id="19" name="Line 10"/>
          <p:cNvSpPr>
            <a:spLocks noChangeShapeType="1"/>
          </p:cNvSpPr>
          <p:nvPr/>
        </p:nvSpPr>
        <p:spPr bwMode="auto">
          <a:xfrm>
            <a:off x="9754076" y="2984433"/>
            <a:ext cx="0" cy="508000"/>
          </a:xfrm>
          <a:prstGeom prst="line">
            <a:avLst/>
          </a:prstGeom>
          <a:noFill/>
          <a:ln w="12700">
            <a:solidFill>
              <a:schemeClr val="tx1"/>
            </a:solidFill>
            <a:round/>
          </a:ln>
          <a:effectLst/>
        </p:spPr>
        <p:txBody>
          <a:bodyPr wrap="none" anchor="ctr"/>
          <a:p>
            <a:endParaRPr lang="zh-CN" altLang="en-US">
              <a:solidFill>
                <a:sysClr val="windowText" lastClr="000000"/>
              </a:solidFill>
              <a:latin typeface="+mn-lt"/>
              <a:ea typeface="+mn-ea"/>
            </a:endParaRPr>
          </a:p>
        </p:txBody>
      </p:sp>
      <p:sp>
        <p:nvSpPr>
          <p:cNvPr id="20" name="Rectangle 11"/>
          <p:cNvSpPr>
            <a:spLocks noChangeArrowheads="1"/>
          </p:cNvSpPr>
          <p:nvPr/>
        </p:nvSpPr>
        <p:spPr bwMode="auto">
          <a:xfrm>
            <a:off x="10104913" y="3039997"/>
            <a:ext cx="56515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TCP</a:t>
            </a:r>
            <a:endParaRPr kumimoji="1" lang="en-US" altLang="zh-CN" sz="2000" b="1">
              <a:solidFill>
                <a:schemeClr val="bg2"/>
              </a:solidFill>
              <a:latin typeface="+mn-lt"/>
              <a:ea typeface="+mn-ea"/>
            </a:endParaRPr>
          </a:p>
        </p:txBody>
      </p:sp>
      <p:sp>
        <p:nvSpPr>
          <p:cNvPr id="21" name="Rectangle 12"/>
          <p:cNvSpPr>
            <a:spLocks noChangeArrowheads="1"/>
          </p:cNvSpPr>
          <p:nvPr/>
        </p:nvSpPr>
        <p:spPr bwMode="auto">
          <a:xfrm>
            <a:off x="8617426" y="3039997"/>
            <a:ext cx="56515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a:solidFill>
                  <a:schemeClr val="bg2"/>
                </a:solidFill>
                <a:latin typeface="+mn-lt"/>
                <a:ea typeface="+mn-ea"/>
              </a:rPr>
              <a:t>UDP</a:t>
            </a:r>
            <a:endParaRPr kumimoji="1" lang="en-US" altLang="zh-CN" sz="2000" b="1">
              <a:solidFill>
                <a:schemeClr val="bg2"/>
              </a:solidFill>
              <a:latin typeface="+mn-lt"/>
              <a:ea typeface="+mn-ea"/>
            </a:endParaRPr>
          </a:p>
        </p:txBody>
      </p:sp>
      <p:sp>
        <p:nvSpPr>
          <p:cNvPr id="22" name="Rectangle 15"/>
          <p:cNvSpPr>
            <a:spLocks noChangeArrowheads="1"/>
          </p:cNvSpPr>
          <p:nvPr/>
        </p:nvSpPr>
        <p:spPr bwMode="auto">
          <a:xfrm>
            <a:off x="9515952" y="3533709"/>
            <a:ext cx="436880" cy="39624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000" b="1" dirty="0">
                <a:solidFill>
                  <a:schemeClr val="bg2"/>
                </a:solidFill>
                <a:latin typeface="+mn-lt"/>
                <a:ea typeface="+mn-ea"/>
              </a:rPr>
              <a:t>IP</a:t>
            </a:r>
            <a:endParaRPr kumimoji="1" lang="en-US" altLang="zh-CN" sz="2000" b="1" dirty="0">
              <a:solidFill>
                <a:schemeClr val="bg2"/>
              </a:solidFill>
              <a:latin typeface="+mn-lt"/>
              <a:ea typeface="+mn-ea"/>
            </a:endParaRPr>
          </a:p>
        </p:txBody>
      </p:sp>
      <p:sp>
        <p:nvSpPr>
          <p:cNvPr id="23" name="Rectangle 18"/>
          <p:cNvSpPr>
            <a:spLocks noChangeArrowheads="1"/>
          </p:cNvSpPr>
          <p:nvPr/>
        </p:nvSpPr>
        <p:spPr bwMode="auto">
          <a:xfrm>
            <a:off x="9266714" y="2549458"/>
            <a:ext cx="946150" cy="39624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000" b="1">
                <a:solidFill>
                  <a:schemeClr val="bg2"/>
                </a:solidFill>
                <a:latin typeface="+mn-lt"/>
                <a:ea typeface="+mn-ea"/>
              </a:rPr>
              <a:t>应用层</a:t>
            </a:r>
            <a:endParaRPr kumimoji="1" lang="zh-CN" altLang="en-US" sz="2000" b="1">
              <a:solidFill>
                <a:schemeClr val="bg2"/>
              </a:solidFill>
              <a:latin typeface="+mn-lt"/>
              <a:ea typeface="+mn-ea"/>
            </a:endParaRPr>
          </a:p>
        </p:txBody>
      </p:sp>
      <p:sp>
        <p:nvSpPr>
          <p:cNvPr id="24" name="Rectangle 19"/>
          <p:cNvSpPr>
            <a:spLocks noChangeArrowheads="1"/>
          </p:cNvSpPr>
          <p:nvPr/>
        </p:nvSpPr>
        <p:spPr bwMode="auto">
          <a:xfrm>
            <a:off x="8693626" y="4205221"/>
            <a:ext cx="2303462" cy="396240"/>
          </a:xfrm>
          <a:prstGeom prst="rect">
            <a:avLst/>
          </a:prstGeom>
          <a:noFill/>
          <a:ln w="12700">
            <a:noFill/>
            <a:miter lim="800000"/>
          </a:ln>
          <a:effectLst/>
        </p:spPr>
        <p:txBody>
          <a:bodyPr lIns="90488" tIns="44450" rIns="90488" bIns="44450">
            <a:spAutoFit/>
          </a:bodyPr>
          <a:p>
            <a:pPr defTabSz="762000" eaLnBrk="0" hangingPunct="0"/>
            <a:r>
              <a:rPr kumimoji="1" lang="zh-CN" altLang="en-US" sz="2000" b="1">
                <a:solidFill>
                  <a:schemeClr val="bg2"/>
                </a:solidFill>
                <a:latin typeface="+mn-lt"/>
                <a:ea typeface="+mn-ea"/>
              </a:rPr>
              <a:t>与各种网络接口</a:t>
            </a:r>
            <a:endParaRPr kumimoji="1" lang="zh-CN" altLang="en-US" sz="2000" b="1">
              <a:solidFill>
                <a:schemeClr val="bg2"/>
              </a:solidFill>
              <a:latin typeface="+mn-lt"/>
              <a:ea typeface="+mn-ea"/>
            </a:endParaRPr>
          </a:p>
        </p:txBody>
      </p:sp>
      <p:sp>
        <p:nvSpPr>
          <p:cNvPr id="25" name="Line 20"/>
          <p:cNvSpPr>
            <a:spLocks noChangeShapeType="1"/>
          </p:cNvSpPr>
          <p:nvPr/>
        </p:nvSpPr>
        <p:spPr bwMode="auto">
          <a:xfrm>
            <a:off x="8255477" y="3998846"/>
            <a:ext cx="3017837" cy="0"/>
          </a:xfrm>
          <a:prstGeom prst="line">
            <a:avLst/>
          </a:prstGeom>
          <a:noFill/>
          <a:ln w="12700">
            <a:solidFill>
              <a:schemeClr val="tx1"/>
            </a:solidFill>
            <a:round/>
          </a:ln>
          <a:effectLst/>
        </p:spPr>
        <p:txBody>
          <a:bodyPr wrap="none" anchor="ctr"/>
          <a:p>
            <a:endParaRPr lang="zh-CN" altLang="en-US">
              <a:solidFill>
                <a:schemeClr val="tx1">
                  <a:lumMod val="65000"/>
                  <a:lumOff val="35000"/>
                </a:schemeClr>
              </a:solidFill>
              <a:latin typeface="+mn-lt"/>
              <a:ea typeface="+mn-ea"/>
            </a:endParaRPr>
          </a:p>
        </p:txBody>
      </p:sp>
      <p:sp>
        <p:nvSpPr>
          <p:cNvPr id="26" name="Text Box 22"/>
          <p:cNvSpPr txBox="1">
            <a:spLocks noChangeArrowheads="1"/>
          </p:cNvSpPr>
          <p:nvPr/>
        </p:nvSpPr>
        <p:spPr bwMode="auto">
          <a:xfrm>
            <a:off x="6891813" y="2981259"/>
            <a:ext cx="1255395" cy="521970"/>
          </a:xfrm>
          <a:prstGeom prst="rect">
            <a:avLst/>
          </a:prstGeom>
          <a:noFill/>
          <a:ln w="9525">
            <a:noFill/>
            <a:miter lim="800000"/>
          </a:ln>
          <a:effectLst/>
        </p:spPr>
        <p:txBody>
          <a:bodyPr wrap="none">
            <a:spAutoFit/>
          </a:bodyPr>
          <a:p>
            <a:r>
              <a:rPr lang="zh-CN" altLang="en-US" sz="2800" b="1" dirty="0">
                <a:solidFill>
                  <a:schemeClr val="bg2"/>
                </a:solidFill>
                <a:latin typeface="+mn-lt"/>
                <a:ea typeface="+mn-ea"/>
              </a:rPr>
              <a:t>传输层</a:t>
            </a:r>
            <a:endParaRPr lang="zh-CN" altLang="en-US" sz="28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1256353" y="2006357"/>
            <a:ext cx="8639776" cy="3927171"/>
          </a:xfrm>
        </p:spPr>
      </p:pic>
      <p:sp>
        <p:nvSpPr>
          <p:cNvPr id="6" name="文本框 5"/>
          <p:cNvSpPr txBox="1"/>
          <p:nvPr/>
        </p:nvSpPr>
        <p:spPr>
          <a:xfrm>
            <a:off x="1130623" y="1196752"/>
            <a:ext cx="7632848" cy="460375"/>
          </a:xfrm>
          <a:prstGeom prst="rect">
            <a:avLst/>
          </a:prstGeom>
          <a:noFill/>
        </p:spPr>
        <p:txBody>
          <a:bodyPr wrap="square" rtlCol="0">
            <a:spAutoFit/>
          </a:bodyPr>
          <a:p>
            <a:r>
              <a:rPr lang="zh-CN" altLang="en-US" sz="2400" b="1" dirty="0" smtClean="0">
                <a:solidFill>
                  <a:schemeClr val="bg2"/>
                </a:solidFill>
              </a:rPr>
              <a:t>发送方超时重传</a:t>
            </a:r>
            <a:r>
              <a:rPr lang="en-US" altLang="zh-CN" sz="2400" b="1" dirty="0" smtClean="0">
                <a:solidFill>
                  <a:schemeClr val="bg2"/>
                </a:solidFill>
              </a:rPr>
              <a:t>201-300</a:t>
            </a:r>
            <a:r>
              <a:rPr lang="zh-CN" altLang="en-US" sz="2400" b="1" dirty="0" smtClean="0">
                <a:solidFill>
                  <a:schemeClr val="bg2"/>
                </a:solidFill>
              </a:rPr>
              <a:t>的数据</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7620" t="23978" r="16297" b="11592"/>
          <a:stretch>
            <a:fillRect/>
          </a:stretch>
        </p:blipFill>
        <p:spPr>
          <a:xfrm>
            <a:off x="1058362" y="1444263"/>
            <a:ext cx="10401156" cy="4680520"/>
          </a:xfrm>
        </p:spPr>
      </p:pic>
      <p:sp>
        <p:nvSpPr>
          <p:cNvPr id="6" name="文本框 5"/>
          <p:cNvSpPr txBox="1"/>
          <p:nvPr/>
        </p:nvSpPr>
        <p:spPr>
          <a:xfrm>
            <a:off x="1058615" y="991523"/>
            <a:ext cx="8712968" cy="460375"/>
          </a:xfrm>
          <a:prstGeom prst="rect">
            <a:avLst/>
          </a:prstGeom>
          <a:noFill/>
        </p:spPr>
        <p:txBody>
          <a:bodyPr wrap="square" rtlCol="0">
            <a:spAutoFit/>
          </a:bodyPr>
          <a:p>
            <a:r>
              <a:rPr lang="zh-CN" altLang="en-US" sz="2400" b="1" dirty="0" smtClean="0">
                <a:solidFill>
                  <a:schemeClr val="bg2"/>
                </a:solidFill>
              </a:rPr>
              <a:t>接收方接收到</a:t>
            </a:r>
            <a:r>
              <a:rPr lang="en-US" altLang="zh-CN" sz="2400" b="1" dirty="0" smtClean="0">
                <a:solidFill>
                  <a:schemeClr val="bg2"/>
                </a:solidFill>
              </a:rPr>
              <a:t>201-300</a:t>
            </a:r>
            <a:r>
              <a:rPr lang="zh-CN" altLang="en-US" sz="2400" b="1" dirty="0" smtClean="0">
                <a:solidFill>
                  <a:schemeClr val="bg2"/>
                </a:solidFill>
              </a:rPr>
              <a:t>的数据</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947428" y="1400577"/>
            <a:ext cx="10297144" cy="4680520"/>
          </a:xfrm>
        </p:spPr>
      </p:pic>
      <p:sp>
        <p:nvSpPr>
          <p:cNvPr id="6" name="文本框 5"/>
          <p:cNvSpPr txBox="1"/>
          <p:nvPr/>
        </p:nvSpPr>
        <p:spPr>
          <a:xfrm>
            <a:off x="762001" y="940723"/>
            <a:ext cx="9284914" cy="460375"/>
          </a:xfrm>
          <a:prstGeom prst="rect">
            <a:avLst/>
          </a:prstGeom>
          <a:noFill/>
        </p:spPr>
        <p:txBody>
          <a:bodyPr wrap="square" rtlCol="0">
            <a:spAutoFit/>
          </a:bodyPr>
          <a:p>
            <a:r>
              <a:rPr lang="zh-CN" altLang="en-US" sz="2400" b="1" dirty="0" smtClean="0"/>
              <a:t>接收窗口右移，此时接收窗口已满，变为</a:t>
            </a:r>
            <a:r>
              <a:rPr lang="en-US" altLang="zh-CN" sz="2400" b="1" dirty="0" smtClean="0"/>
              <a:t>0</a:t>
            </a:r>
            <a:r>
              <a:rPr lang="zh-CN" altLang="en-US" sz="2400" b="1" dirty="0" smtClean="0"/>
              <a:t>字节</a:t>
            </a:r>
            <a:endParaRPr lang="zh-CN" altLang="en-US" sz="2400"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7620" t="25410" r="16297" b="11591"/>
          <a:stretch>
            <a:fillRect/>
          </a:stretch>
        </p:blipFill>
        <p:spPr>
          <a:xfrm>
            <a:off x="831414" y="1650076"/>
            <a:ext cx="10530111" cy="4633249"/>
          </a:xfrm>
        </p:spPr>
      </p:pic>
      <p:sp>
        <p:nvSpPr>
          <p:cNvPr id="6" name="文本框 5"/>
          <p:cNvSpPr txBox="1"/>
          <p:nvPr/>
        </p:nvSpPr>
        <p:spPr>
          <a:xfrm>
            <a:off x="774701" y="980728"/>
            <a:ext cx="8780858" cy="460375"/>
          </a:xfrm>
          <a:prstGeom prst="rect">
            <a:avLst/>
          </a:prstGeom>
          <a:noFill/>
        </p:spPr>
        <p:txBody>
          <a:bodyPr wrap="square" rtlCol="0">
            <a:spAutoFit/>
          </a:bodyPr>
          <a:p>
            <a:r>
              <a:rPr lang="zh-CN" altLang="en-US" sz="2400" b="1" dirty="0" smtClean="0">
                <a:solidFill>
                  <a:schemeClr val="bg2"/>
                </a:solidFill>
              </a:rPr>
              <a:t>应用程序从接收缓存中读取了</a:t>
            </a:r>
            <a:r>
              <a:rPr lang="en-US" altLang="zh-CN" sz="2400" b="1" dirty="0" smtClean="0">
                <a:solidFill>
                  <a:schemeClr val="bg2"/>
                </a:solidFill>
              </a:rPr>
              <a:t>100</a:t>
            </a:r>
            <a:r>
              <a:rPr lang="zh-CN" altLang="en-US" sz="2400" b="1" dirty="0" smtClean="0">
                <a:solidFill>
                  <a:schemeClr val="bg2"/>
                </a:solidFill>
              </a:rPr>
              <a:t>个字节，</a:t>
            </a:r>
            <a:r>
              <a:rPr lang="en-US" altLang="zh-CN" sz="2400" b="1" dirty="0" smtClean="0">
                <a:solidFill>
                  <a:schemeClr val="bg2"/>
                </a:solidFill>
              </a:rPr>
              <a:t>101-200</a:t>
            </a: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6297" b="10159"/>
          <a:stretch>
            <a:fillRect/>
          </a:stretch>
        </p:blipFill>
        <p:spPr>
          <a:xfrm>
            <a:off x="1105846" y="1712486"/>
            <a:ext cx="9980309" cy="4536504"/>
          </a:xfrm>
        </p:spPr>
      </p:pic>
      <p:sp>
        <p:nvSpPr>
          <p:cNvPr id="6" name="文本框 5"/>
          <p:cNvSpPr txBox="1"/>
          <p:nvPr/>
        </p:nvSpPr>
        <p:spPr>
          <a:xfrm>
            <a:off x="1109021" y="980728"/>
            <a:ext cx="9166618" cy="460375"/>
          </a:xfrm>
          <a:prstGeom prst="rect">
            <a:avLst/>
          </a:prstGeom>
          <a:noFill/>
        </p:spPr>
        <p:txBody>
          <a:bodyPr wrap="square" rtlCol="0">
            <a:spAutoFit/>
          </a:bodyPr>
          <a:p>
            <a:r>
              <a:rPr lang="zh-CN" altLang="en-US" sz="2400" b="1" dirty="0" smtClean="0">
                <a:solidFill>
                  <a:schemeClr val="bg2"/>
                </a:solidFill>
              </a:rPr>
              <a:t>接收缓存右移，变成</a:t>
            </a:r>
            <a:r>
              <a:rPr lang="en-US" altLang="zh-CN" sz="2400" b="1" dirty="0" smtClean="0">
                <a:solidFill>
                  <a:schemeClr val="bg2"/>
                </a:solidFill>
              </a:rPr>
              <a:t>201-600</a:t>
            </a:r>
            <a:r>
              <a:rPr lang="zh-CN" altLang="en-US" sz="2400" b="1" dirty="0" smtClean="0">
                <a:solidFill>
                  <a:schemeClr val="bg2"/>
                </a:solidFill>
              </a:rPr>
              <a:t>；接收窗口右移，变成</a:t>
            </a:r>
            <a:r>
              <a:rPr lang="en-US" altLang="zh-CN" sz="2400" b="1" dirty="0" smtClean="0">
                <a:solidFill>
                  <a:schemeClr val="bg2"/>
                </a:solidFill>
              </a:rPr>
              <a:t>100</a:t>
            </a: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6297" b="11592"/>
          <a:stretch>
            <a:fillRect/>
          </a:stretch>
        </p:blipFill>
        <p:spPr>
          <a:xfrm>
            <a:off x="901789" y="1556792"/>
            <a:ext cx="10597985" cy="4817266"/>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5410" r="15638" b="10159"/>
          <a:stretch>
            <a:fillRect/>
          </a:stretch>
        </p:blipFill>
        <p:spPr>
          <a:xfrm>
            <a:off x="1114495" y="1623874"/>
            <a:ext cx="10456127" cy="4705257"/>
          </a:xfrm>
        </p:spPr>
      </p:pic>
      <p:sp>
        <p:nvSpPr>
          <p:cNvPr id="6" name="文本框 5"/>
          <p:cNvSpPr txBox="1"/>
          <p:nvPr/>
        </p:nvSpPr>
        <p:spPr>
          <a:xfrm>
            <a:off x="986607" y="908720"/>
            <a:ext cx="7920880" cy="829945"/>
          </a:xfrm>
          <a:prstGeom prst="rect">
            <a:avLst/>
          </a:prstGeom>
          <a:noFill/>
        </p:spPr>
        <p:txBody>
          <a:bodyPr wrap="square" rtlCol="0">
            <a:spAutoFit/>
          </a:bodyPr>
          <a:p>
            <a:r>
              <a:rPr lang="zh-CN" altLang="en-US" sz="2400" b="1" dirty="0" smtClean="0">
                <a:solidFill>
                  <a:schemeClr val="bg2"/>
                </a:solidFill>
              </a:rPr>
              <a:t>接收方发送确认，</a:t>
            </a:r>
            <a:r>
              <a:rPr lang="en-US" altLang="zh-CN" sz="2400" b="1" dirty="0" err="1" smtClean="0">
                <a:solidFill>
                  <a:schemeClr val="bg2"/>
                </a:solidFill>
              </a:rPr>
              <a:t>ack</a:t>
            </a:r>
            <a:r>
              <a:rPr lang="en-US" altLang="zh-CN" sz="2400" b="1" dirty="0" smtClean="0">
                <a:solidFill>
                  <a:schemeClr val="bg2"/>
                </a:solidFill>
              </a:rPr>
              <a:t>=501,rwin=100</a:t>
            </a:r>
            <a:r>
              <a:rPr lang="zh-CN" altLang="en-US" sz="2400" b="1" dirty="0" smtClean="0">
                <a:solidFill>
                  <a:schemeClr val="bg2"/>
                </a:solidFill>
              </a:rPr>
              <a:t>，</a:t>
            </a:r>
            <a:endParaRPr lang="en-US" altLang="zh-CN" sz="2400" b="1" dirty="0" smtClean="0">
              <a:solidFill>
                <a:schemeClr val="bg2"/>
              </a:solidFill>
            </a:endParaRPr>
          </a:p>
          <a:p>
            <a:r>
              <a:rPr lang="zh-CN" altLang="en-US" sz="2400" b="1" dirty="0" smtClean="0">
                <a:solidFill>
                  <a:schemeClr val="bg2"/>
                </a:solidFill>
              </a:rPr>
              <a:t>即允许发送方发送</a:t>
            </a:r>
            <a:r>
              <a:rPr lang="en-US" altLang="zh-CN" sz="2400" b="1" dirty="0" smtClean="0">
                <a:solidFill>
                  <a:schemeClr val="bg2"/>
                </a:solidFill>
              </a:rPr>
              <a:t>501-600</a:t>
            </a:r>
            <a:r>
              <a:rPr lang="zh-CN" altLang="en-US" sz="2400" b="1" dirty="0" smtClean="0">
                <a:solidFill>
                  <a:schemeClr val="bg2"/>
                </a:solidFill>
              </a:rPr>
              <a:t>的数据</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769621" y="1350288"/>
            <a:ext cx="10653066" cy="4900410"/>
          </a:xfr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280" t="23978" r="15638" b="10160"/>
          <a:stretch>
            <a:fillRect/>
          </a:stretch>
        </p:blipFill>
        <p:spPr>
          <a:xfrm>
            <a:off x="352505" y="1513278"/>
            <a:ext cx="10647457" cy="4897830"/>
          </a:xfrm>
        </p:spPr>
      </p:pic>
      <p:sp>
        <p:nvSpPr>
          <p:cNvPr id="6" name="文本框 5"/>
          <p:cNvSpPr txBox="1"/>
          <p:nvPr/>
        </p:nvSpPr>
        <p:spPr>
          <a:xfrm>
            <a:off x="914599" y="1052736"/>
            <a:ext cx="7488832" cy="460375"/>
          </a:xfrm>
          <a:prstGeom prst="rect">
            <a:avLst/>
          </a:prstGeom>
          <a:noFill/>
        </p:spPr>
        <p:txBody>
          <a:bodyPr wrap="square" rtlCol="0">
            <a:spAutoFit/>
          </a:bodyPr>
          <a:p>
            <a:r>
              <a:rPr lang="zh-CN" altLang="en-US" sz="2400" b="1" dirty="0" smtClean="0"/>
              <a:t>发送方发送</a:t>
            </a:r>
            <a:r>
              <a:rPr lang="en-US" altLang="zh-CN" sz="2400" b="1" dirty="0" smtClean="0"/>
              <a:t>501-600</a:t>
            </a:r>
            <a:r>
              <a:rPr lang="zh-CN" altLang="en-US" sz="2400" b="1" dirty="0" smtClean="0"/>
              <a:t>的数据</a:t>
            </a:r>
            <a:endParaRPr lang="zh-CN" altLang="en-US" sz="2400" b="1"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3.3.4 </a:t>
            </a:r>
            <a:r>
              <a:rPr altLang="zh-CN" sz="2800" b="1" dirty="0">
                <a:latin typeface="宋体" panose="02010600030101010101" pitchFamily="2" charset="-122"/>
                <a:ea typeface="宋体" panose="02010600030101010101" pitchFamily="2" charset="-122"/>
                <a:cs typeface="宋体" panose="02010600030101010101" pitchFamily="2" charset="-122"/>
                <a:sym typeface="+mn-ea"/>
              </a:rPr>
              <a:t>流量控制</a:t>
            </a:r>
            <a:endParaRPr altLang="zh-CN" sz="2800" b="1"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8941" t="25410" r="16297" b="10159"/>
          <a:stretch>
            <a:fillRect/>
          </a:stretch>
        </p:blipFill>
        <p:spPr>
          <a:xfrm>
            <a:off x="478870" y="1513384"/>
            <a:ext cx="10801200" cy="4959735"/>
          </a:xfrm>
        </p:spPr>
      </p:pic>
      <p:sp>
        <p:nvSpPr>
          <p:cNvPr id="6" name="文本框 5"/>
          <p:cNvSpPr txBox="1"/>
          <p:nvPr/>
        </p:nvSpPr>
        <p:spPr>
          <a:xfrm>
            <a:off x="698575" y="1052736"/>
            <a:ext cx="7332007" cy="460375"/>
          </a:xfrm>
          <a:prstGeom prst="rect">
            <a:avLst/>
          </a:prstGeom>
          <a:noFill/>
        </p:spPr>
        <p:txBody>
          <a:bodyPr wrap="square" rtlCol="0">
            <a:spAutoFit/>
          </a:bodyPr>
          <a:p>
            <a:r>
              <a:rPr lang="zh-CN" altLang="en-US" sz="2400" b="1" dirty="0" smtClean="0"/>
              <a:t>发送方指针右移</a:t>
            </a:r>
            <a:endParaRPr lang="zh-CN" altLang="en-US" sz="2400" b="1"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9604,&quot;width&quot;:17113}"/>
</p:tagLst>
</file>

<file path=ppt/tags/tag2.xml><?xml version="1.0" encoding="utf-8"?>
<p:tagLst xmlns:p="http://schemas.openxmlformats.org/presentationml/2006/main">
  <p:tag name="KSO_WM_UNIT_PLACING_PICTURE_USER_VIEWPORT" val="{&quot;height&quot;:6353.8031496062995,&quot;width&quot;:13978.365354330708}"/>
</p:tagLst>
</file>

<file path=ppt/tags/tag3.xml><?xml version="1.0" encoding="utf-8"?>
<p:tagLst xmlns:p="http://schemas.openxmlformats.org/presentationml/2006/main">
  <p:tag name="COMMONDATA" val="eyJoZGlkIjoiZmJlYWUzYWM3ZjQ0MGZjMzYyMDEwNzBiMTgwZjJkYTUifQ=="/>
</p:tagLst>
</file>

<file path=ppt/theme/theme1.xml><?xml version="1.0" encoding="utf-8"?>
<a:theme xmlns:a="http://schemas.openxmlformats.org/drawingml/2006/main" name="Office 主题​​">
  <a:themeElements>
    <a:clrScheme name="自定义 48">
      <a:dk1>
        <a:srgbClr val="5E5E5E"/>
      </a:dk1>
      <a:lt1>
        <a:srgbClr val="FFFFFF"/>
      </a:lt1>
      <a:dk2>
        <a:srgbClr val="EEEEEE"/>
      </a:dk2>
      <a:lt2>
        <a:srgbClr val="171717"/>
      </a:lt2>
      <a:accent1>
        <a:srgbClr val="243551"/>
      </a:accent1>
      <a:accent2>
        <a:srgbClr val="2DCD8C"/>
      </a:accent2>
      <a:accent3>
        <a:srgbClr val="E23F52"/>
      </a:accent3>
      <a:accent4>
        <a:srgbClr val="FB7643"/>
      </a:accent4>
      <a:accent5>
        <a:srgbClr val="EF994E"/>
      </a:accent5>
      <a:accent6>
        <a:srgbClr val="70AD47"/>
      </a:accent6>
      <a:hlink>
        <a:srgbClr val="0563C1"/>
      </a:hlink>
      <a:folHlink>
        <a:srgbClr val="954F72"/>
      </a:folHlink>
    </a:clrScheme>
    <a:fontScheme name="阿里巴巴">
      <a:majorFont>
        <a:latin typeface="阿里巴巴普惠体 R"/>
        <a:ea typeface="阿里巴巴普惠体 B"/>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000" dirty="0" smtClean="0">
            <a:solidFill>
              <a:schemeClr val="accent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22247</Words>
  <Application>WPS 演示</Application>
  <PresentationFormat>宽屏</PresentationFormat>
  <Paragraphs>3647</Paragraphs>
  <Slides>144</Slides>
  <Notes>53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144</vt:i4>
      </vt:variant>
    </vt:vector>
  </HeadingPairs>
  <TitlesOfParts>
    <vt:vector size="166" baseType="lpstr">
      <vt:lpstr>Arial</vt:lpstr>
      <vt:lpstr>宋体</vt:lpstr>
      <vt:lpstr>Wingdings</vt:lpstr>
      <vt:lpstr>Impact</vt:lpstr>
      <vt:lpstr>苹方 常规</vt:lpstr>
      <vt:lpstr>Segoe Print</vt:lpstr>
      <vt:lpstr>阿里巴巴普惠体 B</vt:lpstr>
      <vt:lpstr>阿里巴巴普惠体 R</vt:lpstr>
      <vt:lpstr>黑体</vt:lpstr>
      <vt:lpstr>Wingdings</vt:lpstr>
      <vt:lpstr>Leelawadee</vt:lpstr>
      <vt:lpstr>微软雅黑</vt:lpstr>
      <vt:lpstr>Arial Unicode MS</vt:lpstr>
      <vt:lpstr>等线</vt:lpstr>
      <vt:lpstr>Times New Roman</vt:lpstr>
      <vt:lpstr>CordiaUPC</vt:lpstr>
      <vt:lpstr>Tahoma</vt:lpstr>
      <vt:lpstr>Symbol</vt:lpstr>
      <vt:lpstr>Calibri</vt:lpstr>
      <vt:lpstr>Office 主题​​</vt:lpstr>
      <vt:lpstr>Paint.Picture</vt:lpstr>
      <vt:lpstr>Visio.Drawing.11</vt:lpstr>
      <vt:lpstr>第三章 传输层及         </vt:lpstr>
      <vt:lpstr>PowerPoint 演示文稿</vt:lpstr>
      <vt:lpstr>传输层协议概述</vt:lpstr>
      <vt:lpstr>3.1.1  进程之间的通信</vt:lpstr>
      <vt:lpstr>3.1.1  进程之间的通信</vt:lpstr>
      <vt:lpstr>3.1.1  进程之间的通信</vt:lpstr>
      <vt:lpstr>3.1.1  进程之间的通信</vt:lpstr>
      <vt:lpstr>3.1.1  进程之间的通信</vt:lpstr>
      <vt:lpstr>3.1.2 传输层协议</vt:lpstr>
      <vt:lpstr>3.1.2 传输层协议</vt:lpstr>
      <vt:lpstr>3.1.2 传输层协议</vt:lpstr>
      <vt:lpstr>3.1.3 传输层的复用与分用</vt:lpstr>
      <vt:lpstr>3.1.3 传输层的复用与分用</vt:lpstr>
      <vt:lpstr>3.1.3 传输层的复用与分用</vt:lpstr>
      <vt:lpstr>3.1.3 传输层的复用与分用</vt:lpstr>
      <vt:lpstr>3.1.3 传输层的复用与分用</vt:lpstr>
      <vt:lpstr>用户数据报 协议UDP</vt:lpstr>
      <vt:lpstr>3.2.1 UDP概述</vt:lpstr>
      <vt:lpstr>3.2.1 UDP概述</vt:lpstr>
      <vt:lpstr>3.2.1 UDP概述</vt:lpstr>
      <vt:lpstr>3.2.1 UDP概述</vt:lpstr>
      <vt:lpstr>3.2.2 UDP报文格式</vt:lpstr>
      <vt:lpstr>3.2.2 UDP报文格式</vt:lpstr>
      <vt:lpstr>3.2.2 UDP报文格式</vt:lpstr>
      <vt:lpstr>3.2.3 UDP工作过程</vt:lpstr>
      <vt:lpstr>3.2.4 UDP协议适用的范围</vt:lpstr>
      <vt:lpstr>传输控制 协议TCP</vt:lpstr>
      <vt:lpstr>3.3.1  TCP的主要特点</vt:lpstr>
      <vt:lpstr>3.3.1  TCP的主要特点</vt:lpstr>
      <vt:lpstr>3.3.1  TCP的主要特点</vt:lpstr>
      <vt:lpstr>3.3.1  TCP的主要特点</vt:lpstr>
      <vt:lpstr>3.3.1  TCP的主要特点</vt:lpstr>
      <vt:lpstr>3.3.1  TCP的主要特点</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3.3.2  TCP报文段结构</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3.3.3  TCP的可靠传输</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3.3.4 流量控制</vt:lpstr>
      <vt:lpstr>3.3.5 TCP的连接管理</vt:lpstr>
      <vt:lpstr>3.3.5 TCP的连接管理</vt:lpstr>
      <vt:lpstr>3.3.5 TCP的连接管理</vt:lpstr>
      <vt:lpstr>3.3.5 TCP的连接管理</vt:lpstr>
      <vt:lpstr>3.3.5 TCP的连接管理</vt:lpstr>
      <vt:lpstr>3.3.5 TCP的连接管理</vt:lpstr>
      <vt:lpstr>PowerPoint 演示文稿</vt:lpstr>
      <vt:lpstr>3.4 拥塞控制</vt:lpstr>
      <vt:lpstr>3.4.1 拥塞的原因与危害</vt:lpstr>
      <vt:lpstr>3.4.1 拥塞的原因与危害</vt:lpstr>
      <vt:lpstr>3.4.2 拥塞控制的基本方法</vt:lpstr>
      <vt:lpstr>3.4.2 拥塞控制的基本方法</vt:lpstr>
      <vt:lpstr>3.4.2 拥塞控制的基本方法</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lpstr>3.4.3 TCP的拥塞控制</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王牌P计划</dc:creator>
  <cp:keywords>51PPT模板网</cp:keywords>
  <dc:description>www.51pptmoban.com</dc:description>
  <dc:subject>论文答辩</dc:subject>
  <cp:lastModifiedBy>马婷婷</cp:lastModifiedBy>
  <cp:revision>405</cp:revision>
  <dcterms:created xsi:type="dcterms:W3CDTF">2018-09-18T02:39:00Z</dcterms:created>
  <dcterms:modified xsi:type="dcterms:W3CDTF">2024-09-19T01:25:00Z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4DAE9403F5654640A45A55B3046C9F9D</vt:lpwstr>
  </property>
  <property fmtid="{D5CDD505-2E9C-101B-9397-08002B2CF9AE}" pid="3" name="KSOProductBuildVer">
    <vt:lpwstr>2052-12.1.0.18240</vt:lpwstr>
  </property>
</Properties>
</file>