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694" r:id="rId3"/>
    <p:sldId id="728" r:id="rId5"/>
    <p:sldId id="394" r:id="rId6"/>
    <p:sldId id="376" r:id="rId7"/>
    <p:sldId id="1224" r:id="rId8"/>
    <p:sldId id="1223" r:id="rId9"/>
    <p:sldId id="1225" r:id="rId10"/>
    <p:sldId id="1227" r:id="rId11"/>
    <p:sldId id="1232" r:id="rId12"/>
    <p:sldId id="1231" r:id="rId13"/>
    <p:sldId id="1230" r:id="rId14"/>
    <p:sldId id="1229" r:id="rId15"/>
    <p:sldId id="1228" r:id="rId16"/>
    <p:sldId id="1239" r:id="rId17"/>
    <p:sldId id="1240" r:id="rId18"/>
    <p:sldId id="1238" r:id="rId19"/>
    <p:sldId id="1237" r:id="rId20"/>
    <p:sldId id="1236" r:id="rId21"/>
    <p:sldId id="1235" r:id="rId22"/>
    <p:sldId id="1234" r:id="rId23"/>
    <p:sldId id="1233" r:id="rId24"/>
    <p:sldId id="1226" r:id="rId25"/>
    <p:sldId id="1242" r:id="rId26"/>
    <p:sldId id="1244" r:id="rId27"/>
    <p:sldId id="1246" r:id="rId28"/>
    <p:sldId id="1248" r:id="rId29"/>
    <p:sldId id="1253" r:id="rId30"/>
    <p:sldId id="1252" r:id="rId31"/>
    <p:sldId id="1251" r:id="rId32"/>
    <p:sldId id="1250" r:id="rId33"/>
    <p:sldId id="1249" r:id="rId34"/>
    <p:sldId id="1247" r:id="rId35"/>
    <p:sldId id="1245" r:id="rId36"/>
    <p:sldId id="1243" r:id="rId37"/>
    <p:sldId id="1241" r:id="rId38"/>
    <p:sldId id="395" r:id="rId39"/>
    <p:sldId id="383" r:id="rId40"/>
    <p:sldId id="1255" r:id="rId41"/>
    <p:sldId id="1254" r:id="rId42"/>
    <p:sldId id="1267" r:id="rId43"/>
    <p:sldId id="1268" r:id="rId44"/>
    <p:sldId id="1269" r:id="rId45"/>
    <p:sldId id="1270" r:id="rId46"/>
    <p:sldId id="1271" r:id="rId47"/>
    <p:sldId id="1272" r:id="rId48"/>
    <p:sldId id="1256" r:id="rId49"/>
    <p:sldId id="1273" r:id="rId50"/>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E8803B28-550D-4C1E-B354-6D010D6E4372}">
          <p14:sldIdLst>
            <p14:sldId id="694"/>
            <p14:sldId id="728"/>
            <p14:sldId id="394"/>
            <p14:sldId id="376"/>
            <p14:sldId id="1224"/>
            <p14:sldId id="1223"/>
            <p14:sldId id="1225"/>
            <p14:sldId id="1227"/>
            <p14:sldId id="1232"/>
            <p14:sldId id="1231"/>
            <p14:sldId id="1230"/>
            <p14:sldId id="1229"/>
            <p14:sldId id="1228"/>
            <p14:sldId id="1239"/>
            <p14:sldId id="1240"/>
            <p14:sldId id="1238"/>
            <p14:sldId id="1237"/>
            <p14:sldId id="1236"/>
            <p14:sldId id="1235"/>
            <p14:sldId id="1234"/>
            <p14:sldId id="1233"/>
            <p14:sldId id="1226"/>
            <p14:sldId id="1242"/>
            <p14:sldId id="1244"/>
            <p14:sldId id="1246"/>
            <p14:sldId id="1248"/>
            <p14:sldId id="1253"/>
            <p14:sldId id="1252"/>
            <p14:sldId id="1251"/>
            <p14:sldId id="1250"/>
            <p14:sldId id="1249"/>
            <p14:sldId id="1247"/>
            <p14:sldId id="1245"/>
            <p14:sldId id="1243"/>
            <p14:sldId id="1241"/>
            <p14:sldId id="395"/>
            <p14:sldId id="383"/>
            <p14:sldId id="1255"/>
            <p14:sldId id="1254"/>
            <p14:sldId id="1267"/>
            <p14:sldId id="1268"/>
            <p14:sldId id="1269"/>
            <p14:sldId id="1270"/>
            <p14:sldId id="1271"/>
            <p14:sldId id="1272"/>
            <p14:sldId id="1256"/>
            <p14:sldId id="1273"/>
          </p14:sldIdLst>
        </p14:section>
      </p14:sectionLst>
    </p:ext>
    <p:ext uri="{EFAFB233-063F-42B5-8137-9DF3F51BA10A}">
      <p15:sldGuideLst xmlns:p15="http://schemas.microsoft.com/office/powerpoint/2012/main">
        <p15:guide id="1" orient="horz" pos="1383" userDrawn="1">
          <p15:clr>
            <a:srgbClr val="A4A3A4"/>
          </p15:clr>
        </p15:guide>
        <p15:guide id="2" pos="7401" userDrawn="1">
          <p15:clr>
            <a:srgbClr val="A4A3A4"/>
          </p15:clr>
        </p15:guide>
        <p15:guide id="3" pos="5214" userDrawn="1">
          <p15:clr>
            <a:srgbClr val="A4A3A4"/>
          </p15:clr>
        </p15:guide>
        <p15:guide id="4" pos="488" userDrawn="1">
          <p15:clr>
            <a:srgbClr val="A4A3A4"/>
          </p15:clr>
        </p15:guide>
        <p15:guide id="5" orient="horz" pos="2117" userDrawn="1">
          <p15:clr>
            <a:srgbClr val="A4A3A4"/>
          </p15:clr>
        </p15:guide>
        <p15:guide id="6" orient="horz" pos="9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35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3" autoAdjust="0"/>
    <p:restoredTop sz="94660"/>
  </p:normalViewPr>
  <p:slideViewPr>
    <p:cSldViewPr snapToGrid="0" showGuides="1">
      <p:cViewPr varScale="1">
        <p:scale>
          <a:sx n="91" d="100"/>
          <a:sy n="91" d="100"/>
        </p:scale>
        <p:origin x="420" y="90"/>
      </p:cViewPr>
      <p:guideLst>
        <p:guide orient="horz" pos="1383"/>
        <p:guide pos="7401"/>
        <p:guide pos="5214"/>
        <p:guide pos="488"/>
        <p:guide orient="horz" pos="2117"/>
        <p:guide orient="horz" pos="95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DE2C3-6FD4-43F1-ABFB-1EBAB2E3D9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957B0-4ADC-4592-BD5D-AA68EEBB3A7B}"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59957B0-4ADC-4592-BD5D-AA68EEBB3A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6" name="任意多边形: 形状 15"/>
          <p:cNvSpPr/>
          <p:nvPr userDrawn="1"/>
        </p:nvSpPr>
        <p:spPr>
          <a:xfrm>
            <a:off x="8428186" y="0"/>
            <a:ext cx="3763815" cy="6858000"/>
          </a:xfrm>
          <a:custGeom>
            <a:avLst/>
            <a:gdLst>
              <a:gd name="connsiteX0" fmla="*/ 0 w 3763815"/>
              <a:gd name="connsiteY0" fmla="*/ 0 h 6858000"/>
              <a:gd name="connsiteX1" fmla="*/ 3763815 w 3763815"/>
              <a:gd name="connsiteY1" fmla="*/ 0 h 6858000"/>
              <a:gd name="connsiteX2" fmla="*/ 3763815 w 3763815"/>
              <a:gd name="connsiteY2" fmla="*/ 6858000 h 6858000"/>
              <a:gd name="connsiteX3" fmla="*/ 0 w 376381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63815" h="6858000">
                <a:moveTo>
                  <a:pt x="0" y="0"/>
                </a:moveTo>
                <a:lnTo>
                  <a:pt x="3763815" y="0"/>
                </a:lnTo>
                <a:lnTo>
                  <a:pt x="376381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schemeClr val="accent1"/>
              </a:solidFill>
              <a:latin typeface="+mj-lt"/>
            </a:endParaRPr>
          </a:p>
        </p:txBody>
      </p:sp>
      <p:sp>
        <p:nvSpPr>
          <p:cNvPr id="17" name="任意多边形: 形状 16"/>
          <p:cNvSpPr/>
          <p:nvPr userDrawn="1"/>
        </p:nvSpPr>
        <p:spPr>
          <a:xfrm>
            <a:off x="8056895" y="0"/>
            <a:ext cx="231157" cy="6858000"/>
          </a:xfrm>
          <a:custGeom>
            <a:avLst/>
            <a:gdLst>
              <a:gd name="connsiteX0" fmla="*/ 0 w 231157"/>
              <a:gd name="connsiteY0" fmla="*/ 0 h 6858000"/>
              <a:gd name="connsiteX1" fmla="*/ 231157 w 231157"/>
              <a:gd name="connsiteY1" fmla="*/ 0 h 6858000"/>
              <a:gd name="connsiteX2" fmla="*/ 231157 w 231157"/>
              <a:gd name="connsiteY2" fmla="*/ 6858000 h 6858000"/>
              <a:gd name="connsiteX3" fmla="*/ 0 w 2311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1157" h="6858000">
                <a:moveTo>
                  <a:pt x="0" y="0"/>
                </a:moveTo>
                <a:lnTo>
                  <a:pt x="231157" y="0"/>
                </a:lnTo>
                <a:lnTo>
                  <a:pt x="231157"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schemeClr val="accent1"/>
              </a:solidFill>
              <a:latin typeface="+mj-lt"/>
            </a:endParaRPr>
          </a:p>
        </p:txBody>
      </p:sp>
      <p:sp>
        <p:nvSpPr>
          <p:cNvPr id="18" name="标题 17"/>
          <p:cNvSpPr>
            <a:spLocks noGrp="1"/>
          </p:cNvSpPr>
          <p:nvPr>
            <p:ph type="title" hasCustomPrompt="1"/>
          </p:nvPr>
        </p:nvSpPr>
        <p:spPr>
          <a:xfrm>
            <a:off x="597853" y="2642217"/>
            <a:ext cx="6603543" cy="840230"/>
          </a:xfrm>
          <a:noFill/>
        </p:spPr>
        <p:txBody>
          <a:bodyPr wrap="square" rtlCol="0">
            <a:spAutoFit/>
          </a:bodyPr>
          <a:lstStyle>
            <a:lvl1pPr>
              <a:defRPr lang="zh-CN" altLang="en-US" sz="5400" b="1" spc="300">
                <a:solidFill>
                  <a:schemeClr val="accent1"/>
                </a:solidFill>
                <a:latin typeface="+mj-ea"/>
                <a:cs typeface="+mn-cs"/>
              </a:defRPr>
            </a:lvl1pPr>
          </a:lstStyle>
          <a:p>
            <a:pPr marL="0" lvl="0"/>
            <a:r>
              <a:rPr lang="zh-CN" altLang="en-US" dirty="0"/>
              <a:t>单击编辑母版标题</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íṩľíḍè-TextBox 25"/>
          <p:cNvSpPr txBox="1"/>
          <p:nvPr userDrawn="1"/>
        </p:nvSpPr>
        <p:spPr>
          <a:xfrm>
            <a:off x="6224184" y="1399303"/>
            <a:ext cx="655949"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01</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7" name="íṩľíḍè-TextBox 30"/>
          <p:cNvSpPr txBox="1"/>
          <p:nvPr userDrawn="1"/>
        </p:nvSpPr>
        <p:spPr>
          <a:xfrm>
            <a:off x="6224184" y="2516472"/>
            <a:ext cx="718466"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02</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8" name="íṩľíḍè-TextBox 35"/>
          <p:cNvSpPr txBox="1"/>
          <p:nvPr userDrawn="1"/>
        </p:nvSpPr>
        <p:spPr>
          <a:xfrm>
            <a:off x="6224184" y="3633641"/>
            <a:ext cx="732893"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03</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9" name="íṩľíḍè-TextBox 40"/>
          <p:cNvSpPr txBox="1"/>
          <p:nvPr userDrawn="1"/>
        </p:nvSpPr>
        <p:spPr>
          <a:xfrm>
            <a:off x="6224184" y="4750811"/>
            <a:ext cx="716863"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04</a:t>
            </a:r>
            <a:endPar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endParaRPr>
          </a:p>
        </p:txBody>
      </p:sp>
      <p:sp>
        <p:nvSpPr>
          <p:cNvPr id="10" name="íṩľíḍè-Oval 2"/>
          <p:cNvSpPr/>
          <p:nvPr userDrawn="1"/>
        </p:nvSpPr>
        <p:spPr bwMode="auto">
          <a:xfrm>
            <a:off x="1130710" y="1484784"/>
            <a:ext cx="3888432" cy="3888432"/>
          </a:xfrm>
          <a:prstGeom prst="ellipse">
            <a:avLst/>
          </a:prstGeom>
          <a:noFill/>
          <a:ln w="9525">
            <a:solidFill>
              <a:schemeClr val="bg1">
                <a:lumMod val="75000"/>
              </a:schemeClr>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1" name="íṩľíḍè-Isosceles Triangle 3"/>
          <p:cNvSpPr/>
          <p:nvPr userDrawn="1"/>
        </p:nvSpPr>
        <p:spPr bwMode="auto">
          <a:xfrm rot="13206116">
            <a:off x="2534746" y="1395379"/>
            <a:ext cx="2661528"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2" name="íṩľíḍè-Isosceles Triangle 4"/>
          <p:cNvSpPr/>
          <p:nvPr userDrawn="1"/>
        </p:nvSpPr>
        <p:spPr bwMode="auto">
          <a:xfrm rot="18830594">
            <a:off x="3595173" y="3593598"/>
            <a:ext cx="1712350"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3" name="íṩľíḍè-Isosceles Triangle 5"/>
          <p:cNvSpPr/>
          <p:nvPr userDrawn="1"/>
        </p:nvSpPr>
        <p:spPr bwMode="auto">
          <a:xfrm rot="5400000">
            <a:off x="423513" y="2169529"/>
            <a:ext cx="2845654"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4" name="íṩľíḍè-Isosceles Triangle 6"/>
          <p:cNvSpPr/>
          <p:nvPr userDrawn="1"/>
        </p:nvSpPr>
        <p:spPr bwMode="auto">
          <a:xfrm rot="902836">
            <a:off x="949346" y="4251629"/>
            <a:ext cx="2845654" cy="1476164"/>
          </a:xfrm>
          <a:prstGeom prst="triangle">
            <a:avLst/>
          </a:prstGeom>
          <a:solidFill>
            <a:schemeClr val="bg1"/>
          </a:solidFill>
          <a:ln w="19050">
            <a:no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cxnSp>
        <p:nvCxnSpPr>
          <p:cNvPr id="15" name="íṩľíḍè-Straight Connector 10"/>
          <p:cNvCxnSpPr/>
          <p:nvPr userDrawn="1"/>
        </p:nvCxnSpPr>
        <p:spPr>
          <a:xfrm flipV="1">
            <a:off x="4055304" y="1299733"/>
            <a:ext cx="792088" cy="792088"/>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íṩľíḍè-Straight Connector 11"/>
          <p:cNvCxnSpPr/>
          <p:nvPr userDrawn="1"/>
        </p:nvCxnSpPr>
        <p:spPr>
          <a:xfrm flipV="1">
            <a:off x="4479082" y="1166710"/>
            <a:ext cx="792088" cy="792088"/>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 name="íṩľíḍè-Straight Connector 12"/>
          <p:cNvCxnSpPr/>
          <p:nvPr userDrawn="1"/>
        </p:nvCxnSpPr>
        <p:spPr>
          <a:xfrm flipV="1">
            <a:off x="1851497" y="4812367"/>
            <a:ext cx="695537" cy="695537"/>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 name="íṩľíḍè-Straight Connector 14"/>
          <p:cNvCxnSpPr/>
          <p:nvPr userDrawn="1"/>
        </p:nvCxnSpPr>
        <p:spPr>
          <a:xfrm flipV="1">
            <a:off x="1563465" y="5037580"/>
            <a:ext cx="520676" cy="520676"/>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íṩľíḍè-Oval 1"/>
          <p:cNvSpPr/>
          <p:nvPr userDrawn="1"/>
        </p:nvSpPr>
        <p:spPr bwMode="auto">
          <a:xfrm>
            <a:off x="1418742" y="1772816"/>
            <a:ext cx="3312368" cy="3312368"/>
          </a:xfrm>
          <a:prstGeom prst="ellipse">
            <a:avLst/>
          </a:prstGeom>
          <a:solidFill>
            <a:schemeClr val="accent1"/>
          </a:solidFill>
          <a:ln w="19050">
            <a:noFill/>
            <a:round/>
          </a:ln>
        </p:spPr>
        <p:txBody>
          <a:bodyPr rot="0" spcFirstLastPara="0" vert="horz" wrap="square" lIns="91440" tIns="45720" rIns="91440" bIns="45720" anchor="ctr" anchorCtr="1"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br>
              <a:rPr kumimoji="0" lang="zh-CN" altLang="en-US" sz="4000" b="1" i="0" u="none" strike="noStrike" kern="1200" cap="none" spc="300" normalizeH="0" baseline="0" noProof="0" dirty="0">
                <a:ln>
                  <a:noFill/>
                </a:ln>
                <a:solidFill>
                  <a:prstClr val="white"/>
                </a:solidFill>
                <a:effectLst/>
                <a:uLnTx/>
                <a:uFillTx/>
                <a:latin typeface="苹方 常规"/>
                <a:ea typeface="苹方 常规"/>
                <a:cs typeface="+mn-cs"/>
              </a:rPr>
            </a:br>
            <a:endParaRPr kumimoji="0" lang="zh-CN" altLang="en-US" sz="4000" b="1"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0" name="íṩľíḍè-Rectangle 9"/>
          <p:cNvSpPr/>
          <p:nvPr userDrawn="1"/>
        </p:nvSpPr>
        <p:spPr>
          <a:xfrm>
            <a:off x="2295850" y="3557355"/>
            <a:ext cx="1569660" cy="369332"/>
          </a:xfrm>
          <a:prstGeom prst="rect">
            <a:avLst/>
          </a:prstGeom>
        </p:spPr>
        <p:txBody>
          <a:bodyPr wrap="none">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prstClr val="white"/>
                </a:solidFill>
                <a:effectLst/>
                <a:uLnTx/>
                <a:uFillTx/>
                <a:latin typeface="苹方 常规"/>
                <a:ea typeface="苹方 常规"/>
                <a:cs typeface="+mn-cs"/>
              </a:rPr>
              <a:t>CONTENTS</a:t>
            </a:r>
            <a:endParaRPr kumimoji="0" lang="en-US" altLang="zh-CN" sz="1800" b="0"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5" name="íṩľíḍè-Rectangle 9"/>
          <p:cNvSpPr/>
          <p:nvPr userDrawn="1"/>
        </p:nvSpPr>
        <p:spPr>
          <a:xfrm>
            <a:off x="2295850" y="2916157"/>
            <a:ext cx="1569660" cy="369332"/>
          </a:xfrm>
          <a:prstGeom prst="rect">
            <a:avLst/>
          </a:prstGeom>
        </p:spPr>
        <p:txBody>
          <a:bodyPr wrap="none">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6" name="íṩľíḍè-Rectangle 9"/>
          <p:cNvSpPr/>
          <p:nvPr userDrawn="1"/>
        </p:nvSpPr>
        <p:spPr>
          <a:xfrm>
            <a:off x="2485292" y="2903231"/>
            <a:ext cx="1052561" cy="730410"/>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300" normalizeH="0" baseline="0" noProof="0" dirty="0">
                <a:ln>
                  <a:noFill/>
                </a:ln>
                <a:solidFill>
                  <a:prstClr val="white"/>
                </a:solidFill>
                <a:effectLst/>
                <a:uLnTx/>
                <a:uFillTx/>
                <a:latin typeface="+mj-ea"/>
                <a:ea typeface="+mj-ea"/>
                <a:cs typeface="+mn-cs"/>
              </a:rPr>
              <a:t>目录</a:t>
            </a:r>
            <a:endParaRPr kumimoji="0" lang="en-US" altLang="zh-CN" sz="3600" i="0" u="none" strike="noStrike" kern="1200" cap="none" spc="300" normalizeH="0" baseline="0" noProof="0" dirty="0">
              <a:ln>
                <a:noFill/>
              </a:ln>
              <a:solidFill>
                <a:prstClr val="white"/>
              </a:solidFill>
              <a:effectLst/>
              <a:uLnTx/>
              <a:uFillTx/>
              <a:latin typeface="+mj-ea"/>
              <a:ea typeface="+mj-ea"/>
              <a:cs typeface="+mn-cs"/>
            </a:endParaRPr>
          </a:p>
        </p:txBody>
      </p:sp>
      <p:sp>
        <p:nvSpPr>
          <p:cNvPr id="31" name="文本占位符 30"/>
          <p:cNvSpPr>
            <a:spLocks noGrp="1"/>
          </p:cNvSpPr>
          <p:nvPr>
            <p:ph type="body" sz="quarter" idx="11" hasCustomPrompt="1"/>
          </p:nvPr>
        </p:nvSpPr>
        <p:spPr>
          <a:xfrm>
            <a:off x="7134528" y="1539976"/>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2" name="文本占位符 30"/>
          <p:cNvSpPr>
            <a:spLocks noGrp="1"/>
          </p:cNvSpPr>
          <p:nvPr>
            <p:ph type="body" sz="quarter" idx="12" hasCustomPrompt="1"/>
          </p:nvPr>
        </p:nvSpPr>
        <p:spPr>
          <a:xfrm>
            <a:off x="7134528" y="2654289"/>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3" name="文本占位符 30"/>
          <p:cNvSpPr>
            <a:spLocks noGrp="1"/>
          </p:cNvSpPr>
          <p:nvPr>
            <p:ph type="body" sz="quarter" idx="13" hasCustomPrompt="1"/>
          </p:nvPr>
        </p:nvSpPr>
        <p:spPr>
          <a:xfrm>
            <a:off x="7134528" y="3759801"/>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
        <p:nvSpPr>
          <p:cNvPr id="34" name="文本占位符 30"/>
          <p:cNvSpPr>
            <a:spLocks noGrp="1"/>
          </p:cNvSpPr>
          <p:nvPr>
            <p:ph type="body" sz="quarter" idx="14" hasCustomPrompt="1"/>
          </p:nvPr>
        </p:nvSpPr>
        <p:spPr>
          <a:xfrm>
            <a:off x="7134528" y="4871914"/>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endParaRPr lang="zh-CN" alt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第一部分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mj-ea"/>
                <a:ea typeface="+mj-ea"/>
                <a:cs typeface="+mn-cs"/>
              </a:defRPr>
            </a:lvl1pPr>
          </a:lstStyle>
          <a:p>
            <a:pPr marL="0" lvl="0"/>
            <a:r>
              <a:rPr lang="zh-CN" altLang="en-US" dirty="0"/>
              <a:t>编辑标题样式</a:t>
            </a:r>
            <a:endParaRPr lang="zh-CN" altLang="en-US" dirty="0"/>
          </a:p>
        </p:txBody>
      </p:sp>
      <p:cxnSp>
        <p:nvCxnSpPr>
          <p:cNvPr id="72"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第二部分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第三部分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cxnSp>
        <p:nvCxnSpPr>
          <p:cNvPr id="14"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4">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第四部分</a:t>
            </a:r>
            <a:endParaRPr kumimoji="1" lang="zh-CN" altLang="en-US" sz="4000" dirty="0">
              <a:solidFill>
                <a:schemeClr val="bg1"/>
              </a:solidFill>
              <a:latin typeface="阿里巴巴普惠体 B" panose="00020600040101010101" pitchFamily="18" charset="-122"/>
              <a:ea typeface="阿里巴巴普惠体 B" panose="00020600040101010101" pitchFamily="18" charset="-122"/>
            </a:endParaRPr>
          </a:p>
        </p:txBody>
      </p:sp>
      <p:cxnSp>
        <p:nvCxnSpPr>
          <p:cNvPr id="64" name="直线连接符 5"/>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70" name="标题 69"/>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endParaRPr lang="zh-CN" altLang="en-US" dirty="0"/>
          </a:p>
        </p:txBody>
      </p:sp>
      <p:cxnSp>
        <p:nvCxnSpPr>
          <p:cNvPr id="19" name="直线连接符 37"/>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线连接符 38"/>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线连接符 93"/>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矩形: 圆角 3"/>
          <p:cNvSpPr/>
          <p:nvPr userDrawn="1"/>
        </p:nvSpPr>
        <p:spPr>
          <a:xfrm>
            <a:off x="-481012" y="417976"/>
            <a:ext cx="858837" cy="48577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solidFill>
              <a:latin typeface="阿里巴巴普惠体 R" panose="00020600040101010101" pitchFamily="18" charset="-122"/>
              <a:ea typeface="阿里巴巴普惠体 R" panose="00020600040101010101" pitchFamily="18" charset="-122"/>
            </a:endParaRPr>
          </a:p>
        </p:txBody>
      </p:sp>
      <p:sp>
        <p:nvSpPr>
          <p:cNvPr id="5" name="矩形: 圆角 4"/>
          <p:cNvSpPr/>
          <p:nvPr userDrawn="1"/>
        </p:nvSpPr>
        <p:spPr>
          <a:xfrm>
            <a:off x="437688" y="417976"/>
            <a:ext cx="80169" cy="48577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solidFill>
              <a:latin typeface="阿里巴巴普惠体 R" panose="00020600040101010101" pitchFamily="18" charset="-122"/>
              <a:ea typeface="阿里巴巴普惠体 R" panose="00020600040101010101" pitchFamily="18" charset="-122"/>
            </a:endParaRPr>
          </a:p>
        </p:txBody>
      </p:sp>
      <p:sp>
        <p:nvSpPr>
          <p:cNvPr id="2" name="标题 1"/>
          <p:cNvSpPr>
            <a:spLocks noGrp="1"/>
          </p:cNvSpPr>
          <p:nvPr>
            <p:ph type="title"/>
          </p:nvPr>
        </p:nvSpPr>
        <p:spPr>
          <a:xfrm>
            <a:off x="577720" y="403462"/>
            <a:ext cx="9124740" cy="596253"/>
          </a:xfrm>
          <a:noFill/>
        </p:spPr>
        <p:txBody>
          <a:bodyPr wrap="square">
            <a:spAutoFit/>
          </a:bodyPr>
          <a:lstStyle>
            <a:lvl1pPr>
              <a:defRPr lang="zh-CN" altLang="en-US" sz="3600" b="0">
                <a:solidFill>
                  <a:schemeClr val="accent1"/>
                </a:solidFill>
                <a:latin typeface="+mj-ea"/>
                <a:cs typeface="+mn-cs"/>
              </a:defRPr>
            </a:lvl1pPr>
          </a:lstStyle>
          <a:p>
            <a:pPr marL="0" lvl="0"/>
            <a:r>
              <a:rPr lang="zh-CN" altLang="en-US"/>
              <a:t>单击此处编辑母版标题样式</a:t>
            </a:r>
            <a:endParaRPr lang="zh-CN" altLang="en-US"/>
          </a:p>
        </p:txBody>
      </p:sp>
      <p:sp>
        <p:nvSpPr>
          <p:cNvPr id="8" name="任意多边形: 形状 7"/>
          <p:cNvSpPr/>
          <p:nvPr/>
        </p:nvSpPr>
        <p:spPr>
          <a:xfrm>
            <a:off x="0" y="6440025"/>
            <a:ext cx="12192000" cy="417976"/>
          </a:xfrm>
          <a:custGeom>
            <a:avLst/>
            <a:gdLst>
              <a:gd name="connsiteX0" fmla="*/ 12192000 w 12192000"/>
              <a:gd name="connsiteY0" fmla="*/ 0 h 834158"/>
              <a:gd name="connsiteX1" fmla="*/ 12192000 w 12192000"/>
              <a:gd name="connsiteY1" fmla="*/ 834158 h 834158"/>
              <a:gd name="connsiteX2" fmla="*/ 0 w 12192000"/>
              <a:gd name="connsiteY2" fmla="*/ 834158 h 834158"/>
              <a:gd name="connsiteX3" fmla="*/ 0 w 12192000"/>
              <a:gd name="connsiteY3" fmla="*/ 421770 h 834158"/>
              <a:gd name="connsiteX4" fmla="*/ 703930 w 12192000"/>
              <a:gd name="connsiteY4" fmla="*/ 493800 h 834158"/>
              <a:gd name="connsiteX5" fmla="*/ 4867275 w 12192000"/>
              <a:gd name="connsiteY5" fmla="*/ 671363 h 834158"/>
              <a:gd name="connsiteX6" fmla="*/ 12109997 w 12192000"/>
              <a:gd name="connsiteY6" fmla="*/ 22736 h 8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34158">
                <a:moveTo>
                  <a:pt x="12192000" y="0"/>
                </a:moveTo>
                <a:lnTo>
                  <a:pt x="12192000" y="834158"/>
                </a:lnTo>
                <a:lnTo>
                  <a:pt x="0" y="834158"/>
                </a:lnTo>
                <a:lnTo>
                  <a:pt x="0" y="421770"/>
                </a:lnTo>
                <a:lnTo>
                  <a:pt x="703930" y="493800"/>
                </a:lnTo>
                <a:cubicBezTo>
                  <a:pt x="1941539" y="607040"/>
                  <a:pt x="3359810" y="671363"/>
                  <a:pt x="4867275" y="671363"/>
                </a:cubicBezTo>
                <a:cubicBezTo>
                  <a:pt x="7882206" y="671363"/>
                  <a:pt x="10540358" y="414071"/>
                  <a:pt x="12109997" y="227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a:off x="1" y="6440025"/>
            <a:ext cx="6540284" cy="298955"/>
          </a:xfrm>
          <a:custGeom>
            <a:avLst/>
            <a:gdLst>
              <a:gd name="connsiteX0" fmla="*/ 0 w 5170531"/>
              <a:gd name="connsiteY0" fmla="*/ 0 h 794504"/>
              <a:gd name="connsiteX1" fmla="*/ 509126 w 5170531"/>
              <a:gd name="connsiteY1" fmla="*/ 127114 h 794504"/>
              <a:gd name="connsiteX2" fmla="*/ 4499910 w 5170531"/>
              <a:gd name="connsiteY2" fmla="*/ 720789 h 794504"/>
              <a:gd name="connsiteX3" fmla="*/ 5170531 w 5170531"/>
              <a:gd name="connsiteY3" fmla="*/ 768690 h 794504"/>
              <a:gd name="connsiteX4" fmla="*/ 4943847 w 5170531"/>
              <a:gd name="connsiteY4" fmla="*/ 779391 h 794504"/>
              <a:gd name="connsiteX5" fmla="*/ 3958041 w 5170531"/>
              <a:gd name="connsiteY5" fmla="*/ 794504 h 794504"/>
              <a:gd name="connsiteX6" fmla="*/ 499235 w 5170531"/>
              <a:gd name="connsiteY6" fmla="*/ 576626 h 794504"/>
              <a:gd name="connsiteX7" fmla="*/ 0 w 5170531"/>
              <a:gd name="connsiteY7" fmla="*/ 484608 h 79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0531" h="794504">
                <a:moveTo>
                  <a:pt x="0" y="0"/>
                </a:moveTo>
                <a:lnTo>
                  <a:pt x="509126" y="127114"/>
                </a:lnTo>
                <a:cubicBezTo>
                  <a:pt x="1656276" y="394427"/>
                  <a:pt x="3011164" y="598944"/>
                  <a:pt x="4499910" y="720789"/>
                </a:cubicBezTo>
                <a:lnTo>
                  <a:pt x="5170531" y="768690"/>
                </a:lnTo>
                <a:lnTo>
                  <a:pt x="4943847" y="779391"/>
                </a:lnTo>
                <a:cubicBezTo>
                  <a:pt x="4625423" y="789300"/>
                  <a:pt x="4295728" y="794504"/>
                  <a:pt x="3958041" y="794504"/>
                </a:cubicBezTo>
                <a:cubicBezTo>
                  <a:pt x="2607293" y="794504"/>
                  <a:pt x="1384420" y="711242"/>
                  <a:pt x="499235" y="576626"/>
                </a:cubicBezTo>
                <a:lnTo>
                  <a:pt x="0" y="48460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E6721A-666C-4331-8FB5-5B57200CE80E}"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人大学院</a:t>
            </a:r>
            <a:endParaRPr lang="zh-CN" altLang="en-US"/>
          </a:p>
        </p:txBody>
      </p:sp>
      <p:sp>
        <p:nvSpPr>
          <p:cNvPr id="4" name="灯片编号占位符 3"/>
          <p:cNvSpPr>
            <a:spLocks noGrp="1"/>
          </p:cNvSpPr>
          <p:nvPr>
            <p:ph type="sldNum" sz="quarter" idx="12"/>
          </p:nvPr>
        </p:nvSpPr>
        <p:spPr/>
        <p:txBody>
          <a:bodyPr/>
          <a:lstStyle/>
          <a:p>
            <a:fld id="{60E1748A-6115-4BD5-AA0D-A90CD0C3EE90}"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30DD3-E594-4359-82F4-1E8A65B4F7CE}"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人大学院</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1748A-6115-4BD5-AA0D-A90CD0C3EE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vml"/><Relationship Id="rId4" Type="http://schemas.openxmlformats.org/officeDocument/2006/relationships/slideLayout" Target="../slideLayouts/slideLayout8.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oleObject" Target="../embeddings/oleObject4.bin"/><Relationship Id="rId2" Type="http://schemas.openxmlformats.org/officeDocument/2006/relationships/image" Target="../media/image7.wmf"/><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oleObject" Target="../embeddings/oleObject6.bin"/><Relationship Id="rId2" Type="http://schemas.openxmlformats.org/officeDocument/2006/relationships/image" Target="../media/image7.wmf"/><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933" y="2388915"/>
            <a:ext cx="6603543" cy="838835"/>
          </a:xfrm>
        </p:spPr>
        <p:txBody>
          <a:bodyPr/>
          <a:lstStyle/>
          <a:p>
            <a:r>
              <a:rPr altLang="zh-CN" dirty="0">
                <a:solidFill>
                  <a:srgbClr val="002060"/>
                </a:solidFill>
                <a:sym typeface="+mn-ea"/>
              </a:rPr>
              <a:t>第五章</a:t>
            </a:r>
            <a:r>
              <a:rPr lang="en-US" altLang="zh-CN" dirty="0">
                <a:solidFill>
                  <a:srgbClr val="002060"/>
                </a:solidFill>
                <a:sym typeface="+mn-ea"/>
              </a:rPr>
              <a:t> </a:t>
            </a:r>
            <a:r>
              <a:rPr dirty="0">
                <a:solidFill>
                  <a:srgbClr val="002060"/>
                </a:solidFill>
                <a:sym typeface="+mn-ea"/>
              </a:rPr>
              <a:t>数据链路层</a:t>
            </a:r>
            <a:r>
              <a:rPr lang="en-US" altLang="zh-CN" dirty="0">
                <a:solidFill>
                  <a:srgbClr val="002060"/>
                </a:solidFill>
                <a:sym typeface="+mn-ea"/>
              </a:rPr>
              <a:t>         </a:t>
            </a:r>
            <a:endParaRPr dirty="0">
              <a:solidFill>
                <a:srgbClr val="002060"/>
              </a:solidFill>
              <a:sym typeface="+mn-ea"/>
            </a:endParaRPr>
          </a:p>
        </p:txBody>
      </p:sp>
      <p:sp>
        <p:nvSpPr>
          <p:cNvPr id="6" name="文本框 5"/>
          <p:cNvSpPr txBox="1"/>
          <p:nvPr/>
        </p:nvSpPr>
        <p:spPr>
          <a:xfrm>
            <a:off x="3925253" y="5334740"/>
            <a:ext cx="3812958" cy="398780"/>
          </a:xfrm>
          <a:prstGeom prst="rect">
            <a:avLst/>
          </a:prstGeom>
          <a:noFill/>
        </p:spPr>
        <p:txBody>
          <a:bodyPr wrap="square" rtlCol="0">
            <a:spAutoFit/>
          </a:bodyPr>
          <a:lstStyle/>
          <a:p>
            <a:r>
              <a:rPr lang="zh-CN" altLang="en-US" sz="2000" b="1" dirty="0">
                <a:solidFill>
                  <a:srgbClr val="002060"/>
                </a:solidFill>
                <a:sym typeface="+mn-ea"/>
              </a:rPr>
              <a:t>任课教师：马婷婷</a:t>
            </a:r>
            <a:endParaRPr lang="zh-CN" altLang="en-US" sz="2000" b="1" dirty="0">
              <a:latin typeface="+mj-ea"/>
              <a:ea typeface="+mj-ea"/>
            </a:endParaRPr>
          </a:p>
        </p:txBody>
      </p:sp>
      <p:cxnSp>
        <p:nvCxnSpPr>
          <p:cNvPr id="7" name="直接连接符 6"/>
          <p:cNvCxnSpPr/>
          <p:nvPr/>
        </p:nvCxnSpPr>
        <p:spPr>
          <a:xfrm>
            <a:off x="697143" y="4215783"/>
            <a:ext cx="581818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88770" y="575945"/>
            <a:ext cx="4177030" cy="583565"/>
          </a:xfrm>
          <a:prstGeom prst="rect">
            <a:avLst/>
          </a:prstGeom>
          <a:noFill/>
        </p:spPr>
        <p:txBody>
          <a:bodyPr wrap="square" rtlCol="0">
            <a:spAutoFit/>
          </a:bodyPr>
          <a:p>
            <a:r>
              <a:rPr lang="zh-CN" altLang="zh-CN" sz="3200" b="1" spc="300" dirty="0">
                <a:solidFill>
                  <a:schemeClr val="accent1"/>
                </a:solidFill>
                <a:latin typeface="+mj-ea"/>
                <a:ea typeface="+mj-ea"/>
              </a:rPr>
              <a:t>计算机网络基础</a:t>
            </a:r>
            <a:endParaRPr lang="zh-CN" altLang="zh-CN" sz="3200" b="1" spc="300" dirty="0">
              <a:solidFill>
                <a:schemeClr val="accent1"/>
              </a:solidFill>
              <a:latin typeface="+mj-ea"/>
              <a:ea typeface="+mj-ea"/>
            </a:endParaRPr>
          </a:p>
        </p:txBody>
      </p:sp>
      <p:sp>
        <p:nvSpPr>
          <p:cNvPr id="4" name="文本框 3"/>
          <p:cNvSpPr txBox="1"/>
          <p:nvPr/>
        </p:nvSpPr>
        <p:spPr>
          <a:xfrm>
            <a:off x="3037840" y="3227705"/>
            <a:ext cx="4359275" cy="922020"/>
          </a:xfrm>
          <a:prstGeom prst="rect">
            <a:avLst/>
          </a:prstGeom>
          <a:noFill/>
        </p:spPr>
        <p:txBody>
          <a:bodyPr wrap="square" rtlCol="0">
            <a:spAutoFit/>
          </a:bodyPr>
          <a:p>
            <a:r>
              <a:rPr lang="zh-CN" altLang="en-US" sz="5400" b="1" spc="300" dirty="0">
                <a:solidFill>
                  <a:srgbClr val="002060"/>
                </a:solidFill>
                <a:latin typeface="+mj-ea"/>
                <a:ea typeface="+mj-ea"/>
                <a:sym typeface="+mn-ea"/>
              </a:rPr>
              <a:t>及协</a:t>
            </a:r>
            <a:r>
              <a:rPr lang="zh-CN" altLang="en-US" sz="5400" b="1" spc="300" dirty="0">
                <a:solidFill>
                  <a:srgbClr val="002060"/>
                </a:solidFill>
                <a:latin typeface="+mj-ea"/>
                <a:ea typeface="+mj-ea"/>
                <a:sym typeface="+mn-ea"/>
              </a:rPr>
              <a:t>议</a:t>
            </a:r>
            <a:endParaRPr lang="zh-CN" altLang="en-US" sz="5400" b="1" spc="300" dirty="0">
              <a:solidFill>
                <a:srgbClr val="002060"/>
              </a:solidFill>
              <a:latin typeface="+mj-ea"/>
              <a:ea typeface="+mj-ea"/>
            </a:endParaRPr>
          </a:p>
        </p:txBody>
      </p:sp>
      <p:pic>
        <p:nvPicPr>
          <p:cNvPr id="5" name="图片 4"/>
          <p:cNvPicPr>
            <a:picLocks noChangeAspect="1"/>
          </p:cNvPicPr>
          <p:nvPr/>
        </p:nvPicPr>
        <p:blipFill>
          <a:blip r:embed="rId1"/>
          <a:stretch>
            <a:fillRect/>
          </a:stretch>
        </p:blipFill>
        <p:spPr>
          <a:xfrm>
            <a:off x="248285" y="309880"/>
            <a:ext cx="1340485" cy="134048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5.1.3  </a:t>
            </a:r>
            <a:r>
              <a:rPr sz="2800" b="1" dirty="0">
                <a:solidFill>
                  <a:schemeClr val="bg2"/>
                </a:solidFill>
                <a:latin typeface="黑体" panose="02010609060101010101" charset="-122"/>
                <a:ea typeface="黑体" panose="02010609060101010101" charset="-122"/>
                <a:sym typeface="+mn-ea"/>
              </a:rPr>
              <a:t>封装成帧</a:t>
            </a:r>
            <a:endParaRPr lang="en-US" altLang="zh-CN"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文本框 2"/>
          <p:cNvSpPr txBox="1"/>
          <p:nvPr/>
        </p:nvSpPr>
        <p:spPr>
          <a:xfrm>
            <a:off x="672465" y="1037590"/>
            <a:ext cx="4773930" cy="460375"/>
          </a:xfrm>
          <a:prstGeom prst="rect">
            <a:avLst/>
          </a:prstGeom>
          <a:noFill/>
        </p:spPr>
        <p:txBody>
          <a:bodyPr wrap="none" rtlCol="0" anchor="t">
            <a:spAutoFit/>
          </a:bodyPr>
          <a:p>
            <a:r>
              <a:rPr lang="zh-CN" altLang="en-US" sz="2400" b="1" dirty="0">
                <a:solidFill>
                  <a:schemeClr val="bg2"/>
                </a:solidFill>
                <a:sym typeface="+mn-ea"/>
              </a:rPr>
              <a:t>用</a:t>
            </a:r>
            <a:r>
              <a:rPr lang="zh-CN" altLang="en-US" sz="2400" b="1" dirty="0">
                <a:solidFill>
                  <a:srgbClr val="FF0000"/>
                </a:solidFill>
                <a:sym typeface="+mn-ea"/>
              </a:rPr>
              <a:t>控制字符</a:t>
            </a:r>
            <a:r>
              <a:rPr lang="zh-CN" altLang="en-US" sz="2400" b="1" dirty="0">
                <a:solidFill>
                  <a:schemeClr val="bg2"/>
                </a:solidFill>
                <a:sym typeface="+mn-ea"/>
              </a:rPr>
              <a:t>进行帧定界的方法举例</a:t>
            </a:r>
            <a:endParaRPr lang="zh-CN" altLang="en-US" sz="2400" b="1" dirty="0">
              <a:solidFill>
                <a:schemeClr val="bg2"/>
              </a:solidFill>
              <a:sym typeface="+mn-ea"/>
            </a:endParaRPr>
          </a:p>
        </p:txBody>
      </p:sp>
      <p:sp>
        <p:nvSpPr>
          <p:cNvPr id="353284" name="Rectangle 4"/>
          <p:cNvSpPr>
            <a:spLocks noChangeArrowheads="1"/>
          </p:cNvSpPr>
          <p:nvPr/>
        </p:nvSpPr>
        <p:spPr bwMode="auto">
          <a:xfrm>
            <a:off x="2482850" y="2867026"/>
            <a:ext cx="495300" cy="549275"/>
          </a:xfrm>
          <a:prstGeom prst="rect">
            <a:avLst/>
          </a:prstGeom>
          <a:solidFill>
            <a:srgbClr val="00B0F0"/>
          </a:solidFill>
          <a:ln w="9525">
            <a:noFill/>
            <a:miter lim="800000"/>
          </a:ln>
          <a:effectLst>
            <a:outerShdw dist="35921" dir="2700000" algn="ctr" rotWithShape="0">
              <a:schemeClr val="bg2"/>
            </a:outerShdw>
          </a:effectLst>
        </p:spPr>
        <p:txBody>
          <a:bodyPr wrap="none" anchor="ctr"/>
          <a:p>
            <a:pPr algn="ctr"/>
            <a:r>
              <a:rPr kumimoji="1" lang="en-US" altLang="zh-CN" sz="1600" b="1">
                <a:solidFill>
                  <a:schemeClr val="bg2"/>
                </a:solidFill>
                <a:latin typeface="+mn-lt"/>
                <a:ea typeface="+mn-ea"/>
              </a:rPr>
              <a:t>SOH</a:t>
            </a:r>
            <a:endParaRPr kumimoji="1" lang="en-US" altLang="zh-CN" sz="1600" b="1">
              <a:solidFill>
                <a:schemeClr val="bg2"/>
              </a:solidFill>
              <a:latin typeface="+mn-lt"/>
              <a:ea typeface="+mn-ea"/>
            </a:endParaRPr>
          </a:p>
        </p:txBody>
      </p:sp>
      <p:sp>
        <p:nvSpPr>
          <p:cNvPr id="353285" name="Rectangle 5"/>
          <p:cNvSpPr>
            <a:spLocks noChangeArrowheads="1"/>
          </p:cNvSpPr>
          <p:nvPr/>
        </p:nvSpPr>
        <p:spPr bwMode="auto">
          <a:xfrm>
            <a:off x="2978150" y="2867026"/>
            <a:ext cx="6527800" cy="549275"/>
          </a:xfrm>
          <a:prstGeom prst="rect">
            <a:avLst/>
          </a:prstGeom>
          <a:solidFill>
            <a:srgbClr val="92D050"/>
          </a:solidFill>
          <a:ln w="9525">
            <a:noFill/>
            <a:miter lim="800000"/>
          </a:ln>
          <a:effectLst>
            <a:outerShdw dist="35921" dir="2700000" algn="ctr" rotWithShape="0">
              <a:schemeClr val="bg2"/>
            </a:outerShdw>
          </a:effectLst>
        </p:spPr>
        <p:txBody>
          <a:bodyPr wrap="none" anchor="ctr"/>
          <a:p>
            <a:pPr algn="ctr"/>
            <a:r>
              <a:rPr kumimoji="1" lang="zh-CN" altLang="en-US" sz="2400" b="1">
                <a:solidFill>
                  <a:schemeClr val="bg2"/>
                </a:solidFill>
                <a:latin typeface="+mn-lt"/>
                <a:ea typeface="+mn-ea"/>
              </a:rPr>
              <a:t>装在帧中的数据部分</a:t>
            </a:r>
            <a:endParaRPr kumimoji="1" lang="zh-CN" altLang="en-US" sz="2400" b="1">
              <a:solidFill>
                <a:schemeClr val="bg2"/>
              </a:solidFill>
              <a:latin typeface="+mn-lt"/>
              <a:ea typeface="+mn-ea"/>
            </a:endParaRPr>
          </a:p>
        </p:txBody>
      </p:sp>
      <p:sp>
        <p:nvSpPr>
          <p:cNvPr id="353286" name="Line 6"/>
          <p:cNvSpPr>
            <a:spLocks noChangeShapeType="1"/>
          </p:cNvSpPr>
          <p:nvPr/>
        </p:nvSpPr>
        <p:spPr bwMode="auto">
          <a:xfrm>
            <a:off x="2482850" y="3783013"/>
            <a:ext cx="7519988" cy="0"/>
          </a:xfrm>
          <a:prstGeom prst="line">
            <a:avLst/>
          </a:prstGeom>
          <a:noFill/>
          <a:ln w="9525">
            <a:solidFill>
              <a:schemeClr val="tx1"/>
            </a:solidFill>
            <a:round/>
            <a:headEnd type="triangle" w="sm" len="me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53287" name="Text Box 7"/>
          <p:cNvSpPr txBox="1">
            <a:spLocks noChangeArrowheads="1"/>
          </p:cNvSpPr>
          <p:nvPr/>
        </p:nvSpPr>
        <p:spPr bwMode="auto">
          <a:xfrm>
            <a:off x="6035675" y="3548063"/>
            <a:ext cx="488950" cy="457200"/>
          </a:xfrm>
          <a:prstGeom prst="rect">
            <a:avLst/>
          </a:prstGeom>
          <a:solidFill>
            <a:schemeClr val="bg1"/>
          </a:solidFill>
          <a:ln w="9525">
            <a:noFill/>
            <a:miter lim="800000"/>
          </a:ln>
          <a:effectLst/>
        </p:spPr>
        <p:txBody>
          <a:bodyPr wrap="none">
            <a:spAutoFit/>
          </a:bodyPr>
          <a:p>
            <a:r>
              <a:rPr kumimoji="1" lang="zh-CN" altLang="en-US" sz="2400" b="1">
                <a:solidFill>
                  <a:schemeClr val="bg2"/>
                </a:solidFill>
                <a:latin typeface="+mn-lt"/>
                <a:ea typeface="+mn-ea"/>
              </a:rPr>
              <a:t>帧</a:t>
            </a:r>
            <a:endParaRPr kumimoji="1" lang="zh-CN" altLang="en-US" sz="2400" b="1">
              <a:solidFill>
                <a:schemeClr val="bg2"/>
              </a:solidFill>
              <a:latin typeface="+mn-lt"/>
              <a:ea typeface="+mn-ea"/>
            </a:endParaRPr>
          </a:p>
        </p:txBody>
      </p:sp>
      <p:sp>
        <p:nvSpPr>
          <p:cNvPr id="353288" name="Line 8"/>
          <p:cNvSpPr>
            <a:spLocks noChangeShapeType="1"/>
          </p:cNvSpPr>
          <p:nvPr/>
        </p:nvSpPr>
        <p:spPr bwMode="auto">
          <a:xfrm>
            <a:off x="2730500" y="2501901"/>
            <a:ext cx="0" cy="365125"/>
          </a:xfrm>
          <a:prstGeom prst="line">
            <a:avLst/>
          </a:prstGeom>
          <a:noFill/>
          <a:ln w="9525">
            <a:solidFill>
              <a:schemeClr val="tx1"/>
            </a:solidFill>
            <a:roun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53289" name="Text Box 9"/>
          <p:cNvSpPr txBox="1">
            <a:spLocks noChangeArrowheads="1"/>
          </p:cNvSpPr>
          <p:nvPr/>
        </p:nvSpPr>
        <p:spPr bwMode="auto">
          <a:xfrm>
            <a:off x="2232025" y="2030413"/>
            <a:ext cx="1403350" cy="457200"/>
          </a:xfrm>
          <a:prstGeom prst="rect">
            <a:avLst/>
          </a:prstGeom>
          <a:noFill/>
          <a:ln w="9525">
            <a:noFill/>
            <a:miter lim="800000"/>
          </a:ln>
          <a:effectLst/>
        </p:spPr>
        <p:txBody>
          <a:bodyPr wrap="none">
            <a:spAutoFit/>
          </a:bodyPr>
          <a:p>
            <a:r>
              <a:rPr kumimoji="1" lang="zh-CN" altLang="en-US" sz="2400" b="1">
                <a:solidFill>
                  <a:schemeClr val="bg2"/>
                </a:solidFill>
                <a:latin typeface="+mn-lt"/>
                <a:ea typeface="+mn-ea"/>
              </a:rPr>
              <a:t>帧开始符</a:t>
            </a:r>
            <a:endParaRPr kumimoji="1" lang="zh-CN" altLang="en-US" sz="2400" b="1">
              <a:solidFill>
                <a:schemeClr val="bg2"/>
              </a:solidFill>
              <a:latin typeface="+mn-lt"/>
              <a:ea typeface="+mn-ea"/>
            </a:endParaRPr>
          </a:p>
        </p:txBody>
      </p:sp>
      <p:sp>
        <p:nvSpPr>
          <p:cNvPr id="353290" name="Text Box 10"/>
          <p:cNvSpPr txBox="1">
            <a:spLocks noChangeArrowheads="1"/>
          </p:cNvSpPr>
          <p:nvPr/>
        </p:nvSpPr>
        <p:spPr bwMode="auto">
          <a:xfrm>
            <a:off x="9194800" y="2030413"/>
            <a:ext cx="1403350" cy="457200"/>
          </a:xfrm>
          <a:prstGeom prst="rect">
            <a:avLst/>
          </a:prstGeom>
          <a:noFill/>
          <a:ln w="9525">
            <a:noFill/>
            <a:miter lim="800000"/>
          </a:ln>
          <a:effectLst/>
        </p:spPr>
        <p:txBody>
          <a:bodyPr wrap="none">
            <a:spAutoFit/>
          </a:bodyPr>
          <a:p>
            <a:r>
              <a:rPr kumimoji="1" lang="zh-CN" altLang="en-US" sz="2400" b="1">
                <a:solidFill>
                  <a:schemeClr val="bg2"/>
                </a:solidFill>
                <a:latin typeface="+mn-lt"/>
                <a:ea typeface="+mn-ea"/>
              </a:rPr>
              <a:t>帧结束符</a:t>
            </a:r>
            <a:endParaRPr kumimoji="1" lang="zh-CN" altLang="en-US" sz="2400" b="1">
              <a:solidFill>
                <a:schemeClr val="bg2"/>
              </a:solidFill>
              <a:latin typeface="+mn-lt"/>
              <a:ea typeface="+mn-ea"/>
            </a:endParaRPr>
          </a:p>
        </p:txBody>
      </p:sp>
      <p:sp>
        <p:nvSpPr>
          <p:cNvPr id="353291" name="Line 11"/>
          <p:cNvSpPr>
            <a:spLocks noChangeShapeType="1"/>
          </p:cNvSpPr>
          <p:nvPr/>
        </p:nvSpPr>
        <p:spPr bwMode="auto">
          <a:xfrm>
            <a:off x="9755188" y="2501901"/>
            <a:ext cx="0" cy="365125"/>
          </a:xfrm>
          <a:prstGeom prst="line">
            <a:avLst/>
          </a:prstGeom>
          <a:noFill/>
          <a:ln w="9525">
            <a:solidFill>
              <a:schemeClr val="tx1"/>
            </a:solidFill>
            <a:roun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53292" name="Line 12"/>
          <p:cNvSpPr>
            <a:spLocks noChangeShapeType="1"/>
          </p:cNvSpPr>
          <p:nvPr/>
        </p:nvSpPr>
        <p:spPr bwMode="auto">
          <a:xfrm flipV="1">
            <a:off x="2482850" y="3416301"/>
            <a:ext cx="0" cy="549275"/>
          </a:xfrm>
          <a:prstGeom prst="line">
            <a:avLst/>
          </a:prstGeom>
          <a:noFill/>
          <a:ln w="38100">
            <a:solidFill>
              <a:srgbClr val="0070C0"/>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353293" name="Text Box 13"/>
          <p:cNvSpPr txBox="1">
            <a:spLocks noChangeArrowheads="1"/>
          </p:cNvSpPr>
          <p:nvPr/>
        </p:nvSpPr>
        <p:spPr bwMode="auto">
          <a:xfrm>
            <a:off x="1778000" y="3908425"/>
            <a:ext cx="1403350" cy="457200"/>
          </a:xfrm>
          <a:prstGeom prst="rect">
            <a:avLst/>
          </a:prstGeom>
          <a:noFill/>
          <a:ln w="9525">
            <a:noFill/>
            <a:miter lim="800000"/>
          </a:ln>
          <a:effectLst/>
        </p:spPr>
        <p:txBody>
          <a:bodyPr wrap="none">
            <a:spAutoFit/>
          </a:bodyPr>
          <a:p>
            <a:r>
              <a:rPr kumimoji="1" lang="zh-CN" altLang="en-US" sz="2400" b="1">
                <a:solidFill>
                  <a:schemeClr val="bg2"/>
                </a:solidFill>
                <a:latin typeface="+mn-lt"/>
                <a:ea typeface="+mn-ea"/>
              </a:rPr>
              <a:t>发送在前</a:t>
            </a:r>
            <a:endParaRPr kumimoji="1" lang="zh-CN" altLang="en-US" sz="2400" b="1">
              <a:solidFill>
                <a:schemeClr val="bg2"/>
              </a:solidFill>
              <a:latin typeface="+mn-lt"/>
              <a:ea typeface="+mn-ea"/>
            </a:endParaRPr>
          </a:p>
        </p:txBody>
      </p:sp>
      <p:sp>
        <p:nvSpPr>
          <p:cNvPr id="353294" name="Rectangle 14"/>
          <p:cNvSpPr>
            <a:spLocks noChangeArrowheads="1"/>
          </p:cNvSpPr>
          <p:nvPr/>
        </p:nvSpPr>
        <p:spPr bwMode="auto">
          <a:xfrm>
            <a:off x="9483725" y="2867026"/>
            <a:ext cx="496888" cy="549275"/>
          </a:xfrm>
          <a:prstGeom prst="rect">
            <a:avLst/>
          </a:prstGeom>
          <a:solidFill>
            <a:srgbClr val="00B0F0"/>
          </a:solidFill>
          <a:ln w="9525">
            <a:noFill/>
            <a:miter lim="800000"/>
          </a:ln>
          <a:effectLst>
            <a:outerShdw dist="35921" dir="2700000" algn="ctr" rotWithShape="0">
              <a:schemeClr val="bg2"/>
            </a:outerShdw>
          </a:effectLst>
        </p:spPr>
        <p:txBody>
          <a:bodyPr wrap="none" anchor="ctr"/>
          <a:p>
            <a:pPr algn="ctr"/>
            <a:r>
              <a:rPr kumimoji="1" lang="en-US" altLang="zh-CN" sz="1600" b="1">
                <a:solidFill>
                  <a:schemeClr val="bg2"/>
                </a:solidFill>
                <a:latin typeface="+mn-lt"/>
                <a:ea typeface="+mn-ea"/>
              </a:rPr>
              <a:t>EOT</a:t>
            </a:r>
            <a:endParaRPr kumimoji="1" lang="en-US" altLang="zh-CN" sz="1600"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5.1.3  </a:t>
            </a:r>
            <a:r>
              <a:rPr sz="2800" b="1" dirty="0">
                <a:solidFill>
                  <a:schemeClr val="bg2"/>
                </a:solidFill>
                <a:latin typeface="黑体" panose="02010609060101010101" charset="-122"/>
                <a:ea typeface="黑体" panose="02010609060101010101" charset="-122"/>
                <a:sym typeface="+mn-ea"/>
              </a:rPr>
              <a:t>封装成帧</a:t>
            </a:r>
            <a:endParaRPr lang="en-US" altLang="zh-CN"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矩形 2"/>
          <p:cNvSpPr/>
          <p:nvPr/>
        </p:nvSpPr>
        <p:spPr>
          <a:xfrm>
            <a:off x="510649" y="1148497"/>
            <a:ext cx="11061134" cy="461665"/>
          </a:xfrm>
          <a:prstGeom prst="rect">
            <a:avLst/>
          </a:prstGeom>
        </p:spPr>
        <p:txBody>
          <a:bodyPr wrap="square">
            <a:spAutoFit/>
          </a:bodyPr>
          <a:p>
            <a:pPr lvl="0"/>
            <a:r>
              <a:rPr lang="zh-CN" altLang="en-US" sz="2400" b="1" dirty="0">
                <a:solidFill>
                  <a:srgbClr val="FF0000"/>
                </a:solidFill>
                <a:latin typeface="Arial" panose="020B0604020202020204" pitchFamily="34" charset="0"/>
              </a:rPr>
              <a:t>透明传输</a:t>
            </a:r>
            <a:r>
              <a:rPr lang="zh-CN" altLang="en-US" sz="2400" b="1" dirty="0">
                <a:solidFill>
                  <a:srgbClr val="010102"/>
                </a:solidFill>
                <a:latin typeface="Arial" panose="020B0604020202020204" pitchFamily="34" charset="0"/>
              </a:rPr>
              <a:t>是指不管所传数据是什么样的比特组合，都应当能够在链路上传送。</a:t>
            </a:r>
            <a:endParaRPr lang="zh-CN" altLang="en-US" sz="2400" b="1" dirty="0">
              <a:solidFill>
                <a:srgbClr val="010102"/>
              </a:solidFill>
              <a:latin typeface="Arial" panose="020B0604020202020204" pitchFamily="34" charset="0"/>
            </a:endParaRPr>
          </a:p>
        </p:txBody>
      </p:sp>
      <p:sp>
        <p:nvSpPr>
          <p:cNvPr id="356374" name="Line 22"/>
          <p:cNvSpPr>
            <a:spLocks noChangeShapeType="1"/>
          </p:cNvSpPr>
          <p:nvPr/>
        </p:nvSpPr>
        <p:spPr bwMode="auto">
          <a:xfrm rot="16200000" flipV="1">
            <a:off x="2246313" y="3500438"/>
            <a:ext cx="14288" cy="1065213"/>
          </a:xfrm>
          <a:prstGeom prst="line">
            <a:avLst/>
          </a:prstGeom>
          <a:noFill/>
          <a:ln w="3810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356356" name="Rectangle 4"/>
          <p:cNvSpPr>
            <a:spLocks noChangeArrowheads="1"/>
          </p:cNvSpPr>
          <p:nvPr/>
        </p:nvSpPr>
        <p:spPr bwMode="auto">
          <a:xfrm>
            <a:off x="2495550" y="3705225"/>
            <a:ext cx="577850" cy="611188"/>
          </a:xfrm>
          <a:prstGeom prst="rect">
            <a:avLst/>
          </a:prstGeom>
          <a:solidFill>
            <a:srgbClr val="00B0F0"/>
          </a:solidFill>
          <a:ln w="9525">
            <a:noFill/>
            <a:miter lim="800000"/>
          </a:ln>
          <a:effectLst>
            <a:outerShdw dist="35921" dir="2700000" algn="ctr" rotWithShape="0">
              <a:schemeClr val="bg2"/>
            </a:outerShdw>
          </a:effectLst>
        </p:spPr>
        <p:txBody>
          <a:bodyPr wrap="none" anchor="ctr"/>
          <a:p>
            <a:pPr algn="ctr"/>
            <a:r>
              <a:rPr kumimoji="1" lang="en-US" altLang="zh-CN" b="1">
                <a:solidFill>
                  <a:schemeClr val="bg2"/>
                </a:solidFill>
                <a:latin typeface="+mn-lt"/>
                <a:ea typeface="+mn-ea"/>
              </a:rPr>
              <a:t>SOH</a:t>
            </a:r>
            <a:endParaRPr kumimoji="1" lang="en-US" altLang="zh-CN" b="1">
              <a:solidFill>
                <a:schemeClr val="bg2"/>
              </a:solidFill>
              <a:latin typeface="+mn-lt"/>
              <a:ea typeface="+mn-ea"/>
            </a:endParaRPr>
          </a:p>
        </p:txBody>
      </p:sp>
      <p:sp>
        <p:nvSpPr>
          <p:cNvPr id="356357" name="Rectangle 5"/>
          <p:cNvSpPr>
            <a:spLocks noChangeArrowheads="1"/>
          </p:cNvSpPr>
          <p:nvPr/>
        </p:nvSpPr>
        <p:spPr bwMode="auto">
          <a:xfrm>
            <a:off x="3059114" y="3705225"/>
            <a:ext cx="6948487" cy="611188"/>
          </a:xfrm>
          <a:prstGeom prst="rect">
            <a:avLst/>
          </a:prstGeom>
          <a:solidFill>
            <a:srgbClr val="92D050"/>
          </a:solidFill>
          <a:ln w="9525">
            <a:noFill/>
            <a:miter lim="800000"/>
          </a:ln>
          <a:effectLst>
            <a:outerShdw dist="35921" dir="2700000" algn="ctr" rotWithShape="0">
              <a:schemeClr val="bg2"/>
            </a:outerShdw>
          </a:effectLst>
        </p:spPr>
        <p:txBody>
          <a:bodyPr wrap="none" anchor="ctr"/>
          <a:p>
            <a:endParaRPr lang="zh-CN" altLang="en-US" b="1">
              <a:solidFill>
                <a:schemeClr val="bg2"/>
              </a:solidFill>
              <a:latin typeface="+mn-lt"/>
              <a:ea typeface="+mn-ea"/>
            </a:endParaRPr>
          </a:p>
        </p:txBody>
      </p:sp>
      <p:sp>
        <p:nvSpPr>
          <p:cNvPr id="356358" name="Rectangle 6"/>
          <p:cNvSpPr>
            <a:spLocks noChangeArrowheads="1"/>
          </p:cNvSpPr>
          <p:nvPr/>
        </p:nvSpPr>
        <p:spPr bwMode="auto">
          <a:xfrm>
            <a:off x="4695826" y="3705225"/>
            <a:ext cx="523875" cy="611188"/>
          </a:xfrm>
          <a:prstGeom prst="rect">
            <a:avLst/>
          </a:prstGeom>
          <a:solidFill>
            <a:srgbClr val="FFC000"/>
          </a:solidFill>
          <a:ln w="9525">
            <a:noFill/>
            <a:miter lim="800000"/>
          </a:ln>
          <a:effectLst/>
        </p:spPr>
        <p:txBody>
          <a:bodyPr wrap="none" anchor="ctr"/>
          <a:p>
            <a:pPr algn="ctr"/>
            <a:r>
              <a:rPr kumimoji="1" lang="en-US" altLang="zh-CN" b="1">
                <a:solidFill>
                  <a:schemeClr val="bg2"/>
                </a:solidFill>
                <a:latin typeface="+mn-lt"/>
                <a:ea typeface="+mn-ea"/>
              </a:rPr>
              <a:t>EOT</a:t>
            </a:r>
            <a:endParaRPr kumimoji="1" lang="en-US" altLang="zh-CN" b="1">
              <a:solidFill>
                <a:schemeClr val="bg2"/>
              </a:solidFill>
              <a:latin typeface="+mn-lt"/>
              <a:ea typeface="+mn-ea"/>
            </a:endParaRPr>
          </a:p>
        </p:txBody>
      </p:sp>
      <p:sp>
        <p:nvSpPr>
          <p:cNvPr id="356359" name="Line 7"/>
          <p:cNvSpPr>
            <a:spLocks noChangeShapeType="1"/>
          </p:cNvSpPr>
          <p:nvPr/>
        </p:nvSpPr>
        <p:spPr bwMode="auto">
          <a:xfrm>
            <a:off x="4722813" y="2673351"/>
            <a:ext cx="234950" cy="1031875"/>
          </a:xfrm>
          <a:prstGeom prst="line">
            <a:avLst/>
          </a:prstGeom>
          <a:noFill/>
          <a:ln w="9525">
            <a:solidFill>
              <a:schemeClr val="tx1"/>
            </a:solidFill>
            <a:roun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56360" name="Text Box 8"/>
          <p:cNvSpPr txBox="1">
            <a:spLocks noChangeArrowheads="1"/>
          </p:cNvSpPr>
          <p:nvPr/>
        </p:nvSpPr>
        <p:spPr bwMode="auto">
          <a:xfrm>
            <a:off x="3596791" y="2249489"/>
            <a:ext cx="2201245" cy="461665"/>
          </a:xfrm>
          <a:prstGeom prst="rect">
            <a:avLst/>
          </a:prstGeom>
          <a:noFill/>
          <a:ln w="9525">
            <a:noFill/>
            <a:miter lim="800000"/>
          </a:ln>
          <a:effectLst/>
        </p:spPr>
        <p:txBody>
          <a:bodyPr wrap="none">
            <a:spAutoFit/>
          </a:bodyPr>
          <a:p>
            <a:pPr algn="ctr"/>
            <a:r>
              <a:rPr kumimoji="1" lang="zh-CN" altLang="en-US" sz="2400" b="1">
                <a:solidFill>
                  <a:schemeClr val="bg2"/>
                </a:solidFill>
                <a:latin typeface="+mn-lt"/>
                <a:ea typeface="+mn-ea"/>
              </a:rPr>
              <a:t>出现了“</a:t>
            </a:r>
            <a:r>
              <a:rPr kumimoji="1" lang="en-US" altLang="zh-CN" sz="2400" b="1">
                <a:solidFill>
                  <a:schemeClr val="bg2"/>
                </a:solidFill>
                <a:latin typeface="+mn-lt"/>
                <a:ea typeface="+mn-ea"/>
              </a:rPr>
              <a:t>EOT”</a:t>
            </a:r>
            <a:endParaRPr kumimoji="1" lang="en-US" altLang="zh-CN" sz="2400" b="1">
              <a:solidFill>
                <a:schemeClr val="bg2"/>
              </a:solidFill>
              <a:latin typeface="+mn-lt"/>
              <a:ea typeface="+mn-ea"/>
            </a:endParaRPr>
          </a:p>
        </p:txBody>
      </p:sp>
      <p:sp>
        <p:nvSpPr>
          <p:cNvPr id="356361" name="AutoShape 9"/>
          <p:cNvSpPr/>
          <p:nvPr/>
        </p:nvSpPr>
        <p:spPr bwMode="auto">
          <a:xfrm rot="-5400000">
            <a:off x="7669213" y="1974851"/>
            <a:ext cx="327025" cy="5175250"/>
          </a:xfrm>
          <a:prstGeom prst="leftBrace">
            <a:avLst>
              <a:gd name="adj1" fmla="val 131877"/>
              <a:gd name="adj2" fmla="val 50000"/>
            </a:avLst>
          </a:prstGeom>
          <a:no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356362" name="Text Box 10"/>
          <p:cNvSpPr txBox="1">
            <a:spLocks noChangeArrowheads="1"/>
          </p:cNvSpPr>
          <p:nvPr/>
        </p:nvSpPr>
        <p:spPr bwMode="auto">
          <a:xfrm>
            <a:off x="6225522" y="4629151"/>
            <a:ext cx="3877985" cy="461665"/>
          </a:xfrm>
          <a:prstGeom prst="rect">
            <a:avLst/>
          </a:prstGeom>
          <a:noFill/>
          <a:ln w="9525">
            <a:noFill/>
            <a:miter lim="800000"/>
          </a:ln>
          <a:effectLst/>
        </p:spPr>
        <p:txBody>
          <a:bodyPr wrap="none">
            <a:spAutoFit/>
          </a:bodyPr>
          <a:p>
            <a:pPr algn="just"/>
            <a:r>
              <a:rPr kumimoji="1" lang="zh-CN" altLang="en-US" sz="2400" b="1">
                <a:solidFill>
                  <a:schemeClr val="bg2"/>
                </a:solidFill>
                <a:latin typeface="+mn-lt"/>
                <a:ea typeface="+mn-ea"/>
              </a:rPr>
              <a:t>被接收端当作无效帧而丢弃</a:t>
            </a:r>
            <a:endParaRPr kumimoji="1" lang="zh-CN" altLang="en-US" sz="2400" b="1">
              <a:solidFill>
                <a:schemeClr val="bg2"/>
              </a:solidFill>
              <a:latin typeface="+mn-lt"/>
              <a:ea typeface="+mn-ea"/>
            </a:endParaRPr>
          </a:p>
        </p:txBody>
      </p:sp>
      <p:sp>
        <p:nvSpPr>
          <p:cNvPr id="356363" name="AutoShape 11"/>
          <p:cNvSpPr/>
          <p:nvPr/>
        </p:nvSpPr>
        <p:spPr bwMode="auto">
          <a:xfrm rot="-5400000">
            <a:off x="3702844" y="3188494"/>
            <a:ext cx="304800" cy="2687638"/>
          </a:xfrm>
          <a:prstGeom prst="leftBrace">
            <a:avLst>
              <a:gd name="adj1" fmla="val 73481"/>
              <a:gd name="adj2" fmla="val 50000"/>
            </a:avLst>
          </a:prstGeom>
          <a:no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356364" name="Text Box 12"/>
          <p:cNvSpPr txBox="1">
            <a:spLocks noChangeArrowheads="1"/>
          </p:cNvSpPr>
          <p:nvPr/>
        </p:nvSpPr>
        <p:spPr bwMode="auto">
          <a:xfrm>
            <a:off x="2703949" y="4622801"/>
            <a:ext cx="2339102" cy="830997"/>
          </a:xfrm>
          <a:prstGeom prst="rect">
            <a:avLst/>
          </a:prstGeom>
          <a:noFill/>
          <a:ln w="9525">
            <a:noFill/>
            <a:miter lim="800000"/>
          </a:ln>
          <a:effectLst/>
        </p:spPr>
        <p:txBody>
          <a:bodyPr wrap="none">
            <a:spAutoFit/>
          </a:bodyPr>
          <a:p>
            <a:pPr algn="ctr"/>
            <a:r>
              <a:rPr kumimoji="1" lang="zh-CN" altLang="en-US" sz="2400" b="1">
                <a:solidFill>
                  <a:schemeClr val="bg2"/>
                </a:solidFill>
                <a:latin typeface="+mn-lt"/>
                <a:ea typeface="+mn-ea"/>
              </a:rPr>
              <a:t>被接收端</a:t>
            </a:r>
            <a:endParaRPr kumimoji="1" lang="zh-CN" altLang="en-US" sz="2400" b="1">
              <a:solidFill>
                <a:schemeClr val="bg2"/>
              </a:solidFill>
              <a:latin typeface="+mn-lt"/>
              <a:ea typeface="+mn-ea"/>
            </a:endParaRPr>
          </a:p>
          <a:p>
            <a:pPr algn="ctr"/>
            <a:r>
              <a:rPr kumimoji="1" lang="zh-CN" altLang="en-US" sz="2400" b="1">
                <a:solidFill>
                  <a:schemeClr val="bg2"/>
                </a:solidFill>
                <a:latin typeface="+mn-lt"/>
                <a:ea typeface="+mn-ea"/>
              </a:rPr>
              <a:t>误认为是一个帧</a:t>
            </a:r>
            <a:endParaRPr kumimoji="1" lang="zh-CN" altLang="en-US" sz="2400" b="1">
              <a:solidFill>
                <a:schemeClr val="bg2"/>
              </a:solidFill>
              <a:latin typeface="+mn-lt"/>
              <a:ea typeface="+mn-ea"/>
            </a:endParaRPr>
          </a:p>
        </p:txBody>
      </p:sp>
      <p:sp>
        <p:nvSpPr>
          <p:cNvPr id="356365" name="Line 13"/>
          <p:cNvSpPr>
            <a:spLocks noChangeShapeType="1"/>
          </p:cNvSpPr>
          <p:nvPr/>
        </p:nvSpPr>
        <p:spPr bwMode="auto">
          <a:xfrm>
            <a:off x="3073400" y="3443288"/>
            <a:ext cx="6770688" cy="0"/>
          </a:xfrm>
          <a:prstGeom prst="line">
            <a:avLst/>
          </a:prstGeom>
          <a:noFill/>
          <a:ln w="9525">
            <a:solidFill>
              <a:schemeClr val="tx1"/>
            </a:solidFill>
            <a:round/>
            <a:headEnd type="triangle" w="sm" len="me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56366" name="Text Box 14"/>
          <p:cNvSpPr txBox="1">
            <a:spLocks noChangeArrowheads="1"/>
          </p:cNvSpPr>
          <p:nvPr/>
        </p:nvSpPr>
        <p:spPr bwMode="auto">
          <a:xfrm>
            <a:off x="5789613" y="3186114"/>
            <a:ext cx="1403350" cy="458787"/>
          </a:xfrm>
          <a:prstGeom prst="rect">
            <a:avLst/>
          </a:prstGeom>
          <a:solidFill>
            <a:schemeClr val="bg1"/>
          </a:solidFill>
          <a:ln w="9525">
            <a:noFill/>
            <a:miter lim="800000"/>
          </a:ln>
          <a:effectLst/>
        </p:spPr>
        <p:txBody>
          <a:bodyPr wrap="none">
            <a:spAutoFit/>
          </a:bodyPr>
          <a:p>
            <a:pPr algn="ctr"/>
            <a:r>
              <a:rPr kumimoji="1" lang="zh-CN" altLang="en-US" sz="2400" b="1">
                <a:solidFill>
                  <a:schemeClr val="bg2"/>
                </a:solidFill>
                <a:latin typeface="+mn-lt"/>
                <a:ea typeface="+mn-ea"/>
              </a:rPr>
              <a:t>数据部分</a:t>
            </a:r>
            <a:endParaRPr kumimoji="1" lang="zh-CN" altLang="en-US" sz="2400" b="1">
              <a:solidFill>
                <a:schemeClr val="bg2"/>
              </a:solidFill>
              <a:latin typeface="+mn-lt"/>
              <a:ea typeface="+mn-ea"/>
            </a:endParaRPr>
          </a:p>
        </p:txBody>
      </p:sp>
      <p:sp>
        <p:nvSpPr>
          <p:cNvPr id="356367" name="Rectangle 15"/>
          <p:cNvSpPr>
            <a:spLocks noChangeArrowheads="1"/>
          </p:cNvSpPr>
          <p:nvPr/>
        </p:nvSpPr>
        <p:spPr bwMode="auto">
          <a:xfrm>
            <a:off x="9844088" y="3705225"/>
            <a:ext cx="576262" cy="611188"/>
          </a:xfrm>
          <a:prstGeom prst="rect">
            <a:avLst/>
          </a:prstGeom>
          <a:solidFill>
            <a:srgbClr val="00B0F0"/>
          </a:solidFill>
          <a:ln w="9525">
            <a:noFill/>
            <a:miter lim="800000"/>
          </a:ln>
          <a:effectLst>
            <a:outerShdw dist="35921" dir="2700000" algn="ctr" rotWithShape="0">
              <a:schemeClr val="bg2"/>
            </a:outerShdw>
          </a:effectLst>
        </p:spPr>
        <p:txBody>
          <a:bodyPr wrap="none" anchor="ctr"/>
          <a:p>
            <a:pPr algn="ctr"/>
            <a:r>
              <a:rPr kumimoji="1" lang="en-US" altLang="zh-CN" b="1">
                <a:solidFill>
                  <a:schemeClr val="bg2"/>
                </a:solidFill>
                <a:latin typeface="+mn-lt"/>
                <a:ea typeface="+mn-ea"/>
              </a:rPr>
              <a:t>EOT</a:t>
            </a:r>
            <a:endParaRPr kumimoji="1" lang="en-US" altLang="zh-CN" b="1">
              <a:solidFill>
                <a:schemeClr val="bg2"/>
              </a:solidFill>
              <a:latin typeface="+mn-lt"/>
              <a:ea typeface="+mn-ea"/>
            </a:endParaRPr>
          </a:p>
        </p:txBody>
      </p:sp>
      <p:sp>
        <p:nvSpPr>
          <p:cNvPr id="356368" name="Line 16"/>
          <p:cNvSpPr>
            <a:spLocks noChangeShapeType="1"/>
          </p:cNvSpPr>
          <p:nvPr/>
        </p:nvSpPr>
        <p:spPr bwMode="auto">
          <a:xfrm>
            <a:off x="2495550" y="2960688"/>
            <a:ext cx="7924800" cy="0"/>
          </a:xfrm>
          <a:prstGeom prst="line">
            <a:avLst/>
          </a:prstGeom>
          <a:noFill/>
          <a:ln w="9525">
            <a:solidFill>
              <a:schemeClr val="tx1"/>
            </a:solidFill>
            <a:round/>
            <a:headEnd type="triangle" w="sm" len="me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56369" name="Text Box 17"/>
          <p:cNvSpPr txBox="1">
            <a:spLocks noChangeArrowheads="1"/>
          </p:cNvSpPr>
          <p:nvPr/>
        </p:nvSpPr>
        <p:spPr bwMode="auto">
          <a:xfrm>
            <a:off x="5414308" y="2682876"/>
            <a:ext cx="1415772" cy="461665"/>
          </a:xfrm>
          <a:prstGeom prst="rect">
            <a:avLst/>
          </a:prstGeom>
          <a:solidFill>
            <a:schemeClr val="bg1"/>
          </a:solidFill>
          <a:ln w="9525">
            <a:noFill/>
            <a:miter lim="800000"/>
          </a:ln>
          <a:effectLst/>
        </p:spPr>
        <p:txBody>
          <a:bodyPr wrap="none">
            <a:spAutoFit/>
          </a:bodyPr>
          <a:p>
            <a:pPr algn="ctr"/>
            <a:r>
              <a:rPr kumimoji="1" lang="zh-CN" altLang="en-US" sz="2400" b="1">
                <a:solidFill>
                  <a:schemeClr val="bg2"/>
                </a:solidFill>
                <a:latin typeface="+mn-lt"/>
                <a:ea typeface="+mn-ea"/>
              </a:rPr>
              <a:t>完整的帧</a:t>
            </a:r>
            <a:endParaRPr kumimoji="1" lang="zh-CN" altLang="en-US" sz="2400" b="1">
              <a:solidFill>
                <a:schemeClr val="bg2"/>
              </a:solidFill>
              <a:latin typeface="+mn-lt"/>
              <a:ea typeface="+mn-ea"/>
            </a:endParaRPr>
          </a:p>
        </p:txBody>
      </p:sp>
      <p:sp>
        <p:nvSpPr>
          <p:cNvPr id="356370" name="Line 18"/>
          <p:cNvSpPr>
            <a:spLocks noChangeShapeType="1"/>
          </p:cNvSpPr>
          <p:nvPr/>
        </p:nvSpPr>
        <p:spPr bwMode="auto">
          <a:xfrm>
            <a:off x="2495550" y="2863850"/>
            <a:ext cx="0" cy="769938"/>
          </a:xfrm>
          <a:prstGeom prst="line">
            <a:avLst/>
          </a:prstGeom>
          <a:noFill/>
          <a:ln w="9525">
            <a:solidFill>
              <a:schemeClr val="tx1"/>
            </a:solidFill>
            <a:round/>
          </a:ln>
          <a:effectLst/>
        </p:spPr>
        <p:txBody>
          <a:bodyPr/>
          <a:p>
            <a:endParaRPr lang="zh-CN" altLang="en-US" b="1">
              <a:solidFill>
                <a:schemeClr val="tx1">
                  <a:lumMod val="75000"/>
                  <a:lumOff val="25000"/>
                </a:schemeClr>
              </a:solidFill>
              <a:latin typeface="+mn-lt"/>
              <a:ea typeface="+mn-ea"/>
            </a:endParaRPr>
          </a:p>
        </p:txBody>
      </p:sp>
      <p:sp>
        <p:nvSpPr>
          <p:cNvPr id="356371" name="Line 19"/>
          <p:cNvSpPr>
            <a:spLocks noChangeShapeType="1"/>
          </p:cNvSpPr>
          <p:nvPr/>
        </p:nvSpPr>
        <p:spPr bwMode="auto">
          <a:xfrm>
            <a:off x="10420350" y="2863850"/>
            <a:ext cx="0" cy="769938"/>
          </a:xfrm>
          <a:prstGeom prst="line">
            <a:avLst/>
          </a:prstGeom>
          <a:noFill/>
          <a:ln w="9525">
            <a:solidFill>
              <a:schemeClr val="tx1"/>
            </a:solidFill>
            <a:round/>
          </a:ln>
          <a:effectLst/>
        </p:spPr>
        <p:txBody>
          <a:bodyPr/>
          <a:p>
            <a:endParaRPr lang="zh-CN" altLang="en-US" b="1">
              <a:solidFill>
                <a:schemeClr val="tx1">
                  <a:lumMod val="75000"/>
                  <a:lumOff val="25000"/>
                </a:schemeClr>
              </a:solidFill>
              <a:latin typeface="+mn-lt"/>
              <a:ea typeface="+mn-ea"/>
            </a:endParaRPr>
          </a:p>
        </p:txBody>
      </p:sp>
      <p:sp>
        <p:nvSpPr>
          <p:cNvPr id="356372" name="Line 20"/>
          <p:cNvSpPr>
            <a:spLocks noChangeShapeType="1"/>
          </p:cNvSpPr>
          <p:nvPr/>
        </p:nvSpPr>
        <p:spPr bwMode="auto">
          <a:xfrm>
            <a:off x="3073400" y="3249614"/>
            <a:ext cx="0" cy="384175"/>
          </a:xfrm>
          <a:prstGeom prst="line">
            <a:avLst/>
          </a:prstGeom>
          <a:noFill/>
          <a:ln w="9525">
            <a:solidFill>
              <a:schemeClr val="tx1"/>
            </a:solidFill>
            <a:round/>
          </a:ln>
          <a:effectLst/>
        </p:spPr>
        <p:txBody>
          <a:bodyPr/>
          <a:p>
            <a:endParaRPr lang="zh-CN" altLang="en-US" b="1">
              <a:solidFill>
                <a:schemeClr val="tx1">
                  <a:lumMod val="75000"/>
                  <a:lumOff val="25000"/>
                </a:schemeClr>
              </a:solidFill>
              <a:latin typeface="+mn-lt"/>
              <a:ea typeface="+mn-ea"/>
            </a:endParaRPr>
          </a:p>
        </p:txBody>
      </p:sp>
      <p:sp>
        <p:nvSpPr>
          <p:cNvPr id="356373" name="Line 21"/>
          <p:cNvSpPr>
            <a:spLocks noChangeShapeType="1"/>
          </p:cNvSpPr>
          <p:nvPr/>
        </p:nvSpPr>
        <p:spPr bwMode="auto">
          <a:xfrm>
            <a:off x="9844088" y="3249614"/>
            <a:ext cx="0" cy="384175"/>
          </a:xfrm>
          <a:prstGeom prst="line">
            <a:avLst/>
          </a:prstGeom>
          <a:noFill/>
          <a:ln w="9525">
            <a:solidFill>
              <a:schemeClr val="tx1"/>
            </a:solidFill>
            <a:round/>
          </a:ln>
          <a:effectLst/>
        </p:spPr>
        <p:txBody>
          <a:bodyPr/>
          <a:p>
            <a:endParaRPr lang="zh-CN" altLang="en-US" b="1">
              <a:solidFill>
                <a:schemeClr val="tx1">
                  <a:lumMod val="75000"/>
                  <a:lumOff val="25000"/>
                </a:schemeClr>
              </a:solidFill>
              <a:latin typeface="+mn-lt"/>
              <a:ea typeface="+mn-ea"/>
            </a:endParaRPr>
          </a:p>
        </p:txBody>
      </p:sp>
      <p:sp>
        <p:nvSpPr>
          <p:cNvPr id="356375" name="Text Box 23"/>
          <p:cNvSpPr txBox="1">
            <a:spLocks noChangeArrowheads="1"/>
          </p:cNvSpPr>
          <p:nvPr/>
        </p:nvSpPr>
        <p:spPr bwMode="auto">
          <a:xfrm>
            <a:off x="1671639" y="3205164"/>
            <a:ext cx="800219" cy="830997"/>
          </a:xfrm>
          <a:prstGeom prst="rect">
            <a:avLst/>
          </a:prstGeom>
          <a:noFill/>
          <a:ln w="9525">
            <a:noFill/>
            <a:miter lim="800000"/>
          </a:ln>
          <a:effectLst/>
        </p:spPr>
        <p:txBody>
          <a:bodyPr wrap="none">
            <a:spAutoFit/>
          </a:bodyPr>
          <a:p>
            <a:r>
              <a:rPr kumimoji="1" lang="zh-CN" altLang="en-US" sz="2400" b="1">
                <a:solidFill>
                  <a:schemeClr val="bg2"/>
                </a:solidFill>
                <a:latin typeface="+mn-lt"/>
                <a:ea typeface="+mn-ea"/>
              </a:rPr>
              <a:t>发送</a:t>
            </a:r>
            <a:endParaRPr kumimoji="1" lang="zh-CN" altLang="en-US" sz="2400" b="1">
              <a:solidFill>
                <a:schemeClr val="bg2"/>
              </a:solidFill>
              <a:latin typeface="+mn-lt"/>
              <a:ea typeface="+mn-ea"/>
            </a:endParaRPr>
          </a:p>
          <a:p>
            <a:r>
              <a:rPr kumimoji="1" lang="zh-CN" altLang="en-US" sz="2400" b="1">
                <a:solidFill>
                  <a:schemeClr val="bg2"/>
                </a:solidFill>
                <a:latin typeface="+mn-lt"/>
                <a:ea typeface="+mn-ea"/>
              </a:rPr>
              <a:t>在前</a:t>
            </a:r>
            <a:endParaRPr kumimoji="1" lang="zh-CN" altLang="en-US" sz="2400" b="1">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5.1.3  </a:t>
            </a:r>
            <a:r>
              <a:rPr sz="2800" b="1" dirty="0">
                <a:solidFill>
                  <a:schemeClr val="bg2"/>
                </a:solidFill>
                <a:latin typeface="黑体" panose="02010609060101010101" charset="-122"/>
                <a:ea typeface="黑体" panose="02010609060101010101" charset="-122"/>
                <a:sym typeface="+mn-ea"/>
              </a:rPr>
              <a:t>封装成帧</a:t>
            </a:r>
            <a:endParaRPr lang="en-US" altLang="zh-CN"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58402" name="Rectangle 2"/>
          <p:cNvSpPr>
            <a:spLocks noGrp="1" noChangeArrowheads="1"/>
          </p:cNvSpPr>
          <p:nvPr/>
        </p:nvSpPr>
        <p:spPr>
          <a:xfrm>
            <a:off x="610236" y="106989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解决透明传输问题</a:t>
            </a:r>
            <a:endParaRPr lang="zh-CN" altLang="en-US" sz="2800" b="1" dirty="0">
              <a:solidFill>
                <a:schemeClr val="bg2"/>
              </a:solidFill>
            </a:endParaRPr>
          </a:p>
        </p:txBody>
      </p:sp>
      <p:sp>
        <p:nvSpPr>
          <p:cNvPr id="358403" name="Rectangle 3"/>
          <p:cNvSpPr>
            <a:spLocks noGrp="1" noChangeArrowheads="1"/>
          </p:cNvSpPr>
          <p:nvPr>
            <p:ph idx="1"/>
          </p:nvPr>
        </p:nvSpPr>
        <p:spPr>
          <a:xfrm>
            <a:off x="453074" y="1796941"/>
            <a:ext cx="10978515" cy="4038710"/>
          </a:xfrm>
        </p:spPr>
        <p:txBody>
          <a:bodyPr>
            <a:normAutofit lnSpcReduction="10000"/>
          </a:bodyPr>
          <a:lstStyle/>
          <a:p>
            <a:pPr marL="457200" indent="-457200" fontAlgn="auto">
              <a:lnSpc>
                <a:spcPct val="150000"/>
              </a:lnSpc>
              <a:buFont typeface="Wingdings" panose="05000000000000000000" pitchFamily="2" charset="2"/>
              <a:buChar char="l"/>
            </a:pPr>
            <a:r>
              <a:rPr lang="zh-CN" altLang="en-US" sz="2400" b="1" dirty="0">
                <a:solidFill>
                  <a:schemeClr val="bg2"/>
                </a:solidFill>
              </a:rPr>
              <a:t>发送端的数据链路层在数据中出现控制字符“</a:t>
            </a:r>
            <a:r>
              <a:rPr lang="en-US" altLang="zh-CN" sz="2400" b="1" dirty="0">
                <a:solidFill>
                  <a:schemeClr val="bg2"/>
                </a:solidFill>
              </a:rPr>
              <a:t>SOH”</a:t>
            </a:r>
            <a:r>
              <a:rPr lang="zh-CN" altLang="en-US" sz="2400" b="1" dirty="0">
                <a:solidFill>
                  <a:schemeClr val="bg2"/>
                </a:solidFill>
              </a:rPr>
              <a:t>或“</a:t>
            </a:r>
            <a:r>
              <a:rPr lang="en-US" altLang="zh-CN" sz="2400" b="1" dirty="0">
                <a:solidFill>
                  <a:schemeClr val="bg2"/>
                </a:solidFill>
              </a:rPr>
              <a:t>EOT”</a:t>
            </a:r>
            <a:r>
              <a:rPr lang="zh-CN" altLang="en-US" sz="2400" b="1" dirty="0">
                <a:solidFill>
                  <a:schemeClr val="bg2"/>
                </a:solidFill>
              </a:rPr>
              <a:t>的前面插入一个转义字符“</a:t>
            </a:r>
            <a:r>
              <a:rPr lang="en-US" altLang="zh-CN" sz="2400" b="1" dirty="0">
                <a:solidFill>
                  <a:schemeClr val="bg2"/>
                </a:solidFill>
              </a:rPr>
              <a:t>ESC”(</a:t>
            </a:r>
            <a:r>
              <a:rPr lang="zh-CN" altLang="en-US" sz="2400" b="1" dirty="0">
                <a:solidFill>
                  <a:schemeClr val="bg2"/>
                </a:solidFill>
              </a:rPr>
              <a:t>其十六进制编码是 </a:t>
            </a:r>
            <a:r>
              <a:rPr lang="en-US" altLang="zh-CN" sz="2400" b="1" dirty="0">
                <a:solidFill>
                  <a:schemeClr val="bg2"/>
                </a:solidFill>
              </a:rPr>
              <a:t>1B)</a:t>
            </a:r>
            <a:r>
              <a:rPr lang="zh-CN" altLang="en-US" sz="2400" b="1" dirty="0">
                <a:solidFill>
                  <a:schemeClr val="bg2"/>
                </a:solidFill>
              </a:rPr>
              <a:t>。</a:t>
            </a:r>
            <a:endParaRPr lang="zh-CN" altLang="en-US" sz="2400" b="1" dirty="0">
              <a:solidFill>
                <a:schemeClr val="bg2"/>
              </a:solidFill>
            </a:endParaRPr>
          </a:p>
          <a:p>
            <a:pPr marL="457200" indent="-457200" fontAlgn="auto">
              <a:lnSpc>
                <a:spcPct val="150000"/>
              </a:lnSpc>
              <a:buFont typeface="Wingdings" panose="05000000000000000000" pitchFamily="2" charset="2"/>
              <a:buChar char="l"/>
            </a:pPr>
            <a:r>
              <a:rPr lang="zh-CN" altLang="en-US" sz="2400" b="1" dirty="0">
                <a:solidFill>
                  <a:srgbClr val="FF0000"/>
                </a:solidFill>
              </a:rPr>
              <a:t>字节</a:t>
            </a:r>
            <a:r>
              <a:rPr lang="zh-CN" altLang="en-US" sz="2400" b="1" dirty="0" smtClean="0">
                <a:solidFill>
                  <a:srgbClr val="FF0000"/>
                </a:solidFill>
              </a:rPr>
              <a:t>填充</a:t>
            </a:r>
            <a:r>
              <a:rPr lang="zh-CN" altLang="en-US" sz="2400" b="1" dirty="0" smtClean="0">
                <a:solidFill>
                  <a:schemeClr val="bg2"/>
                </a:solidFill>
              </a:rPr>
              <a:t> </a:t>
            </a:r>
            <a:r>
              <a:rPr lang="en-US" altLang="zh-CN" sz="2400" b="1" dirty="0" smtClean="0">
                <a:solidFill>
                  <a:schemeClr val="bg2"/>
                </a:solidFill>
              </a:rPr>
              <a:t>(</a:t>
            </a:r>
            <a:r>
              <a:rPr lang="en-US" altLang="zh-CN" sz="2400" b="1" dirty="0">
                <a:solidFill>
                  <a:schemeClr val="bg2"/>
                </a:solidFill>
              </a:rPr>
              <a:t>byte stuffing</a:t>
            </a:r>
            <a:r>
              <a:rPr lang="en-US" altLang="zh-CN" sz="2400" b="1" dirty="0" smtClean="0">
                <a:solidFill>
                  <a:schemeClr val="bg2"/>
                </a:solidFill>
              </a:rPr>
              <a:t>)</a:t>
            </a:r>
            <a:r>
              <a:rPr lang="zh-CN" altLang="en-US" sz="2400" b="1" dirty="0">
                <a:solidFill>
                  <a:schemeClr val="bg2"/>
                </a:solidFill>
              </a:rPr>
              <a:t> （面向字符的物理链路）</a:t>
            </a:r>
            <a:r>
              <a:rPr lang="zh-CN" altLang="en-US" sz="2400" b="1" dirty="0" smtClean="0">
                <a:solidFill>
                  <a:schemeClr val="bg2"/>
                </a:solidFill>
              </a:rPr>
              <a:t>或</a:t>
            </a:r>
            <a:r>
              <a:rPr lang="zh-CN" altLang="en-US" sz="2400" b="1" dirty="0">
                <a:solidFill>
                  <a:srgbClr val="FF0000"/>
                </a:solidFill>
              </a:rPr>
              <a:t>字符填充</a:t>
            </a:r>
            <a:r>
              <a:rPr lang="en-US" altLang="zh-CN" sz="2400" b="1" dirty="0">
                <a:solidFill>
                  <a:schemeClr val="bg2"/>
                </a:solidFill>
              </a:rPr>
              <a:t>(character stuffing</a:t>
            </a:r>
            <a:r>
              <a:rPr lang="en-US" altLang="zh-CN" sz="2400" b="1" dirty="0" smtClean="0">
                <a:solidFill>
                  <a:schemeClr val="bg2"/>
                </a:solidFill>
              </a:rPr>
              <a:t>)</a:t>
            </a:r>
            <a:r>
              <a:rPr lang="zh-CN" altLang="en-US" sz="2400" b="1" dirty="0">
                <a:solidFill>
                  <a:schemeClr val="bg2"/>
                </a:solidFill>
              </a:rPr>
              <a:t> （</a:t>
            </a:r>
            <a:r>
              <a:rPr lang="zh-CN" altLang="en-US" sz="2400" b="1" dirty="0" smtClean="0">
                <a:solidFill>
                  <a:schemeClr val="bg2"/>
                </a:solidFill>
              </a:rPr>
              <a:t>面向</a:t>
            </a:r>
            <a:r>
              <a:rPr lang="zh-CN" altLang="en-US" sz="2400" b="1" dirty="0">
                <a:solidFill>
                  <a:schemeClr val="bg2"/>
                </a:solidFill>
              </a:rPr>
              <a:t>比特</a:t>
            </a:r>
            <a:r>
              <a:rPr lang="zh-CN" altLang="en-US" sz="2400" b="1" dirty="0" smtClean="0">
                <a:solidFill>
                  <a:schemeClr val="bg2"/>
                </a:solidFill>
              </a:rPr>
              <a:t>的</a:t>
            </a:r>
            <a:r>
              <a:rPr lang="zh-CN" altLang="en-US" sz="2400" b="1" dirty="0">
                <a:solidFill>
                  <a:schemeClr val="bg2"/>
                </a:solidFill>
              </a:rPr>
              <a:t>物理链路）</a:t>
            </a:r>
            <a:r>
              <a:rPr lang="en-US" altLang="zh-CN" sz="2400" b="1" dirty="0" smtClean="0">
                <a:solidFill>
                  <a:schemeClr val="bg2"/>
                </a:solidFill>
              </a:rPr>
              <a:t>——</a:t>
            </a:r>
            <a:r>
              <a:rPr lang="zh-CN" altLang="en-US" sz="2400" b="1" dirty="0">
                <a:solidFill>
                  <a:schemeClr val="bg2"/>
                </a:solidFill>
              </a:rPr>
              <a:t>接收端的数据链路层在将数据送往网络层之前删除插入的转义字符。</a:t>
            </a:r>
            <a:endParaRPr lang="zh-CN" altLang="en-US" sz="2400" b="1" dirty="0">
              <a:solidFill>
                <a:schemeClr val="bg2"/>
              </a:solidFill>
            </a:endParaRPr>
          </a:p>
          <a:p>
            <a:pPr marL="457200" indent="-457200" fontAlgn="auto">
              <a:lnSpc>
                <a:spcPct val="150000"/>
              </a:lnSpc>
              <a:buFont typeface="Wingdings" panose="05000000000000000000" pitchFamily="2" charset="2"/>
              <a:buChar char="l"/>
            </a:pPr>
            <a:r>
              <a:rPr lang="zh-CN" altLang="en-US" sz="2400" b="1" dirty="0">
                <a:solidFill>
                  <a:schemeClr val="bg2"/>
                </a:solidFill>
              </a:rPr>
              <a:t>如果转义字符也出现数据当中，那么应在转义字符前面插入一个转义字符。当接收端收到连续的两个转义字符时，就删除其中前面的一个。 </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5.1.3  </a:t>
            </a:r>
            <a:r>
              <a:rPr sz="2800" b="1" dirty="0">
                <a:solidFill>
                  <a:schemeClr val="bg2"/>
                </a:solidFill>
                <a:latin typeface="黑体" panose="02010609060101010101" charset="-122"/>
                <a:ea typeface="黑体" panose="02010609060101010101" charset="-122"/>
                <a:sym typeface="+mn-ea"/>
              </a:rPr>
              <a:t>封装成帧</a:t>
            </a:r>
            <a:endParaRPr lang="en-US" altLang="zh-CN"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60503" name="Rectangle 55"/>
          <p:cNvSpPr>
            <a:spLocks noGrp="1" noChangeArrowheads="1"/>
          </p:cNvSpPr>
          <p:nvPr/>
        </p:nvSpPr>
        <p:spPr>
          <a:xfrm>
            <a:off x="673735" y="1024255"/>
            <a:ext cx="6756400" cy="42926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用字节填充法解决透明传输的问题 </a:t>
            </a:r>
            <a:endParaRPr lang="zh-CN" altLang="en-US" sz="2800" b="1" dirty="0">
              <a:solidFill>
                <a:schemeClr val="bg2"/>
              </a:solidFill>
            </a:endParaRPr>
          </a:p>
        </p:txBody>
      </p:sp>
      <p:sp>
        <p:nvSpPr>
          <p:cNvPr id="360452" name="Rectangle 4"/>
          <p:cNvSpPr>
            <a:spLocks noChangeArrowheads="1"/>
          </p:cNvSpPr>
          <p:nvPr/>
        </p:nvSpPr>
        <p:spPr bwMode="auto">
          <a:xfrm>
            <a:off x="1800225" y="4183063"/>
            <a:ext cx="457200" cy="457200"/>
          </a:xfrm>
          <a:prstGeom prst="rect">
            <a:avLst/>
          </a:prstGeom>
          <a:solidFill>
            <a:srgbClr val="FFC000"/>
          </a:solidFill>
          <a:ln w="9525">
            <a:solidFill>
              <a:schemeClr val="tx1"/>
            </a:solidFill>
            <a:miter lim="800000"/>
          </a:ln>
          <a:effectLst>
            <a:outerShdw dist="35921" dir="2700000" algn="ctr" rotWithShape="0">
              <a:schemeClr val="bg2"/>
            </a:outerShdw>
          </a:effectLst>
        </p:spPr>
        <p:txBody>
          <a:bodyPr wrap="none" anchor="ctr"/>
          <a:p>
            <a:pPr algn="ctr"/>
            <a:r>
              <a:rPr kumimoji="1" lang="en-US" altLang="zh-CN" sz="1600" b="1">
                <a:solidFill>
                  <a:schemeClr val="bg2"/>
                </a:solidFill>
                <a:latin typeface="+mn-lt"/>
                <a:ea typeface="+mn-ea"/>
              </a:rPr>
              <a:t>SOH</a:t>
            </a:r>
            <a:endParaRPr kumimoji="1" lang="en-US" altLang="zh-CN" sz="1600" b="1">
              <a:solidFill>
                <a:schemeClr val="bg2"/>
              </a:solidFill>
              <a:latin typeface="+mn-lt"/>
              <a:ea typeface="+mn-ea"/>
            </a:endParaRPr>
          </a:p>
        </p:txBody>
      </p:sp>
      <p:sp>
        <p:nvSpPr>
          <p:cNvPr id="360453" name="Freeform 5"/>
          <p:cNvSpPr/>
          <p:nvPr/>
        </p:nvSpPr>
        <p:spPr bwMode="auto">
          <a:xfrm>
            <a:off x="7896225" y="3192463"/>
            <a:ext cx="1524000" cy="990600"/>
          </a:xfrm>
          <a:custGeom>
            <a:avLst/>
            <a:gdLst/>
            <a:ahLst/>
            <a:cxnLst>
              <a:cxn ang="0">
                <a:pos x="671" y="624"/>
              </a:cxn>
              <a:cxn ang="0">
                <a:pos x="960" y="624"/>
              </a:cxn>
              <a:cxn ang="0">
                <a:pos x="288" y="0"/>
              </a:cxn>
              <a:cxn ang="0">
                <a:pos x="0" y="0"/>
              </a:cxn>
            </a:cxnLst>
            <a:rect l="0" t="0" r="r" b="b"/>
            <a:pathLst>
              <a:path w="960" h="624">
                <a:moveTo>
                  <a:pt x="671" y="624"/>
                </a:moveTo>
                <a:lnTo>
                  <a:pt x="960" y="624"/>
                </a:lnTo>
                <a:lnTo>
                  <a:pt x="288" y="0"/>
                </a:lnTo>
                <a:lnTo>
                  <a:pt x="0" y="0"/>
                </a:lnTo>
              </a:path>
            </a:pathLst>
          </a:custGeom>
          <a:solidFill>
            <a:srgbClr val="DDDDDD"/>
          </a:solidFill>
          <a:ln w="9525">
            <a:noFill/>
            <a:round/>
          </a:ln>
          <a:effectLst/>
        </p:spPr>
        <p:txBody>
          <a:bodyPr/>
          <a:p>
            <a:endParaRPr lang="zh-CN" altLang="en-US" b="1">
              <a:solidFill>
                <a:schemeClr val="bg2"/>
              </a:solidFill>
              <a:latin typeface="+mn-lt"/>
              <a:ea typeface="+mn-ea"/>
            </a:endParaRPr>
          </a:p>
        </p:txBody>
      </p:sp>
      <p:sp>
        <p:nvSpPr>
          <p:cNvPr id="360454" name="Freeform 6"/>
          <p:cNvSpPr/>
          <p:nvPr/>
        </p:nvSpPr>
        <p:spPr bwMode="auto">
          <a:xfrm>
            <a:off x="6591301" y="3192464"/>
            <a:ext cx="1076325" cy="1000125"/>
          </a:xfrm>
          <a:custGeom>
            <a:avLst/>
            <a:gdLst/>
            <a:ahLst/>
            <a:cxnLst>
              <a:cxn ang="0">
                <a:pos x="386" y="621"/>
              </a:cxn>
              <a:cxn ang="0">
                <a:pos x="678" y="630"/>
              </a:cxn>
              <a:cxn ang="0">
                <a:pos x="288" y="0"/>
              </a:cxn>
              <a:cxn ang="0">
                <a:pos x="0" y="0"/>
              </a:cxn>
            </a:cxnLst>
            <a:rect l="0" t="0" r="r" b="b"/>
            <a:pathLst>
              <a:path w="678" h="630">
                <a:moveTo>
                  <a:pt x="386" y="621"/>
                </a:moveTo>
                <a:lnTo>
                  <a:pt x="678" y="630"/>
                </a:lnTo>
                <a:lnTo>
                  <a:pt x="288" y="0"/>
                </a:lnTo>
                <a:lnTo>
                  <a:pt x="0" y="0"/>
                </a:lnTo>
              </a:path>
            </a:pathLst>
          </a:custGeom>
          <a:solidFill>
            <a:srgbClr val="DDDDDD"/>
          </a:solidFill>
          <a:ln w="9525">
            <a:noFill/>
            <a:round/>
          </a:ln>
          <a:effectLst/>
        </p:spPr>
        <p:txBody>
          <a:bodyPr/>
          <a:p>
            <a:endParaRPr lang="zh-CN" altLang="en-US" b="1">
              <a:solidFill>
                <a:schemeClr val="bg2"/>
              </a:solidFill>
              <a:latin typeface="+mn-lt"/>
              <a:ea typeface="+mn-ea"/>
            </a:endParaRPr>
          </a:p>
        </p:txBody>
      </p:sp>
      <p:sp>
        <p:nvSpPr>
          <p:cNvPr id="360455" name="Freeform 7"/>
          <p:cNvSpPr/>
          <p:nvPr/>
        </p:nvSpPr>
        <p:spPr bwMode="auto">
          <a:xfrm>
            <a:off x="5076826" y="3192463"/>
            <a:ext cx="600075" cy="990600"/>
          </a:xfrm>
          <a:custGeom>
            <a:avLst/>
            <a:gdLst/>
            <a:ahLst/>
            <a:cxnLst>
              <a:cxn ang="0">
                <a:pos x="92" y="624"/>
              </a:cxn>
              <a:cxn ang="0">
                <a:pos x="378" y="624"/>
              </a:cxn>
              <a:cxn ang="0">
                <a:pos x="288" y="0"/>
              </a:cxn>
              <a:cxn ang="0">
                <a:pos x="0" y="0"/>
              </a:cxn>
            </a:cxnLst>
            <a:rect l="0" t="0" r="r" b="b"/>
            <a:pathLst>
              <a:path w="378" h="624">
                <a:moveTo>
                  <a:pt x="92" y="624"/>
                </a:moveTo>
                <a:lnTo>
                  <a:pt x="378" y="624"/>
                </a:lnTo>
                <a:lnTo>
                  <a:pt x="288" y="0"/>
                </a:lnTo>
                <a:lnTo>
                  <a:pt x="0" y="0"/>
                </a:lnTo>
              </a:path>
            </a:pathLst>
          </a:custGeom>
          <a:solidFill>
            <a:srgbClr val="DDDDDD"/>
          </a:solidFill>
          <a:ln w="9525">
            <a:noFill/>
            <a:round/>
          </a:ln>
          <a:effectLst/>
        </p:spPr>
        <p:txBody>
          <a:bodyPr/>
          <a:p>
            <a:endParaRPr lang="zh-CN" altLang="en-US" b="1">
              <a:solidFill>
                <a:schemeClr val="bg2"/>
              </a:solidFill>
              <a:latin typeface="+mn-lt"/>
              <a:ea typeface="+mn-ea"/>
            </a:endParaRPr>
          </a:p>
        </p:txBody>
      </p:sp>
      <p:sp>
        <p:nvSpPr>
          <p:cNvPr id="360456" name="Freeform 8"/>
          <p:cNvSpPr/>
          <p:nvPr/>
        </p:nvSpPr>
        <p:spPr bwMode="auto">
          <a:xfrm>
            <a:off x="3398839" y="3192463"/>
            <a:ext cx="763587" cy="990600"/>
          </a:xfrm>
          <a:custGeom>
            <a:avLst/>
            <a:gdLst/>
            <a:ahLst/>
            <a:cxnLst>
              <a:cxn ang="0">
                <a:pos x="0" y="621"/>
              </a:cxn>
              <a:cxn ang="0">
                <a:pos x="289" y="624"/>
              </a:cxn>
              <a:cxn ang="0">
                <a:pos x="481" y="0"/>
              </a:cxn>
              <a:cxn ang="0">
                <a:pos x="193" y="0"/>
              </a:cxn>
            </a:cxnLst>
            <a:rect l="0" t="0" r="r" b="b"/>
            <a:pathLst>
              <a:path w="481" h="624">
                <a:moveTo>
                  <a:pt x="0" y="621"/>
                </a:moveTo>
                <a:lnTo>
                  <a:pt x="289" y="624"/>
                </a:lnTo>
                <a:lnTo>
                  <a:pt x="481" y="0"/>
                </a:lnTo>
                <a:lnTo>
                  <a:pt x="193" y="0"/>
                </a:lnTo>
              </a:path>
            </a:pathLst>
          </a:custGeom>
          <a:solidFill>
            <a:srgbClr val="DDDDDD"/>
          </a:solidFill>
          <a:ln w="9525">
            <a:noFill/>
            <a:round/>
          </a:ln>
          <a:effectLst/>
        </p:spPr>
        <p:txBody>
          <a:bodyPr/>
          <a:p>
            <a:endParaRPr lang="zh-CN" altLang="en-US" b="1">
              <a:solidFill>
                <a:schemeClr val="bg2"/>
              </a:solidFill>
              <a:latin typeface="+mn-lt"/>
              <a:ea typeface="+mn-ea"/>
            </a:endParaRPr>
          </a:p>
        </p:txBody>
      </p:sp>
      <p:sp>
        <p:nvSpPr>
          <p:cNvPr id="360457" name="Rectangle 9"/>
          <p:cNvSpPr>
            <a:spLocks noChangeArrowheads="1"/>
          </p:cNvSpPr>
          <p:nvPr/>
        </p:nvSpPr>
        <p:spPr bwMode="auto">
          <a:xfrm>
            <a:off x="2562225" y="2735263"/>
            <a:ext cx="457200" cy="457200"/>
          </a:xfrm>
          <a:prstGeom prst="rect">
            <a:avLst/>
          </a:prstGeom>
          <a:solidFill>
            <a:srgbClr val="FFC000"/>
          </a:solidFill>
          <a:ln w="9525">
            <a:solidFill>
              <a:schemeClr val="tx1"/>
            </a:solidFill>
            <a:miter lim="800000"/>
          </a:ln>
          <a:effectLst>
            <a:outerShdw dist="35921" dir="2700000" algn="ctr" rotWithShape="0">
              <a:schemeClr val="bg2"/>
            </a:outerShdw>
          </a:effectLst>
        </p:spPr>
        <p:txBody>
          <a:bodyPr wrap="none" anchor="ctr"/>
          <a:p>
            <a:pPr algn="ctr"/>
            <a:r>
              <a:rPr kumimoji="1" lang="en-US" altLang="zh-CN" sz="1600" b="1">
                <a:solidFill>
                  <a:schemeClr val="bg2"/>
                </a:solidFill>
                <a:latin typeface="+mn-lt"/>
                <a:ea typeface="+mn-ea"/>
              </a:rPr>
              <a:t>SOH</a:t>
            </a:r>
            <a:endParaRPr kumimoji="1" lang="en-US" altLang="zh-CN" sz="1600" b="1">
              <a:solidFill>
                <a:schemeClr val="bg2"/>
              </a:solidFill>
              <a:latin typeface="+mn-lt"/>
              <a:ea typeface="+mn-ea"/>
            </a:endParaRPr>
          </a:p>
        </p:txBody>
      </p:sp>
      <p:sp>
        <p:nvSpPr>
          <p:cNvPr id="360458" name="Rectangle 10"/>
          <p:cNvSpPr>
            <a:spLocks noChangeArrowheads="1"/>
          </p:cNvSpPr>
          <p:nvPr/>
        </p:nvSpPr>
        <p:spPr bwMode="auto">
          <a:xfrm>
            <a:off x="3019425" y="2735263"/>
            <a:ext cx="6019800" cy="457200"/>
          </a:xfrm>
          <a:prstGeom prst="rect">
            <a:avLst/>
          </a:prstGeom>
          <a:solidFill>
            <a:srgbClr val="92D050"/>
          </a:solidFill>
          <a:ln w="9525">
            <a:solidFill>
              <a:schemeClr val="tx1"/>
            </a:solidFill>
            <a:miter lim="800000"/>
          </a:ln>
          <a:effectLst>
            <a:outerShdw dist="35921" dir="2700000" algn="ctr" rotWithShape="0">
              <a:schemeClr val="bg2"/>
            </a:outerShdw>
          </a:effectLst>
        </p:spPr>
        <p:txBody>
          <a:bodyPr wrap="none" anchor="ctr"/>
          <a:p>
            <a:endParaRPr lang="zh-CN" altLang="en-US" b="1">
              <a:solidFill>
                <a:schemeClr val="bg2"/>
              </a:solidFill>
              <a:latin typeface="+mn-lt"/>
              <a:ea typeface="+mn-ea"/>
            </a:endParaRPr>
          </a:p>
        </p:txBody>
      </p:sp>
      <p:sp>
        <p:nvSpPr>
          <p:cNvPr id="360459" name="Rectangle 11"/>
          <p:cNvSpPr>
            <a:spLocks noChangeArrowheads="1"/>
          </p:cNvSpPr>
          <p:nvPr/>
        </p:nvSpPr>
        <p:spPr bwMode="auto">
          <a:xfrm>
            <a:off x="3705225" y="2735263"/>
            <a:ext cx="457200" cy="457200"/>
          </a:xfrm>
          <a:prstGeom prst="rect">
            <a:avLst/>
          </a:prstGeom>
          <a:solidFill>
            <a:srgbClr val="99FF66"/>
          </a:solidFill>
          <a:ln w="9525">
            <a:solidFill>
              <a:schemeClr val="tx1"/>
            </a:solidFill>
            <a:miter lim="800000"/>
          </a:ln>
          <a:effectLst/>
        </p:spPr>
        <p:txBody>
          <a:bodyPr wrap="none" anchor="ctr"/>
          <a:p>
            <a:pPr algn="ctr"/>
            <a:r>
              <a:rPr kumimoji="1" lang="en-US" altLang="zh-CN" sz="1600" b="1">
                <a:solidFill>
                  <a:schemeClr val="bg2"/>
                </a:solidFill>
                <a:latin typeface="+mn-lt"/>
                <a:ea typeface="+mn-ea"/>
              </a:rPr>
              <a:t>EOT</a:t>
            </a:r>
            <a:endParaRPr kumimoji="1" lang="en-US" altLang="zh-CN" sz="1600" b="1">
              <a:solidFill>
                <a:schemeClr val="bg2"/>
              </a:solidFill>
              <a:latin typeface="+mn-lt"/>
              <a:ea typeface="+mn-ea"/>
            </a:endParaRPr>
          </a:p>
        </p:txBody>
      </p:sp>
      <p:sp>
        <p:nvSpPr>
          <p:cNvPr id="360460" name="Rectangle 12"/>
          <p:cNvSpPr>
            <a:spLocks noChangeArrowheads="1"/>
          </p:cNvSpPr>
          <p:nvPr/>
        </p:nvSpPr>
        <p:spPr bwMode="auto">
          <a:xfrm>
            <a:off x="7896225" y="2735263"/>
            <a:ext cx="457200" cy="457200"/>
          </a:xfrm>
          <a:prstGeom prst="rect">
            <a:avLst/>
          </a:prstGeom>
          <a:solidFill>
            <a:srgbClr val="FFC000"/>
          </a:solidFill>
          <a:ln w="9525" algn="ctr">
            <a:solidFill>
              <a:schemeClr val="tx1"/>
            </a:solidFill>
            <a:miter lim="800000"/>
          </a:ln>
          <a:effectLst/>
        </p:spPr>
        <p:txBody>
          <a:bodyPr wrap="none" anchor="ctr"/>
          <a:p>
            <a:pPr algn="ctr"/>
            <a:r>
              <a:rPr kumimoji="1" lang="en-US" altLang="zh-CN" sz="1600" b="1" dirty="0">
                <a:solidFill>
                  <a:schemeClr val="bg2"/>
                </a:solidFill>
                <a:latin typeface="+mn-lt"/>
                <a:ea typeface="+mn-ea"/>
              </a:rPr>
              <a:t>SOH</a:t>
            </a:r>
            <a:endParaRPr kumimoji="1" lang="en-US" altLang="zh-CN" sz="1600" b="1" dirty="0">
              <a:solidFill>
                <a:schemeClr val="bg2"/>
              </a:solidFill>
              <a:latin typeface="+mn-lt"/>
              <a:ea typeface="+mn-ea"/>
            </a:endParaRPr>
          </a:p>
        </p:txBody>
      </p:sp>
      <p:sp>
        <p:nvSpPr>
          <p:cNvPr id="360462" name="Rectangle 14"/>
          <p:cNvSpPr>
            <a:spLocks noChangeArrowheads="1"/>
          </p:cNvSpPr>
          <p:nvPr/>
        </p:nvSpPr>
        <p:spPr bwMode="auto">
          <a:xfrm>
            <a:off x="6600825" y="2735263"/>
            <a:ext cx="457200" cy="457200"/>
          </a:xfrm>
          <a:prstGeom prst="rect">
            <a:avLst/>
          </a:prstGeom>
          <a:solidFill>
            <a:srgbClr val="33CCFF"/>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ESC</a:t>
            </a:r>
            <a:endParaRPr kumimoji="1" lang="en-US" altLang="zh-CN" sz="1600" b="1">
              <a:solidFill>
                <a:schemeClr val="bg2"/>
              </a:solidFill>
              <a:latin typeface="+mn-lt"/>
              <a:ea typeface="+mn-ea"/>
            </a:endParaRPr>
          </a:p>
        </p:txBody>
      </p:sp>
      <p:sp>
        <p:nvSpPr>
          <p:cNvPr id="360463" name="Rectangle 15"/>
          <p:cNvSpPr>
            <a:spLocks noChangeArrowheads="1"/>
          </p:cNvSpPr>
          <p:nvPr/>
        </p:nvSpPr>
        <p:spPr bwMode="auto">
          <a:xfrm>
            <a:off x="2257425" y="4183063"/>
            <a:ext cx="7848600" cy="457200"/>
          </a:xfrm>
          <a:prstGeom prst="rect">
            <a:avLst/>
          </a:prstGeom>
          <a:solidFill>
            <a:srgbClr val="92D050"/>
          </a:solidFill>
          <a:ln w="9525">
            <a:solidFill>
              <a:schemeClr val="tx1"/>
            </a:solidFill>
            <a:miter lim="800000"/>
          </a:ln>
          <a:effectLst>
            <a:outerShdw dist="35921" dir="2700000" algn="ctr" rotWithShape="0">
              <a:schemeClr val="bg2"/>
            </a:outerShdw>
          </a:effectLst>
        </p:spPr>
        <p:txBody>
          <a:bodyPr wrap="none" anchor="ctr"/>
          <a:p>
            <a:endParaRPr lang="zh-CN" altLang="en-US" b="1">
              <a:solidFill>
                <a:schemeClr val="bg2"/>
              </a:solidFill>
              <a:latin typeface="+mn-lt"/>
              <a:ea typeface="+mn-ea"/>
            </a:endParaRPr>
          </a:p>
        </p:txBody>
      </p:sp>
      <p:sp>
        <p:nvSpPr>
          <p:cNvPr id="360464" name="Rectangle 16"/>
          <p:cNvSpPr>
            <a:spLocks noChangeArrowheads="1"/>
          </p:cNvSpPr>
          <p:nvPr/>
        </p:nvSpPr>
        <p:spPr bwMode="auto">
          <a:xfrm>
            <a:off x="2943225" y="4183063"/>
            <a:ext cx="457200" cy="457200"/>
          </a:xfrm>
          <a:prstGeom prst="rect">
            <a:avLst/>
          </a:prstGeom>
          <a:solidFill>
            <a:srgbClr val="33CCFF"/>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ESC</a:t>
            </a:r>
            <a:endParaRPr kumimoji="1" lang="en-US" altLang="zh-CN" sz="1600" b="1">
              <a:solidFill>
                <a:schemeClr val="bg2"/>
              </a:solidFill>
              <a:latin typeface="+mn-lt"/>
              <a:ea typeface="+mn-ea"/>
            </a:endParaRPr>
          </a:p>
        </p:txBody>
      </p:sp>
      <p:sp>
        <p:nvSpPr>
          <p:cNvPr id="360465" name="Rectangle 17"/>
          <p:cNvSpPr>
            <a:spLocks noChangeArrowheads="1"/>
          </p:cNvSpPr>
          <p:nvPr/>
        </p:nvSpPr>
        <p:spPr bwMode="auto">
          <a:xfrm>
            <a:off x="3400425" y="4183063"/>
            <a:ext cx="457200" cy="457200"/>
          </a:xfrm>
          <a:prstGeom prst="rect">
            <a:avLst/>
          </a:prstGeom>
          <a:solidFill>
            <a:srgbClr val="99FF66"/>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EOT</a:t>
            </a:r>
            <a:endParaRPr kumimoji="1" lang="en-US" altLang="zh-CN" sz="1600" b="1">
              <a:solidFill>
                <a:schemeClr val="bg2"/>
              </a:solidFill>
              <a:latin typeface="+mn-lt"/>
              <a:ea typeface="+mn-ea"/>
            </a:endParaRPr>
          </a:p>
        </p:txBody>
      </p:sp>
      <p:sp>
        <p:nvSpPr>
          <p:cNvPr id="360466" name="Rectangle 18"/>
          <p:cNvSpPr>
            <a:spLocks noChangeArrowheads="1"/>
          </p:cNvSpPr>
          <p:nvPr/>
        </p:nvSpPr>
        <p:spPr bwMode="auto">
          <a:xfrm>
            <a:off x="4772025" y="4183063"/>
            <a:ext cx="457200" cy="457200"/>
          </a:xfrm>
          <a:prstGeom prst="rect">
            <a:avLst/>
          </a:prstGeom>
          <a:solidFill>
            <a:srgbClr val="33CCFF"/>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ESC</a:t>
            </a:r>
            <a:endParaRPr kumimoji="1" lang="en-US" altLang="zh-CN" sz="1600" b="1">
              <a:solidFill>
                <a:schemeClr val="bg2"/>
              </a:solidFill>
              <a:latin typeface="+mn-lt"/>
              <a:ea typeface="+mn-ea"/>
            </a:endParaRPr>
          </a:p>
        </p:txBody>
      </p:sp>
      <p:sp>
        <p:nvSpPr>
          <p:cNvPr id="360467" name="Rectangle 19"/>
          <p:cNvSpPr>
            <a:spLocks noChangeArrowheads="1"/>
          </p:cNvSpPr>
          <p:nvPr/>
        </p:nvSpPr>
        <p:spPr bwMode="auto">
          <a:xfrm>
            <a:off x="5229225" y="4183063"/>
            <a:ext cx="457200" cy="457200"/>
          </a:xfrm>
          <a:prstGeom prst="rect">
            <a:avLst/>
          </a:prstGeom>
          <a:solidFill>
            <a:srgbClr val="CCFFFF"/>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SOH</a:t>
            </a:r>
            <a:endParaRPr kumimoji="1" lang="en-US" altLang="zh-CN" sz="1600" b="1">
              <a:solidFill>
                <a:schemeClr val="bg2"/>
              </a:solidFill>
              <a:latin typeface="+mn-lt"/>
              <a:ea typeface="+mn-ea"/>
            </a:endParaRPr>
          </a:p>
        </p:txBody>
      </p:sp>
      <p:sp>
        <p:nvSpPr>
          <p:cNvPr id="360468" name="Rectangle 20"/>
          <p:cNvSpPr>
            <a:spLocks noChangeArrowheads="1"/>
          </p:cNvSpPr>
          <p:nvPr/>
        </p:nvSpPr>
        <p:spPr bwMode="auto">
          <a:xfrm>
            <a:off x="6753225" y="4183063"/>
            <a:ext cx="457200" cy="457200"/>
          </a:xfrm>
          <a:prstGeom prst="rect">
            <a:avLst/>
          </a:prstGeom>
          <a:solidFill>
            <a:srgbClr val="33CCFF"/>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ESC</a:t>
            </a:r>
            <a:endParaRPr kumimoji="1" lang="en-US" altLang="zh-CN" sz="1600" b="1">
              <a:solidFill>
                <a:schemeClr val="bg2"/>
              </a:solidFill>
              <a:latin typeface="+mn-lt"/>
              <a:ea typeface="+mn-ea"/>
            </a:endParaRPr>
          </a:p>
        </p:txBody>
      </p:sp>
      <p:sp>
        <p:nvSpPr>
          <p:cNvPr id="360469" name="Rectangle 21"/>
          <p:cNvSpPr>
            <a:spLocks noChangeArrowheads="1"/>
          </p:cNvSpPr>
          <p:nvPr/>
        </p:nvSpPr>
        <p:spPr bwMode="auto">
          <a:xfrm>
            <a:off x="7210425" y="4183063"/>
            <a:ext cx="457200" cy="457200"/>
          </a:xfrm>
          <a:prstGeom prst="rect">
            <a:avLst/>
          </a:prstGeom>
          <a:solidFill>
            <a:srgbClr val="33CCFF"/>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ESC</a:t>
            </a:r>
            <a:endParaRPr kumimoji="1" lang="en-US" altLang="zh-CN" sz="1600" b="1">
              <a:solidFill>
                <a:schemeClr val="bg2"/>
              </a:solidFill>
              <a:latin typeface="+mn-lt"/>
              <a:ea typeface="+mn-ea"/>
            </a:endParaRPr>
          </a:p>
        </p:txBody>
      </p:sp>
      <p:sp>
        <p:nvSpPr>
          <p:cNvPr id="360470" name="Rectangle 22"/>
          <p:cNvSpPr>
            <a:spLocks noChangeArrowheads="1"/>
          </p:cNvSpPr>
          <p:nvPr/>
        </p:nvSpPr>
        <p:spPr bwMode="auto">
          <a:xfrm>
            <a:off x="8505825" y="4183063"/>
            <a:ext cx="457200" cy="457200"/>
          </a:xfrm>
          <a:prstGeom prst="rect">
            <a:avLst/>
          </a:prstGeom>
          <a:solidFill>
            <a:srgbClr val="33CCFF"/>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ESC</a:t>
            </a:r>
            <a:endParaRPr kumimoji="1" lang="en-US" altLang="zh-CN" sz="1600" b="1">
              <a:solidFill>
                <a:schemeClr val="bg2"/>
              </a:solidFill>
              <a:latin typeface="+mn-lt"/>
              <a:ea typeface="+mn-ea"/>
            </a:endParaRPr>
          </a:p>
        </p:txBody>
      </p:sp>
      <p:sp>
        <p:nvSpPr>
          <p:cNvPr id="360471" name="Rectangle 23"/>
          <p:cNvSpPr>
            <a:spLocks noChangeArrowheads="1"/>
          </p:cNvSpPr>
          <p:nvPr/>
        </p:nvSpPr>
        <p:spPr bwMode="auto">
          <a:xfrm>
            <a:off x="8963025" y="4183063"/>
            <a:ext cx="457200" cy="457200"/>
          </a:xfrm>
          <a:prstGeom prst="rect">
            <a:avLst/>
          </a:prstGeom>
          <a:solidFill>
            <a:srgbClr val="FFC000"/>
          </a:solidFill>
          <a:ln w="9525" algn="ctr">
            <a:solidFill>
              <a:schemeClr val="tx1"/>
            </a:solidFill>
            <a:miter lim="800000"/>
          </a:ln>
          <a:effectLst/>
        </p:spPr>
        <p:txBody>
          <a:bodyPr wrap="none" anchor="ctr"/>
          <a:p>
            <a:pPr algn="ctr"/>
            <a:r>
              <a:rPr kumimoji="1" lang="en-US" altLang="zh-CN" sz="1600" b="1">
                <a:solidFill>
                  <a:schemeClr val="bg2"/>
                </a:solidFill>
                <a:latin typeface="+mn-lt"/>
                <a:ea typeface="+mn-ea"/>
              </a:rPr>
              <a:t>SOH</a:t>
            </a:r>
            <a:endParaRPr kumimoji="1" lang="en-US" altLang="zh-CN" sz="1600" b="1">
              <a:solidFill>
                <a:schemeClr val="bg2"/>
              </a:solidFill>
              <a:latin typeface="+mn-lt"/>
              <a:ea typeface="+mn-ea"/>
            </a:endParaRPr>
          </a:p>
        </p:txBody>
      </p:sp>
      <p:sp>
        <p:nvSpPr>
          <p:cNvPr id="360472" name="Freeform 24"/>
          <p:cNvSpPr/>
          <p:nvPr/>
        </p:nvSpPr>
        <p:spPr bwMode="auto">
          <a:xfrm>
            <a:off x="3398839" y="3192463"/>
            <a:ext cx="306387" cy="995362"/>
          </a:xfrm>
          <a:custGeom>
            <a:avLst/>
            <a:gdLst/>
            <a:ahLst/>
            <a:cxnLst>
              <a:cxn ang="0">
                <a:pos x="193" y="0"/>
              </a:cxn>
              <a:cxn ang="0">
                <a:pos x="0" y="627"/>
              </a:cxn>
            </a:cxnLst>
            <a:rect l="0" t="0" r="r" b="b"/>
            <a:pathLst>
              <a:path w="193" h="627">
                <a:moveTo>
                  <a:pt x="193" y="0"/>
                </a:moveTo>
                <a:lnTo>
                  <a:pt x="0" y="627"/>
                </a:lnTo>
              </a:path>
            </a:pathLst>
          </a:custGeom>
          <a:noFill/>
          <a:ln w="9525">
            <a:solidFill>
              <a:schemeClr val="tx1"/>
            </a:solidFill>
            <a:prstDash val="dash"/>
            <a:round/>
          </a:ln>
          <a:effectLst/>
        </p:spPr>
        <p:txBody>
          <a:bodyPr/>
          <a:p>
            <a:endParaRPr lang="zh-CN" altLang="en-US" b="1">
              <a:solidFill>
                <a:schemeClr val="bg2"/>
              </a:solidFill>
              <a:latin typeface="+mn-lt"/>
              <a:ea typeface="+mn-ea"/>
            </a:endParaRPr>
          </a:p>
        </p:txBody>
      </p:sp>
      <p:sp>
        <p:nvSpPr>
          <p:cNvPr id="360473" name="Line 25"/>
          <p:cNvSpPr>
            <a:spLocks noChangeShapeType="1"/>
          </p:cNvSpPr>
          <p:nvPr/>
        </p:nvSpPr>
        <p:spPr bwMode="auto">
          <a:xfrm flipH="1">
            <a:off x="3857625" y="3192463"/>
            <a:ext cx="304800" cy="990600"/>
          </a:xfrm>
          <a:prstGeom prst="line">
            <a:avLst/>
          </a:prstGeom>
          <a:noFill/>
          <a:ln w="9525">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
        <p:nvSpPr>
          <p:cNvPr id="360474" name="Line 26"/>
          <p:cNvSpPr>
            <a:spLocks noChangeShapeType="1"/>
          </p:cNvSpPr>
          <p:nvPr/>
        </p:nvSpPr>
        <p:spPr bwMode="auto">
          <a:xfrm>
            <a:off x="5076826" y="3192463"/>
            <a:ext cx="142875" cy="990600"/>
          </a:xfrm>
          <a:prstGeom prst="line">
            <a:avLst/>
          </a:prstGeom>
          <a:noFill/>
          <a:ln w="9525">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
        <p:nvSpPr>
          <p:cNvPr id="360475" name="Line 27"/>
          <p:cNvSpPr>
            <a:spLocks noChangeShapeType="1"/>
          </p:cNvSpPr>
          <p:nvPr/>
        </p:nvSpPr>
        <p:spPr bwMode="auto">
          <a:xfrm>
            <a:off x="5534025" y="3192463"/>
            <a:ext cx="152400" cy="990600"/>
          </a:xfrm>
          <a:prstGeom prst="line">
            <a:avLst/>
          </a:prstGeom>
          <a:noFill/>
          <a:ln w="9525">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
        <p:nvSpPr>
          <p:cNvPr id="360476" name="Freeform 28"/>
          <p:cNvSpPr/>
          <p:nvPr/>
        </p:nvSpPr>
        <p:spPr bwMode="auto">
          <a:xfrm>
            <a:off x="6600825" y="3192463"/>
            <a:ext cx="603250" cy="995362"/>
          </a:xfrm>
          <a:custGeom>
            <a:avLst/>
            <a:gdLst/>
            <a:ahLst/>
            <a:cxnLst>
              <a:cxn ang="0">
                <a:pos x="0" y="0"/>
              </a:cxn>
              <a:cxn ang="0">
                <a:pos x="380" y="627"/>
              </a:cxn>
            </a:cxnLst>
            <a:rect l="0" t="0" r="r" b="b"/>
            <a:pathLst>
              <a:path w="380" h="627">
                <a:moveTo>
                  <a:pt x="0" y="0"/>
                </a:moveTo>
                <a:lnTo>
                  <a:pt x="380" y="627"/>
                </a:lnTo>
              </a:path>
            </a:pathLst>
          </a:custGeom>
          <a:noFill/>
          <a:ln w="9525">
            <a:solidFill>
              <a:schemeClr val="tx1"/>
            </a:solidFill>
            <a:prstDash val="dash"/>
            <a:round/>
          </a:ln>
          <a:effectLst/>
        </p:spPr>
        <p:txBody>
          <a:bodyPr/>
          <a:p>
            <a:endParaRPr lang="zh-CN" altLang="en-US" b="1">
              <a:solidFill>
                <a:schemeClr val="bg2"/>
              </a:solidFill>
              <a:latin typeface="+mn-lt"/>
              <a:ea typeface="+mn-ea"/>
            </a:endParaRPr>
          </a:p>
        </p:txBody>
      </p:sp>
      <p:sp>
        <p:nvSpPr>
          <p:cNvPr id="360477" name="Line 29"/>
          <p:cNvSpPr>
            <a:spLocks noChangeShapeType="1"/>
          </p:cNvSpPr>
          <p:nvPr/>
        </p:nvSpPr>
        <p:spPr bwMode="auto">
          <a:xfrm>
            <a:off x="7058025" y="3192463"/>
            <a:ext cx="609600" cy="990600"/>
          </a:xfrm>
          <a:prstGeom prst="line">
            <a:avLst/>
          </a:prstGeom>
          <a:noFill/>
          <a:ln w="9525">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
        <p:nvSpPr>
          <p:cNvPr id="360478" name="Freeform 30"/>
          <p:cNvSpPr/>
          <p:nvPr/>
        </p:nvSpPr>
        <p:spPr bwMode="auto">
          <a:xfrm>
            <a:off x="7896225" y="3192464"/>
            <a:ext cx="1060450" cy="985837"/>
          </a:xfrm>
          <a:custGeom>
            <a:avLst/>
            <a:gdLst/>
            <a:ahLst/>
            <a:cxnLst>
              <a:cxn ang="0">
                <a:pos x="0" y="0"/>
              </a:cxn>
              <a:cxn ang="0">
                <a:pos x="668" y="621"/>
              </a:cxn>
            </a:cxnLst>
            <a:rect l="0" t="0" r="r" b="b"/>
            <a:pathLst>
              <a:path w="668" h="621">
                <a:moveTo>
                  <a:pt x="0" y="0"/>
                </a:moveTo>
                <a:lnTo>
                  <a:pt x="668" y="621"/>
                </a:lnTo>
              </a:path>
            </a:pathLst>
          </a:custGeom>
          <a:noFill/>
          <a:ln w="9525">
            <a:solidFill>
              <a:schemeClr val="tx1"/>
            </a:solidFill>
            <a:prstDash val="dash"/>
            <a:round/>
          </a:ln>
          <a:effectLst/>
        </p:spPr>
        <p:txBody>
          <a:bodyPr/>
          <a:p>
            <a:endParaRPr lang="zh-CN" altLang="en-US" b="1">
              <a:solidFill>
                <a:schemeClr val="bg2"/>
              </a:solidFill>
              <a:latin typeface="+mn-lt"/>
              <a:ea typeface="+mn-ea"/>
            </a:endParaRPr>
          </a:p>
        </p:txBody>
      </p:sp>
      <p:sp>
        <p:nvSpPr>
          <p:cNvPr id="360479" name="Line 31"/>
          <p:cNvSpPr>
            <a:spLocks noChangeShapeType="1"/>
          </p:cNvSpPr>
          <p:nvPr/>
        </p:nvSpPr>
        <p:spPr bwMode="auto">
          <a:xfrm>
            <a:off x="8353425" y="3192463"/>
            <a:ext cx="1066800" cy="990600"/>
          </a:xfrm>
          <a:prstGeom prst="line">
            <a:avLst/>
          </a:prstGeom>
          <a:noFill/>
          <a:ln w="9525">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
        <p:nvSpPr>
          <p:cNvPr id="360480" name="Line 32"/>
          <p:cNvSpPr>
            <a:spLocks noChangeShapeType="1"/>
          </p:cNvSpPr>
          <p:nvPr/>
        </p:nvSpPr>
        <p:spPr bwMode="auto">
          <a:xfrm>
            <a:off x="3019425" y="2506663"/>
            <a:ext cx="6019800" cy="0"/>
          </a:xfrm>
          <a:prstGeom prst="line">
            <a:avLst/>
          </a:prstGeom>
          <a:noFill/>
          <a:ln w="9525">
            <a:solidFill>
              <a:schemeClr val="tx1"/>
            </a:solidFill>
            <a:round/>
            <a:headEnd type="triangle" w="sm" len="me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60481" name="Text Box 33"/>
          <p:cNvSpPr txBox="1">
            <a:spLocks noChangeArrowheads="1"/>
          </p:cNvSpPr>
          <p:nvPr/>
        </p:nvSpPr>
        <p:spPr bwMode="auto">
          <a:xfrm>
            <a:off x="5381625" y="2273301"/>
            <a:ext cx="1200150" cy="396875"/>
          </a:xfrm>
          <a:prstGeom prst="rect">
            <a:avLst/>
          </a:prstGeom>
          <a:solidFill>
            <a:schemeClr val="bg1"/>
          </a:solidFill>
          <a:ln w="9525">
            <a:noFill/>
            <a:miter lim="800000"/>
          </a:ln>
          <a:effectLst/>
        </p:spPr>
        <p:txBody>
          <a:bodyPr wrap="none">
            <a:spAutoFit/>
          </a:bodyPr>
          <a:p>
            <a:r>
              <a:rPr kumimoji="1" lang="zh-CN" altLang="en-US" b="1">
                <a:solidFill>
                  <a:schemeClr val="bg2"/>
                </a:solidFill>
                <a:latin typeface="+mn-lt"/>
                <a:ea typeface="+mn-ea"/>
              </a:rPr>
              <a:t>原始数据</a:t>
            </a:r>
            <a:endParaRPr kumimoji="1" lang="zh-CN" altLang="en-US" b="1">
              <a:solidFill>
                <a:schemeClr val="bg2"/>
              </a:solidFill>
              <a:latin typeface="+mn-lt"/>
              <a:ea typeface="+mn-ea"/>
            </a:endParaRPr>
          </a:p>
        </p:txBody>
      </p:sp>
      <p:sp>
        <p:nvSpPr>
          <p:cNvPr id="360482" name="Line 34"/>
          <p:cNvSpPr>
            <a:spLocks noChangeShapeType="1"/>
          </p:cNvSpPr>
          <p:nvPr/>
        </p:nvSpPr>
        <p:spPr bwMode="auto">
          <a:xfrm>
            <a:off x="2257425" y="4945063"/>
            <a:ext cx="7848600" cy="0"/>
          </a:xfrm>
          <a:prstGeom prst="line">
            <a:avLst/>
          </a:prstGeom>
          <a:noFill/>
          <a:ln w="9525">
            <a:solidFill>
              <a:schemeClr val="tx1"/>
            </a:solidFill>
            <a:round/>
            <a:headEnd type="triangle" w="sm" len="me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60483" name="Rectangle 35"/>
          <p:cNvSpPr>
            <a:spLocks noChangeArrowheads="1"/>
          </p:cNvSpPr>
          <p:nvPr/>
        </p:nvSpPr>
        <p:spPr bwMode="auto">
          <a:xfrm>
            <a:off x="10106025" y="4183063"/>
            <a:ext cx="457200" cy="457200"/>
          </a:xfrm>
          <a:prstGeom prst="rect">
            <a:avLst/>
          </a:prstGeom>
          <a:solidFill>
            <a:srgbClr val="FFC000"/>
          </a:solidFill>
          <a:ln w="9525">
            <a:solidFill>
              <a:schemeClr val="tx1"/>
            </a:solidFill>
            <a:miter lim="800000"/>
          </a:ln>
          <a:effectLst>
            <a:outerShdw dist="35921" dir="2700000" algn="ctr" rotWithShape="0">
              <a:schemeClr val="bg2"/>
            </a:outerShdw>
          </a:effectLst>
        </p:spPr>
        <p:txBody>
          <a:bodyPr wrap="none" anchor="ctr"/>
          <a:p>
            <a:pPr algn="ctr"/>
            <a:r>
              <a:rPr kumimoji="1" lang="en-US" altLang="zh-CN" sz="1600" b="1">
                <a:solidFill>
                  <a:schemeClr val="bg2"/>
                </a:solidFill>
                <a:latin typeface="+mn-lt"/>
                <a:ea typeface="+mn-ea"/>
              </a:rPr>
              <a:t>EOT</a:t>
            </a:r>
            <a:endParaRPr kumimoji="1" lang="en-US" altLang="zh-CN" sz="1600" b="1">
              <a:solidFill>
                <a:schemeClr val="bg2"/>
              </a:solidFill>
              <a:latin typeface="+mn-lt"/>
              <a:ea typeface="+mn-ea"/>
            </a:endParaRPr>
          </a:p>
        </p:txBody>
      </p:sp>
      <p:sp>
        <p:nvSpPr>
          <p:cNvPr id="360484" name="Rectangle 36"/>
          <p:cNvSpPr>
            <a:spLocks noChangeArrowheads="1"/>
          </p:cNvSpPr>
          <p:nvPr/>
        </p:nvSpPr>
        <p:spPr bwMode="auto">
          <a:xfrm>
            <a:off x="9039225" y="2735263"/>
            <a:ext cx="457200" cy="457200"/>
          </a:xfrm>
          <a:prstGeom prst="rect">
            <a:avLst/>
          </a:prstGeom>
          <a:solidFill>
            <a:srgbClr val="FFC000"/>
          </a:solidFill>
          <a:ln w="9525">
            <a:solidFill>
              <a:schemeClr val="tx1"/>
            </a:solidFill>
            <a:miter lim="800000"/>
          </a:ln>
          <a:effectLst>
            <a:outerShdw dist="35921" dir="2700000" algn="ctr" rotWithShape="0">
              <a:schemeClr val="bg2"/>
            </a:outerShdw>
          </a:effectLst>
        </p:spPr>
        <p:txBody>
          <a:bodyPr wrap="none" anchor="ctr"/>
          <a:p>
            <a:pPr algn="ctr"/>
            <a:r>
              <a:rPr kumimoji="1" lang="en-US" altLang="zh-CN" sz="1600" b="1" dirty="0">
                <a:solidFill>
                  <a:schemeClr val="bg2"/>
                </a:solidFill>
                <a:latin typeface="+mn-lt"/>
                <a:ea typeface="+mn-ea"/>
              </a:rPr>
              <a:t>EOT</a:t>
            </a:r>
            <a:endParaRPr kumimoji="1" lang="en-US" altLang="zh-CN" sz="1600" b="1" dirty="0">
              <a:solidFill>
                <a:schemeClr val="bg2"/>
              </a:solidFill>
              <a:latin typeface="+mn-lt"/>
              <a:ea typeface="+mn-ea"/>
            </a:endParaRPr>
          </a:p>
        </p:txBody>
      </p:sp>
      <p:sp>
        <p:nvSpPr>
          <p:cNvPr id="360485" name="Text Box 37"/>
          <p:cNvSpPr txBox="1">
            <a:spLocks noChangeArrowheads="1"/>
          </p:cNvSpPr>
          <p:nvPr/>
        </p:nvSpPr>
        <p:spPr bwMode="auto">
          <a:xfrm>
            <a:off x="4851400" y="4708526"/>
            <a:ext cx="3232150" cy="396875"/>
          </a:xfrm>
          <a:prstGeom prst="rect">
            <a:avLst/>
          </a:prstGeom>
          <a:solidFill>
            <a:schemeClr val="bg1"/>
          </a:solidFill>
          <a:ln w="9525">
            <a:noFill/>
            <a:miter lim="800000"/>
          </a:ln>
          <a:effectLst/>
        </p:spPr>
        <p:txBody>
          <a:bodyPr wrap="none">
            <a:spAutoFit/>
          </a:bodyPr>
          <a:p>
            <a:r>
              <a:rPr kumimoji="1" lang="zh-CN" altLang="en-US" b="1" dirty="0">
                <a:solidFill>
                  <a:schemeClr val="bg2"/>
                </a:solidFill>
                <a:latin typeface="+mn-lt"/>
                <a:ea typeface="+mn-ea"/>
              </a:rPr>
              <a:t>经过字节填充后发送的数据</a:t>
            </a:r>
            <a:endParaRPr kumimoji="1" lang="zh-CN" altLang="en-US" b="1" dirty="0">
              <a:solidFill>
                <a:schemeClr val="bg2"/>
              </a:solidFill>
              <a:latin typeface="+mn-lt"/>
              <a:ea typeface="+mn-ea"/>
            </a:endParaRPr>
          </a:p>
        </p:txBody>
      </p:sp>
      <p:sp>
        <p:nvSpPr>
          <p:cNvPr id="360486" name="Text Box 38"/>
          <p:cNvSpPr txBox="1">
            <a:spLocks noChangeArrowheads="1"/>
          </p:cNvSpPr>
          <p:nvPr/>
        </p:nvSpPr>
        <p:spPr bwMode="auto">
          <a:xfrm>
            <a:off x="8270875" y="3449639"/>
            <a:ext cx="1200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字节填充</a:t>
            </a:r>
            <a:endParaRPr kumimoji="1" lang="zh-CN" altLang="en-US" b="1">
              <a:solidFill>
                <a:schemeClr val="bg2"/>
              </a:solidFill>
              <a:latin typeface="+mn-lt"/>
              <a:ea typeface="+mn-ea"/>
            </a:endParaRPr>
          </a:p>
        </p:txBody>
      </p:sp>
      <p:sp>
        <p:nvSpPr>
          <p:cNvPr id="360487" name="Text Box 39"/>
          <p:cNvSpPr txBox="1">
            <a:spLocks noChangeArrowheads="1"/>
          </p:cNvSpPr>
          <p:nvPr/>
        </p:nvSpPr>
        <p:spPr bwMode="auto">
          <a:xfrm>
            <a:off x="6386513" y="3449639"/>
            <a:ext cx="1200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字节填充</a:t>
            </a:r>
            <a:endParaRPr kumimoji="1" lang="zh-CN" altLang="en-US" b="1">
              <a:solidFill>
                <a:schemeClr val="bg2"/>
              </a:solidFill>
              <a:latin typeface="+mn-lt"/>
              <a:ea typeface="+mn-ea"/>
            </a:endParaRPr>
          </a:p>
        </p:txBody>
      </p:sp>
      <p:sp>
        <p:nvSpPr>
          <p:cNvPr id="360488" name="Text Box 40"/>
          <p:cNvSpPr txBox="1">
            <a:spLocks noChangeArrowheads="1"/>
          </p:cNvSpPr>
          <p:nvPr/>
        </p:nvSpPr>
        <p:spPr bwMode="auto">
          <a:xfrm>
            <a:off x="4443413" y="3449639"/>
            <a:ext cx="1200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字节填充</a:t>
            </a:r>
            <a:endParaRPr kumimoji="1" lang="zh-CN" altLang="en-US" b="1">
              <a:solidFill>
                <a:schemeClr val="bg2"/>
              </a:solidFill>
              <a:latin typeface="+mn-lt"/>
              <a:ea typeface="+mn-ea"/>
            </a:endParaRPr>
          </a:p>
        </p:txBody>
      </p:sp>
      <p:sp>
        <p:nvSpPr>
          <p:cNvPr id="360489" name="Text Box 41"/>
          <p:cNvSpPr txBox="1">
            <a:spLocks noChangeArrowheads="1"/>
          </p:cNvSpPr>
          <p:nvPr/>
        </p:nvSpPr>
        <p:spPr bwMode="auto">
          <a:xfrm>
            <a:off x="2714625" y="3449639"/>
            <a:ext cx="1200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字节填充</a:t>
            </a:r>
            <a:endParaRPr kumimoji="1" lang="zh-CN" altLang="en-US" b="1">
              <a:solidFill>
                <a:schemeClr val="bg2"/>
              </a:solidFill>
              <a:latin typeface="+mn-lt"/>
              <a:ea typeface="+mn-ea"/>
            </a:endParaRPr>
          </a:p>
        </p:txBody>
      </p:sp>
      <p:sp>
        <p:nvSpPr>
          <p:cNvPr id="360490" name="Line 42"/>
          <p:cNvSpPr>
            <a:spLocks noChangeShapeType="1"/>
          </p:cNvSpPr>
          <p:nvPr/>
        </p:nvSpPr>
        <p:spPr bwMode="auto">
          <a:xfrm flipV="1">
            <a:off x="1827213" y="4652963"/>
            <a:ext cx="0" cy="355600"/>
          </a:xfrm>
          <a:prstGeom prst="line">
            <a:avLst/>
          </a:prstGeom>
          <a:noFill/>
          <a:ln w="38100">
            <a:solidFill>
              <a:srgbClr val="808080"/>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360491" name="Text Box 43"/>
          <p:cNvSpPr txBox="1">
            <a:spLocks noChangeArrowheads="1"/>
          </p:cNvSpPr>
          <p:nvPr/>
        </p:nvSpPr>
        <p:spPr bwMode="auto">
          <a:xfrm>
            <a:off x="1490663" y="4959351"/>
            <a:ext cx="692151" cy="7016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发送</a:t>
            </a:r>
            <a:endParaRPr kumimoji="1" lang="zh-CN" altLang="en-US" b="1">
              <a:solidFill>
                <a:schemeClr val="bg2"/>
              </a:solidFill>
              <a:latin typeface="+mn-lt"/>
              <a:ea typeface="+mn-ea"/>
            </a:endParaRPr>
          </a:p>
          <a:p>
            <a:r>
              <a:rPr kumimoji="1" lang="zh-CN" altLang="en-US" b="1">
                <a:solidFill>
                  <a:schemeClr val="bg2"/>
                </a:solidFill>
                <a:latin typeface="+mn-lt"/>
                <a:ea typeface="+mn-ea"/>
              </a:rPr>
              <a:t>在前</a:t>
            </a:r>
            <a:endParaRPr kumimoji="1" lang="zh-CN" altLang="en-US" b="1">
              <a:solidFill>
                <a:schemeClr val="bg2"/>
              </a:solidFill>
              <a:latin typeface="+mn-lt"/>
              <a:ea typeface="+mn-ea"/>
            </a:endParaRPr>
          </a:p>
        </p:txBody>
      </p:sp>
      <p:sp>
        <p:nvSpPr>
          <p:cNvPr id="360492" name="Line 44"/>
          <p:cNvSpPr>
            <a:spLocks noChangeShapeType="1"/>
          </p:cNvSpPr>
          <p:nvPr/>
        </p:nvSpPr>
        <p:spPr bwMode="auto">
          <a:xfrm>
            <a:off x="2813050" y="2405063"/>
            <a:ext cx="0" cy="304800"/>
          </a:xfrm>
          <a:prstGeom prst="line">
            <a:avLst/>
          </a:prstGeom>
          <a:noFill/>
          <a:ln w="9525">
            <a:solidFill>
              <a:schemeClr val="tx1"/>
            </a:solidFill>
            <a:roun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60493" name="Text Box 45"/>
          <p:cNvSpPr txBox="1">
            <a:spLocks noChangeArrowheads="1"/>
          </p:cNvSpPr>
          <p:nvPr/>
        </p:nvSpPr>
        <p:spPr bwMode="auto">
          <a:xfrm>
            <a:off x="2354263" y="2047876"/>
            <a:ext cx="1200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帧开始符</a:t>
            </a:r>
            <a:endParaRPr kumimoji="1" lang="zh-CN" altLang="en-US" b="1">
              <a:solidFill>
                <a:schemeClr val="bg2"/>
              </a:solidFill>
              <a:latin typeface="+mn-lt"/>
              <a:ea typeface="+mn-ea"/>
            </a:endParaRPr>
          </a:p>
        </p:txBody>
      </p:sp>
      <p:sp>
        <p:nvSpPr>
          <p:cNvPr id="360494" name="Text Box 46"/>
          <p:cNvSpPr txBox="1">
            <a:spLocks noChangeArrowheads="1"/>
          </p:cNvSpPr>
          <p:nvPr/>
        </p:nvSpPr>
        <p:spPr bwMode="auto">
          <a:xfrm>
            <a:off x="8774113" y="2047876"/>
            <a:ext cx="1200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帧结束符</a:t>
            </a:r>
            <a:endParaRPr kumimoji="1" lang="zh-CN" altLang="en-US" b="1">
              <a:solidFill>
                <a:schemeClr val="bg2"/>
              </a:solidFill>
              <a:latin typeface="+mn-lt"/>
              <a:ea typeface="+mn-ea"/>
            </a:endParaRPr>
          </a:p>
        </p:txBody>
      </p:sp>
      <p:sp>
        <p:nvSpPr>
          <p:cNvPr id="360495" name="Line 47"/>
          <p:cNvSpPr>
            <a:spLocks noChangeShapeType="1"/>
          </p:cNvSpPr>
          <p:nvPr/>
        </p:nvSpPr>
        <p:spPr bwMode="auto">
          <a:xfrm>
            <a:off x="9290050" y="2405063"/>
            <a:ext cx="0" cy="304800"/>
          </a:xfrm>
          <a:prstGeom prst="line">
            <a:avLst/>
          </a:prstGeom>
          <a:noFill/>
          <a:ln w="9525">
            <a:solidFill>
              <a:schemeClr val="tx1"/>
            </a:solidFill>
            <a:roun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60496" name="AutoShape 48"/>
          <p:cNvSpPr>
            <a:spLocks noChangeArrowheads="1"/>
          </p:cNvSpPr>
          <p:nvPr/>
        </p:nvSpPr>
        <p:spPr bwMode="auto">
          <a:xfrm>
            <a:off x="3074989" y="3860800"/>
            <a:ext cx="225425" cy="431800"/>
          </a:xfrm>
          <a:prstGeom prst="downArrow">
            <a:avLst>
              <a:gd name="adj1" fmla="val 39435"/>
              <a:gd name="adj2" fmla="val 90143"/>
            </a:avLst>
          </a:prstGeom>
          <a:solidFill>
            <a:schemeClr val="hlink"/>
          </a:solidFill>
          <a:ln w="9525">
            <a:noFill/>
            <a:miter lim="800000"/>
          </a:ln>
          <a:effectLst/>
        </p:spPr>
        <p:txBody>
          <a:bodyPr wrap="none" anchor="ctr"/>
          <a:p>
            <a:endParaRPr lang="zh-CN" altLang="en-US" b="1">
              <a:solidFill>
                <a:schemeClr val="bg2"/>
              </a:solidFill>
              <a:latin typeface="+mn-lt"/>
              <a:ea typeface="+mn-ea"/>
            </a:endParaRPr>
          </a:p>
        </p:txBody>
      </p:sp>
      <p:sp>
        <p:nvSpPr>
          <p:cNvPr id="360497" name="AutoShape 49"/>
          <p:cNvSpPr>
            <a:spLocks noChangeArrowheads="1"/>
          </p:cNvSpPr>
          <p:nvPr/>
        </p:nvSpPr>
        <p:spPr bwMode="auto">
          <a:xfrm>
            <a:off x="4865689" y="3860800"/>
            <a:ext cx="225425" cy="431800"/>
          </a:xfrm>
          <a:prstGeom prst="downArrow">
            <a:avLst>
              <a:gd name="adj1" fmla="val 39435"/>
              <a:gd name="adj2" fmla="val 90143"/>
            </a:avLst>
          </a:prstGeom>
          <a:solidFill>
            <a:schemeClr val="hlink"/>
          </a:solidFill>
          <a:ln w="9525">
            <a:noFill/>
            <a:miter lim="800000"/>
          </a:ln>
          <a:effectLst/>
        </p:spPr>
        <p:txBody>
          <a:bodyPr wrap="none" anchor="ctr"/>
          <a:p>
            <a:endParaRPr lang="zh-CN" altLang="en-US" b="1">
              <a:solidFill>
                <a:schemeClr val="bg2"/>
              </a:solidFill>
              <a:latin typeface="+mn-lt"/>
              <a:ea typeface="+mn-ea"/>
            </a:endParaRPr>
          </a:p>
        </p:txBody>
      </p:sp>
      <p:sp>
        <p:nvSpPr>
          <p:cNvPr id="360498" name="AutoShape 50"/>
          <p:cNvSpPr>
            <a:spLocks noChangeArrowheads="1"/>
          </p:cNvSpPr>
          <p:nvPr/>
        </p:nvSpPr>
        <p:spPr bwMode="auto">
          <a:xfrm>
            <a:off x="6881814" y="3860800"/>
            <a:ext cx="225425" cy="431800"/>
          </a:xfrm>
          <a:prstGeom prst="downArrow">
            <a:avLst>
              <a:gd name="adj1" fmla="val 39435"/>
              <a:gd name="adj2" fmla="val 90143"/>
            </a:avLst>
          </a:prstGeom>
          <a:solidFill>
            <a:schemeClr val="hlink"/>
          </a:solidFill>
          <a:ln w="9525">
            <a:noFill/>
            <a:miter lim="800000"/>
          </a:ln>
          <a:effectLst/>
        </p:spPr>
        <p:txBody>
          <a:bodyPr wrap="none" anchor="ctr"/>
          <a:p>
            <a:endParaRPr lang="zh-CN" altLang="en-US" b="1">
              <a:solidFill>
                <a:schemeClr val="bg2"/>
              </a:solidFill>
              <a:latin typeface="+mn-lt"/>
              <a:ea typeface="+mn-ea"/>
            </a:endParaRPr>
          </a:p>
        </p:txBody>
      </p:sp>
      <p:sp>
        <p:nvSpPr>
          <p:cNvPr id="360499" name="AutoShape 51"/>
          <p:cNvSpPr>
            <a:spLocks noChangeArrowheads="1"/>
          </p:cNvSpPr>
          <p:nvPr/>
        </p:nvSpPr>
        <p:spPr bwMode="auto">
          <a:xfrm>
            <a:off x="8620126" y="3860800"/>
            <a:ext cx="225425" cy="431800"/>
          </a:xfrm>
          <a:prstGeom prst="downArrow">
            <a:avLst>
              <a:gd name="adj1" fmla="val 39435"/>
              <a:gd name="adj2" fmla="val 90143"/>
            </a:avLst>
          </a:prstGeom>
          <a:solidFill>
            <a:schemeClr val="hlink"/>
          </a:solidFill>
          <a:ln w="9525">
            <a:noFill/>
            <a:miter lim="800000"/>
          </a:ln>
          <a:effectLst/>
        </p:spPr>
        <p:txBody>
          <a:bodyPr wrap="none" anchor="ctr"/>
          <a:p>
            <a:endParaRPr lang="zh-CN" altLang="en-US" b="1">
              <a:solidFill>
                <a:schemeClr val="bg2"/>
              </a:solidFill>
              <a:latin typeface="+mn-lt"/>
              <a:ea typeface="+mn-ea"/>
            </a:endParaRPr>
          </a:p>
        </p:txBody>
      </p:sp>
      <p:sp>
        <p:nvSpPr>
          <p:cNvPr id="360461" name="Rectangle 13"/>
          <p:cNvSpPr>
            <a:spLocks noChangeArrowheads="1"/>
          </p:cNvSpPr>
          <p:nvPr/>
        </p:nvSpPr>
        <p:spPr bwMode="auto">
          <a:xfrm>
            <a:off x="5076825" y="2735263"/>
            <a:ext cx="457200" cy="457200"/>
          </a:xfrm>
          <a:prstGeom prst="rect">
            <a:avLst/>
          </a:prstGeom>
          <a:solidFill>
            <a:srgbClr val="CCFFFF"/>
          </a:solidFill>
          <a:ln w="9525">
            <a:solidFill>
              <a:schemeClr val="tx1"/>
            </a:solidFill>
            <a:miter lim="800000"/>
          </a:ln>
          <a:effectLst/>
        </p:spPr>
        <p:txBody>
          <a:bodyPr wrap="none" anchor="ctr"/>
          <a:p>
            <a:pPr algn="ctr"/>
            <a:r>
              <a:rPr kumimoji="1" lang="en-US" altLang="zh-CN" sz="1600" b="1">
                <a:solidFill>
                  <a:schemeClr val="bg2"/>
                </a:solidFill>
                <a:latin typeface="+mn-lt"/>
                <a:ea typeface="+mn-ea"/>
              </a:rPr>
              <a:t>SOH</a:t>
            </a:r>
            <a:endParaRPr kumimoji="1" lang="en-US" altLang="zh-CN" sz="1600"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ppt_x"/>
                                          </p:val>
                                        </p:tav>
                                        <p:tav tm="100000">
                                          <p:val>
                                            <p:strVal val="#ppt_x"/>
                                          </p:val>
                                        </p:tav>
                                      </p:tavLst>
                                    </p:anim>
                                    <p:anim calcmode="lin" valueType="num">
                                      <p:cBhvr additive="base">
                                        <p:cTn id="8" dur="500" fill="hold"/>
                                        <p:tgtEl>
                                          <p:spTgt spid="3604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0463"/>
                                        </p:tgtEl>
                                        <p:attrNameLst>
                                          <p:attrName>style.visibility</p:attrName>
                                        </p:attrNameLst>
                                      </p:cBhvr>
                                      <p:to>
                                        <p:strVal val="visible"/>
                                      </p:to>
                                    </p:set>
                                    <p:anim calcmode="lin" valueType="num">
                                      <p:cBhvr additive="base">
                                        <p:cTn id="11" dur="500" fill="hold"/>
                                        <p:tgtEl>
                                          <p:spTgt spid="360463"/>
                                        </p:tgtEl>
                                        <p:attrNameLst>
                                          <p:attrName>ppt_x</p:attrName>
                                        </p:attrNameLst>
                                      </p:cBhvr>
                                      <p:tavLst>
                                        <p:tav tm="0">
                                          <p:val>
                                            <p:strVal val="#ppt_x"/>
                                          </p:val>
                                        </p:tav>
                                        <p:tav tm="100000">
                                          <p:val>
                                            <p:strVal val="#ppt_x"/>
                                          </p:val>
                                        </p:tav>
                                      </p:tavLst>
                                    </p:anim>
                                    <p:anim calcmode="lin" valueType="num">
                                      <p:cBhvr additive="base">
                                        <p:cTn id="12" dur="500" fill="hold"/>
                                        <p:tgtEl>
                                          <p:spTgt spid="3604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0465"/>
                                        </p:tgtEl>
                                        <p:attrNameLst>
                                          <p:attrName>style.visibility</p:attrName>
                                        </p:attrNameLst>
                                      </p:cBhvr>
                                      <p:to>
                                        <p:strVal val="visible"/>
                                      </p:to>
                                    </p:set>
                                    <p:anim calcmode="lin" valueType="num">
                                      <p:cBhvr additive="base">
                                        <p:cTn id="15" dur="500" fill="hold"/>
                                        <p:tgtEl>
                                          <p:spTgt spid="360465"/>
                                        </p:tgtEl>
                                        <p:attrNameLst>
                                          <p:attrName>ppt_x</p:attrName>
                                        </p:attrNameLst>
                                      </p:cBhvr>
                                      <p:tavLst>
                                        <p:tav tm="0">
                                          <p:val>
                                            <p:strVal val="#ppt_x"/>
                                          </p:val>
                                        </p:tav>
                                        <p:tav tm="100000">
                                          <p:val>
                                            <p:strVal val="#ppt_x"/>
                                          </p:val>
                                        </p:tav>
                                      </p:tavLst>
                                    </p:anim>
                                    <p:anim calcmode="lin" valueType="num">
                                      <p:cBhvr additive="base">
                                        <p:cTn id="16" dur="500" fill="hold"/>
                                        <p:tgtEl>
                                          <p:spTgt spid="3604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0467"/>
                                        </p:tgtEl>
                                        <p:attrNameLst>
                                          <p:attrName>style.visibility</p:attrName>
                                        </p:attrNameLst>
                                      </p:cBhvr>
                                      <p:to>
                                        <p:strVal val="visible"/>
                                      </p:to>
                                    </p:set>
                                    <p:anim calcmode="lin" valueType="num">
                                      <p:cBhvr additive="base">
                                        <p:cTn id="19" dur="500" fill="hold"/>
                                        <p:tgtEl>
                                          <p:spTgt spid="360467"/>
                                        </p:tgtEl>
                                        <p:attrNameLst>
                                          <p:attrName>ppt_x</p:attrName>
                                        </p:attrNameLst>
                                      </p:cBhvr>
                                      <p:tavLst>
                                        <p:tav tm="0">
                                          <p:val>
                                            <p:strVal val="#ppt_x"/>
                                          </p:val>
                                        </p:tav>
                                        <p:tav tm="100000">
                                          <p:val>
                                            <p:strVal val="#ppt_x"/>
                                          </p:val>
                                        </p:tav>
                                      </p:tavLst>
                                    </p:anim>
                                    <p:anim calcmode="lin" valueType="num">
                                      <p:cBhvr additive="base">
                                        <p:cTn id="20" dur="500" fill="hold"/>
                                        <p:tgtEl>
                                          <p:spTgt spid="3604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60469"/>
                                        </p:tgtEl>
                                        <p:attrNameLst>
                                          <p:attrName>style.visibility</p:attrName>
                                        </p:attrNameLst>
                                      </p:cBhvr>
                                      <p:to>
                                        <p:strVal val="visible"/>
                                      </p:to>
                                    </p:set>
                                    <p:anim calcmode="lin" valueType="num">
                                      <p:cBhvr additive="base">
                                        <p:cTn id="23" dur="500" fill="hold"/>
                                        <p:tgtEl>
                                          <p:spTgt spid="360469"/>
                                        </p:tgtEl>
                                        <p:attrNameLst>
                                          <p:attrName>ppt_x</p:attrName>
                                        </p:attrNameLst>
                                      </p:cBhvr>
                                      <p:tavLst>
                                        <p:tav tm="0">
                                          <p:val>
                                            <p:strVal val="#ppt_x"/>
                                          </p:val>
                                        </p:tav>
                                        <p:tav tm="100000">
                                          <p:val>
                                            <p:strVal val="#ppt_x"/>
                                          </p:val>
                                        </p:tav>
                                      </p:tavLst>
                                    </p:anim>
                                    <p:anim calcmode="lin" valueType="num">
                                      <p:cBhvr additive="base">
                                        <p:cTn id="24" dur="500" fill="hold"/>
                                        <p:tgtEl>
                                          <p:spTgt spid="3604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0471"/>
                                        </p:tgtEl>
                                        <p:attrNameLst>
                                          <p:attrName>style.visibility</p:attrName>
                                        </p:attrNameLst>
                                      </p:cBhvr>
                                      <p:to>
                                        <p:strVal val="visible"/>
                                      </p:to>
                                    </p:set>
                                    <p:anim calcmode="lin" valueType="num">
                                      <p:cBhvr additive="base">
                                        <p:cTn id="27" dur="500" fill="hold"/>
                                        <p:tgtEl>
                                          <p:spTgt spid="360471"/>
                                        </p:tgtEl>
                                        <p:attrNameLst>
                                          <p:attrName>ppt_x</p:attrName>
                                        </p:attrNameLst>
                                      </p:cBhvr>
                                      <p:tavLst>
                                        <p:tav tm="0">
                                          <p:val>
                                            <p:strVal val="#ppt_x"/>
                                          </p:val>
                                        </p:tav>
                                        <p:tav tm="100000">
                                          <p:val>
                                            <p:strVal val="#ppt_x"/>
                                          </p:val>
                                        </p:tav>
                                      </p:tavLst>
                                    </p:anim>
                                    <p:anim calcmode="lin" valueType="num">
                                      <p:cBhvr additive="base">
                                        <p:cTn id="28" dur="500" fill="hold"/>
                                        <p:tgtEl>
                                          <p:spTgt spid="36047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0483"/>
                                        </p:tgtEl>
                                        <p:attrNameLst>
                                          <p:attrName>style.visibility</p:attrName>
                                        </p:attrNameLst>
                                      </p:cBhvr>
                                      <p:to>
                                        <p:strVal val="visible"/>
                                      </p:to>
                                    </p:set>
                                    <p:anim calcmode="lin" valueType="num">
                                      <p:cBhvr additive="base">
                                        <p:cTn id="31" dur="500" fill="hold"/>
                                        <p:tgtEl>
                                          <p:spTgt spid="360483"/>
                                        </p:tgtEl>
                                        <p:attrNameLst>
                                          <p:attrName>ppt_x</p:attrName>
                                        </p:attrNameLst>
                                      </p:cBhvr>
                                      <p:tavLst>
                                        <p:tav tm="0">
                                          <p:val>
                                            <p:strVal val="#ppt_x"/>
                                          </p:val>
                                        </p:tav>
                                        <p:tav tm="100000">
                                          <p:val>
                                            <p:strVal val="#ppt_x"/>
                                          </p:val>
                                        </p:tav>
                                      </p:tavLst>
                                    </p:anim>
                                    <p:anim calcmode="lin" valueType="num">
                                      <p:cBhvr additive="base">
                                        <p:cTn id="32" dur="500" fill="hold"/>
                                        <p:tgtEl>
                                          <p:spTgt spid="36048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0491"/>
                                        </p:tgtEl>
                                        <p:attrNameLst>
                                          <p:attrName>style.visibility</p:attrName>
                                        </p:attrNameLst>
                                      </p:cBhvr>
                                      <p:to>
                                        <p:strVal val="visible"/>
                                      </p:to>
                                    </p:set>
                                    <p:anim calcmode="lin" valueType="num">
                                      <p:cBhvr additive="base">
                                        <p:cTn id="35" dur="500" fill="hold"/>
                                        <p:tgtEl>
                                          <p:spTgt spid="360491"/>
                                        </p:tgtEl>
                                        <p:attrNameLst>
                                          <p:attrName>ppt_x</p:attrName>
                                        </p:attrNameLst>
                                      </p:cBhvr>
                                      <p:tavLst>
                                        <p:tav tm="0">
                                          <p:val>
                                            <p:strVal val="#ppt_x"/>
                                          </p:val>
                                        </p:tav>
                                        <p:tav tm="100000">
                                          <p:val>
                                            <p:strVal val="#ppt_x"/>
                                          </p:val>
                                        </p:tav>
                                      </p:tavLst>
                                    </p:anim>
                                    <p:anim calcmode="lin" valueType="num">
                                      <p:cBhvr additive="base">
                                        <p:cTn id="36" dur="500" fill="hold"/>
                                        <p:tgtEl>
                                          <p:spTgt spid="36049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0490"/>
                                        </p:tgtEl>
                                        <p:attrNameLst>
                                          <p:attrName>style.visibility</p:attrName>
                                        </p:attrNameLst>
                                      </p:cBhvr>
                                      <p:to>
                                        <p:strVal val="visible"/>
                                      </p:to>
                                    </p:set>
                                    <p:anim calcmode="lin" valueType="num">
                                      <p:cBhvr additive="base">
                                        <p:cTn id="39" dur="500" fill="hold"/>
                                        <p:tgtEl>
                                          <p:spTgt spid="360490"/>
                                        </p:tgtEl>
                                        <p:attrNameLst>
                                          <p:attrName>ppt_x</p:attrName>
                                        </p:attrNameLst>
                                      </p:cBhvr>
                                      <p:tavLst>
                                        <p:tav tm="0">
                                          <p:val>
                                            <p:strVal val="#ppt_x"/>
                                          </p:val>
                                        </p:tav>
                                        <p:tav tm="100000">
                                          <p:val>
                                            <p:strVal val="#ppt_x"/>
                                          </p:val>
                                        </p:tav>
                                      </p:tavLst>
                                    </p:anim>
                                    <p:anim calcmode="lin" valueType="num">
                                      <p:cBhvr additive="base">
                                        <p:cTn id="40" dur="500" fill="hold"/>
                                        <p:tgtEl>
                                          <p:spTgt spid="36049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60453"/>
                                        </p:tgtEl>
                                        <p:attrNameLst>
                                          <p:attrName>style.visibility</p:attrName>
                                        </p:attrNameLst>
                                      </p:cBhvr>
                                      <p:to>
                                        <p:strVal val="visible"/>
                                      </p:to>
                                    </p:set>
                                    <p:animEffect transition="in" filter="wipe(up)">
                                      <p:cBhvr>
                                        <p:cTn id="45" dur="500"/>
                                        <p:tgtEl>
                                          <p:spTgt spid="360453"/>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0454"/>
                                        </p:tgtEl>
                                        <p:attrNameLst>
                                          <p:attrName>style.visibility</p:attrName>
                                        </p:attrNameLst>
                                      </p:cBhvr>
                                      <p:to>
                                        <p:strVal val="visible"/>
                                      </p:to>
                                    </p:set>
                                    <p:animEffect transition="in" filter="wipe(up)">
                                      <p:cBhvr>
                                        <p:cTn id="48" dur="500"/>
                                        <p:tgtEl>
                                          <p:spTgt spid="360454"/>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360455"/>
                                        </p:tgtEl>
                                        <p:attrNameLst>
                                          <p:attrName>style.visibility</p:attrName>
                                        </p:attrNameLst>
                                      </p:cBhvr>
                                      <p:to>
                                        <p:strVal val="visible"/>
                                      </p:to>
                                    </p:set>
                                    <p:animEffect transition="in" filter="wipe(up)">
                                      <p:cBhvr>
                                        <p:cTn id="51" dur="500"/>
                                        <p:tgtEl>
                                          <p:spTgt spid="36045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0456"/>
                                        </p:tgtEl>
                                        <p:attrNameLst>
                                          <p:attrName>style.visibility</p:attrName>
                                        </p:attrNameLst>
                                      </p:cBhvr>
                                      <p:to>
                                        <p:strVal val="visible"/>
                                      </p:to>
                                    </p:set>
                                    <p:animEffect transition="in" filter="wipe(up)">
                                      <p:cBhvr>
                                        <p:cTn id="54" dur="500"/>
                                        <p:tgtEl>
                                          <p:spTgt spid="360456"/>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60472"/>
                                        </p:tgtEl>
                                        <p:attrNameLst>
                                          <p:attrName>style.visibility</p:attrName>
                                        </p:attrNameLst>
                                      </p:cBhvr>
                                      <p:to>
                                        <p:strVal val="visible"/>
                                      </p:to>
                                    </p:set>
                                    <p:animEffect transition="in" filter="wipe(up)">
                                      <p:cBhvr>
                                        <p:cTn id="57" dur="500"/>
                                        <p:tgtEl>
                                          <p:spTgt spid="360472"/>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60473"/>
                                        </p:tgtEl>
                                        <p:attrNameLst>
                                          <p:attrName>style.visibility</p:attrName>
                                        </p:attrNameLst>
                                      </p:cBhvr>
                                      <p:to>
                                        <p:strVal val="visible"/>
                                      </p:to>
                                    </p:set>
                                    <p:animEffect transition="in" filter="wipe(up)">
                                      <p:cBhvr>
                                        <p:cTn id="60" dur="500"/>
                                        <p:tgtEl>
                                          <p:spTgt spid="360473"/>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60474"/>
                                        </p:tgtEl>
                                        <p:attrNameLst>
                                          <p:attrName>style.visibility</p:attrName>
                                        </p:attrNameLst>
                                      </p:cBhvr>
                                      <p:to>
                                        <p:strVal val="visible"/>
                                      </p:to>
                                    </p:set>
                                    <p:animEffect transition="in" filter="wipe(up)">
                                      <p:cBhvr>
                                        <p:cTn id="63" dur="500"/>
                                        <p:tgtEl>
                                          <p:spTgt spid="360474"/>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60475"/>
                                        </p:tgtEl>
                                        <p:attrNameLst>
                                          <p:attrName>style.visibility</p:attrName>
                                        </p:attrNameLst>
                                      </p:cBhvr>
                                      <p:to>
                                        <p:strVal val="visible"/>
                                      </p:to>
                                    </p:set>
                                    <p:animEffect transition="in" filter="wipe(up)">
                                      <p:cBhvr>
                                        <p:cTn id="66" dur="500"/>
                                        <p:tgtEl>
                                          <p:spTgt spid="360475"/>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360476"/>
                                        </p:tgtEl>
                                        <p:attrNameLst>
                                          <p:attrName>style.visibility</p:attrName>
                                        </p:attrNameLst>
                                      </p:cBhvr>
                                      <p:to>
                                        <p:strVal val="visible"/>
                                      </p:to>
                                    </p:set>
                                    <p:animEffect transition="in" filter="wipe(up)">
                                      <p:cBhvr>
                                        <p:cTn id="69" dur="500"/>
                                        <p:tgtEl>
                                          <p:spTgt spid="360476"/>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60477"/>
                                        </p:tgtEl>
                                        <p:attrNameLst>
                                          <p:attrName>style.visibility</p:attrName>
                                        </p:attrNameLst>
                                      </p:cBhvr>
                                      <p:to>
                                        <p:strVal val="visible"/>
                                      </p:to>
                                    </p:set>
                                    <p:animEffect transition="in" filter="wipe(up)">
                                      <p:cBhvr>
                                        <p:cTn id="72" dur="500"/>
                                        <p:tgtEl>
                                          <p:spTgt spid="36047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60478"/>
                                        </p:tgtEl>
                                        <p:attrNameLst>
                                          <p:attrName>style.visibility</p:attrName>
                                        </p:attrNameLst>
                                      </p:cBhvr>
                                      <p:to>
                                        <p:strVal val="visible"/>
                                      </p:to>
                                    </p:set>
                                    <p:animEffect transition="in" filter="wipe(up)">
                                      <p:cBhvr>
                                        <p:cTn id="75" dur="500"/>
                                        <p:tgtEl>
                                          <p:spTgt spid="36047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60479"/>
                                        </p:tgtEl>
                                        <p:attrNameLst>
                                          <p:attrName>style.visibility</p:attrName>
                                        </p:attrNameLst>
                                      </p:cBhvr>
                                      <p:to>
                                        <p:strVal val="visible"/>
                                      </p:to>
                                    </p:set>
                                    <p:animEffect transition="in" filter="wipe(up)">
                                      <p:cBhvr>
                                        <p:cTn id="78" dur="500"/>
                                        <p:tgtEl>
                                          <p:spTgt spid="360479"/>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04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04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6046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046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049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6048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6048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049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604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604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6049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6047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360485"/>
                                        </p:tgtEl>
                                        <p:attrNameLst>
                                          <p:attrName>style.visibility</p:attrName>
                                        </p:attrNameLst>
                                      </p:cBhvr>
                                      <p:to>
                                        <p:strVal val="visible"/>
                                      </p:to>
                                    </p:set>
                                    <p:anim calcmode="lin" valueType="num">
                                      <p:cBhvr>
                                        <p:cTn id="109" dur="500" fill="hold"/>
                                        <p:tgtEl>
                                          <p:spTgt spid="360485"/>
                                        </p:tgtEl>
                                        <p:attrNameLst>
                                          <p:attrName>ppt_w</p:attrName>
                                        </p:attrNameLst>
                                      </p:cBhvr>
                                      <p:tavLst>
                                        <p:tav tm="0">
                                          <p:val>
                                            <p:fltVal val="0"/>
                                          </p:val>
                                        </p:tav>
                                        <p:tav tm="100000">
                                          <p:val>
                                            <p:strVal val="#ppt_w"/>
                                          </p:val>
                                        </p:tav>
                                      </p:tavLst>
                                    </p:anim>
                                    <p:anim calcmode="lin" valueType="num">
                                      <p:cBhvr>
                                        <p:cTn id="110" dur="500" fill="hold"/>
                                        <p:tgtEl>
                                          <p:spTgt spid="360485"/>
                                        </p:tgtEl>
                                        <p:attrNameLst>
                                          <p:attrName>ppt_h</p:attrName>
                                        </p:attrNameLst>
                                      </p:cBhvr>
                                      <p:tavLst>
                                        <p:tav tm="0">
                                          <p:val>
                                            <p:fltVal val="0"/>
                                          </p:val>
                                        </p:tav>
                                        <p:tav tm="100000">
                                          <p:val>
                                            <p:strVal val="#ppt_h"/>
                                          </p:val>
                                        </p:tav>
                                      </p:tavLst>
                                    </p:anim>
                                    <p:animEffect transition="in" filter="fade">
                                      <p:cBhvr>
                                        <p:cTn id="111" dur="500"/>
                                        <p:tgtEl>
                                          <p:spTgt spid="360485"/>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360482"/>
                                        </p:tgtEl>
                                        <p:attrNameLst>
                                          <p:attrName>style.visibility</p:attrName>
                                        </p:attrNameLst>
                                      </p:cBhvr>
                                      <p:to>
                                        <p:strVal val="visible"/>
                                      </p:to>
                                    </p:set>
                                    <p:anim calcmode="lin" valueType="num">
                                      <p:cBhvr>
                                        <p:cTn id="114" dur="500" fill="hold"/>
                                        <p:tgtEl>
                                          <p:spTgt spid="360482"/>
                                        </p:tgtEl>
                                        <p:attrNameLst>
                                          <p:attrName>ppt_w</p:attrName>
                                        </p:attrNameLst>
                                      </p:cBhvr>
                                      <p:tavLst>
                                        <p:tav tm="0">
                                          <p:val>
                                            <p:fltVal val="0"/>
                                          </p:val>
                                        </p:tav>
                                        <p:tav tm="100000">
                                          <p:val>
                                            <p:strVal val="#ppt_w"/>
                                          </p:val>
                                        </p:tav>
                                      </p:tavLst>
                                    </p:anim>
                                    <p:anim calcmode="lin" valueType="num">
                                      <p:cBhvr>
                                        <p:cTn id="115" dur="500" fill="hold"/>
                                        <p:tgtEl>
                                          <p:spTgt spid="360482"/>
                                        </p:tgtEl>
                                        <p:attrNameLst>
                                          <p:attrName>ppt_h</p:attrName>
                                        </p:attrNameLst>
                                      </p:cBhvr>
                                      <p:tavLst>
                                        <p:tav tm="0">
                                          <p:val>
                                            <p:fltVal val="0"/>
                                          </p:val>
                                        </p:tav>
                                        <p:tav tm="100000">
                                          <p:val>
                                            <p:strVal val="#ppt_h"/>
                                          </p:val>
                                        </p:tav>
                                      </p:tavLst>
                                    </p:anim>
                                    <p:animEffect transition="in" filter="fade">
                                      <p:cBhvr>
                                        <p:cTn id="116" dur="500"/>
                                        <p:tgtEl>
                                          <p:spTgt spid="36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ldLvl="0" animBg="1"/>
      <p:bldP spid="360453" grpId="0" bldLvl="0" animBg="1"/>
      <p:bldP spid="360454" grpId="0" bldLvl="0" animBg="1"/>
      <p:bldP spid="360455" grpId="0" bldLvl="0" animBg="1"/>
      <p:bldP spid="360456" grpId="0" bldLvl="0" animBg="1"/>
      <p:bldP spid="360463" grpId="0" bldLvl="0" animBg="1"/>
      <p:bldP spid="360464" grpId="0" bldLvl="0" animBg="1"/>
      <p:bldP spid="360465" grpId="0" bldLvl="0" animBg="1"/>
      <p:bldP spid="360466" grpId="0" bldLvl="0" animBg="1"/>
      <p:bldP spid="360467" grpId="0" bldLvl="0" animBg="1"/>
      <p:bldP spid="360468" grpId="0" bldLvl="0" animBg="1"/>
      <p:bldP spid="360469" grpId="0" bldLvl="0" animBg="1"/>
      <p:bldP spid="360470" grpId="0" bldLvl="0" animBg="1"/>
      <p:bldP spid="360471" grpId="0" bldLvl="0" animBg="1"/>
      <p:bldP spid="360472" grpId="0" bldLvl="0" animBg="1"/>
      <p:bldP spid="360473" grpId="0" bldLvl="0" animBg="1"/>
      <p:bldP spid="360474" grpId="0" bldLvl="0" animBg="1"/>
      <p:bldP spid="360475" grpId="0" bldLvl="0" animBg="1"/>
      <p:bldP spid="360476" grpId="0" bldLvl="0" animBg="1"/>
      <p:bldP spid="360477" grpId="0" bldLvl="0" animBg="1"/>
      <p:bldP spid="360478" grpId="0" bldLvl="0" animBg="1"/>
      <p:bldP spid="360479" grpId="0" bldLvl="0" animBg="1"/>
      <p:bldP spid="360482" grpId="0" bldLvl="0" animBg="1"/>
      <p:bldP spid="360483" grpId="0" bldLvl="0" animBg="1"/>
      <p:bldP spid="360485" grpId="0" bldLvl="0" animBg="1"/>
      <p:bldP spid="360486" grpId="0" bldLvl="0" animBg="1"/>
      <p:bldP spid="360487" grpId="0" bldLvl="0" animBg="1"/>
      <p:bldP spid="360488" grpId="0" bldLvl="0" animBg="1"/>
      <p:bldP spid="360489" grpId="0" bldLvl="0" animBg="1"/>
      <p:bldP spid="360490" grpId="0" bldLvl="0" animBg="1"/>
      <p:bldP spid="360491" grpId="0" bldLvl="0" animBg="1"/>
      <p:bldP spid="360496" grpId="0" bldLvl="0" animBg="1"/>
      <p:bldP spid="360497" grpId="0" bldLvl="0" animBg="1"/>
      <p:bldP spid="360498" grpId="0" bldLvl="0" animBg="1"/>
      <p:bldP spid="36049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5.1.4  </a:t>
            </a:r>
            <a:r>
              <a:rPr sz="2800" b="1" dirty="0">
                <a:solidFill>
                  <a:schemeClr val="bg2"/>
                </a:solidFill>
                <a:latin typeface="黑体" panose="02010609060101010101" charset="-122"/>
                <a:ea typeface="黑体" panose="02010609060101010101" charset="-122"/>
                <a:sym typeface="+mn-ea"/>
              </a:rPr>
              <a:t>差错检测</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65571" name="Rectangle 3"/>
          <p:cNvSpPr>
            <a:spLocks noGrp="1" noChangeArrowheads="1"/>
          </p:cNvSpPr>
          <p:nvPr>
            <p:ph idx="1"/>
          </p:nvPr>
        </p:nvSpPr>
        <p:spPr>
          <a:xfrm>
            <a:off x="577850" y="1529080"/>
            <a:ext cx="10926445" cy="4182745"/>
          </a:xfrm>
        </p:spPr>
        <p:txBody>
          <a:bodyPr>
            <a:normAutofit/>
          </a:bodyPr>
          <a:p>
            <a:pPr marL="457200" indent="-457200">
              <a:buFont typeface="Wingdings" panose="05000000000000000000" pitchFamily="2" charset="2"/>
              <a:buChar char="l"/>
            </a:pPr>
            <a:r>
              <a:rPr lang="zh-CN" altLang="en-US" sz="2800" b="1" dirty="0">
                <a:solidFill>
                  <a:schemeClr val="bg2"/>
                </a:solidFill>
              </a:rPr>
              <a:t>在传输过程中可能会产生</a:t>
            </a:r>
            <a:r>
              <a:rPr lang="zh-CN" altLang="en-US" sz="2800" b="1" dirty="0">
                <a:solidFill>
                  <a:srgbClr val="FF0000"/>
                </a:solidFill>
              </a:rPr>
              <a:t>比特差错</a:t>
            </a:r>
            <a:r>
              <a:rPr lang="zh-CN" altLang="en-US" sz="2800" b="1" dirty="0">
                <a:solidFill>
                  <a:schemeClr val="bg2"/>
                </a:solidFill>
              </a:rPr>
              <a:t>：</a:t>
            </a:r>
            <a:r>
              <a:rPr lang="en-US" altLang="zh-CN" sz="2800" b="1" dirty="0">
                <a:solidFill>
                  <a:schemeClr val="bg2"/>
                </a:solidFill>
              </a:rPr>
              <a:t>1 </a:t>
            </a:r>
            <a:r>
              <a:rPr lang="zh-CN" altLang="en-US" sz="2800" b="1" dirty="0">
                <a:solidFill>
                  <a:schemeClr val="bg2"/>
                </a:solidFill>
              </a:rPr>
              <a:t>可能会变成 </a:t>
            </a:r>
            <a:r>
              <a:rPr lang="en-US" altLang="zh-CN" sz="2800" b="1" dirty="0">
                <a:solidFill>
                  <a:schemeClr val="bg2"/>
                </a:solidFill>
              </a:rPr>
              <a:t>0 </a:t>
            </a:r>
            <a:r>
              <a:rPr lang="zh-CN" altLang="en-US" sz="2800" b="1" dirty="0">
                <a:solidFill>
                  <a:schemeClr val="bg2"/>
                </a:solidFill>
              </a:rPr>
              <a:t>而 </a:t>
            </a:r>
            <a:r>
              <a:rPr lang="en-US" altLang="zh-CN" sz="2800" b="1" dirty="0">
                <a:solidFill>
                  <a:schemeClr val="bg2"/>
                </a:solidFill>
              </a:rPr>
              <a:t>0 </a:t>
            </a:r>
            <a:r>
              <a:rPr lang="zh-CN" altLang="en-US" sz="2800" b="1" dirty="0">
                <a:solidFill>
                  <a:schemeClr val="bg2"/>
                </a:solidFill>
              </a:rPr>
              <a:t>也可能变成 </a:t>
            </a:r>
            <a:r>
              <a:rPr lang="en-US" altLang="zh-CN" sz="2800" b="1" dirty="0">
                <a:solidFill>
                  <a:schemeClr val="bg2"/>
                </a:solidFill>
              </a:rPr>
              <a:t>1</a:t>
            </a:r>
            <a:r>
              <a:rPr lang="zh-CN" altLang="en-US" sz="2800" b="1" dirty="0">
                <a:solidFill>
                  <a:schemeClr val="bg2"/>
                </a:solidFill>
              </a:rPr>
              <a:t>。</a:t>
            </a:r>
            <a:endParaRPr lang="zh-CN" altLang="en-US" sz="2800" b="1" dirty="0">
              <a:solidFill>
                <a:schemeClr val="bg2"/>
              </a:solidFill>
            </a:endParaRPr>
          </a:p>
          <a:p>
            <a:pPr marL="457200" indent="-457200" fontAlgn="auto">
              <a:lnSpc>
                <a:spcPct val="150000"/>
              </a:lnSpc>
              <a:buFont typeface="Wingdings" panose="05000000000000000000" pitchFamily="2" charset="2"/>
              <a:buChar char="l"/>
            </a:pPr>
            <a:r>
              <a:rPr lang="zh-CN" altLang="en-US" sz="2800" b="1" dirty="0">
                <a:solidFill>
                  <a:schemeClr val="bg2"/>
                </a:solidFill>
              </a:rPr>
              <a:t>在一段时间内，传输错误的比特占所传输比特总数的比率称为</a:t>
            </a:r>
            <a:r>
              <a:rPr lang="zh-CN" altLang="en-US" sz="2800" b="1" dirty="0">
                <a:solidFill>
                  <a:srgbClr val="FF0000"/>
                </a:solidFill>
              </a:rPr>
              <a:t>误码率</a:t>
            </a:r>
            <a:r>
              <a:rPr lang="zh-CN" altLang="en-US" sz="2800" b="1" dirty="0">
                <a:solidFill>
                  <a:schemeClr val="bg2"/>
                </a:solidFill>
              </a:rPr>
              <a:t> </a:t>
            </a:r>
            <a:r>
              <a:rPr lang="en-US" altLang="zh-CN" sz="2800" b="1" dirty="0">
                <a:solidFill>
                  <a:schemeClr val="bg2"/>
                </a:solidFill>
              </a:rPr>
              <a:t>BER (Bit Error Rate)</a:t>
            </a:r>
            <a:r>
              <a:rPr lang="zh-CN" altLang="en-US" sz="2800" b="1" dirty="0">
                <a:solidFill>
                  <a:schemeClr val="bg2"/>
                </a:solidFill>
              </a:rPr>
              <a:t>。</a:t>
            </a:r>
            <a:endParaRPr lang="zh-CN" altLang="en-US" sz="2800" b="1" dirty="0">
              <a:solidFill>
                <a:schemeClr val="bg2"/>
              </a:solidFill>
            </a:endParaRPr>
          </a:p>
          <a:p>
            <a:pPr marL="457200" indent="-457200">
              <a:buFont typeface="Wingdings" panose="05000000000000000000" pitchFamily="2" charset="2"/>
              <a:buChar char="l"/>
            </a:pPr>
            <a:r>
              <a:rPr lang="zh-CN" altLang="en-US" sz="2800" b="1" dirty="0">
                <a:solidFill>
                  <a:schemeClr val="bg2"/>
                </a:solidFill>
              </a:rPr>
              <a:t>误码率与信噪比有很大的关系。</a:t>
            </a:r>
            <a:endParaRPr lang="zh-CN" altLang="en-US" sz="2800" b="1" dirty="0">
              <a:solidFill>
                <a:schemeClr val="bg2"/>
              </a:solidFill>
            </a:endParaRPr>
          </a:p>
          <a:p>
            <a:pPr marL="457200" indent="-457200" fontAlgn="auto">
              <a:lnSpc>
                <a:spcPct val="120000"/>
              </a:lnSpc>
              <a:buFont typeface="Wingdings" panose="05000000000000000000" pitchFamily="2" charset="2"/>
              <a:buChar char="l"/>
            </a:pPr>
            <a:r>
              <a:rPr lang="zh-CN" altLang="en-US" sz="2800" b="1" dirty="0">
                <a:solidFill>
                  <a:schemeClr val="bg2"/>
                </a:solidFill>
              </a:rPr>
              <a:t>为了保证数据传输的可靠性，在计算机网络传输数据时，必须采用各种差错检测措施。</a:t>
            </a:r>
            <a:r>
              <a:rPr lang="zh-CN" altLang="en-US" sz="2800" b="1" dirty="0"/>
              <a:t> </a:t>
            </a:r>
            <a:endParaRPr lang="zh-CN" alt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5.1.4  </a:t>
            </a:r>
            <a:r>
              <a:rPr sz="2800" b="1" dirty="0">
                <a:solidFill>
                  <a:schemeClr val="bg2"/>
                </a:solidFill>
                <a:latin typeface="黑体" panose="02010609060101010101" charset="-122"/>
                <a:ea typeface="黑体" panose="02010609060101010101" charset="-122"/>
                <a:sym typeface="+mn-ea"/>
              </a:rPr>
              <a:t>差错检测</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44386" name="Rectangle 2"/>
          <p:cNvSpPr>
            <a:spLocks noGrp="1" noChangeArrowheads="1"/>
          </p:cNvSpPr>
          <p:nvPr/>
        </p:nvSpPr>
        <p:spPr>
          <a:xfrm>
            <a:off x="577851" y="103560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000" b="1" dirty="0">
                <a:solidFill>
                  <a:schemeClr val="bg2"/>
                </a:solidFill>
              </a:rPr>
              <a:t>差错检测的基本原理</a:t>
            </a:r>
            <a:endParaRPr lang="zh-CN" altLang="en-US" sz="2000" b="1" dirty="0">
              <a:solidFill>
                <a:schemeClr val="bg2"/>
              </a:solidFill>
            </a:endParaRPr>
          </a:p>
        </p:txBody>
      </p:sp>
      <p:sp>
        <p:nvSpPr>
          <p:cNvPr id="7" name="AutoShape 5"/>
          <p:cNvSpPr>
            <a:spLocks noChangeArrowheads="1"/>
          </p:cNvSpPr>
          <p:nvPr/>
        </p:nvSpPr>
        <p:spPr bwMode="auto">
          <a:xfrm rot="16200000">
            <a:off x="3518744" y="3883620"/>
            <a:ext cx="361950" cy="2743200"/>
          </a:xfrm>
          <a:prstGeom prst="can">
            <a:avLst>
              <a:gd name="adj" fmla="val 39895"/>
            </a:avLst>
          </a:prstGeom>
          <a:gradFill rotWithShape="0">
            <a:gsLst>
              <a:gs pos="0">
                <a:srgbClr val="FFC000"/>
              </a:gs>
              <a:gs pos="50000">
                <a:srgbClr val="FFFF00"/>
              </a:gs>
              <a:gs pos="100000">
                <a:srgbClr val="FFC000"/>
              </a:gs>
            </a:gsLst>
            <a:lin ang="5400000" scaled="1"/>
          </a:gradFill>
          <a:ln w="19050">
            <a:solidFill>
              <a:srgbClr val="000000"/>
            </a:solidFill>
            <a:round/>
            <a:headEnd type="none" w="sm" len="lg"/>
            <a:tailEnd type="none" w="sm" len="lg"/>
          </a:ln>
        </p:spPr>
        <p:txBody>
          <a:bodyPr wrap="none" anchor="ctr"/>
          <a:lstStyle/>
          <a:p>
            <a:pPr fontAlgn="auto">
              <a:spcBef>
                <a:spcPts val="0"/>
              </a:spcBef>
              <a:spcAft>
                <a:spcPts val="0"/>
              </a:spcAft>
              <a:defRPr/>
            </a:pPr>
            <a:endParaRPr lang="zh-CN" altLang="en-US" sz="1800" b="1" kern="0">
              <a:solidFill>
                <a:schemeClr val="bg2"/>
              </a:solidFill>
              <a:latin typeface="+mn-lt"/>
              <a:ea typeface="+mn-ea"/>
            </a:endParaRPr>
          </a:p>
        </p:txBody>
      </p:sp>
      <p:sp>
        <p:nvSpPr>
          <p:cNvPr id="8" name="Freeform 26"/>
          <p:cNvSpPr/>
          <p:nvPr/>
        </p:nvSpPr>
        <p:spPr bwMode="auto">
          <a:xfrm>
            <a:off x="1413720" y="4713883"/>
            <a:ext cx="981075" cy="533400"/>
          </a:xfrm>
          <a:custGeom>
            <a:avLst/>
            <a:gdLst>
              <a:gd name="T0" fmla="*/ 0 w 432"/>
              <a:gd name="T1" fmla="*/ 0 h 336"/>
              <a:gd name="T2" fmla="*/ 0 w 432"/>
              <a:gd name="T3" fmla="*/ 846772589 h 336"/>
              <a:gd name="T4" fmla="*/ 2147483647 w 432"/>
              <a:gd name="T5" fmla="*/ 846772589 h 336"/>
              <a:gd name="T6" fmla="*/ 0 60000 65536"/>
              <a:gd name="T7" fmla="*/ 0 60000 65536"/>
              <a:gd name="T8" fmla="*/ 0 60000 65536"/>
              <a:gd name="T9" fmla="*/ 0 w 432"/>
              <a:gd name="T10" fmla="*/ 0 h 336"/>
              <a:gd name="T11" fmla="*/ 432 w 432"/>
              <a:gd name="T12" fmla="*/ 336 h 336"/>
            </a:gdLst>
            <a:ahLst/>
            <a:cxnLst>
              <a:cxn ang="T6">
                <a:pos x="T0" y="T1"/>
              </a:cxn>
              <a:cxn ang="T7">
                <a:pos x="T2" y="T3"/>
              </a:cxn>
              <a:cxn ang="T8">
                <a:pos x="T4" y="T5"/>
              </a:cxn>
            </a:cxnLst>
            <a:rect l="T9" t="T10" r="T11" b="T12"/>
            <a:pathLst>
              <a:path w="432" h="336">
                <a:moveTo>
                  <a:pt x="0" y="0"/>
                </a:moveTo>
                <a:lnTo>
                  <a:pt x="0" y="336"/>
                </a:lnTo>
                <a:lnTo>
                  <a:pt x="432" y="336"/>
                </a:lnTo>
              </a:path>
            </a:pathLst>
          </a:custGeom>
          <a:noFill/>
          <a:ln w="28575">
            <a:solidFill>
              <a:srgbClr val="000000"/>
            </a:solidFill>
            <a:round/>
            <a:tailEnd type="triangle" w="med" len="lg"/>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sz="1800" b="1" kern="0">
              <a:solidFill>
                <a:schemeClr val="bg2"/>
              </a:solidFill>
              <a:latin typeface="+mn-lt"/>
              <a:ea typeface="+mn-ea"/>
            </a:endParaRPr>
          </a:p>
        </p:txBody>
      </p:sp>
      <p:sp>
        <p:nvSpPr>
          <p:cNvPr id="9" name="Freeform 27"/>
          <p:cNvSpPr/>
          <p:nvPr/>
        </p:nvSpPr>
        <p:spPr bwMode="auto">
          <a:xfrm flipH="1">
            <a:off x="5071319" y="4726583"/>
            <a:ext cx="361950" cy="533400"/>
          </a:xfrm>
          <a:custGeom>
            <a:avLst/>
            <a:gdLst>
              <a:gd name="T0" fmla="*/ 0 w 432"/>
              <a:gd name="T1" fmla="*/ 0 h 336"/>
              <a:gd name="T2" fmla="*/ 0 w 432"/>
              <a:gd name="T3" fmla="*/ 846772589 h 336"/>
              <a:gd name="T4" fmla="*/ 303258821 w 432"/>
              <a:gd name="T5" fmla="*/ 846772589 h 336"/>
              <a:gd name="T6" fmla="*/ 0 60000 65536"/>
              <a:gd name="T7" fmla="*/ 0 60000 65536"/>
              <a:gd name="T8" fmla="*/ 0 60000 65536"/>
              <a:gd name="T9" fmla="*/ 0 w 432"/>
              <a:gd name="T10" fmla="*/ 0 h 336"/>
              <a:gd name="T11" fmla="*/ 432 w 432"/>
              <a:gd name="T12" fmla="*/ 336 h 336"/>
            </a:gdLst>
            <a:ahLst/>
            <a:cxnLst>
              <a:cxn ang="T6">
                <a:pos x="T0" y="T1"/>
              </a:cxn>
              <a:cxn ang="T7">
                <a:pos x="T2" y="T3"/>
              </a:cxn>
              <a:cxn ang="T8">
                <a:pos x="T4" y="T5"/>
              </a:cxn>
            </a:cxnLst>
            <a:rect l="T9" t="T10" r="T11" b="T12"/>
            <a:pathLst>
              <a:path w="432" h="336">
                <a:moveTo>
                  <a:pt x="0" y="0"/>
                </a:moveTo>
                <a:lnTo>
                  <a:pt x="0" y="336"/>
                </a:lnTo>
                <a:lnTo>
                  <a:pt x="432" y="336"/>
                </a:lnTo>
              </a:path>
            </a:pathLst>
          </a:custGeom>
          <a:noFill/>
          <a:ln w="28575">
            <a:solidFill>
              <a:srgbClr val="000000"/>
            </a:solidFill>
            <a:round/>
            <a:headEnd type="triangle" w="med" len="lg"/>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sz="1800" b="1" kern="0">
              <a:solidFill>
                <a:schemeClr val="bg2"/>
              </a:solidFill>
              <a:latin typeface="+mn-lt"/>
              <a:ea typeface="+mn-ea"/>
            </a:endParaRPr>
          </a:p>
        </p:txBody>
      </p:sp>
      <p:sp>
        <p:nvSpPr>
          <p:cNvPr id="10" name="Line 28"/>
          <p:cNvSpPr>
            <a:spLocks noChangeShapeType="1"/>
          </p:cNvSpPr>
          <p:nvPr/>
        </p:nvSpPr>
        <p:spPr bwMode="auto">
          <a:xfrm>
            <a:off x="1185119" y="2539008"/>
            <a:ext cx="0" cy="1676400"/>
          </a:xfrm>
          <a:prstGeom prst="line">
            <a:avLst/>
          </a:prstGeom>
          <a:noFill/>
          <a:ln w="28575">
            <a:solidFill>
              <a:srgbClr val="000000"/>
            </a:solidFill>
            <a:round/>
            <a:tailEnd type="triangle" w="med" len="lg"/>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chemeClr val="tx1">
                  <a:lumMod val="75000"/>
                  <a:lumOff val="25000"/>
                </a:schemeClr>
              </a:solidFill>
              <a:latin typeface="+mn-lt"/>
              <a:ea typeface="+mn-ea"/>
            </a:endParaRPr>
          </a:p>
        </p:txBody>
      </p:sp>
      <p:sp>
        <p:nvSpPr>
          <p:cNvPr id="11" name="Text Box 44"/>
          <p:cNvSpPr txBox="1">
            <a:spLocks noChangeArrowheads="1"/>
          </p:cNvSpPr>
          <p:nvPr/>
        </p:nvSpPr>
        <p:spPr bwMode="auto">
          <a:xfrm>
            <a:off x="2585294" y="5088534"/>
            <a:ext cx="2286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b="1" dirty="0">
                <a:solidFill>
                  <a:schemeClr val="bg2"/>
                </a:solidFill>
                <a:latin typeface="+mn-lt"/>
                <a:ea typeface="+mn-ea"/>
              </a:rPr>
              <a:t>易出现比特差错的链路</a:t>
            </a:r>
            <a:endParaRPr lang="zh-CN" altLang="en-US" sz="1600" b="1" dirty="0">
              <a:solidFill>
                <a:schemeClr val="bg2"/>
              </a:solidFill>
              <a:latin typeface="+mn-lt"/>
              <a:ea typeface="+mn-ea"/>
            </a:endParaRPr>
          </a:p>
        </p:txBody>
      </p:sp>
      <p:grpSp>
        <p:nvGrpSpPr>
          <p:cNvPr id="12" name="组合 26"/>
          <p:cNvGrpSpPr/>
          <p:nvPr/>
        </p:nvGrpSpPr>
        <p:grpSpPr bwMode="auto">
          <a:xfrm>
            <a:off x="194519" y="4236045"/>
            <a:ext cx="2743200" cy="458788"/>
            <a:chOff x="685800" y="3352800"/>
            <a:chExt cx="2743200" cy="457994"/>
          </a:xfrm>
        </p:grpSpPr>
        <p:sp>
          <p:nvSpPr>
            <p:cNvPr id="13" name="矩形 12"/>
            <p:cNvSpPr/>
            <p:nvPr/>
          </p:nvSpPr>
          <p:spPr>
            <a:xfrm>
              <a:off x="685800" y="3352800"/>
              <a:ext cx="2743200" cy="456409"/>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sz="1800" b="1" kern="0">
                <a:solidFill>
                  <a:schemeClr val="bg2"/>
                </a:solidFill>
              </a:endParaRPr>
            </a:p>
          </p:txBody>
        </p:sp>
        <p:cxnSp>
          <p:nvCxnSpPr>
            <p:cNvPr id="14" name="直接连接符 13"/>
            <p:cNvCxnSpPr/>
            <p:nvPr/>
          </p:nvCxnSpPr>
          <p:spPr>
            <a:xfrm rot="5400000">
              <a:off x="2361803" y="3581796"/>
              <a:ext cx="456409" cy="1587"/>
            </a:xfrm>
            <a:prstGeom prst="line">
              <a:avLst/>
            </a:prstGeom>
            <a:noFill/>
            <a:ln w="9525" cap="flat" cmpd="sng" algn="ctr">
              <a:solidFill>
                <a:srgbClr val="000000"/>
              </a:solidFill>
              <a:prstDash val="solid"/>
            </a:ln>
            <a:effectLst/>
          </p:spPr>
        </p:cxnSp>
        <p:sp>
          <p:nvSpPr>
            <p:cNvPr id="15" name="Text Box 10"/>
            <p:cNvSpPr txBox="1">
              <a:spLocks noChangeArrowheads="1"/>
            </p:cNvSpPr>
            <p:nvPr/>
          </p:nvSpPr>
          <p:spPr bwMode="auto">
            <a:xfrm>
              <a:off x="762000" y="3372583"/>
              <a:ext cx="2057400" cy="336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lang="en-US" altLang="zh-CN" sz="1600" b="1" i="1" kern="0">
                  <a:solidFill>
                    <a:schemeClr val="bg2"/>
                  </a:solidFill>
                  <a:latin typeface="+mn-lt"/>
                  <a:ea typeface="+mn-ea"/>
                </a:rPr>
                <a:t>D                   </a:t>
              </a:r>
              <a:endParaRPr lang="en-US" altLang="zh-CN" sz="1600" b="1" i="1" kern="0">
                <a:solidFill>
                  <a:schemeClr val="bg2"/>
                </a:solidFill>
                <a:latin typeface="+mn-lt"/>
                <a:ea typeface="+mn-ea"/>
              </a:endParaRPr>
            </a:p>
          </p:txBody>
        </p:sp>
      </p:grpSp>
      <p:grpSp>
        <p:nvGrpSpPr>
          <p:cNvPr id="16" name="组合 27"/>
          <p:cNvGrpSpPr/>
          <p:nvPr/>
        </p:nvGrpSpPr>
        <p:grpSpPr bwMode="auto">
          <a:xfrm>
            <a:off x="4156919" y="4236045"/>
            <a:ext cx="2743200" cy="458788"/>
            <a:chOff x="685800" y="3352800"/>
            <a:chExt cx="2743200" cy="457994"/>
          </a:xfrm>
          <a:solidFill>
            <a:srgbClr val="00B0F0"/>
          </a:solidFill>
        </p:grpSpPr>
        <p:sp>
          <p:nvSpPr>
            <p:cNvPr id="17" name="矩形 16"/>
            <p:cNvSpPr/>
            <p:nvPr/>
          </p:nvSpPr>
          <p:spPr>
            <a:xfrm>
              <a:off x="685800" y="3352800"/>
              <a:ext cx="2743200" cy="456409"/>
            </a:xfrm>
            <a:prstGeom prst="rect">
              <a:avLst/>
            </a:prstGeom>
            <a:grp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zh-CN" altLang="en-US" sz="1800" b="1" kern="0">
                <a:solidFill>
                  <a:schemeClr val="bg2"/>
                </a:solidFill>
              </a:endParaRPr>
            </a:p>
          </p:txBody>
        </p:sp>
        <p:sp>
          <p:nvSpPr>
            <p:cNvPr id="19" name="Text Box 10"/>
            <p:cNvSpPr txBox="1">
              <a:spLocks noChangeArrowheads="1"/>
            </p:cNvSpPr>
            <p:nvPr/>
          </p:nvSpPr>
          <p:spPr bwMode="auto">
            <a:xfrm>
              <a:off x="914400" y="3408715"/>
              <a:ext cx="2057400" cy="3366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lang="en-US" altLang="zh-CN" sz="1600" b="1" i="1" kern="0" dirty="0">
                  <a:solidFill>
                    <a:schemeClr val="bg2"/>
                  </a:solidFill>
                  <a:latin typeface="+mn-lt"/>
                  <a:ea typeface="+mn-ea"/>
                </a:rPr>
                <a:t>D </a:t>
              </a:r>
              <a:r>
                <a:rPr lang="en-US" altLang="zh-CN" sz="1600" b="1" kern="0" dirty="0">
                  <a:solidFill>
                    <a:schemeClr val="bg2"/>
                  </a:solidFill>
                  <a:latin typeface="+mn-lt"/>
                  <a:ea typeface="+mn-ea"/>
                </a:rPr>
                <a:t>’</a:t>
              </a:r>
              <a:r>
                <a:rPr lang="en-US" altLang="zh-CN" sz="1600" b="1" i="1" kern="0" dirty="0">
                  <a:solidFill>
                    <a:schemeClr val="bg2"/>
                  </a:solidFill>
                  <a:latin typeface="+mn-lt"/>
                  <a:ea typeface="+mn-ea"/>
                </a:rPr>
                <a:t>                 </a:t>
              </a:r>
              <a:r>
                <a:rPr lang="en-US" altLang="zh-CN" sz="1600" b="1" kern="0" dirty="0">
                  <a:solidFill>
                    <a:schemeClr val="bg2"/>
                  </a:solidFill>
                  <a:latin typeface="+mn-lt"/>
                  <a:ea typeface="+mn-ea"/>
                </a:rPr>
                <a:t> </a:t>
              </a:r>
              <a:endParaRPr lang="en-US" altLang="zh-CN" sz="1600" b="1" kern="0" dirty="0">
                <a:solidFill>
                  <a:schemeClr val="bg2"/>
                </a:solidFill>
                <a:latin typeface="+mn-lt"/>
                <a:ea typeface="+mn-ea"/>
              </a:endParaRPr>
            </a:p>
          </p:txBody>
        </p:sp>
        <p:cxnSp>
          <p:nvCxnSpPr>
            <p:cNvPr id="18" name="直接连接符 17"/>
            <p:cNvCxnSpPr/>
            <p:nvPr/>
          </p:nvCxnSpPr>
          <p:spPr>
            <a:xfrm rot="5400000">
              <a:off x="2361803" y="3581796"/>
              <a:ext cx="456409" cy="1587"/>
            </a:xfrm>
            <a:prstGeom prst="line">
              <a:avLst/>
            </a:prstGeom>
            <a:grpFill/>
            <a:ln w="9525" cap="flat" cmpd="sng" algn="ctr">
              <a:solidFill>
                <a:srgbClr val="000000"/>
              </a:solidFill>
              <a:prstDash val="solid"/>
            </a:ln>
            <a:effectLst/>
          </p:spPr>
        </p:cxnSp>
      </p:grpSp>
      <p:grpSp>
        <p:nvGrpSpPr>
          <p:cNvPr id="20" name="组合 35"/>
          <p:cNvGrpSpPr/>
          <p:nvPr/>
        </p:nvGrpSpPr>
        <p:grpSpPr bwMode="auto">
          <a:xfrm>
            <a:off x="194519" y="2060848"/>
            <a:ext cx="1905000" cy="495399"/>
            <a:chOff x="685800" y="1104801"/>
            <a:chExt cx="1905000" cy="495399"/>
          </a:xfrm>
        </p:grpSpPr>
        <p:sp>
          <p:nvSpPr>
            <p:cNvPr id="21" name="矩形 20"/>
            <p:cNvSpPr/>
            <p:nvPr/>
          </p:nvSpPr>
          <p:spPr>
            <a:xfrm>
              <a:off x="685800" y="1143000"/>
              <a:ext cx="1905000" cy="457200"/>
            </a:xfrm>
            <a:prstGeom prst="rect">
              <a:avLst/>
            </a:prstGeom>
            <a:solidFill>
              <a:srgbClr val="FFC000"/>
            </a:solidFill>
            <a:ln>
              <a:noFill/>
            </a:ln>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zh-CN" altLang="en-US" sz="2800" b="1" kern="0">
                <a:solidFill>
                  <a:schemeClr val="bg2"/>
                </a:solidFill>
              </a:endParaRPr>
            </a:p>
          </p:txBody>
        </p:sp>
        <p:sp>
          <p:nvSpPr>
            <p:cNvPr id="22" name="Text Box 10"/>
            <p:cNvSpPr txBox="1">
              <a:spLocks noChangeArrowheads="1"/>
            </p:cNvSpPr>
            <p:nvPr/>
          </p:nvSpPr>
          <p:spPr bwMode="auto">
            <a:xfrm>
              <a:off x="990600" y="1104801"/>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lang="zh-CN" altLang="en-US" sz="2400" b="1" kern="0">
                  <a:solidFill>
                    <a:schemeClr val="bg2"/>
                  </a:solidFill>
                  <a:latin typeface="+mn-lt"/>
                  <a:ea typeface="+mn-ea"/>
                </a:rPr>
                <a:t>数据</a:t>
              </a:r>
              <a:endParaRPr lang="zh-CN" altLang="en-US" sz="2400" b="1" kern="0">
                <a:solidFill>
                  <a:schemeClr val="bg2"/>
                </a:solidFill>
                <a:latin typeface="+mn-lt"/>
                <a:ea typeface="+mn-ea"/>
              </a:endParaRPr>
            </a:p>
          </p:txBody>
        </p:sp>
      </p:grpSp>
      <p:grpSp>
        <p:nvGrpSpPr>
          <p:cNvPr id="23" name="组合 40"/>
          <p:cNvGrpSpPr/>
          <p:nvPr/>
        </p:nvGrpSpPr>
        <p:grpSpPr bwMode="auto">
          <a:xfrm>
            <a:off x="4156919" y="2060848"/>
            <a:ext cx="1905000" cy="478161"/>
            <a:chOff x="685800" y="1122039"/>
            <a:chExt cx="1905000" cy="478161"/>
          </a:xfrm>
        </p:grpSpPr>
        <p:sp>
          <p:nvSpPr>
            <p:cNvPr id="24" name="矩形 23"/>
            <p:cNvSpPr/>
            <p:nvPr/>
          </p:nvSpPr>
          <p:spPr>
            <a:xfrm>
              <a:off x="685800" y="1143000"/>
              <a:ext cx="1905000" cy="457200"/>
            </a:xfrm>
            <a:prstGeom prst="rect">
              <a:avLst/>
            </a:prstGeom>
            <a:solidFill>
              <a:srgbClr val="FFC000"/>
            </a:solidFill>
            <a:ln>
              <a:noFill/>
            </a:ln>
            <a:effectLst/>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zh-CN" altLang="en-US" sz="1800" b="1" kern="0">
                <a:solidFill>
                  <a:schemeClr val="bg2"/>
                </a:solidFill>
              </a:endParaRPr>
            </a:p>
          </p:txBody>
        </p:sp>
        <p:sp>
          <p:nvSpPr>
            <p:cNvPr id="25" name="Text Box 10"/>
            <p:cNvSpPr txBox="1">
              <a:spLocks noChangeArrowheads="1"/>
            </p:cNvSpPr>
            <p:nvPr/>
          </p:nvSpPr>
          <p:spPr bwMode="auto">
            <a:xfrm>
              <a:off x="990600" y="1122039"/>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lang="zh-CN" altLang="en-US" sz="2400" b="1" kern="0" dirty="0">
                  <a:solidFill>
                    <a:schemeClr val="bg2"/>
                  </a:solidFill>
                  <a:latin typeface="+mn-lt"/>
                  <a:ea typeface="+mn-ea"/>
                </a:rPr>
                <a:t>数据</a:t>
              </a:r>
              <a:endParaRPr lang="zh-CN" altLang="en-US" sz="2400" b="1" kern="0" dirty="0">
                <a:solidFill>
                  <a:schemeClr val="bg2"/>
                </a:solidFill>
                <a:latin typeface="+mn-lt"/>
                <a:ea typeface="+mn-ea"/>
              </a:endParaRPr>
            </a:p>
          </p:txBody>
        </p:sp>
      </p:grpSp>
      <p:grpSp>
        <p:nvGrpSpPr>
          <p:cNvPr id="26" name="组合 45"/>
          <p:cNvGrpSpPr/>
          <p:nvPr/>
        </p:nvGrpSpPr>
        <p:grpSpPr bwMode="auto">
          <a:xfrm>
            <a:off x="4385519" y="2920008"/>
            <a:ext cx="1447800" cy="914400"/>
            <a:chOff x="4038600" y="1905000"/>
            <a:chExt cx="1447800" cy="914400"/>
          </a:xfrm>
        </p:grpSpPr>
        <p:sp>
          <p:nvSpPr>
            <p:cNvPr id="27" name="菱形 26"/>
            <p:cNvSpPr/>
            <p:nvPr/>
          </p:nvSpPr>
          <p:spPr>
            <a:xfrm>
              <a:off x="4038600" y="1905000"/>
              <a:ext cx="1447800" cy="914400"/>
            </a:xfrm>
            <a:prstGeom prst="diamond">
              <a:avLst/>
            </a:prstGeom>
            <a:solidFill>
              <a:srgbClr val="92D050"/>
            </a:solidFill>
            <a:ln w="9525" cap="flat" cmpd="sng" algn="ctr">
              <a:noFill/>
              <a:prstDash val="solid"/>
            </a:ln>
            <a:effectLst/>
          </p:spPr>
          <p:txBody>
            <a:bodyPr anchor="ctr"/>
            <a:lstStyle/>
            <a:p>
              <a:pPr algn="ctr" fontAlgn="auto">
                <a:spcBef>
                  <a:spcPts val="0"/>
                </a:spcBef>
                <a:spcAft>
                  <a:spcPts val="0"/>
                </a:spcAft>
                <a:defRPr/>
              </a:pPr>
              <a:endParaRPr lang="zh-CN" altLang="en-US" sz="1800" b="1" kern="0">
                <a:solidFill>
                  <a:schemeClr val="bg2"/>
                </a:solidFill>
                <a:latin typeface="+mn-lt"/>
                <a:ea typeface="+mn-ea"/>
              </a:endParaRPr>
            </a:p>
          </p:txBody>
        </p:sp>
        <p:sp>
          <p:nvSpPr>
            <p:cNvPr id="28" name="Text Box 44"/>
            <p:cNvSpPr txBox="1">
              <a:spLocks noChangeArrowheads="1"/>
            </p:cNvSpPr>
            <p:nvPr/>
          </p:nvSpPr>
          <p:spPr bwMode="auto">
            <a:xfrm>
              <a:off x="4267200" y="2133600"/>
              <a:ext cx="106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lang="zh-CN" altLang="en-US" sz="1600" b="1" kern="0">
                  <a:solidFill>
                    <a:schemeClr val="bg2"/>
                  </a:solidFill>
                  <a:latin typeface="+mn-lt"/>
                  <a:ea typeface="+mn-ea"/>
                </a:rPr>
                <a:t>检测出差错吗？</a:t>
              </a:r>
              <a:endParaRPr lang="zh-CN" altLang="en-US" sz="1600" b="1" kern="0">
                <a:solidFill>
                  <a:schemeClr val="bg2"/>
                </a:solidFill>
                <a:latin typeface="+mn-lt"/>
                <a:ea typeface="+mn-ea"/>
              </a:endParaRPr>
            </a:p>
          </p:txBody>
        </p:sp>
      </p:grpSp>
      <p:cxnSp>
        <p:nvCxnSpPr>
          <p:cNvPr id="29" name="直接箭头连接符 48"/>
          <p:cNvCxnSpPr>
            <a:cxnSpLocks noChangeShapeType="1"/>
          </p:cNvCxnSpPr>
          <p:nvPr/>
        </p:nvCxnSpPr>
        <p:spPr bwMode="auto">
          <a:xfrm rot="16200000" flipV="1">
            <a:off x="4936382" y="4045545"/>
            <a:ext cx="381000" cy="0"/>
          </a:xfrm>
          <a:prstGeom prst="straightConnector1">
            <a:avLst/>
          </a:prstGeom>
          <a:noFill/>
          <a:ln w="28575">
            <a:solidFill>
              <a:srgbClr val="000000"/>
            </a:solidFill>
            <a:round/>
            <a:tailEnd type="triangle" w="med" len="lg"/>
          </a:ln>
          <a:extLst>
            <a:ext uri="{909E8E84-426E-40DD-AFC4-6F175D3DCCD1}">
              <a14:hiddenFill xmlns:a14="http://schemas.microsoft.com/office/drawing/2010/main">
                <a:noFill/>
              </a14:hiddenFill>
            </a:ext>
          </a:extLst>
        </p:spPr>
      </p:cxnSp>
      <p:cxnSp>
        <p:nvCxnSpPr>
          <p:cNvPr id="30" name="直接箭头连接符 53"/>
          <p:cNvCxnSpPr>
            <a:cxnSpLocks noChangeShapeType="1"/>
          </p:cNvCxnSpPr>
          <p:nvPr/>
        </p:nvCxnSpPr>
        <p:spPr bwMode="auto">
          <a:xfrm rot="5400000" flipH="1" flipV="1">
            <a:off x="4929238" y="2728714"/>
            <a:ext cx="381000" cy="1588"/>
          </a:xfrm>
          <a:prstGeom prst="straightConnector1">
            <a:avLst/>
          </a:prstGeom>
          <a:noFill/>
          <a:ln w="28575">
            <a:solidFill>
              <a:srgbClr val="000000"/>
            </a:solidFill>
            <a:round/>
            <a:tailEnd type="triangle" w="med" len="lg"/>
          </a:ln>
          <a:extLst>
            <a:ext uri="{909E8E84-426E-40DD-AFC4-6F175D3DCCD1}">
              <a14:hiddenFill xmlns:a14="http://schemas.microsoft.com/office/drawing/2010/main">
                <a:noFill/>
              </a14:hiddenFill>
            </a:ext>
          </a:extLst>
        </p:spPr>
      </p:cxnSp>
      <p:cxnSp>
        <p:nvCxnSpPr>
          <p:cNvPr id="31" name="直接箭头连接符 59"/>
          <p:cNvCxnSpPr>
            <a:cxnSpLocks noChangeShapeType="1"/>
          </p:cNvCxnSpPr>
          <p:nvPr/>
        </p:nvCxnSpPr>
        <p:spPr bwMode="auto">
          <a:xfrm>
            <a:off x="5833319" y="3391495"/>
            <a:ext cx="914400" cy="1588"/>
          </a:xfrm>
          <a:prstGeom prst="straightConnector1">
            <a:avLst/>
          </a:prstGeom>
          <a:noFill/>
          <a:ln w="28575">
            <a:solidFill>
              <a:srgbClr val="000000"/>
            </a:solidFill>
            <a:round/>
            <a:tailEnd type="triangle" w="med" len="lg"/>
          </a:ln>
          <a:extLst>
            <a:ext uri="{909E8E84-426E-40DD-AFC4-6F175D3DCCD1}">
              <a14:hiddenFill xmlns:a14="http://schemas.microsoft.com/office/drawing/2010/main">
                <a:noFill/>
              </a14:hiddenFill>
            </a:ext>
          </a:extLst>
        </p:spPr>
      </p:cxnSp>
      <p:cxnSp>
        <p:nvCxnSpPr>
          <p:cNvPr id="32" name="直接箭头连接符 63"/>
          <p:cNvCxnSpPr>
            <a:cxnSpLocks noChangeShapeType="1"/>
          </p:cNvCxnSpPr>
          <p:nvPr/>
        </p:nvCxnSpPr>
        <p:spPr bwMode="auto">
          <a:xfrm rot="5400000" flipH="1" flipV="1">
            <a:off x="4937176" y="1890515"/>
            <a:ext cx="381000" cy="1587"/>
          </a:xfrm>
          <a:prstGeom prst="straightConnector1">
            <a:avLst/>
          </a:prstGeom>
          <a:noFill/>
          <a:ln w="28575">
            <a:solidFill>
              <a:srgbClr val="000000"/>
            </a:solidFill>
            <a:round/>
            <a:tailEnd type="triangle" w="med" len="lg"/>
          </a:ln>
          <a:extLst>
            <a:ext uri="{909E8E84-426E-40DD-AFC4-6F175D3DCCD1}">
              <a14:hiddenFill xmlns:a14="http://schemas.microsoft.com/office/drawing/2010/main">
                <a:noFill/>
              </a14:hiddenFill>
            </a:ext>
          </a:extLst>
        </p:spPr>
      </p:cxnSp>
      <p:cxnSp>
        <p:nvCxnSpPr>
          <p:cNvPr id="33" name="直接箭头连接符 64"/>
          <p:cNvCxnSpPr>
            <a:cxnSpLocks noChangeShapeType="1"/>
          </p:cNvCxnSpPr>
          <p:nvPr/>
        </p:nvCxnSpPr>
        <p:spPr bwMode="auto">
          <a:xfrm rot="5400000" flipH="1" flipV="1">
            <a:off x="995413" y="1890514"/>
            <a:ext cx="381000" cy="1588"/>
          </a:xfrm>
          <a:prstGeom prst="straightConnector1">
            <a:avLst/>
          </a:prstGeom>
          <a:noFill/>
          <a:ln w="28575">
            <a:solidFill>
              <a:srgbClr val="000000"/>
            </a:solidFill>
            <a:round/>
            <a:headEnd type="triangle" w="med" len="lg"/>
          </a:ln>
          <a:extLst>
            <a:ext uri="{909E8E84-426E-40DD-AFC4-6F175D3DCCD1}">
              <a14:hiddenFill xmlns:a14="http://schemas.microsoft.com/office/drawing/2010/main">
                <a:noFill/>
              </a14:hiddenFill>
            </a:ext>
          </a:extLst>
        </p:spPr>
      </p:cxnSp>
      <p:sp>
        <p:nvSpPr>
          <p:cNvPr id="34" name="Text Box 44"/>
          <p:cNvSpPr txBox="1">
            <a:spLocks noChangeArrowheads="1"/>
          </p:cNvSpPr>
          <p:nvPr/>
        </p:nvSpPr>
        <p:spPr bwMode="auto">
          <a:xfrm>
            <a:off x="5833319" y="3377209"/>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b="1">
                <a:solidFill>
                  <a:schemeClr val="bg2"/>
                </a:solidFill>
                <a:latin typeface="+mn-lt"/>
                <a:ea typeface="+mn-ea"/>
              </a:rPr>
              <a:t>是</a:t>
            </a:r>
            <a:endParaRPr lang="zh-CN" altLang="en-US" sz="1600" b="1">
              <a:solidFill>
                <a:schemeClr val="bg2"/>
              </a:solidFill>
              <a:latin typeface="+mn-lt"/>
              <a:ea typeface="+mn-ea"/>
            </a:endParaRPr>
          </a:p>
        </p:txBody>
      </p:sp>
      <p:sp>
        <p:nvSpPr>
          <p:cNvPr id="35" name="Text Box 44"/>
          <p:cNvSpPr txBox="1">
            <a:spLocks noChangeArrowheads="1"/>
          </p:cNvSpPr>
          <p:nvPr/>
        </p:nvSpPr>
        <p:spPr bwMode="auto">
          <a:xfrm>
            <a:off x="5147519" y="2691409"/>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b="1">
                <a:solidFill>
                  <a:schemeClr val="bg2"/>
                </a:solidFill>
                <a:latin typeface="+mn-lt"/>
                <a:ea typeface="+mn-ea"/>
              </a:rPr>
              <a:t>否</a:t>
            </a:r>
            <a:endParaRPr lang="zh-CN" altLang="en-US" sz="1600" b="1">
              <a:solidFill>
                <a:schemeClr val="bg2"/>
              </a:solidFill>
              <a:latin typeface="+mn-lt"/>
              <a:ea typeface="+mn-ea"/>
            </a:endParaRPr>
          </a:p>
        </p:txBody>
      </p:sp>
      <p:sp>
        <p:nvSpPr>
          <p:cNvPr id="3" name="矩形 2"/>
          <p:cNvSpPr/>
          <p:nvPr/>
        </p:nvSpPr>
        <p:spPr>
          <a:xfrm>
            <a:off x="7096592" y="1313999"/>
            <a:ext cx="4776115" cy="3271280"/>
          </a:xfrm>
          <a:prstGeom prst="rect">
            <a:avLst/>
          </a:prstGeom>
        </p:spPr>
        <p:txBody>
          <a:bodyPr wrap="square">
            <a:spAutoFit/>
          </a:bodyPr>
          <a:lstStyle/>
          <a:p>
            <a:pPr algn="just">
              <a:lnSpc>
                <a:spcPct val="150000"/>
              </a:lnSpc>
              <a:spcAft>
                <a:spcPts val="0"/>
              </a:spcAft>
            </a:pPr>
            <a:r>
              <a:rPr lang="en-US" altLang="zh-CN" b="1" kern="100" dirty="0">
                <a:solidFill>
                  <a:schemeClr val="bg2"/>
                </a:solidFill>
                <a:latin typeface="Calibri" panose="020F0502020204030204" charset="0"/>
                <a:cs typeface="Times New Roman" panose="02020603050405020304" pitchFamily="18" charset="0"/>
              </a:rPr>
              <a:t>1</a:t>
            </a:r>
            <a:r>
              <a:rPr lang="zh-CN" altLang="zh-CN" b="1" kern="100" dirty="0">
                <a:solidFill>
                  <a:schemeClr val="bg2"/>
                </a:solidFill>
                <a:latin typeface="Calibri" panose="020F0502020204030204" charset="0"/>
                <a:cs typeface="Times New Roman" panose="02020603050405020304" pitchFamily="18" charset="0"/>
              </a:rPr>
              <a:t>）发送方采用某种差错检测算法</a:t>
            </a:r>
            <a:r>
              <a:rPr lang="en-US" altLang="zh-CN" b="1" kern="100" dirty="0">
                <a:solidFill>
                  <a:schemeClr val="bg2"/>
                </a:solidFill>
                <a:latin typeface="Calibri" panose="020F0502020204030204" charset="0"/>
                <a:cs typeface="Times New Roman" panose="02020603050405020304" pitchFamily="18" charset="0"/>
              </a:rPr>
              <a:t>f,</a:t>
            </a:r>
            <a:r>
              <a:rPr lang="zh-CN" altLang="zh-CN" b="1" kern="100" dirty="0">
                <a:solidFill>
                  <a:schemeClr val="bg2"/>
                </a:solidFill>
                <a:latin typeface="Calibri" panose="020F0502020204030204" charset="0"/>
                <a:cs typeface="Times New Roman" panose="02020603050405020304" pitchFamily="18" charset="0"/>
              </a:rPr>
              <a:t>用发送的数据</a:t>
            </a:r>
            <a:r>
              <a:rPr lang="en-US" altLang="zh-CN" b="1" kern="100" dirty="0">
                <a:solidFill>
                  <a:schemeClr val="bg2"/>
                </a:solidFill>
                <a:latin typeface="Calibri" panose="020F0502020204030204" charset="0"/>
                <a:cs typeface="Times New Roman" panose="02020603050405020304" pitchFamily="18" charset="0"/>
              </a:rPr>
              <a:t>D</a:t>
            </a:r>
            <a:r>
              <a:rPr lang="zh-CN" altLang="zh-CN" b="1" kern="100" dirty="0">
                <a:solidFill>
                  <a:schemeClr val="bg2"/>
                </a:solidFill>
                <a:latin typeface="Calibri" panose="020F0502020204030204" charset="0"/>
                <a:cs typeface="Times New Roman" panose="02020603050405020304" pitchFamily="18" charset="0"/>
              </a:rPr>
              <a:t>计算出差错检测码</a:t>
            </a:r>
            <a:r>
              <a:rPr lang="en-US" altLang="zh-CN" b="1" kern="100" dirty="0">
                <a:solidFill>
                  <a:schemeClr val="bg2"/>
                </a:solidFill>
                <a:latin typeface="Calibri" panose="020F0502020204030204" charset="0"/>
                <a:cs typeface="Times New Roman" panose="02020603050405020304" pitchFamily="18" charset="0"/>
              </a:rPr>
              <a:t>EDC=f(D)</a:t>
            </a:r>
            <a:r>
              <a:rPr lang="zh-CN" altLang="zh-CN" b="1" kern="100" dirty="0">
                <a:solidFill>
                  <a:schemeClr val="bg2"/>
                </a:solidFill>
                <a:latin typeface="Calibri" panose="020F0502020204030204" charset="0"/>
                <a:cs typeface="Times New Roman" panose="02020603050405020304" pitchFamily="18" charset="0"/>
              </a:rPr>
              <a:t>；</a:t>
            </a:r>
            <a:endParaRPr lang="zh-CN" altLang="zh-CN" b="1" kern="100" dirty="0">
              <a:solidFill>
                <a:schemeClr val="bg2"/>
              </a:solidFill>
              <a:latin typeface="Calibri" panose="020F0502020204030204" charset="0"/>
              <a:cs typeface="Times New Roman" panose="02020603050405020304" pitchFamily="18" charset="0"/>
            </a:endParaRPr>
          </a:p>
          <a:p>
            <a:pPr algn="just">
              <a:lnSpc>
                <a:spcPct val="150000"/>
              </a:lnSpc>
              <a:spcAft>
                <a:spcPts val="0"/>
              </a:spcAft>
            </a:pPr>
            <a:r>
              <a:rPr lang="en-US" altLang="zh-CN" b="1" kern="100" dirty="0">
                <a:solidFill>
                  <a:schemeClr val="bg2"/>
                </a:solidFill>
                <a:latin typeface="Calibri" panose="020F0502020204030204" charset="0"/>
                <a:cs typeface="Times New Roman" panose="02020603050405020304" pitchFamily="18" charset="0"/>
              </a:rPr>
              <a:t>2</a:t>
            </a:r>
            <a:r>
              <a:rPr lang="zh-CN" altLang="zh-CN" b="1" kern="100" dirty="0">
                <a:solidFill>
                  <a:schemeClr val="bg2"/>
                </a:solidFill>
                <a:latin typeface="Calibri" panose="020F0502020204030204" charset="0"/>
                <a:cs typeface="Times New Roman" panose="02020603050405020304" pitchFamily="18" charset="0"/>
              </a:rPr>
              <a:t>）将</a:t>
            </a:r>
            <a:r>
              <a:rPr lang="en-US" altLang="zh-CN" b="1" kern="100" dirty="0">
                <a:solidFill>
                  <a:schemeClr val="bg2"/>
                </a:solidFill>
                <a:latin typeface="Calibri" panose="020F0502020204030204" charset="0"/>
                <a:cs typeface="Times New Roman" panose="02020603050405020304" pitchFamily="18" charset="0"/>
              </a:rPr>
              <a:t>EDC</a:t>
            </a:r>
            <a:r>
              <a:rPr lang="zh-CN" altLang="zh-CN" b="1" kern="100" dirty="0">
                <a:solidFill>
                  <a:schemeClr val="bg2"/>
                </a:solidFill>
                <a:latin typeface="Calibri" panose="020F0502020204030204" charset="0"/>
                <a:cs typeface="Times New Roman" panose="02020603050405020304" pitchFamily="18" charset="0"/>
              </a:rPr>
              <a:t>随数据一起发送给接收方；</a:t>
            </a:r>
            <a:endParaRPr lang="zh-CN" altLang="zh-CN" b="1" kern="100" dirty="0">
              <a:solidFill>
                <a:schemeClr val="bg2"/>
              </a:solidFill>
              <a:latin typeface="Calibri" panose="020F0502020204030204" charset="0"/>
              <a:cs typeface="Times New Roman" panose="02020603050405020304" pitchFamily="18" charset="0"/>
            </a:endParaRPr>
          </a:p>
          <a:p>
            <a:pPr algn="just">
              <a:lnSpc>
                <a:spcPct val="150000"/>
              </a:lnSpc>
              <a:spcAft>
                <a:spcPts val="0"/>
              </a:spcAft>
            </a:pPr>
            <a:r>
              <a:rPr lang="en-US" altLang="zh-CN" b="1" kern="100" dirty="0">
                <a:solidFill>
                  <a:schemeClr val="bg2"/>
                </a:solidFill>
                <a:latin typeface="Calibri" panose="020F0502020204030204" charset="0"/>
                <a:cs typeface="Times New Roman" panose="02020603050405020304" pitchFamily="18" charset="0"/>
              </a:rPr>
              <a:t>3</a:t>
            </a:r>
            <a:r>
              <a:rPr lang="zh-CN" altLang="zh-CN" b="1" kern="100" dirty="0">
                <a:solidFill>
                  <a:schemeClr val="bg2"/>
                </a:solidFill>
                <a:latin typeface="Calibri" panose="020F0502020204030204" charset="0"/>
                <a:cs typeface="Times New Roman" panose="02020603050405020304" pitchFamily="18" charset="0"/>
              </a:rPr>
              <a:t>）接收方通过同样的算法计算接收数据</a:t>
            </a:r>
            <a:r>
              <a:rPr lang="en-US" altLang="zh-CN" b="1" i="1" kern="100" dirty="0">
                <a:solidFill>
                  <a:schemeClr val="bg2"/>
                </a:solidFill>
                <a:latin typeface="Calibri" panose="020F0502020204030204" charset="0"/>
                <a:cs typeface="Times New Roman" panose="02020603050405020304" pitchFamily="18" charset="0"/>
              </a:rPr>
              <a:t>D </a:t>
            </a:r>
            <a:r>
              <a:rPr lang="en-US" altLang="zh-CN" b="1" kern="100" dirty="0">
                <a:solidFill>
                  <a:schemeClr val="bg2"/>
                </a:solidFill>
                <a:latin typeface="Calibri" panose="020F0502020204030204" charset="0"/>
                <a:cs typeface="Times New Roman" panose="02020603050405020304" pitchFamily="18" charset="0"/>
              </a:rPr>
              <a:t>’</a:t>
            </a:r>
            <a:r>
              <a:rPr lang="zh-CN" altLang="zh-CN" b="1" kern="100" dirty="0">
                <a:solidFill>
                  <a:schemeClr val="bg2"/>
                </a:solidFill>
                <a:latin typeface="Calibri" panose="020F0502020204030204" charset="0"/>
                <a:cs typeface="Times New Roman" panose="02020603050405020304" pitchFamily="18" charset="0"/>
              </a:rPr>
              <a:t>的差错检测码</a:t>
            </a:r>
            <a:r>
              <a:rPr lang="en-US" altLang="zh-CN" b="1" kern="100" dirty="0">
                <a:solidFill>
                  <a:schemeClr val="bg2"/>
                </a:solidFill>
                <a:latin typeface="Calibri" panose="020F0502020204030204" charset="0"/>
                <a:cs typeface="Times New Roman" panose="02020603050405020304" pitchFamily="18" charset="0"/>
              </a:rPr>
              <a:t>f</a:t>
            </a:r>
            <a:r>
              <a:rPr lang="zh-CN" altLang="zh-CN" b="1" kern="100" dirty="0">
                <a:solidFill>
                  <a:schemeClr val="bg2"/>
                </a:solidFill>
                <a:latin typeface="Calibri" panose="020F0502020204030204" charset="0"/>
                <a:cs typeface="Times New Roman" panose="02020603050405020304" pitchFamily="18" charset="0"/>
              </a:rPr>
              <a:t>（</a:t>
            </a:r>
            <a:r>
              <a:rPr lang="en-US" altLang="zh-CN" b="1" i="1" kern="100" dirty="0">
                <a:solidFill>
                  <a:schemeClr val="bg2"/>
                </a:solidFill>
                <a:latin typeface="Calibri" panose="020F0502020204030204" charset="0"/>
                <a:cs typeface="Times New Roman" panose="02020603050405020304" pitchFamily="18" charset="0"/>
              </a:rPr>
              <a:t>D </a:t>
            </a:r>
            <a:r>
              <a:rPr lang="en-US" altLang="zh-CN" b="1" kern="100" dirty="0">
                <a:solidFill>
                  <a:schemeClr val="bg2"/>
                </a:solidFill>
                <a:latin typeface="Calibri" panose="020F0502020204030204" charset="0"/>
                <a:cs typeface="Times New Roman" panose="02020603050405020304" pitchFamily="18" charset="0"/>
              </a:rPr>
              <a:t>’</a:t>
            </a:r>
            <a:r>
              <a:rPr lang="zh-CN" altLang="zh-CN" b="1" kern="100" dirty="0">
                <a:solidFill>
                  <a:schemeClr val="bg2"/>
                </a:solidFill>
                <a:latin typeface="Calibri" panose="020F0502020204030204" charset="0"/>
                <a:cs typeface="Times New Roman" panose="02020603050405020304" pitchFamily="18" charset="0"/>
              </a:rPr>
              <a:t>）</a:t>
            </a:r>
            <a:endParaRPr lang="zh-CN" altLang="zh-CN" b="1" kern="100" dirty="0">
              <a:solidFill>
                <a:schemeClr val="bg2"/>
              </a:solidFill>
              <a:latin typeface="Calibri" panose="020F0502020204030204" charset="0"/>
              <a:cs typeface="Times New Roman" panose="02020603050405020304" pitchFamily="18" charset="0"/>
            </a:endParaRPr>
          </a:p>
          <a:p>
            <a:pPr algn="just">
              <a:lnSpc>
                <a:spcPct val="150000"/>
              </a:lnSpc>
              <a:spcAft>
                <a:spcPts val="0"/>
              </a:spcAft>
            </a:pPr>
            <a:r>
              <a:rPr lang="en-US" altLang="zh-CN" b="1" kern="100" dirty="0">
                <a:solidFill>
                  <a:schemeClr val="bg2"/>
                </a:solidFill>
                <a:latin typeface="Calibri" panose="020F0502020204030204" charset="0"/>
                <a:cs typeface="Times New Roman" panose="02020603050405020304" pitchFamily="18" charset="0"/>
              </a:rPr>
              <a:t>4</a:t>
            </a:r>
            <a:r>
              <a:rPr lang="zh-CN" altLang="zh-CN" b="1" kern="100" dirty="0">
                <a:solidFill>
                  <a:schemeClr val="bg2"/>
                </a:solidFill>
                <a:latin typeface="Calibri" panose="020F0502020204030204" charset="0"/>
                <a:cs typeface="Times New Roman" panose="02020603050405020304" pitchFamily="18" charset="0"/>
              </a:rPr>
              <a:t>）如果接收的差错检测码</a:t>
            </a:r>
            <a:r>
              <a:rPr lang="en-US" altLang="zh-CN" b="1" i="1" kern="100" dirty="0">
                <a:solidFill>
                  <a:schemeClr val="bg2"/>
                </a:solidFill>
                <a:latin typeface="Calibri" panose="020F0502020204030204" charset="0"/>
                <a:cs typeface="Times New Roman" panose="02020603050405020304" pitchFamily="18" charset="0"/>
              </a:rPr>
              <a:t>EDC ’</a:t>
            </a:r>
            <a:r>
              <a:rPr lang="en-US" altLang="zh-CN" b="1" kern="100" dirty="0">
                <a:solidFill>
                  <a:schemeClr val="bg2"/>
                </a:solidFill>
                <a:latin typeface="Calibri" panose="020F0502020204030204" charset="0"/>
                <a:cs typeface="Times New Roman" panose="02020603050405020304" pitchFamily="18" charset="0"/>
              </a:rPr>
              <a:t> ≠f</a:t>
            </a:r>
            <a:r>
              <a:rPr lang="zh-CN" altLang="zh-CN" b="1" kern="100" dirty="0">
                <a:solidFill>
                  <a:schemeClr val="bg2"/>
                </a:solidFill>
                <a:latin typeface="Calibri" panose="020F0502020204030204" charset="0"/>
                <a:cs typeface="Times New Roman" panose="02020603050405020304" pitchFamily="18" charset="0"/>
              </a:rPr>
              <a:t>（</a:t>
            </a:r>
            <a:r>
              <a:rPr lang="en-US" altLang="zh-CN" b="1" i="1" kern="100" dirty="0">
                <a:solidFill>
                  <a:schemeClr val="bg2"/>
                </a:solidFill>
                <a:latin typeface="Calibri" panose="020F0502020204030204" charset="0"/>
                <a:cs typeface="Times New Roman" panose="02020603050405020304" pitchFamily="18" charset="0"/>
              </a:rPr>
              <a:t>D </a:t>
            </a:r>
            <a:r>
              <a:rPr lang="en-US" altLang="zh-CN" b="1" kern="100" dirty="0">
                <a:solidFill>
                  <a:schemeClr val="bg2"/>
                </a:solidFill>
                <a:latin typeface="Calibri" panose="020F0502020204030204" charset="0"/>
                <a:cs typeface="Times New Roman" panose="02020603050405020304" pitchFamily="18" charset="0"/>
              </a:rPr>
              <a:t>’</a:t>
            </a:r>
            <a:r>
              <a:rPr lang="zh-CN" altLang="zh-CN" b="1" kern="100" dirty="0">
                <a:solidFill>
                  <a:schemeClr val="bg2"/>
                </a:solidFill>
                <a:latin typeface="Calibri" panose="020F0502020204030204" charset="0"/>
                <a:cs typeface="Times New Roman" panose="02020603050405020304" pitchFamily="18" charset="0"/>
              </a:rPr>
              <a:t>），则可判断传输的数据出现了差错。</a:t>
            </a:r>
            <a:endParaRPr lang="zh-CN" altLang="zh-CN" b="1" kern="100" dirty="0">
              <a:solidFill>
                <a:schemeClr val="bg2"/>
              </a:solidFill>
              <a:latin typeface="Calibri" panose="020F0502020204030204" charset="0"/>
              <a:cs typeface="Times New Roman" panose="02020603050405020304" pitchFamily="18" charset="0"/>
            </a:endParaRPr>
          </a:p>
        </p:txBody>
      </p:sp>
      <p:sp>
        <p:nvSpPr>
          <p:cNvPr id="4" name="文本框 3"/>
          <p:cNvSpPr txBox="1"/>
          <p:nvPr/>
        </p:nvSpPr>
        <p:spPr>
          <a:xfrm>
            <a:off x="2205355" y="4280535"/>
            <a:ext cx="616585" cy="368300"/>
          </a:xfrm>
          <a:prstGeom prst="rect">
            <a:avLst/>
          </a:prstGeom>
          <a:noFill/>
        </p:spPr>
        <p:txBody>
          <a:bodyPr wrap="square" rtlCol="0">
            <a:spAutoFit/>
          </a:bodyPr>
          <a:p>
            <a:r>
              <a:rPr lang="en-US" altLang="zh-CN" b="1" i="1">
                <a:solidFill>
                  <a:schemeClr val="bg2"/>
                </a:solidFill>
              </a:rPr>
              <a:t>EDC</a:t>
            </a:r>
            <a:endParaRPr lang="en-US" altLang="zh-CN" b="1" i="1">
              <a:solidFill>
                <a:schemeClr val="bg2"/>
              </a:solidFill>
            </a:endParaRPr>
          </a:p>
        </p:txBody>
      </p:sp>
      <p:sp>
        <p:nvSpPr>
          <p:cNvPr id="5" name="文本框 4"/>
          <p:cNvSpPr txBox="1"/>
          <p:nvPr/>
        </p:nvSpPr>
        <p:spPr>
          <a:xfrm>
            <a:off x="6137910" y="4306570"/>
            <a:ext cx="616585" cy="368300"/>
          </a:xfrm>
          <a:prstGeom prst="rect">
            <a:avLst/>
          </a:prstGeom>
          <a:noFill/>
        </p:spPr>
        <p:txBody>
          <a:bodyPr wrap="square" rtlCol="0">
            <a:spAutoFit/>
          </a:bodyPr>
          <a:p>
            <a:r>
              <a:rPr lang="en-US" altLang="zh-CN" b="1" i="1">
                <a:solidFill>
                  <a:schemeClr val="bg2"/>
                </a:solidFill>
              </a:rPr>
              <a:t>EDC’</a:t>
            </a:r>
            <a:endParaRPr lang="en-US" altLang="zh-CN" b="1" i="1">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5.1.4  </a:t>
            </a:r>
            <a:r>
              <a:rPr sz="2800" b="1" dirty="0">
                <a:solidFill>
                  <a:schemeClr val="bg2"/>
                </a:solidFill>
                <a:latin typeface="黑体" panose="02010609060101010101" charset="-122"/>
                <a:ea typeface="黑体" panose="02010609060101010101" charset="-122"/>
                <a:sym typeface="+mn-ea"/>
              </a:rPr>
              <a:t>差错检测</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44386" name="Rectangle 2"/>
          <p:cNvSpPr>
            <a:spLocks noGrp="1" noChangeArrowheads="1"/>
          </p:cNvSpPr>
          <p:nvPr/>
        </p:nvSpPr>
        <p:spPr>
          <a:xfrm>
            <a:off x="577851" y="111434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循环冗余检验的原理 </a:t>
            </a:r>
            <a:endParaRPr lang="zh-CN" altLang="en-US" sz="2800" b="1" dirty="0">
              <a:solidFill>
                <a:schemeClr val="bg2"/>
              </a:solidFill>
            </a:endParaRPr>
          </a:p>
        </p:txBody>
      </p:sp>
      <p:sp>
        <p:nvSpPr>
          <p:cNvPr id="144387" name="Rectangle 3"/>
          <p:cNvSpPr>
            <a:spLocks noGrp="1" noChangeArrowheads="1"/>
          </p:cNvSpPr>
          <p:nvPr>
            <p:ph idx="1"/>
          </p:nvPr>
        </p:nvSpPr>
        <p:spPr>
          <a:xfrm>
            <a:off x="577534" y="2080141"/>
            <a:ext cx="10978515" cy="3318630"/>
          </a:xfrm>
        </p:spPr>
        <p:txBody>
          <a:bodyPr>
            <a:normAutofit/>
          </a:bodyPr>
          <a:lstStyle/>
          <a:p>
            <a:pPr marL="342900" indent="-342900" fontAlgn="auto">
              <a:lnSpc>
                <a:spcPct val="150000"/>
              </a:lnSpc>
              <a:buFont typeface="Wingdings" panose="05000000000000000000" pitchFamily="2" charset="2"/>
              <a:buChar char="l"/>
            </a:pPr>
            <a:r>
              <a:rPr lang="zh-CN" altLang="en-US" sz="2400" b="1" dirty="0">
                <a:solidFill>
                  <a:schemeClr val="bg2"/>
                </a:solidFill>
              </a:rPr>
              <a:t>在数据链路层传送的帧中，广泛使用了</a:t>
            </a:r>
            <a:r>
              <a:rPr lang="zh-CN" altLang="en-US" sz="2400" b="1" dirty="0">
                <a:solidFill>
                  <a:srgbClr val="FF0000"/>
                </a:solidFill>
              </a:rPr>
              <a:t>循环冗余检验 </a:t>
            </a:r>
            <a:r>
              <a:rPr lang="en-US" altLang="zh-CN" sz="2400" b="1" dirty="0">
                <a:solidFill>
                  <a:schemeClr val="bg2"/>
                </a:solidFill>
              </a:rPr>
              <a:t>CRC </a:t>
            </a:r>
            <a:r>
              <a:rPr lang="zh-CN" altLang="en-US" sz="2400" b="1" dirty="0">
                <a:solidFill>
                  <a:schemeClr val="bg2"/>
                </a:solidFill>
              </a:rPr>
              <a:t>的检错技术。</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在发送端，先把数据划分为组。假定每组 </a:t>
            </a:r>
            <a:r>
              <a:rPr lang="en-US" altLang="zh-CN" sz="2400" b="1" i="1" dirty="0">
                <a:solidFill>
                  <a:schemeClr val="bg2"/>
                </a:solidFill>
              </a:rPr>
              <a:t>k </a:t>
            </a:r>
            <a:r>
              <a:rPr lang="zh-CN" altLang="en-US" sz="2400" b="1" dirty="0">
                <a:solidFill>
                  <a:schemeClr val="bg2"/>
                </a:solidFill>
              </a:rPr>
              <a:t>个比特。 </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假设待传送的一组数据 </a:t>
            </a:r>
            <a:r>
              <a:rPr lang="en-US" altLang="zh-CN" sz="2400" b="1" i="1" dirty="0">
                <a:solidFill>
                  <a:schemeClr val="bg2"/>
                </a:solidFill>
              </a:rPr>
              <a:t>M</a:t>
            </a:r>
            <a:r>
              <a:rPr lang="en-US" altLang="zh-CN" sz="2400" b="1" dirty="0">
                <a:solidFill>
                  <a:schemeClr val="bg2"/>
                </a:solidFill>
              </a:rPr>
              <a:t> = 101001</a:t>
            </a:r>
            <a:r>
              <a:rPr lang="zh-CN" altLang="en-US" sz="2400" b="1" dirty="0">
                <a:solidFill>
                  <a:schemeClr val="bg2"/>
                </a:solidFill>
              </a:rPr>
              <a:t>（现在 </a:t>
            </a:r>
            <a:r>
              <a:rPr lang="en-US" altLang="zh-CN" sz="2400" b="1" i="1" dirty="0">
                <a:solidFill>
                  <a:schemeClr val="bg2"/>
                </a:solidFill>
              </a:rPr>
              <a:t>k</a:t>
            </a:r>
            <a:r>
              <a:rPr lang="en-US" altLang="zh-CN" sz="2400" b="1" dirty="0">
                <a:solidFill>
                  <a:schemeClr val="bg2"/>
                </a:solidFill>
              </a:rPr>
              <a:t> = 6</a:t>
            </a:r>
            <a:r>
              <a:rPr lang="zh-CN" altLang="en-US" sz="2400" b="1" dirty="0">
                <a:solidFill>
                  <a:schemeClr val="bg2"/>
                </a:solidFill>
              </a:rPr>
              <a:t>）。我们在 </a:t>
            </a:r>
            <a:r>
              <a:rPr lang="en-US" altLang="zh-CN" sz="2400" b="1" i="1" dirty="0">
                <a:solidFill>
                  <a:schemeClr val="bg2"/>
                </a:solidFill>
              </a:rPr>
              <a:t>M </a:t>
            </a:r>
            <a:r>
              <a:rPr lang="zh-CN" altLang="en-US" sz="2400" b="1" dirty="0">
                <a:solidFill>
                  <a:schemeClr val="bg2"/>
                </a:solidFill>
              </a:rPr>
              <a:t>的后面再添加供差错检测用的 </a:t>
            </a:r>
            <a:r>
              <a:rPr lang="en-US" altLang="zh-CN" sz="2400" b="1" i="1" dirty="0">
                <a:solidFill>
                  <a:schemeClr val="bg2"/>
                </a:solidFill>
              </a:rPr>
              <a:t>n</a:t>
            </a:r>
            <a:r>
              <a:rPr lang="en-US" altLang="zh-CN" sz="2400" b="1" dirty="0">
                <a:solidFill>
                  <a:schemeClr val="bg2"/>
                </a:solidFill>
              </a:rPr>
              <a:t> </a:t>
            </a:r>
            <a:r>
              <a:rPr lang="zh-CN" altLang="en-US" sz="2400" b="1" dirty="0">
                <a:solidFill>
                  <a:schemeClr val="bg2"/>
                </a:solidFill>
              </a:rPr>
              <a:t>位</a:t>
            </a:r>
            <a:r>
              <a:rPr lang="zh-CN" altLang="en-US" sz="2400" b="1" dirty="0">
                <a:solidFill>
                  <a:srgbClr val="FF0000"/>
                </a:solidFill>
              </a:rPr>
              <a:t>冗余码</a:t>
            </a:r>
            <a:r>
              <a:rPr lang="zh-CN" altLang="en-US" sz="2400" b="1" dirty="0">
                <a:solidFill>
                  <a:schemeClr val="bg2"/>
                </a:solidFill>
              </a:rPr>
              <a:t>一起发送。 </a:t>
            </a:r>
            <a:r>
              <a:rPr lang="zh-CN" altLang="en-US" sz="2400" b="1" dirty="0"/>
              <a:t>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5.1.4  </a:t>
            </a:r>
            <a:r>
              <a:rPr sz="2800" b="1" dirty="0">
                <a:solidFill>
                  <a:schemeClr val="bg2"/>
                </a:solidFill>
                <a:latin typeface="黑体" panose="02010609060101010101" charset="-122"/>
                <a:ea typeface="黑体" panose="02010609060101010101" charset="-122"/>
                <a:sym typeface="+mn-ea"/>
              </a:rPr>
              <a:t>差错检测</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46434" name="Rectangle 2"/>
          <p:cNvSpPr>
            <a:spLocks noGrp="1" noChangeArrowheads="1"/>
          </p:cNvSpPr>
          <p:nvPr/>
        </p:nvSpPr>
        <p:spPr>
          <a:xfrm>
            <a:off x="730251" y="1103548"/>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冗余码的计算 </a:t>
            </a:r>
            <a:endParaRPr lang="zh-CN" altLang="en-US" sz="2800" b="1" dirty="0">
              <a:solidFill>
                <a:schemeClr val="bg2"/>
              </a:solidFill>
            </a:endParaRPr>
          </a:p>
        </p:txBody>
      </p:sp>
      <p:sp>
        <p:nvSpPr>
          <p:cNvPr id="146435" name="Rectangle 3"/>
          <p:cNvSpPr>
            <a:spLocks noGrp="1" noChangeArrowheads="1"/>
          </p:cNvSpPr>
          <p:nvPr>
            <p:ph idx="1"/>
          </p:nvPr>
        </p:nvSpPr>
        <p:spPr>
          <a:xfrm>
            <a:off x="606744" y="1833260"/>
            <a:ext cx="10978515" cy="3822686"/>
          </a:xfrm>
        </p:spPr>
        <p:txBody>
          <a:bodyPr>
            <a:normAutofit/>
          </a:bodyPr>
          <a:lstStyle/>
          <a:p>
            <a:pPr marL="342900" indent="-342900" fontAlgn="auto">
              <a:lnSpc>
                <a:spcPct val="150000"/>
              </a:lnSpc>
              <a:buFont typeface="Wingdings" panose="05000000000000000000" pitchFamily="2" charset="2"/>
              <a:buChar char="l"/>
            </a:pPr>
            <a:r>
              <a:rPr lang="zh-CN" altLang="en-US" sz="2800" b="1" dirty="0">
                <a:solidFill>
                  <a:schemeClr val="bg2"/>
                </a:solidFill>
              </a:rPr>
              <a:t>用二进制的模 </a:t>
            </a:r>
            <a:r>
              <a:rPr lang="en-US" altLang="zh-CN" sz="2800" b="1" dirty="0">
                <a:solidFill>
                  <a:schemeClr val="bg2"/>
                </a:solidFill>
              </a:rPr>
              <a:t>2 </a:t>
            </a:r>
            <a:r>
              <a:rPr lang="zh-CN" altLang="en-US" sz="2800" b="1" dirty="0">
                <a:solidFill>
                  <a:schemeClr val="bg2"/>
                </a:solidFill>
              </a:rPr>
              <a:t>运算进行 </a:t>
            </a:r>
            <a:r>
              <a:rPr lang="en-US" altLang="zh-CN" sz="2800" b="1" dirty="0">
                <a:solidFill>
                  <a:schemeClr val="bg2"/>
                </a:solidFill>
              </a:rPr>
              <a:t>2</a:t>
            </a:r>
            <a:r>
              <a:rPr lang="en-US" altLang="zh-CN" sz="2800" b="1" i="1" baseline="30000" dirty="0">
                <a:solidFill>
                  <a:schemeClr val="bg2"/>
                </a:solidFill>
              </a:rPr>
              <a:t>n </a:t>
            </a:r>
            <a:r>
              <a:rPr lang="zh-CN" altLang="en-US" sz="2800" b="1" dirty="0">
                <a:solidFill>
                  <a:schemeClr val="bg2"/>
                </a:solidFill>
              </a:rPr>
              <a:t>乘 </a:t>
            </a:r>
            <a:r>
              <a:rPr lang="en-US" altLang="zh-CN" sz="2800" b="1" i="1" dirty="0">
                <a:solidFill>
                  <a:schemeClr val="bg2"/>
                </a:solidFill>
              </a:rPr>
              <a:t>M </a:t>
            </a:r>
            <a:r>
              <a:rPr lang="zh-CN" altLang="en-US" sz="2800" b="1" dirty="0">
                <a:solidFill>
                  <a:schemeClr val="bg2"/>
                </a:solidFill>
              </a:rPr>
              <a:t>的运算，这相当于在 </a:t>
            </a:r>
            <a:r>
              <a:rPr lang="en-US" altLang="zh-CN" sz="2800" b="1" i="1" dirty="0">
                <a:solidFill>
                  <a:schemeClr val="bg2"/>
                </a:solidFill>
              </a:rPr>
              <a:t>M </a:t>
            </a:r>
            <a:r>
              <a:rPr lang="zh-CN" altLang="en-US" sz="2800" b="1" dirty="0">
                <a:solidFill>
                  <a:schemeClr val="bg2"/>
                </a:solidFill>
              </a:rPr>
              <a:t>后面添加 </a:t>
            </a:r>
            <a:r>
              <a:rPr lang="en-US" altLang="zh-CN" sz="2800" b="1" i="1" dirty="0">
                <a:solidFill>
                  <a:schemeClr val="bg2"/>
                </a:solidFill>
              </a:rPr>
              <a:t>n </a:t>
            </a:r>
            <a:r>
              <a:rPr lang="zh-CN" altLang="en-US" sz="2800" b="1" dirty="0">
                <a:solidFill>
                  <a:schemeClr val="bg2"/>
                </a:solidFill>
              </a:rPr>
              <a:t>个 </a:t>
            </a:r>
            <a:r>
              <a:rPr lang="en-US" altLang="zh-CN" sz="2800" b="1" dirty="0">
                <a:solidFill>
                  <a:schemeClr val="bg2"/>
                </a:solidFill>
              </a:rPr>
              <a:t>0</a:t>
            </a:r>
            <a:r>
              <a:rPr lang="zh-CN" altLang="en-US" sz="2800" b="1" dirty="0">
                <a:solidFill>
                  <a:schemeClr val="bg2"/>
                </a:solidFill>
              </a:rPr>
              <a:t>。</a:t>
            </a:r>
            <a:endParaRPr lang="zh-CN" altLang="en-US" sz="2800" b="1" dirty="0">
              <a:solidFill>
                <a:schemeClr val="bg2"/>
              </a:solidFill>
            </a:endParaRPr>
          </a:p>
          <a:p>
            <a:pPr marL="342900" indent="-342900" fontAlgn="auto">
              <a:lnSpc>
                <a:spcPct val="150000"/>
              </a:lnSpc>
              <a:buFont typeface="Wingdings" panose="05000000000000000000" pitchFamily="2" charset="2"/>
              <a:buChar char="l"/>
            </a:pPr>
            <a:r>
              <a:rPr lang="zh-CN" altLang="en-US" sz="2800" b="1" dirty="0">
                <a:solidFill>
                  <a:schemeClr val="bg2"/>
                </a:solidFill>
              </a:rPr>
              <a:t>得到的 </a:t>
            </a:r>
            <a:r>
              <a:rPr lang="en-US" altLang="zh-CN" sz="2800" b="1" dirty="0">
                <a:solidFill>
                  <a:schemeClr val="bg2"/>
                </a:solidFill>
              </a:rPr>
              <a:t>(</a:t>
            </a:r>
            <a:r>
              <a:rPr lang="en-US" altLang="zh-CN" sz="2800" b="1" i="1" dirty="0">
                <a:solidFill>
                  <a:schemeClr val="bg2"/>
                </a:solidFill>
              </a:rPr>
              <a:t>k</a:t>
            </a:r>
            <a:r>
              <a:rPr lang="en-US" altLang="zh-CN" sz="2800" b="1" dirty="0">
                <a:solidFill>
                  <a:schemeClr val="bg2"/>
                </a:solidFill>
              </a:rPr>
              <a:t> + </a:t>
            </a:r>
            <a:r>
              <a:rPr lang="en-US" altLang="zh-CN" sz="2800" b="1" i="1" dirty="0">
                <a:solidFill>
                  <a:schemeClr val="bg2"/>
                </a:solidFill>
              </a:rPr>
              <a:t>n</a:t>
            </a:r>
            <a:r>
              <a:rPr lang="en-US" altLang="zh-CN" sz="2800" b="1" dirty="0">
                <a:solidFill>
                  <a:schemeClr val="bg2"/>
                </a:solidFill>
              </a:rPr>
              <a:t>) </a:t>
            </a:r>
            <a:r>
              <a:rPr lang="zh-CN" altLang="en-US" sz="2800" b="1" dirty="0">
                <a:solidFill>
                  <a:schemeClr val="bg2"/>
                </a:solidFill>
              </a:rPr>
              <a:t>位的数除以事先选定好的长度为 </a:t>
            </a:r>
            <a:r>
              <a:rPr lang="en-US" altLang="zh-CN" sz="2800" b="1" dirty="0">
                <a:solidFill>
                  <a:schemeClr val="bg2"/>
                </a:solidFill>
              </a:rPr>
              <a:t>(</a:t>
            </a:r>
            <a:r>
              <a:rPr lang="en-US" altLang="zh-CN" sz="2800" b="1" i="1" dirty="0">
                <a:solidFill>
                  <a:schemeClr val="bg2"/>
                </a:solidFill>
              </a:rPr>
              <a:t>n</a:t>
            </a:r>
            <a:r>
              <a:rPr lang="en-US" altLang="zh-CN" sz="2800" b="1" dirty="0">
                <a:solidFill>
                  <a:schemeClr val="bg2"/>
                </a:solidFill>
              </a:rPr>
              <a:t> + 1) </a:t>
            </a:r>
            <a:r>
              <a:rPr lang="zh-CN" altLang="en-US" sz="2800" b="1" dirty="0">
                <a:solidFill>
                  <a:schemeClr val="bg2"/>
                </a:solidFill>
              </a:rPr>
              <a:t>位的除数 </a:t>
            </a:r>
            <a:r>
              <a:rPr lang="en-US" altLang="zh-CN" sz="2800" b="1" i="1" dirty="0">
                <a:solidFill>
                  <a:schemeClr val="bg2"/>
                </a:solidFill>
              </a:rPr>
              <a:t>P</a:t>
            </a:r>
            <a:r>
              <a:rPr lang="zh-CN" altLang="en-US" sz="2800" b="1" dirty="0">
                <a:solidFill>
                  <a:schemeClr val="bg2"/>
                </a:solidFill>
              </a:rPr>
              <a:t>，得出商是 </a:t>
            </a:r>
            <a:r>
              <a:rPr lang="en-US" altLang="zh-CN" sz="2800" b="1" i="1" dirty="0">
                <a:solidFill>
                  <a:schemeClr val="bg2"/>
                </a:solidFill>
              </a:rPr>
              <a:t>Q </a:t>
            </a:r>
            <a:r>
              <a:rPr lang="zh-CN" altLang="en-US" sz="2800" b="1" dirty="0">
                <a:solidFill>
                  <a:schemeClr val="bg2"/>
                </a:solidFill>
              </a:rPr>
              <a:t>而余数是 </a:t>
            </a:r>
            <a:r>
              <a:rPr lang="en-US" altLang="zh-CN" sz="2800" b="1" i="1" dirty="0">
                <a:solidFill>
                  <a:schemeClr val="bg2"/>
                </a:solidFill>
              </a:rPr>
              <a:t>R</a:t>
            </a:r>
            <a:r>
              <a:rPr lang="zh-CN" altLang="en-US" sz="2800" b="1" dirty="0">
                <a:solidFill>
                  <a:schemeClr val="bg2"/>
                </a:solidFill>
              </a:rPr>
              <a:t>，余数 </a:t>
            </a:r>
            <a:r>
              <a:rPr lang="en-US" altLang="zh-CN" sz="2800" b="1" i="1" dirty="0">
                <a:solidFill>
                  <a:schemeClr val="bg2"/>
                </a:solidFill>
              </a:rPr>
              <a:t>R </a:t>
            </a:r>
            <a:r>
              <a:rPr lang="zh-CN" altLang="en-US" sz="2800" b="1" dirty="0">
                <a:solidFill>
                  <a:schemeClr val="bg2"/>
                </a:solidFill>
              </a:rPr>
              <a:t>比除数 </a:t>
            </a:r>
            <a:r>
              <a:rPr lang="en-US" altLang="zh-CN" sz="2800" b="1" i="1" dirty="0">
                <a:solidFill>
                  <a:schemeClr val="bg2"/>
                </a:solidFill>
              </a:rPr>
              <a:t>P </a:t>
            </a:r>
            <a:r>
              <a:rPr lang="zh-CN" altLang="en-US" sz="2800" b="1" dirty="0">
                <a:solidFill>
                  <a:schemeClr val="bg2"/>
                </a:solidFill>
              </a:rPr>
              <a:t>少</a:t>
            </a:r>
            <a:r>
              <a:rPr lang="en-US" altLang="zh-CN" sz="2800" b="1" dirty="0">
                <a:solidFill>
                  <a:schemeClr val="bg2"/>
                </a:solidFill>
              </a:rPr>
              <a:t>1 </a:t>
            </a:r>
            <a:r>
              <a:rPr lang="zh-CN" altLang="en-US" sz="2800" b="1" dirty="0">
                <a:solidFill>
                  <a:schemeClr val="bg2"/>
                </a:solidFill>
              </a:rPr>
              <a:t>位，即 </a:t>
            </a:r>
            <a:r>
              <a:rPr lang="en-US" altLang="zh-CN" sz="2800" b="1" i="1" dirty="0">
                <a:solidFill>
                  <a:schemeClr val="bg2"/>
                </a:solidFill>
              </a:rPr>
              <a:t>R </a:t>
            </a:r>
            <a:r>
              <a:rPr lang="zh-CN" altLang="en-US" sz="2800" b="1" dirty="0">
                <a:solidFill>
                  <a:schemeClr val="bg2"/>
                </a:solidFill>
              </a:rPr>
              <a:t>是 </a:t>
            </a:r>
            <a:r>
              <a:rPr lang="en-US" altLang="zh-CN" sz="2800" b="1" i="1" dirty="0">
                <a:solidFill>
                  <a:schemeClr val="bg2"/>
                </a:solidFill>
              </a:rPr>
              <a:t>n</a:t>
            </a:r>
            <a:r>
              <a:rPr lang="en-US" altLang="zh-CN" sz="2800" b="1" dirty="0">
                <a:solidFill>
                  <a:schemeClr val="bg2"/>
                </a:solidFill>
              </a:rPr>
              <a:t> </a:t>
            </a:r>
            <a:r>
              <a:rPr lang="zh-CN" altLang="en-US" sz="2800" b="1" dirty="0">
                <a:solidFill>
                  <a:schemeClr val="bg2"/>
                </a:solidFill>
              </a:rPr>
              <a:t>位。 </a:t>
            </a:r>
            <a:endParaRPr lang="zh-CN" altLang="en-US" sz="28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5.1.4  </a:t>
            </a:r>
            <a:r>
              <a:rPr sz="2800" b="1" dirty="0">
                <a:solidFill>
                  <a:schemeClr val="bg2"/>
                </a:solidFill>
                <a:latin typeface="黑体" panose="02010609060101010101" charset="-122"/>
                <a:ea typeface="黑体" panose="02010609060101010101" charset="-122"/>
                <a:sym typeface="+mn-ea"/>
              </a:rPr>
              <a:t>差错检测</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45410" name="Rectangle 2"/>
          <p:cNvSpPr>
            <a:spLocks noGrp="1" noChangeArrowheads="1"/>
          </p:cNvSpPr>
          <p:nvPr/>
        </p:nvSpPr>
        <p:spPr>
          <a:xfrm>
            <a:off x="577851" y="94035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b="1" dirty="0">
                <a:solidFill>
                  <a:schemeClr val="bg2"/>
                </a:solidFill>
              </a:rPr>
              <a:t>冗余码的计算举例 </a:t>
            </a:r>
            <a:endParaRPr lang="zh-CN" altLang="en-US" b="1" dirty="0">
              <a:solidFill>
                <a:schemeClr val="bg2"/>
              </a:solidFill>
            </a:endParaRPr>
          </a:p>
        </p:txBody>
      </p:sp>
      <p:sp>
        <p:nvSpPr>
          <p:cNvPr id="145411" name="Rectangle 3"/>
          <p:cNvSpPr>
            <a:spLocks noGrp="1" noChangeArrowheads="1"/>
          </p:cNvSpPr>
          <p:nvPr>
            <p:ph idx="1"/>
          </p:nvPr>
        </p:nvSpPr>
        <p:spPr>
          <a:xfrm>
            <a:off x="360761" y="1784380"/>
            <a:ext cx="5112568" cy="4968552"/>
          </a:xfrm>
        </p:spPr>
        <p:txBody>
          <a:bodyPr>
            <a:normAutofit/>
          </a:bodyPr>
          <a:lstStyle/>
          <a:p>
            <a:pPr indent="447675"/>
            <a:r>
              <a:rPr lang="zh-CN" altLang="en-US" sz="2000" b="1" dirty="0">
                <a:solidFill>
                  <a:schemeClr val="bg2"/>
                </a:solidFill>
              </a:rPr>
              <a:t>现在</a:t>
            </a:r>
            <a:r>
              <a:rPr lang="zh-CN" altLang="en-US" sz="2000" b="1" i="1" dirty="0">
                <a:solidFill>
                  <a:schemeClr val="bg2"/>
                </a:solidFill>
              </a:rPr>
              <a:t> </a:t>
            </a:r>
            <a:r>
              <a:rPr lang="en-US" altLang="zh-CN" sz="2000" b="1" i="1" dirty="0">
                <a:solidFill>
                  <a:schemeClr val="bg2"/>
                </a:solidFill>
              </a:rPr>
              <a:t>k</a:t>
            </a:r>
            <a:r>
              <a:rPr lang="en-US" altLang="zh-CN" sz="2000" b="1" dirty="0">
                <a:solidFill>
                  <a:schemeClr val="bg2"/>
                </a:solidFill>
              </a:rPr>
              <a:t> = 6, </a:t>
            </a:r>
            <a:r>
              <a:rPr lang="en-US" altLang="zh-CN" sz="2000" b="1" i="1" dirty="0">
                <a:solidFill>
                  <a:schemeClr val="bg2"/>
                </a:solidFill>
              </a:rPr>
              <a:t>M</a:t>
            </a:r>
            <a:r>
              <a:rPr lang="en-US" altLang="zh-CN" sz="2000" b="1" dirty="0">
                <a:solidFill>
                  <a:schemeClr val="bg2"/>
                </a:solidFill>
              </a:rPr>
              <a:t> = 101001</a:t>
            </a:r>
            <a:r>
              <a:rPr lang="zh-CN" altLang="en-US" sz="2000" b="1" dirty="0">
                <a:solidFill>
                  <a:schemeClr val="bg2"/>
                </a:solidFill>
              </a:rPr>
              <a:t>。</a:t>
            </a:r>
            <a:endParaRPr lang="zh-CN" altLang="en-US" sz="2000" b="1" dirty="0">
              <a:solidFill>
                <a:schemeClr val="bg2"/>
              </a:solidFill>
            </a:endParaRPr>
          </a:p>
          <a:p>
            <a:pPr indent="447675"/>
            <a:r>
              <a:rPr lang="zh-CN" altLang="en-US" sz="2000" b="1" dirty="0">
                <a:solidFill>
                  <a:schemeClr val="bg2"/>
                </a:solidFill>
              </a:rPr>
              <a:t>设</a:t>
            </a:r>
            <a:r>
              <a:rPr lang="zh-CN" altLang="en-US" sz="2000" b="1" i="1" dirty="0">
                <a:solidFill>
                  <a:schemeClr val="bg2"/>
                </a:solidFill>
              </a:rPr>
              <a:t> </a:t>
            </a:r>
            <a:r>
              <a:rPr lang="en-US" altLang="zh-CN" sz="2000" b="1" i="1" dirty="0">
                <a:solidFill>
                  <a:schemeClr val="bg2"/>
                </a:solidFill>
              </a:rPr>
              <a:t>n</a:t>
            </a:r>
            <a:r>
              <a:rPr lang="en-US" altLang="zh-CN" sz="2000" b="1" dirty="0">
                <a:solidFill>
                  <a:schemeClr val="bg2"/>
                </a:solidFill>
              </a:rPr>
              <a:t> = 3, </a:t>
            </a:r>
            <a:r>
              <a:rPr lang="zh-CN" altLang="en-US" sz="2000" b="1" dirty="0">
                <a:solidFill>
                  <a:schemeClr val="hlink"/>
                </a:solidFill>
              </a:rPr>
              <a:t>除数</a:t>
            </a:r>
            <a:r>
              <a:rPr lang="zh-CN" altLang="en-US" sz="2000" b="1" dirty="0"/>
              <a:t> </a:t>
            </a:r>
            <a:r>
              <a:rPr lang="en-US" altLang="zh-CN" sz="2000" b="1" i="1" dirty="0">
                <a:solidFill>
                  <a:schemeClr val="bg2"/>
                </a:solidFill>
              </a:rPr>
              <a:t>P</a:t>
            </a:r>
            <a:r>
              <a:rPr lang="en-US" altLang="zh-CN" sz="2000" b="1" dirty="0">
                <a:solidFill>
                  <a:schemeClr val="bg2"/>
                </a:solidFill>
              </a:rPr>
              <a:t> = 1101</a:t>
            </a:r>
            <a:r>
              <a:rPr lang="zh-CN" altLang="en-US" sz="2000" b="1" dirty="0">
                <a:solidFill>
                  <a:schemeClr val="bg2"/>
                </a:solidFill>
              </a:rPr>
              <a:t>，</a:t>
            </a:r>
            <a:endParaRPr lang="zh-CN" altLang="en-US" sz="2000" b="1" dirty="0">
              <a:solidFill>
                <a:schemeClr val="bg2"/>
              </a:solidFill>
            </a:endParaRPr>
          </a:p>
          <a:p>
            <a:pPr indent="447675"/>
            <a:r>
              <a:rPr lang="zh-CN" altLang="en-US" sz="2000" b="1" dirty="0">
                <a:solidFill>
                  <a:schemeClr val="bg2"/>
                </a:solidFill>
              </a:rPr>
              <a:t>被除数是 </a:t>
            </a:r>
            <a:r>
              <a:rPr lang="en-US" altLang="zh-CN" sz="2000" b="1" dirty="0">
                <a:solidFill>
                  <a:schemeClr val="bg2"/>
                </a:solidFill>
              </a:rPr>
              <a:t>2</a:t>
            </a:r>
            <a:r>
              <a:rPr lang="en-US" altLang="zh-CN" sz="2000" b="1" i="1" baseline="30000" dirty="0">
                <a:solidFill>
                  <a:schemeClr val="bg2"/>
                </a:solidFill>
              </a:rPr>
              <a:t>n</a:t>
            </a:r>
            <a:r>
              <a:rPr lang="en-US" altLang="zh-CN" sz="2000" b="1" i="1" dirty="0">
                <a:solidFill>
                  <a:schemeClr val="bg2"/>
                </a:solidFill>
              </a:rPr>
              <a:t>M</a:t>
            </a:r>
            <a:r>
              <a:rPr lang="en-US" altLang="zh-CN" sz="2000" b="1" dirty="0">
                <a:solidFill>
                  <a:schemeClr val="bg2"/>
                </a:solidFill>
              </a:rPr>
              <a:t> = 101001000</a:t>
            </a:r>
            <a:r>
              <a:rPr lang="zh-CN" altLang="en-US" sz="2000" b="1" dirty="0">
                <a:solidFill>
                  <a:schemeClr val="bg2"/>
                </a:solidFill>
              </a:rPr>
              <a:t>。 </a:t>
            </a:r>
            <a:endParaRPr lang="zh-CN" altLang="en-US" sz="2000" b="1" dirty="0">
              <a:solidFill>
                <a:schemeClr val="bg2"/>
              </a:solidFill>
            </a:endParaRPr>
          </a:p>
          <a:p>
            <a:pPr indent="447675"/>
            <a:r>
              <a:rPr lang="zh-CN" altLang="en-US" sz="2000" b="1" dirty="0">
                <a:solidFill>
                  <a:schemeClr val="bg2"/>
                </a:solidFill>
              </a:rPr>
              <a:t>模 </a:t>
            </a:r>
            <a:r>
              <a:rPr lang="en-US" altLang="zh-CN" sz="2000" b="1" dirty="0">
                <a:solidFill>
                  <a:schemeClr val="bg2"/>
                </a:solidFill>
              </a:rPr>
              <a:t>2 </a:t>
            </a:r>
            <a:r>
              <a:rPr lang="zh-CN" altLang="en-US" sz="2000" b="1" dirty="0">
                <a:solidFill>
                  <a:schemeClr val="bg2"/>
                </a:solidFill>
              </a:rPr>
              <a:t>运算的结果是：</a:t>
            </a:r>
            <a:r>
              <a:rPr lang="zh-CN" altLang="en-US" sz="2000" b="1" dirty="0">
                <a:solidFill>
                  <a:schemeClr val="hlink"/>
                </a:solidFill>
              </a:rPr>
              <a:t>商</a:t>
            </a:r>
            <a:r>
              <a:rPr lang="zh-CN" altLang="en-US" sz="2000" b="1" dirty="0">
                <a:solidFill>
                  <a:schemeClr val="bg2"/>
                </a:solidFill>
              </a:rPr>
              <a:t> </a:t>
            </a:r>
            <a:r>
              <a:rPr lang="en-US" altLang="zh-CN" sz="2000" b="1" i="1" dirty="0">
                <a:solidFill>
                  <a:schemeClr val="bg2"/>
                </a:solidFill>
              </a:rPr>
              <a:t>Q</a:t>
            </a:r>
            <a:r>
              <a:rPr lang="en-US" altLang="zh-CN" sz="2000" b="1" dirty="0">
                <a:solidFill>
                  <a:schemeClr val="bg2"/>
                </a:solidFill>
              </a:rPr>
              <a:t> = 110101</a:t>
            </a:r>
            <a:r>
              <a:rPr lang="zh-CN" altLang="en-US" sz="2000" b="1" dirty="0"/>
              <a:t>，</a:t>
            </a:r>
            <a:endParaRPr lang="zh-CN" altLang="en-US" sz="2000" b="1" dirty="0"/>
          </a:p>
          <a:p>
            <a:pPr indent="447675">
              <a:buFont typeface="Wingdings" panose="05000000000000000000" pitchFamily="2" charset="2"/>
              <a:buNone/>
            </a:pPr>
            <a:r>
              <a:rPr lang="zh-CN" altLang="en-US" sz="2000" b="1" dirty="0"/>
              <a:t>           </a:t>
            </a:r>
            <a:r>
              <a:rPr lang="zh-CN" altLang="en-US" sz="2000" b="1" dirty="0">
                <a:solidFill>
                  <a:schemeClr val="hlink"/>
                </a:solidFill>
              </a:rPr>
              <a:t>余数</a:t>
            </a:r>
            <a:r>
              <a:rPr lang="zh-CN" altLang="en-US" sz="2000" b="1" dirty="0"/>
              <a:t> </a:t>
            </a:r>
            <a:r>
              <a:rPr lang="en-US" altLang="zh-CN" sz="2000" b="1" i="1" dirty="0">
                <a:solidFill>
                  <a:schemeClr val="bg2"/>
                </a:solidFill>
              </a:rPr>
              <a:t>R</a:t>
            </a:r>
            <a:r>
              <a:rPr lang="en-US" altLang="zh-CN" sz="2000" b="1" dirty="0">
                <a:solidFill>
                  <a:schemeClr val="bg2"/>
                </a:solidFill>
              </a:rPr>
              <a:t> = 001</a:t>
            </a:r>
            <a:r>
              <a:rPr lang="zh-CN" altLang="en-US" sz="2000" b="1" dirty="0">
                <a:solidFill>
                  <a:schemeClr val="bg2"/>
                </a:solidFill>
              </a:rPr>
              <a:t>。</a:t>
            </a:r>
            <a:endParaRPr lang="zh-CN" altLang="en-US" sz="2000" b="1" dirty="0">
              <a:solidFill>
                <a:schemeClr val="bg2"/>
              </a:solidFill>
            </a:endParaRPr>
          </a:p>
          <a:p>
            <a:pPr indent="447675"/>
            <a:r>
              <a:rPr lang="zh-CN" altLang="en-US" sz="2000" b="1" dirty="0">
                <a:solidFill>
                  <a:schemeClr val="bg2"/>
                </a:solidFill>
              </a:rPr>
              <a:t>把余数 </a:t>
            </a:r>
            <a:r>
              <a:rPr lang="en-US" altLang="zh-CN" sz="2000" b="1" i="1" dirty="0">
                <a:solidFill>
                  <a:schemeClr val="bg2"/>
                </a:solidFill>
              </a:rPr>
              <a:t>R </a:t>
            </a:r>
            <a:r>
              <a:rPr lang="zh-CN" altLang="en-US" sz="2000" b="1" dirty="0">
                <a:solidFill>
                  <a:schemeClr val="bg2"/>
                </a:solidFill>
              </a:rPr>
              <a:t>作为</a:t>
            </a:r>
            <a:r>
              <a:rPr lang="zh-CN" altLang="en-US" sz="2000" b="1" dirty="0">
                <a:solidFill>
                  <a:schemeClr val="hlink"/>
                </a:solidFill>
              </a:rPr>
              <a:t>冗余码</a:t>
            </a:r>
            <a:r>
              <a:rPr lang="zh-CN" altLang="en-US" sz="2000" b="1" dirty="0">
                <a:solidFill>
                  <a:schemeClr val="bg2"/>
                </a:solidFill>
              </a:rPr>
              <a:t>添加在数据 </a:t>
            </a:r>
            <a:r>
              <a:rPr lang="en-US" altLang="zh-CN" sz="2000" b="1" i="1" dirty="0">
                <a:solidFill>
                  <a:schemeClr val="bg2"/>
                </a:solidFill>
              </a:rPr>
              <a:t>M </a:t>
            </a:r>
            <a:r>
              <a:rPr lang="zh-CN" altLang="en-US" sz="2000" b="1" dirty="0">
                <a:solidFill>
                  <a:schemeClr val="bg2"/>
                </a:solidFill>
              </a:rPr>
              <a:t>的后面发送出去。发送的数据是：</a:t>
            </a:r>
            <a:r>
              <a:rPr lang="en-US" altLang="zh-CN" sz="2000" b="1" dirty="0">
                <a:solidFill>
                  <a:schemeClr val="bg2"/>
                </a:solidFill>
              </a:rPr>
              <a:t>2</a:t>
            </a:r>
            <a:r>
              <a:rPr lang="en-US" altLang="zh-CN" sz="2000" b="1" i="1" baseline="30000" dirty="0">
                <a:solidFill>
                  <a:schemeClr val="bg2"/>
                </a:solidFill>
              </a:rPr>
              <a:t>n</a:t>
            </a:r>
            <a:r>
              <a:rPr lang="en-US" altLang="zh-CN" sz="2000" b="1" i="1" dirty="0">
                <a:solidFill>
                  <a:schemeClr val="bg2"/>
                </a:solidFill>
              </a:rPr>
              <a:t>M</a:t>
            </a:r>
            <a:r>
              <a:rPr lang="en-US" altLang="zh-CN" sz="2000" b="1" dirty="0">
                <a:solidFill>
                  <a:schemeClr val="bg2"/>
                </a:solidFill>
              </a:rPr>
              <a:t> + </a:t>
            </a:r>
            <a:r>
              <a:rPr lang="en-US" altLang="zh-CN" sz="2000" b="1" i="1" dirty="0">
                <a:solidFill>
                  <a:schemeClr val="bg2"/>
                </a:solidFill>
              </a:rPr>
              <a:t>R</a:t>
            </a:r>
            <a:r>
              <a:rPr lang="en-US" altLang="zh-CN" sz="2000" b="1" dirty="0">
                <a:solidFill>
                  <a:schemeClr val="bg2"/>
                </a:solidFill>
              </a:rPr>
              <a:t> </a:t>
            </a:r>
            <a:endParaRPr lang="en-US" altLang="zh-CN" sz="2000" b="1" dirty="0">
              <a:solidFill>
                <a:schemeClr val="bg2"/>
              </a:solidFill>
            </a:endParaRPr>
          </a:p>
          <a:p>
            <a:pPr indent="447675">
              <a:buFont typeface="Wingdings" panose="05000000000000000000" pitchFamily="2" charset="2"/>
              <a:buNone/>
            </a:pPr>
            <a:r>
              <a:rPr lang="en-US" altLang="zh-CN" sz="2000" b="1" dirty="0">
                <a:solidFill>
                  <a:schemeClr val="bg2"/>
                </a:solidFill>
              </a:rPr>
              <a:t>   </a:t>
            </a:r>
            <a:r>
              <a:rPr lang="zh-CN" altLang="en-US" sz="2000" b="1" dirty="0">
                <a:solidFill>
                  <a:schemeClr val="bg2"/>
                </a:solidFill>
              </a:rPr>
              <a:t>即：</a:t>
            </a:r>
            <a:r>
              <a:rPr lang="en-US" altLang="zh-CN" sz="2000" b="1" dirty="0">
                <a:solidFill>
                  <a:schemeClr val="bg2"/>
                </a:solidFill>
              </a:rPr>
              <a:t>101001001</a:t>
            </a:r>
            <a:r>
              <a:rPr lang="zh-CN" altLang="en-US" sz="2000" b="1" dirty="0">
                <a:solidFill>
                  <a:schemeClr val="bg2"/>
                </a:solidFill>
              </a:rPr>
              <a:t>，共 </a:t>
            </a:r>
            <a:r>
              <a:rPr lang="en-US" altLang="zh-CN" sz="2000" b="1" dirty="0">
                <a:solidFill>
                  <a:schemeClr val="bg2"/>
                </a:solidFill>
              </a:rPr>
              <a:t>(</a:t>
            </a:r>
            <a:r>
              <a:rPr lang="en-US" altLang="zh-CN" sz="2000" b="1" i="1" dirty="0">
                <a:solidFill>
                  <a:schemeClr val="bg2"/>
                </a:solidFill>
              </a:rPr>
              <a:t>k</a:t>
            </a:r>
            <a:r>
              <a:rPr lang="en-US" altLang="zh-CN" sz="2000" b="1" dirty="0">
                <a:solidFill>
                  <a:schemeClr val="bg2"/>
                </a:solidFill>
              </a:rPr>
              <a:t> + </a:t>
            </a:r>
            <a:r>
              <a:rPr lang="en-US" altLang="zh-CN" sz="2000" b="1" i="1" dirty="0">
                <a:solidFill>
                  <a:schemeClr val="bg2"/>
                </a:solidFill>
              </a:rPr>
              <a:t>n</a:t>
            </a:r>
            <a:r>
              <a:rPr lang="en-US" altLang="zh-CN" sz="2000" b="1" dirty="0">
                <a:solidFill>
                  <a:schemeClr val="bg2"/>
                </a:solidFill>
              </a:rPr>
              <a:t>) </a:t>
            </a:r>
            <a:r>
              <a:rPr lang="zh-CN" altLang="en-US" sz="2000" b="1" dirty="0">
                <a:solidFill>
                  <a:schemeClr val="bg2"/>
                </a:solidFill>
              </a:rPr>
              <a:t>位。</a:t>
            </a:r>
            <a:r>
              <a:rPr lang="zh-CN" altLang="en-US" sz="2000" b="1" dirty="0"/>
              <a:t> </a:t>
            </a:r>
            <a:endParaRPr lang="zh-CN" altLang="en-US" sz="2000" b="1" dirty="0"/>
          </a:p>
        </p:txBody>
      </p:sp>
      <p:pic>
        <p:nvPicPr>
          <p:cNvPr id="4" name="图片 3" descr="df29cfde7fbac156268e3141d86133b"/>
          <p:cNvPicPr>
            <a:picLocks noChangeAspect="1"/>
          </p:cNvPicPr>
          <p:nvPr/>
        </p:nvPicPr>
        <p:blipFill>
          <a:blip r:embed="rId1"/>
          <a:stretch>
            <a:fillRect/>
          </a:stretch>
        </p:blipFill>
        <p:spPr>
          <a:xfrm>
            <a:off x="6687820" y="1063625"/>
            <a:ext cx="5143500" cy="3838575"/>
          </a:xfrm>
          <a:prstGeom prst="rect">
            <a:avLst/>
          </a:prstGeom>
        </p:spPr>
      </p:pic>
      <p:sp>
        <p:nvSpPr>
          <p:cNvPr id="5" name="文本框 4"/>
          <p:cNvSpPr txBox="1"/>
          <p:nvPr/>
        </p:nvSpPr>
        <p:spPr>
          <a:xfrm>
            <a:off x="9114631" y="5621048"/>
            <a:ext cx="2232248" cy="400110"/>
          </a:xfrm>
          <a:prstGeom prst="rect">
            <a:avLst/>
          </a:prstGeom>
          <a:noFill/>
        </p:spPr>
        <p:txBody>
          <a:bodyPr wrap="square" rtlCol="0">
            <a:spAutoFit/>
          </a:bodyPr>
          <a:p>
            <a:r>
              <a:rPr lang="en-US" altLang="zh-CN" b="1" dirty="0" smtClean="0">
                <a:solidFill>
                  <a:schemeClr val="bg2"/>
                </a:solidFill>
              </a:rPr>
              <a:t>FCS</a:t>
            </a:r>
            <a:r>
              <a:rPr lang="zh-CN" altLang="en-US" b="1" dirty="0" smtClean="0">
                <a:solidFill>
                  <a:schemeClr val="bg2"/>
                </a:solidFill>
              </a:rPr>
              <a:t>是帧检验序列</a:t>
            </a:r>
            <a:endParaRPr lang="zh-CN" altLang="en-US" b="1" dirty="0"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5.1.4  </a:t>
            </a:r>
            <a:r>
              <a:rPr sz="2800" b="1" dirty="0">
                <a:solidFill>
                  <a:schemeClr val="bg2"/>
                </a:solidFill>
                <a:latin typeface="黑体" panose="02010609060101010101" charset="-122"/>
                <a:ea typeface="黑体" panose="02010609060101010101" charset="-122"/>
                <a:sym typeface="+mn-ea"/>
              </a:rPr>
              <a:t>差错检测</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47106" name="Rectangle 2"/>
          <p:cNvSpPr>
            <a:spLocks noGrp="1" noChangeArrowheads="1"/>
          </p:cNvSpPr>
          <p:nvPr/>
        </p:nvSpPr>
        <p:spPr>
          <a:xfrm>
            <a:off x="577851" y="105592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帧检验序列 </a:t>
            </a:r>
            <a:r>
              <a:rPr lang="en-US" altLang="zh-CN" sz="2800" b="1" dirty="0">
                <a:solidFill>
                  <a:schemeClr val="bg2"/>
                </a:solidFill>
              </a:rPr>
              <a:t>FCS </a:t>
            </a:r>
            <a:endParaRPr lang="en-US" altLang="zh-CN" sz="2800" b="1" dirty="0">
              <a:solidFill>
                <a:schemeClr val="bg2"/>
              </a:solidFill>
            </a:endParaRPr>
          </a:p>
        </p:txBody>
      </p:sp>
      <p:sp>
        <p:nvSpPr>
          <p:cNvPr id="47107" name="Rectangle 3"/>
          <p:cNvSpPr>
            <a:spLocks noGrp="1" noChangeArrowheads="1"/>
          </p:cNvSpPr>
          <p:nvPr>
            <p:ph idx="1"/>
          </p:nvPr>
        </p:nvSpPr>
        <p:spPr>
          <a:xfrm>
            <a:off x="577534" y="1908830"/>
            <a:ext cx="10978515" cy="4182726"/>
          </a:xfrm>
        </p:spPr>
        <p:txBody>
          <a:bodyPr>
            <a:normAutofit/>
          </a:bodyPr>
          <a:lstStyle/>
          <a:p>
            <a:pPr marL="342900" indent="-342900" fontAlgn="auto">
              <a:lnSpc>
                <a:spcPct val="150000"/>
              </a:lnSpc>
              <a:buFont typeface="Wingdings" panose="05000000000000000000" pitchFamily="2" charset="2"/>
              <a:buChar char="l"/>
            </a:pPr>
            <a:r>
              <a:rPr lang="zh-CN" altLang="en-US" sz="2400" b="1" dirty="0">
                <a:solidFill>
                  <a:schemeClr val="bg2"/>
                </a:solidFill>
              </a:rPr>
              <a:t>在数据后面添加上的冗余码称为</a:t>
            </a:r>
            <a:r>
              <a:rPr lang="zh-CN" altLang="en-US" sz="2400" b="1" dirty="0">
                <a:solidFill>
                  <a:schemeClr val="hlink"/>
                </a:solidFill>
              </a:rPr>
              <a:t>帧检验序列</a:t>
            </a:r>
            <a:r>
              <a:rPr lang="zh-CN" altLang="en-US" sz="2400" b="1" dirty="0"/>
              <a:t> </a:t>
            </a:r>
            <a:r>
              <a:rPr lang="en-US" altLang="zh-CN" sz="2400" b="1" dirty="0">
                <a:solidFill>
                  <a:schemeClr val="bg2"/>
                </a:solidFill>
              </a:rPr>
              <a:t>FCS (Frame Check Sequence)</a:t>
            </a:r>
            <a:r>
              <a:rPr lang="zh-CN" altLang="en-US" sz="2400" b="1" dirty="0">
                <a:solidFill>
                  <a:schemeClr val="bg2"/>
                </a:solidFill>
              </a:rPr>
              <a:t>。</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循环冗余检验 </a:t>
            </a:r>
            <a:r>
              <a:rPr lang="en-US" altLang="zh-CN" sz="2400" b="1" dirty="0">
                <a:solidFill>
                  <a:schemeClr val="bg2"/>
                </a:solidFill>
              </a:rPr>
              <a:t>CRC </a:t>
            </a:r>
            <a:r>
              <a:rPr lang="zh-CN" altLang="en-US" sz="2400" b="1" dirty="0">
                <a:solidFill>
                  <a:schemeClr val="bg2"/>
                </a:solidFill>
              </a:rPr>
              <a:t>和帧检验序列 </a:t>
            </a:r>
            <a:r>
              <a:rPr lang="en-US" altLang="zh-CN" sz="2400" b="1" dirty="0">
                <a:solidFill>
                  <a:schemeClr val="bg2"/>
                </a:solidFill>
              </a:rPr>
              <a:t>FCS</a:t>
            </a:r>
            <a:r>
              <a:rPr lang="zh-CN" altLang="en-US" sz="2400" b="1" dirty="0">
                <a:solidFill>
                  <a:schemeClr val="bg2"/>
                </a:solidFill>
              </a:rPr>
              <a:t>并不等同。</a:t>
            </a:r>
            <a:endParaRPr lang="zh-CN" altLang="en-US" sz="2400" b="1" dirty="0">
              <a:solidFill>
                <a:schemeClr val="bg2"/>
              </a:solidFill>
            </a:endParaRPr>
          </a:p>
          <a:p>
            <a:pPr marL="800100" lvl="1" indent="-342900" fontAlgn="auto">
              <a:lnSpc>
                <a:spcPct val="150000"/>
              </a:lnSpc>
              <a:buFont typeface="Wingdings" panose="05000000000000000000" pitchFamily="2" charset="2"/>
              <a:buChar char="l"/>
            </a:pPr>
            <a:r>
              <a:rPr lang="en-US" altLang="zh-CN" sz="2400" b="1" dirty="0">
                <a:solidFill>
                  <a:srgbClr val="333399"/>
                </a:solidFill>
              </a:rPr>
              <a:t>CRC </a:t>
            </a:r>
            <a:r>
              <a:rPr lang="zh-CN" altLang="en-US" sz="2400" b="1" dirty="0">
                <a:solidFill>
                  <a:srgbClr val="333399"/>
                </a:solidFill>
              </a:rPr>
              <a:t>是一种常用的</a:t>
            </a:r>
            <a:r>
              <a:rPr lang="zh-CN" altLang="en-US" sz="2400" b="1" dirty="0">
                <a:solidFill>
                  <a:srgbClr val="FF0000"/>
                </a:solidFill>
              </a:rPr>
              <a:t>检错方法</a:t>
            </a:r>
            <a:r>
              <a:rPr lang="zh-CN" altLang="en-US" sz="2400" b="1" dirty="0">
                <a:solidFill>
                  <a:srgbClr val="333399"/>
                </a:solidFill>
              </a:rPr>
              <a:t>，而 </a:t>
            </a:r>
            <a:r>
              <a:rPr lang="en-US" altLang="zh-CN" sz="2400" b="1" dirty="0">
                <a:solidFill>
                  <a:srgbClr val="333399"/>
                </a:solidFill>
              </a:rPr>
              <a:t>FCS </a:t>
            </a:r>
            <a:r>
              <a:rPr lang="zh-CN" altLang="en-US" sz="2400" b="1" dirty="0">
                <a:solidFill>
                  <a:srgbClr val="333399"/>
                </a:solidFill>
              </a:rPr>
              <a:t>是添加在数据后面的</a:t>
            </a:r>
            <a:r>
              <a:rPr lang="zh-CN" altLang="en-US" sz="2400" b="1" dirty="0">
                <a:solidFill>
                  <a:srgbClr val="FF0000"/>
                </a:solidFill>
              </a:rPr>
              <a:t>冗余码</a:t>
            </a:r>
            <a:r>
              <a:rPr lang="zh-CN" altLang="en-US" sz="2400" b="1" dirty="0">
                <a:solidFill>
                  <a:srgbClr val="333399"/>
                </a:solidFill>
              </a:rPr>
              <a:t>。</a:t>
            </a:r>
            <a:endParaRPr lang="zh-CN" altLang="en-US" sz="2400" b="1" dirty="0">
              <a:solidFill>
                <a:srgbClr val="333399"/>
              </a:solidFill>
            </a:endParaRPr>
          </a:p>
          <a:p>
            <a:pPr marL="800100" lvl="1" indent="-342900" fontAlgn="auto">
              <a:lnSpc>
                <a:spcPct val="150000"/>
              </a:lnSpc>
              <a:buFont typeface="Wingdings" panose="05000000000000000000" pitchFamily="2" charset="2"/>
              <a:buChar char="l"/>
            </a:pPr>
            <a:r>
              <a:rPr lang="en-US" altLang="zh-CN" sz="2400" b="1" dirty="0">
                <a:solidFill>
                  <a:srgbClr val="333399"/>
                </a:solidFill>
              </a:rPr>
              <a:t>FCS </a:t>
            </a:r>
            <a:r>
              <a:rPr lang="zh-CN" altLang="en-US" sz="2400" b="1" dirty="0">
                <a:solidFill>
                  <a:srgbClr val="333399"/>
                </a:solidFill>
              </a:rPr>
              <a:t>可以用 </a:t>
            </a:r>
            <a:r>
              <a:rPr lang="en-US" altLang="zh-CN" sz="2400" b="1" dirty="0">
                <a:solidFill>
                  <a:srgbClr val="333399"/>
                </a:solidFill>
              </a:rPr>
              <a:t>CRC </a:t>
            </a:r>
            <a:r>
              <a:rPr lang="zh-CN" altLang="en-US" sz="2400" b="1" dirty="0">
                <a:solidFill>
                  <a:srgbClr val="333399"/>
                </a:solidFill>
              </a:rPr>
              <a:t>这种方法得出，但 </a:t>
            </a:r>
            <a:r>
              <a:rPr lang="en-US" altLang="zh-CN" sz="2400" b="1" dirty="0">
                <a:solidFill>
                  <a:srgbClr val="333399"/>
                </a:solidFill>
              </a:rPr>
              <a:t>CRC </a:t>
            </a:r>
            <a:r>
              <a:rPr lang="zh-CN" altLang="en-US" sz="2400" b="1" dirty="0">
                <a:solidFill>
                  <a:srgbClr val="333399"/>
                </a:solidFill>
              </a:rPr>
              <a:t>并非用来获得 </a:t>
            </a:r>
            <a:r>
              <a:rPr lang="en-US" altLang="zh-CN" sz="2400" b="1" dirty="0">
                <a:solidFill>
                  <a:srgbClr val="333399"/>
                </a:solidFill>
              </a:rPr>
              <a:t>FCS </a:t>
            </a:r>
            <a:r>
              <a:rPr lang="zh-CN" altLang="en-US" sz="2400" b="1" dirty="0">
                <a:solidFill>
                  <a:srgbClr val="333399"/>
                </a:solidFill>
              </a:rPr>
              <a:t>的唯一方法。</a:t>
            </a:r>
            <a:r>
              <a:rPr lang="zh-CN" altLang="en-US" sz="2400" b="1" dirty="0"/>
              <a:t>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custDataLst>
              <p:tags r:id="rId1"/>
            </p:custDataLst>
          </p:nvPr>
        </p:nvGraphicFramePr>
        <p:xfrm>
          <a:off x="0" y="-17780"/>
          <a:ext cx="12191365" cy="6858635"/>
        </p:xfrm>
        <a:graphic>
          <a:graphicData uri="http://schemas.openxmlformats.org/presentationml/2006/ole">
            <mc:AlternateContent xmlns:mc="http://schemas.openxmlformats.org/markup-compatibility/2006">
              <mc:Choice xmlns:v="urn:schemas-microsoft-com:vml" Requires="v">
                <p:oleObj spid="_x0000_s1030" name="" r:id="rId2" imgW="9534525" imgH="5334000" progId="Paint.Picture">
                  <p:embed/>
                </p:oleObj>
              </mc:Choice>
              <mc:Fallback>
                <p:oleObj name="" r:id="rId2" imgW="9534525" imgH="5334000" progId="Paint.Picture">
                  <p:embed/>
                  <p:pic>
                    <p:nvPicPr>
                      <p:cNvPr id="0" name="图片 2"/>
                      <p:cNvPicPr/>
                      <p:nvPr/>
                    </p:nvPicPr>
                    <p:blipFill>
                      <a:blip r:embed="rId3"/>
                      <a:stretch>
                        <a:fillRect/>
                      </a:stretch>
                    </p:blipFill>
                    <p:spPr>
                      <a:xfrm>
                        <a:off x="0" y="-17780"/>
                        <a:ext cx="12191365" cy="6858635"/>
                      </a:xfrm>
                      <a:prstGeom prst="rect">
                        <a:avLst/>
                      </a:prstGeom>
                    </p:spPr>
                  </p:pic>
                </p:oleObj>
              </mc:Fallback>
            </mc:AlternateContent>
          </a:graphicData>
        </a:graphic>
      </p:graphicFrame>
      <p:sp>
        <p:nvSpPr>
          <p:cNvPr id="4" name="文本框 3"/>
          <p:cNvSpPr txBox="1"/>
          <p:nvPr/>
        </p:nvSpPr>
        <p:spPr>
          <a:xfrm>
            <a:off x="5560695" y="1418590"/>
            <a:ext cx="6473190" cy="768350"/>
          </a:xfrm>
          <a:prstGeom prst="rect">
            <a:avLst/>
          </a:prstGeom>
          <a:noFill/>
        </p:spPr>
        <p:txBody>
          <a:bodyPr wrap="square" rtlCol="0">
            <a:spAutoFit/>
          </a:bodyPr>
          <a:lstStyle/>
          <a:p>
            <a:r>
              <a:rPr lang="en-US" altLang="zh-CN" sz="4400" b="1">
                <a:gradFill>
                  <a:gsLst>
                    <a:gs pos="0">
                      <a:srgbClr val="012D86"/>
                    </a:gs>
                    <a:gs pos="100000">
                      <a:srgbClr val="0E2557"/>
                    </a:gs>
                  </a:gsLst>
                  <a:lin scaled="0"/>
                </a:gradFill>
              </a:rPr>
              <a:t>01 </a:t>
            </a:r>
            <a:r>
              <a:rPr lang="zh-CN" altLang="en-US" sz="4400" b="1">
                <a:gradFill>
                  <a:gsLst>
                    <a:gs pos="0">
                      <a:srgbClr val="012D86"/>
                    </a:gs>
                    <a:gs pos="100000">
                      <a:srgbClr val="0E2557"/>
                    </a:gs>
                  </a:gsLst>
                  <a:lin scaled="0"/>
                </a:gradFill>
              </a:rPr>
              <a:t>使用点对点信道的数</a:t>
            </a:r>
            <a:r>
              <a:rPr lang="en-US" altLang="zh-CN" sz="4400" b="1">
                <a:gradFill>
                  <a:gsLst>
                    <a:gs pos="0">
                      <a:srgbClr val="012D86"/>
                    </a:gs>
                    <a:gs pos="100000">
                      <a:srgbClr val="0E2557"/>
                    </a:gs>
                  </a:gsLst>
                  <a:lin scaled="0"/>
                </a:gradFill>
              </a:rPr>
              <a:t>  </a:t>
            </a:r>
            <a:endParaRPr lang="zh-CN" altLang="en-US" sz="4400" b="1">
              <a:gradFill>
                <a:gsLst>
                  <a:gs pos="0">
                    <a:srgbClr val="012D86"/>
                  </a:gs>
                  <a:gs pos="100000">
                    <a:srgbClr val="0E2557"/>
                  </a:gs>
                </a:gsLst>
                <a:lin scaled="0"/>
              </a:gradFill>
            </a:endParaRPr>
          </a:p>
        </p:txBody>
      </p:sp>
      <p:sp>
        <p:nvSpPr>
          <p:cNvPr id="5" name="文本框 4"/>
          <p:cNvSpPr txBox="1"/>
          <p:nvPr/>
        </p:nvSpPr>
        <p:spPr>
          <a:xfrm>
            <a:off x="5718175" y="3969385"/>
            <a:ext cx="6115685" cy="768350"/>
          </a:xfrm>
          <a:prstGeom prst="rect">
            <a:avLst/>
          </a:prstGeom>
          <a:noFill/>
        </p:spPr>
        <p:txBody>
          <a:bodyPr wrap="square" rtlCol="0">
            <a:spAutoFit/>
          </a:bodyPr>
          <a:lstStyle/>
          <a:p>
            <a:r>
              <a:rPr lang="en-US" altLang="zh-CN" sz="4400" b="1">
                <a:gradFill>
                  <a:gsLst>
                    <a:gs pos="0">
                      <a:srgbClr val="012D86"/>
                    </a:gs>
                    <a:gs pos="100000">
                      <a:srgbClr val="0E2557"/>
                    </a:gs>
                  </a:gsLst>
                  <a:lin scaled="0"/>
                </a:gradFill>
              </a:rPr>
              <a:t>02 </a:t>
            </a:r>
            <a:r>
              <a:rPr lang="zh-CN" altLang="zh-CN" sz="4400" b="1">
                <a:gradFill>
                  <a:gsLst>
                    <a:gs pos="0">
                      <a:srgbClr val="012D86"/>
                    </a:gs>
                    <a:gs pos="100000">
                      <a:srgbClr val="0E2557"/>
                    </a:gs>
                  </a:gsLst>
                  <a:lin scaled="0"/>
                </a:gradFill>
              </a:rPr>
              <a:t>数据链路层的协议</a:t>
            </a:r>
            <a:endParaRPr lang="zh-CN" altLang="zh-CN" sz="4400" b="1">
              <a:gradFill>
                <a:gsLst>
                  <a:gs pos="0">
                    <a:srgbClr val="012D86"/>
                  </a:gs>
                  <a:gs pos="100000">
                    <a:srgbClr val="0E2557"/>
                  </a:gs>
                </a:gsLst>
                <a:lin scaled="0"/>
              </a:gradFill>
            </a:endParaRPr>
          </a:p>
        </p:txBody>
      </p:sp>
      <p:sp>
        <p:nvSpPr>
          <p:cNvPr id="14" name="页脚占位符 13"/>
          <p:cNvSpPr>
            <a:spLocks noGrp="1"/>
          </p:cNvSpPr>
          <p:nvPr>
            <p:ph type="ftr" sz="quarter" idx="11"/>
          </p:nvPr>
        </p:nvSpPr>
        <p:spPr>
          <a:xfrm>
            <a:off x="2577662" y="6456680"/>
            <a:ext cx="4114800" cy="365125"/>
          </a:xfrm>
        </p:spPr>
        <p:txBody>
          <a:bodyPr/>
          <a:lstStyle/>
          <a:p>
            <a:r>
              <a:rPr lang="zh-CN" altLang="en-US" sz="2000" b="1" dirty="0">
                <a:solidFill>
                  <a:srgbClr val="7030A0"/>
                </a:solidFill>
              </a:rPr>
              <a:t>人大学院</a:t>
            </a:r>
            <a:endParaRPr lang="zh-CN" altLang="en-US" sz="2000" b="1" dirty="0">
              <a:solidFill>
                <a:srgbClr val="7030A0"/>
              </a:solidFill>
            </a:endParaRPr>
          </a:p>
        </p:txBody>
      </p:sp>
      <p:sp>
        <p:nvSpPr>
          <p:cNvPr id="3" name="灯片编号占位符 2"/>
          <p:cNvSpPr>
            <a:spLocks noGrp="1"/>
          </p:cNvSpPr>
          <p:nvPr>
            <p:ph type="sldNum" sz="quarter" idx="12"/>
          </p:nvPr>
        </p:nvSpPr>
        <p:spPr>
          <a:xfrm>
            <a:off x="9412605" y="6456679"/>
            <a:ext cx="2743200" cy="365125"/>
          </a:xfrm>
        </p:spPr>
        <p:txBody>
          <a:bodyPr/>
          <a:lstStyle/>
          <a:p>
            <a:fld id="{60E1748A-6115-4BD5-AA0D-A90CD0C3EE90}" type="slidenum">
              <a:rPr lang="zh-CN" altLang="en-US" sz="2800" smtClean="0">
                <a:solidFill>
                  <a:srgbClr val="7030A0"/>
                </a:solidFill>
              </a:rPr>
            </a:fld>
            <a:endParaRPr lang="zh-CN" altLang="en-US" sz="2800" dirty="0">
              <a:solidFill>
                <a:srgbClr val="7030A0"/>
              </a:solidFill>
            </a:endParaRPr>
          </a:p>
        </p:txBody>
      </p:sp>
      <p:sp>
        <p:nvSpPr>
          <p:cNvPr id="12" name="日期占位符 11"/>
          <p:cNvSpPr>
            <a:spLocks noGrp="1"/>
          </p:cNvSpPr>
          <p:nvPr>
            <p:ph type="dt" sz="half" idx="10"/>
          </p:nvPr>
        </p:nvSpPr>
        <p:spPr/>
        <p:txBody>
          <a:bodyPr/>
          <a:p>
            <a:fld id="{71E6721A-666C-4331-8FB5-5B57200CE80E}" type="datetime1">
              <a:rPr lang="zh-CN" altLang="en-US" smtClean="0"/>
            </a:fld>
            <a:endParaRPr lang="zh-CN" altLang="en-US"/>
          </a:p>
        </p:txBody>
      </p:sp>
      <p:sp>
        <p:nvSpPr>
          <p:cNvPr id="15" name="文本框 14"/>
          <p:cNvSpPr txBox="1"/>
          <p:nvPr/>
        </p:nvSpPr>
        <p:spPr>
          <a:xfrm>
            <a:off x="6518275" y="2299335"/>
            <a:ext cx="2722880" cy="1045210"/>
          </a:xfrm>
          <a:prstGeom prst="rect">
            <a:avLst/>
          </a:prstGeom>
          <a:noFill/>
        </p:spPr>
        <p:txBody>
          <a:bodyPr wrap="square" rtlCol="0">
            <a:spAutoFit/>
          </a:bodyPr>
          <a:p>
            <a:r>
              <a:rPr lang="zh-CN" altLang="en-US" sz="4400" b="1">
                <a:gradFill>
                  <a:gsLst>
                    <a:gs pos="0">
                      <a:srgbClr val="012D86"/>
                    </a:gs>
                    <a:gs pos="100000">
                      <a:srgbClr val="0E2557"/>
                    </a:gs>
                  </a:gsLst>
                  <a:lin scaled="0"/>
                </a:gradFill>
                <a:sym typeface="+mn-ea"/>
              </a:rPr>
              <a:t>据链路层</a:t>
            </a:r>
            <a:endParaRPr lang="zh-CN" altLang="en-US" sz="4400" b="1">
              <a:gradFill>
                <a:gsLst>
                  <a:gs pos="0">
                    <a:srgbClr val="012D86"/>
                  </a:gs>
                  <a:gs pos="100000">
                    <a:srgbClr val="0E2557"/>
                  </a:gs>
                </a:gsLst>
                <a:lin scaled="0"/>
              </a:gradFill>
            </a:endParaRPr>
          </a:p>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5.1.4  </a:t>
            </a:r>
            <a:r>
              <a:rPr sz="2800" b="1" dirty="0">
                <a:solidFill>
                  <a:schemeClr val="bg2"/>
                </a:solidFill>
                <a:latin typeface="黑体" panose="02010609060101010101" charset="-122"/>
                <a:ea typeface="黑体" panose="02010609060101010101" charset="-122"/>
                <a:sym typeface="+mn-ea"/>
              </a:rPr>
              <a:t>差错检测</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50530" name="Rectangle 2"/>
          <p:cNvSpPr>
            <a:spLocks noGrp="1" noChangeArrowheads="1"/>
          </p:cNvSpPr>
          <p:nvPr/>
        </p:nvSpPr>
        <p:spPr>
          <a:xfrm>
            <a:off x="695325" y="1136015"/>
            <a:ext cx="7331710" cy="42926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接收端对收到的每一帧进行 </a:t>
            </a:r>
            <a:r>
              <a:rPr lang="en-US" altLang="zh-CN" sz="2800" b="1" dirty="0">
                <a:solidFill>
                  <a:schemeClr val="bg2"/>
                </a:solidFill>
              </a:rPr>
              <a:t>CRC </a:t>
            </a:r>
            <a:r>
              <a:rPr lang="zh-CN" altLang="en-US" sz="2800" b="1" dirty="0">
                <a:solidFill>
                  <a:schemeClr val="bg2"/>
                </a:solidFill>
              </a:rPr>
              <a:t>检验 </a:t>
            </a:r>
            <a:endParaRPr lang="zh-CN" altLang="en-US" sz="2800" b="1" dirty="0">
              <a:solidFill>
                <a:schemeClr val="bg2"/>
              </a:solidFill>
            </a:endParaRPr>
          </a:p>
        </p:txBody>
      </p:sp>
      <p:sp>
        <p:nvSpPr>
          <p:cNvPr id="150531" name="Rectangle 3"/>
          <p:cNvSpPr>
            <a:spLocks noGrp="1" noChangeArrowheads="1"/>
          </p:cNvSpPr>
          <p:nvPr>
            <p:ph idx="1"/>
          </p:nvPr>
        </p:nvSpPr>
        <p:spPr>
          <a:xfrm>
            <a:off x="609919" y="2204864"/>
            <a:ext cx="10978515" cy="3966702"/>
          </a:xfrm>
        </p:spPr>
        <p:txBody>
          <a:bodyPr>
            <a:normAutofit/>
          </a:bodyPr>
          <a:lstStyle/>
          <a:p>
            <a:pPr marL="0" indent="0" algn="just">
              <a:buNone/>
            </a:pPr>
            <a:r>
              <a:rPr lang="en-US" altLang="zh-CN" sz="2400" b="1" dirty="0">
                <a:solidFill>
                  <a:schemeClr val="bg2"/>
                </a:solidFill>
              </a:rPr>
              <a:t>(1) </a:t>
            </a:r>
            <a:r>
              <a:rPr lang="zh-CN" altLang="en-US" sz="2400" b="1" dirty="0">
                <a:solidFill>
                  <a:schemeClr val="bg2"/>
                </a:solidFill>
              </a:rPr>
              <a:t>若得出的余数 </a:t>
            </a:r>
            <a:r>
              <a:rPr lang="en-US" altLang="zh-CN" sz="2400" b="1" i="1" dirty="0">
                <a:solidFill>
                  <a:schemeClr val="bg2"/>
                </a:solidFill>
              </a:rPr>
              <a:t>R</a:t>
            </a:r>
            <a:r>
              <a:rPr lang="en-US" altLang="zh-CN" sz="2400" b="1" dirty="0">
                <a:solidFill>
                  <a:schemeClr val="bg2"/>
                </a:solidFill>
              </a:rPr>
              <a:t> = 0</a:t>
            </a:r>
            <a:r>
              <a:rPr lang="zh-CN" altLang="en-US" sz="2400" b="1" dirty="0">
                <a:solidFill>
                  <a:schemeClr val="bg2"/>
                </a:solidFill>
              </a:rPr>
              <a:t>，则判定这个帧没有差错，就</a:t>
            </a:r>
            <a:r>
              <a:rPr lang="zh-CN" altLang="en-US" sz="2400" b="1" dirty="0">
                <a:solidFill>
                  <a:srgbClr val="FF0000"/>
                </a:solidFill>
              </a:rPr>
              <a:t>接受</a:t>
            </a:r>
            <a:r>
              <a:rPr lang="en-US" altLang="zh-CN" sz="2400" b="1" dirty="0">
                <a:solidFill>
                  <a:schemeClr val="bg2"/>
                </a:solidFill>
              </a:rPr>
              <a:t>(accept)</a:t>
            </a:r>
            <a:r>
              <a:rPr lang="zh-CN" altLang="en-US" sz="2400" b="1" dirty="0">
                <a:solidFill>
                  <a:schemeClr val="bg2"/>
                </a:solidFill>
              </a:rPr>
              <a:t>。</a:t>
            </a:r>
            <a:endParaRPr lang="zh-CN" altLang="en-US" sz="2400" b="1" dirty="0">
              <a:solidFill>
                <a:schemeClr val="bg2"/>
              </a:solidFill>
            </a:endParaRPr>
          </a:p>
          <a:p>
            <a:pPr marL="0" indent="0" algn="just" fontAlgn="auto">
              <a:lnSpc>
                <a:spcPct val="150000"/>
              </a:lnSpc>
              <a:buNone/>
            </a:pPr>
            <a:r>
              <a:rPr lang="en-US" altLang="zh-CN" sz="2400" b="1" dirty="0">
                <a:solidFill>
                  <a:schemeClr val="bg2"/>
                </a:solidFill>
              </a:rPr>
              <a:t>(2) </a:t>
            </a:r>
            <a:r>
              <a:rPr lang="zh-CN" altLang="en-US" sz="2400" b="1" dirty="0">
                <a:solidFill>
                  <a:schemeClr val="bg2"/>
                </a:solidFill>
              </a:rPr>
              <a:t>若余数 </a:t>
            </a:r>
            <a:r>
              <a:rPr lang="en-US" altLang="zh-CN" sz="2400" b="1" i="1" dirty="0">
                <a:solidFill>
                  <a:schemeClr val="bg2"/>
                </a:solidFill>
              </a:rPr>
              <a:t>R</a:t>
            </a:r>
            <a:r>
              <a:rPr lang="en-US" altLang="zh-CN" sz="2400" b="1" dirty="0">
                <a:solidFill>
                  <a:schemeClr val="bg2"/>
                </a:solidFill>
              </a:rPr>
              <a:t> </a:t>
            </a:r>
            <a:r>
              <a:rPr lang="en-US" altLang="zh-CN" sz="2400" b="1" dirty="0">
                <a:solidFill>
                  <a:schemeClr val="bg2"/>
                </a:solidFill>
                <a:sym typeface="Symbol" panose="05050102010706020507" pitchFamily="18" charset="2"/>
              </a:rPr>
              <a:t></a:t>
            </a:r>
            <a:r>
              <a:rPr lang="en-US" altLang="zh-CN" sz="2400" b="1" dirty="0">
                <a:solidFill>
                  <a:schemeClr val="bg2"/>
                </a:solidFill>
              </a:rPr>
              <a:t> 0</a:t>
            </a:r>
            <a:r>
              <a:rPr lang="zh-CN" altLang="en-US" sz="2400" b="1" dirty="0">
                <a:solidFill>
                  <a:schemeClr val="bg2"/>
                </a:solidFill>
              </a:rPr>
              <a:t>，则判定这个帧有差错，就</a:t>
            </a:r>
            <a:r>
              <a:rPr lang="zh-CN" altLang="en-US" sz="2400" b="1" dirty="0">
                <a:solidFill>
                  <a:srgbClr val="FF0000"/>
                </a:solidFill>
              </a:rPr>
              <a:t>丢弃</a:t>
            </a:r>
            <a:r>
              <a:rPr lang="zh-CN" altLang="en-US" sz="2400" b="1" dirty="0">
                <a:solidFill>
                  <a:schemeClr val="bg2"/>
                </a:solidFill>
              </a:rPr>
              <a:t>。</a:t>
            </a:r>
            <a:endParaRPr lang="zh-CN" altLang="en-US" sz="2400" b="1" dirty="0">
              <a:solidFill>
                <a:schemeClr val="bg2"/>
              </a:solidFill>
            </a:endParaRPr>
          </a:p>
          <a:p>
            <a:pPr marL="342900" indent="-342900" algn="just">
              <a:buFont typeface="Wingdings" panose="05000000000000000000" pitchFamily="2" charset="2"/>
              <a:buChar char="l"/>
            </a:pPr>
            <a:r>
              <a:rPr lang="zh-CN" altLang="en-US" sz="2400" b="1" dirty="0">
                <a:solidFill>
                  <a:schemeClr val="bg2"/>
                </a:solidFill>
              </a:rPr>
              <a:t>但这种检测方法并不能确定究竟是哪一个或哪几个比特出现了差错。</a:t>
            </a:r>
            <a:endParaRPr lang="zh-CN" altLang="en-US" sz="2400" b="1" dirty="0">
              <a:solidFill>
                <a:schemeClr val="bg2"/>
              </a:solidFill>
            </a:endParaRPr>
          </a:p>
          <a:p>
            <a:pPr marL="342900" indent="-342900" algn="just">
              <a:buFont typeface="Wingdings" panose="05000000000000000000" pitchFamily="2" charset="2"/>
              <a:buChar char="l"/>
            </a:pPr>
            <a:r>
              <a:rPr lang="zh-CN" altLang="en-US" sz="2400" b="1" dirty="0">
                <a:solidFill>
                  <a:schemeClr val="bg2"/>
                </a:solidFill>
              </a:rPr>
              <a:t>只要经过严格的挑选，并使用位数足够多的除数 </a:t>
            </a:r>
            <a:r>
              <a:rPr lang="en-US" altLang="zh-CN" sz="2400" b="1" i="1" dirty="0">
                <a:solidFill>
                  <a:schemeClr val="bg2"/>
                </a:solidFill>
              </a:rPr>
              <a:t>P</a:t>
            </a:r>
            <a:r>
              <a:rPr lang="zh-CN" altLang="en-US" sz="2400" b="1" dirty="0">
                <a:solidFill>
                  <a:schemeClr val="bg2"/>
                </a:solidFill>
              </a:rPr>
              <a:t>，那么出现检测不到的差错的概率就很小很小。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5.1.4  </a:t>
            </a:r>
            <a:r>
              <a:rPr sz="2800" b="1" dirty="0">
                <a:solidFill>
                  <a:schemeClr val="bg2"/>
                </a:solidFill>
                <a:latin typeface="黑体" panose="02010609060101010101" charset="-122"/>
                <a:ea typeface="黑体" panose="02010609060101010101" charset="-122"/>
                <a:sym typeface="+mn-ea"/>
              </a:rPr>
              <a:t>差错检测</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49506" name="Rectangle 2"/>
          <p:cNvSpPr>
            <a:spLocks noGrp="1" noChangeArrowheads="1"/>
          </p:cNvSpPr>
          <p:nvPr/>
        </p:nvSpPr>
        <p:spPr>
          <a:xfrm>
            <a:off x="695326" y="109021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应当注意 </a:t>
            </a:r>
            <a:endParaRPr lang="zh-CN" altLang="en-US" sz="2800" b="1" dirty="0">
              <a:solidFill>
                <a:schemeClr val="bg2"/>
              </a:solidFill>
            </a:endParaRPr>
          </a:p>
        </p:txBody>
      </p:sp>
      <p:sp>
        <p:nvSpPr>
          <p:cNvPr id="149507" name="Rectangle 3"/>
          <p:cNvSpPr>
            <a:spLocks noGrp="1" noChangeArrowheads="1"/>
          </p:cNvSpPr>
          <p:nvPr>
            <p:ph idx="1"/>
          </p:nvPr>
        </p:nvSpPr>
        <p:spPr>
          <a:xfrm>
            <a:off x="606109" y="1812764"/>
            <a:ext cx="10978515" cy="3522858"/>
          </a:xfrm>
        </p:spPr>
        <p:txBody>
          <a:bodyPr>
            <a:normAutofit fontScale="90000" lnSpcReduction="20000"/>
          </a:bodyPr>
          <a:lstStyle/>
          <a:p>
            <a:pPr marL="342900" indent="-342900" algn="just" fontAlgn="auto">
              <a:lnSpc>
                <a:spcPct val="150000"/>
              </a:lnSpc>
              <a:buFont typeface="Wingdings" panose="05000000000000000000" pitchFamily="2" charset="2"/>
              <a:buChar char="l"/>
            </a:pPr>
            <a:r>
              <a:rPr lang="zh-CN" altLang="en-US" sz="2400" b="1" dirty="0">
                <a:solidFill>
                  <a:schemeClr val="bg2"/>
                </a:solidFill>
              </a:rPr>
              <a:t>仅用循环冗余检验 </a:t>
            </a:r>
            <a:r>
              <a:rPr lang="en-US" altLang="zh-CN" sz="2400" b="1" dirty="0" err="1">
                <a:solidFill>
                  <a:schemeClr val="bg2"/>
                </a:solidFill>
              </a:rPr>
              <a:t>CRC</a:t>
            </a:r>
            <a:r>
              <a:rPr lang="en-US" altLang="zh-CN" sz="2400" b="1" dirty="0">
                <a:solidFill>
                  <a:schemeClr val="bg2"/>
                </a:solidFill>
              </a:rPr>
              <a:t> </a:t>
            </a:r>
            <a:r>
              <a:rPr lang="zh-CN" altLang="en-US" sz="2400" b="1" dirty="0">
                <a:solidFill>
                  <a:schemeClr val="bg2"/>
                </a:solidFill>
              </a:rPr>
              <a:t>差错检测技术只能做到无差错</a:t>
            </a:r>
            <a:r>
              <a:rPr lang="zh-CN" altLang="en-US" sz="2400" b="1" dirty="0">
                <a:solidFill>
                  <a:srgbClr val="FF0000"/>
                </a:solidFill>
              </a:rPr>
              <a:t>接受</a:t>
            </a:r>
            <a:r>
              <a:rPr lang="en-US" altLang="zh-CN" sz="2400" b="1" dirty="0">
                <a:solidFill>
                  <a:schemeClr val="bg2"/>
                </a:solidFill>
              </a:rPr>
              <a:t>(accept)</a:t>
            </a:r>
            <a:r>
              <a:rPr lang="zh-CN" altLang="en-US" sz="2400" b="1" dirty="0">
                <a:solidFill>
                  <a:schemeClr val="bg2"/>
                </a:solidFill>
              </a:rPr>
              <a:t>。</a:t>
            </a:r>
            <a:endParaRPr lang="zh-CN" altLang="en-US" sz="2400" b="1" dirty="0">
              <a:solidFill>
                <a:schemeClr val="bg2"/>
              </a:solidFill>
            </a:endParaRPr>
          </a:p>
          <a:p>
            <a:pPr marL="342900" indent="-342900" algn="just" fontAlgn="auto">
              <a:lnSpc>
                <a:spcPct val="150000"/>
              </a:lnSpc>
              <a:buFont typeface="Wingdings" panose="05000000000000000000" pitchFamily="2" charset="2"/>
              <a:buChar char="l"/>
            </a:pPr>
            <a:r>
              <a:rPr lang="zh-CN" altLang="en-US" sz="2400" b="1" dirty="0">
                <a:solidFill>
                  <a:schemeClr val="bg2"/>
                </a:solidFill>
              </a:rPr>
              <a:t>“无差错接受”是指：“凡是接受的帧（即</a:t>
            </a:r>
            <a:r>
              <a:rPr lang="zh-CN" altLang="en-US" sz="2400" b="1" dirty="0">
                <a:solidFill>
                  <a:srgbClr val="FF0000"/>
                </a:solidFill>
              </a:rPr>
              <a:t>不包括丢弃的帧</a:t>
            </a:r>
            <a:r>
              <a:rPr lang="zh-CN" altLang="en-US" sz="2400" b="1" dirty="0">
                <a:solidFill>
                  <a:schemeClr val="bg2"/>
                </a:solidFill>
              </a:rPr>
              <a:t>），我们都能以非常接近于 </a:t>
            </a:r>
            <a:r>
              <a:rPr lang="en-US" altLang="zh-CN" sz="2400" b="1" dirty="0">
                <a:solidFill>
                  <a:schemeClr val="bg2"/>
                </a:solidFill>
              </a:rPr>
              <a:t>1 </a:t>
            </a:r>
            <a:r>
              <a:rPr lang="zh-CN" altLang="en-US" sz="2400" b="1" dirty="0">
                <a:solidFill>
                  <a:schemeClr val="bg2"/>
                </a:solidFill>
              </a:rPr>
              <a:t>的概率认为这些帧在传输过程中没有产生差错”。</a:t>
            </a:r>
            <a:endParaRPr lang="zh-CN" altLang="en-US" sz="2400" b="1" dirty="0">
              <a:solidFill>
                <a:schemeClr val="bg2"/>
              </a:solidFill>
            </a:endParaRPr>
          </a:p>
          <a:p>
            <a:pPr marL="342900" indent="-342900" algn="just" fontAlgn="auto">
              <a:lnSpc>
                <a:spcPct val="150000"/>
              </a:lnSpc>
              <a:buFont typeface="Wingdings" panose="05000000000000000000" pitchFamily="2" charset="2"/>
              <a:buChar char="l"/>
            </a:pPr>
            <a:r>
              <a:rPr lang="zh-CN" altLang="en-US" sz="2400" b="1" dirty="0">
                <a:solidFill>
                  <a:schemeClr val="bg2"/>
                </a:solidFill>
              </a:rPr>
              <a:t>也就是说：“凡是接收端数据链路层接受的帧都没有传输差错”（有差错的帧就丢弃而不接受）。</a:t>
            </a:r>
            <a:endParaRPr lang="zh-CN" altLang="en-US" sz="2400" b="1" dirty="0">
              <a:solidFill>
                <a:schemeClr val="bg2"/>
              </a:solidFill>
            </a:endParaRPr>
          </a:p>
          <a:p>
            <a:pPr marL="342900" indent="-342900" algn="just" fontAlgn="auto">
              <a:lnSpc>
                <a:spcPct val="150000"/>
              </a:lnSpc>
              <a:buFont typeface="Wingdings" panose="05000000000000000000" pitchFamily="2" charset="2"/>
              <a:buChar char="l"/>
            </a:pPr>
            <a:r>
              <a:rPr lang="zh-CN" altLang="en-US" sz="2400" b="1" dirty="0">
                <a:solidFill>
                  <a:schemeClr val="bg2"/>
                </a:solidFill>
              </a:rPr>
              <a:t>要做到“</a:t>
            </a:r>
            <a:r>
              <a:rPr lang="zh-CN" altLang="en-US" sz="2400" b="1" dirty="0">
                <a:solidFill>
                  <a:srgbClr val="FF0000"/>
                </a:solidFill>
              </a:rPr>
              <a:t>可靠传输</a:t>
            </a:r>
            <a:r>
              <a:rPr lang="zh-CN" altLang="en-US" sz="2400" b="1" dirty="0">
                <a:solidFill>
                  <a:schemeClr val="bg2"/>
                </a:solidFill>
              </a:rPr>
              <a:t>”（即发送什么就收到什么）就必须再加上下一节要讲的</a:t>
            </a:r>
            <a:r>
              <a:rPr lang="zh-CN" altLang="en-US" sz="2400" b="1" dirty="0">
                <a:solidFill>
                  <a:srgbClr val="FF0000"/>
                </a:solidFill>
              </a:rPr>
              <a:t>确认</a:t>
            </a:r>
            <a:r>
              <a:rPr lang="zh-CN" altLang="en-US" sz="2400" b="1" dirty="0">
                <a:solidFill>
                  <a:schemeClr val="bg2"/>
                </a:solidFill>
              </a:rPr>
              <a:t>和</a:t>
            </a:r>
            <a:r>
              <a:rPr lang="zh-CN" altLang="en-US" sz="2400" b="1" dirty="0">
                <a:solidFill>
                  <a:srgbClr val="FF0000"/>
                </a:solidFill>
              </a:rPr>
              <a:t>重传</a:t>
            </a:r>
            <a:r>
              <a:rPr lang="zh-CN" altLang="en-US" sz="2400" b="1" dirty="0">
                <a:solidFill>
                  <a:schemeClr val="bg2"/>
                </a:solidFill>
              </a:rPr>
              <a:t>机制。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文本框 2"/>
          <p:cNvSpPr txBox="1"/>
          <p:nvPr/>
        </p:nvSpPr>
        <p:spPr>
          <a:xfrm>
            <a:off x="284480" y="1188720"/>
            <a:ext cx="11980545" cy="521970"/>
          </a:xfrm>
          <a:prstGeom prst="rect">
            <a:avLst/>
          </a:prstGeom>
          <a:noFill/>
        </p:spPr>
        <p:txBody>
          <a:bodyPr wrap="none" rtlCol="0" anchor="t">
            <a:spAutoFit/>
          </a:bodyPr>
          <a:p>
            <a:r>
              <a:rPr lang="zh-CN" altLang="en-US" sz="2800" b="1" dirty="0" smtClean="0">
                <a:solidFill>
                  <a:schemeClr val="bg2"/>
                </a:solidFill>
                <a:sym typeface="+mn-ea"/>
              </a:rPr>
              <a:t>在不可靠的信道上实现可靠的数据传输，为上层提供一条可靠的逻辑通道。</a:t>
            </a:r>
            <a:endParaRPr lang="zh-CN" altLang="en-US" sz="2800" b="1" dirty="0" smtClean="0">
              <a:solidFill>
                <a:schemeClr val="bg2"/>
              </a:solidFill>
              <a:sym typeface="+mn-ea"/>
            </a:endParaRPr>
          </a:p>
        </p:txBody>
      </p:sp>
      <p:grpSp>
        <p:nvGrpSpPr>
          <p:cNvPr id="37892" name="Group 14"/>
          <p:cNvGrpSpPr/>
          <p:nvPr/>
        </p:nvGrpSpPr>
        <p:grpSpPr bwMode="auto">
          <a:xfrm>
            <a:off x="2294890" y="3582035"/>
            <a:ext cx="6624638" cy="992188"/>
            <a:chOff x="884" y="2750"/>
            <a:chExt cx="4173" cy="625"/>
          </a:xfrm>
          <a:gradFill>
            <a:gsLst>
              <a:gs pos="0">
                <a:srgbClr val="FFC000"/>
              </a:gs>
              <a:gs pos="50000">
                <a:srgbClr val="FFFF00"/>
              </a:gs>
              <a:gs pos="100000">
                <a:srgbClr val="FFC000"/>
              </a:gs>
            </a:gsLst>
            <a:lin ang="5400000" scaled="1"/>
          </a:gradFill>
        </p:grpSpPr>
        <p:sp>
          <p:nvSpPr>
            <p:cNvPr id="37910" name="AutoShape 9"/>
            <p:cNvSpPr>
              <a:spLocks noChangeArrowheads="1"/>
            </p:cNvSpPr>
            <p:nvPr/>
          </p:nvSpPr>
          <p:spPr bwMode="auto">
            <a:xfrm rot="-5400000">
              <a:off x="2658" y="976"/>
              <a:ext cx="625" cy="4173"/>
            </a:xfrm>
            <a:prstGeom prst="can">
              <a:avLst>
                <a:gd name="adj" fmla="val 30818"/>
              </a:avLst>
            </a:prstGeom>
            <a:grpFill/>
            <a:ln w="19050">
              <a:solidFill>
                <a:schemeClr val="tx1"/>
              </a:solidFill>
              <a:round/>
              <a:headEnd type="none" w="sm" len="lg"/>
              <a:tailEnd type="none" w="sm" len="lg"/>
            </a:ln>
          </p:spPr>
          <p:txBody>
            <a:bodyPr wrap="none" anchor="ctr"/>
            <a:lstStyle/>
            <a:p>
              <a:pPr algn="ctr"/>
              <a:endParaRPr lang="zh-CN" altLang="en-US" b="1">
                <a:solidFill>
                  <a:schemeClr val="bg2"/>
                </a:solidFill>
                <a:latin typeface="+mn-lt"/>
                <a:ea typeface="+mn-ea"/>
              </a:endParaRPr>
            </a:p>
          </p:txBody>
        </p:sp>
        <p:sp>
          <p:nvSpPr>
            <p:cNvPr id="37911" name="Text Box 13"/>
            <p:cNvSpPr txBox="1">
              <a:spLocks noChangeArrowheads="1"/>
            </p:cNvSpPr>
            <p:nvPr/>
          </p:nvSpPr>
          <p:spPr bwMode="auto">
            <a:xfrm>
              <a:off x="2245" y="2931"/>
              <a:ext cx="1361"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dirty="0">
                  <a:solidFill>
                    <a:schemeClr val="bg2"/>
                  </a:solidFill>
                  <a:latin typeface="+mn-lt"/>
                  <a:ea typeface="+mn-ea"/>
                </a:rPr>
                <a:t>可靠信道</a:t>
              </a:r>
              <a:endParaRPr lang="zh-CN" altLang="en-US" b="1" dirty="0">
                <a:solidFill>
                  <a:schemeClr val="bg2"/>
                </a:solidFill>
                <a:latin typeface="+mn-lt"/>
                <a:ea typeface="+mn-ea"/>
              </a:endParaRPr>
            </a:p>
          </p:txBody>
        </p:sp>
      </p:grpSp>
      <p:sp>
        <p:nvSpPr>
          <p:cNvPr id="37895" name="AutoShape 5"/>
          <p:cNvSpPr>
            <a:spLocks noChangeArrowheads="1"/>
          </p:cNvSpPr>
          <p:nvPr/>
        </p:nvSpPr>
        <p:spPr bwMode="auto">
          <a:xfrm rot="-5400000">
            <a:off x="5435760" y="1809592"/>
            <a:ext cx="415925" cy="6551613"/>
          </a:xfrm>
          <a:prstGeom prst="can">
            <a:avLst>
              <a:gd name="adj" fmla="val 44995"/>
            </a:avLst>
          </a:prstGeom>
          <a:gradFill rotWithShape="0">
            <a:gsLst>
              <a:gs pos="0">
                <a:srgbClr val="FFC000"/>
              </a:gs>
              <a:gs pos="50000">
                <a:srgbClr val="FFFF00"/>
              </a:gs>
              <a:gs pos="100000">
                <a:srgbClr val="FFC000"/>
              </a:gs>
            </a:gsLst>
            <a:lin ang="5400000" scaled="1"/>
          </a:gradFill>
          <a:ln w="19050">
            <a:solidFill>
              <a:schemeClr val="tx1"/>
            </a:solidFill>
            <a:round/>
            <a:headEnd type="none" w="sm" len="lg"/>
            <a:tailEnd type="none" w="sm" len="lg"/>
          </a:ln>
        </p:spPr>
        <p:txBody>
          <a:bodyPr wrap="none" anchor="ctr"/>
          <a:lstStyle/>
          <a:p>
            <a:pPr algn="ctr"/>
            <a:endParaRPr lang="zh-CN" altLang="en-US" b="1">
              <a:solidFill>
                <a:schemeClr val="bg2"/>
              </a:solidFill>
              <a:latin typeface="+mn-lt"/>
              <a:ea typeface="+mn-ea"/>
            </a:endParaRPr>
          </a:p>
        </p:txBody>
      </p:sp>
      <p:sp>
        <p:nvSpPr>
          <p:cNvPr id="37896" name="Rectangle 7"/>
          <p:cNvSpPr>
            <a:spLocks noChangeArrowheads="1"/>
          </p:cNvSpPr>
          <p:nvPr/>
        </p:nvSpPr>
        <p:spPr bwMode="auto">
          <a:xfrm>
            <a:off x="2728278" y="3796349"/>
            <a:ext cx="1079500" cy="649287"/>
          </a:xfrm>
          <a:prstGeom prst="rect">
            <a:avLst/>
          </a:prstGeom>
          <a:solidFill>
            <a:srgbClr val="66FF99"/>
          </a:solidFill>
          <a:ln w="9525">
            <a:miter lim="800000"/>
          </a:ln>
          <a:scene3d>
            <a:camera prst="legacyObliqueTopRight"/>
            <a:lightRig rig="legacyFlat3" dir="b"/>
          </a:scene3d>
          <a:sp3d extrusionH="430200" prstMaterial="legacyMatte">
            <a:bevelT w="13500" h="13500" prst="angle"/>
            <a:bevelB w="13500" h="13500" prst="angle"/>
            <a:extrusionClr>
              <a:srgbClr val="66FF99"/>
            </a:extrusionClr>
          </a:sp3d>
        </p:spPr>
        <p:txBody>
          <a:bodyPr anchor="ctr">
            <a:flatTx/>
          </a:bodyPr>
          <a:lstStyle/>
          <a:p>
            <a:pPr algn="ctr"/>
            <a:r>
              <a:rPr lang="zh-CN" altLang="en-US" b="1" dirty="0">
                <a:solidFill>
                  <a:schemeClr val="bg2"/>
                </a:solidFill>
                <a:latin typeface="+mn-lt"/>
                <a:ea typeface="+mn-ea"/>
              </a:rPr>
              <a:t>可靠传输协议</a:t>
            </a:r>
            <a:endParaRPr lang="zh-CN" altLang="en-US" b="1" dirty="0">
              <a:solidFill>
                <a:schemeClr val="bg2"/>
              </a:solidFill>
              <a:latin typeface="+mn-lt"/>
              <a:ea typeface="+mn-ea"/>
            </a:endParaRPr>
          </a:p>
        </p:txBody>
      </p:sp>
      <p:sp>
        <p:nvSpPr>
          <p:cNvPr id="37897" name="Rectangle 8"/>
          <p:cNvSpPr>
            <a:spLocks noChangeArrowheads="1"/>
          </p:cNvSpPr>
          <p:nvPr/>
        </p:nvSpPr>
        <p:spPr bwMode="auto">
          <a:xfrm>
            <a:off x="6976428" y="3796349"/>
            <a:ext cx="1079500" cy="649287"/>
          </a:xfrm>
          <a:prstGeom prst="rect">
            <a:avLst/>
          </a:prstGeom>
          <a:solidFill>
            <a:srgbClr val="66FF99"/>
          </a:solidFill>
          <a:ln w="9525">
            <a:miter lim="800000"/>
          </a:ln>
          <a:scene3d>
            <a:camera prst="legacyObliqueTopRight"/>
            <a:lightRig rig="legacyFlat3" dir="b"/>
          </a:scene3d>
          <a:sp3d extrusionH="430200" prstMaterial="legacyMatte">
            <a:bevelT w="13500" h="13500" prst="angle"/>
            <a:bevelB w="13500" h="13500" prst="angle"/>
            <a:extrusionClr>
              <a:srgbClr val="66FF99"/>
            </a:extrusionClr>
          </a:sp3d>
        </p:spPr>
        <p:txBody>
          <a:bodyPr anchor="ctr">
            <a:flatTx/>
          </a:bodyPr>
          <a:lstStyle/>
          <a:p>
            <a:pPr algn="ctr"/>
            <a:r>
              <a:rPr lang="zh-CN" altLang="en-US" b="1">
                <a:solidFill>
                  <a:schemeClr val="bg2"/>
                </a:solidFill>
                <a:latin typeface="+mn-lt"/>
                <a:ea typeface="+mn-ea"/>
              </a:rPr>
              <a:t>可靠传输协议</a:t>
            </a:r>
            <a:endParaRPr lang="zh-CN" altLang="en-US" b="1">
              <a:solidFill>
                <a:schemeClr val="bg2"/>
              </a:solidFill>
              <a:latin typeface="+mn-lt"/>
              <a:ea typeface="+mn-ea"/>
            </a:endParaRPr>
          </a:p>
        </p:txBody>
      </p:sp>
      <p:sp>
        <p:nvSpPr>
          <p:cNvPr id="37898" name="Rectangle 10"/>
          <p:cNvSpPr>
            <a:spLocks noChangeArrowheads="1"/>
          </p:cNvSpPr>
          <p:nvPr/>
        </p:nvSpPr>
        <p:spPr bwMode="auto">
          <a:xfrm>
            <a:off x="2799715" y="2358074"/>
            <a:ext cx="1079500" cy="649287"/>
          </a:xfrm>
          <a:prstGeom prst="rect">
            <a:avLst/>
          </a:prstGeom>
          <a:solidFill>
            <a:srgbClr val="66FF99"/>
          </a:solidFill>
          <a:ln w="9525">
            <a:miter lim="800000"/>
          </a:ln>
          <a:scene3d>
            <a:camera prst="legacyObliqueTopRight"/>
            <a:lightRig rig="legacyFlat3" dir="b"/>
          </a:scene3d>
          <a:sp3d extrusionH="430200" prstMaterial="legacyMatte">
            <a:bevelT w="13500" h="13500" prst="angle"/>
            <a:bevelB w="13500" h="13500" prst="angle"/>
            <a:extrusionClr>
              <a:srgbClr val="66FF99"/>
            </a:extrusionClr>
          </a:sp3d>
        </p:spPr>
        <p:txBody>
          <a:bodyPr anchor="ctr">
            <a:flatTx/>
          </a:bodyPr>
          <a:lstStyle/>
          <a:p>
            <a:pPr algn="ctr"/>
            <a:r>
              <a:rPr lang="zh-CN" altLang="en-US" b="1">
                <a:solidFill>
                  <a:schemeClr val="bg2"/>
                </a:solidFill>
                <a:latin typeface="+mn-lt"/>
                <a:ea typeface="+mn-ea"/>
              </a:rPr>
              <a:t>上层</a:t>
            </a:r>
            <a:endParaRPr lang="zh-CN" altLang="en-US" b="1">
              <a:solidFill>
                <a:schemeClr val="bg2"/>
              </a:solidFill>
              <a:latin typeface="+mn-lt"/>
              <a:ea typeface="+mn-ea"/>
            </a:endParaRPr>
          </a:p>
          <a:p>
            <a:pPr algn="ctr"/>
            <a:r>
              <a:rPr lang="zh-CN" altLang="en-US" b="1">
                <a:solidFill>
                  <a:schemeClr val="bg2"/>
                </a:solidFill>
                <a:latin typeface="+mn-lt"/>
                <a:ea typeface="+mn-ea"/>
              </a:rPr>
              <a:t>用户</a:t>
            </a:r>
            <a:endParaRPr lang="zh-CN" altLang="en-US" b="1">
              <a:solidFill>
                <a:schemeClr val="bg2"/>
              </a:solidFill>
              <a:latin typeface="+mn-lt"/>
              <a:ea typeface="+mn-ea"/>
            </a:endParaRPr>
          </a:p>
        </p:txBody>
      </p:sp>
      <p:sp>
        <p:nvSpPr>
          <p:cNvPr id="37899" name="Rectangle 11"/>
          <p:cNvSpPr>
            <a:spLocks noChangeArrowheads="1"/>
          </p:cNvSpPr>
          <p:nvPr/>
        </p:nvSpPr>
        <p:spPr bwMode="auto">
          <a:xfrm>
            <a:off x="7047865" y="2358074"/>
            <a:ext cx="1079500" cy="649287"/>
          </a:xfrm>
          <a:prstGeom prst="rect">
            <a:avLst/>
          </a:prstGeom>
          <a:solidFill>
            <a:srgbClr val="66FF99"/>
          </a:solidFill>
          <a:ln w="9525">
            <a:miter lim="800000"/>
          </a:ln>
          <a:scene3d>
            <a:camera prst="legacyObliqueTopRight"/>
            <a:lightRig rig="legacyFlat3" dir="b"/>
          </a:scene3d>
          <a:sp3d extrusionH="430200" prstMaterial="legacyMatte">
            <a:bevelT w="13500" h="13500" prst="angle"/>
            <a:bevelB w="13500" h="13500" prst="angle"/>
            <a:extrusionClr>
              <a:srgbClr val="66FF99"/>
            </a:extrusionClr>
          </a:sp3d>
        </p:spPr>
        <p:txBody>
          <a:bodyPr anchor="ctr">
            <a:flatTx/>
          </a:bodyPr>
          <a:lstStyle/>
          <a:p>
            <a:pPr algn="ctr"/>
            <a:r>
              <a:rPr lang="zh-CN" altLang="en-US" b="1">
                <a:solidFill>
                  <a:schemeClr val="bg2"/>
                </a:solidFill>
                <a:latin typeface="+mn-lt"/>
                <a:ea typeface="+mn-ea"/>
              </a:rPr>
              <a:t>上层</a:t>
            </a:r>
            <a:endParaRPr lang="zh-CN" altLang="en-US" b="1">
              <a:solidFill>
                <a:schemeClr val="bg2"/>
              </a:solidFill>
              <a:latin typeface="+mn-lt"/>
              <a:ea typeface="+mn-ea"/>
            </a:endParaRPr>
          </a:p>
          <a:p>
            <a:pPr algn="ctr"/>
            <a:r>
              <a:rPr lang="zh-CN" altLang="en-US" b="1">
                <a:solidFill>
                  <a:schemeClr val="bg2"/>
                </a:solidFill>
                <a:latin typeface="+mn-lt"/>
                <a:ea typeface="+mn-ea"/>
              </a:rPr>
              <a:t>用户</a:t>
            </a:r>
            <a:endParaRPr lang="zh-CN" altLang="en-US" b="1">
              <a:solidFill>
                <a:schemeClr val="bg2"/>
              </a:solidFill>
              <a:latin typeface="+mn-lt"/>
              <a:ea typeface="+mn-ea"/>
            </a:endParaRPr>
          </a:p>
        </p:txBody>
      </p:sp>
      <p:sp>
        <p:nvSpPr>
          <p:cNvPr id="37900" name="Text Box 12"/>
          <p:cNvSpPr txBox="1">
            <a:spLocks noChangeArrowheads="1"/>
          </p:cNvSpPr>
          <p:nvPr/>
        </p:nvSpPr>
        <p:spPr bwMode="auto">
          <a:xfrm>
            <a:off x="4526915" y="4832985"/>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solidFill>
                  <a:schemeClr val="bg2"/>
                </a:solidFill>
                <a:latin typeface="+mn-lt"/>
                <a:ea typeface="+mn-ea"/>
              </a:rPr>
              <a:t>不可靠信道</a:t>
            </a:r>
            <a:endParaRPr lang="zh-CN" altLang="en-US" b="1">
              <a:solidFill>
                <a:schemeClr val="bg2"/>
              </a:solidFill>
              <a:latin typeface="+mn-lt"/>
              <a:ea typeface="+mn-ea"/>
            </a:endParaRPr>
          </a:p>
        </p:txBody>
      </p:sp>
      <p:sp>
        <p:nvSpPr>
          <p:cNvPr id="37901" name="Line 15"/>
          <p:cNvSpPr>
            <a:spLocks noChangeShapeType="1"/>
          </p:cNvSpPr>
          <p:nvPr/>
        </p:nvSpPr>
        <p:spPr bwMode="auto">
          <a:xfrm>
            <a:off x="3160078" y="4445635"/>
            <a:ext cx="0" cy="431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37902" name="Line 16"/>
          <p:cNvSpPr>
            <a:spLocks noChangeShapeType="1"/>
          </p:cNvSpPr>
          <p:nvPr/>
        </p:nvSpPr>
        <p:spPr bwMode="auto">
          <a:xfrm flipV="1">
            <a:off x="3447415" y="4445635"/>
            <a:ext cx="0" cy="431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37903" name="Line 17"/>
          <p:cNvSpPr>
            <a:spLocks noChangeShapeType="1"/>
          </p:cNvSpPr>
          <p:nvPr/>
        </p:nvSpPr>
        <p:spPr bwMode="auto">
          <a:xfrm>
            <a:off x="3087053" y="3005773"/>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37904" name="Line 18"/>
          <p:cNvSpPr>
            <a:spLocks noChangeShapeType="1"/>
          </p:cNvSpPr>
          <p:nvPr/>
        </p:nvSpPr>
        <p:spPr bwMode="auto">
          <a:xfrm flipV="1">
            <a:off x="3447415" y="3005773"/>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37905" name="Line 19"/>
          <p:cNvSpPr>
            <a:spLocks noChangeShapeType="1"/>
          </p:cNvSpPr>
          <p:nvPr/>
        </p:nvSpPr>
        <p:spPr bwMode="auto">
          <a:xfrm flipV="1">
            <a:off x="7335203" y="4445635"/>
            <a:ext cx="0" cy="431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37906" name="Line 20"/>
          <p:cNvSpPr>
            <a:spLocks noChangeShapeType="1"/>
          </p:cNvSpPr>
          <p:nvPr/>
        </p:nvSpPr>
        <p:spPr bwMode="auto">
          <a:xfrm>
            <a:off x="7695565" y="4445635"/>
            <a:ext cx="0" cy="431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37907" name="Line 21"/>
          <p:cNvSpPr>
            <a:spLocks noChangeShapeType="1"/>
          </p:cNvSpPr>
          <p:nvPr/>
        </p:nvSpPr>
        <p:spPr bwMode="auto">
          <a:xfrm flipV="1">
            <a:off x="7335203" y="3005773"/>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37908" name="Line 22"/>
          <p:cNvSpPr>
            <a:spLocks noChangeShapeType="1"/>
          </p:cNvSpPr>
          <p:nvPr/>
        </p:nvSpPr>
        <p:spPr bwMode="auto">
          <a:xfrm>
            <a:off x="7768590" y="3005773"/>
            <a:ext cx="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954392" name="Text Box 24"/>
          <p:cNvSpPr txBox="1">
            <a:spLocks noChangeArrowheads="1"/>
          </p:cNvSpPr>
          <p:nvPr/>
        </p:nvSpPr>
        <p:spPr bwMode="auto">
          <a:xfrm>
            <a:off x="4311016" y="2213610"/>
            <a:ext cx="2447925" cy="935038"/>
          </a:xfrm>
          <a:prstGeom prst="rect">
            <a:avLst/>
          </a:prstGeom>
          <a:solidFill>
            <a:srgbClr val="00B0F0"/>
          </a:solidFill>
          <a:ln w="38100">
            <a:noFill/>
            <a:miter lim="800000"/>
          </a:ln>
          <a:effectLst>
            <a:outerShdw dist="107763" dir="2700000" algn="ctr" rotWithShape="0">
              <a:schemeClr val="bg2">
                <a:alpha val="50000"/>
              </a:schemeClr>
            </a:outerShdw>
          </a:effectLst>
        </p:spPr>
        <p:txBody>
          <a:bodyPr anchor="ctr" anchorCtr="1"/>
          <a:lstStyle/>
          <a:p>
            <a:pPr eaLnBrk="0" hangingPunct="0">
              <a:defRPr/>
            </a:pPr>
            <a:r>
              <a:rPr lang="zh-CN" altLang="en-US" b="1">
                <a:solidFill>
                  <a:schemeClr val="bg2"/>
                </a:solidFill>
                <a:latin typeface="+mn-lt"/>
                <a:ea typeface="+mn-ea"/>
              </a:rPr>
              <a:t>如何实现？</a:t>
            </a:r>
            <a:endParaRPr lang="zh-CN" altLang="en-US"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54392"/>
                                        </p:tgtEl>
                                        <p:attrNameLst>
                                          <p:attrName>style.visibility</p:attrName>
                                        </p:attrNameLst>
                                      </p:cBhvr>
                                      <p:to>
                                        <p:strVal val="visible"/>
                                      </p:to>
                                    </p:set>
                                    <p:anim calcmode="lin" valueType="num">
                                      <p:cBhvr>
                                        <p:cTn id="7" dur="500" fill="hold"/>
                                        <p:tgtEl>
                                          <p:spTgt spid="954392"/>
                                        </p:tgtEl>
                                        <p:attrNameLst>
                                          <p:attrName>ppt_w</p:attrName>
                                        </p:attrNameLst>
                                      </p:cBhvr>
                                      <p:tavLst>
                                        <p:tav tm="0">
                                          <p:val>
                                            <p:fltVal val="0"/>
                                          </p:val>
                                        </p:tav>
                                        <p:tav tm="100000">
                                          <p:val>
                                            <p:strVal val="#ppt_w"/>
                                          </p:val>
                                        </p:tav>
                                      </p:tavLst>
                                    </p:anim>
                                    <p:anim calcmode="lin" valueType="num">
                                      <p:cBhvr>
                                        <p:cTn id="8" dur="500" fill="hold"/>
                                        <p:tgtEl>
                                          <p:spTgt spid="954392"/>
                                        </p:tgtEl>
                                        <p:attrNameLst>
                                          <p:attrName>ppt_h</p:attrName>
                                        </p:attrNameLst>
                                      </p:cBhvr>
                                      <p:tavLst>
                                        <p:tav tm="0">
                                          <p:val>
                                            <p:fltVal val="0"/>
                                          </p:val>
                                        </p:tav>
                                        <p:tav tm="100000">
                                          <p:val>
                                            <p:strVal val="#ppt_h"/>
                                          </p:val>
                                        </p:tav>
                                      </p:tavLst>
                                    </p:anim>
                                    <p:animEffect transition="in" filter="fade">
                                      <p:cBhvr>
                                        <p:cTn id="9" dur="500"/>
                                        <p:tgtEl>
                                          <p:spTgt spid="95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9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文本框 2"/>
          <p:cNvSpPr txBox="1"/>
          <p:nvPr/>
        </p:nvSpPr>
        <p:spPr>
          <a:xfrm>
            <a:off x="752475" y="1053465"/>
            <a:ext cx="2865120" cy="521970"/>
          </a:xfrm>
          <a:prstGeom prst="rect">
            <a:avLst/>
          </a:prstGeom>
          <a:noFill/>
        </p:spPr>
        <p:txBody>
          <a:bodyPr wrap="none" rtlCol="0" anchor="t">
            <a:spAutoFit/>
          </a:bodyPr>
          <a:p>
            <a:r>
              <a:rPr lang="en-US" altLang="zh-CN" sz="2800" b="1" dirty="0">
                <a:solidFill>
                  <a:schemeClr val="bg2"/>
                </a:solidFill>
                <a:sym typeface="+mn-ea"/>
              </a:rPr>
              <a:t>1</a:t>
            </a:r>
            <a:r>
              <a:rPr lang="zh-CN" altLang="en-US" sz="2800" b="1" dirty="0">
                <a:solidFill>
                  <a:schemeClr val="bg2"/>
                </a:solidFill>
                <a:sym typeface="+mn-ea"/>
              </a:rPr>
              <a:t>）停止等待协议</a:t>
            </a:r>
            <a:endParaRPr lang="zh-CN" altLang="en-US" sz="2800" b="1" dirty="0">
              <a:solidFill>
                <a:schemeClr val="bg2"/>
              </a:solidFill>
              <a:sym typeface="+mn-ea"/>
            </a:endParaRPr>
          </a:p>
        </p:txBody>
      </p:sp>
      <p:sp>
        <p:nvSpPr>
          <p:cNvPr id="6" name="Line 5"/>
          <p:cNvSpPr>
            <a:spLocks noChangeShapeType="1"/>
          </p:cNvSpPr>
          <p:nvPr/>
        </p:nvSpPr>
        <p:spPr bwMode="auto">
          <a:xfrm>
            <a:off x="2125229" y="2395732"/>
            <a:ext cx="0" cy="2908300"/>
          </a:xfrm>
          <a:prstGeom prst="line">
            <a:avLst/>
          </a:prstGeom>
          <a:noFill/>
          <a:ln w="12700">
            <a:solidFill>
              <a:schemeClr val="tx1"/>
            </a:solidFill>
            <a:round/>
            <a:headEnd type="none" w="sm" len="sm"/>
            <a:tailEnd type="triangle" w="sm" len="med"/>
          </a:ln>
          <a:effectLst/>
        </p:spPr>
        <p:txBody>
          <a:bodyPr wrap="none" anchor="ctr"/>
          <a:p>
            <a:endParaRPr lang="zh-CN" altLang="en-US" b="1">
              <a:latin typeface="+mn-lt"/>
              <a:ea typeface="+mn-ea"/>
            </a:endParaRPr>
          </a:p>
        </p:txBody>
      </p:sp>
      <p:sp>
        <p:nvSpPr>
          <p:cNvPr id="7" name="Rectangle 35"/>
          <p:cNvSpPr>
            <a:spLocks noChangeArrowheads="1"/>
          </p:cNvSpPr>
          <p:nvPr/>
        </p:nvSpPr>
        <p:spPr bwMode="auto">
          <a:xfrm>
            <a:off x="2126817" y="5448494"/>
            <a:ext cx="1540486" cy="339196"/>
          </a:xfrm>
          <a:prstGeom prst="rect">
            <a:avLst/>
          </a:prstGeom>
          <a:noFill/>
          <a:ln w="9525">
            <a:noFill/>
            <a:miter lim="800000"/>
          </a:ln>
          <a:effectLst/>
        </p:spPr>
        <p:txBody>
          <a:bodyPr wrap="none" lIns="92075" tIns="46038" rIns="92075" bIns="46038">
            <a:spAutoFit/>
          </a:bodyPr>
          <a:p>
            <a:pPr defTabSz="762000"/>
            <a:r>
              <a:rPr lang="en-US" altLang="zh-CN" sz="1600" b="1">
                <a:solidFill>
                  <a:schemeClr val="bg2"/>
                </a:solidFill>
                <a:latin typeface="+mn-lt"/>
                <a:ea typeface="+mn-ea"/>
              </a:rPr>
              <a:t>(a) </a:t>
            </a:r>
            <a:r>
              <a:rPr lang="zh-CN" altLang="en-US" sz="1600" b="1">
                <a:solidFill>
                  <a:schemeClr val="bg2"/>
                </a:solidFill>
                <a:latin typeface="+mn-lt"/>
                <a:ea typeface="+mn-ea"/>
              </a:rPr>
              <a:t>无差错情况</a:t>
            </a:r>
            <a:endParaRPr lang="zh-CN" altLang="en-US" sz="1600" b="1">
              <a:solidFill>
                <a:schemeClr val="bg2"/>
              </a:solidFill>
              <a:latin typeface="+mn-lt"/>
              <a:ea typeface="+mn-ea"/>
            </a:endParaRPr>
          </a:p>
        </p:txBody>
      </p:sp>
      <p:sp>
        <p:nvSpPr>
          <p:cNvPr id="8" name="Line 180"/>
          <p:cNvSpPr>
            <a:spLocks noChangeShapeType="1"/>
          </p:cNvSpPr>
          <p:nvPr/>
        </p:nvSpPr>
        <p:spPr bwMode="auto">
          <a:xfrm>
            <a:off x="2125229" y="2568770"/>
            <a:ext cx="1296988" cy="360363"/>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9" name="Line 181"/>
          <p:cNvSpPr>
            <a:spLocks noChangeShapeType="1"/>
          </p:cNvSpPr>
          <p:nvPr/>
        </p:nvSpPr>
        <p:spPr bwMode="auto">
          <a:xfrm flipH="1">
            <a:off x="2125229" y="3000570"/>
            <a:ext cx="1296988" cy="360363"/>
          </a:xfrm>
          <a:prstGeom prst="line">
            <a:avLst/>
          </a:prstGeom>
          <a:noFill/>
          <a:ln w="9525">
            <a:solidFill>
              <a:schemeClr val="tx1"/>
            </a:solidFill>
            <a:round/>
            <a:headEnd type="none" w="sm" len="sm"/>
            <a:tailEnd type="triangle" w="sm" len="med"/>
          </a:ln>
          <a:effectLst/>
        </p:spPr>
        <p:txBody>
          <a:bodyPr/>
          <a:p>
            <a:endParaRPr lang="zh-CN" altLang="en-US" b="1">
              <a:latin typeface="+mn-lt"/>
              <a:ea typeface="+mn-ea"/>
            </a:endParaRPr>
          </a:p>
        </p:txBody>
      </p:sp>
      <p:sp>
        <p:nvSpPr>
          <p:cNvPr id="10" name="Line 182"/>
          <p:cNvSpPr>
            <a:spLocks noChangeShapeType="1"/>
          </p:cNvSpPr>
          <p:nvPr/>
        </p:nvSpPr>
        <p:spPr bwMode="auto">
          <a:xfrm>
            <a:off x="2125229" y="3432370"/>
            <a:ext cx="1296988" cy="360363"/>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11" name="Line 183"/>
          <p:cNvSpPr>
            <a:spLocks noChangeShapeType="1"/>
          </p:cNvSpPr>
          <p:nvPr/>
        </p:nvSpPr>
        <p:spPr bwMode="auto">
          <a:xfrm flipH="1">
            <a:off x="2125229" y="3864170"/>
            <a:ext cx="1296988" cy="360363"/>
          </a:xfrm>
          <a:prstGeom prst="line">
            <a:avLst/>
          </a:prstGeom>
          <a:noFill/>
          <a:ln w="9525">
            <a:solidFill>
              <a:schemeClr val="tx1"/>
            </a:solidFill>
            <a:round/>
            <a:headEnd type="none" w="sm" len="sm"/>
            <a:tailEnd type="triangle" w="sm" len="med"/>
          </a:ln>
          <a:effectLst/>
        </p:spPr>
        <p:txBody>
          <a:bodyPr/>
          <a:p>
            <a:endParaRPr lang="zh-CN" altLang="en-US" b="1">
              <a:latin typeface="+mn-lt"/>
              <a:ea typeface="+mn-ea"/>
            </a:endParaRPr>
          </a:p>
        </p:txBody>
      </p:sp>
      <p:sp>
        <p:nvSpPr>
          <p:cNvPr id="12" name="Line 184"/>
          <p:cNvSpPr>
            <a:spLocks noChangeShapeType="1"/>
          </p:cNvSpPr>
          <p:nvPr/>
        </p:nvSpPr>
        <p:spPr bwMode="auto">
          <a:xfrm>
            <a:off x="2125229" y="4295970"/>
            <a:ext cx="1296988" cy="360363"/>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13" name="Line 185"/>
          <p:cNvSpPr>
            <a:spLocks noChangeShapeType="1"/>
          </p:cNvSpPr>
          <p:nvPr/>
        </p:nvSpPr>
        <p:spPr bwMode="auto">
          <a:xfrm flipH="1">
            <a:off x="2125229" y="4727770"/>
            <a:ext cx="1296988" cy="360363"/>
          </a:xfrm>
          <a:prstGeom prst="line">
            <a:avLst/>
          </a:prstGeom>
          <a:noFill/>
          <a:ln w="9525">
            <a:solidFill>
              <a:schemeClr val="tx1"/>
            </a:solidFill>
            <a:round/>
            <a:headEnd type="none" w="sm" len="sm"/>
            <a:tailEnd type="triangle" w="sm" len="med"/>
          </a:ln>
          <a:effectLst/>
        </p:spPr>
        <p:txBody>
          <a:bodyPr/>
          <a:p>
            <a:endParaRPr lang="zh-CN" altLang="en-US" b="1">
              <a:latin typeface="+mn-lt"/>
              <a:ea typeface="+mn-ea"/>
            </a:endParaRPr>
          </a:p>
        </p:txBody>
      </p:sp>
      <p:sp>
        <p:nvSpPr>
          <p:cNvPr id="14" name="Text Box 187"/>
          <p:cNvSpPr txBox="1">
            <a:spLocks noChangeArrowheads="1"/>
          </p:cNvSpPr>
          <p:nvPr/>
        </p:nvSpPr>
        <p:spPr bwMode="auto">
          <a:xfrm>
            <a:off x="1940125" y="2076644"/>
            <a:ext cx="328936" cy="338554"/>
          </a:xfrm>
          <a:prstGeom prst="rect">
            <a:avLst/>
          </a:prstGeom>
          <a:noFill/>
          <a:ln w="9525">
            <a:noFill/>
            <a:miter lim="800000"/>
          </a:ln>
          <a:effectLst/>
        </p:spPr>
        <p:txBody>
          <a:bodyPr wrap="none">
            <a:spAutoFit/>
          </a:bodyPr>
          <a:p>
            <a:pPr algn="ctr" eaLnBrk="1" hangingPunct="1"/>
            <a:r>
              <a:rPr lang="en-US" altLang="zh-CN" sz="1600" b="1">
                <a:solidFill>
                  <a:schemeClr val="bg2"/>
                </a:solidFill>
                <a:latin typeface="+mn-lt"/>
                <a:ea typeface="+mn-ea"/>
              </a:rPr>
              <a:t>A</a:t>
            </a:r>
            <a:endParaRPr lang="en-US" altLang="zh-CN" sz="1600" b="1">
              <a:solidFill>
                <a:schemeClr val="bg2"/>
              </a:solidFill>
              <a:latin typeface="+mn-lt"/>
              <a:ea typeface="+mn-ea"/>
            </a:endParaRPr>
          </a:p>
        </p:txBody>
      </p:sp>
      <p:sp>
        <p:nvSpPr>
          <p:cNvPr id="15" name="Text Box 188"/>
          <p:cNvSpPr txBox="1">
            <a:spLocks noChangeArrowheads="1"/>
          </p:cNvSpPr>
          <p:nvPr/>
        </p:nvSpPr>
        <p:spPr bwMode="auto">
          <a:xfrm rot="914842">
            <a:off x="2699763" y="2432830"/>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16" name="Text Box 189"/>
          <p:cNvSpPr txBox="1">
            <a:spLocks noChangeArrowheads="1"/>
          </p:cNvSpPr>
          <p:nvPr/>
        </p:nvSpPr>
        <p:spPr bwMode="auto">
          <a:xfrm rot="20643927">
            <a:off x="2163330" y="2905905"/>
            <a:ext cx="892175" cy="338554"/>
          </a:xfrm>
          <a:prstGeom prst="rect">
            <a:avLst/>
          </a:prstGeom>
          <a:noFill/>
          <a:ln w="9525">
            <a:noFill/>
            <a:miter lim="800000"/>
          </a:ln>
          <a:effectLst/>
        </p:spPr>
        <p:txBody>
          <a:bodyPr>
            <a:spAutoFit/>
          </a:bodyPr>
          <a:p>
            <a:pPr eaLnBrk="1" hangingPunct="1"/>
            <a:r>
              <a:rPr lang="zh-CN" altLang="en-US" sz="1600" b="1">
                <a:solidFill>
                  <a:schemeClr val="bg2"/>
                </a:solidFill>
                <a:latin typeface="+mn-lt"/>
                <a:ea typeface="+mn-ea"/>
              </a:rPr>
              <a:t>确认 </a:t>
            </a:r>
            <a:r>
              <a:rPr lang="en-US" altLang="zh-CN" sz="1600" b="1">
                <a:solidFill>
                  <a:schemeClr val="bg2"/>
                </a:solidFill>
                <a:latin typeface="+mn-lt"/>
                <a:ea typeface="+mn-ea"/>
              </a:rPr>
              <a:t>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17" name="Text Box 190"/>
          <p:cNvSpPr txBox="1">
            <a:spLocks noChangeArrowheads="1"/>
          </p:cNvSpPr>
          <p:nvPr/>
        </p:nvSpPr>
        <p:spPr bwMode="auto">
          <a:xfrm>
            <a:off x="3271228" y="2076644"/>
            <a:ext cx="332143" cy="338554"/>
          </a:xfrm>
          <a:prstGeom prst="rect">
            <a:avLst/>
          </a:prstGeom>
          <a:noFill/>
          <a:ln w="9525">
            <a:noFill/>
            <a:miter lim="800000"/>
          </a:ln>
          <a:effectLst/>
        </p:spPr>
        <p:txBody>
          <a:bodyPr wrap="none">
            <a:spAutoFit/>
          </a:bodyPr>
          <a:p>
            <a:pPr algn="ctr" eaLnBrk="1" hangingPunct="1"/>
            <a:r>
              <a:rPr lang="en-US" altLang="zh-CN" sz="1600" b="1">
                <a:solidFill>
                  <a:schemeClr val="bg2"/>
                </a:solidFill>
                <a:latin typeface="+mn-lt"/>
                <a:ea typeface="+mn-ea"/>
              </a:rPr>
              <a:t>B</a:t>
            </a:r>
            <a:endParaRPr lang="en-US" altLang="zh-CN" sz="1600" b="1">
              <a:solidFill>
                <a:schemeClr val="bg2"/>
              </a:solidFill>
              <a:latin typeface="+mn-lt"/>
              <a:ea typeface="+mn-ea"/>
            </a:endParaRPr>
          </a:p>
        </p:txBody>
      </p:sp>
      <p:sp>
        <p:nvSpPr>
          <p:cNvPr id="18" name="Line 191"/>
          <p:cNvSpPr>
            <a:spLocks noChangeShapeType="1"/>
          </p:cNvSpPr>
          <p:nvPr/>
        </p:nvSpPr>
        <p:spPr bwMode="auto">
          <a:xfrm>
            <a:off x="3422217" y="2395732"/>
            <a:ext cx="0" cy="2908300"/>
          </a:xfrm>
          <a:prstGeom prst="line">
            <a:avLst/>
          </a:prstGeom>
          <a:noFill/>
          <a:ln w="12700">
            <a:solidFill>
              <a:schemeClr val="tx1"/>
            </a:solidFill>
            <a:round/>
            <a:headEnd type="none" w="sm" len="sm"/>
            <a:tailEnd type="triangle" w="sm" len="med"/>
          </a:ln>
          <a:effectLst/>
        </p:spPr>
        <p:txBody>
          <a:bodyPr wrap="none" anchor="ctr"/>
          <a:p>
            <a:endParaRPr lang="zh-CN" altLang="en-US" b="1">
              <a:latin typeface="+mn-lt"/>
              <a:ea typeface="+mn-ea"/>
            </a:endParaRPr>
          </a:p>
        </p:txBody>
      </p:sp>
      <p:sp>
        <p:nvSpPr>
          <p:cNvPr id="19" name="Line 199"/>
          <p:cNvSpPr>
            <a:spLocks noChangeShapeType="1"/>
          </p:cNvSpPr>
          <p:nvPr/>
        </p:nvSpPr>
        <p:spPr bwMode="auto">
          <a:xfrm>
            <a:off x="4862080" y="2395732"/>
            <a:ext cx="3175" cy="2989262"/>
          </a:xfrm>
          <a:prstGeom prst="line">
            <a:avLst/>
          </a:prstGeom>
          <a:noFill/>
          <a:ln w="12700">
            <a:solidFill>
              <a:schemeClr val="tx1"/>
            </a:solidFill>
            <a:round/>
            <a:headEnd type="none" w="sm" len="sm"/>
            <a:tailEnd type="triangle" w="sm" len="med"/>
          </a:ln>
          <a:effectLst/>
        </p:spPr>
        <p:txBody>
          <a:bodyPr wrap="none" anchor="ctr"/>
          <a:p>
            <a:endParaRPr lang="zh-CN" altLang="en-US" b="1">
              <a:latin typeface="+mn-lt"/>
              <a:ea typeface="+mn-ea"/>
            </a:endParaRPr>
          </a:p>
        </p:txBody>
      </p:sp>
      <p:sp>
        <p:nvSpPr>
          <p:cNvPr id="20" name="Line 200"/>
          <p:cNvSpPr>
            <a:spLocks noChangeShapeType="1"/>
          </p:cNvSpPr>
          <p:nvPr/>
        </p:nvSpPr>
        <p:spPr bwMode="auto">
          <a:xfrm>
            <a:off x="4862080" y="2568769"/>
            <a:ext cx="720725" cy="215900"/>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21" name="Line 201"/>
          <p:cNvSpPr>
            <a:spLocks noChangeShapeType="1"/>
          </p:cNvSpPr>
          <p:nvPr/>
        </p:nvSpPr>
        <p:spPr bwMode="auto">
          <a:xfrm flipH="1">
            <a:off x="4862079" y="3000570"/>
            <a:ext cx="1296988" cy="360363"/>
          </a:xfrm>
          <a:prstGeom prst="line">
            <a:avLst/>
          </a:prstGeom>
          <a:noFill/>
          <a:ln w="9525">
            <a:solidFill>
              <a:schemeClr val="tx1"/>
            </a:solidFill>
            <a:prstDash val="dash"/>
            <a:round/>
            <a:headEnd type="none" w="sm" len="sm"/>
            <a:tailEnd type="none" w="sm" len="med"/>
          </a:ln>
          <a:effectLst/>
        </p:spPr>
        <p:txBody>
          <a:bodyPr/>
          <a:p>
            <a:endParaRPr lang="zh-CN" altLang="en-US" b="1">
              <a:latin typeface="+mn-lt"/>
              <a:ea typeface="+mn-ea"/>
            </a:endParaRPr>
          </a:p>
        </p:txBody>
      </p:sp>
      <p:sp>
        <p:nvSpPr>
          <p:cNvPr id="22" name="Line 202"/>
          <p:cNvSpPr>
            <a:spLocks noChangeShapeType="1"/>
          </p:cNvSpPr>
          <p:nvPr/>
        </p:nvSpPr>
        <p:spPr bwMode="auto">
          <a:xfrm>
            <a:off x="4862079" y="3576832"/>
            <a:ext cx="1296988" cy="360362"/>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23" name="Line 203"/>
          <p:cNvSpPr>
            <a:spLocks noChangeShapeType="1"/>
          </p:cNvSpPr>
          <p:nvPr/>
        </p:nvSpPr>
        <p:spPr bwMode="auto">
          <a:xfrm flipH="1">
            <a:off x="4862079" y="4008632"/>
            <a:ext cx="1296988" cy="360362"/>
          </a:xfrm>
          <a:prstGeom prst="line">
            <a:avLst/>
          </a:prstGeom>
          <a:noFill/>
          <a:ln w="9525">
            <a:solidFill>
              <a:schemeClr val="tx1"/>
            </a:solidFill>
            <a:round/>
            <a:headEnd type="none" w="sm" len="sm"/>
            <a:tailEnd type="triangle" w="sm" len="med"/>
          </a:ln>
          <a:effectLst/>
        </p:spPr>
        <p:txBody>
          <a:bodyPr/>
          <a:p>
            <a:endParaRPr lang="zh-CN" altLang="en-US" b="1">
              <a:latin typeface="+mn-lt"/>
              <a:ea typeface="+mn-ea"/>
            </a:endParaRPr>
          </a:p>
        </p:txBody>
      </p:sp>
      <p:sp>
        <p:nvSpPr>
          <p:cNvPr id="24" name="Line 204"/>
          <p:cNvSpPr>
            <a:spLocks noChangeShapeType="1"/>
          </p:cNvSpPr>
          <p:nvPr/>
        </p:nvSpPr>
        <p:spPr bwMode="auto">
          <a:xfrm>
            <a:off x="4862079" y="4440432"/>
            <a:ext cx="1296988" cy="360362"/>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25" name="Text Box 206"/>
          <p:cNvSpPr txBox="1">
            <a:spLocks noChangeArrowheads="1"/>
          </p:cNvSpPr>
          <p:nvPr/>
        </p:nvSpPr>
        <p:spPr bwMode="auto">
          <a:xfrm>
            <a:off x="4705550" y="2076644"/>
            <a:ext cx="328936" cy="338554"/>
          </a:xfrm>
          <a:prstGeom prst="rect">
            <a:avLst/>
          </a:prstGeom>
          <a:noFill/>
          <a:ln w="9525">
            <a:noFill/>
            <a:miter lim="800000"/>
          </a:ln>
          <a:effectLst/>
        </p:spPr>
        <p:txBody>
          <a:bodyPr wrap="none">
            <a:spAutoFit/>
          </a:bodyPr>
          <a:p>
            <a:pPr algn="ctr" eaLnBrk="1" hangingPunct="1"/>
            <a:r>
              <a:rPr lang="en-US" altLang="zh-CN" sz="1600" b="1">
                <a:solidFill>
                  <a:schemeClr val="bg2"/>
                </a:solidFill>
                <a:latin typeface="+mn-lt"/>
                <a:ea typeface="+mn-ea"/>
              </a:rPr>
              <a:t>A</a:t>
            </a:r>
            <a:endParaRPr lang="en-US" altLang="zh-CN" sz="1600" b="1">
              <a:solidFill>
                <a:schemeClr val="bg2"/>
              </a:solidFill>
              <a:latin typeface="+mn-lt"/>
              <a:ea typeface="+mn-ea"/>
            </a:endParaRPr>
          </a:p>
        </p:txBody>
      </p:sp>
      <p:sp>
        <p:nvSpPr>
          <p:cNvPr id="26" name="Text Box 209"/>
          <p:cNvSpPr txBox="1">
            <a:spLocks noChangeArrowheads="1"/>
          </p:cNvSpPr>
          <p:nvPr/>
        </p:nvSpPr>
        <p:spPr bwMode="auto">
          <a:xfrm>
            <a:off x="6004903" y="2076644"/>
            <a:ext cx="332143" cy="338554"/>
          </a:xfrm>
          <a:prstGeom prst="rect">
            <a:avLst/>
          </a:prstGeom>
          <a:noFill/>
          <a:ln w="9525">
            <a:noFill/>
            <a:miter lim="800000"/>
          </a:ln>
          <a:effectLst/>
        </p:spPr>
        <p:txBody>
          <a:bodyPr wrap="none">
            <a:spAutoFit/>
          </a:bodyPr>
          <a:p>
            <a:pPr algn="ctr" eaLnBrk="1" hangingPunct="1"/>
            <a:r>
              <a:rPr lang="en-US" altLang="zh-CN" sz="1600" b="1">
                <a:solidFill>
                  <a:schemeClr val="bg2"/>
                </a:solidFill>
                <a:latin typeface="+mn-lt"/>
                <a:ea typeface="+mn-ea"/>
              </a:rPr>
              <a:t>B</a:t>
            </a:r>
            <a:endParaRPr lang="en-US" altLang="zh-CN" sz="1600" b="1">
              <a:solidFill>
                <a:schemeClr val="bg2"/>
              </a:solidFill>
              <a:latin typeface="+mn-lt"/>
              <a:ea typeface="+mn-ea"/>
            </a:endParaRPr>
          </a:p>
        </p:txBody>
      </p:sp>
      <p:sp>
        <p:nvSpPr>
          <p:cNvPr id="27" name="Line 210"/>
          <p:cNvSpPr>
            <a:spLocks noChangeShapeType="1"/>
          </p:cNvSpPr>
          <p:nvPr/>
        </p:nvSpPr>
        <p:spPr bwMode="auto">
          <a:xfrm flipH="1">
            <a:off x="6133667" y="2395732"/>
            <a:ext cx="25400" cy="2984500"/>
          </a:xfrm>
          <a:prstGeom prst="line">
            <a:avLst/>
          </a:prstGeom>
          <a:noFill/>
          <a:ln w="12700">
            <a:solidFill>
              <a:schemeClr val="tx1"/>
            </a:solidFill>
            <a:round/>
            <a:headEnd type="none" w="sm" len="sm"/>
            <a:tailEnd type="triangle" w="sm" len="med"/>
          </a:ln>
          <a:effectLst/>
        </p:spPr>
        <p:txBody>
          <a:bodyPr wrap="none" anchor="ctr"/>
          <a:p>
            <a:endParaRPr lang="zh-CN" altLang="en-US" b="1">
              <a:latin typeface="+mn-lt"/>
              <a:ea typeface="+mn-ea"/>
            </a:endParaRPr>
          </a:p>
        </p:txBody>
      </p:sp>
      <p:sp>
        <p:nvSpPr>
          <p:cNvPr id="28" name="Text Box 211"/>
          <p:cNvSpPr txBox="1">
            <a:spLocks noChangeArrowheads="1"/>
          </p:cNvSpPr>
          <p:nvPr/>
        </p:nvSpPr>
        <p:spPr bwMode="auto">
          <a:xfrm>
            <a:off x="3955617" y="3145033"/>
            <a:ext cx="590550" cy="581025"/>
          </a:xfrm>
          <a:prstGeom prst="rect">
            <a:avLst/>
          </a:prstGeom>
          <a:solidFill>
            <a:srgbClr val="92D050"/>
          </a:solidFill>
          <a:ln w="9525">
            <a:noFill/>
            <a:miter lim="800000"/>
          </a:ln>
          <a:effectLst>
            <a:outerShdw dist="35921" dir="2700000" algn="ctr" rotWithShape="0">
              <a:schemeClr val="bg2"/>
            </a:outerShdw>
          </a:effectLst>
        </p:spPr>
        <p:txBody>
          <a:bodyPr wrap="none">
            <a:spAutoFit/>
          </a:bodyPr>
          <a:p>
            <a:pPr eaLnBrk="1" hangingPunct="1"/>
            <a:r>
              <a:rPr lang="zh-CN" altLang="en-US" sz="1600" b="1" dirty="0">
                <a:solidFill>
                  <a:schemeClr val="bg2"/>
                </a:solidFill>
                <a:latin typeface="+mn-lt"/>
                <a:ea typeface="+mn-ea"/>
              </a:rPr>
              <a:t>超时</a:t>
            </a:r>
            <a:endParaRPr lang="zh-CN" altLang="en-US" sz="1600" b="1" dirty="0">
              <a:solidFill>
                <a:schemeClr val="bg2"/>
              </a:solidFill>
              <a:latin typeface="+mn-lt"/>
              <a:ea typeface="+mn-ea"/>
            </a:endParaRPr>
          </a:p>
          <a:p>
            <a:pPr eaLnBrk="1" hangingPunct="1"/>
            <a:r>
              <a:rPr lang="zh-CN" altLang="en-US" sz="1600" b="1" dirty="0">
                <a:solidFill>
                  <a:schemeClr val="bg2"/>
                </a:solidFill>
                <a:latin typeface="+mn-lt"/>
                <a:ea typeface="+mn-ea"/>
              </a:rPr>
              <a:t>重传</a:t>
            </a:r>
            <a:endParaRPr lang="zh-CN" altLang="en-US" sz="1600" b="1" baseline="-25000" dirty="0">
              <a:solidFill>
                <a:schemeClr val="bg2"/>
              </a:solidFill>
              <a:latin typeface="+mn-lt"/>
              <a:ea typeface="+mn-ea"/>
            </a:endParaRPr>
          </a:p>
        </p:txBody>
      </p:sp>
      <p:sp>
        <p:nvSpPr>
          <p:cNvPr id="29" name="Text Box 214"/>
          <p:cNvSpPr txBox="1">
            <a:spLocks noChangeArrowheads="1"/>
          </p:cNvSpPr>
          <p:nvPr/>
        </p:nvSpPr>
        <p:spPr bwMode="auto">
          <a:xfrm>
            <a:off x="6259079" y="2564008"/>
            <a:ext cx="793750" cy="581025"/>
          </a:xfrm>
          <a:prstGeom prst="rect">
            <a:avLst/>
          </a:prstGeom>
          <a:solidFill>
            <a:srgbClr val="92D050"/>
          </a:solidFill>
          <a:ln w="9525">
            <a:noFill/>
            <a:miter lim="800000"/>
          </a:ln>
          <a:effectLst>
            <a:outerShdw dist="35921" dir="2700000" algn="ctr" rotWithShape="0">
              <a:schemeClr val="bg2"/>
            </a:outerShdw>
          </a:effectLst>
        </p:spPr>
        <p:txBody>
          <a:bodyPr wrap="none">
            <a:spAutoFit/>
          </a:bodyPr>
          <a:p>
            <a:pPr algn="ctr" eaLnBrk="1" hangingPunct="1"/>
            <a:r>
              <a:rPr lang="zh-CN" altLang="en-US" sz="1600" b="1">
                <a:solidFill>
                  <a:schemeClr val="bg2"/>
                </a:solidFill>
                <a:latin typeface="+mn-lt"/>
                <a:ea typeface="+mn-ea"/>
              </a:rPr>
              <a:t>丢弃</a:t>
            </a:r>
            <a:endParaRPr lang="zh-CN" altLang="en-US" sz="1600" b="1">
              <a:solidFill>
                <a:schemeClr val="bg2"/>
              </a:solidFill>
              <a:latin typeface="+mn-lt"/>
              <a:ea typeface="+mn-ea"/>
            </a:endParaRPr>
          </a:p>
          <a:p>
            <a:pPr algn="ctr" eaLnBrk="1" hangingPunct="1"/>
            <a:r>
              <a:rPr lang="zh-CN" altLang="en-US" sz="1600" b="1">
                <a:solidFill>
                  <a:schemeClr val="bg2"/>
                </a:solidFill>
                <a:latin typeface="+mn-lt"/>
                <a:ea typeface="+mn-ea"/>
              </a:rPr>
              <a:t>出错帧</a:t>
            </a:r>
            <a:endParaRPr lang="zh-CN" altLang="en-US" sz="1600" b="1" baseline="-25000">
              <a:solidFill>
                <a:schemeClr val="bg2"/>
              </a:solidFill>
              <a:latin typeface="+mn-lt"/>
              <a:ea typeface="+mn-ea"/>
            </a:endParaRPr>
          </a:p>
        </p:txBody>
      </p:sp>
      <p:sp>
        <p:nvSpPr>
          <p:cNvPr id="30" name="Line 231"/>
          <p:cNvSpPr>
            <a:spLocks noChangeShapeType="1"/>
          </p:cNvSpPr>
          <p:nvPr/>
        </p:nvSpPr>
        <p:spPr bwMode="auto">
          <a:xfrm>
            <a:off x="5582805" y="2784670"/>
            <a:ext cx="582613" cy="161925"/>
          </a:xfrm>
          <a:prstGeom prst="line">
            <a:avLst/>
          </a:prstGeom>
          <a:noFill/>
          <a:ln w="12700">
            <a:solidFill>
              <a:schemeClr val="tx1"/>
            </a:solidFill>
            <a:prstDash val="dash"/>
            <a:round/>
            <a:headEnd type="none" w="sm" len="sm"/>
            <a:tailEnd type="triangle" w="sm" len="med"/>
          </a:ln>
          <a:effectLst/>
        </p:spPr>
        <p:txBody>
          <a:bodyPr/>
          <a:p>
            <a:endParaRPr lang="zh-CN" altLang="en-US" b="1">
              <a:latin typeface="+mn-lt"/>
              <a:ea typeface="+mn-ea"/>
            </a:endParaRPr>
          </a:p>
        </p:txBody>
      </p:sp>
      <p:sp>
        <p:nvSpPr>
          <p:cNvPr id="31" name="Line 232"/>
          <p:cNvSpPr>
            <a:spLocks noChangeShapeType="1"/>
          </p:cNvSpPr>
          <p:nvPr/>
        </p:nvSpPr>
        <p:spPr bwMode="auto">
          <a:xfrm>
            <a:off x="4603317" y="2568769"/>
            <a:ext cx="215900" cy="0"/>
          </a:xfrm>
          <a:prstGeom prst="line">
            <a:avLst/>
          </a:prstGeom>
          <a:noFill/>
          <a:ln w="12700">
            <a:solidFill>
              <a:schemeClr val="tx1"/>
            </a:solidFill>
            <a:round/>
            <a:headEnd type="none" w="sm" len="sm"/>
            <a:tailEnd type="none" w="sm" len="sm"/>
          </a:ln>
          <a:effectLst/>
        </p:spPr>
        <p:txBody>
          <a:bodyPr/>
          <a:p>
            <a:endParaRPr lang="zh-CN" altLang="en-US" b="1">
              <a:latin typeface="+mn-lt"/>
              <a:ea typeface="+mn-ea"/>
            </a:endParaRPr>
          </a:p>
        </p:txBody>
      </p:sp>
      <p:sp>
        <p:nvSpPr>
          <p:cNvPr id="32" name="Line 233"/>
          <p:cNvSpPr>
            <a:spLocks noChangeShapeType="1"/>
          </p:cNvSpPr>
          <p:nvPr/>
        </p:nvSpPr>
        <p:spPr bwMode="auto">
          <a:xfrm>
            <a:off x="4603317" y="3576832"/>
            <a:ext cx="215900" cy="0"/>
          </a:xfrm>
          <a:prstGeom prst="line">
            <a:avLst/>
          </a:prstGeom>
          <a:noFill/>
          <a:ln w="12700">
            <a:solidFill>
              <a:schemeClr val="tx1"/>
            </a:solidFill>
            <a:round/>
            <a:headEnd type="none" w="sm" len="sm"/>
            <a:tailEnd type="none" w="sm" len="sm"/>
          </a:ln>
          <a:effectLst/>
        </p:spPr>
        <p:txBody>
          <a:bodyPr/>
          <a:p>
            <a:endParaRPr lang="zh-CN" altLang="en-US" b="1">
              <a:latin typeface="+mn-lt"/>
              <a:ea typeface="+mn-ea"/>
            </a:endParaRPr>
          </a:p>
        </p:txBody>
      </p:sp>
      <p:sp>
        <p:nvSpPr>
          <p:cNvPr id="33" name="Line 234"/>
          <p:cNvSpPr>
            <a:spLocks noChangeShapeType="1"/>
          </p:cNvSpPr>
          <p:nvPr/>
        </p:nvSpPr>
        <p:spPr bwMode="auto">
          <a:xfrm>
            <a:off x="4712854" y="2559245"/>
            <a:ext cx="0" cy="1008063"/>
          </a:xfrm>
          <a:prstGeom prst="line">
            <a:avLst/>
          </a:prstGeom>
          <a:noFill/>
          <a:ln w="12700">
            <a:solidFill>
              <a:schemeClr val="tx1"/>
            </a:solidFill>
            <a:round/>
            <a:headEnd type="triangle" w="sm" len="med"/>
            <a:tailEnd type="triangle" w="sm" len="med"/>
          </a:ln>
          <a:effectLst/>
        </p:spPr>
        <p:txBody>
          <a:bodyPr/>
          <a:p>
            <a:endParaRPr lang="zh-CN" altLang="en-US" b="1">
              <a:latin typeface="+mn-lt"/>
              <a:ea typeface="+mn-ea"/>
            </a:endParaRPr>
          </a:p>
        </p:txBody>
      </p:sp>
      <p:grpSp>
        <p:nvGrpSpPr>
          <p:cNvPr id="34" name="Group 196"/>
          <p:cNvGrpSpPr/>
          <p:nvPr/>
        </p:nvGrpSpPr>
        <p:grpSpPr bwMode="auto">
          <a:xfrm>
            <a:off x="4458854" y="2768795"/>
            <a:ext cx="501650" cy="519113"/>
            <a:chOff x="476" y="2432"/>
            <a:chExt cx="316" cy="327"/>
          </a:xfrm>
        </p:grpSpPr>
        <p:sp>
          <p:nvSpPr>
            <p:cNvPr id="35" name="Oval 197"/>
            <p:cNvSpPr>
              <a:spLocks noChangeArrowheads="1"/>
            </p:cNvSpPr>
            <p:nvPr/>
          </p:nvSpPr>
          <p:spPr bwMode="auto">
            <a:xfrm>
              <a:off x="543" y="2505"/>
              <a:ext cx="181" cy="181"/>
            </a:xfrm>
            <a:prstGeom prst="ellipse">
              <a:avLst/>
            </a:prstGeom>
            <a:solidFill>
              <a:schemeClr val="bg1"/>
            </a:solidFill>
            <a:ln w="9525">
              <a:noFill/>
              <a:round/>
            </a:ln>
            <a:effectLst/>
          </p:spPr>
          <p:txBody>
            <a:bodyPr wrap="none" anchor="ctr"/>
            <a:p>
              <a:endParaRPr lang="zh-CN" altLang="en-US" b="1">
                <a:solidFill>
                  <a:schemeClr val="bg2"/>
                </a:solidFill>
                <a:latin typeface="+mn-lt"/>
                <a:ea typeface="+mn-ea"/>
              </a:endParaRPr>
            </a:p>
          </p:txBody>
        </p:sp>
        <p:sp>
          <p:nvSpPr>
            <p:cNvPr id="36" name="Text Box 198"/>
            <p:cNvSpPr txBox="1">
              <a:spLocks noChangeArrowheads="1"/>
            </p:cNvSpPr>
            <p:nvPr/>
          </p:nvSpPr>
          <p:spPr bwMode="auto">
            <a:xfrm>
              <a:off x="476" y="2432"/>
              <a:ext cx="316" cy="327"/>
            </a:xfrm>
            <a:prstGeom prst="rect">
              <a:avLst/>
            </a:prstGeom>
            <a:noFill/>
            <a:ln w="9525">
              <a:noFill/>
              <a:miter lim="800000"/>
            </a:ln>
            <a:effectLst/>
          </p:spPr>
          <p:txBody>
            <a:bodyPr wrap="none">
              <a:spAutoFit/>
            </a:bodyPr>
            <a:p>
              <a:pPr eaLnBrk="1" hangingPunct="1"/>
              <a:r>
                <a:rPr lang="en-US" altLang="zh-CN" sz="2800" b="1">
                  <a:solidFill>
                    <a:schemeClr val="bg2"/>
                  </a:solidFill>
                  <a:latin typeface="+mn-lt"/>
                  <a:ea typeface="+mn-ea"/>
                  <a:sym typeface="Wingdings" panose="05000000000000000000" pitchFamily="2" charset="2"/>
                </a:rPr>
                <a:t></a:t>
              </a:r>
              <a:endParaRPr lang="en-US" altLang="zh-CN" sz="2800" b="1">
                <a:solidFill>
                  <a:schemeClr val="bg2"/>
                </a:solidFill>
                <a:latin typeface="+mn-lt"/>
                <a:ea typeface="+mn-ea"/>
                <a:sym typeface="Wingdings" panose="05000000000000000000" pitchFamily="2" charset="2"/>
              </a:endParaRPr>
            </a:p>
          </p:txBody>
        </p:sp>
      </p:grpSp>
      <p:grpSp>
        <p:nvGrpSpPr>
          <p:cNvPr id="37" name="Group 237"/>
          <p:cNvGrpSpPr/>
          <p:nvPr/>
        </p:nvGrpSpPr>
        <p:grpSpPr bwMode="auto">
          <a:xfrm>
            <a:off x="5611379" y="2713232"/>
            <a:ext cx="215900" cy="215900"/>
            <a:chOff x="3651" y="709"/>
            <a:chExt cx="136" cy="136"/>
          </a:xfrm>
        </p:grpSpPr>
        <p:sp>
          <p:nvSpPr>
            <p:cNvPr id="38" name="Line 235"/>
            <p:cNvSpPr>
              <a:spLocks noChangeShapeType="1"/>
            </p:cNvSpPr>
            <p:nvPr/>
          </p:nvSpPr>
          <p:spPr bwMode="auto">
            <a:xfrm flipH="1">
              <a:off x="3651" y="709"/>
              <a:ext cx="136" cy="136"/>
            </a:xfrm>
            <a:prstGeom prst="line">
              <a:avLst/>
            </a:prstGeom>
            <a:noFill/>
            <a:ln w="38100">
              <a:solidFill>
                <a:srgbClr val="FF0000"/>
              </a:solidFill>
              <a:round/>
              <a:headEnd type="none" w="sm" len="sm"/>
              <a:tailEnd type="none" w="sm" len="sm"/>
            </a:ln>
            <a:effectLst/>
          </p:spPr>
          <p:txBody>
            <a:bodyPr/>
            <a:p>
              <a:endParaRPr lang="zh-CN" altLang="en-US" b="1">
                <a:latin typeface="+mn-lt"/>
                <a:ea typeface="+mn-ea"/>
              </a:endParaRPr>
            </a:p>
          </p:txBody>
        </p:sp>
        <p:sp>
          <p:nvSpPr>
            <p:cNvPr id="39" name="Line 236"/>
            <p:cNvSpPr>
              <a:spLocks noChangeShapeType="1"/>
            </p:cNvSpPr>
            <p:nvPr/>
          </p:nvSpPr>
          <p:spPr bwMode="auto">
            <a:xfrm>
              <a:off x="3651" y="709"/>
              <a:ext cx="136" cy="136"/>
            </a:xfrm>
            <a:prstGeom prst="line">
              <a:avLst/>
            </a:prstGeom>
            <a:noFill/>
            <a:ln w="38100">
              <a:solidFill>
                <a:srgbClr val="FF0000"/>
              </a:solidFill>
              <a:round/>
              <a:headEnd type="none" w="sm" len="sm"/>
              <a:tailEnd type="none" w="sm" len="sm"/>
            </a:ln>
            <a:effectLst/>
          </p:spPr>
          <p:txBody>
            <a:bodyPr/>
            <a:p>
              <a:endParaRPr lang="zh-CN" altLang="en-US" b="1">
                <a:latin typeface="+mn-lt"/>
                <a:ea typeface="+mn-ea"/>
              </a:endParaRPr>
            </a:p>
          </p:txBody>
        </p:sp>
      </p:grpSp>
      <p:sp>
        <p:nvSpPr>
          <p:cNvPr id="40" name="Rectangle 238"/>
          <p:cNvSpPr>
            <a:spLocks noChangeArrowheads="1"/>
          </p:cNvSpPr>
          <p:nvPr/>
        </p:nvSpPr>
        <p:spPr bwMode="auto">
          <a:xfrm>
            <a:off x="4676343" y="5448494"/>
            <a:ext cx="1752083" cy="339196"/>
          </a:xfrm>
          <a:prstGeom prst="rect">
            <a:avLst/>
          </a:prstGeom>
          <a:noFill/>
          <a:ln w="9525">
            <a:noFill/>
            <a:miter lim="800000"/>
          </a:ln>
          <a:effectLst/>
        </p:spPr>
        <p:txBody>
          <a:bodyPr wrap="none" lIns="92075" tIns="46038" rIns="92075" bIns="46038">
            <a:spAutoFit/>
          </a:bodyPr>
          <a:p>
            <a:pPr defTabSz="762000"/>
            <a:r>
              <a:rPr lang="en-US" altLang="zh-CN" sz="1600" b="1">
                <a:solidFill>
                  <a:schemeClr val="bg2"/>
                </a:solidFill>
                <a:latin typeface="+mn-lt"/>
                <a:ea typeface="+mn-ea"/>
              </a:rPr>
              <a:t>(b) </a:t>
            </a:r>
            <a:r>
              <a:rPr lang="zh-CN" altLang="en-US" sz="1600" b="1">
                <a:solidFill>
                  <a:schemeClr val="bg2"/>
                </a:solidFill>
                <a:latin typeface="+mn-lt"/>
                <a:ea typeface="+mn-ea"/>
              </a:rPr>
              <a:t>帧出错或丢失</a:t>
            </a:r>
            <a:endParaRPr lang="zh-CN" altLang="en-US" sz="1600" b="1">
              <a:solidFill>
                <a:schemeClr val="bg2"/>
              </a:solidFill>
              <a:latin typeface="+mn-lt"/>
              <a:ea typeface="+mn-ea"/>
            </a:endParaRPr>
          </a:p>
        </p:txBody>
      </p:sp>
      <p:sp>
        <p:nvSpPr>
          <p:cNvPr id="41" name="Rectangle 239"/>
          <p:cNvSpPr>
            <a:spLocks noChangeArrowheads="1"/>
          </p:cNvSpPr>
          <p:nvPr/>
        </p:nvSpPr>
        <p:spPr bwMode="auto">
          <a:xfrm>
            <a:off x="2101417" y="5111944"/>
            <a:ext cx="254878" cy="339196"/>
          </a:xfrm>
          <a:prstGeom prst="rect">
            <a:avLst/>
          </a:prstGeom>
          <a:noFill/>
          <a:ln w="9525">
            <a:noFill/>
            <a:miter lim="800000"/>
          </a:ln>
          <a:effectLst/>
        </p:spPr>
        <p:txBody>
          <a:bodyPr wrap="none" lIns="92075" tIns="46038" rIns="92075" bIns="46038">
            <a:spAutoFit/>
          </a:bodyPr>
          <a:p>
            <a:pPr defTabSz="762000"/>
            <a:r>
              <a:rPr lang="en-US" altLang="zh-CN" sz="1600" b="1" i="1">
                <a:solidFill>
                  <a:schemeClr val="bg2"/>
                </a:solidFill>
                <a:latin typeface="+mn-lt"/>
                <a:ea typeface="+mn-ea"/>
              </a:rPr>
              <a:t>t</a:t>
            </a:r>
            <a:endParaRPr lang="en-US" altLang="zh-CN" sz="1600" b="1" i="1">
              <a:solidFill>
                <a:schemeClr val="bg2"/>
              </a:solidFill>
              <a:latin typeface="+mn-lt"/>
              <a:ea typeface="+mn-ea"/>
            </a:endParaRPr>
          </a:p>
        </p:txBody>
      </p:sp>
      <p:sp>
        <p:nvSpPr>
          <p:cNvPr id="42" name="Rectangle 240"/>
          <p:cNvSpPr>
            <a:spLocks noChangeArrowheads="1"/>
          </p:cNvSpPr>
          <p:nvPr/>
        </p:nvSpPr>
        <p:spPr bwMode="auto">
          <a:xfrm>
            <a:off x="3396817" y="5111944"/>
            <a:ext cx="254878" cy="339196"/>
          </a:xfrm>
          <a:prstGeom prst="rect">
            <a:avLst/>
          </a:prstGeom>
          <a:noFill/>
          <a:ln w="9525">
            <a:noFill/>
            <a:miter lim="800000"/>
          </a:ln>
          <a:effectLst/>
        </p:spPr>
        <p:txBody>
          <a:bodyPr wrap="none" lIns="92075" tIns="46038" rIns="92075" bIns="46038">
            <a:spAutoFit/>
          </a:bodyPr>
          <a:p>
            <a:pPr defTabSz="762000"/>
            <a:r>
              <a:rPr lang="en-US" altLang="zh-CN" sz="1600" b="1" i="1">
                <a:solidFill>
                  <a:schemeClr val="bg2"/>
                </a:solidFill>
                <a:latin typeface="+mn-lt"/>
                <a:ea typeface="+mn-ea"/>
              </a:rPr>
              <a:t>t</a:t>
            </a:r>
            <a:endParaRPr lang="en-US" altLang="zh-CN" sz="1600" b="1" i="1">
              <a:solidFill>
                <a:schemeClr val="bg2"/>
              </a:solidFill>
              <a:latin typeface="+mn-lt"/>
              <a:ea typeface="+mn-ea"/>
            </a:endParaRPr>
          </a:p>
        </p:txBody>
      </p:sp>
      <p:sp>
        <p:nvSpPr>
          <p:cNvPr id="43" name="Rectangle 241"/>
          <p:cNvSpPr>
            <a:spLocks noChangeArrowheads="1"/>
          </p:cNvSpPr>
          <p:nvPr/>
        </p:nvSpPr>
        <p:spPr bwMode="auto">
          <a:xfrm>
            <a:off x="4865254" y="5184969"/>
            <a:ext cx="254878" cy="339196"/>
          </a:xfrm>
          <a:prstGeom prst="rect">
            <a:avLst/>
          </a:prstGeom>
          <a:noFill/>
          <a:ln w="9525">
            <a:noFill/>
            <a:miter lim="800000"/>
          </a:ln>
          <a:effectLst/>
        </p:spPr>
        <p:txBody>
          <a:bodyPr wrap="none" lIns="92075" tIns="46038" rIns="92075" bIns="46038">
            <a:spAutoFit/>
          </a:bodyPr>
          <a:p>
            <a:pPr defTabSz="762000"/>
            <a:r>
              <a:rPr lang="en-US" altLang="zh-CN" sz="1600" b="1" i="1">
                <a:solidFill>
                  <a:schemeClr val="bg2"/>
                </a:solidFill>
                <a:latin typeface="+mn-lt"/>
                <a:ea typeface="+mn-ea"/>
              </a:rPr>
              <a:t>t</a:t>
            </a:r>
            <a:endParaRPr lang="en-US" altLang="zh-CN" sz="1600" b="1" i="1">
              <a:solidFill>
                <a:schemeClr val="bg2"/>
              </a:solidFill>
              <a:latin typeface="+mn-lt"/>
              <a:ea typeface="+mn-ea"/>
            </a:endParaRPr>
          </a:p>
        </p:txBody>
      </p:sp>
      <p:sp>
        <p:nvSpPr>
          <p:cNvPr id="44" name="Rectangle 242"/>
          <p:cNvSpPr>
            <a:spLocks noChangeArrowheads="1"/>
          </p:cNvSpPr>
          <p:nvPr/>
        </p:nvSpPr>
        <p:spPr bwMode="auto">
          <a:xfrm>
            <a:off x="6160654" y="5184969"/>
            <a:ext cx="254878" cy="339196"/>
          </a:xfrm>
          <a:prstGeom prst="rect">
            <a:avLst/>
          </a:prstGeom>
          <a:noFill/>
          <a:ln w="9525">
            <a:noFill/>
            <a:miter lim="800000"/>
          </a:ln>
          <a:effectLst/>
        </p:spPr>
        <p:txBody>
          <a:bodyPr wrap="none" lIns="92075" tIns="46038" rIns="92075" bIns="46038">
            <a:spAutoFit/>
          </a:bodyPr>
          <a:p>
            <a:pPr defTabSz="762000"/>
            <a:r>
              <a:rPr lang="en-US" altLang="zh-CN" sz="1600" b="1" i="1">
                <a:solidFill>
                  <a:schemeClr val="bg2"/>
                </a:solidFill>
                <a:latin typeface="+mn-lt"/>
                <a:ea typeface="+mn-ea"/>
              </a:rPr>
              <a:t>t</a:t>
            </a:r>
            <a:endParaRPr lang="en-US" altLang="zh-CN" sz="1600" b="1" i="1">
              <a:solidFill>
                <a:schemeClr val="bg2"/>
              </a:solidFill>
              <a:latin typeface="+mn-lt"/>
              <a:ea typeface="+mn-ea"/>
            </a:endParaRPr>
          </a:p>
        </p:txBody>
      </p:sp>
      <p:sp>
        <p:nvSpPr>
          <p:cNvPr id="45" name="Line 244"/>
          <p:cNvSpPr>
            <a:spLocks noChangeShapeType="1"/>
          </p:cNvSpPr>
          <p:nvPr/>
        </p:nvSpPr>
        <p:spPr bwMode="auto">
          <a:xfrm flipH="1">
            <a:off x="4844618" y="4829370"/>
            <a:ext cx="1296987" cy="360363"/>
          </a:xfrm>
          <a:prstGeom prst="line">
            <a:avLst/>
          </a:prstGeom>
          <a:noFill/>
          <a:ln w="9525">
            <a:solidFill>
              <a:schemeClr val="tx1"/>
            </a:solidFill>
            <a:round/>
            <a:headEnd type="none" w="sm" len="sm"/>
            <a:tailEnd type="triangle" w="sm" len="med"/>
          </a:ln>
          <a:effectLst/>
        </p:spPr>
        <p:txBody>
          <a:bodyPr/>
          <a:p>
            <a:endParaRPr lang="zh-CN" altLang="en-US" b="1">
              <a:latin typeface="+mn-lt"/>
              <a:ea typeface="+mn-ea"/>
            </a:endParaRPr>
          </a:p>
        </p:txBody>
      </p:sp>
      <p:sp>
        <p:nvSpPr>
          <p:cNvPr id="46" name="Text Box 245"/>
          <p:cNvSpPr txBox="1">
            <a:spLocks noChangeArrowheads="1"/>
          </p:cNvSpPr>
          <p:nvPr/>
        </p:nvSpPr>
        <p:spPr bwMode="auto">
          <a:xfrm rot="914842">
            <a:off x="2685475" y="4169555"/>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47" name="Text Box 246"/>
          <p:cNvSpPr txBox="1">
            <a:spLocks noChangeArrowheads="1"/>
          </p:cNvSpPr>
          <p:nvPr/>
        </p:nvSpPr>
        <p:spPr bwMode="auto">
          <a:xfrm rot="914842">
            <a:off x="2710875" y="3304367"/>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1</a:t>
            </a:r>
            <a:endParaRPr lang="en-US" altLang="zh-CN" sz="1600" b="1" baseline="-25000">
              <a:solidFill>
                <a:schemeClr val="bg2"/>
              </a:solidFill>
              <a:latin typeface="+mn-lt"/>
              <a:ea typeface="+mn-ea"/>
            </a:endParaRPr>
          </a:p>
        </p:txBody>
      </p:sp>
      <p:sp>
        <p:nvSpPr>
          <p:cNvPr id="48" name="Text Box 247"/>
          <p:cNvSpPr txBox="1">
            <a:spLocks noChangeArrowheads="1"/>
          </p:cNvSpPr>
          <p:nvPr/>
        </p:nvSpPr>
        <p:spPr bwMode="auto">
          <a:xfrm rot="20643927">
            <a:off x="2207780" y="3739342"/>
            <a:ext cx="892175" cy="338554"/>
          </a:xfrm>
          <a:prstGeom prst="rect">
            <a:avLst/>
          </a:prstGeom>
          <a:noFill/>
          <a:ln w="9525">
            <a:noFill/>
            <a:miter lim="800000"/>
          </a:ln>
          <a:effectLst/>
        </p:spPr>
        <p:txBody>
          <a:bodyPr>
            <a:spAutoFit/>
          </a:bodyPr>
          <a:p>
            <a:pPr eaLnBrk="1" hangingPunct="1"/>
            <a:r>
              <a:rPr lang="zh-CN" altLang="en-US" sz="1600" b="1">
                <a:solidFill>
                  <a:schemeClr val="bg2"/>
                </a:solidFill>
                <a:latin typeface="+mn-lt"/>
                <a:ea typeface="+mn-ea"/>
              </a:rPr>
              <a:t>确认 </a:t>
            </a:r>
            <a:r>
              <a:rPr lang="en-US" altLang="zh-CN" sz="1600" b="1">
                <a:solidFill>
                  <a:schemeClr val="bg2"/>
                </a:solidFill>
                <a:latin typeface="+mn-lt"/>
                <a:ea typeface="+mn-ea"/>
              </a:rPr>
              <a:t>M</a:t>
            </a:r>
            <a:r>
              <a:rPr lang="en-US" altLang="zh-CN" sz="1600" b="1" baseline="-25000">
                <a:solidFill>
                  <a:schemeClr val="bg2"/>
                </a:solidFill>
                <a:latin typeface="+mn-lt"/>
                <a:ea typeface="+mn-ea"/>
              </a:rPr>
              <a:t>1</a:t>
            </a:r>
            <a:endParaRPr lang="en-US" altLang="zh-CN" sz="1600" b="1" baseline="-25000">
              <a:solidFill>
                <a:schemeClr val="bg2"/>
              </a:solidFill>
              <a:latin typeface="+mn-lt"/>
              <a:ea typeface="+mn-ea"/>
            </a:endParaRPr>
          </a:p>
        </p:txBody>
      </p:sp>
      <p:sp>
        <p:nvSpPr>
          <p:cNvPr id="49" name="Text Box 248"/>
          <p:cNvSpPr txBox="1">
            <a:spLocks noChangeArrowheads="1"/>
          </p:cNvSpPr>
          <p:nvPr/>
        </p:nvSpPr>
        <p:spPr bwMode="auto">
          <a:xfrm rot="20643927">
            <a:off x="2190318" y="4609292"/>
            <a:ext cx="892175" cy="338554"/>
          </a:xfrm>
          <a:prstGeom prst="rect">
            <a:avLst/>
          </a:prstGeom>
          <a:noFill/>
          <a:ln w="9525">
            <a:noFill/>
            <a:miter lim="800000"/>
          </a:ln>
          <a:effectLst/>
        </p:spPr>
        <p:txBody>
          <a:bodyPr>
            <a:spAutoFit/>
          </a:bodyPr>
          <a:p>
            <a:pPr eaLnBrk="1" hangingPunct="1"/>
            <a:r>
              <a:rPr lang="zh-CN" altLang="en-US" sz="1600" b="1">
                <a:solidFill>
                  <a:schemeClr val="bg2"/>
                </a:solidFill>
                <a:latin typeface="+mn-lt"/>
                <a:ea typeface="+mn-ea"/>
              </a:rPr>
              <a:t>确认 </a:t>
            </a:r>
            <a:r>
              <a:rPr lang="en-US" altLang="zh-CN" sz="1600" b="1">
                <a:solidFill>
                  <a:schemeClr val="bg2"/>
                </a:solidFill>
                <a:latin typeface="+mn-lt"/>
                <a:ea typeface="+mn-ea"/>
              </a:rPr>
              <a:t>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50" name="Text Box 249"/>
          <p:cNvSpPr txBox="1">
            <a:spLocks noChangeArrowheads="1"/>
          </p:cNvSpPr>
          <p:nvPr/>
        </p:nvSpPr>
        <p:spPr bwMode="auto">
          <a:xfrm rot="1155735">
            <a:off x="5104825" y="2351867"/>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51" name="Text Box 250"/>
          <p:cNvSpPr txBox="1">
            <a:spLocks noChangeArrowheads="1"/>
          </p:cNvSpPr>
          <p:nvPr/>
        </p:nvSpPr>
        <p:spPr bwMode="auto">
          <a:xfrm rot="878649">
            <a:off x="5168325" y="3383742"/>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52" name="Text Box 251"/>
          <p:cNvSpPr txBox="1">
            <a:spLocks noChangeArrowheads="1"/>
          </p:cNvSpPr>
          <p:nvPr/>
        </p:nvSpPr>
        <p:spPr bwMode="auto">
          <a:xfrm rot="878649">
            <a:off x="5249288" y="4294967"/>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1</a:t>
            </a:r>
            <a:endParaRPr lang="en-US" altLang="zh-CN" sz="1600" b="1" baseline="-25000">
              <a:solidFill>
                <a:schemeClr val="bg2"/>
              </a:solidFill>
              <a:latin typeface="+mn-lt"/>
              <a:ea typeface="+mn-ea"/>
            </a:endParaRPr>
          </a:p>
        </p:txBody>
      </p:sp>
      <p:sp>
        <p:nvSpPr>
          <p:cNvPr id="53" name="Text Box 252"/>
          <p:cNvSpPr txBox="1">
            <a:spLocks noChangeArrowheads="1"/>
          </p:cNvSpPr>
          <p:nvPr/>
        </p:nvSpPr>
        <p:spPr bwMode="auto">
          <a:xfrm rot="20643927">
            <a:off x="4906530" y="3896505"/>
            <a:ext cx="892175" cy="338554"/>
          </a:xfrm>
          <a:prstGeom prst="rect">
            <a:avLst/>
          </a:prstGeom>
          <a:noFill/>
          <a:ln w="9525">
            <a:noFill/>
            <a:miter lim="800000"/>
          </a:ln>
          <a:effectLst/>
        </p:spPr>
        <p:txBody>
          <a:bodyPr>
            <a:spAutoFit/>
          </a:bodyPr>
          <a:p>
            <a:pPr eaLnBrk="1" hangingPunct="1"/>
            <a:r>
              <a:rPr lang="zh-CN" altLang="en-US" sz="1600" b="1">
                <a:solidFill>
                  <a:schemeClr val="bg2"/>
                </a:solidFill>
                <a:latin typeface="+mn-lt"/>
                <a:ea typeface="+mn-ea"/>
              </a:rPr>
              <a:t>确认 </a:t>
            </a:r>
            <a:r>
              <a:rPr lang="en-US" altLang="zh-CN" sz="1600" b="1">
                <a:solidFill>
                  <a:schemeClr val="bg2"/>
                </a:solidFill>
                <a:latin typeface="+mn-lt"/>
                <a:ea typeface="+mn-ea"/>
              </a:rPr>
              <a:t>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54" name="Text Box 253"/>
          <p:cNvSpPr txBox="1">
            <a:spLocks noChangeArrowheads="1"/>
          </p:cNvSpPr>
          <p:nvPr/>
        </p:nvSpPr>
        <p:spPr bwMode="auto">
          <a:xfrm rot="20643927">
            <a:off x="4900180" y="4722005"/>
            <a:ext cx="892175" cy="338554"/>
          </a:xfrm>
          <a:prstGeom prst="rect">
            <a:avLst/>
          </a:prstGeom>
          <a:noFill/>
          <a:ln w="9525">
            <a:noFill/>
            <a:miter lim="800000"/>
          </a:ln>
          <a:effectLst/>
        </p:spPr>
        <p:txBody>
          <a:bodyPr>
            <a:spAutoFit/>
          </a:bodyPr>
          <a:p>
            <a:pPr eaLnBrk="1" hangingPunct="1"/>
            <a:r>
              <a:rPr lang="zh-CN" altLang="en-US" sz="1600" b="1">
                <a:solidFill>
                  <a:schemeClr val="bg2"/>
                </a:solidFill>
                <a:latin typeface="+mn-lt"/>
                <a:ea typeface="+mn-ea"/>
              </a:rPr>
              <a:t>确认 </a:t>
            </a:r>
            <a:r>
              <a:rPr lang="en-US" altLang="zh-CN" sz="1600" b="1">
                <a:solidFill>
                  <a:schemeClr val="bg2"/>
                </a:solidFill>
                <a:latin typeface="+mn-lt"/>
                <a:ea typeface="+mn-ea"/>
              </a:rPr>
              <a:t>M</a:t>
            </a:r>
            <a:r>
              <a:rPr lang="en-US" altLang="zh-CN" sz="1600" b="1" baseline="-25000">
                <a:solidFill>
                  <a:schemeClr val="bg2"/>
                </a:solidFill>
                <a:latin typeface="+mn-lt"/>
                <a:ea typeface="+mn-ea"/>
              </a:rPr>
              <a:t>1</a:t>
            </a:r>
            <a:endParaRPr lang="en-US" altLang="zh-CN" sz="1600" b="1" baseline="-25000">
              <a:solidFill>
                <a:schemeClr val="bg2"/>
              </a:solidFill>
              <a:latin typeface="+mn-lt"/>
              <a:ea typeface="+mn-ea"/>
            </a:endParaRPr>
          </a:p>
        </p:txBody>
      </p:sp>
      <p:sp>
        <p:nvSpPr>
          <p:cNvPr id="55" name="Line 254"/>
          <p:cNvSpPr>
            <a:spLocks noChangeShapeType="1"/>
          </p:cNvSpPr>
          <p:nvPr/>
        </p:nvSpPr>
        <p:spPr bwMode="auto">
          <a:xfrm>
            <a:off x="8173605" y="2419545"/>
            <a:ext cx="3175" cy="2989263"/>
          </a:xfrm>
          <a:prstGeom prst="line">
            <a:avLst/>
          </a:prstGeom>
          <a:noFill/>
          <a:ln w="12700">
            <a:solidFill>
              <a:schemeClr val="tx1"/>
            </a:solidFill>
            <a:round/>
            <a:headEnd type="none" w="sm" len="sm"/>
            <a:tailEnd type="triangle" w="sm" len="med"/>
          </a:ln>
          <a:effectLst/>
        </p:spPr>
        <p:txBody>
          <a:bodyPr wrap="none" anchor="ctr"/>
          <a:p>
            <a:endParaRPr lang="zh-CN" altLang="en-US" b="1">
              <a:latin typeface="+mn-lt"/>
              <a:ea typeface="+mn-ea"/>
            </a:endParaRPr>
          </a:p>
        </p:txBody>
      </p:sp>
      <p:sp>
        <p:nvSpPr>
          <p:cNvPr id="56" name="Line 255"/>
          <p:cNvSpPr>
            <a:spLocks noChangeShapeType="1"/>
          </p:cNvSpPr>
          <p:nvPr/>
        </p:nvSpPr>
        <p:spPr bwMode="auto">
          <a:xfrm>
            <a:off x="8173605" y="2592583"/>
            <a:ext cx="1255713" cy="407987"/>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57" name="Line 256"/>
          <p:cNvSpPr>
            <a:spLocks noChangeShapeType="1"/>
          </p:cNvSpPr>
          <p:nvPr/>
        </p:nvSpPr>
        <p:spPr bwMode="auto">
          <a:xfrm flipH="1">
            <a:off x="8173604" y="3024382"/>
            <a:ext cx="1296988" cy="360362"/>
          </a:xfrm>
          <a:prstGeom prst="line">
            <a:avLst/>
          </a:prstGeom>
          <a:noFill/>
          <a:ln w="9525">
            <a:solidFill>
              <a:schemeClr val="tx1"/>
            </a:solidFill>
            <a:prstDash val="dash"/>
            <a:round/>
            <a:headEnd type="none" w="sm" len="sm"/>
            <a:tailEnd type="none" w="sm" len="med"/>
          </a:ln>
          <a:effectLst/>
        </p:spPr>
        <p:txBody>
          <a:bodyPr/>
          <a:p>
            <a:endParaRPr lang="zh-CN" altLang="en-US" b="1">
              <a:latin typeface="+mn-lt"/>
              <a:ea typeface="+mn-ea"/>
            </a:endParaRPr>
          </a:p>
        </p:txBody>
      </p:sp>
      <p:sp>
        <p:nvSpPr>
          <p:cNvPr id="58" name="Line 257"/>
          <p:cNvSpPr>
            <a:spLocks noChangeShapeType="1"/>
          </p:cNvSpPr>
          <p:nvPr/>
        </p:nvSpPr>
        <p:spPr bwMode="auto">
          <a:xfrm>
            <a:off x="8173604" y="3600645"/>
            <a:ext cx="1296988" cy="360363"/>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59" name="Line 258"/>
          <p:cNvSpPr>
            <a:spLocks noChangeShapeType="1"/>
          </p:cNvSpPr>
          <p:nvPr/>
        </p:nvSpPr>
        <p:spPr bwMode="auto">
          <a:xfrm flipH="1">
            <a:off x="8173604" y="4032445"/>
            <a:ext cx="1296988" cy="360363"/>
          </a:xfrm>
          <a:prstGeom prst="line">
            <a:avLst/>
          </a:prstGeom>
          <a:noFill/>
          <a:ln w="9525">
            <a:solidFill>
              <a:schemeClr val="tx1"/>
            </a:solidFill>
            <a:round/>
            <a:headEnd type="none" w="sm" len="sm"/>
            <a:tailEnd type="triangle" w="sm" len="med"/>
          </a:ln>
          <a:effectLst/>
        </p:spPr>
        <p:txBody>
          <a:bodyPr/>
          <a:p>
            <a:endParaRPr lang="zh-CN" altLang="en-US" b="1">
              <a:latin typeface="+mn-lt"/>
              <a:ea typeface="+mn-ea"/>
            </a:endParaRPr>
          </a:p>
        </p:txBody>
      </p:sp>
      <p:sp>
        <p:nvSpPr>
          <p:cNvPr id="60" name="Line 259"/>
          <p:cNvSpPr>
            <a:spLocks noChangeShapeType="1"/>
          </p:cNvSpPr>
          <p:nvPr/>
        </p:nvSpPr>
        <p:spPr bwMode="auto">
          <a:xfrm>
            <a:off x="8173604" y="4464245"/>
            <a:ext cx="1296988" cy="360363"/>
          </a:xfrm>
          <a:prstGeom prst="line">
            <a:avLst/>
          </a:prstGeom>
          <a:noFill/>
          <a:ln w="38100">
            <a:solidFill>
              <a:srgbClr val="000099"/>
            </a:solidFill>
            <a:round/>
            <a:headEnd type="none" w="sm" len="sm"/>
            <a:tailEnd type="triangle" w="sm" len="med"/>
          </a:ln>
          <a:effectLst/>
        </p:spPr>
        <p:txBody>
          <a:bodyPr/>
          <a:p>
            <a:endParaRPr lang="zh-CN" altLang="en-US" b="1">
              <a:latin typeface="+mn-lt"/>
              <a:ea typeface="+mn-ea"/>
            </a:endParaRPr>
          </a:p>
        </p:txBody>
      </p:sp>
      <p:sp>
        <p:nvSpPr>
          <p:cNvPr id="61" name="Text Box 260"/>
          <p:cNvSpPr txBox="1">
            <a:spLocks noChangeArrowheads="1"/>
          </p:cNvSpPr>
          <p:nvPr/>
        </p:nvSpPr>
        <p:spPr bwMode="auto">
          <a:xfrm>
            <a:off x="8017075" y="2100457"/>
            <a:ext cx="328936" cy="338554"/>
          </a:xfrm>
          <a:prstGeom prst="rect">
            <a:avLst/>
          </a:prstGeom>
          <a:noFill/>
          <a:ln w="9525">
            <a:noFill/>
            <a:miter lim="800000"/>
          </a:ln>
          <a:effectLst/>
        </p:spPr>
        <p:txBody>
          <a:bodyPr wrap="none">
            <a:spAutoFit/>
          </a:bodyPr>
          <a:p>
            <a:pPr algn="ctr" eaLnBrk="1" hangingPunct="1"/>
            <a:r>
              <a:rPr lang="en-US" altLang="zh-CN" sz="1600" b="1">
                <a:solidFill>
                  <a:schemeClr val="bg2"/>
                </a:solidFill>
                <a:latin typeface="+mn-lt"/>
                <a:ea typeface="+mn-ea"/>
              </a:rPr>
              <a:t>A</a:t>
            </a:r>
            <a:endParaRPr lang="en-US" altLang="zh-CN" sz="1600" b="1">
              <a:solidFill>
                <a:schemeClr val="bg2"/>
              </a:solidFill>
              <a:latin typeface="+mn-lt"/>
              <a:ea typeface="+mn-ea"/>
            </a:endParaRPr>
          </a:p>
        </p:txBody>
      </p:sp>
      <p:sp>
        <p:nvSpPr>
          <p:cNvPr id="62" name="Text Box 261"/>
          <p:cNvSpPr txBox="1">
            <a:spLocks noChangeArrowheads="1"/>
          </p:cNvSpPr>
          <p:nvPr/>
        </p:nvSpPr>
        <p:spPr bwMode="auto">
          <a:xfrm>
            <a:off x="9316428" y="2100457"/>
            <a:ext cx="332143" cy="338554"/>
          </a:xfrm>
          <a:prstGeom prst="rect">
            <a:avLst/>
          </a:prstGeom>
          <a:noFill/>
          <a:ln w="9525">
            <a:noFill/>
            <a:miter lim="800000"/>
          </a:ln>
          <a:effectLst/>
        </p:spPr>
        <p:txBody>
          <a:bodyPr wrap="none">
            <a:spAutoFit/>
          </a:bodyPr>
          <a:p>
            <a:pPr algn="ctr" eaLnBrk="1" hangingPunct="1"/>
            <a:r>
              <a:rPr lang="en-US" altLang="zh-CN" sz="1600" b="1">
                <a:solidFill>
                  <a:schemeClr val="bg2"/>
                </a:solidFill>
                <a:latin typeface="+mn-lt"/>
                <a:ea typeface="+mn-ea"/>
              </a:rPr>
              <a:t>B</a:t>
            </a:r>
            <a:endParaRPr lang="en-US" altLang="zh-CN" sz="1600" b="1">
              <a:solidFill>
                <a:schemeClr val="bg2"/>
              </a:solidFill>
              <a:latin typeface="+mn-lt"/>
              <a:ea typeface="+mn-ea"/>
            </a:endParaRPr>
          </a:p>
        </p:txBody>
      </p:sp>
      <p:sp>
        <p:nvSpPr>
          <p:cNvPr id="63" name="Line 262"/>
          <p:cNvSpPr>
            <a:spLocks noChangeShapeType="1"/>
          </p:cNvSpPr>
          <p:nvPr/>
        </p:nvSpPr>
        <p:spPr bwMode="auto">
          <a:xfrm flipH="1">
            <a:off x="9445192" y="2419544"/>
            <a:ext cx="25400" cy="2984500"/>
          </a:xfrm>
          <a:prstGeom prst="line">
            <a:avLst/>
          </a:prstGeom>
          <a:noFill/>
          <a:ln w="12700">
            <a:solidFill>
              <a:schemeClr val="tx1"/>
            </a:solidFill>
            <a:round/>
            <a:headEnd type="none" w="sm" len="sm"/>
            <a:tailEnd type="triangle" w="sm" len="med"/>
          </a:ln>
          <a:effectLst/>
        </p:spPr>
        <p:txBody>
          <a:bodyPr wrap="none" anchor="ctr"/>
          <a:p>
            <a:endParaRPr lang="zh-CN" altLang="en-US" b="1">
              <a:latin typeface="+mn-lt"/>
              <a:ea typeface="+mn-ea"/>
            </a:endParaRPr>
          </a:p>
        </p:txBody>
      </p:sp>
      <p:sp>
        <p:nvSpPr>
          <p:cNvPr id="64" name="Text Box 263"/>
          <p:cNvSpPr txBox="1">
            <a:spLocks noChangeArrowheads="1"/>
          </p:cNvSpPr>
          <p:nvPr/>
        </p:nvSpPr>
        <p:spPr bwMode="auto">
          <a:xfrm>
            <a:off x="7267142" y="3168845"/>
            <a:ext cx="590550" cy="581025"/>
          </a:xfrm>
          <a:prstGeom prst="rect">
            <a:avLst/>
          </a:prstGeom>
          <a:solidFill>
            <a:srgbClr val="92D050"/>
          </a:solidFill>
          <a:ln w="9525">
            <a:noFill/>
            <a:miter lim="800000"/>
          </a:ln>
          <a:effectLst>
            <a:outerShdw dist="35921" dir="2700000" algn="ctr" rotWithShape="0">
              <a:schemeClr val="bg2"/>
            </a:outerShdw>
          </a:effectLst>
        </p:spPr>
        <p:txBody>
          <a:bodyPr wrap="none">
            <a:spAutoFit/>
          </a:bodyPr>
          <a:p>
            <a:pPr eaLnBrk="1" hangingPunct="1"/>
            <a:r>
              <a:rPr lang="zh-CN" altLang="en-US" sz="1600" b="1" dirty="0">
                <a:solidFill>
                  <a:schemeClr val="bg2"/>
                </a:solidFill>
                <a:latin typeface="+mn-lt"/>
                <a:ea typeface="+mn-ea"/>
              </a:rPr>
              <a:t>超时</a:t>
            </a:r>
            <a:endParaRPr lang="zh-CN" altLang="en-US" sz="1600" b="1" dirty="0">
              <a:solidFill>
                <a:schemeClr val="bg2"/>
              </a:solidFill>
              <a:latin typeface="+mn-lt"/>
              <a:ea typeface="+mn-ea"/>
            </a:endParaRPr>
          </a:p>
          <a:p>
            <a:pPr eaLnBrk="1" hangingPunct="1"/>
            <a:r>
              <a:rPr lang="zh-CN" altLang="en-US" sz="1600" b="1" dirty="0">
                <a:solidFill>
                  <a:schemeClr val="bg2"/>
                </a:solidFill>
                <a:latin typeface="+mn-lt"/>
                <a:ea typeface="+mn-ea"/>
              </a:rPr>
              <a:t>重传</a:t>
            </a:r>
            <a:endParaRPr lang="zh-CN" altLang="en-US" sz="1600" b="1" baseline="-25000" dirty="0">
              <a:solidFill>
                <a:schemeClr val="bg2"/>
              </a:solidFill>
              <a:latin typeface="+mn-lt"/>
              <a:ea typeface="+mn-ea"/>
            </a:endParaRPr>
          </a:p>
        </p:txBody>
      </p:sp>
      <p:sp>
        <p:nvSpPr>
          <p:cNvPr id="65" name="Text Box 264"/>
          <p:cNvSpPr txBox="1">
            <a:spLocks noChangeArrowheads="1"/>
          </p:cNvSpPr>
          <p:nvPr/>
        </p:nvSpPr>
        <p:spPr bwMode="auto">
          <a:xfrm>
            <a:off x="9583304" y="3589533"/>
            <a:ext cx="996950" cy="581025"/>
          </a:xfrm>
          <a:prstGeom prst="rect">
            <a:avLst/>
          </a:prstGeom>
          <a:solidFill>
            <a:srgbClr val="92D050"/>
          </a:solidFill>
          <a:ln w="9525">
            <a:noFill/>
            <a:miter lim="800000"/>
          </a:ln>
          <a:effectLst>
            <a:outerShdw dist="35921" dir="2700000" algn="ctr" rotWithShape="0">
              <a:schemeClr val="bg2"/>
            </a:outerShdw>
          </a:effectLst>
        </p:spPr>
        <p:txBody>
          <a:bodyPr wrap="none">
            <a:spAutoFit/>
          </a:bodyPr>
          <a:p>
            <a:pPr algn="ctr" eaLnBrk="1" hangingPunct="1"/>
            <a:r>
              <a:rPr lang="zh-CN" altLang="en-US" sz="1600" b="1">
                <a:solidFill>
                  <a:schemeClr val="bg2"/>
                </a:solidFill>
                <a:latin typeface="+mn-lt"/>
                <a:ea typeface="+mn-ea"/>
              </a:rPr>
              <a:t>丢弃 </a:t>
            </a:r>
            <a:r>
              <a:rPr lang="en-US" altLang="zh-CN" sz="1600" b="1">
                <a:solidFill>
                  <a:schemeClr val="bg2"/>
                </a:solidFill>
                <a:latin typeface="+mn-lt"/>
                <a:ea typeface="+mn-ea"/>
              </a:rPr>
              <a:t>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a:p>
            <a:pPr algn="ctr" eaLnBrk="1" hangingPunct="1"/>
            <a:r>
              <a:rPr lang="zh-CN" altLang="en-US" sz="1600" b="1">
                <a:solidFill>
                  <a:schemeClr val="bg2"/>
                </a:solidFill>
                <a:latin typeface="+mn-lt"/>
                <a:ea typeface="+mn-ea"/>
              </a:rPr>
              <a:t>重传确认</a:t>
            </a:r>
            <a:endParaRPr lang="zh-CN" altLang="en-US" sz="1600" b="1" baseline="-25000">
              <a:solidFill>
                <a:schemeClr val="bg2"/>
              </a:solidFill>
              <a:latin typeface="+mn-lt"/>
              <a:ea typeface="+mn-ea"/>
            </a:endParaRPr>
          </a:p>
        </p:txBody>
      </p:sp>
      <p:sp>
        <p:nvSpPr>
          <p:cNvPr id="66" name="Line 266"/>
          <p:cNvSpPr>
            <a:spLocks noChangeShapeType="1"/>
          </p:cNvSpPr>
          <p:nvPr/>
        </p:nvSpPr>
        <p:spPr bwMode="auto">
          <a:xfrm>
            <a:off x="7914842" y="2592582"/>
            <a:ext cx="215900" cy="0"/>
          </a:xfrm>
          <a:prstGeom prst="line">
            <a:avLst/>
          </a:prstGeom>
          <a:noFill/>
          <a:ln w="12700">
            <a:solidFill>
              <a:schemeClr val="tx1"/>
            </a:solidFill>
            <a:round/>
            <a:headEnd type="none" w="sm" len="sm"/>
            <a:tailEnd type="none" w="sm" len="sm"/>
          </a:ln>
          <a:effectLst/>
        </p:spPr>
        <p:txBody>
          <a:bodyPr/>
          <a:p>
            <a:endParaRPr lang="zh-CN" altLang="en-US" b="1">
              <a:latin typeface="+mn-lt"/>
              <a:ea typeface="+mn-ea"/>
            </a:endParaRPr>
          </a:p>
        </p:txBody>
      </p:sp>
      <p:sp>
        <p:nvSpPr>
          <p:cNvPr id="67" name="Line 267"/>
          <p:cNvSpPr>
            <a:spLocks noChangeShapeType="1"/>
          </p:cNvSpPr>
          <p:nvPr/>
        </p:nvSpPr>
        <p:spPr bwMode="auto">
          <a:xfrm>
            <a:off x="7914842" y="3600644"/>
            <a:ext cx="215900" cy="0"/>
          </a:xfrm>
          <a:prstGeom prst="line">
            <a:avLst/>
          </a:prstGeom>
          <a:noFill/>
          <a:ln w="12700">
            <a:solidFill>
              <a:schemeClr val="tx1"/>
            </a:solidFill>
            <a:round/>
            <a:headEnd type="none" w="sm" len="sm"/>
            <a:tailEnd type="none" w="sm" len="sm"/>
          </a:ln>
          <a:effectLst/>
        </p:spPr>
        <p:txBody>
          <a:bodyPr/>
          <a:p>
            <a:endParaRPr lang="zh-CN" altLang="en-US" b="1">
              <a:latin typeface="+mn-lt"/>
              <a:ea typeface="+mn-ea"/>
            </a:endParaRPr>
          </a:p>
        </p:txBody>
      </p:sp>
      <p:sp>
        <p:nvSpPr>
          <p:cNvPr id="68" name="Line 268"/>
          <p:cNvSpPr>
            <a:spLocks noChangeShapeType="1"/>
          </p:cNvSpPr>
          <p:nvPr/>
        </p:nvSpPr>
        <p:spPr bwMode="auto">
          <a:xfrm>
            <a:off x="8024379" y="2583057"/>
            <a:ext cx="0" cy="1008062"/>
          </a:xfrm>
          <a:prstGeom prst="line">
            <a:avLst/>
          </a:prstGeom>
          <a:noFill/>
          <a:ln w="12700">
            <a:solidFill>
              <a:schemeClr val="tx1"/>
            </a:solidFill>
            <a:round/>
            <a:headEnd type="triangle" w="sm" len="med"/>
            <a:tailEnd type="triangle" w="sm" len="med"/>
          </a:ln>
          <a:effectLst/>
        </p:spPr>
        <p:txBody>
          <a:bodyPr/>
          <a:p>
            <a:endParaRPr lang="zh-CN" altLang="en-US" b="1">
              <a:latin typeface="+mn-lt"/>
              <a:ea typeface="+mn-ea"/>
            </a:endParaRPr>
          </a:p>
        </p:txBody>
      </p:sp>
      <p:grpSp>
        <p:nvGrpSpPr>
          <p:cNvPr id="69" name="Group 269"/>
          <p:cNvGrpSpPr/>
          <p:nvPr/>
        </p:nvGrpSpPr>
        <p:grpSpPr bwMode="auto">
          <a:xfrm>
            <a:off x="7770379" y="2792607"/>
            <a:ext cx="501650" cy="519112"/>
            <a:chOff x="476" y="2432"/>
            <a:chExt cx="316" cy="327"/>
          </a:xfrm>
        </p:grpSpPr>
        <p:sp>
          <p:nvSpPr>
            <p:cNvPr id="70" name="Oval 270"/>
            <p:cNvSpPr>
              <a:spLocks noChangeArrowheads="1"/>
            </p:cNvSpPr>
            <p:nvPr/>
          </p:nvSpPr>
          <p:spPr bwMode="auto">
            <a:xfrm>
              <a:off x="543" y="2505"/>
              <a:ext cx="181" cy="181"/>
            </a:xfrm>
            <a:prstGeom prst="ellipse">
              <a:avLst/>
            </a:prstGeom>
            <a:solidFill>
              <a:schemeClr val="bg1"/>
            </a:solidFill>
            <a:ln w="9525">
              <a:noFill/>
              <a:round/>
            </a:ln>
            <a:effectLst/>
          </p:spPr>
          <p:txBody>
            <a:bodyPr wrap="none" anchor="ctr"/>
            <a:p>
              <a:endParaRPr lang="zh-CN" altLang="en-US" b="1">
                <a:solidFill>
                  <a:schemeClr val="bg2"/>
                </a:solidFill>
                <a:latin typeface="+mn-lt"/>
                <a:ea typeface="+mn-ea"/>
              </a:endParaRPr>
            </a:p>
          </p:txBody>
        </p:sp>
        <p:sp>
          <p:nvSpPr>
            <p:cNvPr id="71" name="Text Box 271"/>
            <p:cNvSpPr txBox="1">
              <a:spLocks noChangeArrowheads="1"/>
            </p:cNvSpPr>
            <p:nvPr/>
          </p:nvSpPr>
          <p:spPr bwMode="auto">
            <a:xfrm>
              <a:off x="476" y="2432"/>
              <a:ext cx="316" cy="327"/>
            </a:xfrm>
            <a:prstGeom prst="rect">
              <a:avLst/>
            </a:prstGeom>
            <a:noFill/>
            <a:ln w="9525">
              <a:noFill/>
              <a:miter lim="800000"/>
            </a:ln>
            <a:effectLst/>
          </p:spPr>
          <p:txBody>
            <a:bodyPr wrap="none">
              <a:spAutoFit/>
            </a:bodyPr>
            <a:p>
              <a:pPr eaLnBrk="1" hangingPunct="1"/>
              <a:r>
                <a:rPr lang="en-US" altLang="zh-CN" sz="2800" b="1">
                  <a:solidFill>
                    <a:schemeClr val="bg2"/>
                  </a:solidFill>
                  <a:latin typeface="+mn-lt"/>
                  <a:ea typeface="+mn-ea"/>
                  <a:sym typeface="Wingdings" panose="05000000000000000000" pitchFamily="2" charset="2"/>
                </a:rPr>
                <a:t></a:t>
              </a:r>
              <a:endParaRPr lang="en-US" altLang="zh-CN" sz="2800" b="1">
                <a:solidFill>
                  <a:schemeClr val="bg2"/>
                </a:solidFill>
                <a:latin typeface="+mn-lt"/>
                <a:ea typeface="+mn-ea"/>
                <a:sym typeface="Wingdings" panose="05000000000000000000" pitchFamily="2" charset="2"/>
              </a:endParaRPr>
            </a:p>
          </p:txBody>
        </p:sp>
      </p:grpSp>
      <p:grpSp>
        <p:nvGrpSpPr>
          <p:cNvPr id="72" name="Group 272"/>
          <p:cNvGrpSpPr/>
          <p:nvPr/>
        </p:nvGrpSpPr>
        <p:grpSpPr bwMode="auto">
          <a:xfrm>
            <a:off x="8276792" y="3216469"/>
            <a:ext cx="215900" cy="215900"/>
            <a:chOff x="3651" y="709"/>
            <a:chExt cx="136" cy="136"/>
          </a:xfrm>
        </p:grpSpPr>
        <p:sp>
          <p:nvSpPr>
            <p:cNvPr id="73" name="Line 273"/>
            <p:cNvSpPr>
              <a:spLocks noChangeShapeType="1"/>
            </p:cNvSpPr>
            <p:nvPr/>
          </p:nvSpPr>
          <p:spPr bwMode="auto">
            <a:xfrm flipH="1">
              <a:off x="3651" y="709"/>
              <a:ext cx="136" cy="136"/>
            </a:xfrm>
            <a:prstGeom prst="line">
              <a:avLst/>
            </a:prstGeom>
            <a:noFill/>
            <a:ln w="38100">
              <a:solidFill>
                <a:srgbClr val="FF0000"/>
              </a:solidFill>
              <a:round/>
              <a:headEnd type="none" w="sm" len="sm"/>
              <a:tailEnd type="none" w="sm" len="sm"/>
            </a:ln>
            <a:effectLst/>
          </p:spPr>
          <p:txBody>
            <a:bodyPr/>
            <a:p>
              <a:endParaRPr lang="zh-CN" altLang="en-US" b="1">
                <a:latin typeface="+mn-lt"/>
                <a:ea typeface="+mn-ea"/>
              </a:endParaRPr>
            </a:p>
          </p:txBody>
        </p:sp>
        <p:sp>
          <p:nvSpPr>
            <p:cNvPr id="74" name="Line 274"/>
            <p:cNvSpPr>
              <a:spLocks noChangeShapeType="1"/>
            </p:cNvSpPr>
            <p:nvPr/>
          </p:nvSpPr>
          <p:spPr bwMode="auto">
            <a:xfrm>
              <a:off x="3651" y="709"/>
              <a:ext cx="136" cy="136"/>
            </a:xfrm>
            <a:prstGeom prst="line">
              <a:avLst/>
            </a:prstGeom>
            <a:noFill/>
            <a:ln w="38100">
              <a:solidFill>
                <a:srgbClr val="FF0000"/>
              </a:solidFill>
              <a:round/>
              <a:headEnd type="none" w="sm" len="sm"/>
              <a:tailEnd type="none" w="sm" len="sm"/>
            </a:ln>
            <a:effectLst/>
          </p:spPr>
          <p:txBody>
            <a:bodyPr/>
            <a:p>
              <a:endParaRPr lang="zh-CN" altLang="en-US" b="1">
                <a:latin typeface="+mn-lt"/>
                <a:ea typeface="+mn-ea"/>
              </a:endParaRPr>
            </a:p>
          </p:txBody>
        </p:sp>
      </p:grpSp>
      <p:sp>
        <p:nvSpPr>
          <p:cNvPr id="75" name="Rectangle 275"/>
          <p:cNvSpPr>
            <a:spLocks noChangeArrowheads="1"/>
          </p:cNvSpPr>
          <p:nvPr/>
        </p:nvSpPr>
        <p:spPr bwMode="auto">
          <a:xfrm>
            <a:off x="7844993" y="5472307"/>
            <a:ext cx="1938031" cy="339196"/>
          </a:xfrm>
          <a:prstGeom prst="rect">
            <a:avLst/>
          </a:prstGeom>
          <a:noFill/>
          <a:ln w="9525">
            <a:noFill/>
            <a:miter lim="800000"/>
          </a:ln>
          <a:effectLst/>
        </p:spPr>
        <p:txBody>
          <a:bodyPr wrap="none" lIns="92075" tIns="46038" rIns="92075" bIns="46038">
            <a:spAutoFit/>
          </a:bodyPr>
          <a:p>
            <a:pPr defTabSz="762000"/>
            <a:r>
              <a:rPr lang="en-US" altLang="zh-CN" sz="1600" b="1">
                <a:solidFill>
                  <a:schemeClr val="bg2"/>
                </a:solidFill>
                <a:latin typeface="+mn-lt"/>
                <a:ea typeface="+mn-ea"/>
              </a:rPr>
              <a:t>(c) </a:t>
            </a:r>
            <a:r>
              <a:rPr lang="zh-CN" altLang="en-US" sz="1600" b="1">
                <a:solidFill>
                  <a:schemeClr val="bg2"/>
                </a:solidFill>
                <a:latin typeface="+mn-lt"/>
                <a:ea typeface="+mn-ea"/>
              </a:rPr>
              <a:t>确认出错或丢失</a:t>
            </a:r>
            <a:endParaRPr lang="zh-CN" altLang="en-US" sz="1600" b="1">
              <a:solidFill>
                <a:schemeClr val="bg2"/>
              </a:solidFill>
              <a:latin typeface="+mn-lt"/>
              <a:ea typeface="+mn-ea"/>
            </a:endParaRPr>
          </a:p>
        </p:txBody>
      </p:sp>
      <p:sp>
        <p:nvSpPr>
          <p:cNvPr id="76" name="Rectangle 276"/>
          <p:cNvSpPr>
            <a:spLocks noChangeArrowheads="1"/>
          </p:cNvSpPr>
          <p:nvPr/>
        </p:nvSpPr>
        <p:spPr bwMode="auto">
          <a:xfrm>
            <a:off x="8176779" y="5208782"/>
            <a:ext cx="254878" cy="339196"/>
          </a:xfrm>
          <a:prstGeom prst="rect">
            <a:avLst/>
          </a:prstGeom>
          <a:noFill/>
          <a:ln w="9525">
            <a:noFill/>
            <a:miter lim="800000"/>
          </a:ln>
          <a:effectLst/>
        </p:spPr>
        <p:txBody>
          <a:bodyPr wrap="none" lIns="92075" tIns="46038" rIns="92075" bIns="46038">
            <a:spAutoFit/>
          </a:bodyPr>
          <a:p>
            <a:pPr defTabSz="762000"/>
            <a:r>
              <a:rPr lang="en-US" altLang="zh-CN" sz="1600" b="1" i="1">
                <a:solidFill>
                  <a:schemeClr val="bg2"/>
                </a:solidFill>
                <a:latin typeface="+mn-lt"/>
                <a:ea typeface="+mn-ea"/>
              </a:rPr>
              <a:t>t</a:t>
            </a:r>
            <a:endParaRPr lang="en-US" altLang="zh-CN" sz="1600" b="1" i="1">
              <a:solidFill>
                <a:schemeClr val="bg2"/>
              </a:solidFill>
              <a:latin typeface="+mn-lt"/>
              <a:ea typeface="+mn-ea"/>
            </a:endParaRPr>
          </a:p>
        </p:txBody>
      </p:sp>
      <p:sp>
        <p:nvSpPr>
          <p:cNvPr id="77" name="Rectangle 277"/>
          <p:cNvSpPr>
            <a:spLocks noChangeArrowheads="1"/>
          </p:cNvSpPr>
          <p:nvPr/>
        </p:nvSpPr>
        <p:spPr bwMode="auto">
          <a:xfrm>
            <a:off x="9472179" y="5208782"/>
            <a:ext cx="254878" cy="339196"/>
          </a:xfrm>
          <a:prstGeom prst="rect">
            <a:avLst/>
          </a:prstGeom>
          <a:noFill/>
          <a:ln w="9525">
            <a:noFill/>
            <a:miter lim="800000"/>
          </a:ln>
          <a:effectLst/>
        </p:spPr>
        <p:txBody>
          <a:bodyPr wrap="none" lIns="92075" tIns="46038" rIns="92075" bIns="46038">
            <a:spAutoFit/>
          </a:bodyPr>
          <a:p>
            <a:pPr defTabSz="762000"/>
            <a:r>
              <a:rPr lang="en-US" altLang="zh-CN" sz="1600" b="1" i="1">
                <a:solidFill>
                  <a:schemeClr val="bg2"/>
                </a:solidFill>
                <a:latin typeface="+mn-lt"/>
                <a:ea typeface="+mn-ea"/>
              </a:rPr>
              <a:t>t</a:t>
            </a:r>
            <a:endParaRPr lang="en-US" altLang="zh-CN" sz="1600" b="1" i="1">
              <a:solidFill>
                <a:schemeClr val="bg2"/>
              </a:solidFill>
              <a:latin typeface="+mn-lt"/>
              <a:ea typeface="+mn-ea"/>
            </a:endParaRPr>
          </a:p>
        </p:txBody>
      </p:sp>
      <p:sp>
        <p:nvSpPr>
          <p:cNvPr id="78" name="Line 278"/>
          <p:cNvSpPr>
            <a:spLocks noChangeShapeType="1"/>
          </p:cNvSpPr>
          <p:nvPr/>
        </p:nvSpPr>
        <p:spPr bwMode="auto">
          <a:xfrm flipH="1">
            <a:off x="8156143" y="4853182"/>
            <a:ext cx="1296987" cy="360362"/>
          </a:xfrm>
          <a:prstGeom prst="line">
            <a:avLst/>
          </a:prstGeom>
          <a:noFill/>
          <a:ln w="9525">
            <a:solidFill>
              <a:schemeClr val="tx1"/>
            </a:solidFill>
            <a:round/>
            <a:headEnd type="none" w="sm" len="sm"/>
            <a:tailEnd type="triangle" w="sm" len="med"/>
          </a:ln>
          <a:effectLst/>
        </p:spPr>
        <p:txBody>
          <a:bodyPr/>
          <a:p>
            <a:endParaRPr lang="zh-CN" altLang="en-US" b="1">
              <a:latin typeface="+mn-lt"/>
              <a:ea typeface="+mn-ea"/>
            </a:endParaRPr>
          </a:p>
        </p:txBody>
      </p:sp>
      <p:sp>
        <p:nvSpPr>
          <p:cNvPr id="79" name="Text Box 279"/>
          <p:cNvSpPr txBox="1">
            <a:spLocks noChangeArrowheads="1"/>
          </p:cNvSpPr>
          <p:nvPr/>
        </p:nvSpPr>
        <p:spPr bwMode="auto">
          <a:xfrm rot="1155735">
            <a:off x="8416350" y="2375680"/>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80" name="Text Box 280"/>
          <p:cNvSpPr txBox="1">
            <a:spLocks noChangeArrowheads="1"/>
          </p:cNvSpPr>
          <p:nvPr/>
        </p:nvSpPr>
        <p:spPr bwMode="auto">
          <a:xfrm rot="878649">
            <a:off x="8479850" y="3407555"/>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81" name="Text Box 281"/>
          <p:cNvSpPr txBox="1">
            <a:spLocks noChangeArrowheads="1"/>
          </p:cNvSpPr>
          <p:nvPr/>
        </p:nvSpPr>
        <p:spPr bwMode="auto">
          <a:xfrm rot="878649">
            <a:off x="8560813" y="4318780"/>
            <a:ext cx="489236" cy="338554"/>
          </a:xfrm>
          <a:prstGeom prst="rect">
            <a:avLst/>
          </a:prstGeom>
          <a:noFill/>
          <a:ln w="9525">
            <a:noFill/>
            <a:miter lim="800000"/>
          </a:ln>
          <a:effectLst/>
        </p:spPr>
        <p:txBody>
          <a:bodyPr wrap="none">
            <a:spAutoFit/>
          </a:bodyPr>
          <a:p>
            <a:pPr eaLnBrk="1" hangingPunct="1"/>
            <a:r>
              <a:rPr lang="en-US" altLang="zh-CN" sz="1600" b="1">
                <a:solidFill>
                  <a:schemeClr val="bg2"/>
                </a:solidFill>
                <a:latin typeface="+mn-lt"/>
                <a:ea typeface="+mn-ea"/>
              </a:rPr>
              <a:t> M</a:t>
            </a:r>
            <a:r>
              <a:rPr lang="en-US" altLang="zh-CN" sz="1600" b="1" baseline="-25000">
                <a:solidFill>
                  <a:schemeClr val="bg2"/>
                </a:solidFill>
                <a:latin typeface="+mn-lt"/>
                <a:ea typeface="+mn-ea"/>
              </a:rPr>
              <a:t>1</a:t>
            </a:r>
            <a:endParaRPr lang="en-US" altLang="zh-CN" sz="1600" b="1" baseline="-25000">
              <a:solidFill>
                <a:schemeClr val="bg2"/>
              </a:solidFill>
              <a:latin typeface="+mn-lt"/>
              <a:ea typeface="+mn-ea"/>
            </a:endParaRPr>
          </a:p>
        </p:txBody>
      </p:sp>
      <p:sp>
        <p:nvSpPr>
          <p:cNvPr id="82" name="Text Box 282"/>
          <p:cNvSpPr txBox="1">
            <a:spLocks noChangeArrowheads="1"/>
          </p:cNvSpPr>
          <p:nvPr/>
        </p:nvSpPr>
        <p:spPr bwMode="auto">
          <a:xfrm rot="20643927">
            <a:off x="8218055" y="3920317"/>
            <a:ext cx="892175" cy="338554"/>
          </a:xfrm>
          <a:prstGeom prst="rect">
            <a:avLst/>
          </a:prstGeom>
          <a:noFill/>
          <a:ln w="9525">
            <a:noFill/>
            <a:miter lim="800000"/>
          </a:ln>
          <a:effectLst/>
        </p:spPr>
        <p:txBody>
          <a:bodyPr>
            <a:spAutoFit/>
          </a:bodyPr>
          <a:p>
            <a:pPr eaLnBrk="1" hangingPunct="1"/>
            <a:r>
              <a:rPr lang="zh-CN" altLang="en-US" sz="1600" b="1">
                <a:solidFill>
                  <a:schemeClr val="bg2"/>
                </a:solidFill>
                <a:latin typeface="+mn-lt"/>
                <a:ea typeface="+mn-ea"/>
              </a:rPr>
              <a:t>确认 </a:t>
            </a:r>
            <a:r>
              <a:rPr lang="en-US" altLang="zh-CN" sz="1600" b="1">
                <a:solidFill>
                  <a:schemeClr val="bg2"/>
                </a:solidFill>
                <a:latin typeface="+mn-lt"/>
                <a:ea typeface="+mn-ea"/>
              </a:rPr>
              <a:t>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
        <p:nvSpPr>
          <p:cNvPr id="83" name="Text Box 283"/>
          <p:cNvSpPr txBox="1">
            <a:spLocks noChangeArrowheads="1"/>
          </p:cNvSpPr>
          <p:nvPr/>
        </p:nvSpPr>
        <p:spPr bwMode="auto">
          <a:xfrm rot="20643927">
            <a:off x="8211705" y="4745817"/>
            <a:ext cx="892175" cy="338554"/>
          </a:xfrm>
          <a:prstGeom prst="rect">
            <a:avLst/>
          </a:prstGeom>
          <a:noFill/>
          <a:ln w="9525">
            <a:noFill/>
            <a:miter lim="800000"/>
          </a:ln>
          <a:effectLst/>
        </p:spPr>
        <p:txBody>
          <a:bodyPr>
            <a:spAutoFit/>
          </a:bodyPr>
          <a:p>
            <a:pPr eaLnBrk="1" hangingPunct="1"/>
            <a:r>
              <a:rPr lang="zh-CN" altLang="en-US" sz="1600" b="1">
                <a:solidFill>
                  <a:schemeClr val="bg2"/>
                </a:solidFill>
                <a:latin typeface="+mn-lt"/>
                <a:ea typeface="+mn-ea"/>
              </a:rPr>
              <a:t>确认 </a:t>
            </a:r>
            <a:r>
              <a:rPr lang="en-US" altLang="zh-CN" sz="1600" b="1">
                <a:solidFill>
                  <a:schemeClr val="bg2"/>
                </a:solidFill>
                <a:latin typeface="+mn-lt"/>
                <a:ea typeface="+mn-ea"/>
              </a:rPr>
              <a:t>M</a:t>
            </a:r>
            <a:r>
              <a:rPr lang="en-US" altLang="zh-CN" sz="1600" b="1" baseline="-25000">
                <a:solidFill>
                  <a:schemeClr val="bg2"/>
                </a:solidFill>
                <a:latin typeface="+mn-lt"/>
                <a:ea typeface="+mn-ea"/>
              </a:rPr>
              <a:t>1</a:t>
            </a:r>
            <a:endParaRPr lang="en-US" altLang="zh-CN" sz="1600" b="1" baseline="-25000">
              <a:solidFill>
                <a:schemeClr val="bg2"/>
              </a:solidFill>
              <a:latin typeface="+mn-lt"/>
              <a:ea typeface="+mn-ea"/>
            </a:endParaRPr>
          </a:p>
        </p:txBody>
      </p:sp>
      <p:sp>
        <p:nvSpPr>
          <p:cNvPr id="84" name="Line 284"/>
          <p:cNvSpPr>
            <a:spLocks noChangeShapeType="1"/>
          </p:cNvSpPr>
          <p:nvPr/>
        </p:nvSpPr>
        <p:spPr bwMode="auto">
          <a:xfrm flipH="1">
            <a:off x="8499042" y="3024383"/>
            <a:ext cx="944562" cy="276225"/>
          </a:xfrm>
          <a:prstGeom prst="line">
            <a:avLst/>
          </a:prstGeom>
          <a:noFill/>
          <a:ln w="12700">
            <a:solidFill>
              <a:schemeClr val="tx1"/>
            </a:solidFill>
            <a:round/>
            <a:headEnd type="none" w="sm" len="sm"/>
            <a:tailEnd type="triangle" w="sm" len="med"/>
          </a:ln>
          <a:effectLst/>
        </p:spPr>
        <p:txBody>
          <a:bodyPr/>
          <a:p>
            <a:endParaRPr lang="zh-CN" altLang="en-US" b="1">
              <a:latin typeface="+mn-lt"/>
              <a:ea typeface="+mn-ea"/>
            </a:endParaRPr>
          </a:p>
        </p:txBody>
      </p:sp>
      <p:sp>
        <p:nvSpPr>
          <p:cNvPr id="85" name="Text Box 285"/>
          <p:cNvSpPr txBox="1">
            <a:spLocks noChangeArrowheads="1"/>
          </p:cNvSpPr>
          <p:nvPr/>
        </p:nvSpPr>
        <p:spPr bwMode="auto">
          <a:xfrm rot="20643927">
            <a:off x="8348230" y="2878917"/>
            <a:ext cx="892175" cy="338554"/>
          </a:xfrm>
          <a:prstGeom prst="rect">
            <a:avLst/>
          </a:prstGeom>
          <a:noFill/>
          <a:ln w="9525">
            <a:noFill/>
            <a:miter lim="800000"/>
          </a:ln>
          <a:effectLst/>
        </p:spPr>
        <p:txBody>
          <a:bodyPr>
            <a:spAutoFit/>
          </a:bodyPr>
          <a:p>
            <a:pPr eaLnBrk="1" hangingPunct="1"/>
            <a:r>
              <a:rPr lang="zh-CN" altLang="en-US" sz="1600" b="1">
                <a:solidFill>
                  <a:schemeClr val="bg2"/>
                </a:solidFill>
                <a:latin typeface="+mn-lt"/>
                <a:ea typeface="+mn-ea"/>
              </a:rPr>
              <a:t>确认 </a:t>
            </a:r>
            <a:r>
              <a:rPr lang="en-US" altLang="zh-CN" sz="1600" b="1">
                <a:solidFill>
                  <a:schemeClr val="bg2"/>
                </a:solidFill>
                <a:latin typeface="+mn-lt"/>
                <a:ea typeface="+mn-ea"/>
              </a:rPr>
              <a:t>M</a:t>
            </a:r>
            <a:r>
              <a:rPr lang="en-US" altLang="zh-CN" sz="1600" b="1" baseline="-25000">
                <a:solidFill>
                  <a:schemeClr val="bg2"/>
                </a:solidFill>
                <a:latin typeface="+mn-lt"/>
                <a:ea typeface="+mn-ea"/>
              </a:rPr>
              <a:t>0</a:t>
            </a:r>
            <a:endParaRPr lang="en-US" altLang="zh-CN" sz="1600" b="1" baseline="-25000">
              <a:solidFill>
                <a:schemeClr val="bg2"/>
              </a:solidFill>
              <a:latin typeface="+mn-lt"/>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701443" name="Rectangle 3"/>
          <p:cNvSpPr>
            <a:spLocks noGrp="1" noChangeArrowheads="1"/>
          </p:cNvSpPr>
          <p:nvPr>
            <p:ph idx="1"/>
          </p:nvPr>
        </p:nvSpPr>
        <p:spPr>
          <a:xfrm>
            <a:off x="724535" y="1386736"/>
            <a:ext cx="10534334" cy="4398750"/>
          </a:xfrm>
        </p:spPr>
        <p:txBody>
          <a:bodyPr>
            <a:normAutofit/>
          </a:bodyPr>
          <a:p>
            <a:pPr marL="342900" indent="-342900" fontAlgn="auto">
              <a:lnSpc>
                <a:spcPct val="150000"/>
              </a:lnSpc>
              <a:buFont typeface="Wingdings" panose="05000000000000000000" pitchFamily="2" charset="2"/>
              <a:buChar char="l"/>
            </a:pPr>
            <a:r>
              <a:rPr lang="zh-CN" altLang="en-US" sz="2400" b="1" dirty="0">
                <a:solidFill>
                  <a:schemeClr val="bg2"/>
                </a:solidFill>
              </a:rPr>
              <a:t>在发送完一</a:t>
            </a:r>
            <a:r>
              <a:rPr lang="zh-CN" altLang="en-US" sz="2400" b="1" dirty="0" smtClean="0">
                <a:solidFill>
                  <a:schemeClr val="bg2"/>
                </a:solidFill>
              </a:rPr>
              <a:t>个帧后</a:t>
            </a:r>
            <a:r>
              <a:rPr lang="zh-CN" altLang="en-US" sz="2400" b="1" dirty="0">
                <a:solidFill>
                  <a:schemeClr val="bg2"/>
                </a:solidFill>
              </a:rPr>
              <a:t>，必须暂时保留已发送</a:t>
            </a:r>
            <a:r>
              <a:rPr lang="zh-CN" altLang="en-US" sz="2400" b="1" dirty="0" smtClean="0">
                <a:solidFill>
                  <a:schemeClr val="bg2"/>
                </a:solidFill>
              </a:rPr>
              <a:t>的帧的</a:t>
            </a:r>
            <a:r>
              <a:rPr lang="zh-CN" altLang="en-US" sz="2400" b="1" dirty="0">
                <a:solidFill>
                  <a:schemeClr val="bg2"/>
                </a:solidFill>
              </a:rPr>
              <a:t>副本。</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smtClean="0">
                <a:solidFill>
                  <a:schemeClr val="bg2"/>
                </a:solidFill>
              </a:rPr>
              <a:t>数据帧和确认帧都</a:t>
            </a:r>
            <a:r>
              <a:rPr lang="zh-CN" altLang="en-US" sz="2400" b="1" dirty="0">
                <a:solidFill>
                  <a:schemeClr val="bg2"/>
                </a:solidFill>
              </a:rPr>
              <a:t>必须进行编号。</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只要超过了一段时间还没有收到确认，就认为已发送的帧出错或丢失了，因而重传已发送过的帧。这就叫做</a:t>
            </a:r>
            <a:r>
              <a:rPr lang="zh-CN" altLang="en-US" sz="2400" b="1" dirty="0">
                <a:solidFill>
                  <a:srgbClr val="FF0000"/>
                </a:solidFill>
              </a:rPr>
              <a:t>超时重传</a:t>
            </a:r>
            <a:r>
              <a:rPr lang="zh-CN" altLang="en-US" sz="2400" b="1" dirty="0">
                <a:solidFill>
                  <a:schemeClr val="bg2"/>
                </a:solidFill>
              </a:rPr>
              <a:t>。</a:t>
            </a:r>
            <a:endParaRPr lang="en-US" altLang="zh-CN" sz="2400" b="1" dirty="0" smtClean="0">
              <a:solidFill>
                <a:schemeClr val="bg2"/>
              </a:solidFill>
            </a:endParaRPr>
          </a:p>
          <a:p>
            <a:pPr marL="342900" indent="-342900" fontAlgn="auto">
              <a:lnSpc>
                <a:spcPct val="150000"/>
              </a:lnSpc>
              <a:buFont typeface="Wingdings" panose="05000000000000000000" pitchFamily="2" charset="2"/>
              <a:buChar char="l"/>
            </a:pPr>
            <a:r>
              <a:rPr lang="zh-CN" altLang="en-US" sz="2400" b="1" dirty="0" smtClean="0">
                <a:solidFill>
                  <a:schemeClr val="bg2"/>
                </a:solidFill>
              </a:rPr>
              <a:t>超时</a:t>
            </a:r>
            <a:r>
              <a:rPr lang="zh-CN" altLang="en-US" sz="2400" b="1" dirty="0">
                <a:solidFill>
                  <a:schemeClr val="bg2"/>
                </a:solidFill>
              </a:rPr>
              <a:t>计时器的重传时间应当比数据在分组传输的平均往返时间更长一些。 </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文本框 2"/>
          <p:cNvSpPr txBox="1"/>
          <p:nvPr/>
        </p:nvSpPr>
        <p:spPr>
          <a:xfrm>
            <a:off x="741680" y="1064895"/>
            <a:ext cx="3404235" cy="521970"/>
          </a:xfrm>
          <a:prstGeom prst="rect">
            <a:avLst/>
          </a:prstGeom>
          <a:noFill/>
        </p:spPr>
        <p:txBody>
          <a:bodyPr wrap="none" rtlCol="0" anchor="t">
            <a:spAutoFit/>
          </a:bodyPr>
          <a:p>
            <a:r>
              <a:rPr lang="en-US" altLang="zh-CN" sz="2800" b="1" dirty="0" smtClean="0">
                <a:solidFill>
                  <a:schemeClr val="bg2"/>
                </a:solidFill>
                <a:sym typeface="+mn-ea"/>
              </a:rPr>
              <a:t>2</a:t>
            </a:r>
            <a:r>
              <a:rPr lang="zh-CN" altLang="en-US" sz="2800" b="1" dirty="0" smtClean="0">
                <a:solidFill>
                  <a:schemeClr val="bg2"/>
                </a:solidFill>
                <a:sym typeface="+mn-ea"/>
              </a:rPr>
              <a:t>）自动重传请求</a:t>
            </a:r>
            <a:r>
              <a:rPr lang="en-US" altLang="zh-CN" sz="2800" b="1" dirty="0" err="1" smtClean="0">
                <a:solidFill>
                  <a:schemeClr val="bg2"/>
                </a:solidFill>
                <a:sym typeface="+mn-ea"/>
              </a:rPr>
              <a:t>ARQ</a:t>
            </a:r>
            <a:endParaRPr lang="en-US" altLang="zh-CN" sz="2800" b="1" dirty="0" err="1" smtClean="0">
              <a:solidFill>
                <a:schemeClr val="bg2"/>
              </a:solidFill>
              <a:sym typeface="+mn-ea"/>
            </a:endParaRPr>
          </a:p>
        </p:txBody>
      </p:sp>
      <p:sp>
        <p:nvSpPr>
          <p:cNvPr id="4" name="文本框 3"/>
          <p:cNvSpPr txBox="1"/>
          <p:nvPr/>
        </p:nvSpPr>
        <p:spPr>
          <a:xfrm>
            <a:off x="577850" y="1954530"/>
            <a:ext cx="10782300" cy="2676525"/>
          </a:xfrm>
          <a:prstGeom prst="rect">
            <a:avLst/>
          </a:prstGeom>
          <a:noFill/>
        </p:spPr>
        <p:txBody>
          <a:bodyPr wrap="square" rtlCol="0" anchor="t">
            <a:spAutoFit/>
          </a:bodyPr>
          <a:p>
            <a:pPr marL="342900" indent="-342900">
              <a:buFont typeface="Wingdings" panose="05000000000000000000" pitchFamily="2" charset="2"/>
              <a:buChar char="l"/>
            </a:pPr>
            <a:r>
              <a:rPr lang="zh-CN" altLang="en-US" sz="2800" b="1" dirty="0">
                <a:solidFill>
                  <a:schemeClr val="bg2"/>
                </a:solidFill>
                <a:sym typeface="+mn-ea"/>
              </a:rPr>
              <a:t>使用上述的确认和重传机制，我们就可以</a:t>
            </a:r>
            <a:r>
              <a:rPr lang="zh-CN" altLang="en-US" sz="2800" b="1" dirty="0">
                <a:solidFill>
                  <a:srgbClr val="FF0000"/>
                </a:solidFill>
                <a:sym typeface="+mn-ea"/>
              </a:rPr>
              <a:t>在不可靠的传输网络上实现可靠的通信</a:t>
            </a:r>
            <a:r>
              <a:rPr lang="zh-CN" altLang="en-US" sz="2800" b="1" dirty="0">
                <a:solidFill>
                  <a:schemeClr val="bg2"/>
                </a:solidFill>
                <a:sym typeface="+mn-ea"/>
              </a:rPr>
              <a:t>。</a:t>
            </a:r>
            <a:endParaRPr lang="zh-CN" altLang="en-US" sz="2800" b="1" dirty="0">
              <a:solidFill>
                <a:schemeClr val="bg2"/>
              </a:solidFill>
            </a:endParaRPr>
          </a:p>
          <a:p>
            <a:pPr marL="342900" indent="-342900">
              <a:buFont typeface="Wingdings" panose="05000000000000000000" pitchFamily="2" charset="2"/>
              <a:buChar char="l"/>
            </a:pPr>
            <a:r>
              <a:rPr lang="zh-CN" altLang="en-US" sz="2800" b="1" dirty="0">
                <a:solidFill>
                  <a:schemeClr val="bg2"/>
                </a:solidFill>
                <a:sym typeface="+mn-ea"/>
              </a:rPr>
              <a:t>这种可靠传输协议常称为</a:t>
            </a:r>
            <a:r>
              <a:rPr lang="zh-CN" altLang="en-US" sz="2800" b="1" dirty="0">
                <a:solidFill>
                  <a:srgbClr val="FF0000"/>
                </a:solidFill>
                <a:sym typeface="+mn-ea"/>
              </a:rPr>
              <a:t>自动重传请求</a:t>
            </a:r>
            <a:r>
              <a:rPr lang="en-US" altLang="zh-CN" sz="2800" b="1" dirty="0" err="1">
                <a:solidFill>
                  <a:srgbClr val="FF0000"/>
                </a:solidFill>
                <a:sym typeface="+mn-ea"/>
              </a:rPr>
              <a:t>ARQ</a:t>
            </a:r>
            <a:r>
              <a:rPr lang="en-US" altLang="zh-CN" sz="2800" b="1" dirty="0">
                <a:solidFill>
                  <a:schemeClr val="bg2"/>
                </a:solidFill>
                <a:sym typeface="+mn-ea"/>
              </a:rPr>
              <a:t> (Automatic Repeat </a:t>
            </a:r>
            <a:r>
              <a:rPr lang="en-US" altLang="zh-CN" sz="2800" b="1" dirty="0" err="1">
                <a:solidFill>
                  <a:schemeClr val="bg2"/>
                </a:solidFill>
                <a:sym typeface="+mn-ea"/>
              </a:rPr>
              <a:t>reQuest</a:t>
            </a:r>
            <a:r>
              <a:rPr lang="en-US" altLang="zh-CN" sz="2800" b="1" dirty="0">
                <a:solidFill>
                  <a:schemeClr val="bg2"/>
                </a:solidFill>
                <a:sym typeface="+mn-ea"/>
              </a:rPr>
              <a:t>)</a:t>
            </a:r>
            <a:r>
              <a:rPr lang="zh-CN" altLang="en-US" sz="2800" b="1" dirty="0">
                <a:solidFill>
                  <a:schemeClr val="bg2"/>
                </a:solidFill>
                <a:sym typeface="+mn-ea"/>
              </a:rPr>
              <a:t>。</a:t>
            </a:r>
            <a:endParaRPr lang="zh-CN" altLang="en-US" sz="2800" b="1" dirty="0">
              <a:solidFill>
                <a:schemeClr val="bg2"/>
              </a:solidFill>
            </a:endParaRPr>
          </a:p>
          <a:p>
            <a:pPr marL="342900" indent="-342900">
              <a:buFont typeface="Wingdings" panose="05000000000000000000" pitchFamily="2" charset="2"/>
              <a:buChar char="l"/>
            </a:pPr>
            <a:r>
              <a:rPr lang="en-US" altLang="zh-CN" sz="2800" b="1" dirty="0" err="1">
                <a:solidFill>
                  <a:schemeClr val="bg2"/>
                </a:solidFill>
                <a:sym typeface="+mn-ea"/>
              </a:rPr>
              <a:t>ARQ</a:t>
            </a:r>
            <a:r>
              <a:rPr lang="en-US" altLang="zh-CN" sz="2800" b="1" dirty="0">
                <a:solidFill>
                  <a:schemeClr val="bg2"/>
                </a:solidFill>
                <a:sym typeface="+mn-ea"/>
              </a:rPr>
              <a:t> </a:t>
            </a:r>
            <a:r>
              <a:rPr lang="zh-CN" altLang="en-US" sz="2800" b="1" dirty="0">
                <a:solidFill>
                  <a:schemeClr val="bg2"/>
                </a:solidFill>
                <a:sym typeface="+mn-ea"/>
              </a:rPr>
              <a:t>表明重传的请求是</a:t>
            </a:r>
            <a:r>
              <a:rPr lang="zh-CN" altLang="en-US" sz="2800" b="1" dirty="0">
                <a:solidFill>
                  <a:srgbClr val="FF0000"/>
                </a:solidFill>
                <a:sym typeface="+mn-ea"/>
              </a:rPr>
              <a:t>自动</a:t>
            </a:r>
            <a:r>
              <a:rPr lang="zh-CN" altLang="en-US" sz="2800" b="1" dirty="0">
                <a:solidFill>
                  <a:schemeClr val="bg2"/>
                </a:solidFill>
                <a:sym typeface="+mn-ea"/>
              </a:rPr>
              <a:t>进行的。接收方不需要请求发送方重传某个出错的分组 。</a:t>
            </a:r>
            <a:endParaRPr lang="zh-CN" altLang="en-US" sz="2800" b="1" dirty="0">
              <a:solidFill>
                <a:schemeClr val="bg2"/>
              </a:solidFill>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2053" name="Rectangle 2"/>
          <p:cNvSpPr>
            <a:spLocks noGrp="1" noChangeArrowheads="1"/>
          </p:cNvSpPr>
          <p:nvPr/>
        </p:nvSpPr>
        <p:spPr>
          <a:xfrm>
            <a:off x="717551" y="94035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en-US" altLang="zh-CN" sz="2800" b="1" dirty="0" smtClean="0">
                <a:solidFill>
                  <a:schemeClr val="bg2"/>
                </a:solidFill>
              </a:rPr>
              <a:t>3</a:t>
            </a:r>
            <a:r>
              <a:rPr lang="zh-CN" altLang="en-US" sz="2800" b="1" dirty="0" smtClean="0">
                <a:solidFill>
                  <a:schemeClr val="bg2"/>
                </a:solidFill>
              </a:rPr>
              <a:t>）信道利用率 </a:t>
            </a:r>
            <a:endParaRPr lang="zh-CN" altLang="en-US" sz="2800" b="1" dirty="0" smtClean="0">
              <a:solidFill>
                <a:schemeClr val="bg2"/>
              </a:solidFill>
            </a:endParaRPr>
          </a:p>
        </p:txBody>
      </p:sp>
      <p:graphicFrame>
        <p:nvGraphicFramePr>
          <p:cNvPr id="707625" name="Object 2"/>
          <p:cNvGraphicFramePr>
            <a:graphicFrameLocks noGrp="1" noChangeAspect="1"/>
          </p:cNvGraphicFramePr>
          <p:nvPr>
            <p:ph idx="1"/>
          </p:nvPr>
        </p:nvGraphicFramePr>
        <p:xfrm>
          <a:off x="5771796" y="2126584"/>
          <a:ext cx="1092200" cy="381000"/>
        </p:xfrm>
        <a:graphic>
          <a:graphicData uri="http://schemas.openxmlformats.org/presentationml/2006/ole">
            <mc:AlternateContent xmlns:mc="http://schemas.openxmlformats.org/markup-compatibility/2006">
              <mc:Choice xmlns:v="urn:schemas-microsoft-com:vml" Requires="v">
                <p:oleObj spid="_x0000_s825420" name="Equation" r:id="rId1" imgW="1091565" imgH="381000" progId="Equation.DSMT4">
                  <p:embed/>
                </p:oleObj>
              </mc:Choice>
              <mc:Fallback>
                <p:oleObj name="Equation" r:id="rId1" imgW="1091565" imgH="381000" progId="Equation.DSMT4">
                  <p:embed/>
                  <p:pic>
                    <p:nvPicPr>
                      <p:cNvPr id="0" name="图片 8254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796" y="2126584"/>
                        <a:ext cx="1092200" cy="381000"/>
                      </a:xfrm>
                      <a:prstGeom prst="rect">
                        <a:avLst/>
                      </a:prstGeom>
                      <a:solidFill>
                        <a:srgbClr val="FFC000"/>
                      </a:solidFill>
                      <a:ln w="19050">
                        <a:no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707587" name="Rectangle 3"/>
          <p:cNvSpPr>
            <a:spLocks noGrp="1" noChangeArrowheads="1"/>
          </p:cNvSpPr>
          <p:nvPr>
            <p:ph type="body" sz="half" idx="4294967295"/>
          </p:nvPr>
        </p:nvSpPr>
        <p:spPr>
          <a:xfrm>
            <a:off x="1919271" y="5764758"/>
            <a:ext cx="8000398" cy="936823"/>
          </a:xfrm>
        </p:spPr>
        <p:txBody>
          <a:bodyPr>
            <a:normAutofit/>
          </a:bodyPr>
          <a:lstStyle/>
          <a:p>
            <a:pPr marL="0" indent="0" eaLnBrk="1" hangingPunct="1">
              <a:buNone/>
            </a:pPr>
            <a:r>
              <a:rPr lang="zh-CN" altLang="en-US" sz="2400" b="1" dirty="0">
                <a:solidFill>
                  <a:schemeClr val="bg2"/>
                </a:solidFill>
              </a:rPr>
              <a:t>停止等待协议的优点是简单，但缺点是信道利用率低。 </a:t>
            </a:r>
            <a:endParaRPr lang="zh-CN" altLang="en-US" sz="2400" b="1" dirty="0">
              <a:solidFill>
                <a:schemeClr val="bg2"/>
              </a:solidFill>
            </a:endParaRPr>
          </a:p>
        </p:txBody>
      </p:sp>
      <p:sp>
        <p:nvSpPr>
          <p:cNvPr id="2055" name="Text Box 4"/>
          <p:cNvSpPr txBox="1">
            <a:spLocks noChangeArrowheads="1"/>
          </p:cNvSpPr>
          <p:nvPr/>
        </p:nvSpPr>
        <p:spPr bwMode="auto">
          <a:xfrm>
            <a:off x="2480908" y="3400895"/>
            <a:ext cx="51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i="1">
                <a:solidFill>
                  <a:schemeClr val="bg2"/>
                </a:solidFill>
                <a:latin typeface="+mn-lt"/>
                <a:ea typeface="+mn-ea"/>
              </a:rPr>
              <a:t>T</a:t>
            </a:r>
            <a:r>
              <a:rPr lang="en-US" altLang="zh-CN" b="1" i="1" baseline="-25000">
                <a:solidFill>
                  <a:schemeClr val="bg2"/>
                </a:solidFill>
                <a:latin typeface="+mn-lt"/>
                <a:ea typeface="+mn-ea"/>
              </a:rPr>
              <a:t>D</a:t>
            </a:r>
            <a:endParaRPr lang="en-US" altLang="zh-CN" b="1" i="1" baseline="-25000">
              <a:solidFill>
                <a:schemeClr val="bg2"/>
              </a:solidFill>
              <a:latin typeface="+mn-lt"/>
              <a:ea typeface="+mn-ea"/>
            </a:endParaRPr>
          </a:p>
        </p:txBody>
      </p:sp>
      <p:sp>
        <p:nvSpPr>
          <p:cNvPr id="2056" name="Line 5"/>
          <p:cNvSpPr>
            <a:spLocks noChangeShapeType="1"/>
          </p:cNvSpPr>
          <p:nvPr/>
        </p:nvSpPr>
        <p:spPr bwMode="auto">
          <a:xfrm flipV="1">
            <a:off x="2569808" y="3423120"/>
            <a:ext cx="0" cy="793750"/>
          </a:xfrm>
          <a:prstGeom prst="line">
            <a:avLst/>
          </a:prstGeom>
          <a:noFill/>
          <a:ln w="9525">
            <a:solidFill>
              <a:schemeClr val="tx1"/>
            </a:solidFill>
            <a:round/>
            <a:tailEnd type="non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57" name="Line 6"/>
          <p:cNvSpPr>
            <a:spLocks noChangeShapeType="1"/>
          </p:cNvSpPr>
          <p:nvPr/>
        </p:nvSpPr>
        <p:spPr bwMode="auto">
          <a:xfrm>
            <a:off x="2942871" y="3485032"/>
            <a:ext cx="0" cy="395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58" name="Line 7"/>
          <p:cNvSpPr>
            <a:spLocks noChangeShapeType="1"/>
          </p:cNvSpPr>
          <p:nvPr/>
        </p:nvSpPr>
        <p:spPr bwMode="auto">
          <a:xfrm>
            <a:off x="6213121" y="3485032"/>
            <a:ext cx="0" cy="395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59" name="Line 8"/>
          <p:cNvSpPr>
            <a:spLocks noChangeShapeType="1"/>
          </p:cNvSpPr>
          <p:nvPr/>
        </p:nvSpPr>
        <p:spPr bwMode="auto">
          <a:xfrm>
            <a:off x="2941283" y="3680295"/>
            <a:ext cx="3270250"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60" name="Text Box 9"/>
          <p:cNvSpPr txBox="1">
            <a:spLocks noChangeArrowheads="1"/>
          </p:cNvSpPr>
          <p:nvPr/>
        </p:nvSpPr>
        <p:spPr bwMode="auto">
          <a:xfrm>
            <a:off x="4131909" y="3424707"/>
            <a:ext cx="777008"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latin typeface="+mn-lt"/>
                <a:ea typeface="+mn-ea"/>
              </a:rPr>
              <a:t>RTT</a:t>
            </a:r>
            <a:endParaRPr lang="en-US" altLang="zh-CN" b="1">
              <a:solidFill>
                <a:schemeClr val="bg2"/>
              </a:solidFill>
              <a:latin typeface="+mn-lt"/>
              <a:ea typeface="+mn-ea"/>
            </a:endParaRPr>
          </a:p>
        </p:txBody>
      </p:sp>
      <p:sp>
        <p:nvSpPr>
          <p:cNvPr id="2061" name="Line 10"/>
          <p:cNvSpPr>
            <a:spLocks noChangeShapeType="1"/>
          </p:cNvSpPr>
          <p:nvPr/>
        </p:nvSpPr>
        <p:spPr bwMode="auto">
          <a:xfrm rot="5400000" flipH="1" flipV="1">
            <a:off x="2345971" y="3458045"/>
            <a:ext cx="0" cy="444500"/>
          </a:xfrm>
          <a:prstGeom prst="line">
            <a:avLst/>
          </a:prstGeom>
          <a:noFill/>
          <a:ln w="952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62" name="Text Box 11"/>
          <p:cNvSpPr txBox="1">
            <a:spLocks noChangeArrowheads="1"/>
          </p:cNvSpPr>
          <p:nvPr/>
        </p:nvSpPr>
        <p:spPr bwMode="auto">
          <a:xfrm>
            <a:off x="1904646" y="312149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latin typeface="+mn-lt"/>
                <a:ea typeface="+mn-ea"/>
              </a:rPr>
              <a:t>A</a:t>
            </a:r>
            <a:endParaRPr lang="en-US" altLang="zh-CN" b="1">
              <a:solidFill>
                <a:schemeClr val="bg2"/>
              </a:solidFill>
              <a:latin typeface="+mn-lt"/>
              <a:ea typeface="+mn-ea"/>
            </a:endParaRPr>
          </a:p>
        </p:txBody>
      </p:sp>
      <p:sp>
        <p:nvSpPr>
          <p:cNvPr id="2063" name="Line 12"/>
          <p:cNvSpPr>
            <a:spLocks noChangeShapeType="1"/>
          </p:cNvSpPr>
          <p:nvPr/>
        </p:nvSpPr>
        <p:spPr bwMode="auto">
          <a:xfrm flipV="1">
            <a:off x="6287733" y="3423120"/>
            <a:ext cx="0" cy="793750"/>
          </a:xfrm>
          <a:prstGeom prst="line">
            <a:avLst/>
          </a:prstGeom>
          <a:noFill/>
          <a:ln w="9525">
            <a:solidFill>
              <a:schemeClr val="tx1"/>
            </a:solidFill>
            <a:round/>
            <a:tailEnd type="non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64" name="Line 13"/>
          <p:cNvSpPr>
            <a:spLocks noChangeShapeType="1"/>
          </p:cNvSpPr>
          <p:nvPr/>
        </p:nvSpPr>
        <p:spPr bwMode="auto">
          <a:xfrm>
            <a:off x="2569809" y="4078757"/>
            <a:ext cx="3717925"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65" name="Text Box 14"/>
          <p:cNvSpPr txBox="1">
            <a:spLocks noChangeArrowheads="1"/>
          </p:cNvSpPr>
          <p:nvPr/>
        </p:nvSpPr>
        <p:spPr bwMode="auto">
          <a:xfrm>
            <a:off x="3344508" y="3858095"/>
            <a:ext cx="21852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i="1">
                <a:solidFill>
                  <a:schemeClr val="bg2"/>
                </a:solidFill>
                <a:latin typeface="+mn-lt"/>
                <a:ea typeface="+mn-ea"/>
              </a:rPr>
              <a:t>T</a:t>
            </a:r>
            <a:r>
              <a:rPr lang="en-US" altLang="zh-CN" b="1" i="1" baseline="-25000">
                <a:solidFill>
                  <a:schemeClr val="bg2"/>
                </a:solidFill>
                <a:latin typeface="+mn-lt"/>
                <a:ea typeface="+mn-ea"/>
              </a:rPr>
              <a:t>D</a:t>
            </a:r>
            <a:r>
              <a:rPr lang="en-US" altLang="zh-CN" b="1">
                <a:solidFill>
                  <a:schemeClr val="bg2"/>
                </a:solidFill>
                <a:latin typeface="+mn-lt"/>
                <a:ea typeface="+mn-ea"/>
              </a:rPr>
              <a:t> + RTT + </a:t>
            </a:r>
            <a:r>
              <a:rPr lang="en-US" altLang="zh-CN" b="1" i="1">
                <a:solidFill>
                  <a:schemeClr val="bg2"/>
                </a:solidFill>
                <a:latin typeface="+mn-lt"/>
                <a:ea typeface="+mn-ea"/>
              </a:rPr>
              <a:t>T</a:t>
            </a:r>
            <a:r>
              <a:rPr lang="en-US" altLang="zh-CN" b="1" i="1" baseline="-25000">
                <a:solidFill>
                  <a:schemeClr val="bg2"/>
                </a:solidFill>
                <a:latin typeface="+mn-lt"/>
                <a:ea typeface="+mn-ea"/>
              </a:rPr>
              <a:t>A</a:t>
            </a:r>
            <a:endParaRPr lang="en-US" altLang="zh-CN" b="1" i="1" baseline="-25000">
              <a:solidFill>
                <a:schemeClr val="bg2"/>
              </a:solidFill>
              <a:latin typeface="+mn-lt"/>
              <a:ea typeface="+mn-ea"/>
            </a:endParaRPr>
          </a:p>
        </p:txBody>
      </p:sp>
      <p:sp>
        <p:nvSpPr>
          <p:cNvPr id="2066" name="Freeform 15"/>
          <p:cNvSpPr/>
          <p:nvPr/>
        </p:nvSpPr>
        <p:spPr bwMode="auto">
          <a:xfrm>
            <a:off x="4577996" y="1973732"/>
            <a:ext cx="1695450" cy="1449388"/>
          </a:xfrm>
          <a:custGeom>
            <a:avLst/>
            <a:gdLst>
              <a:gd name="T0" fmla="*/ 0 w 1035"/>
              <a:gd name="T1" fmla="*/ 2147483647 h 1091"/>
              <a:gd name="T2" fmla="*/ 2147483647 w 1035"/>
              <a:gd name="T3" fmla="*/ 2147483647 h 1091"/>
              <a:gd name="T4" fmla="*/ 2147483647 w 1035"/>
              <a:gd name="T5" fmla="*/ 2147483647 h 1091"/>
              <a:gd name="T6" fmla="*/ 2147483647 w 1035"/>
              <a:gd name="T7" fmla="*/ 0 h 1091"/>
              <a:gd name="T8" fmla="*/ 0 w 1035"/>
              <a:gd name="T9" fmla="*/ 2147483647 h 1091"/>
              <a:gd name="T10" fmla="*/ 0 60000 65536"/>
              <a:gd name="T11" fmla="*/ 0 60000 65536"/>
              <a:gd name="T12" fmla="*/ 0 60000 65536"/>
              <a:gd name="T13" fmla="*/ 0 60000 65536"/>
              <a:gd name="T14" fmla="*/ 0 60000 65536"/>
              <a:gd name="T15" fmla="*/ 0 w 1035"/>
              <a:gd name="T16" fmla="*/ 0 h 1091"/>
              <a:gd name="T17" fmla="*/ 1035 w 1035"/>
              <a:gd name="T18" fmla="*/ 1091 h 1091"/>
            </a:gdLst>
            <a:ahLst/>
            <a:cxnLst>
              <a:cxn ang="T10">
                <a:pos x="T0" y="T1"/>
              </a:cxn>
              <a:cxn ang="T11">
                <a:pos x="T2" y="T3"/>
              </a:cxn>
              <a:cxn ang="T12">
                <a:pos x="T4" y="T5"/>
              </a:cxn>
              <a:cxn ang="T13">
                <a:pos x="T6" y="T7"/>
              </a:cxn>
              <a:cxn ang="T14">
                <a:pos x="T8" y="T9"/>
              </a:cxn>
            </a:cxnLst>
            <a:rect l="T15" t="T16" r="T17" b="T18"/>
            <a:pathLst>
              <a:path w="1035" h="1091">
                <a:moveTo>
                  <a:pt x="0" y="3"/>
                </a:moveTo>
                <a:lnTo>
                  <a:pt x="998" y="1091"/>
                </a:lnTo>
                <a:lnTo>
                  <a:pt x="1035" y="1083"/>
                </a:lnTo>
                <a:lnTo>
                  <a:pt x="45" y="0"/>
                </a:lnTo>
                <a:lnTo>
                  <a:pt x="0" y="3"/>
                </a:lnTo>
                <a:close/>
              </a:path>
            </a:pathLst>
          </a:custGeom>
          <a:solidFill>
            <a:srgbClr val="92D050"/>
          </a:solidFill>
          <a:ln>
            <a:noFill/>
          </a:ln>
        </p:spPr>
        <p:txBody>
          <a:bodyPr/>
          <a:lstStyle/>
          <a:p>
            <a:pPr algn="ctr"/>
            <a:endParaRPr lang="zh-CN" altLang="en-US" b="1">
              <a:solidFill>
                <a:schemeClr val="bg2"/>
              </a:solidFill>
              <a:latin typeface="+mn-lt"/>
              <a:ea typeface="+mn-ea"/>
            </a:endParaRPr>
          </a:p>
        </p:txBody>
      </p:sp>
      <p:sp>
        <p:nvSpPr>
          <p:cNvPr id="2067" name="Freeform 16"/>
          <p:cNvSpPr/>
          <p:nvPr/>
        </p:nvSpPr>
        <p:spPr bwMode="auto">
          <a:xfrm>
            <a:off x="2569809" y="1973732"/>
            <a:ext cx="1998663" cy="1449388"/>
          </a:xfrm>
          <a:custGeom>
            <a:avLst/>
            <a:gdLst>
              <a:gd name="T0" fmla="*/ 0 w 1218"/>
              <a:gd name="T1" fmla="*/ 2147483647 h 1091"/>
              <a:gd name="T2" fmla="*/ 2147483647 w 1218"/>
              <a:gd name="T3" fmla="*/ 2147483647 h 1091"/>
              <a:gd name="T4" fmla="*/ 2147483647 w 1218"/>
              <a:gd name="T5" fmla="*/ 0 h 1091"/>
              <a:gd name="T6" fmla="*/ 2147483647 w 1218"/>
              <a:gd name="T7" fmla="*/ 2147483647 h 1091"/>
              <a:gd name="T8" fmla="*/ 0 w 1218"/>
              <a:gd name="T9" fmla="*/ 2147483647 h 1091"/>
              <a:gd name="T10" fmla="*/ 0 60000 65536"/>
              <a:gd name="T11" fmla="*/ 0 60000 65536"/>
              <a:gd name="T12" fmla="*/ 0 60000 65536"/>
              <a:gd name="T13" fmla="*/ 0 60000 65536"/>
              <a:gd name="T14" fmla="*/ 0 60000 65536"/>
              <a:gd name="T15" fmla="*/ 0 w 1218"/>
              <a:gd name="T16" fmla="*/ 0 h 1091"/>
              <a:gd name="T17" fmla="*/ 1218 w 1218"/>
              <a:gd name="T18" fmla="*/ 1091 h 1091"/>
            </a:gdLst>
            <a:ahLst/>
            <a:cxnLst>
              <a:cxn ang="T10">
                <a:pos x="T0" y="T1"/>
              </a:cxn>
              <a:cxn ang="T11">
                <a:pos x="T2" y="T3"/>
              </a:cxn>
              <a:cxn ang="T12">
                <a:pos x="T4" y="T5"/>
              </a:cxn>
              <a:cxn ang="T13">
                <a:pos x="T6" y="T7"/>
              </a:cxn>
              <a:cxn ang="T14">
                <a:pos x="T8" y="T9"/>
              </a:cxn>
            </a:cxnLst>
            <a:rect l="T15" t="T16" r="T17" b="T18"/>
            <a:pathLst>
              <a:path w="1218" h="1091">
                <a:moveTo>
                  <a:pt x="0" y="1091"/>
                </a:moveTo>
                <a:lnTo>
                  <a:pt x="997" y="3"/>
                </a:lnTo>
                <a:lnTo>
                  <a:pt x="1218" y="0"/>
                </a:lnTo>
                <a:lnTo>
                  <a:pt x="225" y="1086"/>
                </a:lnTo>
                <a:lnTo>
                  <a:pt x="0" y="1091"/>
                </a:lnTo>
                <a:close/>
              </a:path>
            </a:pathLst>
          </a:custGeom>
          <a:solidFill>
            <a:srgbClr val="00B0F0"/>
          </a:solidFill>
          <a:ln>
            <a:noFill/>
          </a:ln>
        </p:spPr>
        <p:txBody>
          <a:bodyPr/>
          <a:lstStyle/>
          <a:p>
            <a:pPr algn="ctr"/>
            <a:endParaRPr lang="zh-CN" altLang="en-US" b="1">
              <a:solidFill>
                <a:schemeClr val="bg2"/>
              </a:solidFill>
              <a:latin typeface="+mn-lt"/>
              <a:ea typeface="+mn-ea"/>
            </a:endParaRPr>
          </a:p>
        </p:txBody>
      </p:sp>
      <p:sp>
        <p:nvSpPr>
          <p:cNvPr id="2068" name="Text Box 17"/>
          <p:cNvSpPr txBox="1">
            <a:spLocks noChangeArrowheads="1"/>
          </p:cNvSpPr>
          <p:nvPr/>
        </p:nvSpPr>
        <p:spPr bwMode="auto">
          <a:xfrm>
            <a:off x="1918933" y="170068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latin typeface="+mn-lt"/>
                <a:ea typeface="+mn-ea"/>
              </a:rPr>
              <a:t>B</a:t>
            </a:r>
            <a:endParaRPr lang="en-US" altLang="zh-CN" b="1">
              <a:solidFill>
                <a:schemeClr val="bg2"/>
              </a:solidFill>
              <a:latin typeface="+mn-lt"/>
              <a:ea typeface="+mn-ea"/>
            </a:endParaRPr>
          </a:p>
        </p:txBody>
      </p:sp>
      <p:sp>
        <p:nvSpPr>
          <p:cNvPr id="2073" name="Text Box 22"/>
          <p:cNvSpPr txBox="1">
            <a:spLocks noChangeArrowheads="1"/>
          </p:cNvSpPr>
          <p:nvPr/>
        </p:nvSpPr>
        <p:spPr bwMode="auto">
          <a:xfrm rot="19131970">
            <a:off x="2552346" y="2535707"/>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chemeClr val="bg2"/>
                </a:solidFill>
                <a:latin typeface="+mn-lt"/>
                <a:ea typeface="+mn-ea"/>
              </a:rPr>
              <a:t>分组</a:t>
            </a:r>
            <a:endParaRPr lang="zh-CN" altLang="en-US" b="1">
              <a:solidFill>
                <a:schemeClr val="bg2"/>
              </a:solidFill>
              <a:latin typeface="+mn-lt"/>
              <a:ea typeface="+mn-ea"/>
            </a:endParaRPr>
          </a:p>
        </p:txBody>
      </p:sp>
      <p:sp>
        <p:nvSpPr>
          <p:cNvPr id="2074" name="Text Box 23"/>
          <p:cNvSpPr txBox="1">
            <a:spLocks noChangeArrowheads="1"/>
          </p:cNvSpPr>
          <p:nvPr/>
        </p:nvSpPr>
        <p:spPr bwMode="auto">
          <a:xfrm rot="2307784">
            <a:off x="5036783" y="214994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chemeClr val="bg2"/>
                </a:solidFill>
                <a:latin typeface="+mn-lt"/>
                <a:ea typeface="+mn-ea"/>
              </a:rPr>
              <a:t>确认</a:t>
            </a:r>
            <a:endParaRPr lang="zh-CN" altLang="en-US" b="1">
              <a:solidFill>
                <a:schemeClr val="bg2"/>
              </a:solidFill>
              <a:latin typeface="+mn-lt"/>
              <a:ea typeface="+mn-ea"/>
            </a:endParaRPr>
          </a:p>
        </p:txBody>
      </p:sp>
      <p:sp>
        <p:nvSpPr>
          <p:cNvPr id="2075" name="Text Box 24"/>
          <p:cNvSpPr txBox="1">
            <a:spLocks noChangeArrowheads="1"/>
          </p:cNvSpPr>
          <p:nvPr/>
        </p:nvSpPr>
        <p:spPr bwMode="auto">
          <a:xfrm>
            <a:off x="10229497" y="1699095"/>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i="1">
                <a:solidFill>
                  <a:schemeClr val="bg2"/>
                </a:solidFill>
                <a:latin typeface="+mn-lt"/>
                <a:ea typeface="+mn-ea"/>
              </a:rPr>
              <a:t>t</a:t>
            </a:r>
            <a:endParaRPr lang="en-US" altLang="zh-CN" b="1" i="1">
              <a:solidFill>
                <a:schemeClr val="bg2"/>
              </a:solidFill>
              <a:latin typeface="+mn-lt"/>
              <a:ea typeface="+mn-ea"/>
            </a:endParaRPr>
          </a:p>
        </p:txBody>
      </p:sp>
      <p:sp>
        <p:nvSpPr>
          <p:cNvPr id="2076" name="Text Box 25"/>
          <p:cNvSpPr txBox="1">
            <a:spLocks noChangeArrowheads="1"/>
          </p:cNvSpPr>
          <p:nvPr/>
        </p:nvSpPr>
        <p:spPr bwMode="auto">
          <a:xfrm>
            <a:off x="10229497" y="3105620"/>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i="1">
                <a:solidFill>
                  <a:schemeClr val="bg2"/>
                </a:solidFill>
                <a:latin typeface="+mn-lt"/>
                <a:ea typeface="+mn-ea"/>
              </a:rPr>
              <a:t>t</a:t>
            </a:r>
            <a:endParaRPr lang="en-US" altLang="zh-CN" b="1" i="1">
              <a:solidFill>
                <a:schemeClr val="bg2"/>
              </a:solidFill>
              <a:latin typeface="+mn-lt"/>
              <a:ea typeface="+mn-ea"/>
            </a:endParaRPr>
          </a:p>
        </p:txBody>
      </p:sp>
      <p:sp>
        <p:nvSpPr>
          <p:cNvPr id="2077" name="Line 26"/>
          <p:cNvSpPr>
            <a:spLocks noChangeShapeType="1"/>
          </p:cNvSpPr>
          <p:nvPr/>
        </p:nvSpPr>
        <p:spPr bwMode="auto">
          <a:xfrm>
            <a:off x="5692421" y="2700807"/>
            <a:ext cx="284162" cy="247650"/>
          </a:xfrm>
          <a:prstGeom prst="line">
            <a:avLst/>
          </a:prstGeom>
          <a:noFill/>
          <a:ln w="28575">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78" name="Line 27"/>
          <p:cNvSpPr>
            <a:spLocks noChangeShapeType="1"/>
          </p:cNvSpPr>
          <p:nvPr/>
        </p:nvSpPr>
        <p:spPr bwMode="auto">
          <a:xfrm rot="15894661">
            <a:off x="3337366" y="2320602"/>
            <a:ext cx="230187" cy="307975"/>
          </a:xfrm>
          <a:prstGeom prst="line">
            <a:avLst/>
          </a:prstGeom>
          <a:noFill/>
          <a:ln w="28575">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79" name="Freeform 28"/>
          <p:cNvSpPr/>
          <p:nvPr/>
        </p:nvSpPr>
        <p:spPr bwMode="auto">
          <a:xfrm>
            <a:off x="8326083" y="1976908"/>
            <a:ext cx="1695450" cy="1450975"/>
          </a:xfrm>
          <a:custGeom>
            <a:avLst/>
            <a:gdLst>
              <a:gd name="T0" fmla="*/ 0 w 1035"/>
              <a:gd name="T1" fmla="*/ 2147483647 h 1091"/>
              <a:gd name="T2" fmla="*/ 2147483647 w 1035"/>
              <a:gd name="T3" fmla="*/ 2147483647 h 1091"/>
              <a:gd name="T4" fmla="*/ 2147483647 w 1035"/>
              <a:gd name="T5" fmla="*/ 2147483647 h 1091"/>
              <a:gd name="T6" fmla="*/ 2147483647 w 1035"/>
              <a:gd name="T7" fmla="*/ 0 h 1091"/>
              <a:gd name="T8" fmla="*/ 0 w 1035"/>
              <a:gd name="T9" fmla="*/ 2147483647 h 1091"/>
              <a:gd name="T10" fmla="*/ 0 60000 65536"/>
              <a:gd name="T11" fmla="*/ 0 60000 65536"/>
              <a:gd name="T12" fmla="*/ 0 60000 65536"/>
              <a:gd name="T13" fmla="*/ 0 60000 65536"/>
              <a:gd name="T14" fmla="*/ 0 60000 65536"/>
              <a:gd name="T15" fmla="*/ 0 w 1035"/>
              <a:gd name="T16" fmla="*/ 0 h 1091"/>
              <a:gd name="T17" fmla="*/ 1035 w 1035"/>
              <a:gd name="T18" fmla="*/ 1091 h 1091"/>
            </a:gdLst>
            <a:ahLst/>
            <a:cxnLst>
              <a:cxn ang="T10">
                <a:pos x="T0" y="T1"/>
              </a:cxn>
              <a:cxn ang="T11">
                <a:pos x="T2" y="T3"/>
              </a:cxn>
              <a:cxn ang="T12">
                <a:pos x="T4" y="T5"/>
              </a:cxn>
              <a:cxn ang="T13">
                <a:pos x="T6" y="T7"/>
              </a:cxn>
              <a:cxn ang="T14">
                <a:pos x="T8" y="T9"/>
              </a:cxn>
            </a:cxnLst>
            <a:rect l="T15" t="T16" r="T17" b="T18"/>
            <a:pathLst>
              <a:path w="1035" h="1091">
                <a:moveTo>
                  <a:pt x="0" y="3"/>
                </a:moveTo>
                <a:lnTo>
                  <a:pt x="998" y="1091"/>
                </a:lnTo>
                <a:lnTo>
                  <a:pt x="1035" y="1083"/>
                </a:lnTo>
                <a:lnTo>
                  <a:pt x="45" y="0"/>
                </a:lnTo>
                <a:lnTo>
                  <a:pt x="0" y="3"/>
                </a:lnTo>
                <a:close/>
              </a:path>
            </a:pathLst>
          </a:custGeom>
          <a:solidFill>
            <a:srgbClr val="92D050"/>
          </a:solidFill>
          <a:ln>
            <a:noFill/>
          </a:ln>
        </p:spPr>
        <p:txBody>
          <a:bodyPr/>
          <a:lstStyle/>
          <a:p>
            <a:pPr algn="ctr"/>
            <a:endParaRPr lang="zh-CN" altLang="en-US" b="1">
              <a:solidFill>
                <a:schemeClr val="bg2"/>
              </a:solidFill>
              <a:latin typeface="+mn-lt"/>
              <a:ea typeface="+mn-ea"/>
            </a:endParaRPr>
          </a:p>
        </p:txBody>
      </p:sp>
      <p:sp>
        <p:nvSpPr>
          <p:cNvPr id="2080" name="Freeform 29"/>
          <p:cNvSpPr/>
          <p:nvPr/>
        </p:nvSpPr>
        <p:spPr bwMode="auto">
          <a:xfrm>
            <a:off x="6317896" y="1976908"/>
            <a:ext cx="1998662" cy="1450975"/>
          </a:xfrm>
          <a:custGeom>
            <a:avLst/>
            <a:gdLst>
              <a:gd name="T0" fmla="*/ 0 w 1218"/>
              <a:gd name="T1" fmla="*/ 2147483647 h 1091"/>
              <a:gd name="T2" fmla="*/ 2147483647 w 1218"/>
              <a:gd name="T3" fmla="*/ 2147483647 h 1091"/>
              <a:gd name="T4" fmla="*/ 2147483647 w 1218"/>
              <a:gd name="T5" fmla="*/ 0 h 1091"/>
              <a:gd name="T6" fmla="*/ 2147483647 w 1218"/>
              <a:gd name="T7" fmla="*/ 2147483647 h 1091"/>
              <a:gd name="T8" fmla="*/ 0 w 1218"/>
              <a:gd name="T9" fmla="*/ 2147483647 h 1091"/>
              <a:gd name="T10" fmla="*/ 0 60000 65536"/>
              <a:gd name="T11" fmla="*/ 0 60000 65536"/>
              <a:gd name="T12" fmla="*/ 0 60000 65536"/>
              <a:gd name="T13" fmla="*/ 0 60000 65536"/>
              <a:gd name="T14" fmla="*/ 0 60000 65536"/>
              <a:gd name="T15" fmla="*/ 0 w 1218"/>
              <a:gd name="T16" fmla="*/ 0 h 1091"/>
              <a:gd name="T17" fmla="*/ 1218 w 1218"/>
              <a:gd name="T18" fmla="*/ 1091 h 1091"/>
            </a:gdLst>
            <a:ahLst/>
            <a:cxnLst>
              <a:cxn ang="T10">
                <a:pos x="T0" y="T1"/>
              </a:cxn>
              <a:cxn ang="T11">
                <a:pos x="T2" y="T3"/>
              </a:cxn>
              <a:cxn ang="T12">
                <a:pos x="T4" y="T5"/>
              </a:cxn>
              <a:cxn ang="T13">
                <a:pos x="T6" y="T7"/>
              </a:cxn>
              <a:cxn ang="T14">
                <a:pos x="T8" y="T9"/>
              </a:cxn>
            </a:cxnLst>
            <a:rect l="T15" t="T16" r="T17" b="T18"/>
            <a:pathLst>
              <a:path w="1218" h="1091">
                <a:moveTo>
                  <a:pt x="0" y="1091"/>
                </a:moveTo>
                <a:lnTo>
                  <a:pt x="997" y="3"/>
                </a:lnTo>
                <a:lnTo>
                  <a:pt x="1218" y="0"/>
                </a:lnTo>
                <a:lnTo>
                  <a:pt x="225" y="1086"/>
                </a:lnTo>
                <a:lnTo>
                  <a:pt x="0" y="1091"/>
                </a:lnTo>
                <a:close/>
              </a:path>
            </a:pathLst>
          </a:custGeom>
          <a:solidFill>
            <a:srgbClr val="00B0F0"/>
          </a:solidFill>
          <a:ln>
            <a:noFill/>
          </a:ln>
        </p:spPr>
        <p:txBody>
          <a:bodyPr/>
          <a:lstStyle/>
          <a:p>
            <a:pPr algn="ctr"/>
            <a:endParaRPr lang="zh-CN" altLang="en-US" b="1">
              <a:solidFill>
                <a:schemeClr val="bg2"/>
              </a:solidFill>
              <a:latin typeface="+mn-lt"/>
              <a:ea typeface="+mn-ea"/>
            </a:endParaRPr>
          </a:p>
        </p:txBody>
      </p:sp>
      <p:sp>
        <p:nvSpPr>
          <p:cNvPr id="2085" name="Text Box 34"/>
          <p:cNvSpPr txBox="1">
            <a:spLocks noChangeArrowheads="1"/>
          </p:cNvSpPr>
          <p:nvPr/>
        </p:nvSpPr>
        <p:spPr bwMode="auto">
          <a:xfrm rot="19044759">
            <a:off x="6221794" y="260729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chemeClr val="bg2"/>
                </a:solidFill>
                <a:latin typeface="+mn-lt"/>
                <a:ea typeface="+mn-ea"/>
              </a:rPr>
              <a:t>分组</a:t>
            </a:r>
            <a:endParaRPr lang="zh-CN" altLang="en-US" b="1">
              <a:solidFill>
                <a:schemeClr val="bg2"/>
              </a:solidFill>
              <a:latin typeface="+mn-lt"/>
              <a:ea typeface="+mn-ea"/>
            </a:endParaRPr>
          </a:p>
        </p:txBody>
      </p:sp>
      <p:sp>
        <p:nvSpPr>
          <p:cNvPr id="2086" name="Line 35"/>
          <p:cNvSpPr>
            <a:spLocks noChangeShapeType="1"/>
          </p:cNvSpPr>
          <p:nvPr/>
        </p:nvSpPr>
        <p:spPr bwMode="auto">
          <a:xfrm rot="15894661">
            <a:off x="7038621" y="2354733"/>
            <a:ext cx="230188" cy="306387"/>
          </a:xfrm>
          <a:prstGeom prst="line">
            <a:avLst/>
          </a:prstGeom>
          <a:noFill/>
          <a:ln w="28575">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87" name="Text Box 36"/>
          <p:cNvSpPr txBox="1">
            <a:spLocks noChangeArrowheads="1"/>
          </p:cNvSpPr>
          <p:nvPr/>
        </p:nvSpPr>
        <p:spPr bwMode="auto">
          <a:xfrm rot="2510398">
            <a:off x="8870596" y="2224557"/>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chemeClr val="bg2"/>
                </a:solidFill>
                <a:latin typeface="+mn-lt"/>
                <a:ea typeface="+mn-ea"/>
              </a:rPr>
              <a:t>确认</a:t>
            </a:r>
            <a:endParaRPr lang="zh-CN" altLang="en-US" b="1">
              <a:solidFill>
                <a:schemeClr val="bg2"/>
              </a:solidFill>
              <a:latin typeface="+mn-lt"/>
              <a:ea typeface="+mn-ea"/>
            </a:endParaRPr>
          </a:p>
        </p:txBody>
      </p:sp>
      <p:sp>
        <p:nvSpPr>
          <p:cNvPr id="2088" name="Line 37"/>
          <p:cNvSpPr>
            <a:spLocks noChangeShapeType="1"/>
          </p:cNvSpPr>
          <p:nvPr/>
        </p:nvSpPr>
        <p:spPr bwMode="auto">
          <a:xfrm>
            <a:off x="9491309" y="2740495"/>
            <a:ext cx="284163" cy="247650"/>
          </a:xfrm>
          <a:prstGeom prst="line">
            <a:avLst/>
          </a:prstGeom>
          <a:noFill/>
          <a:ln w="28575">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89" name="Line 38"/>
          <p:cNvSpPr>
            <a:spLocks noChangeShapeType="1"/>
          </p:cNvSpPr>
          <p:nvPr/>
        </p:nvSpPr>
        <p:spPr bwMode="auto">
          <a:xfrm>
            <a:off x="2344383" y="1976907"/>
            <a:ext cx="7913688" cy="0"/>
          </a:xfrm>
          <a:prstGeom prst="line">
            <a:avLst/>
          </a:prstGeom>
          <a:noFill/>
          <a:ln w="952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90" name="Line 39"/>
          <p:cNvSpPr>
            <a:spLocks noChangeShapeType="1"/>
          </p:cNvSpPr>
          <p:nvPr/>
        </p:nvSpPr>
        <p:spPr bwMode="auto">
          <a:xfrm>
            <a:off x="2344383" y="3423120"/>
            <a:ext cx="7913688" cy="0"/>
          </a:xfrm>
          <a:prstGeom prst="line">
            <a:avLst/>
          </a:prstGeom>
          <a:noFill/>
          <a:ln w="952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2091" name="矩形 42"/>
          <p:cNvSpPr>
            <a:spLocks noChangeArrowheads="1"/>
          </p:cNvSpPr>
          <p:nvPr/>
        </p:nvSpPr>
        <p:spPr bwMode="auto">
          <a:xfrm>
            <a:off x="2481012" y="4610887"/>
            <a:ext cx="4069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a:solidFill>
                  <a:schemeClr val="bg2"/>
                </a:solidFill>
                <a:latin typeface="+mn-lt"/>
                <a:ea typeface="+mn-ea"/>
              </a:rPr>
              <a:t>RTT(Round-Trip Time): </a:t>
            </a:r>
            <a:r>
              <a:rPr lang="zh-CN" altLang="en-US" b="1">
                <a:solidFill>
                  <a:schemeClr val="bg2"/>
                </a:solidFill>
                <a:latin typeface="+mn-lt"/>
                <a:ea typeface="+mn-ea"/>
              </a:rPr>
              <a:t>往返时延</a:t>
            </a:r>
            <a:endParaRPr lang="zh-CN" altLang="en-US" b="1">
              <a:solidFill>
                <a:schemeClr val="bg2"/>
              </a:solidFill>
              <a:latin typeface="+mn-lt"/>
              <a:ea typeface="+mn-ea"/>
            </a:endParaRPr>
          </a:p>
        </p:txBody>
      </p:sp>
      <p:sp>
        <p:nvSpPr>
          <p:cNvPr id="44" name="Text Box 4"/>
          <p:cNvSpPr txBox="1">
            <a:spLocks noChangeArrowheads="1"/>
          </p:cNvSpPr>
          <p:nvPr/>
        </p:nvSpPr>
        <p:spPr bwMode="auto">
          <a:xfrm>
            <a:off x="3884613" y="3203628"/>
            <a:ext cx="4429125" cy="1500187"/>
          </a:xfrm>
          <a:prstGeom prst="rect">
            <a:avLst/>
          </a:prstGeom>
        </p:spPr>
        <p:style>
          <a:lnRef idx="1">
            <a:schemeClr val="accent5"/>
          </a:lnRef>
          <a:fillRef idx="2">
            <a:schemeClr val="accent5"/>
          </a:fillRef>
          <a:effectRef idx="1">
            <a:schemeClr val="accent5"/>
          </a:effectRef>
          <a:fontRef idx="minor">
            <a:schemeClr val="dk1"/>
          </a:fontRef>
        </p:style>
        <p:txBody>
          <a:bodyPr anchor="ctr" anchorCtr="1"/>
          <a:lstStyle/>
          <a:p>
            <a:pPr eaLnBrk="0" hangingPunct="0">
              <a:defRPr/>
            </a:pPr>
            <a:r>
              <a:rPr lang="zh-CN" altLang="en-US" sz="2800" b="1" dirty="0">
                <a:solidFill>
                  <a:schemeClr val="bg2"/>
                </a:solidFill>
              </a:rPr>
              <a:t>    停止等待协议不适合发送时延远小于往返时延的情况！</a:t>
            </a:r>
            <a:endParaRPr lang="zh-CN" altLang="en-US" sz="2800" b="1" dirty="0">
              <a:solidFill>
                <a:schemeClr val="bg2"/>
              </a:solidFill>
            </a:endParaRPr>
          </a:p>
        </p:txBody>
      </p:sp>
      <p:sp>
        <p:nvSpPr>
          <p:cNvPr id="3" name="文本框 2"/>
          <p:cNvSpPr txBox="1"/>
          <p:nvPr/>
        </p:nvSpPr>
        <p:spPr>
          <a:xfrm>
            <a:off x="2741930" y="4959350"/>
            <a:ext cx="2787650" cy="368300"/>
          </a:xfrm>
          <a:prstGeom prst="rect">
            <a:avLst/>
          </a:prstGeom>
          <a:noFill/>
        </p:spPr>
        <p:txBody>
          <a:bodyPr wrap="none" rtlCol="0" anchor="t">
            <a:spAutoFit/>
          </a:bodyPr>
          <a:p>
            <a:pPr eaLnBrk="1" hangingPunct="1"/>
            <a:r>
              <a:rPr lang="en-US" altLang="zh-CN" b="1" i="1">
                <a:solidFill>
                  <a:schemeClr val="bg2"/>
                </a:solidFill>
                <a:sym typeface="+mn-ea"/>
              </a:rPr>
              <a:t>T</a:t>
            </a:r>
            <a:r>
              <a:rPr lang="en-US" altLang="zh-CN" b="1" i="1" baseline="-25000">
                <a:solidFill>
                  <a:schemeClr val="bg2"/>
                </a:solidFill>
                <a:sym typeface="+mn-ea"/>
              </a:rPr>
              <a:t>D</a:t>
            </a:r>
            <a:r>
              <a:rPr lang="zh-CN" altLang="en-US" b="1" i="1">
                <a:solidFill>
                  <a:schemeClr val="bg2"/>
                </a:solidFill>
                <a:sym typeface="+mn-ea"/>
              </a:rPr>
              <a:t>：</a:t>
            </a:r>
            <a:r>
              <a:rPr lang="en-US" altLang="zh-CN" b="1">
                <a:solidFill>
                  <a:schemeClr val="bg2"/>
                </a:solidFill>
                <a:sym typeface="+mn-ea"/>
              </a:rPr>
              <a:t>A</a:t>
            </a:r>
            <a:r>
              <a:rPr lang="zh-CN" altLang="en-US" b="1">
                <a:solidFill>
                  <a:schemeClr val="bg2"/>
                </a:solidFill>
                <a:sym typeface="+mn-ea"/>
              </a:rPr>
              <a:t>发送分组需要的时间</a:t>
            </a:r>
            <a:endParaRPr lang="zh-CN" altLang="en-US" b="1">
              <a:solidFill>
                <a:schemeClr val="bg2"/>
              </a:solidFill>
              <a:sym typeface="+mn-ea"/>
            </a:endParaRPr>
          </a:p>
        </p:txBody>
      </p:sp>
      <p:sp>
        <p:nvSpPr>
          <p:cNvPr id="4" name="文本框 3"/>
          <p:cNvSpPr txBox="1"/>
          <p:nvPr/>
        </p:nvSpPr>
        <p:spPr>
          <a:xfrm>
            <a:off x="2741930" y="5400040"/>
            <a:ext cx="3247390" cy="368300"/>
          </a:xfrm>
          <a:prstGeom prst="rect">
            <a:avLst/>
          </a:prstGeom>
          <a:noFill/>
        </p:spPr>
        <p:txBody>
          <a:bodyPr wrap="none" rtlCol="0" anchor="t">
            <a:spAutoFit/>
          </a:bodyPr>
          <a:p>
            <a:pPr eaLnBrk="1" hangingPunct="1"/>
            <a:r>
              <a:rPr lang="en-US" altLang="zh-CN" b="1" i="1">
                <a:solidFill>
                  <a:schemeClr val="bg2"/>
                </a:solidFill>
                <a:sym typeface="+mn-ea"/>
              </a:rPr>
              <a:t>T</a:t>
            </a:r>
            <a:r>
              <a:rPr lang="en-US" altLang="zh-CN" b="1" i="1" baseline="-25000">
                <a:solidFill>
                  <a:schemeClr val="bg2"/>
                </a:solidFill>
                <a:sym typeface="+mn-ea"/>
              </a:rPr>
              <a:t>A</a:t>
            </a:r>
            <a:r>
              <a:rPr lang="zh-CN" altLang="en-US" b="1" i="1">
                <a:solidFill>
                  <a:schemeClr val="bg2"/>
                </a:solidFill>
                <a:sym typeface="+mn-ea"/>
              </a:rPr>
              <a:t>：</a:t>
            </a:r>
            <a:r>
              <a:rPr lang="en-US" altLang="zh-CN" b="1" i="1">
                <a:solidFill>
                  <a:schemeClr val="bg2"/>
                </a:solidFill>
                <a:sym typeface="+mn-ea"/>
              </a:rPr>
              <a:t>B</a:t>
            </a:r>
            <a:r>
              <a:rPr lang="zh-CN" altLang="en-US" b="1">
                <a:solidFill>
                  <a:schemeClr val="bg2"/>
                </a:solidFill>
                <a:sym typeface="+mn-ea"/>
              </a:rPr>
              <a:t>发送确认分组需要的时间</a:t>
            </a:r>
            <a:endParaRPr lang="zh-CN" altLang="en-US" b="1">
              <a:solidFill>
                <a:schemeClr val="bg2"/>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07625"/>
                                        </p:tgtEl>
                                        <p:attrNameLst>
                                          <p:attrName>style.visibility</p:attrName>
                                        </p:attrNameLst>
                                      </p:cBhvr>
                                      <p:to>
                                        <p:strVal val="visible"/>
                                      </p:to>
                                    </p:set>
                                    <p:anim calcmode="lin" valueType="num">
                                      <p:cBhvr>
                                        <p:cTn id="7" dur="500" fill="hold"/>
                                        <p:tgtEl>
                                          <p:spTgt spid="707625"/>
                                        </p:tgtEl>
                                        <p:attrNameLst>
                                          <p:attrName>ppt_w</p:attrName>
                                        </p:attrNameLst>
                                      </p:cBhvr>
                                      <p:tavLst>
                                        <p:tav tm="0">
                                          <p:val>
                                            <p:fltVal val="0"/>
                                          </p:val>
                                        </p:tav>
                                        <p:tav tm="100000">
                                          <p:val>
                                            <p:strVal val="#ppt_w"/>
                                          </p:val>
                                        </p:tav>
                                      </p:tavLst>
                                    </p:anim>
                                    <p:anim calcmode="lin" valueType="num">
                                      <p:cBhvr>
                                        <p:cTn id="8" dur="500" fill="hold"/>
                                        <p:tgtEl>
                                          <p:spTgt spid="707625"/>
                                        </p:tgtEl>
                                        <p:attrNameLst>
                                          <p:attrName>ppt_h</p:attrName>
                                        </p:attrNameLst>
                                      </p:cBhvr>
                                      <p:tavLst>
                                        <p:tav tm="0">
                                          <p:val>
                                            <p:fltVal val="0"/>
                                          </p:val>
                                        </p:tav>
                                        <p:tav tm="100000">
                                          <p:val>
                                            <p:strVal val="#ppt_h"/>
                                          </p:val>
                                        </p:tav>
                                      </p:tavLst>
                                    </p:anim>
                                    <p:animEffect transition="in" filter="fade">
                                      <p:cBhvr>
                                        <p:cTn id="9" dur="500"/>
                                        <p:tgtEl>
                                          <p:spTgt spid="70762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07587">
                                            <p:txEl>
                                              <p:pRg st="0" end="0"/>
                                            </p:txEl>
                                          </p:spTgt>
                                        </p:tgtEl>
                                        <p:attrNameLst>
                                          <p:attrName>style.visibility</p:attrName>
                                        </p:attrNameLst>
                                      </p:cBhvr>
                                      <p:to>
                                        <p:strVal val="visible"/>
                                      </p:to>
                                    </p:set>
                                    <p:anim calcmode="lin" valueType="num">
                                      <p:cBhvr additive="base">
                                        <p:cTn id="14" dur="500" fill="hold"/>
                                        <p:tgtEl>
                                          <p:spTgt spid="70758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0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p:bldP spid="4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47108" name="Rectangle 2"/>
          <p:cNvSpPr>
            <a:spLocks noGrp="1" noChangeArrowheads="1"/>
          </p:cNvSpPr>
          <p:nvPr/>
        </p:nvSpPr>
        <p:spPr>
          <a:xfrm>
            <a:off x="842646" y="109021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zh-CN" altLang="en-US" sz="2800" b="1" smtClean="0">
                <a:solidFill>
                  <a:schemeClr val="bg2"/>
                </a:solidFill>
              </a:rPr>
              <a:t>连续</a:t>
            </a:r>
            <a:r>
              <a:rPr lang="en-US" altLang="zh-CN" sz="2800" b="1" smtClean="0">
                <a:solidFill>
                  <a:schemeClr val="bg2"/>
                </a:solidFill>
              </a:rPr>
              <a:t>ARQ: </a:t>
            </a:r>
            <a:r>
              <a:rPr lang="zh-CN" altLang="en-US" sz="2800" b="1" smtClean="0">
                <a:solidFill>
                  <a:schemeClr val="bg2"/>
                </a:solidFill>
              </a:rPr>
              <a:t>流水线传输 </a:t>
            </a:r>
            <a:endParaRPr lang="zh-CN" altLang="en-US" sz="2800" b="1" smtClean="0">
              <a:solidFill>
                <a:schemeClr val="bg2"/>
              </a:solidFill>
            </a:endParaRPr>
          </a:p>
        </p:txBody>
      </p:sp>
      <p:sp>
        <p:nvSpPr>
          <p:cNvPr id="47109" name="Rectangle 3"/>
          <p:cNvSpPr>
            <a:spLocks noGrp="1" noChangeArrowheads="1"/>
          </p:cNvSpPr>
          <p:nvPr>
            <p:ph idx="1"/>
          </p:nvPr>
        </p:nvSpPr>
        <p:spPr>
          <a:xfrm>
            <a:off x="842645" y="1519555"/>
            <a:ext cx="10706100" cy="2087245"/>
          </a:xfrm>
        </p:spPr>
        <p:txBody>
          <a:bodyPr>
            <a:normAutofit/>
          </a:bodyPr>
          <a:lstStyle/>
          <a:p>
            <a:pPr marL="457200" indent="-457200" eaLnBrk="1" hangingPunct="1">
              <a:buFont typeface="Wingdings" panose="05000000000000000000" pitchFamily="2" charset="2"/>
              <a:buChar char="l"/>
            </a:pPr>
            <a:r>
              <a:rPr lang="zh-CN" altLang="en-US" sz="2800" b="1" dirty="0">
                <a:solidFill>
                  <a:schemeClr val="bg2"/>
                </a:solidFill>
              </a:rPr>
              <a:t>发送方可</a:t>
            </a:r>
            <a:r>
              <a:rPr lang="zh-CN" altLang="en-US" sz="2800" b="1" dirty="0">
                <a:solidFill>
                  <a:srgbClr val="FF0000"/>
                </a:solidFill>
              </a:rPr>
              <a:t>连续发送</a:t>
            </a:r>
            <a:r>
              <a:rPr lang="zh-CN" altLang="en-US" sz="2800" b="1" dirty="0">
                <a:solidFill>
                  <a:schemeClr val="bg2"/>
                </a:solidFill>
              </a:rPr>
              <a:t>多个分组，不必每发完一个分组就停顿下来等待对方的确认。</a:t>
            </a:r>
            <a:endParaRPr lang="zh-CN" altLang="en-US" sz="2800" b="1" dirty="0">
              <a:solidFill>
                <a:schemeClr val="bg2"/>
              </a:solidFill>
            </a:endParaRPr>
          </a:p>
          <a:p>
            <a:pPr marL="457200" indent="-457200" eaLnBrk="1" hangingPunct="1">
              <a:buFont typeface="Wingdings" panose="05000000000000000000" pitchFamily="2" charset="2"/>
              <a:buChar char="l"/>
            </a:pPr>
            <a:r>
              <a:rPr lang="zh-CN" altLang="en-US" sz="2800" b="1" dirty="0">
                <a:solidFill>
                  <a:schemeClr val="bg2"/>
                </a:solidFill>
              </a:rPr>
              <a:t>由于信道上一直有数据不间断地传送，这种传输方式可获得很高的信道利用率。 </a:t>
            </a:r>
            <a:endParaRPr lang="zh-CN" altLang="en-US" sz="2800" b="1" dirty="0">
              <a:solidFill>
                <a:schemeClr val="bg2"/>
              </a:solidFill>
            </a:endParaRPr>
          </a:p>
        </p:txBody>
      </p:sp>
      <p:sp>
        <p:nvSpPr>
          <p:cNvPr id="47110" name="Freeform 4"/>
          <p:cNvSpPr/>
          <p:nvPr/>
        </p:nvSpPr>
        <p:spPr bwMode="auto">
          <a:xfrm>
            <a:off x="1745140" y="3523970"/>
            <a:ext cx="7015162" cy="1627188"/>
          </a:xfrm>
          <a:custGeom>
            <a:avLst/>
            <a:gdLst>
              <a:gd name="T0" fmla="*/ 0 w 4131"/>
              <a:gd name="T1" fmla="*/ 2147483647 h 1088"/>
              <a:gd name="T2" fmla="*/ 2147483647 w 4131"/>
              <a:gd name="T3" fmla="*/ 0 h 1088"/>
              <a:gd name="T4" fmla="*/ 2147483647 w 4131"/>
              <a:gd name="T5" fmla="*/ 2147483647 h 1088"/>
              <a:gd name="T6" fmla="*/ 2147483647 w 4131"/>
              <a:gd name="T7" fmla="*/ 2147483647 h 1088"/>
              <a:gd name="T8" fmla="*/ 0 w 4131"/>
              <a:gd name="T9" fmla="*/ 2147483647 h 1088"/>
              <a:gd name="T10" fmla="*/ 0 60000 65536"/>
              <a:gd name="T11" fmla="*/ 0 60000 65536"/>
              <a:gd name="T12" fmla="*/ 0 60000 65536"/>
              <a:gd name="T13" fmla="*/ 0 60000 65536"/>
              <a:gd name="T14" fmla="*/ 0 60000 65536"/>
              <a:gd name="T15" fmla="*/ 0 w 4131"/>
              <a:gd name="T16" fmla="*/ 0 h 1088"/>
              <a:gd name="T17" fmla="*/ 4131 w 4131"/>
              <a:gd name="T18" fmla="*/ 1088 h 1088"/>
            </a:gdLst>
            <a:ahLst/>
            <a:cxnLst>
              <a:cxn ang="T10">
                <a:pos x="T0" y="T1"/>
              </a:cxn>
              <a:cxn ang="T11">
                <a:pos x="T2" y="T3"/>
              </a:cxn>
              <a:cxn ang="T12">
                <a:pos x="T4" y="T5"/>
              </a:cxn>
              <a:cxn ang="T13">
                <a:pos x="T6" y="T7"/>
              </a:cxn>
              <a:cxn ang="T14">
                <a:pos x="T8" y="T9"/>
              </a:cxn>
            </a:cxnLst>
            <a:rect l="T15" t="T16" r="T17" b="T18"/>
            <a:pathLst>
              <a:path w="4131" h="1088">
                <a:moveTo>
                  <a:pt x="0" y="1088"/>
                </a:moveTo>
                <a:lnTo>
                  <a:pt x="987" y="0"/>
                </a:lnTo>
                <a:lnTo>
                  <a:pt x="4131" y="6"/>
                </a:lnTo>
                <a:lnTo>
                  <a:pt x="3165" y="1080"/>
                </a:lnTo>
                <a:lnTo>
                  <a:pt x="0" y="1088"/>
                </a:lnTo>
                <a:close/>
              </a:path>
            </a:pathLst>
          </a:custGeom>
          <a:solidFill>
            <a:srgbClr val="92D050"/>
          </a:solidFill>
          <a:ln>
            <a:noFill/>
          </a:ln>
        </p:spPr>
        <p:txBody>
          <a:bodyPr/>
          <a:lstStyle/>
          <a:p>
            <a:pPr algn="ctr"/>
            <a:endParaRPr lang="zh-CN" altLang="en-US" b="1">
              <a:solidFill>
                <a:schemeClr val="bg2"/>
              </a:solidFill>
              <a:latin typeface="+mn-lt"/>
              <a:ea typeface="+mn-ea"/>
            </a:endParaRPr>
          </a:p>
        </p:txBody>
      </p:sp>
      <p:sp>
        <p:nvSpPr>
          <p:cNvPr id="47111" name="Line 5"/>
          <p:cNvSpPr>
            <a:spLocks noChangeShapeType="1"/>
          </p:cNvSpPr>
          <p:nvPr/>
        </p:nvSpPr>
        <p:spPr bwMode="auto">
          <a:xfrm>
            <a:off x="1470502" y="5151158"/>
            <a:ext cx="8197850"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12" name="Line 6"/>
          <p:cNvSpPr>
            <a:spLocks noChangeShapeType="1"/>
          </p:cNvSpPr>
          <p:nvPr/>
        </p:nvSpPr>
        <p:spPr bwMode="auto">
          <a:xfrm>
            <a:off x="1470502" y="3523970"/>
            <a:ext cx="8197850"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13" name="Text Box 7"/>
          <p:cNvSpPr txBox="1">
            <a:spLocks noChangeArrowheads="1"/>
          </p:cNvSpPr>
          <p:nvPr/>
        </p:nvSpPr>
        <p:spPr bwMode="auto">
          <a:xfrm>
            <a:off x="1108552" y="324615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latin typeface="+mn-lt"/>
                <a:ea typeface="+mn-ea"/>
              </a:rPr>
              <a:t>B</a:t>
            </a:r>
            <a:endParaRPr lang="en-US" altLang="zh-CN" b="1">
              <a:solidFill>
                <a:schemeClr val="bg2"/>
              </a:solidFill>
              <a:latin typeface="+mn-lt"/>
              <a:ea typeface="+mn-ea"/>
            </a:endParaRPr>
          </a:p>
        </p:txBody>
      </p:sp>
      <p:sp>
        <p:nvSpPr>
          <p:cNvPr id="47114" name="Line 8"/>
          <p:cNvSpPr>
            <a:spLocks noChangeShapeType="1"/>
          </p:cNvSpPr>
          <p:nvPr/>
        </p:nvSpPr>
        <p:spPr bwMode="auto">
          <a:xfrm flipV="1">
            <a:off x="1734028" y="3523970"/>
            <a:ext cx="1693863"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15" name="Line 9"/>
          <p:cNvSpPr>
            <a:spLocks noChangeShapeType="1"/>
          </p:cNvSpPr>
          <p:nvPr/>
        </p:nvSpPr>
        <p:spPr bwMode="auto">
          <a:xfrm flipV="1">
            <a:off x="2121378" y="3523970"/>
            <a:ext cx="1692275"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16" name="Text Box 10"/>
          <p:cNvSpPr txBox="1">
            <a:spLocks noChangeArrowheads="1"/>
          </p:cNvSpPr>
          <p:nvPr/>
        </p:nvSpPr>
        <p:spPr bwMode="auto">
          <a:xfrm rot="-2681777">
            <a:off x="1711802" y="4182784"/>
            <a:ext cx="793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chemeClr val="bg2"/>
                </a:solidFill>
                <a:latin typeface="+mn-lt"/>
                <a:ea typeface="+mn-ea"/>
              </a:rPr>
              <a:t>分组</a:t>
            </a:r>
            <a:endParaRPr lang="zh-CN" altLang="en-US" b="1">
              <a:solidFill>
                <a:schemeClr val="bg2"/>
              </a:solidFill>
              <a:latin typeface="+mn-lt"/>
              <a:ea typeface="+mn-ea"/>
            </a:endParaRPr>
          </a:p>
        </p:txBody>
      </p:sp>
      <p:sp>
        <p:nvSpPr>
          <p:cNvPr id="47117" name="Text Box 11"/>
          <p:cNvSpPr txBox="1">
            <a:spLocks noChangeArrowheads="1"/>
          </p:cNvSpPr>
          <p:nvPr/>
        </p:nvSpPr>
        <p:spPr bwMode="auto">
          <a:xfrm>
            <a:off x="9647715" y="3220759"/>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i="1">
                <a:solidFill>
                  <a:schemeClr val="bg2"/>
                </a:solidFill>
                <a:latin typeface="+mn-lt"/>
                <a:ea typeface="+mn-ea"/>
              </a:rPr>
              <a:t>t</a:t>
            </a:r>
            <a:endParaRPr lang="en-US" altLang="zh-CN" b="1" i="1">
              <a:solidFill>
                <a:schemeClr val="bg2"/>
              </a:solidFill>
              <a:latin typeface="+mn-lt"/>
              <a:ea typeface="+mn-ea"/>
            </a:endParaRPr>
          </a:p>
        </p:txBody>
      </p:sp>
      <p:sp>
        <p:nvSpPr>
          <p:cNvPr id="47118" name="Text Box 12"/>
          <p:cNvSpPr txBox="1">
            <a:spLocks noChangeArrowheads="1"/>
          </p:cNvSpPr>
          <p:nvPr/>
        </p:nvSpPr>
        <p:spPr bwMode="auto">
          <a:xfrm>
            <a:off x="9647715" y="4806671"/>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i="1">
                <a:solidFill>
                  <a:schemeClr val="bg2"/>
                </a:solidFill>
                <a:latin typeface="+mn-lt"/>
                <a:ea typeface="+mn-ea"/>
              </a:rPr>
              <a:t>t</a:t>
            </a:r>
            <a:endParaRPr lang="en-US" altLang="zh-CN" b="1" i="1">
              <a:solidFill>
                <a:schemeClr val="bg2"/>
              </a:solidFill>
              <a:latin typeface="+mn-lt"/>
              <a:ea typeface="+mn-ea"/>
            </a:endParaRPr>
          </a:p>
        </p:txBody>
      </p:sp>
      <p:sp>
        <p:nvSpPr>
          <p:cNvPr id="47119" name="Text Box 13"/>
          <p:cNvSpPr txBox="1">
            <a:spLocks noChangeArrowheads="1"/>
          </p:cNvSpPr>
          <p:nvPr/>
        </p:nvSpPr>
        <p:spPr bwMode="auto">
          <a:xfrm>
            <a:off x="1094265" y="486064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latin typeface="+mn-lt"/>
                <a:ea typeface="+mn-ea"/>
              </a:rPr>
              <a:t>A</a:t>
            </a:r>
            <a:endParaRPr lang="en-US" altLang="zh-CN" b="1">
              <a:solidFill>
                <a:schemeClr val="bg2"/>
              </a:solidFill>
              <a:latin typeface="+mn-lt"/>
              <a:ea typeface="+mn-ea"/>
            </a:endParaRPr>
          </a:p>
        </p:txBody>
      </p:sp>
      <p:sp>
        <p:nvSpPr>
          <p:cNvPr id="47120" name="Line 14"/>
          <p:cNvSpPr>
            <a:spLocks noChangeShapeType="1"/>
          </p:cNvSpPr>
          <p:nvPr/>
        </p:nvSpPr>
        <p:spPr bwMode="auto">
          <a:xfrm rot="-5705339">
            <a:off x="2461103" y="3787496"/>
            <a:ext cx="350837" cy="461962"/>
          </a:xfrm>
          <a:prstGeom prst="line">
            <a:avLst/>
          </a:prstGeom>
          <a:noFill/>
          <a:ln w="5715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21" name="Line 15"/>
          <p:cNvSpPr>
            <a:spLocks noChangeShapeType="1"/>
          </p:cNvSpPr>
          <p:nvPr/>
        </p:nvSpPr>
        <p:spPr bwMode="auto">
          <a:xfrm flipV="1">
            <a:off x="2503965" y="3528734"/>
            <a:ext cx="1693862" cy="16271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22" name="Line 16"/>
          <p:cNvSpPr>
            <a:spLocks noChangeShapeType="1"/>
          </p:cNvSpPr>
          <p:nvPr/>
        </p:nvSpPr>
        <p:spPr bwMode="auto">
          <a:xfrm flipV="1">
            <a:off x="5971065" y="3528734"/>
            <a:ext cx="1693862" cy="16271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23" name="Line 17"/>
          <p:cNvSpPr>
            <a:spLocks noChangeShapeType="1"/>
          </p:cNvSpPr>
          <p:nvPr/>
        </p:nvSpPr>
        <p:spPr bwMode="auto">
          <a:xfrm flipH="1" flipV="1">
            <a:off x="3815240" y="3528734"/>
            <a:ext cx="1693862"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24" name="Text Box 18"/>
          <p:cNvSpPr txBox="1">
            <a:spLocks noChangeArrowheads="1"/>
          </p:cNvSpPr>
          <p:nvPr/>
        </p:nvSpPr>
        <p:spPr bwMode="auto">
          <a:xfrm rot="2268438">
            <a:off x="3795875" y="3964651"/>
            <a:ext cx="853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2"/>
                </a:solidFill>
                <a:latin typeface="+mn-lt"/>
                <a:ea typeface="+mn-ea"/>
              </a:rPr>
              <a:t>ACK</a:t>
            </a:r>
            <a:endParaRPr lang="en-US" altLang="zh-CN" b="1">
              <a:solidFill>
                <a:schemeClr val="bg2"/>
              </a:solidFill>
              <a:latin typeface="+mn-lt"/>
              <a:ea typeface="+mn-ea"/>
            </a:endParaRPr>
          </a:p>
        </p:txBody>
      </p:sp>
      <p:sp>
        <p:nvSpPr>
          <p:cNvPr id="47125" name="Line 19"/>
          <p:cNvSpPr>
            <a:spLocks noChangeShapeType="1"/>
          </p:cNvSpPr>
          <p:nvPr/>
        </p:nvSpPr>
        <p:spPr bwMode="auto">
          <a:xfrm>
            <a:off x="4515327" y="4420908"/>
            <a:ext cx="292100" cy="279400"/>
          </a:xfrm>
          <a:prstGeom prst="line">
            <a:avLst/>
          </a:prstGeom>
          <a:noFill/>
          <a:ln w="28575">
            <a:solidFill>
              <a:srgbClr val="00B050"/>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26" name="Line 20"/>
          <p:cNvSpPr>
            <a:spLocks noChangeShapeType="1"/>
          </p:cNvSpPr>
          <p:nvPr/>
        </p:nvSpPr>
        <p:spPr bwMode="auto">
          <a:xfrm flipV="1">
            <a:off x="2888141" y="3523970"/>
            <a:ext cx="1692275"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27" name="Line 21"/>
          <p:cNvSpPr>
            <a:spLocks noChangeShapeType="1"/>
          </p:cNvSpPr>
          <p:nvPr/>
        </p:nvSpPr>
        <p:spPr bwMode="auto">
          <a:xfrm flipV="1">
            <a:off x="3273903" y="3523970"/>
            <a:ext cx="1693863"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28" name="Line 22"/>
          <p:cNvSpPr>
            <a:spLocks noChangeShapeType="1"/>
          </p:cNvSpPr>
          <p:nvPr/>
        </p:nvSpPr>
        <p:spPr bwMode="auto">
          <a:xfrm flipV="1">
            <a:off x="3677128" y="3543020"/>
            <a:ext cx="1692275"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29" name="Line 23"/>
          <p:cNvSpPr>
            <a:spLocks noChangeShapeType="1"/>
          </p:cNvSpPr>
          <p:nvPr/>
        </p:nvSpPr>
        <p:spPr bwMode="auto">
          <a:xfrm flipV="1">
            <a:off x="4047015" y="3523970"/>
            <a:ext cx="1695450"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0" name="Line 24"/>
          <p:cNvSpPr>
            <a:spLocks noChangeShapeType="1"/>
          </p:cNvSpPr>
          <p:nvPr/>
        </p:nvSpPr>
        <p:spPr bwMode="auto">
          <a:xfrm flipV="1">
            <a:off x="4821715" y="3523970"/>
            <a:ext cx="1695450"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1" name="Line 25"/>
          <p:cNvSpPr>
            <a:spLocks noChangeShapeType="1"/>
          </p:cNvSpPr>
          <p:nvPr/>
        </p:nvSpPr>
        <p:spPr bwMode="auto">
          <a:xfrm flipV="1">
            <a:off x="5210653" y="3523970"/>
            <a:ext cx="1692275"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2" name="Line 26"/>
          <p:cNvSpPr>
            <a:spLocks noChangeShapeType="1"/>
          </p:cNvSpPr>
          <p:nvPr/>
        </p:nvSpPr>
        <p:spPr bwMode="auto">
          <a:xfrm flipV="1">
            <a:off x="5596415" y="3523970"/>
            <a:ext cx="1693862"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3" name="Line 27"/>
          <p:cNvSpPr>
            <a:spLocks noChangeShapeType="1"/>
          </p:cNvSpPr>
          <p:nvPr/>
        </p:nvSpPr>
        <p:spPr bwMode="auto">
          <a:xfrm flipV="1">
            <a:off x="5985353" y="3523970"/>
            <a:ext cx="1692275"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4" name="Line 28"/>
          <p:cNvSpPr>
            <a:spLocks noChangeShapeType="1"/>
          </p:cNvSpPr>
          <p:nvPr/>
        </p:nvSpPr>
        <p:spPr bwMode="auto">
          <a:xfrm flipV="1">
            <a:off x="4429602" y="3523970"/>
            <a:ext cx="1695450"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5" name="Line 29"/>
          <p:cNvSpPr>
            <a:spLocks noChangeShapeType="1"/>
          </p:cNvSpPr>
          <p:nvPr/>
        </p:nvSpPr>
        <p:spPr bwMode="auto">
          <a:xfrm flipV="1">
            <a:off x="6355240" y="3523970"/>
            <a:ext cx="1693862"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6" name="Line 30"/>
          <p:cNvSpPr>
            <a:spLocks noChangeShapeType="1"/>
          </p:cNvSpPr>
          <p:nvPr/>
        </p:nvSpPr>
        <p:spPr bwMode="auto">
          <a:xfrm flipV="1">
            <a:off x="6728303" y="3523970"/>
            <a:ext cx="1692275"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7" name="Line 31"/>
          <p:cNvSpPr>
            <a:spLocks noChangeShapeType="1"/>
          </p:cNvSpPr>
          <p:nvPr/>
        </p:nvSpPr>
        <p:spPr bwMode="auto">
          <a:xfrm flipV="1">
            <a:off x="7099778" y="3523970"/>
            <a:ext cx="1693863" cy="1627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8" name="Line 32"/>
          <p:cNvSpPr>
            <a:spLocks noChangeShapeType="1"/>
          </p:cNvSpPr>
          <p:nvPr/>
        </p:nvSpPr>
        <p:spPr bwMode="auto">
          <a:xfrm flipH="1" flipV="1">
            <a:off x="4199415" y="3528734"/>
            <a:ext cx="1693862"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39" name="Line 33"/>
          <p:cNvSpPr>
            <a:spLocks noChangeShapeType="1"/>
          </p:cNvSpPr>
          <p:nvPr/>
        </p:nvSpPr>
        <p:spPr bwMode="auto">
          <a:xfrm flipH="1" flipV="1">
            <a:off x="4582003" y="3528734"/>
            <a:ext cx="1693863"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40" name="Line 34"/>
          <p:cNvSpPr>
            <a:spLocks noChangeShapeType="1"/>
          </p:cNvSpPr>
          <p:nvPr/>
        </p:nvSpPr>
        <p:spPr bwMode="auto">
          <a:xfrm flipH="1" flipV="1">
            <a:off x="4967766" y="3528734"/>
            <a:ext cx="1692275"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41" name="Line 35"/>
          <p:cNvSpPr>
            <a:spLocks noChangeShapeType="1"/>
          </p:cNvSpPr>
          <p:nvPr/>
        </p:nvSpPr>
        <p:spPr bwMode="auto">
          <a:xfrm flipH="1" flipV="1">
            <a:off x="5351941" y="3528734"/>
            <a:ext cx="1692275"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42" name="Line 36"/>
          <p:cNvSpPr>
            <a:spLocks noChangeShapeType="1"/>
          </p:cNvSpPr>
          <p:nvPr/>
        </p:nvSpPr>
        <p:spPr bwMode="auto">
          <a:xfrm flipH="1" flipV="1">
            <a:off x="5734528" y="3528734"/>
            <a:ext cx="1693863"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43" name="Line 37"/>
          <p:cNvSpPr>
            <a:spLocks noChangeShapeType="1"/>
          </p:cNvSpPr>
          <p:nvPr/>
        </p:nvSpPr>
        <p:spPr bwMode="auto">
          <a:xfrm flipH="1" flipV="1">
            <a:off x="6118703" y="3528734"/>
            <a:ext cx="1692275"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44" name="Line 38"/>
          <p:cNvSpPr>
            <a:spLocks noChangeShapeType="1"/>
          </p:cNvSpPr>
          <p:nvPr/>
        </p:nvSpPr>
        <p:spPr bwMode="auto">
          <a:xfrm flipH="1" flipV="1">
            <a:off x="6502878" y="3528734"/>
            <a:ext cx="1692275"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45" name="Line 39"/>
          <p:cNvSpPr>
            <a:spLocks noChangeShapeType="1"/>
          </p:cNvSpPr>
          <p:nvPr/>
        </p:nvSpPr>
        <p:spPr bwMode="auto">
          <a:xfrm flipH="1" flipV="1">
            <a:off x="6885465" y="3528734"/>
            <a:ext cx="1695450"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46" name="Line 40"/>
          <p:cNvSpPr>
            <a:spLocks noChangeShapeType="1"/>
          </p:cNvSpPr>
          <p:nvPr/>
        </p:nvSpPr>
        <p:spPr bwMode="auto">
          <a:xfrm flipH="1" flipV="1">
            <a:off x="7269641" y="3528734"/>
            <a:ext cx="1692275"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47147" name="Line 41"/>
          <p:cNvSpPr>
            <a:spLocks noChangeShapeType="1"/>
          </p:cNvSpPr>
          <p:nvPr/>
        </p:nvSpPr>
        <p:spPr bwMode="auto">
          <a:xfrm flipH="1" flipV="1">
            <a:off x="7653815" y="3528734"/>
            <a:ext cx="1693862" cy="1627187"/>
          </a:xfrm>
          <a:prstGeom prst="line">
            <a:avLst/>
          </a:prstGeom>
          <a:noFill/>
          <a:ln w="38100">
            <a:solidFill>
              <a:srgbClr val="00B050"/>
            </a:solidFill>
            <a:round/>
            <a:headEnd type="triangle" w="med" len="lg"/>
          </a:ln>
          <a:extLst>
            <a:ext uri="{909E8E84-426E-40DD-AFC4-6F175D3DCCD1}">
              <a14:hiddenFill xmlns:a14="http://schemas.microsoft.com/office/drawing/2010/main">
                <a:noFill/>
              </a14:hiddenFill>
            </a:ext>
          </a:extLst>
        </p:spPr>
        <p:txBody>
          <a:bodyPr/>
          <a:lstStyle/>
          <a:p>
            <a:endParaRPr lang="zh-CN" altLang="en-US" b="1">
              <a:latin typeface="+mn-lt"/>
              <a:ea typeface="+mn-ea"/>
            </a:endParaRPr>
          </a:p>
        </p:txBody>
      </p:sp>
      <p:sp>
        <p:nvSpPr>
          <p:cNvPr id="711723" name="Text Box 43"/>
          <p:cNvSpPr txBox="1">
            <a:spLocks noChangeArrowheads="1"/>
          </p:cNvSpPr>
          <p:nvPr/>
        </p:nvSpPr>
        <p:spPr bwMode="auto">
          <a:xfrm>
            <a:off x="3197701" y="5418683"/>
            <a:ext cx="4851401" cy="1209030"/>
          </a:xfrm>
          <a:prstGeom prst="rect">
            <a:avLst/>
          </a:prstGeom>
        </p:spPr>
        <p:style>
          <a:lnRef idx="1">
            <a:schemeClr val="accent5"/>
          </a:lnRef>
          <a:fillRef idx="2">
            <a:schemeClr val="accent5"/>
          </a:fillRef>
          <a:effectRef idx="1">
            <a:schemeClr val="accent5"/>
          </a:effectRef>
          <a:fontRef idx="minor">
            <a:schemeClr val="dk1"/>
          </a:fontRef>
        </p:style>
        <p:txBody>
          <a:bodyPr anchor="ctr" anchorCtr="1"/>
          <a:lstStyle/>
          <a:p>
            <a:pPr eaLnBrk="0" hangingPunct="0">
              <a:defRPr/>
            </a:pPr>
            <a:r>
              <a:rPr lang="en-US" altLang="zh-CN" sz="2800" b="1">
                <a:solidFill>
                  <a:schemeClr val="bg2"/>
                </a:solidFill>
              </a:rPr>
              <a:t>    </a:t>
            </a:r>
            <a:r>
              <a:rPr lang="zh-CN" altLang="en-US" sz="2800" b="1">
                <a:solidFill>
                  <a:schemeClr val="bg2"/>
                </a:solidFill>
              </a:rPr>
              <a:t>连续不间断发送数据可能导致接收方或网络来不及处理</a:t>
            </a:r>
            <a:endParaRPr lang="zh-CN" altLang="en-US" sz="2800" b="1">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11723"/>
                                        </p:tgtEl>
                                        <p:attrNameLst>
                                          <p:attrName>style.visibility</p:attrName>
                                        </p:attrNameLst>
                                      </p:cBhvr>
                                      <p:to>
                                        <p:strVal val="visible"/>
                                      </p:to>
                                    </p:set>
                                    <p:anim calcmode="lin" valueType="num">
                                      <p:cBhvr>
                                        <p:cTn id="7" dur="500" fill="hold"/>
                                        <p:tgtEl>
                                          <p:spTgt spid="711723"/>
                                        </p:tgtEl>
                                        <p:attrNameLst>
                                          <p:attrName>ppt_w</p:attrName>
                                        </p:attrNameLst>
                                      </p:cBhvr>
                                      <p:tavLst>
                                        <p:tav tm="0">
                                          <p:val>
                                            <p:fltVal val="0"/>
                                          </p:val>
                                        </p:tav>
                                        <p:tav tm="100000">
                                          <p:val>
                                            <p:strVal val="#ppt_w"/>
                                          </p:val>
                                        </p:tav>
                                      </p:tavLst>
                                    </p:anim>
                                    <p:anim calcmode="lin" valueType="num">
                                      <p:cBhvr>
                                        <p:cTn id="8" dur="500" fill="hold"/>
                                        <p:tgtEl>
                                          <p:spTgt spid="711723"/>
                                        </p:tgtEl>
                                        <p:attrNameLst>
                                          <p:attrName>ppt_h</p:attrName>
                                        </p:attrNameLst>
                                      </p:cBhvr>
                                      <p:tavLst>
                                        <p:tav tm="0">
                                          <p:val>
                                            <p:fltVal val="0"/>
                                          </p:val>
                                        </p:tav>
                                        <p:tav tm="100000">
                                          <p:val>
                                            <p:strVal val="#ppt_h"/>
                                          </p:val>
                                        </p:tav>
                                      </p:tavLst>
                                    </p:anim>
                                    <p:animEffect transition="in" filter="fade">
                                      <p:cBhvr>
                                        <p:cTn id="9" dur="500"/>
                                        <p:tgtEl>
                                          <p:spTgt spid="711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72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078" name="Rectangle 2"/>
          <p:cNvSpPr>
            <a:spLocks noGrp="1" noChangeArrowheads="1"/>
          </p:cNvSpPr>
          <p:nvPr/>
        </p:nvSpPr>
        <p:spPr>
          <a:xfrm>
            <a:off x="695326" y="94035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zh-CN" altLang="en-US" sz="2400" b="1" dirty="0">
                <a:solidFill>
                  <a:schemeClr val="bg2"/>
                </a:solidFill>
              </a:rPr>
              <a:t>限制连续发送分组的数目</a:t>
            </a:r>
            <a:endParaRPr lang="zh-CN" altLang="en-US" sz="2400" b="1" dirty="0">
              <a:solidFill>
                <a:schemeClr val="bg2"/>
              </a:solidFill>
            </a:endParaRPr>
          </a:p>
        </p:txBody>
      </p:sp>
      <p:graphicFrame>
        <p:nvGraphicFramePr>
          <p:cNvPr id="3074" name="Object 2"/>
          <p:cNvGraphicFramePr>
            <a:graphicFrameLocks noChangeAspect="1"/>
          </p:cNvGraphicFramePr>
          <p:nvPr/>
        </p:nvGraphicFramePr>
        <p:xfrm>
          <a:off x="4759325" y="1524001"/>
          <a:ext cx="533400" cy="447675"/>
        </p:xfrm>
        <a:graphic>
          <a:graphicData uri="http://schemas.openxmlformats.org/presentationml/2006/ole">
            <mc:AlternateContent xmlns:mc="http://schemas.openxmlformats.org/markup-compatibility/2006">
              <mc:Choice xmlns:v="urn:schemas-microsoft-com:vml" Requires="v">
                <p:oleObj spid="_x0000_s826518" name="Clip" r:id="rId1" imgW="1307465" imgH="1083945" progId="">
                  <p:embed/>
                </p:oleObj>
              </mc:Choice>
              <mc:Fallback>
                <p:oleObj name="Clip" r:id="rId1" imgW="1307465" imgH="1083945" progId="">
                  <p:embed/>
                  <p:pic>
                    <p:nvPicPr>
                      <p:cNvPr id="0" name="图片 8265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325" y="1524001"/>
                        <a:ext cx="533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 Box 4"/>
          <p:cNvSpPr txBox="1">
            <a:spLocks noChangeArrowheads="1"/>
          </p:cNvSpPr>
          <p:nvPr/>
        </p:nvSpPr>
        <p:spPr bwMode="auto">
          <a:xfrm>
            <a:off x="3809940" y="129540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dirty="0">
                <a:solidFill>
                  <a:schemeClr val="bg2"/>
                </a:solidFill>
                <a:latin typeface="+mn-lt"/>
                <a:ea typeface="+mn-ea"/>
              </a:rPr>
              <a:t>发送方</a:t>
            </a:r>
            <a:endParaRPr lang="zh-CN" altLang="en-US" sz="1600" b="1" dirty="0">
              <a:solidFill>
                <a:schemeClr val="bg2"/>
              </a:solidFill>
              <a:latin typeface="+mn-lt"/>
              <a:ea typeface="+mn-ea"/>
            </a:endParaRPr>
          </a:p>
        </p:txBody>
      </p:sp>
      <p:graphicFrame>
        <p:nvGraphicFramePr>
          <p:cNvPr id="3075" name="Object 3"/>
          <p:cNvGraphicFramePr>
            <a:graphicFrameLocks noChangeAspect="1"/>
          </p:cNvGraphicFramePr>
          <p:nvPr/>
        </p:nvGraphicFramePr>
        <p:xfrm>
          <a:off x="6794500" y="1535114"/>
          <a:ext cx="533400" cy="447675"/>
        </p:xfrm>
        <a:graphic>
          <a:graphicData uri="http://schemas.openxmlformats.org/presentationml/2006/ole">
            <mc:AlternateContent xmlns:mc="http://schemas.openxmlformats.org/markup-compatibility/2006">
              <mc:Choice xmlns:v="urn:schemas-microsoft-com:vml" Requires="v">
                <p:oleObj spid="_x0000_s826519" name="Clip" r:id="rId3" imgW="1307465" imgH="1083945" progId="">
                  <p:embed/>
                </p:oleObj>
              </mc:Choice>
              <mc:Fallback>
                <p:oleObj name="Clip" r:id="rId3" imgW="1307465" imgH="1083945" progId="">
                  <p:embed/>
                  <p:pic>
                    <p:nvPicPr>
                      <p:cNvPr id="0" name="图片 826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1535114"/>
                        <a:ext cx="533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Text Box 6"/>
          <p:cNvSpPr txBox="1">
            <a:spLocks noChangeArrowheads="1"/>
          </p:cNvSpPr>
          <p:nvPr/>
        </p:nvSpPr>
        <p:spPr bwMode="auto">
          <a:xfrm>
            <a:off x="7499290" y="121920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a:solidFill>
                  <a:schemeClr val="bg2"/>
                </a:solidFill>
                <a:latin typeface="+mn-lt"/>
                <a:ea typeface="+mn-ea"/>
              </a:rPr>
              <a:t>接收方</a:t>
            </a:r>
            <a:endParaRPr lang="zh-CN" altLang="en-US" sz="1600" b="1">
              <a:solidFill>
                <a:schemeClr val="bg2"/>
              </a:solidFill>
              <a:latin typeface="+mn-lt"/>
              <a:ea typeface="+mn-ea"/>
            </a:endParaRPr>
          </a:p>
        </p:txBody>
      </p:sp>
      <p:sp>
        <p:nvSpPr>
          <p:cNvPr id="3081" name="Line 7"/>
          <p:cNvSpPr>
            <a:spLocks noChangeShapeType="1"/>
          </p:cNvSpPr>
          <p:nvPr/>
        </p:nvSpPr>
        <p:spPr bwMode="auto">
          <a:xfrm>
            <a:off x="5202238" y="2044700"/>
            <a:ext cx="0" cy="44640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3082" name="Line 8"/>
          <p:cNvSpPr>
            <a:spLocks noChangeShapeType="1"/>
          </p:cNvSpPr>
          <p:nvPr/>
        </p:nvSpPr>
        <p:spPr bwMode="auto">
          <a:xfrm>
            <a:off x="7081838" y="2089150"/>
            <a:ext cx="0" cy="44640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grpSp>
        <p:nvGrpSpPr>
          <p:cNvPr id="3083" name="Group 9"/>
          <p:cNvGrpSpPr/>
          <p:nvPr/>
        </p:nvGrpSpPr>
        <p:grpSpPr bwMode="auto">
          <a:xfrm>
            <a:off x="6790592" y="5949397"/>
            <a:ext cx="595313" cy="338700"/>
            <a:chOff x="3330" y="3548"/>
            <a:chExt cx="342" cy="184"/>
          </a:xfrm>
        </p:grpSpPr>
        <p:sp>
          <p:nvSpPr>
            <p:cNvPr id="3108" name="Rectangle 10"/>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600" b="1">
                <a:solidFill>
                  <a:schemeClr val="bg2"/>
                </a:solidFill>
                <a:latin typeface="+mn-lt"/>
                <a:ea typeface="+mn-ea"/>
              </a:endParaRPr>
            </a:p>
          </p:txBody>
        </p:sp>
        <p:sp>
          <p:nvSpPr>
            <p:cNvPr id="3109" name="Text Box 11"/>
            <p:cNvSpPr txBox="1">
              <a:spLocks noChangeArrowheads="1"/>
            </p:cNvSpPr>
            <p:nvPr/>
          </p:nvSpPr>
          <p:spPr bwMode="auto">
            <a:xfrm>
              <a:off x="3330" y="3548"/>
              <a:ext cx="342" cy="184"/>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dirty="0">
                  <a:solidFill>
                    <a:schemeClr val="bg2"/>
                  </a:solidFill>
                  <a:latin typeface="+mn-lt"/>
                  <a:ea typeface="+mn-ea"/>
                </a:rPr>
                <a:t>时间</a:t>
              </a:r>
              <a:endParaRPr lang="zh-CN" altLang="en-US" sz="1600" b="1" dirty="0">
                <a:solidFill>
                  <a:schemeClr val="bg2"/>
                </a:solidFill>
                <a:latin typeface="+mn-lt"/>
                <a:ea typeface="+mn-ea"/>
              </a:endParaRPr>
            </a:p>
          </p:txBody>
        </p:sp>
      </p:grpSp>
      <p:sp>
        <p:nvSpPr>
          <p:cNvPr id="844812" name="Line 12"/>
          <p:cNvSpPr>
            <a:spLocks noChangeShapeType="1"/>
          </p:cNvSpPr>
          <p:nvPr/>
        </p:nvSpPr>
        <p:spPr bwMode="auto">
          <a:xfrm>
            <a:off x="5260975" y="23622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3" name="Line 13"/>
          <p:cNvSpPr>
            <a:spLocks noChangeShapeType="1"/>
          </p:cNvSpPr>
          <p:nvPr/>
        </p:nvSpPr>
        <p:spPr bwMode="auto">
          <a:xfrm flipV="1">
            <a:off x="5260975" y="32004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4" name="Text Box 14"/>
          <p:cNvSpPr txBox="1">
            <a:spLocks noChangeArrowheads="1"/>
          </p:cNvSpPr>
          <p:nvPr/>
        </p:nvSpPr>
        <p:spPr bwMode="auto">
          <a:xfrm>
            <a:off x="3660775" y="21177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dirty="0">
                <a:solidFill>
                  <a:schemeClr val="bg2"/>
                </a:solidFill>
                <a:latin typeface="+mn-lt"/>
                <a:ea typeface="+mn-ea"/>
              </a:rPr>
              <a:t>发送</a:t>
            </a:r>
            <a:r>
              <a:rPr lang="en-US" altLang="zh-CN" sz="1600" b="1" dirty="0">
                <a:solidFill>
                  <a:schemeClr val="bg2"/>
                </a:solidFill>
                <a:latin typeface="+mn-lt"/>
                <a:ea typeface="+mn-ea"/>
              </a:rPr>
              <a:t>PKT0</a:t>
            </a:r>
            <a:endParaRPr lang="en-US" altLang="zh-CN" sz="1600" b="1" dirty="0">
              <a:solidFill>
                <a:schemeClr val="bg2"/>
              </a:solidFill>
              <a:latin typeface="+mn-lt"/>
              <a:ea typeface="+mn-ea"/>
            </a:endParaRPr>
          </a:p>
        </p:txBody>
      </p:sp>
      <p:sp>
        <p:nvSpPr>
          <p:cNvPr id="844815" name="Line 15"/>
          <p:cNvSpPr>
            <a:spLocks noChangeShapeType="1"/>
          </p:cNvSpPr>
          <p:nvPr/>
        </p:nvSpPr>
        <p:spPr bwMode="auto">
          <a:xfrm>
            <a:off x="5260975" y="25908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6" name="Line 16"/>
          <p:cNvSpPr>
            <a:spLocks noChangeShapeType="1"/>
          </p:cNvSpPr>
          <p:nvPr/>
        </p:nvSpPr>
        <p:spPr bwMode="auto">
          <a:xfrm>
            <a:off x="5260975" y="28194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7" name="Line 17"/>
          <p:cNvSpPr>
            <a:spLocks noChangeShapeType="1"/>
          </p:cNvSpPr>
          <p:nvPr/>
        </p:nvSpPr>
        <p:spPr bwMode="auto">
          <a:xfrm>
            <a:off x="5266055" y="3032125"/>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8" name="Line 18"/>
          <p:cNvSpPr>
            <a:spLocks noChangeShapeType="1"/>
          </p:cNvSpPr>
          <p:nvPr/>
        </p:nvSpPr>
        <p:spPr bwMode="auto">
          <a:xfrm flipV="1">
            <a:off x="5260975" y="34290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9" name="Line 19"/>
          <p:cNvSpPr>
            <a:spLocks noChangeShapeType="1"/>
          </p:cNvSpPr>
          <p:nvPr/>
        </p:nvSpPr>
        <p:spPr bwMode="auto">
          <a:xfrm flipV="1">
            <a:off x="5260975" y="36576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20" name="Line 20"/>
          <p:cNvSpPr>
            <a:spLocks noChangeShapeType="1"/>
          </p:cNvSpPr>
          <p:nvPr/>
        </p:nvSpPr>
        <p:spPr bwMode="auto">
          <a:xfrm flipV="1">
            <a:off x="5260975" y="38862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21" name="Text Box 21"/>
          <p:cNvSpPr txBox="1">
            <a:spLocks noChangeArrowheads="1"/>
          </p:cNvSpPr>
          <p:nvPr/>
        </p:nvSpPr>
        <p:spPr bwMode="auto">
          <a:xfrm>
            <a:off x="3660775" y="23463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PKT1</a:t>
            </a:r>
            <a:endParaRPr lang="en-US" altLang="zh-CN" sz="1600" b="1">
              <a:solidFill>
                <a:schemeClr val="bg2"/>
              </a:solidFill>
              <a:latin typeface="+mn-lt"/>
              <a:ea typeface="+mn-ea"/>
            </a:endParaRPr>
          </a:p>
        </p:txBody>
      </p:sp>
      <p:sp>
        <p:nvSpPr>
          <p:cNvPr id="844822" name="Text Box 22"/>
          <p:cNvSpPr txBox="1">
            <a:spLocks noChangeArrowheads="1"/>
          </p:cNvSpPr>
          <p:nvPr/>
        </p:nvSpPr>
        <p:spPr bwMode="auto">
          <a:xfrm>
            <a:off x="3660775" y="25749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PKT2</a:t>
            </a:r>
            <a:endParaRPr lang="en-US" altLang="zh-CN" sz="1600" b="1">
              <a:solidFill>
                <a:schemeClr val="bg2"/>
              </a:solidFill>
              <a:latin typeface="+mn-lt"/>
              <a:ea typeface="+mn-ea"/>
            </a:endParaRPr>
          </a:p>
        </p:txBody>
      </p:sp>
      <p:sp>
        <p:nvSpPr>
          <p:cNvPr id="844823" name="Text Box 23"/>
          <p:cNvSpPr txBox="1">
            <a:spLocks noChangeArrowheads="1"/>
          </p:cNvSpPr>
          <p:nvPr/>
        </p:nvSpPr>
        <p:spPr bwMode="auto">
          <a:xfrm>
            <a:off x="3660775" y="28035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PKT3</a:t>
            </a:r>
            <a:endParaRPr lang="en-US" altLang="zh-CN" sz="1600" b="1">
              <a:solidFill>
                <a:schemeClr val="bg2"/>
              </a:solidFill>
              <a:latin typeface="+mn-lt"/>
              <a:ea typeface="+mn-ea"/>
            </a:endParaRPr>
          </a:p>
        </p:txBody>
      </p:sp>
      <p:sp>
        <p:nvSpPr>
          <p:cNvPr id="844824" name="Text Box 24"/>
          <p:cNvSpPr txBox="1">
            <a:spLocks noChangeArrowheads="1"/>
          </p:cNvSpPr>
          <p:nvPr/>
        </p:nvSpPr>
        <p:spPr bwMode="auto">
          <a:xfrm>
            <a:off x="7216775" y="2971800"/>
            <a:ext cx="14026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ACK0</a:t>
            </a:r>
            <a:endParaRPr lang="en-US" altLang="zh-CN" sz="1600" b="1">
              <a:solidFill>
                <a:schemeClr val="bg2"/>
              </a:solidFill>
              <a:latin typeface="+mn-lt"/>
              <a:ea typeface="+mn-ea"/>
            </a:endParaRPr>
          </a:p>
        </p:txBody>
      </p:sp>
      <p:sp>
        <p:nvSpPr>
          <p:cNvPr id="844825" name="Text Box 25"/>
          <p:cNvSpPr txBox="1">
            <a:spLocks noChangeArrowheads="1"/>
          </p:cNvSpPr>
          <p:nvPr/>
        </p:nvSpPr>
        <p:spPr bwMode="auto">
          <a:xfrm>
            <a:off x="7216775" y="3200400"/>
            <a:ext cx="14026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ACK1</a:t>
            </a:r>
            <a:endParaRPr lang="en-US" altLang="zh-CN" sz="1600" b="1">
              <a:solidFill>
                <a:schemeClr val="bg2"/>
              </a:solidFill>
              <a:latin typeface="+mn-lt"/>
              <a:ea typeface="+mn-ea"/>
            </a:endParaRPr>
          </a:p>
        </p:txBody>
      </p:sp>
      <p:sp>
        <p:nvSpPr>
          <p:cNvPr id="844826" name="Text Box 26"/>
          <p:cNvSpPr txBox="1">
            <a:spLocks noChangeArrowheads="1"/>
          </p:cNvSpPr>
          <p:nvPr/>
        </p:nvSpPr>
        <p:spPr bwMode="auto">
          <a:xfrm>
            <a:off x="7216775" y="3429000"/>
            <a:ext cx="14026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ACK2</a:t>
            </a:r>
            <a:endParaRPr lang="en-US" altLang="zh-CN" sz="1600" b="1">
              <a:solidFill>
                <a:schemeClr val="bg2"/>
              </a:solidFill>
              <a:latin typeface="+mn-lt"/>
              <a:ea typeface="+mn-ea"/>
            </a:endParaRPr>
          </a:p>
        </p:txBody>
      </p:sp>
      <p:sp>
        <p:nvSpPr>
          <p:cNvPr id="844827" name="Text Box 27"/>
          <p:cNvSpPr txBox="1">
            <a:spLocks noChangeArrowheads="1"/>
          </p:cNvSpPr>
          <p:nvPr/>
        </p:nvSpPr>
        <p:spPr bwMode="auto">
          <a:xfrm>
            <a:off x="7216775" y="3657600"/>
            <a:ext cx="14026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ACK3</a:t>
            </a:r>
            <a:endParaRPr lang="en-US" altLang="zh-CN" sz="1600" b="1">
              <a:solidFill>
                <a:schemeClr val="bg2"/>
              </a:solidFill>
              <a:latin typeface="+mn-lt"/>
              <a:ea typeface="+mn-ea"/>
            </a:endParaRPr>
          </a:p>
        </p:txBody>
      </p:sp>
      <p:sp>
        <p:nvSpPr>
          <p:cNvPr id="844828" name="Line 28"/>
          <p:cNvSpPr>
            <a:spLocks noChangeShapeType="1"/>
          </p:cNvSpPr>
          <p:nvPr/>
        </p:nvSpPr>
        <p:spPr bwMode="auto">
          <a:xfrm>
            <a:off x="5260975" y="41148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29" name="Text Box 29"/>
          <p:cNvSpPr txBox="1">
            <a:spLocks noChangeArrowheads="1"/>
          </p:cNvSpPr>
          <p:nvPr/>
        </p:nvSpPr>
        <p:spPr bwMode="auto">
          <a:xfrm>
            <a:off x="3660775" y="38703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PKT4</a:t>
            </a:r>
            <a:endParaRPr lang="en-US" altLang="zh-CN" sz="1600" b="1">
              <a:solidFill>
                <a:schemeClr val="bg2"/>
              </a:solidFill>
              <a:latin typeface="+mn-lt"/>
              <a:ea typeface="+mn-ea"/>
            </a:endParaRPr>
          </a:p>
        </p:txBody>
      </p:sp>
      <p:sp>
        <p:nvSpPr>
          <p:cNvPr id="844830" name="Line 30"/>
          <p:cNvSpPr>
            <a:spLocks noChangeShapeType="1"/>
          </p:cNvSpPr>
          <p:nvPr/>
        </p:nvSpPr>
        <p:spPr bwMode="auto">
          <a:xfrm>
            <a:off x="5260975" y="43434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31" name="Line 31"/>
          <p:cNvSpPr>
            <a:spLocks noChangeShapeType="1"/>
          </p:cNvSpPr>
          <p:nvPr/>
        </p:nvSpPr>
        <p:spPr bwMode="auto">
          <a:xfrm>
            <a:off x="5260975" y="45720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32" name="Line 32"/>
          <p:cNvSpPr>
            <a:spLocks noChangeShapeType="1"/>
          </p:cNvSpPr>
          <p:nvPr/>
        </p:nvSpPr>
        <p:spPr bwMode="auto">
          <a:xfrm>
            <a:off x="5260975" y="48006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33" name="Text Box 33"/>
          <p:cNvSpPr txBox="1">
            <a:spLocks noChangeArrowheads="1"/>
          </p:cNvSpPr>
          <p:nvPr/>
        </p:nvSpPr>
        <p:spPr bwMode="auto">
          <a:xfrm>
            <a:off x="3660775" y="40989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PKT5</a:t>
            </a:r>
            <a:endParaRPr lang="en-US" altLang="zh-CN" sz="1600" b="1">
              <a:solidFill>
                <a:schemeClr val="bg2"/>
              </a:solidFill>
              <a:latin typeface="+mn-lt"/>
              <a:ea typeface="+mn-ea"/>
            </a:endParaRPr>
          </a:p>
        </p:txBody>
      </p:sp>
      <p:sp>
        <p:nvSpPr>
          <p:cNvPr id="844834" name="Text Box 34"/>
          <p:cNvSpPr txBox="1">
            <a:spLocks noChangeArrowheads="1"/>
          </p:cNvSpPr>
          <p:nvPr/>
        </p:nvSpPr>
        <p:spPr bwMode="auto">
          <a:xfrm>
            <a:off x="3660775" y="43275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PKT6</a:t>
            </a:r>
            <a:endParaRPr lang="en-US" altLang="zh-CN" sz="1600" b="1">
              <a:solidFill>
                <a:schemeClr val="bg2"/>
              </a:solidFill>
              <a:latin typeface="+mn-lt"/>
              <a:ea typeface="+mn-ea"/>
            </a:endParaRPr>
          </a:p>
        </p:txBody>
      </p:sp>
      <p:sp>
        <p:nvSpPr>
          <p:cNvPr id="844835" name="Text Box 35"/>
          <p:cNvSpPr txBox="1">
            <a:spLocks noChangeArrowheads="1"/>
          </p:cNvSpPr>
          <p:nvPr/>
        </p:nvSpPr>
        <p:spPr bwMode="auto">
          <a:xfrm>
            <a:off x="3660775" y="45561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PKT7</a:t>
            </a:r>
            <a:endParaRPr lang="en-US" altLang="zh-CN" sz="1600"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48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48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48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48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48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48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48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48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48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48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48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48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48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48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48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48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48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448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48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48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448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48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48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44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12" grpId="0" bldLvl="0" animBg="1"/>
      <p:bldP spid="844813" grpId="0" bldLvl="0" animBg="1"/>
      <p:bldP spid="844814" grpId="0"/>
      <p:bldP spid="844815" grpId="0" bldLvl="0" animBg="1"/>
      <p:bldP spid="844816" grpId="0" bldLvl="0" animBg="1"/>
      <p:bldP spid="844817" grpId="0" bldLvl="0" animBg="1"/>
      <p:bldP spid="844818" grpId="0" bldLvl="0" animBg="1"/>
      <p:bldP spid="844819" grpId="0" bldLvl="0" animBg="1"/>
      <p:bldP spid="844820" grpId="0" bldLvl="0" animBg="1"/>
      <p:bldP spid="844821" grpId="0"/>
      <p:bldP spid="844822" grpId="0"/>
      <p:bldP spid="844823" grpId="0"/>
      <p:bldP spid="844824" grpId="0"/>
      <p:bldP spid="844825" grpId="0"/>
      <p:bldP spid="844826" grpId="0"/>
      <p:bldP spid="844827" grpId="0"/>
      <p:bldP spid="844828" grpId="0" bldLvl="0" animBg="1"/>
      <p:bldP spid="844829" grpId="0"/>
      <p:bldP spid="844830" grpId="0" bldLvl="0" animBg="1"/>
      <p:bldP spid="844831" grpId="0" bldLvl="0" animBg="1"/>
      <p:bldP spid="844832" grpId="0" bldLvl="0" animBg="1"/>
      <p:bldP spid="844833" grpId="0"/>
      <p:bldP spid="844834" grpId="0"/>
      <p:bldP spid="8448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48134" name="Rectangle 2"/>
          <p:cNvSpPr>
            <a:spLocks noGrp="1" noChangeArrowheads="1"/>
          </p:cNvSpPr>
          <p:nvPr/>
        </p:nvSpPr>
        <p:spPr>
          <a:xfrm>
            <a:off x="752476" y="94035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zh-CN" altLang="en-US" sz="2800" b="1" dirty="0" smtClean="0">
                <a:solidFill>
                  <a:schemeClr val="bg2"/>
                </a:solidFill>
              </a:rPr>
              <a:t>滑动窗口 </a:t>
            </a:r>
            <a:endParaRPr lang="zh-CN" altLang="en-US" sz="2800" b="1" dirty="0" smtClean="0">
              <a:solidFill>
                <a:schemeClr val="bg2"/>
              </a:solidFill>
            </a:endParaRPr>
          </a:p>
        </p:txBody>
      </p:sp>
      <p:sp>
        <p:nvSpPr>
          <p:cNvPr id="48133" name="Rectangle 17"/>
          <p:cNvSpPr>
            <a:spLocks noChangeArrowheads="1"/>
          </p:cNvSpPr>
          <p:nvPr/>
        </p:nvSpPr>
        <p:spPr bwMode="auto">
          <a:xfrm>
            <a:off x="2128838" y="2430230"/>
            <a:ext cx="8189912" cy="504825"/>
          </a:xfrm>
          <a:prstGeom prst="rect">
            <a:avLst/>
          </a:prstGeom>
          <a:solidFill>
            <a:srgbClr val="00B0F0"/>
          </a:solidFill>
          <a:ln w="9525">
            <a:solidFill>
              <a:schemeClr val="tx1"/>
            </a:solidFill>
            <a:miter lim="800000"/>
          </a:ln>
        </p:spPr>
        <p:txBody>
          <a:bodyPr wrap="none" anchor="ctr"/>
          <a:lstStyle/>
          <a:p>
            <a:pPr algn="ctr"/>
            <a:endParaRPr lang="zh-CN" altLang="en-US" b="1">
              <a:solidFill>
                <a:schemeClr val="bg2"/>
              </a:solidFill>
              <a:latin typeface="+mn-lt"/>
              <a:ea typeface="+mn-ea"/>
            </a:endParaRPr>
          </a:p>
        </p:txBody>
      </p:sp>
      <p:sp>
        <p:nvSpPr>
          <p:cNvPr id="48135" name="Rectangle 5"/>
          <p:cNvSpPr>
            <a:spLocks noChangeArrowheads="1"/>
          </p:cNvSpPr>
          <p:nvPr/>
        </p:nvSpPr>
        <p:spPr bwMode="auto">
          <a:xfrm>
            <a:off x="2128839" y="2430230"/>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1</a:t>
            </a:r>
            <a:endParaRPr lang="en-US" altLang="zh-CN" b="1">
              <a:solidFill>
                <a:schemeClr val="bg2"/>
              </a:solidFill>
              <a:latin typeface="+mn-lt"/>
              <a:ea typeface="+mn-ea"/>
            </a:endParaRPr>
          </a:p>
        </p:txBody>
      </p:sp>
      <p:sp>
        <p:nvSpPr>
          <p:cNvPr id="48136" name="Rectangle 6"/>
          <p:cNvSpPr>
            <a:spLocks noChangeArrowheads="1"/>
          </p:cNvSpPr>
          <p:nvPr/>
        </p:nvSpPr>
        <p:spPr bwMode="auto">
          <a:xfrm>
            <a:off x="2811464" y="2430230"/>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2</a:t>
            </a:r>
            <a:endParaRPr lang="en-US" altLang="zh-CN" b="1">
              <a:solidFill>
                <a:schemeClr val="bg2"/>
              </a:solidFill>
              <a:latin typeface="+mn-lt"/>
              <a:ea typeface="+mn-ea"/>
            </a:endParaRPr>
          </a:p>
        </p:txBody>
      </p:sp>
      <p:sp>
        <p:nvSpPr>
          <p:cNvPr id="48137" name="Rectangle 7"/>
          <p:cNvSpPr>
            <a:spLocks noChangeArrowheads="1"/>
          </p:cNvSpPr>
          <p:nvPr/>
        </p:nvSpPr>
        <p:spPr bwMode="auto">
          <a:xfrm>
            <a:off x="3495676" y="2430230"/>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3</a:t>
            </a:r>
            <a:endParaRPr lang="en-US" altLang="zh-CN" b="1">
              <a:solidFill>
                <a:schemeClr val="bg2"/>
              </a:solidFill>
              <a:latin typeface="+mn-lt"/>
              <a:ea typeface="+mn-ea"/>
            </a:endParaRPr>
          </a:p>
        </p:txBody>
      </p:sp>
      <p:sp>
        <p:nvSpPr>
          <p:cNvPr id="48138" name="Rectangle 8"/>
          <p:cNvSpPr>
            <a:spLocks noChangeArrowheads="1"/>
          </p:cNvSpPr>
          <p:nvPr/>
        </p:nvSpPr>
        <p:spPr bwMode="auto">
          <a:xfrm>
            <a:off x="4178300" y="2430230"/>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4</a:t>
            </a:r>
            <a:endParaRPr lang="en-US" altLang="zh-CN" b="1">
              <a:solidFill>
                <a:schemeClr val="bg2"/>
              </a:solidFill>
              <a:latin typeface="+mn-lt"/>
              <a:ea typeface="+mn-ea"/>
            </a:endParaRPr>
          </a:p>
        </p:txBody>
      </p:sp>
      <p:sp>
        <p:nvSpPr>
          <p:cNvPr id="48139" name="Rectangle 9"/>
          <p:cNvSpPr>
            <a:spLocks noChangeArrowheads="1"/>
          </p:cNvSpPr>
          <p:nvPr/>
        </p:nvSpPr>
        <p:spPr bwMode="auto">
          <a:xfrm>
            <a:off x="4862514" y="2430230"/>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5</a:t>
            </a:r>
            <a:endParaRPr lang="en-US" altLang="zh-CN" b="1">
              <a:solidFill>
                <a:schemeClr val="bg2"/>
              </a:solidFill>
              <a:latin typeface="+mn-lt"/>
              <a:ea typeface="+mn-ea"/>
            </a:endParaRPr>
          </a:p>
        </p:txBody>
      </p:sp>
      <p:sp>
        <p:nvSpPr>
          <p:cNvPr id="48140" name="Rectangle 10"/>
          <p:cNvSpPr>
            <a:spLocks noChangeArrowheads="1"/>
          </p:cNvSpPr>
          <p:nvPr/>
        </p:nvSpPr>
        <p:spPr bwMode="auto">
          <a:xfrm>
            <a:off x="5546726" y="2430230"/>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6</a:t>
            </a:r>
            <a:endParaRPr lang="en-US" altLang="zh-CN" b="1">
              <a:solidFill>
                <a:schemeClr val="bg2"/>
              </a:solidFill>
              <a:latin typeface="+mn-lt"/>
              <a:ea typeface="+mn-ea"/>
            </a:endParaRPr>
          </a:p>
        </p:txBody>
      </p:sp>
      <p:sp>
        <p:nvSpPr>
          <p:cNvPr id="48141" name="Rectangle 11"/>
          <p:cNvSpPr>
            <a:spLocks noChangeArrowheads="1"/>
          </p:cNvSpPr>
          <p:nvPr/>
        </p:nvSpPr>
        <p:spPr bwMode="auto">
          <a:xfrm>
            <a:off x="6229350" y="2430230"/>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7</a:t>
            </a:r>
            <a:endParaRPr lang="en-US" altLang="zh-CN" b="1">
              <a:solidFill>
                <a:schemeClr val="bg2"/>
              </a:solidFill>
              <a:latin typeface="+mn-lt"/>
              <a:ea typeface="+mn-ea"/>
            </a:endParaRPr>
          </a:p>
        </p:txBody>
      </p:sp>
      <p:sp>
        <p:nvSpPr>
          <p:cNvPr id="48142" name="Rectangle 12"/>
          <p:cNvSpPr>
            <a:spLocks noChangeArrowheads="1"/>
          </p:cNvSpPr>
          <p:nvPr/>
        </p:nvSpPr>
        <p:spPr bwMode="auto">
          <a:xfrm>
            <a:off x="6913564" y="2430230"/>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8</a:t>
            </a:r>
            <a:endParaRPr lang="en-US" altLang="zh-CN" b="1">
              <a:solidFill>
                <a:schemeClr val="bg2"/>
              </a:solidFill>
              <a:latin typeface="+mn-lt"/>
              <a:ea typeface="+mn-ea"/>
            </a:endParaRPr>
          </a:p>
        </p:txBody>
      </p:sp>
      <p:sp>
        <p:nvSpPr>
          <p:cNvPr id="48143" name="Rectangle 13"/>
          <p:cNvSpPr>
            <a:spLocks noChangeArrowheads="1"/>
          </p:cNvSpPr>
          <p:nvPr/>
        </p:nvSpPr>
        <p:spPr bwMode="auto">
          <a:xfrm>
            <a:off x="7594601" y="2430230"/>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9</a:t>
            </a:r>
            <a:endParaRPr lang="en-US" altLang="zh-CN" b="1">
              <a:solidFill>
                <a:schemeClr val="bg2"/>
              </a:solidFill>
              <a:latin typeface="+mn-lt"/>
              <a:ea typeface="+mn-ea"/>
            </a:endParaRPr>
          </a:p>
        </p:txBody>
      </p:sp>
      <p:sp>
        <p:nvSpPr>
          <p:cNvPr id="48144" name="Rectangle 14"/>
          <p:cNvSpPr>
            <a:spLocks noChangeArrowheads="1"/>
          </p:cNvSpPr>
          <p:nvPr/>
        </p:nvSpPr>
        <p:spPr bwMode="auto">
          <a:xfrm>
            <a:off x="8280400" y="2430230"/>
            <a:ext cx="6810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10</a:t>
            </a:r>
            <a:endParaRPr lang="en-US" altLang="zh-CN" b="1">
              <a:solidFill>
                <a:schemeClr val="bg2"/>
              </a:solidFill>
              <a:latin typeface="+mn-lt"/>
              <a:ea typeface="+mn-ea"/>
            </a:endParaRPr>
          </a:p>
        </p:txBody>
      </p:sp>
      <p:sp>
        <p:nvSpPr>
          <p:cNvPr id="48145" name="Rectangle 15"/>
          <p:cNvSpPr>
            <a:spLocks noChangeArrowheads="1"/>
          </p:cNvSpPr>
          <p:nvPr/>
        </p:nvSpPr>
        <p:spPr bwMode="auto">
          <a:xfrm>
            <a:off x="8964614" y="2430230"/>
            <a:ext cx="681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11</a:t>
            </a:r>
            <a:endParaRPr lang="en-US" altLang="zh-CN" b="1">
              <a:solidFill>
                <a:schemeClr val="bg2"/>
              </a:solidFill>
              <a:latin typeface="+mn-lt"/>
              <a:ea typeface="+mn-ea"/>
            </a:endParaRPr>
          </a:p>
        </p:txBody>
      </p:sp>
      <p:sp>
        <p:nvSpPr>
          <p:cNvPr id="48146" name="Rectangle 16"/>
          <p:cNvSpPr>
            <a:spLocks noChangeArrowheads="1"/>
          </p:cNvSpPr>
          <p:nvPr/>
        </p:nvSpPr>
        <p:spPr bwMode="auto">
          <a:xfrm>
            <a:off x="9645651" y="2430230"/>
            <a:ext cx="68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12</a:t>
            </a:r>
            <a:endParaRPr lang="en-US" altLang="zh-CN" b="1">
              <a:solidFill>
                <a:schemeClr val="bg2"/>
              </a:solidFill>
              <a:latin typeface="+mn-lt"/>
              <a:ea typeface="+mn-ea"/>
            </a:endParaRPr>
          </a:p>
        </p:txBody>
      </p:sp>
      <p:sp>
        <p:nvSpPr>
          <p:cNvPr id="48147" name="Line 18"/>
          <p:cNvSpPr>
            <a:spLocks noChangeShapeType="1"/>
          </p:cNvSpPr>
          <p:nvPr/>
        </p:nvSpPr>
        <p:spPr bwMode="auto">
          <a:xfrm>
            <a:off x="2811463"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48" name="Line 19"/>
          <p:cNvSpPr>
            <a:spLocks noChangeShapeType="1"/>
          </p:cNvSpPr>
          <p:nvPr/>
        </p:nvSpPr>
        <p:spPr bwMode="auto">
          <a:xfrm>
            <a:off x="3494088"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49" name="Line 20"/>
          <p:cNvSpPr>
            <a:spLocks noChangeShapeType="1"/>
          </p:cNvSpPr>
          <p:nvPr/>
        </p:nvSpPr>
        <p:spPr bwMode="auto">
          <a:xfrm>
            <a:off x="4175125"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0" name="Line 21"/>
          <p:cNvSpPr>
            <a:spLocks noChangeShapeType="1"/>
          </p:cNvSpPr>
          <p:nvPr/>
        </p:nvSpPr>
        <p:spPr bwMode="auto">
          <a:xfrm>
            <a:off x="4857750"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1" name="Line 22"/>
          <p:cNvSpPr>
            <a:spLocks noChangeShapeType="1"/>
          </p:cNvSpPr>
          <p:nvPr/>
        </p:nvSpPr>
        <p:spPr bwMode="auto">
          <a:xfrm>
            <a:off x="5538788"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2" name="Line 23"/>
          <p:cNvSpPr>
            <a:spLocks noChangeShapeType="1"/>
          </p:cNvSpPr>
          <p:nvPr/>
        </p:nvSpPr>
        <p:spPr bwMode="auto">
          <a:xfrm>
            <a:off x="6221413"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3" name="Line 24"/>
          <p:cNvSpPr>
            <a:spLocks noChangeShapeType="1"/>
          </p:cNvSpPr>
          <p:nvPr/>
        </p:nvSpPr>
        <p:spPr bwMode="auto">
          <a:xfrm>
            <a:off x="6904038"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4" name="Line 25"/>
          <p:cNvSpPr>
            <a:spLocks noChangeShapeType="1"/>
          </p:cNvSpPr>
          <p:nvPr/>
        </p:nvSpPr>
        <p:spPr bwMode="auto">
          <a:xfrm>
            <a:off x="7585075"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5" name="Line 26"/>
          <p:cNvSpPr>
            <a:spLocks noChangeShapeType="1"/>
          </p:cNvSpPr>
          <p:nvPr/>
        </p:nvSpPr>
        <p:spPr bwMode="auto">
          <a:xfrm>
            <a:off x="8267700"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6" name="Line 27"/>
          <p:cNvSpPr>
            <a:spLocks noChangeShapeType="1"/>
          </p:cNvSpPr>
          <p:nvPr/>
        </p:nvSpPr>
        <p:spPr bwMode="auto">
          <a:xfrm>
            <a:off x="8948738"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7" name="Line 28"/>
          <p:cNvSpPr>
            <a:spLocks noChangeShapeType="1"/>
          </p:cNvSpPr>
          <p:nvPr/>
        </p:nvSpPr>
        <p:spPr bwMode="auto">
          <a:xfrm>
            <a:off x="9631363" y="2430230"/>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58" name="Text Box 30"/>
          <p:cNvSpPr txBox="1">
            <a:spLocks noChangeArrowheads="1"/>
          </p:cNvSpPr>
          <p:nvPr/>
        </p:nvSpPr>
        <p:spPr bwMode="auto">
          <a:xfrm>
            <a:off x="3487739" y="3143016"/>
            <a:ext cx="48846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chemeClr val="bg2"/>
                </a:solidFill>
                <a:latin typeface="+mn-lt"/>
                <a:ea typeface="+mn-ea"/>
              </a:rPr>
              <a:t>(a) </a:t>
            </a:r>
            <a:r>
              <a:rPr lang="zh-CN" altLang="en-US" sz="2000" b="1" dirty="0">
                <a:solidFill>
                  <a:schemeClr val="bg2"/>
                </a:solidFill>
                <a:latin typeface="+mn-lt"/>
                <a:ea typeface="+mn-ea"/>
              </a:rPr>
              <a:t>发送方维持发送窗口（发送窗口是 </a:t>
            </a:r>
            <a:r>
              <a:rPr lang="en-US" altLang="zh-CN" sz="2000" b="1" dirty="0">
                <a:solidFill>
                  <a:schemeClr val="bg2"/>
                </a:solidFill>
                <a:latin typeface="+mn-lt"/>
                <a:ea typeface="+mn-ea"/>
              </a:rPr>
              <a:t>5</a:t>
            </a:r>
            <a:r>
              <a:rPr lang="zh-CN" altLang="en-US" sz="2000" b="1" dirty="0">
                <a:solidFill>
                  <a:schemeClr val="bg2"/>
                </a:solidFill>
                <a:latin typeface="+mn-lt"/>
                <a:ea typeface="+mn-ea"/>
              </a:rPr>
              <a:t>）</a:t>
            </a:r>
            <a:endParaRPr lang="zh-CN" altLang="en-US" sz="2000" b="1" dirty="0">
              <a:solidFill>
                <a:schemeClr val="bg2"/>
              </a:solidFill>
              <a:latin typeface="+mn-lt"/>
              <a:ea typeface="+mn-ea"/>
            </a:endParaRPr>
          </a:p>
        </p:txBody>
      </p:sp>
      <p:sp>
        <p:nvSpPr>
          <p:cNvPr id="48159" name="Text Box 31"/>
          <p:cNvSpPr txBox="1">
            <a:spLocks noChangeArrowheads="1"/>
          </p:cNvSpPr>
          <p:nvPr/>
        </p:nvSpPr>
        <p:spPr bwMode="auto">
          <a:xfrm>
            <a:off x="3057525" y="170632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n-lt"/>
                <a:ea typeface="+mn-ea"/>
              </a:rPr>
              <a:t>发送窗口</a:t>
            </a:r>
            <a:endParaRPr lang="zh-CN" altLang="en-US" sz="2000" b="1" dirty="0">
              <a:solidFill>
                <a:schemeClr val="bg2"/>
              </a:solidFill>
              <a:latin typeface="+mn-lt"/>
              <a:ea typeface="+mn-ea"/>
            </a:endParaRPr>
          </a:p>
        </p:txBody>
      </p:sp>
      <p:grpSp>
        <p:nvGrpSpPr>
          <p:cNvPr id="3" name="Group 63"/>
          <p:cNvGrpSpPr/>
          <p:nvPr/>
        </p:nvGrpSpPr>
        <p:grpSpPr bwMode="auto">
          <a:xfrm>
            <a:off x="2119314" y="3573016"/>
            <a:ext cx="8199437" cy="1808163"/>
            <a:chOff x="385" y="2704"/>
            <a:chExt cx="5165" cy="1139"/>
          </a:xfrm>
        </p:grpSpPr>
        <p:sp>
          <p:nvSpPr>
            <p:cNvPr id="48164" name="Rectangle 48"/>
            <p:cNvSpPr>
              <a:spLocks noChangeArrowheads="1"/>
            </p:cNvSpPr>
            <p:nvPr/>
          </p:nvSpPr>
          <p:spPr bwMode="auto">
            <a:xfrm>
              <a:off x="385" y="3140"/>
              <a:ext cx="5158" cy="319"/>
            </a:xfrm>
            <a:prstGeom prst="rect">
              <a:avLst/>
            </a:prstGeom>
            <a:solidFill>
              <a:srgbClr val="00B0F0"/>
            </a:solidFill>
            <a:ln w="9525">
              <a:solidFill>
                <a:schemeClr val="tx1"/>
              </a:solidFill>
              <a:miter lim="800000"/>
            </a:ln>
          </p:spPr>
          <p:txBody>
            <a:bodyPr wrap="none" anchor="ctr"/>
            <a:lstStyle/>
            <a:p>
              <a:pPr algn="ctr"/>
              <a:endParaRPr lang="zh-CN" altLang="en-US" b="1">
                <a:solidFill>
                  <a:schemeClr val="bg2"/>
                </a:solidFill>
                <a:latin typeface="+mn-lt"/>
                <a:ea typeface="+mn-ea"/>
              </a:endParaRPr>
            </a:p>
          </p:txBody>
        </p:sp>
        <p:sp>
          <p:nvSpPr>
            <p:cNvPr id="48165" name="Text Box 32"/>
            <p:cNvSpPr txBox="1">
              <a:spLocks noChangeArrowheads="1"/>
            </p:cNvSpPr>
            <p:nvPr/>
          </p:nvSpPr>
          <p:spPr bwMode="auto">
            <a:xfrm>
              <a:off x="1258" y="3591"/>
              <a:ext cx="27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chemeClr val="bg2"/>
                  </a:solidFill>
                  <a:latin typeface="+mn-lt"/>
                  <a:ea typeface="+mn-ea"/>
                </a:rPr>
                <a:t>(b) </a:t>
              </a:r>
              <a:r>
                <a:rPr lang="zh-CN" altLang="en-US" sz="2000" b="1" dirty="0">
                  <a:solidFill>
                    <a:schemeClr val="bg2"/>
                  </a:solidFill>
                  <a:latin typeface="+mn-lt"/>
                  <a:ea typeface="+mn-ea"/>
                </a:rPr>
                <a:t>收到一个确认后发送窗口向前滑动</a:t>
              </a:r>
              <a:endParaRPr lang="zh-CN" altLang="en-US" sz="2000" b="1" dirty="0">
                <a:solidFill>
                  <a:schemeClr val="bg2"/>
                </a:solidFill>
                <a:latin typeface="+mn-lt"/>
                <a:ea typeface="+mn-ea"/>
              </a:endParaRPr>
            </a:p>
          </p:txBody>
        </p:sp>
        <p:sp>
          <p:nvSpPr>
            <p:cNvPr id="48166" name="Line 33"/>
            <p:cNvSpPr>
              <a:spLocks noChangeShapeType="1"/>
            </p:cNvSpPr>
            <p:nvPr/>
          </p:nvSpPr>
          <p:spPr bwMode="auto">
            <a:xfrm>
              <a:off x="3016" y="3067"/>
              <a:ext cx="421" cy="0"/>
            </a:xfrm>
            <a:prstGeom prst="line">
              <a:avLst/>
            </a:prstGeom>
            <a:noFill/>
            <a:ln w="57150">
              <a:solidFill>
                <a:schemeClr val="hlink"/>
              </a:solidFill>
              <a:round/>
              <a:tailEnd type="triangle" w="med" len="lg"/>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67" name="Text Box 34"/>
            <p:cNvSpPr txBox="1">
              <a:spLocks noChangeArrowheads="1"/>
            </p:cNvSpPr>
            <p:nvPr/>
          </p:nvSpPr>
          <p:spPr bwMode="auto">
            <a:xfrm>
              <a:off x="3424" y="2840"/>
              <a:ext cx="4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n-lt"/>
                  <a:ea typeface="+mn-ea"/>
                </a:rPr>
                <a:t>向前</a:t>
              </a:r>
              <a:endParaRPr lang="zh-CN" altLang="en-US" sz="2000" b="1" dirty="0">
                <a:solidFill>
                  <a:schemeClr val="bg2"/>
                </a:solidFill>
                <a:latin typeface="+mn-lt"/>
                <a:ea typeface="+mn-ea"/>
              </a:endParaRPr>
            </a:p>
          </p:txBody>
        </p:sp>
        <p:sp>
          <p:nvSpPr>
            <p:cNvPr id="48168" name="Rectangle 36"/>
            <p:cNvSpPr>
              <a:spLocks noChangeArrowheads="1"/>
            </p:cNvSpPr>
            <p:nvPr/>
          </p:nvSpPr>
          <p:spPr bwMode="auto">
            <a:xfrm>
              <a:off x="385"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1</a:t>
              </a:r>
              <a:endParaRPr lang="en-US" altLang="zh-CN" b="1">
                <a:solidFill>
                  <a:schemeClr val="bg2"/>
                </a:solidFill>
                <a:latin typeface="+mn-lt"/>
                <a:ea typeface="+mn-ea"/>
              </a:endParaRPr>
            </a:p>
          </p:txBody>
        </p:sp>
        <p:sp>
          <p:nvSpPr>
            <p:cNvPr id="48169" name="Rectangle 37"/>
            <p:cNvSpPr>
              <a:spLocks noChangeArrowheads="1"/>
            </p:cNvSpPr>
            <p:nvPr/>
          </p:nvSpPr>
          <p:spPr bwMode="auto">
            <a:xfrm>
              <a:off x="815"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2</a:t>
              </a:r>
              <a:endParaRPr lang="en-US" altLang="zh-CN" b="1">
                <a:solidFill>
                  <a:schemeClr val="bg2"/>
                </a:solidFill>
                <a:latin typeface="+mn-lt"/>
                <a:ea typeface="+mn-ea"/>
              </a:endParaRPr>
            </a:p>
          </p:txBody>
        </p:sp>
        <p:sp>
          <p:nvSpPr>
            <p:cNvPr id="48170" name="Rectangle 38"/>
            <p:cNvSpPr>
              <a:spLocks noChangeArrowheads="1"/>
            </p:cNvSpPr>
            <p:nvPr/>
          </p:nvSpPr>
          <p:spPr bwMode="auto">
            <a:xfrm>
              <a:off x="1246"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3</a:t>
              </a:r>
              <a:endParaRPr lang="en-US" altLang="zh-CN" b="1">
                <a:solidFill>
                  <a:schemeClr val="bg2"/>
                </a:solidFill>
                <a:latin typeface="+mn-lt"/>
                <a:ea typeface="+mn-ea"/>
              </a:endParaRPr>
            </a:p>
          </p:txBody>
        </p:sp>
        <p:sp>
          <p:nvSpPr>
            <p:cNvPr id="48171" name="Rectangle 39"/>
            <p:cNvSpPr>
              <a:spLocks noChangeArrowheads="1"/>
            </p:cNvSpPr>
            <p:nvPr/>
          </p:nvSpPr>
          <p:spPr bwMode="auto">
            <a:xfrm>
              <a:off x="1675"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4</a:t>
              </a:r>
              <a:endParaRPr lang="en-US" altLang="zh-CN" b="1">
                <a:solidFill>
                  <a:schemeClr val="bg2"/>
                </a:solidFill>
                <a:latin typeface="+mn-lt"/>
                <a:ea typeface="+mn-ea"/>
              </a:endParaRPr>
            </a:p>
          </p:txBody>
        </p:sp>
        <p:sp>
          <p:nvSpPr>
            <p:cNvPr id="48172" name="Rectangle 40"/>
            <p:cNvSpPr>
              <a:spLocks noChangeArrowheads="1"/>
            </p:cNvSpPr>
            <p:nvPr/>
          </p:nvSpPr>
          <p:spPr bwMode="auto">
            <a:xfrm>
              <a:off x="2107"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5</a:t>
              </a:r>
              <a:endParaRPr lang="en-US" altLang="zh-CN" b="1">
                <a:solidFill>
                  <a:schemeClr val="bg2"/>
                </a:solidFill>
                <a:latin typeface="+mn-lt"/>
                <a:ea typeface="+mn-ea"/>
              </a:endParaRPr>
            </a:p>
          </p:txBody>
        </p:sp>
        <p:sp>
          <p:nvSpPr>
            <p:cNvPr id="48173" name="Rectangle 41"/>
            <p:cNvSpPr>
              <a:spLocks noChangeArrowheads="1"/>
            </p:cNvSpPr>
            <p:nvPr/>
          </p:nvSpPr>
          <p:spPr bwMode="auto">
            <a:xfrm>
              <a:off x="2538"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6</a:t>
              </a:r>
              <a:endParaRPr lang="en-US" altLang="zh-CN" b="1">
                <a:solidFill>
                  <a:schemeClr val="bg2"/>
                </a:solidFill>
                <a:latin typeface="+mn-lt"/>
                <a:ea typeface="+mn-ea"/>
              </a:endParaRPr>
            </a:p>
          </p:txBody>
        </p:sp>
        <p:sp>
          <p:nvSpPr>
            <p:cNvPr id="48174" name="Rectangle 42"/>
            <p:cNvSpPr>
              <a:spLocks noChangeArrowheads="1"/>
            </p:cNvSpPr>
            <p:nvPr/>
          </p:nvSpPr>
          <p:spPr bwMode="auto">
            <a:xfrm>
              <a:off x="2967"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7</a:t>
              </a:r>
              <a:endParaRPr lang="en-US" altLang="zh-CN" b="1">
                <a:solidFill>
                  <a:schemeClr val="bg2"/>
                </a:solidFill>
                <a:latin typeface="+mn-lt"/>
                <a:ea typeface="+mn-ea"/>
              </a:endParaRPr>
            </a:p>
          </p:txBody>
        </p:sp>
        <p:sp>
          <p:nvSpPr>
            <p:cNvPr id="48175" name="Rectangle 43"/>
            <p:cNvSpPr>
              <a:spLocks noChangeArrowheads="1"/>
            </p:cNvSpPr>
            <p:nvPr/>
          </p:nvSpPr>
          <p:spPr bwMode="auto">
            <a:xfrm>
              <a:off x="3399"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8</a:t>
              </a:r>
              <a:endParaRPr lang="en-US" altLang="zh-CN" b="1">
                <a:solidFill>
                  <a:schemeClr val="bg2"/>
                </a:solidFill>
                <a:latin typeface="+mn-lt"/>
                <a:ea typeface="+mn-ea"/>
              </a:endParaRPr>
            </a:p>
          </p:txBody>
        </p:sp>
        <p:sp>
          <p:nvSpPr>
            <p:cNvPr id="48176" name="Rectangle 44"/>
            <p:cNvSpPr>
              <a:spLocks noChangeArrowheads="1"/>
            </p:cNvSpPr>
            <p:nvPr/>
          </p:nvSpPr>
          <p:spPr bwMode="auto">
            <a:xfrm>
              <a:off x="3828"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9</a:t>
              </a:r>
              <a:endParaRPr lang="en-US" altLang="zh-CN" b="1">
                <a:solidFill>
                  <a:schemeClr val="bg2"/>
                </a:solidFill>
                <a:latin typeface="+mn-lt"/>
                <a:ea typeface="+mn-ea"/>
              </a:endParaRPr>
            </a:p>
          </p:txBody>
        </p:sp>
        <p:sp>
          <p:nvSpPr>
            <p:cNvPr id="48177" name="Rectangle 45"/>
            <p:cNvSpPr>
              <a:spLocks noChangeArrowheads="1"/>
            </p:cNvSpPr>
            <p:nvPr/>
          </p:nvSpPr>
          <p:spPr bwMode="auto">
            <a:xfrm>
              <a:off x="4259"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10</a:t>
              </a:r>
              <a:endParaRPr lang="en-US" altLang="zh-CN" b="1">
                <a:solidFill>
                  <a:schemeClr val="bg2"/>
                </a:solidFill>
                <a:latin typeface="+mn-lt"/>
                <a:ea typeface="+mn-ea"/>
              </a:endParaRPr>
            </a:p>
          </p:txBody>
        </p:sp>
        <p:sp>
          <p:nvSpPr>
            <p:cNvPr id="48178" name="Rectangle 46"/>
            <p:cNvSpPr>
              <a:spLocks noChangeArrowheads="1"/>
            </p:cNvSpPr>
            <p:nvPr/>
          </p:nvSpPr>
          <p:spPr bwMode="auto">
            <a:xfrm>
              <a:off x="4690"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11</a:t>
              </a:r>
              <a:endParaRPr lang="en-US" altLang="zh-CN" b="1">
                <a:solidFill>
                  <a:schemeClr val="bg2"/>
                </a:solidFill>
                <a:latin typeface="+mn-lt"/>
                <a:ea typeface="+mn-ea"/>
              </a:endParaRPr>
            </a:p>
          </p:txBody>
        </p:sp>
        <p:sp>
          <p:nvSpPr>
            <p:cNvPr id="48179" name="Rectangle 47"/>
            <p:cNvSpPr>
              <a:spLocks noChangeArrowheads="1"/>
            </p:cNvSpPr>
            <p:nvPr/>
          </p:nvSpPr>
          <p:spPr bwMode="auto">
            <a:xfrm>
              <a:off x="5120"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solidFill>
                    <a:schemeClr val="bg2"/>
                  </a:solidFill>
                  <a:latin typeface="+mn-lt"/>
                  <a:ea typeface="+mn-ea"/>
                </a:rPr>
                <a:t>12</a:t>
              </a:r>
              <a:endParaRPr lang="en-US" altLang="zh-CN" b="1">
                <a:solidFill>
                  <a:schemeClr val="bg2"/>
                </a:solidFill>
                <a:latin typeface="+mn-lt"/>
                <a:ea typeface="+mn-ea"/>
              </a:endParaRPr>
            </a:p>
          </p:txBody>
        </p:sp>
        <p:sp>
          <p:nvSpPr>
            <p:cNvPr id="48180" name="Line 49"/>
            <p:cNvSpPr>
              <a:spLocks noChangeShapeType="1"/>
            </p:cNvSpPr>
            <p:nvPr/>
          </p:nvSpPr>
          <p:spPr bwMode="auto">
            <a:xfrm>
              <a:off x="815"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1" name="Line 50"/>
            <p:cNvSpPr>
              <a:spLocks noChangeShapeType="1"/>
            </p:cNvSpPr>
            <p:nvPr/>
          </p:nvSpPr>
          <p:spPr bwMode="auto">
            <a:xfrm>
              <a:off x="1244"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2" name="Line 51"/>
            <p:cNvSpPr>
              <a:spLocks noChangeShapeType="1"/>
            </p:cNvSpPr>
            <p:nvPr/>
          </p:nvSpPr>
          <p:spPr bwMode="auto">
            <a:xfrm>
              <a:off x="1674"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3" name="Line 52"/>
            <p:cNvSpPr>
              <a:spLocks noChangeShapeType="1"/>
            </p:cNvSpPr>
            <p:nvPr/>
          </p:nvSpPr>
          <p:spPr bwMode="auto">
            <a:xfrm>
              <a:off x="2103"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4" name="Line 53"/>
            <p:cNvSpPr>
              <a:spLocks noChangeShapeType="1"/>
            </p:cNvSpPr>
            <p:nvPr/>
          </p:nvSpPr>
          <p:spPr bwMode="auto">
            <a:xfrm>
              <a:off x="2533"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5" name="Line 54"/>
            <p:cNvSpPr>
              <a:spLocks noChangeShapeType="1"/>
            </p:cNvSpPr>
            <p:nvPr/>
          </p:nvSpPr>
          <p:spPr bwMode="auto">
            <a:xfrm>
              <a:off x="2963"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6" name="Line 55"/>
            <p:cNvSpPr>
              <a:spLocks noChangeShapeType="1"/>
            </p:cNvSpPr>
            <p:nvPr/>
          </p:nvSpPr>
          <p:spPr bwMode="auto">
            <a:xfrm>
              <a:off x="3392"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7" name="Line 56"/>
            <p:cNvSpPr>
              <a:spLocks noChangeShapeType="1"/>
            </p:cNvSpPr>
            <p:nvPr/>
          </p:nvSpPr>
          <p:spPr bwMode="auto">
            <a:xfrm>
              <a:off x="3822"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8" name="Line 57"/>
            <p:cNvSpPr>
              <a:spLocks noChangeShapeType="1"/>
            </p:cNvSpPr>
            <p:nvPr/>
          </p:nvSpPr>
          <p:spPr bwMode="auto">
            <a:xfrm>
              <a:off x="4251"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89" name="Line 58"/>
            <p:cNvSpPr>
              <a:spLocks noChangeShapeType="1"/>
            </p:cNvSpPr>
            <p:nvPr/>
          </p:nvSpPr>
          <p:spPr bwMode="auto">
            <a:xfrm>
              <a:off x="4681"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90" name="Line 59"/>
            <p:cNvSpPr>
              <a:spLocks noChangeShapeType="1"/>
            </p:cNvSpPr>
            <p:nvPr/>
          </p:nvSpPr>
          <p:spPr bwMode="auto">
            <a:xfrm>
              <a:off x="5111" y="3140"/>
              <a:ext cx="0" cy="31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schemeClr val="tx1">
                    <a:lumMod val="75000"/>
                    <a:lumOff val="25000"/>
                  </a:schemeClr>
                </a:solidFill>
                <a:latin typeface="+mn-lt"/>
                <a:ea typeface="+mn-ea"/>
              </a:endParaRPr>
            </a:p>
          </p:txBody>
        </p:sp>
        <p:sp>
          <p:nvSpPr>
            <p:cNvPr id="48191" name="Text Box 61"/>
            <p:cNvSpPr txBox="1">
              <a:spLocks noChangeArrowheads="1"/>
            </p:cNvSpPr>
            <p:nvPr/>
          </p:nvSpPr>
          <p:spPr bwMode="auto">
            <a:xfrm>
              <a:off x="1497" y="2704"/>
              <a:ext cx="7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chemeClr val="bg2"/>
                  </a:solidFill>
                  <a:latin typeface="+mn-lt"/>
                  <a:ea typeface="+mn-ea"/>
                </a:rPr>
                <a:t>发送窗口</a:t>
              </a:r>
              <a:endParaRPr lang="zh-CN" altLang="en-US" sz="2000" b="1" dirty="0">
                <a:solidFill>
                  <a:schemeClr val="bg2"/>
                </a:solidFill>
                <a:latin typeface="+mn-lt"/>
                <a:ea typeface="+mn-ea"/>
              </a:endParaRPr>
            </a:p>
          </p:txBody>
        </p:sp>
        <p:sp>
          <p:nvSpPr>
            <p:cNvPr id="48163" name="Rectangle 60"/>
            <p:cNvSpPr>
              <a:spLocks noChangeArrowheads="1"/>
            </p:cNvSpPr>
            <p:nvPr/>
          </p:nvSpPr>
          <p:spPr bwMode="auto">
            <a:xfrm>
              <a:off x="821" y="3012"/>
              <a:ext cx="2150" cy="575"/>
            </a:xfrm>
            <a:prstGeom prst="rect">
              <a:avLst/>
            </a:prstGeom>
            <a:solidFill>
              <a:srgbClr val="92D050">
                <a:alpha val="40000"/>
              </a:srgbClr>
            </a:solidFill>
            <a:ln w="28575">
              <a:noFill/>
              <a:miter lim="800000"/>
            </a:ln>
          </p:spPr>
          <p:txBody>
            <a:bodyPr wrap="none" anchor="ctr"/>
            <a:lstStyle/>
            <a:p>
              <a:pPr algn="ctr"/>
              <a:endParaRPr lang="zh-CN" altLang="en-US" b="1">
                <a:solidFill>
                  <a:schemeClr val="bg2"/>
                </a:solidFill>
                <a:latin typeface="+mn-lt"/>
                <a:ea typeface="+mn-ea"/>
              </a:endParaRPr>
            </a:p>
          </p:txBody>
        </p:sp>
      </p:grpSp>
      <p:sp>
        <p:nvSpPr>
          <p:cNvPr id="713794" name="Text Box 66"/>
          <p:cNvSpPr txBox="1">
            <a:spLocks noChangeArrowheads="1"/>
          </p:cNvSpPr>
          <p:nvPr/>
        </p:nvSpPr>
        <p:spPr bwMode="auto">
          <a:xfrm>
            <a:off x="3799346" y="5732635"/>
            <a:ext cx="4599658" cy="720701"/>
          </a:xfrm>
          <a:prstGeom prst="rect">
            <a:avLst/>
          </a:prstGeom>
        </p:spPr>
        <p:style>
          <a:lnRef idx="1">
            <a:schemeClr val="accent5"/>
          </a:lnRef>
          <a:fillRef idx="2">
            <a:schemeClr val="accent5"/>
          </a:fillRef>
          <a:effectRef idx="1">
            <a:schemeClr val="accent5"/>
          </a:effectRef>
          <a:fontRef idx="minor">
            <a:schemeClr val="dk1"/>
          </a:fontRef>
        </p:style>
        <p:txBody>
          <a:bodyPr anchor="ctr" anchorCtr="1"/>
          <a:lstStyle/>
          <a:p>
            <a:pPr eaLnBrk="0" hangingPunct="0">
              <a:defRPr/>
            </a:pPr>
            <a:r>
              <a:rPr lang="en-US" altLang="zh-CN" b="1" dirty="0">
                <a:solidFill>
                  <a:schemeClr val="bg2"/>
                </a:solidFill>
                <a:latin typeface="+mn-ea"/>
              </a:rPr>
              <a:t>    </a:t>
            </a:r>
            <a:r>
              <a:rPr lang="zh-CN" altLang="en-US" b="1" dirty="0">
                <a:solidFill>
                  <a:schemeClr val="bg2"/>
                </a:solidFill>
                <a:latin typeface="+mn-ea"/>
              </a:rPr>
              <a:t>发送窗口大小是已发送但还没有收到确认的最大分组数</a:t>
            </a:r>
            <a:endParaRPr lang="zh-CN" altLang="en-US" b="1" dirty="0">
              <a:solidFill>
                <a:schemeClr val="bg2"/>
              </a:solidFill>
              <a:latin typeface="+mn-ea"/>
            </a:endParaRPr>
          </a:p>
        </p:txBody>
      </p:sp>
      <p:sp>
        <p:nvSpPr>
          <p:cNvPr id="48132" name="Rectangle 29"/>
          <p:cNvSpPr>
            <a:spLocks noChangeArrowheads="1"/>
          </p:cNvSpPr>
          <p:nvPr/>
        </p:nvSpPr>
        <p:spPr bwMode="auto">
          <a:xfrm>
            <a:off x="2128839" y="2227030"/>
            <a:ext cx="3413125" cy="911225"/>
          </a:xfrm>
          <a:prstGeom prst="rect">
            <a:avLst/>
          </a:prstGeom>
          <a:solidFill>
            <a:srgbClr val="92D050">
              <a:alpha val="40000"/>
            </a:srgbClr>
          </a:solidFill>
          <a:ln w="28575">
            <a:noFill/>
            <a:miter lim="800000"/>
          </a:ln>
        </p:spPr>
        <p:txBody>
          <a:bodyPr wrap="none" anchor="ctr"/>
          <a:lstStyle/>
          <a:p>
            <a:pPr algn="ctr"/>
            <a:endParaRPr lang="zh-CN" altLang="en-US" b="1">
              <a:solidFill>
                <a:schemeClr val="bg2"/>
              </a:solidFill>
              <a:latin typeface="+mn-lt"/>
              <a:ea typeface="+mn-ea"/>
            </a:endParaRPr>
          </a:p>
        </p:txBody>
      </p:sp>
      <p:sp>
        <p:nvSpPr>
          <p:cNvPr id="63" name="矩形 62"/>
          <p:cNvSpPr/>
          <p:nvPr/>
        </p:nvSpPr>
        <p:spPr>
          <a:xfrm>
            <a:off x="3579813" y="1126490"/>
            <a:ext cx="5038725" cy="484188"/>
          </a:xfrm>
          <a:prstGeom prst="rect">
            <a:avLst/>
          </a:prstGeom>
          <a:solidFill>
            <a:schemeClr val="accent6"/>
          </a:solidFill>
        </p:spPr>
        <p:txBody>
          <a:bodyPr>
            <a:noAutofit/>
          </a:bodyPr>
          <a:lstStyle/>
          <a:p>
            <a:pPr fontAlgn="auto">
              <a:lnSpc>
                <a:spcPct val="130000"/>
              </a:lnSpc>
              <a:spcBef>
                <a:spcPts val="1000"/>
              </a:spcBef>
              <a:spcAft>
                <a:spcPts val="0"/>
              </a:spcAft>
            </a:pPr>
            <a:r>
              <a:rPr lang="zh-CN" altLang="en-US" b="1" dirty="0">
                <a:solidFill>
                  <a:schemeClr val="bg2"/>
                </a:solidFill>
                <a:latin typeface="+mn-ea"/>
                <a:ea typeface="+mn-ea"/>
              </a:rPr>
              <a:t>通过设置发送窗口来限制发送方的发送速率</a:t>
            </a:r>
            <a:endParaRPr lang="zh-CN" altLang="en-US" b="1" dirty="0">
              <a:solidFill>
                <a:schemeClr val="bg2"/>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713794"/>
                                        </p:tgtEl>
                                        <p:attrNameLst>
                                          <p:attrName>style.visibility</p:attrName>
                                        </p:attrNameLst>
                                      </p:cBhvr>
                                      <p:to>
                                        <p:strVal val="visible"/>
                                      </p:to>
                                    </p:set>
                                    <p:anim calcmode="lin" valueType="num">
                                      <p:cBhvr>
                                        <p:cTn id="11" dur="500" fill="hold"/>
                                        <p:tgtEl>
                                          <p:spTgt spid="713794"/>
                                        </p:tgtEl>
                                        <p:attrNameLst>
                                          <p:attrName>ppt_w</p:attrName>
                                        </p:attrNameLst>
                                      </p:cBhvr>
                                      <p:tavLst>
                                        <p:tav tm="0">
                                          <p:val>
                                            <p:fltVal val="0"/>
                                          </p:val>
                                        </p:tav>
                                        <p:tav tm="100000">
                                          <p:val>
                                            <p:strVal val="#ppt_w"/>
                                          </p:val>
                                        </p:tav>
                                      </p:tavLst>
                                    </p:anim>
                                    <p:anim calcmode="lin" valueType="num">
                                      <p:cBhvr>
                                        <p:cTn id="12" dur="500" fill="hold"/>
                                        <p:tgtEl>
                                          <p:spTgt spid="713794"/>
                                        </p:tgtEl>
                                        <p:attrNameLst>
                                          <p:attrName>ppt_h</p:attrName>
                                        </p:attrNameLst>
                                      </p:cBhvr>
                                      <p:tavLst>
                                        <p:tav tm="0">
                                          <p:val>
                                            <p:fltVal val="0"/>
                                          </p:val>
                                        </p:tav>
                                        <p:tav tm="100000">
                                          <p:val>
                                            <p:strVal val="#ppt_h"/>
                                          </p:val>
                                        </p:tav>
                                      </p:tavLst>
                                    </p:anim>
                                    <p:animEffect transition="in" filter="fade">
                                      <p:cBhvr>
                                        <p:cTn id="13" dur="500"/>
                                        <p:tgtEl>
                                          <p:spTgt spid="71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9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2070" y="2180273"/>
            <a:ext cx="5806440" cy="1419860"/>
          </a:xfrm>
        </p:spPr>
        <p:txBody>
          <a:bodyPr wrap="square"/>
          <a:lstStyle/>
          <a:p>
            <a:r>
              <a:rPr lang="zh-CN" altLang="en-US" sz="4800" dirty="0"/>
              <a:t>使用点对点信道的数据链路层</a:t>
            </a:r>
            <a:endParaRPr lang="zh-CN" altLang="en-US" sz="4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4102" name="Rectangle 2"/>
          <p:cNvSpPr>
            <a:spLocks noGrp="1" noChangeArrowheads="1"/>
          </p:cNvSpPr>
          <p:nvPr/>
        </p:nvSpPr>
        <p:spPr>
          <a:xfrm>
            <a:off x="577851" y="102417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zh-CN" altLang="en-US" sz="2800" b="1" dirty="0">
                <a:solidFill>
                  <a:schemeClr val="bg2"/>
                </a:solidFill>
              </a:rPr>
              <a:t>滑动窗口的作用</a:t>
            </a:r>
            <a:endParaRPr lang="zh-CN" altLang="en-US" sz="2800" b="1" dirty="0">
              <a:solidFill>
                <a:schemeClr val="bg2"/>
              </a:solidFill>
            </a:endParaRPr>
          </a:p>
        </p:txBody>
      </p:sp>
      <p:graphicFrame>
        <p:nvGraphicFramePr>
          <p:cNvPr id="4098" name="Object 2"/>
          <p:cNvGraphicFramePr>
            <a:graphicFrameLocks noChangeAspect="1"/>
          </p:cNvGraphicFramePr>
          <p:nvPr/>
        </p:nvGraphicFramePr>
        <p:xfrm>
          <a:off x="4759325" y="1524001"/>
          <a:ext cx="533400" cy="447675"/>
        </p:xfrm>
        <a:graphic>
          <a:graphicData uri="http://schemas.openxmlformats.org/presentationml/2006/ole">
            <mc:AlternateContent xmlns:mc="http://schemas.openxmlformats.org/markup-compatibility/2006">
              <mc:Choice xmlns:v="urn:schemas-microsoft-com:vml" Requires="v">
                <p:oleObj spid="_x0000_s827540" name="Clip" r:id="rId1" imgW="1307465" imgH="1083945" progId="">
                  <p:embed/>
                </p:oleObj>
              </mc:Choice>
              <mc:Fallback>
                <p:oleObj name="Clip" r:id="rId1" imgW="1307465" imgH="1083945" progId="">
                  <p:embed/>
                  <p:pic>
                    <p:nvPicPr>
                      <p:cNvPr id="0" name="图片 8275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325" y="1524001"/>
                        <a:ext cx="533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Text Box 4"/>
          <p:cNvSpPr txBox="1">
            <a:spLocks noChangeArrowheads="1"/>
          </p:cNvSpPr>
          <p:nvPr/>
        </p:nvSpPr>
        <p:spPr bwMode="auto">
          <a:xfrm>
            <a:off x="3809940" y="129540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a:solidFill>
                  <a:schemeClr val="bg2"/>
                </a:solidFill>
                <a:latin typeface="+mn-lt"/>
                <a:ea typeface="+mn-ea"/>
              </a:rPr>
              <a:t>发送方</a:t>
            </a:r>
            <a:endParaRPr lang="zh-CN" altLang="en-US" sz="1600" b="1">
              <a:solidFill>
                <a:schemeClr val="bg2"/>
              </a:solidFill>
              <a:latin typeface="+mn-lt"/>
              <a:ea typeface="+mn-ea"/>
            </a:endParaRPr>
          </a:p>
        </p:txBody>
      </p:sp>
      <p:graphicFrame>
        <p:nvGraphicFramePr>
          <p:cNvPr id="4099" name="Object 3"/>
          <p:cNvGraphicFramePr>
            <a:graphicFrameLocks noChangeAspect="1"/>
          </p:cNvGraphicFramePr>
          <p:nvPr/>
        </p:nvGraphicFramePr>
        <p:xfrm>
          <a:off x="6794500" y="1535114"/>
          <a:ext cx="533400" cy="447675"/>
        </p:xfrm>
        <a:graphic>
          <a:graphicData uri="http://schemas.openxmlformats.org/presentationml/2006/ole">
            <mc:AlternateContent xmlns:mc="http://schemas.openxmlformats.org/markup-compatibility/2006">
              <mc:Choice xmlns:v="urn:schemas-microsoft-com:vml" Requires="v">
                <p:oleObj spid="_x0000_s827541" name="Clip" r:id="rId3" imgW="1307465" imgH="1083945" progId="">
                  <p:embed/>
                </p:oleObj>
              </mc:Choice>
              <mc:Fallback>
                <p:oleObj name="Clip" r:id="rId3" imgW="1307465" imgH="1083945" progId="">
                  <p:embed/>
                  <p:pic>
                    <p:nvPicPr>
                      <p:cNvPr id="0" name="图片 8275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1535114"/>
                        <a:ext cx="533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Text Box 6"/>
          <p:cNvSpPr txBox="1">
            <a:spLocks noChangeArrowheads="1"/>
          </p:cNvSpPr>
          <p:nvPr/>
        </p:nvSpPr>
        <p:spPr bwMode="auto">
          <a:xfrm>
            <a:off x="7499290" y="121920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a:solidFill>
                  <a:schemeClr val="bg2"/>
                </a:solidFill>
                <a:latin typeface="+mn-lt"/>
                <a:ea typeface="+mn-ea"/>
              </a:rPr>
              <a:t>接收方</a:t>
            </a:r>
            <a:endParaRPr lang="zh-CN" altLang="en-US" sz="1600" b="1">
              <a:solidFill>
                <a:schemeClr val="bg2"/>
              </a:solidFill>
              <a:latin typeface="+mn-lt"/>
              <a:ea typeface="+mn-ea"/>
            </a:endParaRPr>
          </a:p>
        </p:txBody>
      </p:sp>
      <p:sp>
        <p:nvSpPr>
          <p:cNvPr id="4105" name="Line 7"/>
          <p:cNvSpPr>
            <a:spLocks noChangeShapeType="1"/>
          </p:cNvSpPr>
          <p:nvPr/>
        </p:nvSpPr>
        <p:spPr bwMode="auto">
          <a:xfrm>
            <a:off x="5202238" y="2044700"/>
            <a:ext cx="0" cy="44640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4106" name="Line 8"/>
          <p:cNvSpPr>
            <a:spLocks noChangeShapeType="1"/>
          </p:cNvSpPr>
          <p:nvPr/>
        </p:nvSpPr>
        <p:spPr bwMode="auto">
          <a:xfrm>
            <a:off x="7081838" y="2089150"/>
            <a:ext cx="0" cy="44640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grpSp>
        <p:nvGrpSpPr>
          <p:cNvPr id="4107" name="Group 9"/>
          <p:cNvGrpSpPr/>
          <p:nvPr/>
        </p:nvGrpSpPr>
        <p:grpSpPr bwMode="auto">
          <a:xfrm>
            <a:off x="6807999" y="5970620"/>
            <a:ext cx="595313" cy="338700"/>
            <a:chOff x="3340" y="3548"/>
            <a:chExt cx="342" cy="184"/>
          </a:xfrm>
        </p:grpSpPr>
        <p:sp>
          <p:nvSpPr>
            <p:cNvPr id="4133" name="Rectangle 10"/>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600" b="1">
                <a:solidFill>
                  <a:schemeClr val="bg2"/>
                </a:solidFill>
                <a:latin typeface="+mn-lt"/>
                <a:ea typeface="+mn-ea"/>
              </a:endParaRPr>
            </a:p>
          </p:txBody>
        </p:sp>
        <p:sp>
          <p:nvSpPr>
            <p:cNvPr id="4134" name="Text Box 11"/>
            <p:cNvSpPr txBox="1">
              <a:spLocks noChangeArrowheads="1"/>
            </p:cNvSpPr>
            <p:nvPr/>
          </p:nvSpPr>
          <p:spPr bwMode="auto">
            <a:xfrm>
              <a:off x="3340" y="3548"/>
              <a:ext cx="342" cy="184"/>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dirty="0">
                  <a:solidFill>
                    <a:schemeClr val="bg2"/>
                  </a:solidFill>
                  <a:latin typeface="+mn-lt"/>
                  <a:ea typeface="+mn-ea"/>
                </a:rPr>
                <a:t>时间</a:t>
              </a:r>
              <a:endParaRPr lang="zh-CN" altLang="en-US" sz="1600" b="1" dirty="0">
                <a:solidFill>
                  <a:schemeClr val="bg2"/>
                </a:solidFill>
                <a:latin typeface="+mn-lt"/>
                <a:ea typeface="+mn-ea"/>
              </a:endParaRPr>
            </a:p>
          </p:txBody>
        </p:sp>
      </p:grpSp>
      <p:sp>
        <p:nvSpPr>
          <p:cNvPr id="844812" name="Line 12"/>
          <p:cNvSpPr>
            <a:spLocks noChangeShapeType="1"/>
          </p:cNvSpPr>
          <p:nvPr/>
        </p:nvSpPr>
        <p:spPr bwMode="auto">
          <a:xfrm>
            <a:off x="5260975" y="23622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3" name="Line 13"/>
          <p:cNvSpPr>
            <a:spLocks noChangeShapeType="1"/>
          </p:cNvSpPr>
          <p:nvPr/>
        </p:nvSpPr>
        <p:spPr bwMode="auto">
          <a:xfrm flipV="1">
            <a:off x="5260975" y="32004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4" name="Text Box 14"/>
          <p:cNvSpPr txBox="1">
            <a:spLocks noChangeArrowheads="1"/>
          </p:cNvSpPr>
          <p:nvPr/>
        </p:nvSpPr>
        <p:spPr bwMode="auto">
          <a:xfrm>
            <a:off x="3660775" y="21177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PKT0</a:t>
            </a:r>
            <a:endParaRPr lang="en-US" altLang="zh-CN" sz="1600" b="1">
              <a:solidFill>
                <a:schemeClr val="bg2"/>
              </a:solidFill>
              <a:latin typeface="+mn-lt"/>
              <a:ea typeface="+mn-ea"/>
            </a:endParaRPr>
          </a:p>
        </p:txBody>
      </p:sp>
      <p:sp>
        <p:nvSpPr>
          <p:cNvPr id="844815" name="Line 15"/>
          <p:cNvSpPr>
            <a:spLocks noChangeShapeType="1"/>
          </p:cNvSpPr>
          <p:nvPr/>
        </p:nvSpPr>
        <p:spPr bwMode="auto">
          <a:xfrm>
            <a:off x="5260975" y="25908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6" name="Line 16"/>
          <p:cNvSpPr>
            <a:spLocks noChangeShapeType="1"/>
          </p:cNvSpPr>
          <p:nvPr/>
        </p:nvSpPr>
        <p:spPr bwMode="auto">
          <a:xfrm>
            <a:off x="5260975" y="28194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7" name="Line 17"/>
          <p:cNvSpPr>
            <a:spLocks noChangeShapeType="1"/>
          </p:cNvSpPr>
          <p:nvPr/>
        </p:nvSpPr>
        <p:spPr bwMode="auto">
          <a:xfrm>
            <a:off x="5260975" y="30480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8" name="Line 18"/>
          <p:cNvSpPr>
            <a:spLocks noChangeShapeType="1"/>
          </p:cNvSpPr>
          <p:nvPr/>
        </p:nvSpPr>
        <p:spPr bwMode="auto">
          <a:xfrm flipV="1">
            <a:off x="5260975" y="34290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19" name="Line 19"/>
          <p:cNvSpPr>
            <a:spLocks noChangeShapeType="1"/>
          </p:cNvSpPr>
          <p:nvPr/>
        </p:nvSpPr>
        <p:spPr bwMode="auto">
          <a:xfrm flipV="1">
            <a:off x="5260975" y="36576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20" name="Line 20"/>
          <p:cNvSpPr>
            <a:spLocks noChangeShapeType="1"/>
          </p:cNvSpPr>
          <p:nvPr/>
        </p:nvSpPr>
        <p:spPr bwMode="auto">
          <a:xfrm flipV="1">
            <a:off x="5260975" y="38862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21" name="Text Box 21"/>
          <p:cNvSpPr txBox="1">
            <a:spLocks noChangeArrowheads="1"/>
          </p:cNvSpPr>
          <p:nvPr/>
        </p:nvSpPr>
        <p:spPr bwMode="auto">
          <a:xfrm>
            <a:off x="3660775" y="23463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PKT1</a:t>
            </a:r>
            <a:endParaRPr lang="en-US" altLang="zh-CN" sz="1600" b="1">
              <a:solidFill>
                <a:schemeClr val="bg2"/>
              </a:solidFill>
              <a:latin typeface="+mn-lt"/>
              <a:ea typeface="+mn-ea"/>
            </a:endParaRPr>
          </a:p>
        </p:txBody>
      </p:sp>
      <p:sp>
        <p:nvSpPr>
          <p:cNvPr id="844822" name="Text Box 22"/>
          <p:cNvSpPr txBox="1">
            <a:spLocks noChangeArrowheads="1"/>
          </p:cNvSpPr>
          <p:nvPr/>
        </p:nvSpPr>
        <p:spPr bwMode="auto">
          <a:xfrm>
            <a:off x="3660775" y="25749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PKT2</a:t>
            </a:r>
            <a:endParaRPr lang="en-US" altLang="zh-CN" sz="1600" b="1">
              <a:solidFill>
                <a:schemeClr val="bg2"/>
              </a:solidFill>
              <a:latin typeface="+mn-lt"/>
              <a:ea typeface="+mn-ea"/>
            </a:endParaRPr>
          </a:p>
        </p:txBody>
      </p:sp>
      <p:sp>
        <p:nvSpPr>
          <p:cNvPr id="844823" name="Text Box 23"/>
          <p:cNvSpPr txBox="1">
            <a:spLocks noChangeArrowheads="1"/>
          </p:cNvSpPr>
          <p:nvPr/>
        </p:nvSpPr>
        <p:spPr bwMode="auto">
          <a:xfrm>
            <a:off x="3660775" y="28035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PKT3</a:t>
            </a:r>
            <a:endParaRPr lang="en-US" altLang="zh-CN" sz="1600" b="1">
              <a:solidFill>
                <a:schemeClr val="bg2"/>
              </a:solidFill>
              <a:latin typeface="+mn-lt"/>
              <a:ea typeface="+mn-ea"/>
            </a:endParaRPr>
          </a:p>
        </p:txBody>
      </p:sp>
      <p:sp>
        <p:nvSpPr>
          <p:cNvPr id="844824" name="Text Box 24"/>
          <p:cNvSpPr txBox="1">
            <a:spLocks noChangeArrowheads="1"/>
          </p:cNvSpPr>
          <p:nvPr/>
        </p:nvSpPr>
        <p:spPr bwMode="auto">
          <a:xfrm>
            <a:off x="7216775" y="2971800"/>
            <a:ext cx="1016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ACK0</a:t>
            </a:r>
            <a:endParaRPr lang="en-US" altLang="zh-CN" sz="1600" b="1">
              <a:solidFill>
                <a:schemeClr val="bg2"/>
              </a:solidFill>
              <a:latin typeface="+mn-lt"/>
              <a:ea typeface="+mn-ea"/>
            </a:endParaRPr>
          </a:p>
        </p:txBody>
      </p:sp>
      <p:sp>
        <p:nvSpPr>
          <p:cNvPr id="844825" name="Text Box 25"/>
          <p:cNvSpPr txBox="1">
            <a:spLocks noChangeArrowheads="1"/>
          </p:cNvSpPr>
          <p:nvPr/>
        </p:nvSpPr>
        <p:spPr bwMode="auto">
          <a:xfrm>
            <a:off x="7216775" y="3200400"/>
            <a:ext cx="1016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ACK1</a:t>
            </a:r>
            <a:endParaRPr lang="en-US" altLang="zh-CN" sz="1600" b="1">
              <a:solidFill>
                <a:schemeClr val="bg2"/>
              </a:solidFill>
              <a:latin typeface="+mn-lt"/>
              <a:ea typeface="+mn-ea"/>
            </a:endParaRPr>
          </a:p>
        </p:txBody>
      </p:sp>
      <p:sp>
        <p:nvSpPr>
          <p:cNvPr id="844826" name="Text Box 26"/>
          <p:cNvSpPr txBox="1">
            <a:spLocks noChangeArrowheads="1"/>
          </p:cNvSpPr>
          <p:nvPr/>
        </p:nvSpPr>
        <p:spPr bwMode="auto">
          <a:xfrm>
            <a:off x="7216775" y="3429000"/>
            <a:ext cx="1016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ACK2</a:t>
            </a:r>
            <a:endParaRPr lang="en-US" altLang="zh-CN" sz="1600" b="1">
              <a:solidFill>
                <a:schemeClr val="bg2"/>
              </a:solidFill>
              <a:latin typeface="+mn-lt"/>
              <a:ea typeface="+mn-ea"/>
            </a:endParaRPr>
          </a:p>
        </p:txBody>
      </p:sp>
      <p:sp>
        <p:nvSpPr>
          <p:cNvPr id="844827" name="Text Box 27"/>
          <p:cNvSpPr txBox="1">
            <a:spLocks noChangeArrowheads="1"/>
          </p:cNvSpPr>
          <p:nvPr/>
        </p:nvSpPr>
        <p:spPr bwMode="auto">
          <a:xfrm>
            <a:off x="7216775" y="3657600"/>
            <a:ext cx="1016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ACK3</a:t>
            </a:r>
            <a:endParaRPr lang="en-US" altLang="zh-CN" sz="1600" b="1">
              <a:solidFill>
                <a:schemeClr val="bg2"/>
              </a:solidFill>
              <a:latin typeface="+mn-lt"/>
              <a:ea typeface="+mn-ea"/>
            </a:endParaRPr>
          </a:p>
        </p:txBody>
      </p:sp>
      <p:sp>
        <p:nvSpPr>
          <p:cNvPr id="844828" name="Line 28"/>
          <p:cNvSpPr>
            <a:spLocks noChangeShapeType="1"/>
          </p:cNvSpPr>
          <p:nvPr/>
        </p:nvSpPr>
        <p:spPr bwMode="auto">
          <a:xfrm>
            <a:off x="5260975" y="41148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29" name="Text Box 29"/>
          <p:cNvSpPr txBox="1">
            <a:spLocks noChangeArrowheads="1"/>
          </p:cNvSpPr>
          <p:nvPr/>
        </p:nvSpPr>
        <p:spPr bwMode="auto">
          <a:xfrm>
            <a:off x="3660775" y="38703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PKT4</a:t>
            </a:r>
            <a:endParaRPr lang="en-US" altLang="zh-CN" sz="1600" b="1">
              <a:solidFill>
                <a:schemeClr val="bg2"/>
              </a:solidFill>
              <a:latin typeface="+mn-lt"/>
              <a:ea typeface="+mn-ea"/>
            </a:endParaRPr>
          </a:p>
        </p:txBody>
      </p:sp>
      <p:sp>
        <p:nvSpPr>
          <p:cNvPr id="844830" name="Line 30"/>
          <p:cNvSpPr>
            <a:spLocks noChangeShapeType="1"/>
          </p:cNvSpPr>
          <p:nvPr/>
        </p:nvSpPr>
        <p:spPr bwMode="auto">
          <a:xfrm>
            <a:off x="5260975" y="43434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31" name="Line 31"/>
          <p:cNvSpPr>
            <a:spLocks noChangeShapeType="1"/>
          </p:cNvSpPr>
          <p:nvPr/>
        </p:nvSpPr>
        <p:spPr bwMode="auto">
          <a:xfrm>
            <a:off x="5260975" y="45720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32" name="Line 32"/>
          <p:cNvSpPr>
            <a:spLocks noChangeShapeType="1"/>
          </p:cNvSpPr>
          <p:nvPr/>
        </p:nvSpPr>
        <p:spPr bwMode="auto">
          <a:xfrm>
            <a:off x="5260975" y="48006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4833" name="Text Box 33"/>
          <p:cNvSpPr txBox="1">
            <a:spLocks noChangeArrowheads="1"/>
          </p:cNvSpPr>
          <p:nvPr/>
        </p:nvSpPr>
        <p:spPr bwMode="auto">
          <a:xfrm>
            <a:off x="3660775" y="40989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PKT5</a:t>
            </a:r>
            <a:endParaRPr lang="en-US" altLang="zh-CN" sz="1600" b="1">
              <a:solidFill>
                <a:schemeClr val="bg2"/>
              </a:solidFill>
              <a:latin typeface="+mn-lt"/>
              <a:ea typeface="+mn-ea"/>
            </a:endParaRPr>
          </a:p>
        </p:txBody>
      </p:sp>
      <p:sp>
        <p:nvSpPr>
          <p:cNvPr id="844834" name="Text Box 34"/>
          <p:cNvSpPr txBox="1">
            <a:spLocks noChangeArrowheads="1"/>
          </p:cNvSpPr>
          <p:nvPr/>
        </p:nvSpPr>
        <p:spPr bwMode="auto">
          <a:xfrm>
            <a:off x="3660775" y="43275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PKT6</a:t>
            </a:r>
            <a:endParaRPr lang="en-US" altLang="zh-CN" sz="1600" b="1">
              <a:solidFill>
                <a:schemeClr val="bg2"/>
              </a:solidFill>
              <a:latin typeface="+mn-lt"/>
              <a:ea typeface="+mn-ea"/>
            </a:endParaRPr>
          </a:p>
        </p:txBody>
      </p:sp>
      <p:sp>
        <p:nvSpPr>
          <p:cNvPr id="844835" name="Text Box 35"/>
          <p:cNvSpPr txBox="1">
            <a:spLocks noChangeArrowheads="1"/>
          </p:cNvSpPr>
          <p:nvPr/>
        </p:nvSpPr>
        <p:spPr bwMode="auto">
          <a:xfrm>
            <a:off x="3660775" y="4556125"/>
            <a:ext cx="175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PKT7</a:t>
            </a:r>
            <a:endParaRPr lang="en-US" altLang="zh-CN" sz="1600" b="1">
              <a:solidFill>
                <a:schemeClr val="bg2"/>
              </a:solidFill>
              <a:latin typeface="+mn-lt"/>
              <a:ea typeface="+mn-ea"/>
            </a:endParaRPr>
          </a:p>
        </p:txBody>
      </p:sp>
      <p:sp>
        <p:nvSpPr>
          <p:cNvPr id="844836" name="Text Box 36"/>
          <p:cNvSpPr txBox="1">
            <a:spLocks noChangeArrowheads="1"/>
          </p:cNvSpPr>
          <p:nvPr/>
        </p:nvSpPr>
        <p:spPr bwMode="auto">
          <a:xfrm>
            <a:off x="7499290" y="2051704"/>
            <a:ext cx="2848357"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eaLnBrk="0" hangingPunct="0">
              <a:spcBef>
                <a:spcPct val="50000"/>
              </a:spcBef>
              <a:defRPr/>
            </a:pPr>
            <a:r>
              <a:rPr lang="zh-CN" altLang="en-US" sz="1800" b="1" dirty="0">
                <a:solidFill>
                  <a:schemeClr val="bg2"/>
                </a:solidFill>
                <a:latin typeface="+mn-lt"/>
                <a:ea typeface="+mn-ea"/>
              </a:rPr>
              <a:t>允许最多发送</a:t>
            </a:r>
            <a:r>
              <a:rPr lang="en-US" altLang="zh-CN" sz="1800" b="1" dirty="0">
                <a:solidFill>
                  <a:schemeClr val="bg2"/>
                </a:solidFill>
                <a:latin typeface="+mn-lt"/>
                <a:ea typeface="+mn-ea"/>
              </a:rPr>
              <a:t>N</a:t>
            </a:r>
            <a:r>
              <a:rPr lang="zh-CN" altLang="en-US" sz="1800" b="1" dirty="0">
                <a:solidFill>
                  <a:schemeClr val="bg2"/>
                </a:solidFill>
                <a:latin typeface="+mn-lt"/>
                <a:ea typeface="+mn-ea"/>
              </a:rPr>
              <a:t>个未收到</a:t>
            </a:r>
            <a:r>
              <a:rPr lang="en-US" altLang="zh-CN" sz="1800" b="1" dirty="0">
                <a:solidFill>
                  <a:schemeClr val="bg2"/>
                </a:solidFill>
                <a:latin typeface="+mn-lt"/>
                <a:ea typeface="+mn-ea"/>
              </a:rPr>
              <a:t>ACK</a:t>
            </a:r>
            <a:r>
              <a:rPr lang="zh-CN" altLang="en-US" sz="1800" b="1" dirty="0">
                <a:solidFill>
                  <a:schemeClr val="bg2"/>
                </a:solidFill>
                <a:latin typeface="+mn-lt"/>
                <a:ea typeface="+mn-ea"/>
              </a:rPr>
              <a:t>的分组，假设</a:t>
            </a:r>
            <a:r>
              <a:rPr lang="en-US" altLang="zh-CN" sz="1800" b="1" dirty="0">
                <a:solidFill>
                  <a:schemeClr val="bg2"/>
                </a:solidFill>
                <a:latin typeface="+mn-lt"/>
                <a:ea typeface="+mn-ea"/>
              </a:rPr>
              <a:t>N</a:t>
            </a:r>
            <a:r>
              <a:rPr lang="zh-CN" altLang="en-US" sz="1800" b="1" dirty="0">
                <a:solidFill>
                  <a:schemeClr val="bg2"/>
                </a:solidFill>
                <a:latin typeface="+mn-lt"/>
                <a:ea typeface="+mn-ea"/>
              </a:rPr>
              <a:t>为</a:t>
            </a:r>
            <a:r>
              <a:rPr lang="en-US" altLang="zh-CN" sz="1800" b="1" dirty="0">
                <a:solidFill>
                  <a:schemeClr val="bg2"/>
                </a:solidFill>
                <a:latin typeface="+mn-lt"/>
                <a:ea typeface="+mn-ea"/>
              </a:rPr>
              <a:t>4</a:t>
            </a:r>
            <a:endParaRPr lang="en-US" altLang="zh-CN" sz="1800" b="1" dirty="0">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44836"/>
                                        </p:tgtEl>
                                        <p:attrNameLst>
                                          <p:attrName>style.visibility</p:attrName>
                                        </p:attrNameLst>
                                      </p:cBhvr>
                                      <p:to>
                                        <p:strVal val="visible"/>
                                      </p:to>
                                    </p:set>
                                    <p:anim calcmode="lin" valueType="num">
                                      <p:cBhvr>
                                        <p:cTn id="7" dur="500" fill="hold"/>
                                        <p:tgtEl>
                                          <p:spTgt spid="844836"/>
                                        </p:tgtEl>
                                        <p:attrNameLst>
                                          <p:attrName>ppt_w</p:attrName>
                                        </p:attrNameLst>
                                      </p:cBhvr>
                                      <p:tavLst>
                                        <p:tav tm="0">
                                          <p:val>
                                            <p:fltVal val="0"/>
                                          </p:val>
                                        </p:tav>
                                        <p:tav tm="100000">
                                          <p:val>
                                            <p:strVal val="#ppt_w"/>
                                          </p:val>
                                        </p:tav>
                                      </p:tavLst>
                                    </p:anim>
                                    <p:anim calcmode="lin" valueType="num">
                                      <p:cBhvr>
                                        <p:cTn id="8" dur="500" fill="hold"/>
                                        <p:tgtEl>
                                          <p:spTgt spid="844836"/>
                                        </p:tgtEl>
                                        <p:attrNameLst>
                                          <p:attrName>ppt_h</p:attrName>
                                        </p:attrNameLst>
                                      </p:cBhvr>
                                      <p:tavLst>
                                        <p:tav tm="0">
                                          <p:val>
                                            <p:fltVal val="0"/>
                                          </p:val>
                                        </p:tav>
                                        <p:tav tm="100000">
                                          <p:val>
                                            <p:strVal val="#ppt_h"/>
                                          </p:val>
                                        </p:tav>
                                      </p:tavLst>
                                    </p:anim>
                                    <p:animEffect transition="in" filter="fade">
                                      <p:cBhvr>
                                        <p:cTn id="9" dur="500"/>
                                        <p:tgtEl>
                                          <p:spTgt spid="84483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448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48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448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448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448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448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448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448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448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448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448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448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448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4482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4482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448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4482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4482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4483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483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448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4483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448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44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12" grpId="0" bldLvl="0" animBg="1"/>
      <p:bldP spid="844813" grpId="0" bldLvl="0" animBg="1"/>
      <p:bldP spid="844814" grpId="0"/>
      <p:bldP spid="844815" grpId="0" bldLvl="0" animBg="1"/>
      <p:bldP spid="844816" grpId="0" bldLvl="0" animBg="1"/>
      <p:bldP spid="844817" grpId="0" bldLvl="0" animBg="1"/>
      <p:bldP spid="844818" grpId="0" bldLvl="0" animBg="1"/>
      <p:bldP spid="844819" grpId="0" bldLvl="0" animBg="1"/>
      <p:bldP spid="844820" grpId="0" bldLvl="0" animBg="1"/>
      <p:bldP spid="844821" grpId="0"/>
      <p:bldP spid="844822" grpId="0"/>
      <p:bldP spid="844823" grpId="0"/>
      <p:bldP spid="844824" grpId="0"/>
      <p:bldP spid="844825" grpId="0"/>
      <p:bldP spid="844826" grpId="0"/>
      <p:bldP spid="844827" grpId="0"/>
      <p:bldP spid="844828" grpId="0" bldLvl="0" animBg="1"/>
      <p:bldP spid="844829" grpId="0"/>
      <p:bldP spid="844830" grpId="0" bldLvl="0" animBg="1"/>
      <p:bldP spid="844831" grpId="0" bldLvl="0" animBg="1"/>
      <p:bldP spid="844832" grpId="0" bldLvl="0" animBg="1"/>
      <p:bldP spid="844833" grpId="0"/>
      <p:bldP spid="844834" grpId="0"/>
      <p:bldP spid="844835" grpId="0"/>
      <p:bldP spid="84483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graphicFrame>
        <p:nvGraphicFramePr>
          <p:cNvPr id="5122" name="Object 2"/>
          <p:cNvGraphicFramePr>
            <a:graphicFrameLocks noChangeAspect="1"/>
          </p:cNvGraphicFramePr>
          <p:nvPr/>
        </p:nvGraphicFramePr>
        <p:xfrm>
          <a:off x="3918585" y="1524001"/>
          <a:ext cx="533400" cy="447675"/>
        </p:xfrm>
        <a:graphic>
          <a:graphicData uri="http://schemas.openxmlformats.org/presentationml/2006/ole">
            <mc:AlternateContent xmlns:mc="http://schemas.openxmlformats.org/markup-compatibility/2006">
              <mc:Choice xmlns:v="urn:schemas-microsoft-com:vml" Requires="v">
                <p:oleObj spid="_x0000_s828564" name="Clip" r:id="rId1" imgW="1307465" imgH="1083945" progId="">
                  <p:embed/>
                </p:oleObj>
              </mc:Choice>
              <mc:Fallback>
                <p:oleObj name="Clip" r:id="rId1" imgW="1307465" imgH="1083945" progId="">
                  <p:embed/>
                  <p:pic>
                    <p:nvPicPr>
                      <p:cNvPr id="0" name="图片 8285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585" y="1524001"/>
                        <a:ext cx="533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Text Box 4"/>
          <p:cNvSpPr txBox="1">
            <a:spLocks noChangeArrowheads="1"/>
          </p:cNvSpPr>
          <p:nvPr/>
        </p:nvSpPr>
        <p:spPr bwMode="auto">
          <a:xfrm>
            <a:off x="2971165" y="1295400"/>
            <a:ext cx="7962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a:solidFill>
                  <a:schemeClr val="bg2"/>
                </a:solidFill>
                <a:latin typeface="+mn-lt"/>
                <a:ea typeface="+mn-ea"/>
              </a:rPr>
              <a:t>发送方</a:t>
            </a:r>
            <a:endParaRPr lang="zh-CN" altLang="en-US" sz="1600" b="1">
              <a:solidFill>
                <a:schemeClr val="bg2"/>
              </a:solidFill>
              <a:latin typeface="+mn-lt"/>
              <a:ea typeface="+mn-ea"/>
            </a:endParaRPr>
          </a:p>
        </p:txBody>
      </p:sp>
      <p:graphicFrame>
        <p:nvGraphicFramePr>
          <p:cNvPr id="5123" name="Object 3"/>
          <p:cNvGraphicFramePr>
            <a:graphicFrameLocks noChangeAspect="1"/>
          </p:cNvGraphicFramePr>
          <p:nvPr/>
        </p:nvGraphicFramePr>
        <p:xfrm>
          <a:off x="5953760" y="1535114"/>
          <a:ext cx="533400" cy="447675"/>
        </p:xfrm>
        <a:graphic>
          <a:graphicData uri="http://schemas.openxmlformats.org/presentationml/2006/ole">
            <mc:AlternateContent xmlns:mc="http://schemas.openxmlformats.org/markup-compatibility/2006">
              <mc:Choice xmlns:v="urn:schemas-microsoft-com:vml" Requires="v">
                <p:oleObj spid="_x0000_s828565" name="Clip" r:id="rId3" imgW="1307465" imgH="1083945" progId="">
                  <p:embed/>
                </p:oleObj>
              </mc:Choice>
              <mc:Fallback>
                <p:oleObj name="Clip" r:id="rId3" imgW="1307465" imgH="1083945" progId="">
                  <p:embed/>
                  <p:pic>
                    <p:nvPicPr>
                      <p:cNvPr id="0" name="图片 828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760" y="1535114"/>
                        <a:ext cx="533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8" name="Text Box 6"/>
          <p:cNvSpPr txBox="1">
            <a:spLocks noChangeArrowheads="1"/>
          </p:cNvSpPr>
          <p:nvPr/>
        </p:nvSpPr>
        <p:spPr bwMode="auto">
          <a:xfrm>
            <a:off x="6660515" y="1219200"/>
            <a:ext cx="7962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a:solidFill>
                  <a:schemeClr val="bg2"/>
                </a:solidFill>
                <a:latin typeface="+mn-lt"/>
                <a:ea typeface="+mn-ea"/>
              </a:rPr>
              <a:t>接收方</a:t>
            </a:r>
            <a:endParaRPr lang="zh-CN" altLang="en-US" sz="1600" b="1">
              <a:solidFill>
                <a:schemeClr val="bg2"/>
              </a:solidFill>
              <a:latin typeface="+mn-lt"/>
              <a:ea typeface="+mn-ea"/>
            </a:endParaRPr>
          </a:p>
        </p:txBody>
      </p:sp>
      <p:sp>
        <p:nvSpPr>
          <p:cNvPr id="5129" name="Line 7"/>
          <p:cNvSpPr>
            <a:spLocks noChangeShapeType="1"/>
          </p:cNvSpPr>
          <p:nvPr/>
        </p:nvSpPr>
        <p:spPr bwMode="auto">
          <a:xfrm>
            <a:off x="4361498" y="2044700"/>
            <a:ext cx="0" cy="44640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5130" name="Line 8"/>
          <p:cNvSpPr>
            <a:spLocks noChangeShapeType="1"/>
          </p:cNvSpPr>
          <p:nvPr/>
        </p:nvSpPr>
        <p:spPr bwMode="auto">
          <a:xfrm>
            <a:off x="6241098" y="2089150"/>
            <a:ext cx="0" cy="44640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latin typeface="+mn-lt"/>
              <a:ea typeface="+mn-ea"/>
            </a:endParaRPr>
          </a:p>
        </p:txBody>
      </p:sp>
      <p:grpSp>
        <p:nvGrpSpPr>
          <p:cNvPr id="5131" name="Group 9"/>
          <p:cNvGrpSpPr/>
          <p:nvPr/>
        </p:nvGrpSpPr>
        <p:grpSpPr bwMode="auto">
          <a:xfrm>
            <a:off x="3961689" y="5951335"/>
            <a:ext cx="591832" cy="336858"/>
            <a:chOff x="3326" y="3562"/>
            <a:chExt cx="340" cy="183"/>
          </a:xfrm>
        </p:grpSpPr>
        <p:sp>
          <p:nvSpPr>
            <p:cNvPr id="5168" name="Rectangle 10"/>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600" b="1">
                <a:solidFill>
                  <a:schemeClr val="bg2"/>
                </a:solidFill>
                <a:latin typeface="+mn-lt"/>
                <a:ea typeface="+mn-ea"/>
              </a:endParaRPr>
            </a:p>
          </p:txBody>
        </p:sp>
        <p:sp>
          <p:nvSpPr>
            <p:cNvPr id="5169" name="Text Box 11"/>
            <p:cNvSpPr txBox="1">
              <a:spLocks noChangeArrowheads="1"/>
            </p:cNvSpPr>
            <p:nvPr/>
          </p:nvSpPr>
          <p:spPr bwMode="auto">
            <a:xfrm>
              <a:off x="3326" y="3562"/>
              <a:ext cx="340" cy="18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r>
                <a:rPr lang="zh-CN" altLang="en-US" sz="1600" b="1" dirty="0">
                  <a:solidFill>
                    <a:schemeClr val="bg2"/>
                  </a:solidFill>
                  <a:latin typeface="+mn-lt"/>
                  <a:ea typeface="+mn-ea"/>
                </a:rPr>
                <a:t>时间</a:t>
              </a:r>
              <a:endParaRPr lang="zh-CN" altLang="en-US" sz="1600" b="1" dirty="0">
                <a:solidFill>
                  <a:schemeClr val="bg2"/>
                </a:solidFill>
                <a:latin typeface="+mn-lt"/>
                <a:ea typeface="+mn-ea"/>
              </a:endParaRPr>
            </a:p>
          </p:txBody>
        </p:sp>
      </p:grpSp>
      <p:sp>
        <p:nvSpPr>
          <p:cNvPr id="846860" name="Line 12"/>
          <p:cNvSpPr>
            <a:spLocks noChangeShapeType="1"/>
          </p:cNvSpPr>
          <p:nvPr/>
        </p:nvSpPr>
        <p:spPr bwMode="auto">
          <a:xfrm>
            <a:off x="4420235" y="23622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61" name="Line 13"/>
          <p:cNvSpPr>
            <a:spLocks noChangeShapeType="1"/>
          </p:cNvSpPr>
          <p:nvPr/>
        </p:nvSpPr>
        <p:spPr bwMode="auto">
          <a:xfrm flipV="1">
            <a:off x="4420235" y="32004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62" name="Text Box 14"/>
          <p:cNvSpPr txBox="1">
            <a:spLocks noChangeArrowheads="1"/>
          </p:cNvSpPr>
          <p:nvPr/>
        </p:nvSpPr>
        <p:spPr bwMode="auto">
          <a:xfrm>
            <a:off x="2820035" y="21177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PKT0</a:t>
            </a:r>
            <a:endParaRPr lang="en-US" altLang="zh-CN" sz="1600" b="1">
              <a:solidFill>
                <a:schemeClr val="bg2"/>
              </a:solidFill>
              <a:latin typeface="+mn-lt"/>
              <a:ea typeface="+mn-ea"/>
            </a:endParaRPr>
          </a:p>
        </p:txBody>
      </p:sp>
      <p:sp>
        <p:nvSpPr>
          <p:cNvPr id="846863" name="Line 15"/>
          <p:cNvSpPr>
            <a:spLocks noChangeShapeType="1"/>
          </p:cNvSpPr>
          <p:nvPr/>
        </p:nvSpPr>
        <p:spPr bwMode="auto">
          <a:xfrm>
            <a:off x="4420235" y="25908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64" name="Line 16"/>
          <p:cNvSpPr>
            <a:spLocks noChangeShapeType="1"/>
          </p:cNvSpPr>
          <p:nvPr/>
        </p:nvSpPr>
        <p:spPr bwMode="auto">
          <a:xfrm>
            <a:off x="4420235" y="28194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65" name="Line 17"/>
          <p:cNvSpPr>
            <a:spLocks noChangeShapeType="1"/>
          </p:cNvSpPr>
          <p:nvPr/>
        </p:nvSpPr>
        <p:spPr bwMode="auto">
          <a:xfrm>
            <a:off x="4420235" y="30480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66" name="Line 18"/>
          <p:cNvSpPr>
            <a:spLocks noChangeShapeType="1"/>
          </p:cNvSpPr>
          <p:nvPr/>
        </p:nvSpPr>
        <p:spPr bwMode="auto">
          <a:xfrm flipV="1">
            <a:off x="4420235" y="34290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67" name="Line 19"/>
          <p:cNvSpPr>
            <a:spLocks noChangeShapeType="1"/>
          </p:cNvSpPr>
          <p:nvPr/>
        </p:nvSpPr>
        <p:spPr bwMode="auto">
          <a:xfrm flipV="1">
            <a:off x="4420235" y="38862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68" name="Text Box 20"/>
          <p:cNvSpPr txBox="1">
            <a:spLocks noChangeArrowheads="1"/>
          </p:cNvSpPr>
          <p:nvPr/>
        </p:nvSpPr>
        <p:spPr bwMode="auto">
          <a:xfrm>
            <a:off x="2820035" y="23463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PKT1</a:t>
            </a:r>
            <a:endParaRPr lang="en-US" altLang="zh-CN" sz="1600" b="1">
              <a:solidFill>
                <a:schemeClr val="bg2"/>
              </a:solidFill>
              <a:latin typeface="+mn-lt"/>
              <a:ea typeface="+mn-ea"/>
            </a:endParaRPr>
          </a:p>
        </p:txBody>
      </p:sp>
      <p:sp>
        <p:nvSpPr>
          <p:cNvPr id="846869" name="Text Box 21"/>
          <p:cNvSpPr txBox="1">
            <a:spLocks noChangeArrowheads="1"/>
          </p:cNvSpPr>
          <p:nvPr/>
        </p:nvSpPr>
        <p:spPr bwMode="auto">
          <a:xfrm>
            <a:off x="2820035" y="25749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PKT2</a:t>
            </a:r>
            <a:endParaRPr lang="en-US" altLang="zh-CN" sz="1600" b="1">
              <a:solidFill>
                <a:schemeClr val="bg2"/>
              </a:solidFill>
              <a:latin typeface="+mn-lt"/>
              <a:ea typeface="+mn-ea"/>
            </a:endParaRPr>
          </a:p>
        </p:txBody>
      </p:sp>
      <p:sp>
        <p:nvSpPr>
          <p:cNvPr id="846870" name="Text Box 22"/>
          <p:cNvSpPr txBox="1">
            <a:spLocks noChangeArrowheads="1"/>
          </p:cNvSpPr>
          <p:nvPr/>
        </p:nvSpPr>
        <p:spPr bwMode="auto">
          <a:xfrm>
            <a:off x="2820035" y="28035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PKT3</a:t>
            </a:r>
            <a:endParaRPr lang="en-US" altLang="zh-CN" sz="1600" b="1">
              <a:solidFill>
                <a:schemeClr val="bg2"/>
              </a:solidFill>
              <a:latin typeface="+mn-lt"/>
              <a:ea typeface="+mn-ea"/>
            </a:endParaRPr>
          </a:p>
        </p:txBody>
      </p:sp>
      <p:sp>
        <p:nvSpPr>
          <p:cNvPr id="846871" name="Text Box 23"/>
          <p:cNvSpPr txBox="1">
            <a:spLocks noChangeArrowheads="1"/>
          </p:cNvSpPr>
          <p:nvPr/>
        </p:nvSpPr>
        <p:spPr bwMode="auto">
          <a:xfrm>
            <a:off x="6376035" y="2971800"/>
            <a:ext cx="10160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ACK0</a:t>
            </a:r>
            <a:endParaRPr lang="en-US" altLang="zh-CN" sz="1600" b="1">
              <a:solidFill>
                <a:schemeClr val="bg2"/>
              </a:solidFill>
              <a:latin typeface="+mn-lt"/>
              <a:ea typeface="+mn-ea"/>
            </a:endParaRPr>
          </a:p>
        </p:txBody>
      </p:sp>
      <p:sp>
        <p:nvSpPr>
          <p:cNvPr id="846872" name="Text Box 24"/>
          <p:cNvSpPr txBox="1">
            <a:spLocks noChangeArrowheads="1"/>
          </p:cNvSpPr>
          <p:nvPr/>
        </p:nvSpPr>
        <p:spPr bwMode="auto">
          <a:xfrm>
            <a:off x="6376035" y="3200400"/>
            <a:ext cx="10160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ACK1</a:t>
            </a:r>
            <a:endParaRPr lang="en-US" altLang="zh-CN" sz="1600" b="1">
              <a:solidFill>
                <a:schemeClr val="bg2"/>
              </a:solidFill>
              <a:latin typeface="+mn-lt"/>
              <a:ea typeface="+mn-ea"/>
            </a:endParaRPr>
          </a:p>
        </p:txBody>
      </p:sp>
      <p:sp>
        <p:nvSpPr>
          <p:cNvPr id="846873" name="Text Box 25"/>
          <p:cNvSpPr txBox="1">
            <a:spLocks noChangeArrowheads="1"/>
          </p:cNvSpPr>
          <p:nvPr/>
        </p:nvSpPr>
        <p:spPr bwMode="auto">
          <a:xfrm>
            <a:off x="6376035" y="3429000"/>
            <a:ext cx="10160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1600" b="1">
                <a:solidFill>
                  <a:schemeClr val="bg2"/>
                </a:solidFill>
                <a:latin typeface="+mn-lt"/>
                <a:ea typeface="+mn-ea"/>
              </a:rPr>
              <a:t> </a:t>
            </a:r>
            <a:endParaRPr lang="en-US" altLang="zh-CN" sz="1600" b="1">
              <a:solidFill>
                <a:schemeClr val="bg2"/>
              </a:solidFill>
              <a:latin typeface="+mn-lt"/>
              <a:ea typeface="+mn-ea"/>
            </a:endParaRPr>
          </a:p>
        </p:txBody>
      </p:sp>
      <p:sp>
        <p:nvSpPr>
          <p:cNvPr id="846874" name="Text Box 26"/>
          <p:cNvSpPr txBox="1">
            <a:spLocks noChangeArrowheads="1"/>
          </p:cNvSpPr>
          <p:nvPr/>
        </p:nvSpPr>
        <p:spPr bwMode="auto">
          <a:xfrm>
            <a:off x="6376035" y="3657600"/>
            <a:ext cx="29972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1600" b="1">
                <a:solidFill>
                  <a:schemeClr val="bg2"/>
                </a:solidFill>
                <a:latin typeface="+mn-lt"/>
                <a:ea typeface="+mn-ea"/>
              </a:rPr>
              <a:t>丢弃失序分组，发送</a:t>
            </a:r>
            <a:r>
              <a:rPr lang="en-US" altLang="zh-CN" sz="1600" b="1">
                <a:solidFill>
                  <a:schemeClr val="bg2"/>
                </a:solidFill>
                <a:latin typeface="+mn-lt"/>
                <a:ea typeface="+mn-ea"/>
              </a:rPr>
              <a:t>ACK1</a:t>
            </a:r>
            <a:endParaRPr lang="en-US" altLang="zh-CN" sz="1600" b="1">
              <a:solidFill>
                <a:schemeClr val="bg2"/>
              </a:solidFill>
              <a:latin typeface="+mn-lt"/>
              <a:ea typeface="+mn-ea"/>
            </a:endParaRPr>
          </a:p>
        </p:txBody>
      </p:sp>
      <p:sp>
        <p:nvSpPr>
          <p:cNvPr id="846875" name="Line 27"/>
          <p:cNvSpPr>
            <a:spLocks noChangeShapeType="1"/>
          </p:cNvSpPr>
          <p:nvPr/>
        </p:nvSpPr>
        <p:spPr bwMode="auto">
          <a:xfrm>
            <a:off x="4420235" y="41148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76" name="Text Box 28"/>
          <p:cNvSpPr txBox="1">
            <a:spLocks noChangeArrowheads="1"/>
          </p:cNvSpPr>
          <p:nvPr/>
        </p:nvSpPr>
        <p:spPr bwMode="auto">
          <a:xfrm>
            <a:off x="2820035" y="38703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PKT4</a:t>
            </a:r>
            <a:endParaRPr lang="en-US" altLang="zh-CN" sz="1600" b="1">
              <a:solidFill>
                <a:schemeClr val="bg2"/>
              </a:solidFill>
              <a:latin typeface="+mn-lt"/>
              <a:ea typeface="+mn-ea"/>
            </a:endParaRPr>
          </a:p>
        </p:txBody>
      </p:sp>
      <p:sp>
        <p:nvSpPr>
          <p:cNvPr id="846877" name="Line 29"/>
          <p:cNvSpPr>
            <a:spLocks noChangeShapeType="1"/>
          </p:cNvSpPr>
          <p:nvPr/>
        </p:nvSpPr>
        <p:spPr bwMode="auto">
          <a:xfrm>
            <a:off x="4420235" y="43434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78" name="Line 30"/>
          <p:cNvSpPr>
            <a:spLocks noChangeShapeType="1"/>
          </p:cNvSpPr>
          <p:nvPr/>
        </p:nvSpPr>
        <p:spPr bwMode="auto">
          <a:xfrm>
            <a:off x="4420235" y="50292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79" name="Line 31"/>
          <p:cNvSpPr>
            <a:spLocks noChangeShapeType="1"/>
          </p:cNvSpPr>
          <p:nvPr/>
        </p:nvSpPr>
        <p:spPr bwMode="auto">
          <a:xfrm>
            <a:off x="4420235" y="52578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80" name="Text Box 32"/>
          <p:cNvSpPr txBox="1">
            <a:spLocks noChangeArrowheads="1"/>
          </p:cNvSpPr>
          <p:nvPr/>
        </p:nvSpPr>
        <p:spPr bwMode="auto">
          <a:xfrm>
            <a:off x="2820035" y="40989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PKT5</a:t>
            </a:r>
            <a:endParaRPr lang="en-US" altLang="zh-CN" sz="1600" b="1">
              <a:solidFill>
                <a:schemeClr val="bg2"/>
              </a:solidFill>
              <a:latin typeface="+mn-lt"/>
              <a:ea typeface="+mn-ea"/>
            </a:endParaRPr>
          </a:p>
        </p:txBody>
      </p:sp>
      <p:sp>
        <p:nvSpPr>
          <p:cNvPr id="846881" name="Text Box 33"/>
          <p:cNvSpPr txBox="1">
            <a:spLocks noChangeArrowheads="1"/>
          </p:cNvSpPr>
          <p:nvPr/>
        </p:nvSpPr>
        <p:spPr bwMode="auto">
          <a:xfrm>
            <a:off x="2820035" y="47847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PKT2</a:t>
            </a:r>
            <a:endParaRPr lang="en-US" altLang="zh-CN" sz="1600" b="1">
              <a:solidFill>
                <a:schemeClr val="bg2"/>
              </a:solidFill>
              <a:latin typeface="+mn-lt"/>
              <a:ea typeface="+mn-ea"/>
            </a:endParaRPr>
          </a:p>
        </p:txBody>
      </p:sp>
      <p:sp>
        <p:nvSpPr>
          <p:cNvPr id="846882" name="Text Box 34"/>
          <p:cNvSpPr txBox="1">
            <a:spLocks noChangeArrowheads="1"/>
          </p:cNvSpPr>
          <p:nvPr/>
        </p:nvSpPr>
        <p:spPr bwMode="auto">
          <a:xfrm>
            <a:off x="2820035" y="50133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PKT3</a:t>
            </a:r>
            <a:endParaRPr lang="en-US" altLang="zh-CN" sz="1600" b="1">
              <a:solidFill>
                <a:schemeClr val="bg2"/>
              </a:solidFill>
              <a:latin typeface="+mn-lt"/>
              <a:ea typeface="+mn-ea"/>
            </a:endParaRPr>
          </a:p>
        </p:txBody>
      </p:sp>
      <p:sp>
        <p:nvSpPr>
          <p:cNvPr id="846883" name="Text Box 35"/>
          <p:cNvSpPr txBox="1">
            <a:spLocks noChangeArrowheads="1"/>
          </p:cNvSpPr>
          <p:nvPr/>
        </p:nvSpPr>
        <p:spPr bwMode="auto">
          <a:xfrm>
            <a:off x="6717348" y="2044700"/>
            <a:ext cx="2520950" cy="58356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0" hangingPunct="0">
              <a:spcBef>
                <a:spcPct val="50000"/>
              </a:spcBef>
              <a:defRPr/>
            </a:pPr>
            <a:r>
              <a:rPr lang="zh-CN" altLang="en-US" sz="1600" b="1">
                <a:solidFill>
                  <a:schemeClr val="bg2"/>
                </a:solidFill>
                <a:latin typeface="+mn-lt"/>
                <a:ea typeface="+mn-ea"/>
              </a:rPr>
              <a:t>接收方只接收按序到达的分组！</a:t>
            </a:r>
            <a:endParaRPr lang="zh-CN" altLang="en-US" sz="1600" b="1">
              <a:solidFill>
                <a:schemeClr val="bg2"/>
              </a:solidFill>
              <a:latin typeface="+mn-lt"/>
              <a:ea typeface="+mn-ea"/>
            </a:endParaRPr>
          </a:p>
        </p:txBody>
      </p:sp>
      <p:sp>
        <p:nvSpPr>
          <p:cNvPr id="846884" name="Text Box 36"/>
          <p:cNvSpPr txBox="1">
            <a:spLocks noChangeArrowheads="1"/>
          </p:cNvSpPr>
          <p:nvPr/>
        </p:nvSpPr>
        <p:spPr bwMode="auto">
          <a:xfrm>
            <a:off x="5969635" y="3390900"/>
            <a:ext cx="3810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en-US" altLang="zh-CN" sz="1600" b="1">
                <a:solidFill>
                  <a:schemeClr val="bg2"/>
                </a:solidFill>
                <a:latin typeface="+mn-lt"/>
                <a:ea typeface="+mn-ea"/>
              </a:rPr>
              <a:t>×</a:t>
            </a:r>
            <a:endParaRPr lang="en-US" altLang="zh-CN" sz="1600" b="1">
              <a:solidFill>
                <a:schemeClr val="bg2"/>
              </a:solidFill>
              <a:latin typeface="+mn-lt"/>
              <a:ea typeface="+mn-ea"/>
            </a:endParaRPr>
          </a:p>
        </p:txBody>
      </p:sp>
      <p:sp>
        <p:nvSpPr>
          <p:cNvPr id="846885" name="Freeform 37"/>
          <p:cNvSpPr/>
          <p:nvPr/>
        </p:nvSpPr>
        <p:spPr bwMode="auto">
          <a:xfrm>
            <a:off x="2972435" y="2819400"/>
            <a:ext cx="228600" cy="2133600"/>
          </a:xfrm>
          <a:custGeom>
            <a:avLst/>
            <a:gdLst>
              <a:gd name="T0" fmla="*/ 2147483647 w 144"/>
              <a:gd name="T1" fmla="*/ 0 h 1344"/>
              <a:gd name="T2" fmla="*/ 0 w 144"/>
              <a:gd name="T3" fmla="*/ 0 h 1344"/>
              <a:gd name="T4" fmla="*/ 0 w 144"/>
              <a:gd name="T5" fmla="*/ 2147483647 h 1344"/>
              <a:gd name="T6" fmla="*/ 2147483647 w 144"/>
              <a:gd name="T7" fmla="*/ 2147483647 h 1344"/>
              <a:gd name="T8" fmla="*/ 0 60000 65536"/>
              <a:gd name="T9" fmla="*/ 0 60000 65536"/>
              <a:gd name="T10" fmla="*/ 0 60000 65536"/>
              <a:gd name="T11" fmla="*/ 0 60000 65536"/>
              <a:gd name="T12" fmla="*/ 0 w 144"/>
              <a:gd name="T13" fmla="*/ 0 h 1344"/>
              <a:gd name="T14" fmla="*/ 144 w 144"/>
              <a:gd name="T15" fmla="*/ 1344 h 1344"/>
            </a:gdLst>
            <a:ahLst/>
            <a:cxnLst>
              <a:cxn ang="T8">
                <a:pos x="T0" y="T1"/>
              </a:cxn>
              <a:cxn ang="T9">
                <a:pos x="T2" y="T3"/>
              </a:cxn>
              <a:cxn ang="T10">
                <a:pos x="T4" y="T5"/>
              </a:cxn>
              <a:cxn ang="T11">
                <a:pos x="T6" y="T7"/>
              </a:cxn>
            </a:cxnLst>
            <a:rect l="T12" t="T13" r="T14" b="T15"/>
            <a:pathLst>
              <a:path w="144" h="1344">
                <a:moveTo>
                  <a:pt x="144" y="0"/>
                </a:moveTo>
                <a:lnTo>
                  <a:pt x="0" y="0"/>
                </a:lnTo>
                <a:lnTo>
                  <a:pt x="0" y="1344"/>
                </a:lnTo>
                <a:lnTo>
                  <a:pt x="144" y="1344"/>
                </a:ln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lstStyle/>
          <a:p>
            <a:pPr algn="ctr"/>
            <a:endParaRPr lang="zh-CN" altLang="en-US" sz="1600" b="1">
              <a:solidFill>
                <a:schemeClr val="bg2"/>
              </a:solidFill>
              <a:latin typeface="+mn-lt"/>
              <a:ea typeface="+mn-ea"/>
            </a:endParaRPr>
          </a:p>
        </p:txBody>
      </p:sp>
      <p:sp>
        <p:nvSpPr>
          <p:cNvPr id="846886" name="Text Box 38"/>
          <p:cNvSpPr txBox="1">
            <a:spLocks noChangeArrowheads="1"/>
          </p:cNvSpPr>
          <p:nvPr/>
        </p:nvSpPr>
        <p:spPr bwMode="auto">
          <a:xfrm>
            <a:off x="1448435" y="4800600"/>
            <a:ext cx="16764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超时重传</a:t>
            </a:r>
            <a:endParaRPr lang="zh-CN" altLang="en-US" sz="1600" b="1">
              <a:solidFill>
                <a:schemeClr val="bg2"/>
              </a:solidFill>
              <a:latin typeface="+mn-lt"/>
              <a:ea typeface="+mn-ea"/>
            </a:endParaRPr>
          </a:p>
        </p:txBody>
      </p:sp>
      <p:sp>
        <p:nvSpPr>
          <p:cNvPr id="846887" name="Text Box 39"/>
          <p:cNvSpPr txBox="1">
            <a:spLocks noChangeArrowheads="1"/>
          </p:cNvSpPr>
          <p:nvPr/>
        </p:nvSpPr>
        <p:spPr bwMode="auto">
          <a:xfrm>
            <a:off x="6376035" y="4686300"/>
            <a:ext cx="29972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1600" b="1">
                <a:solidFill>
                  <a:schemeClr val="bg2"/>
                </a:solidFill>
                <a:latin typeface="+mn-lt"/>
                <a:ea typeface="+mn-ea"/>
              </a:rPr>
              <a:t>丢弃失序分组，发送</a:t>
            </a:r>
            <a:r>
              <a:rPr lang="en-US" altLang="zh-CN" sz="1600" b="1">
                <a:solidFill>
                  <a:schemeClr val="bg2"/>
                </a:solidFill>
                <a:latin typeface="+mn-lt"/>
                <a:ea typeface="+mn-ea"/>
              </a:rPr>
              <a:t>ACK1</a:t>
            </a:r>
            <a:endParaRPr lang="en-US" altLang="zh-CN" sz="1600" b="1">
              <a:solidFill>
                <a:schemeClr val="bg2"/>
              </a:solidFill>
              <a:latin typeface="+mn-lt"/>
              <a:ea typeface="+mn-ea"/>
            </a:endParaRPr>
          </a:p>
        </p:txBody>
      </p:sp>
      <p:sp>
        <p:nvSpPr>
          <p:cNvPr id="846888" name="Text Box 40"/>
          <p:cNvSpPr txBox="1">
            <a:spLocks noChangeArrowheads="1"/>
          </p:cNvSpPr>
          <p:nvPr/>
        </p:nvSpPr>
        <p:spPr bwMode="auto">
          <a:xfrm>
            <a:off x="6376035" y="4953000"/>
            <a:ext cx="29972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1600" b="1">
                <a:solidFill>
                  <a:schemeClr val="bg2"/>
                </a:solidFill>
                <a:latin typeface="+mn-lt"/>
                <a:ea typeface="+mn-ea"/>
              </a:rPr>
              <a:t>丢弃失序分组，发送</a:t>
            </a:r>
            <a:r>
              <a:rPr lang="en-US" altLang="zh-CN" sz="1600" b="1">
                <a:solidFill>
                  <a:schemeClr val="bg2"/>
                </a:solidFill>
                <a:latin typeface="+mn-lt"/>
                <a:ea typeface="+mn-ea"/>
              </a:rPr>
              <a:t>ACK1</a:t>
            </a:r>
            <a:endParaRPr lang="en-US" altLang="zh-CN" sz="1600" b="1">
              <a:solidFill>
                <a:schemeClr val="bg2"/>
              </a:solidFill>
              <a:latin typeface="+mn-lt"/>
              <a:ea typeface="+mn-ea"/>
            </a:endParaRPr>
          </a:p>
        </p:txBody>
      </p:sp>
      <p:sp>
        <p:nvSpPr>
          <p:cNvPr id="846889" name="Line 41"/>
          <p:cNvSpPr>
            <a:spLocks noChangeShapeType="1"/>
          </p:cNvSpPr>
          <p:nvPr/>
        </p:nvSpPr>
        <p:spPr bwMode="auto">
          <a:xfrm flipV="1">
            <a:off x="4420235" y="49530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90" name="Line 42"/>
          <p:cNvSpPr>
            <a:spLocks noChangeShapeType="1"/>
          </p:cNvSpPr>
          <p:nvPr/>
        </p:nvSpPr>
        <p:spPr bwMode="auto">
          <a:xfrm flipV="1">
            <a:off x="4420235" y="5181600"/>
            <a:ext cx="1752600" cy="838200"/>
          </a:xfrm>
          <a:prstGeom prst="line">
            <a:avLst/>
          </a:prstGeom>
          <a:noFill/>
          <a:ln w="28575">
            <a:solidFill>
              <a:srgbClr val="0099FF"/>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91" name="Line 43"/>
          <p:cNvSpPr>
            <a:spLocks noChangeShapeType="1"/>
          </p:cNvSpPr>
          <p:nvPr/>
        </p:nvSpPr>
        <p:spPr bwMode="auto">
          <a:xfrm>
            <a:off x="4420235" y="54864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92" name="Text Box 44"/>
          <p:cNvSpPr txBox="1">
            <a:spLocks noChangeArrowheads="1"/>
          </p:cNvSpPr>
          <p:nvPr/>
        </p:nvSpPr>
        <p:spPr bwMode="auto">
          <a:xfrm>
            <a:off x="2820035" y="52419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PKT4</a:t>
            </a:r>
            <a:endParaRPr lang="en-US" altLang="zh-CN" sz="1600" b="1">
              <a:solidFill>
                <a:schemeClr val="bg2"/>
              </a:solidFill>
              <a:latin typeface="+mn-lt"/>
              <a:ea typeface="+mn-ea"/>
            </a:endParaRPr>
          </a:p>
        </p:txBody>
      </p:sp>
      <p:sp>
        <p:nvSpPr>
          <p:cNvPr id="846893" name="Line 45"/>
          <p:cNvSpPr>
            <a:spLocks noChangeShapeType="1"/>
          </p:cNvSpPr>
          <p:nvPr/>
        </p:nvSpPr>
        <p:spPr bwMode="auto">
          <a:xfrm>
            <a:off x="4420235" y="5715000"/>
            <a:ext cx="1752600" cy="762000"/>
          </a:xfrm>
          <a:prstGeom prst="line">
            <a:avLst/>
          </a:prstGeom>
          <a:noFill/>
          <a:ln w="28575">
            <a:solidFill>
              <a:schemeClr val="bg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b="1">
              <a:latin typeface="+mn-lt"/>
              <a:ea typeface="+mn-ea"/>
            </a:endParaRPr>
          </a:p>
        </p:txBody>
      </p:sp>
      <p:sp>
        <p:nvSpPr>
          <p:cNvPr id="846894" name="Text Box 46"/>
          <p:cNvSpPr txBox="1">
            <a:spLocks noChangeArrowheads="1"/>
          </p:cNvSpPr>
          <p:nvPr/>
        </p:nvSpPr>
        <p:spPr bwMode="auto">
          <a:xfrm>
            <a:off x="2820035" y="5470525"/>
            <a:ext cx="17526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a:spcBef>
                <a:spcPct val="50000"/>
              </a:spcBef>
            </a:pPr>
            <a:r>
              <a:rPr lang="zh-CN" altLang="en-US" sz="1600" b="1">
                <a:solidFill>
                  <a:schemeClr val="bg2"/>
                </a:solidFill>
                <a:latin typeface="+mn-lt"/>
                <a:ea typeface="+mn-ea"/>
              </a:rPr>
              <a:t>发送</a:t>
            </a:r>
            <a:r>
              <a:rPr lang="en-US" altLang="zh-CN" sz="1600" b="1">
                <a:solidFill>
                  <a:schemeClr val="bg2"/>
                </a:solidFill>
                <a:latin typeface="+mn-lt"/>
                <a:ea typeface="+mn-ea"/>
              </a:rPr>
              <a:t>PKT5</a:t>
            </a:r>
            <a:endParaRPr lang="en-US" altLang="zh-CN" sz="1600" b="1">
              <a:solidFill>
                <a:schemeClr val="bg2"/>
              </a:solidFill>
              <a:latin typeface="+mn-lt"/>
              <a:ea typeface="+mn-ea"/>
            </a:endParaRPr>
          </a:p>
        </p:txBody>
      </p:sp>
      <p:sp>
        <p:nvSpPr>
          <p:cNvPr id="846895" name="Text Box 47"/>
          <p:cNvSpPr txBox="1">
            <a:spLocks noChangeArrowheads="1"/>
          </p:cNvSpPr>
          <p:nvPr/>
        </p:nvSpPr>
        <p:spPr bwMode="auto">
          <a:xfrm>
            <a:off x="6376035" y="3974812"/>
            <a:ext cx="3133725" cy="58356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0" hangingPunct="0">
              <a:spcBef>
                <a:spcPct val="50000"/>
              </a:spcBef>
              <a:defRPr/>
            </a:pPr>
            <a:r>
              <a:rPr lang="zh-CN" altLang="en-US" sz="1600" b="1" dirty="0">
                <a:solidFill>
                  <a:schemeClr val="bg2"/>
                </a:solidFill>
                <a:latin typeface="+mn-lt"/>
                <a:ea typeface="+mn-ea"/>
              </a:rPr>
              <a:t>累积确认</a:t>
            </a:r>
            <a:r>
              <a:rPr lang="en-US" altLang="zh-CN" sz="1600" b="1" dirty="0" err="1">
                <a:solidFill>
                  <a:schemeClr val="bg2"/>
                </a:solidFill>
                <a:latin typeface="+mn-lt"/>
                <a:ea typeface="+mn-ea"/>
              </a:rPr>
              <a:t>ACKn</a:t>
            </a:r>
            <a:r>
              <a:rPr lang="zh-CN" altLang="en-US" sz="1600" b="1" dirty="0">
                <a:solidFill>
                  <a:schemeClr val="bg2"/>
                </a:solidFill>
                <a:latin typeface="+mn-lt"/>
                <a:ea typeface="+mn-ea"/>
              </a:rPr>
              <a:t>表示，</a:t>
            </a:r>
            <a:r>
              <a:rPr lang="en-US" altLang="zh-CN" sz="1600" b="1" dirty="0" err="1">
                <a:solidFill>
                  <a:schemeClr val="bg2"/>
                </a:solidFill>
                <a:latin typeface="+mn-lt"/>
                <a:ea typeface="+mn-ea"/>
              </a:rPr>
              <a:t>PKTn</a:t>
            </a:r>
            <a:r>
              <a:rPr lang="zh-CN" altLang="en-US" sz="1600" b="1" dirty="0">
                <a:solidFill>
                  <a:schemeClr val="bg2"/>
                </a:solidFill>
                <a:latin typeface="+mn-lt"/>
                <a:ea typeface="+mn-ea"/>
              </a:rPr>
              <a:t>以及以前的分组都已正确接收</a:t>
            </a:r>
            <a:endParaRPr lang="zh-CN" altLang="en-US" sz="1600" b="1" dirty="0">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68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68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68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68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68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68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68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68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68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846883"/>
                                        </p:tgtEl>
                                        <p:attrNameLst>
                                          <p:attrName>style.visibility</p:attrName>
                                        </p:attrNameLst>
                                      </p:cBhvr>
                                      <p:to>
                                        <p:strVal val="visible"/>
                                      </p:to>
                                    </p:set>
                                    <p:anim calcmode="lin" valueType="num">
                                      <p:cBhvr>
                                        <p:cTn id="27" dur="500" fill="hold"/>
                                        <p:tgtEl>
                                          <p:spTgt spid="846883"/>
                                        </p:tgtEl>
                                        <p:attrNameLst>
                                          <p:attrName>ppt_w</p:attrName>
                                        </p:attrNameLst>
                                      </p:cBhvr>
                                      <p:tavLst>
                                        <p:tav tm="0">
                                          <p:val>
                                            <p:fltVal val="0"/>
                                          </p:val>
                                        </p:tav>
                                        <p:tav tm="100000">
                                          <p:val>
                                            <p:strVal val="#ppt_w"/>
                                          </p:val>
                                        </p:tav>
                                      </p:tavLst>
                                    </p:anim>
                                    <p:anim calcmode="lin" valueType="num">
                                      <p:cBhvr>
                                        <p:cTn id="28" dur="500" fill="hold"/>
                                        <p:tgtEl>
                                          <p:spTgt spid="846883"/>
                                        </p:tgtEl>
                                        <p:attrNameLst>
                                          <p:attrName>ppt_h</p:attrName>
                                        </p:attrNameLst>
                                      </p:cBhvr>
                                      <p:tavLst>
                                        <p:tav tm="0">
                                          <p:val>
                                            <p:fltVal val="0"/>
                                          </p:val>
                                        </p:tav>
                                        <p:tav tm="100000">
                                          <p:val>
                                            <p:strVal val="#ppt_h"/>
                                          </p:val>
                                        </p:tav>
                                      </p:tavLst>
                                    </p:anim>
                                    <p:animEffect transition="in" filter="fade">
                                      <p:cBhvr>
                                        <p:cTn id="29" dur="500"/>
                                        <p:tgtEl>
                                          <p:spTgt spid="84688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4686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468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4686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4687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4687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4687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4687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4687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4687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4687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68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4688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84688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4688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46890"/>
                                        </p:tgtEl>
                                        <p:attrNameLst>
                                          <p:attrName>style.visibility</p:attrName>
                                        </p:attrNameLst>
                                      </p:cBhvr>
                                      <p:to>
                                        <p:strVal val="visible"/>
                                      </p:to>
                                    </p:set>
                                  </p:childTnLst>
                                </p:cTn>
                              </p:par>
                              <p:par>
                                <p:cTn id="66" presetID="1" presetClass="entr" presetSubtype="0" fill="hold" grpId="1" nodeType="withEffect">
                                  <p:stCondLst>
                                    <p:cond delay="0"/>
                                  </p:stCondLst>
                                  <p:childTnLst>
                                    <p:set>
                                      <p:cBhvr>
                                        <p:cTn id="67" dur="1" fill="hold">
                                          <p:stCondLst>
                                            <p:cond delay="0"/>
                                          </p:stCondLst>
                                        </p:cTn>
                                        <p:tgtEl>
                                          <p:spTgt spid="846889"/>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84689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4688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4688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4688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84688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84687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84687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84689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846892"/>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84689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4689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846895"/>
                                        </p:tgtEl>
                                        <p:attrNameLst>
                                          <p:attrName>style.visibility</p:attrName>
                                        </p:attrNameLst>
                                      </p:cBhvr>
                                      <p:to>
                                        <p:strVal val="visible"/>
                                      </p:to>
                                    </p:set>
                                    <p:anim calcmode="lin" valueType="num">
                                      <p:cBhvr>
                                        <p:cTn id="98" dur="500" fill="hold"/>
                                        <p:tgtEl>
                                          <p:spTgt spid="846895"/>
                                        </p:tgtEl>
                                        <p:attrNameLst>
                                          <p:attrName>ppt_w</p:attrName>
                                        </p:attrNameLst>
                                      </p:cBhvr>
                                      <p:tavLst>
                                        <p:tav tm="0">
                                          <p:val>
                                            <p:fltVal val="0"/>
                                          </p:val>
                                        </p:tav>
                                        <p:tav tm="100000">
                                          <p:val>
                                            <p:strVal val="#ppt_w"/>
                                          </p:val>
                                        </p:tav>
                                      </p:tavLst>
                                    </p:anim>
                                    <p:anim calcmode="lin" valueType="num">
                                      <p:cBhvr>
                                        <p:cTn id="99" dur="500" fill="hold"/>
                                        <p:tgtEl>
                                          <p:spTgt spid="846895"/>
                                        </p:tgtEl>
                                        <p:attrNameLst>
                                          <p:attrName>ppt_h</p:attrName>
                                        </p:attrNameLst>
                                      </p:cBhvr>
                                      <p:tavLst>
                                        <p:tav tm="0">
                                          <p:val>
                                            <p:fltVal val="0"/>
                                          </p:val>
                                        </p:tav>
                                        <p:tav tm="100000">
                                          <p:val>
                                            <p:strVal val="#ppt_h"/>
                                          </p:val>
                                        </p:tav>
                                      </p:tavLst>
                                    </p:anim>
                                    <p:animEffect transition="in" filter="fade">
                                      <p:cBhvr>
                                        <p:cTn id="100" dur="500"/>
                                        <p:tgtEl>
                                          <p:spTgt spid="846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60" grpId="0" bldLvl="0" animBg="1"/>
      <p:bldP spid="846861" grpId="0" bldLvl="0" animBg="1"/>
      <p:bldP spid="846862" grpId="0"/>
      <p:bldP spid="846863" grpId="0" bldLvl="0" animBg="1"/>
      <p:bldP spid="846864" grpId="0" bldLvl="0" animBg="1"/>
      <p:bldP spid="846865" grpId="0" bldLvl="0" animBg="1"/>
      <p:bldP spid="846866" grpId="0" bldLvl="0" animBg="1"/>
      <p:bldP spid="846867" grpId="0" bldLvl="0" animBg="1"/>
      <p:bldP spid="846868" grpId="0"/>
      <p:bldP spid="846869" grpId="0"/>
      <p:bldP spid="846870" grpId="0"/>
      <p:bldP spid="846871" grpId="0"/>
      <p:bldP spid="846872" grpId="0"/>
      <p:bldP spid="846873" grpId="0"/>
      <p:bldP spid="846874" grpId="0"/>
      <p:bldP spid="846875" grpId="0" bldLvl="0" animBg="1"/>
      <p:bldP spid="846876" grpId="0"/>
      <p:bldP spid="846877" grpId="0" bldLvl="0" animBg="1"/>
      <p:bldP spid="846878" grpId="0" bldLvl="0" animBg="1"/>
      <p:bldP spid="846879" grpId="0" bldLvl="0" animBg="1"/>
      <p:bldP spid="846880" grpId="0"/>
      <p:bldP spid="846881" grpId="0"/>
      <p:bldP spid="846882" grpId="0"/>
      <p:bldP spid="846883" grpId="0" bldLvl="0" animBg="1"/>
      <p:bldP spid="846884" grpId="0"/>
      <p:bldP spid="846885" grpId="0" bldLvl="0" animBg="1"/>
      <p:bldP spid="846886" grpId="0"/>
      <p:bldP spid="846887" grpId="0"/>
      <p:bldP spid="846888" grpId="0"/>
      <p:bldP spid="846889" grpId="0" bldLvl="0" animBg="1"/>
      <p:bldP spid="846889" grpId="1" bldLvl="0" animBg="1"/>
      <p:bldP spid="846890" grpId="0" bldLvl="0" animBg="1"/>
      <p:bldP spid="846890" grpId="1" bldLvl="0" animBg="1"/>
      <p:bldP spid="846891" grpId="0" bldLvl="0" animBg="1"/>
      <p:bldP spid="846892" grpId="0"/>
      <p:bldP spid="846893" grpId="0" bldLvl="0" animBg="1"/>
      <p:bldP spid="846894" grpId="0"/>
      <p:bldP spid="84689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49156" name="Rectangle 2"/>
          <p:cNvSpPr>
            <a:spLocks noGrp="1" noChangeArrowheads="1"/>
          </p:cNvSpPr>
          <p:nvPr/>
        </p:nvSpPr>
        <p:spPr>
          <a:xfrm>
            <a:off x="786131" y="1036238"/>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en-US" altLang="zh-CN" sz="2400" b="1" dirty="0">
                <a:solidFill>
                  <a:schemeClr val="bg2"/>
                </a:solidFill>
              </a:rPr>
              <a:t>4) Go-back-N</a:t>
            </a:r>
            <a:r>
              <a:rPr lang="zh-CN" altLang="en-US" sz="2400" b="1" dirty="0">
                <a:solidFill>
                  <a:schemeClr val="bg2"/>
                </a:solidFill>
              </a:rPr>
              <a:t>（回退 </a:t>
            </a:r>
            <a:r>
              <a:rPr lang="en-US" altLang="zh-CN" sz="2400" b="1" dirty="0">
                <a:solidFill>
                  <a:schemeClr val="bg2"/>
                </a:solidFill>
              </a:rPr>
              <a:t>N</a:t>
            </a:r>
            <a:r>
              <a:rPr lang="zh-CN" altLang="en-US" sz="2400" b="1" dirty="0">
                <a:solidFill>
                  <a:schemeClr val="bg2"/>
                </a:solidFill>
              </a:rPr>
              <a:t>）协议 </a:t>
            </a:r>
            <a:endParaRPr lang="zh-CN" altLang="en-US" sz="2400" b="1" dirty="0">
              <a:solidFill>
                <a:schemeClr val="bg2"/>
              </a:solidFill>
            </a:endParaRPr>
          </a:p>
        </p:txBody>
      </p:sp>
      <p:sp>
        <p:nvSpPr>
          <p:cNvPr id="49157" name="Rectangle 3"/>
          <p:cNvSpPr>
            <a:spLocks noGrp="1" noChangeArrowheads="1"/>
          </p:cNvSpPr>
          <p:nvPr>
            <p:ph idx="1"/>
          </p:nvPr>
        </p:nvSpPr>
        <p:spPr>
          <a:xfrm>
            <a:off x="786217" y="1780759"/>
            <a:ext cx="10263737" cy="3527842"/>
          </a:xfrm>
        </p:spPr>
        <p:txBody>
          <a:bodyPr>
            <a:normAutofit/>
          </a:bodyPr>
          <a:lstStyle/>
          <a:p>
            <a:pPr marL="342900" indent="-342900" fontAlgn="auto">
              <a:lnSpc>
                <a:spcPct val="150000"/>
              </a:lnSpc>
              <a:buFont typeface="Wingdings" panose="05000000000000000000" pitchFamily="2" charset="2"/>
              <a:buChar char="l"/>
            </a:pPr>
            <a:r>
              <a:rPr lang="zh-CN" altLang="en-US" sz="2400" b="1" dirty="0" smtClean="0">
                <a:solidFill>
                  <a:schemeClr val="bg2"/>
                </a:solidFill>
              </a:rPr>
              <a:t>如果发送方发送了前 </a:t>
            </a:r>
            <a:r>
              <a:rPr lang="en-US" altLang="zh-CN" sz="2400" b="1" dirty="0" smtClean="0">
                <a:solidFill>
                  <a:schemeClr val="bg2"/>
                </a:solidFill>
              </a:rPr>
              <a:t>5 </a:t>
            </a:r>
            <a:r>
              <a:rPr lang="zh-CN" altLang="en-US" sz="2400" b="1" dirty="0" smtClean="0">
                <a:solidFill>
                  <a:schemeClr val="bg2"/>
                </a:solidFill>
              </a:rPr>
              <a:t>个分组，而中间的第 </a:t>
            </a:r>
            <a:r>
              <a:rPr lang="en-US" altLang="zh-CN" sz="2400" b="1" dirty="0" smtClean="0">
                <a:solidFill>
                  <a:schemeClr val="bg2"/>
                </a:solidFill>
              </a:rPr>
              <a:t>3 </a:t>
            </a:r>
            <a:r>
              <a:rPr lang="zh-CN" altLang="en-US" sz="2400" b="1" dirty="0" smtClean="0">
                <a:solidFill>
                  <a:schemeClr val="bg2"/>
                </a:solidFill>
              </a:rPr>
              <a:t>个分组丢失了。这时接收方只能对前两个分组发出确认。发送方无法知道后面三个分组的下落，而只好把后面的三个分组都再重传一次。</a:t>
            </a:r>
            <a:endParaRPr lang="zh-CN" altLang="en-US" sz="2400" b="1" dirty="0" smtClean="0">
              <a:solidFill>
                <a:schemeClr val="bg2"/>
              </a:solidFill>
            </a:endParaRPr>
          </a:p>
          <a:p>
            <a:pPr marL="342900" indent="-342900" fontAlgn="auto">
              <a:lnSpc>
                <a:spcPct val="150000"/>
              </a:lnSpc>
              <a:buFont typeface="Wingdings" panose="05000000000000000000" pitchFamily="2" charset="2"/>
              <a:buChar char="l"/>
            </a:pPr>
            <a:r>
              <a:rPr lang="zh-CN" altLang="en-US" sz="2400" b="1" dirty="0" smtClean="0">
                <a:solidFill>
                  <a:schemeClr val="bg2"/>
                </a:solidFill>
              </a:rPr>
              <a:t>这就叫做</a:t>
            </a:r>
            <a:r>
              <a:rPr lang="zh-CN" altLang="en-US" sz="2400" b="1" dirty="0" smtClean="0"/>
              <a:t> </a:t>
            </a:r>
            <a:r>
              <a:rPr lang="en-US" altLang="zh-CN" sz="2400" b="1" dirty="0" smtClean="0">
                <a:solidFill>
                  <a:srgbClr val="C00000"/>
                </a:solidFill>
              </a:rPr>
              <a:t>Go-back-N</a:t>
            </a:r>
            <a:r>
              <a:rPr lang="zh-CN" altLang="en-US" sz="2400" b="1" dirty="0" smtClean="0">
                <a:solidFill>
                  <a:schemeClr val="bg2"/>
                </a:solidFill>
              </a:rPr>
              <a:t>（回退 </a:t>
            </a:r>
            <a:r>
              <a:rPr lang="en-US" altLang="zh-CN" sz="2400" b="1" dirty="0" smtClean="0">
                <a:solidFill>
                  <a:schemeClr val="bg2"/>
                </a:solidFill>
              </a:rPr>
              <a:t>N</a:t>
            </a:r>
            <a:r>
              <a:rPr lang="zh-CN" altLang="en-US" sz="2400" b="1" dirty="0" smtClean="0">
                <a:solidFill>
                  <a:schemeClr val="bg2"/>
                </a:solidFill>
              </a:rPr>
              <a:t>），表示需要再退回来重传已发送过的 </a:t>
            </a:r>
            <a:r>
              <a:rPr lang="en-US" altLang="zh-CN" sz="2400" b="1" i="1" dirty="0" smtClean="0">
                <a:solidFill>
                  <a:schemeClr val="bg2"/>
                </a:solidFill>
              </a:rPr>
              <a:t>N </a:t>
            </a:r>
            <a:r>
              <a:rPr lang="zh-CN" altLang="en-US" sz="2400" b="1" dirty="0" smtClean="0">
                <a:solidFill>
                  <a:schemeClr val="bg2"/>
                </a:solidFill>
              </a:rPr>
              <a:t>个分组。</a:t>
            </a:r>
            <a:endParaRPr lang="zh-CN" altLang="en-US" sz="2400" b="1" dirty="0" smtClean="0">
              <a:solidFill>
                <a:schemeClr val="bg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51204" name="Rectangle 2"/>
          <p:cNvSpPr>
            <a:spLocks noGrp="1" noChangeArrowheads="1"/>
          </p:cNvSpPr>
          <p:nvPr/>
        </p:nvSpPr>
        <p:spPr>
          <a:xfrm>
            <a:off x="718186" y="1111168"/>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pPr eaLnBrk="1" hangingPunct="1"/>
            <a:r>
              <a:rPr lang="en-US" altLang="zh-CN" sz="2800" b="1" dirty="0">
                <a:solidFill>
                  <a:schemeClr val="bg2"/>
                </a:solidFill>
                <a:latin typeface="+mn-ea"/>
                <a:ea typeface="+mn-ea"/>
              </a:rPr>
              <a:t>5</a:t>
            </a:r>
            <a:r>
              <a:rPr lang="zh-CN" altLang="en-US" sz="2800" b="1" dirty="0">
                <a:solidFill>
                  <a:schemeClr val="bg2"/>
                </a:solidFill>
                <a:latin typeface="+mn-ea"/>
                <a:ea typeface="+mn-ea"/>
              </a:rPr>
              <a:t>）选择重传</a:t>
            </a:r>
            <a:endParaRPr lang="zh-CN" altLang="en-US" sz="2800" b="1" dirty="0">
              <a:solidFill>
                <a:schemeClr val="bg2"/>
              </a:solidFill>
              <a:latin typeface="+mn-ea"/>
              <a:ea typeface="+mn-ea"/>
            </a:endParaRPr>
          </a:p>
        </p:txBody>
      </p:sp>
      <p:sp>
        <p:nvSpPr>
          <p:cNvPr id="51205" name="Rectangle 3"/>
          <p:cNvSpPr>
            <a:spLocks noGrp="1" noChangeArrowheads="1"/>
          </p:cNvSpPr>
          <p:nvPr>
            <p:ph idx="1"/>
          </p:nvPr>
        </p:nvSpPr>
        <p:spPr>
          <a:xfrm>
            <a:off x="918210" y="1778635"/>
            <a:ext cx="10767695" cy="3966845"/>
          </a:xfrm>
        </p:spPr>
        <p:txBody>
          <a:bodyPr>
            <a:normAutofit/>
          </a:bodyPr>
          <a:lstStyle/>
          <a:p>
            <a:pPr marL="342900" indent="-342900" fontAlgn="auto">
              <a:lnSpc>
                <a:spcPct val="150000"/>
              </a:lnSpc>
              <a:buFont typeface="Wingdings" panose="05000000000000000000" pitchFamily="2" charset="2"/>
              <a:buChar char="l"/>
            </a:pPr>
            <a:r>
              <a:rPr lang="en-US" altLang="zh-CN" sz="2400" b="1" dirty="0" smtClean="0">
                <a:solidFill>
                  <a:schemeClr val="bg2"/>
                </a:solidFill>
              </a:rPr>
              <a:t>GBN</a:t>
            </a:r>
            <a:r>
              <a:rPr lang="zh-CN" sz="2400" b="1" dirty="0" smtClean="0">
                <a:solidFill>
                  <a:schemeClr val="bg2"/>
                </a:solidFill>
              </a:rPr>
              <a:t>协议存在一个缺点：一个分组的差错可能引起大量分组的重传，这些分组可能已经被接收方正确接收了，但由于未按序到达而被丢弃。</a:t>
            </a:r>
            <a:endParaRPr lang="en-US" altLang="zh-CN" sz="2400" b="1" dirty="0" smtClean="0">
              <a:solidFill>
                <a:schemeClr val="bg2"/>
              </a:solidFill>
            </a:endParaRPr>
          </a:p>
          <a:p>
            <a:pPr marL="342900" indent="-342900" fontAlgn="auto">
              <a:lnSpc>
                <a:spcPct val="150000"/>
              </a:lnSpc>
              <a:buFont typeface="Wingdings" panose="05000000000000000000" pitchFamily="2" charset="2"/>
              <a:buChar char="l"/>
            </a:pPr>
            <a:r>
              <a:rPr lang="zh-CN" sz="2400" b="1" dirty="0" smtClean="0">
                <a:solidFill>
                  <a:schemeClr val="bg2"/>
                </a:solidFill>
              </a:rPr>
              <a:t>可设法只重传出现差错的分组。但必须加大接收窗口，以便先收下失序到达但仍然处在接收窗口中的哪些分组，等到所缺分组收齐后再一并送交上层。这就是</a:t>
            </a:r>
            <a:r>
              <a:rPr lang="zh-CN" sz="2400" b="1" dirty="0" smtClean="0">
                <a:solidFill>
                  <a:srgbClr val="FF0000"/>
                </a:solidFill>
              </a:rPr>
              <a:t>选择重传</a:t>
            </a:r>
            <a:r>
              <a:rPr lang="en-US" altLang="zh-CN" sz="2400" b="1" dirty="0" smtClean="0">
                <a:solidFill>
                  <a:schemeClr val="bg2"/>
                </a:solidFill>
              </a:rPr>
              <a:t>SR(Selective Repeat)</a:t>
            </a:r>
            <a:r>
              <a:rPr lang="zh-CN" sz="2400" b="1" dirty="0" smtClean="0">
                <a:solidFill>
                  <a:schemeClr val="bg2"/>
                </a:solidFill>
              </a:rPr>
              <a:t>协议。</a:t>
            </a:r>
            <a:endParaRPr lang="zh-CN" altLang="en-US" sz="2400" b="1" dirty="0" smtClean="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5">
                                            <p:txEl>
                                              <p:pRg st="1" end="1"/>
                                            </p:txEl>
                                          </p:spTgt>
                                        </p:tgtEl>
                                        <p:attrNameLst>
                                          <p:attrName>style.visibility</p:attrName>
                                        </p:attrNameLst>
                                      </p:cBhvr>
                                      <p:to>
                                        <p:strVal val="visible"/>
                                      </p:to>
                                    </p:set>
                                    <p:anim calcmode="lin" valueType="num">
                                      <p:cBhvr additive="base">
                                        <p:cTn id="7" dur="500" fill="hold"/>
                                        <p:tgtEl>
                                          <p:spTgt spid="5120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矩形 2"/>
          <p:cNvSpPr/>
          <p:nvPr/>
        </p:nvSpPr>
        <p:spPr>
          <a:xfrm>
            <a:off x="1527175" y="980728"/>
            <a:ext cx="9036496" cy="54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 name="Line 70"/>
          <p:cNvSpPr>
            <a:spLocks noChangeShapeType="1"/>
          </p:cNvSpPr>
          <p:nvPr/>
        </p:nvSpPr>
        <p:spPr bwMode="auto">
          <a:xfrm>
            <a:off x="5208588" y="1472333"/>
            <a:ext cx="0" cy="4884737"/>
          </a:xfrm>
          <a:prstGeom prst="line">
            <a:avLst/>
          </a:prstGeom>
          <a:noFill/>
          <a:ln w="12700">
            <a:solidFill>
              <a:srgbClr val="000000"/>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b="1" kern="0">
              <a:solidFill>
                <a:srgbClr val="000000"/>
              </a:solidFill>
              <a:latin typeface="+mn-lt"/>
              <a:ea typeface="+mn-ea"/>
            </a:endParaRPr>
          </a:p>
        </p:txBody>
      </p:sp>
      <p:sp>
        <p:nvSpPr>
          <p:cNvPr id="9" name="Line 72"/>
          <p:cNvSpPr>
            <a:spLocks noChangeShapeType="1"/>
          </p:cNvSpPr>
          <p:nvPr/>
        </p:nvSpPr>
        <p:spPr bwMode="auto">
          <a:xfrm>
            <a:off x="5208589" y="1645370"/>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10" name="Line 73"/>
          <p:cNvSpPr>
            <a:spLocks noChangeShapeType="1"/>
          </p:cNvSpPr>
          <p:nvPr/>
        </p:nvSpPr>
        <p:spPr bwMode="auto">
          <a:xfrm flipH="1">
            <a:off x="5224463" y="2340694"/>
            <a:ext cx="1281112" cy="609600"/>
          </a:xfrm>
          <a:prstGeom prst="line">
            <a:avLst/>
          </a:prstGeom>
          <a:noFill/>
          <a:ln w="9525">
            <a:solidFill>
              <a:srgbClr val="00206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11" name="Text Box 74"/>
          <p:cNvSpPr txBox="1">
            <a:spLocks noChangeArrowheads="1"/>
          </p:cNvSpPr>
          <p:nvPr/>
        </p:nvSpPr>
        <p:spPr bwMode="auto">
          <a:xfrm>
            <a:off x="4791075" y="1140544"/>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mn-lt"/>
                <a:ea typeface="+mn-ea"/>
              </a:rPr>
              <a:t>发送方</a:t>
            </a:r>
            <a:endParaRPr lang="zh-CN" altLang="en-US" sz="1600" b="1">
              <a:solidFill>
                <a:srgbClr val="000000"/>
              </a:solidFill>
              <a:latin typeface="+mn-lt"/>
              <a:ea typeface="+mn-ea"/>
            </a:endParaRPr>
          </a:p>
        </p:txBody>
      </p:sp>
      <p:sp>
        <p:nvSpPr>
          <p:cNvPr id="12" name="Text Box 75"/>
          <p:cNvSpPr txBox="1">
            <a:spLocks noChangeArrowheads="1"/>
          </p:cNvSpPr>
          <p:nvPr/>
        </p:nvSpPr>
        <p:spPr bwMode="auto">
          <a:xfrm>
            <a:off x="4438651" y="1454869"/>
            <a:ext cx="8354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DATA0</a:t>
            </a:r>
            <a:endParaRPr lang="en-US" altLang="zh-CN" sz="1600" b="1" baseline="-25000">
              <a:solidFill>
                <a:srgbClr val="000000"/>
              </a:solidFill>
              <a:latin typeface="+mn-lt"/>
              <a:ea typeface="+mn-ea"/>
            </a:endParaRPr>
          </a:p>
        </p:txBody>
      </p:sp>
      <p:sp>
        <p:nvSpPr>
          <p:cNvPr id="13" name="Text Box 76"/>
          <p:cNvSpPr txBox="1">
            <a:spLocks noChangeArrowheads="1"/>
          </p:cNvSpPr>
          <p:nvPr/>
        </p:nvSpPr>
        <p:spPr bwMode="auto">
          <a:xfrm>
            <a:off x="6124575" y="1140544"/>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solidFill>
                  <a:srgbClr val="000000"/>
                </a:solidFill>
                <a:latin typeface="+mn-lt"/>
                <a:ea typeface="+mn-ea"/>
              </a:rPr>
              <a:t>接收方</a:t>
            </a:r>
            <a:endParaRPr lang="zh-CN" altLang="en-US" sz="1600" b="1">
              <a:solidFill>
                <a:srgbClr val="000000"/>
              </a:solidFill>
              <a:latin typeface="+mn-lt"/>
              <a:ea typeface="+mn-ea"/>
            </a:endParaRPr>
          </a:p>
        </p:txBody>
      </p:sp>
      <p:sp>
        <p:nvSpPr>
          <p:cNvPr id="14" name="Line 77"/>
          <p:cNvSpPr>
            <a:spLocks noChangeShapeType="1"/>
          </p:cNvSpPr>
          <p:nvPr/>
        </p:nvSpPr>
        <p:spPr bwMode="auto">
          <a:xfrm>
            <a:off x="6505575" y="1472333"/>
            <a:ext cx="0" cy="4884737"/>
          </a:xfrm>
          <a:prstGeom prst="line">
            <a:avLst/>
          </a:prstGeom>
          <a:noFill/>
          <a:ln w="12700">
            <a:solidFill>
              <a:srgbClr val="000000"/>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b="1" kern="0">
              <a:solidFill>
                <a:srgbClr val="000000"/>
              </a:solidFill>
              <a:latin typeface="+mn-lt"/>
              <a:ea typeface="+mn-ea"/>
            </a:endParaRPr>
          </a:p>
        </p:txBody>
      </p:sp>
      <p:sp>
        <p:nvSpPr>
          <p:cNvPr id="15" name="Text Box 78"/>
          <p:cNvSpPr txBox="1">
            <a:spLocks noChangeArrowheads="1"/>
          </p:cNvSpPr>
          <p:nvPr/>
        </p:nvSpPr>
        <p:spPr bwMode="auto">
          <a:xfrm>
            <a:off x="4438651" y="1680294"/>
            <a:ext cx="8354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DATA1</a:t>
            </a:r>
            <a:endParaRPr lang="en-US" altLang="zh-CN" sz="1600" b="1" baseline="-25000">
              <a:solidFill>
                <a:srgbClr val="000000"/>
              </a:solidFill>
              <a:latin typeface="+mn-lt"/>
              <a:ea typeface="+mn-ea"/>
            </a:endParaRPr>
          </a:p>
        </p:txBody>
      </p:sp>
      <p:sp>
        <p:nvSpPr>
          <p:cNvPr id="16" name="Rectangle 79"/>
          <p:cNvSpPr>
            <a:spLocks noChangeArrowheads="1"/>
          </p:cNvSpPr>
          <p:nvPr/>
        </p:nvSpPr>
        <p:spPr bwMode="auto">
          <a:xfrm>
            <a:off x="5184775" y="6188794"/>
            <a:ext cx="25487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b="1" i="1">
                <a:solidFill>
                  <a:srgbClr val="000000"/>
                </a:solidFill>
                <a:latin typeface="+mn-lt"/>
                <a:ea typeface="+mn-ea"/>
              </a:rPr>
              <a:t>t</a:t>
            </a:r>
            <a:endParaRPr kumimoji="1" lang="en-US" altLang="zh-CN" sz="1600" b="1" i="1">
              <a:solidFill>
                <a:srgbClr val="000000"/>
              </a:solidFill>
              <a:latin typeface="+mn-lt"/>
              <a:ea typeface="+mn-ea"/>
            </a:endParaRPr>
          </a:p>
        </p:txBody>
      </p:sp>
      <p:sp>
        <p:nvSpPr>
          <p:cNvPr id="17" name="Rectangle 80"/>
          <p:cNvSpPr>
            <a:spLocks noChangeArrowheads="1"/>
          </p:cNvSpPr>
          <p:nvPr/>
        </p:nvSpPr>
        <p:spPr bwMode="auto">
          <a:xfrm>
            <a:off x="6480175" y="6188794"/>
            <a:ext cx="25487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b="1" i="1">
                <a:solidFill>
                  <a:srgbClr val="000000"/>
                </a:solidFill>
                <a:latin typeface="+mn-lt"/>
                <a:ea typeface="+mn-ea"/>
              </a:rPr>
              <a:t>t</a:t>
            </a:r>
            <a:endParaRPr kumimoji="1" lang="en-US" altLang="zh-CN" sz="1600" b="1" i="1">
              <a:solidFill>
                <a:srgbClr val="000000"/>
              </a:solidFill>
              <a:latin typeface="+mn-lt"/>
              <a:ea typeface="+mn-ea"/>
            </a:endParaRPr>
          </a:p>
        </p:txBody>
      </p:sp>
      <p:sp>
        <p:nvSpPr>
          <p:cNvPr id="18" name="Line 81"/>
          <p:cNvSpPr>
            <a:spLocks noChangeShapeType="1"/>
          </p:cNvSpPr>
          <p:nvPr/>
        </p:nvSpPr>
        <p:spPr bwMode="auto">
          <a:xfrm>
            <a:off x="5208589" y="1883495"/>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19" name="Line 83"/>
          <p:cNvSpPr>
            <a:spLocks noChangeShapeType="1"/>
          </p:cNvSpPr>
          <p:nvPr/>
        </p:nvSpPr>
        <p:spPr bwMode="auto">
          <a:xfrm>
            <a:off x="5208589" y="2331170"/>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20" name="Text Box 84"/>
          <p:cNvSpPr txBox="1">
            <a:spLocks noChangeArrowheads="1"/>
          </p:cNvSpPr>
          <p:nvPr/>
        </p:nvSpPr>
        <p:spPr bwMode="auto">
          <a:xfrm>
            <a:off x="4445001" y="1915244"/>
            <a:ext cx="8354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DATA2</a:t>
            </a:r>
            <a:endParaRPr lang="en-US" altLang="zh-CN" sz="1600" b="1" baseline="-25000">
              <a:solidFill>
                <a:srgbClr val="000000"/>
              </a:solidFill>
              <a:latin typeface="+mn-lt"/>
              <a:ea typeface="+mn-ea"/>
            </a:endParaRPr>
          </a:p>
        </p:txBody>
      </p:sp>
      <p:sp>
        <p:nvSpPr>
          <p:cNvPr id="21" name="Text Box 85"/>
          <p:cNvSpPr txBox="1">
            <a:spLocks noChangeArrowheads="1"/>
          </p:cNvSpPr>
          <p:nvPr/>
        </p:nvSpPr>
        <p:spPr bwMode="auto">
          <a:xfrm>
            <a:off x="4441826" y="2137494"/>
            <a:ext cx="8354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DATA3</a:t>
            </a:r>
            <a:endParaRPr lang="en-US" altLang="zh-CN" sz="1600" b="1" baseline="-25000">
              <a:solidFill>
                <a:srgbClr val="000000"/>
              </a:solidFill>
              <a:latin typeface="+mn-lt"/>
              <a:ea typeface="+mn-ea"/>
            </a:endParaRPr>
          </a:p>
        </p:txBody>
      </p:sp>
      <p:sp>
        <p:nvSpPr>
          <p:cNvPr id="22" name="Text Box 86"/>
          <p:cNvSpPr txBox="1">
            <a:spLocks noChangeArrowheads="1"/>
          </p:cNvSpPr>
          <p:nvPr/>
        </p:nvSpPr>
        <p:spPr bwMode="auto">
          <a:xfrm>
            <a:off x="6503989" y="2112094"/>
            <a:ext cx="3119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ACK0</a:t>
            </a:r>
            <a:r>
              <a:rPr lang="zh-CN" altLang="en-US" sz="1600" b="1">
                <a:solidFill>
                  <a:srgbClr val="000000"/>
                </a:solidFill>
                <a:latin typeface="+mn-lt"/>
                <a:ea typeface="+mn-ea"/>
              </a:rPr>
              <a:t>（交付</a:t>
            </a:r>
            <a:r>
              <a:rPr lang="en-US" altLang="zh-CN" sz="1600" b="1">
                <a:solidFill>
                  <a:srgbClr val="000000"/>
                </a:solidFill>
                <a:latin typeface="+mn-lt"/>
                <a:ea typeface="+mn-ea"/>
              </a:rPr>
              <a:t>DATA0</a:t>
            </a:r>
            <a:r>
              <a:rPr lang="zh-CN" altLang="en-US" sz="1600" b="1">
                <a:solidFill>
                  <a:srgbClr val="000000"/>
                </a:solidFill>
                <a:latin typeface="+mn-lt"/>
                <a:ea typeface="+mn-ea"/>
              </a:rPr>
              <a:t>）</a:t>
            </a:r>
            <a:endParaRPr lang="zh-CN" altLang="en-US" sz="1600" b="1" baseline="-25000">
              <a:solidFill>
                <a:srgbClr val="000000"/>
              </a:solidFill>
              <a:latin typeface="+mn-lt"/>
              <a:ea typeface="+mn-ea"/>
            </a:endParaRPr>
          </a:p>
          <a:p>
            <a:pPr eaLnBrk="1" hangingPunct="1"/>
            <a:endParaRPr lang="en-US" altLang="zh-CN" sz="1600" b="1" baseline="-25000">
              <a:solidFill>
                <a:srgbClr val="000000"/>
              </a:solidFill>
              <a:latin typeface="+mn-lt"/>
              <a:ea typeface="+mn-ea"/>
            </a:endParaRPr>
          </a:p>
        </p:txBody>
      </p:sp>
      <p:sp>
        <p:nvSpPr>
          <p:cNvPr id="23" name="Text Box 87"/>
          <p:cNvSpPr txBox="1">
            <a:spLocks noChangeArrowheads="1"/>
          </p:cNvSpPr>
          <p:nvPr/>
        </p:nvSpPr>
        <p:spPr bwMode="auto">
          <a:xfrm>
            <a:off x="6503989" y="2337519"/>
            <a:ext cx="3119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ACK1</a:t>
            </a:r>
            <a:r>
              <a:rPr lang="zh-CN" altLang="en-US" sz="1600" b="1">
                <a:solidFill>
                  <a:srgbClr val="000000"/>
                </a:solidFill>
                <a:latin typeface="+mn-lt"/>
                <a:ea typeface="+mn-ea"/>
              </a:rPr>
              <a:t>（交付</a:t>
            </a:r>
            <a:r>
              <a:rPr lang="en-US" altLang="zh-CN" sz="1600" b="1">
                <a:solidFill>
                  <a:srgbClr val="000000"/>
                </a:solidFill>
                <a:latin typeface="+mn-lt"/>
                <a:ea typeface="+mn-ea"/>
              </a:rPr>
              <a:t>DATA1</a:t>
            </a:r>
            <a:r>
              <a:rPr lang="zh-CN" altLang="en-US" sz="1600" b="1">
                <a:solidFill>
                  <a:srgbClr val="000000"/>
                </a:solidFill>
                <a:latin typeface="+mn-lt"/>
                <a:ea typeface="+mn-ea"/>
              </a:rPr>
              <a:t>）</a:t>
            </a:r>
            <a:endParaRPr lang="zh-CN" altLang="en-US" sz="1600" b="1" baseline="-25000">
              <a:solidFill>
                <a:srgbClr val="000000"/>
              </a:solidFill>
              <a:latin typeface="+mn-lt"/>
              <a:ea typeface="+mn-ea"/>
            </a:endParaRPr>
          </a:p>
        </p:txBody>
      </p:sp>
      <p:sp>
        <p:nvSpPr>
          <p:cNvPr id="24" name="Text Box 89"/>
          <p:cNvSpPr txBox="1">
            <a:spLocks noChangeArrowheads="1"/>
          </p:cNvSpPr>
          <p:nvPr/>
        </p:nvSpPr>
        <p:spPr bwMode="auto">
          <a:xfrm>
            <a:off x="6507163" y="2794719"/>
            <a:ext cx="3116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ACK3</a:t>
            </a:r>
            <a:r>
              <a:rPr lang="zh-CN" altLang="en-US" sz="1600" b="1">
                <a:solidFill>
                  <a:srgbClr val="000000"/>
                </a:solidFill>
                <a:latin typeface="+mn-lt"/>
                <a:ea typeface="+mn-ea"/>
              </a:rPr>
              <a:t>（</a:t>
            </a:r>
            <a:r>
              <a:rPr kumimoji="1" lang="zh-CN" altLang="en-US" sz="1600" b="1">
                <a:solidFill>
                  <a:srgbClr val="000000"/>
                </a:solidFill>
                <a:latin typeface="+mn-lt"/>
                <a:ea typeface="+mn-ea"/>
              </a:rPr>
              <a:t>缓存</a:t>
            </a:r>
            <a:r>
              <a:rPr lang="en-US" altLang="zh-CN" sz="1600" b="1">
                <a:solidFill>
                  <a:srgbClr val="000000"/>
                </a:solidFill>
                <a:latin typeface="+mn-lt"/>
                <a:ea typeface="+mn-ea"/>
              </a:rPr>
              <a:t>DATA3</a:t>
            </a:r>
            <a:r>
              <a:rPr lang="zh-CN" altLang="en-US" sz="1600" b="1">
                <a:solidFill>
                  <a:srgbClr val="000000"/>
                </a:solidFill>
                <a:latin typeface="+mn-lt"/>
                <a:ea typeface="+mn-ea"/>
              </a:rPr>
              <a:t>）</a:t>
            </a:r>
            <a:endParaRPr lang="zh-CN" altLang="en-US" sz="1600" b="1" baseline="-25000">
              <a:solidFill>
                <a:srgbClr val="000000"/>
              </a:solidFill>
              <a:latin typeface="+mn-lt"/>
              <a:ea typeface="+mn-ea"/>
            </a:endParaRPr>
          </a:p>
        </p:txBody>
      </p:sp>
      <p:sp>
        <p:nvSpPr>
          <p:cNvPr id="25" name="Line 90"/>
          <p:cNvSpPr>
            <a:spLocks noChangeShapeType="1"/>
          </p:cNvSpPr>
          <p:nvPr/>
        </p:nvSpPr>
        <p:spPr bwMode="auto">
          <a:xfrm flipH="1">
            <a:off x="5224463" y="2569294"/>
            <a:ext cx="1281112" cy="609600"/>
          </a:xfrm>
          <a:prstGeom prst="line">
            <a:avLst/>
          </a:prstGeom>
          <a:noFill/>
          <a:ln w="9525">
            <a:solidFill>
              <a:srgbClr val="00206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26" name="Line 92"/>
          <p:cNvSpPr>
            <a:spLocks noChangeShapeType="1"/>
          </p:cNvSpPr>
          <p:nvPr/>
        </p:nvSpPr>
        <p:spPr bwMode="auto">
          <a:xfrm flipH="1">
            <a:off x="5224463" y="3026494"/>
            <a:ext cx="1281112" cy="609600"/>
          </a:xfrm>
          <a:prstGeom prst="line">
            <a:avLst/>
          </a:prstGeom>
          <a:noFill/>
          <a:ln w="9525">
            <a:solidFill>
              <a:srgbClr val="00206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27" name="Line 93"/>
          <p:cNvSpPr>
            <a:spLocks noChangeShapeType="1"/>
          </p:cNvSpPr>
          <p:nvPr/>
        </p:nvSpPr>
        <p:spPr bwMode="auto">
          <a:xfrm>
            <a:off x="5208589" y="3016970"/>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28" name="Text Box 94"/>
          <p:cNvSpPr txBox="1">
            <a:spLocks noChangeArrowheads="1"/>
          </p:cNvSpPr>
          <p:nvPr/>
        </p:nvSpPr>
        <p:spPr bwMode="auto">
          <a:xfrm>
            <a:off x="4438651" y="2826469"/>
            <a:ext cx="8354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DATA4</a:t>
            </a:r>
            <a:endParaRPr lang="en-US" altLang="zh-CN" sz="1600" b="1" baseline="-25000">
              <a:solidFill>
                <a:srgbClr val="000000"/>
              </a:solidFill>
              <a:latin typeface="+mn-lt"/>
              <a:ea typeface="+mn-ea"/>
            </a:endParaRPr>
          </a:p>
        </p:txBody>
      </p:sp>
      <p:sp>
        <p:nvSpPr>
          <p:cNvPr id="29" name="Text Box 95"/>
          <p:cNvSpPr txBox="1">
            <a:spLocks noChangeArrowheads="1"/>
          </p:cNvSpPr>
          <p:nvPr/>
        </p:nvSpPr>
        <p:spPr bwMode="auto">
          <a:xfrm>
            <a:off x="4438651" y="3051894"/>
            <a:ext cx="8354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DATA5</a:t>
            </a:r>
            <a:endParaRPr lang="en-US" altLang="zh-CN" sz="1600" b="1" baseline="-25000">
              <a:solidFill>
                <a:srgbClr val="000000"/>
              </a:solidFill>
              <a:latin typeface="+mn-lt"/>
              <a:ea typeface="+mn-ea"/>
            </a:endParaRPr>
          </a:p>
        </p:txBody>
      </p:sp>
      <p:sp>
        <p:nvSpPr>
          <p:cNvPr id="30" name="Line 96"/>
          <p:cNvSpPr>
            <a:spLocks noChangeShapeType="1"/>
          </p:cNvSpPr>
          <p:nvPr/>
        </p:nvSpPr>
        <p:spPr bwMode="auto">
          <a:xfrm>
            <a:off x="5208589" y="3255095"/>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31" name="Line 98"/>
          <p:cNvSpPr>
            <a:spLocks noChangeShapeType="1"/>
          </p:cNvSpPr>
          <p:nvPr/>
        </p:nvSpPr>
        <p:spPr bwMode="auto">
          <a:xfrm>
            <a:off x="5208589" y="3925020"/>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32" name="Text Box 106"/>
          <p:cNvSpPr txBox="1">
            <a:spLocks noChangeArrowheads="1"/>
          </p:cNvSpPr>
          <p:nvPr/>
        </p:nvSpPr>
        <p:spPr bwMode="auto">
          <a:xfrm>
            <a:off x="4433889" y="3739282"/>
            <a:ext cx="8354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DATA2</a:t>
            </a:r>
            <a:endParaRPr lang="en-US" altLang="zh-CN" sz="1600" b="1" baseline="-25000">
              <a:solidFill>
                <a:srgbClr val="000000"/>
              </a:solidFill>
              <a:latin typeface="+mn-lt"/>
              <a:ea typeface="+mn-ea"/>
            </a:endParaRPr>
          </a:p>
        </p:txBody>
      </p:sp>
      <p:sp>
        <p:nvSpPr>
          <p:cNvPr id="33" name="Text Box 110"/>
          <p:cNvSpPr txBox="1">
            <a:spLocks noChangeArrowheads="1"/>
          </p:cNvSpPr>
          <p:nvPr/>
        </p:nvSpPr>
        <p:spPr bwMode="auto">
          <a:xfrm>
            <a:off x="6507163" y="3494807"/>
            <a:ext cx="311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ACK4</a:t>
            </a:r>
            <a:r>
              <a:rPr lang="zh-CN" altLang="en-US" sz="1600" b="1">
                <a:solidFill>
                  <a:srgbClr val="000000"/>
                </a:solidFill>
                <a:latin typeface="+mn-lt"/>
                <a:ea typeface="+mn-ea"/>
              </a:rPr>
              <a:t>（</a:t>
            </a:r>
            <a:r>
              <a:rPr kumimoji="1" lang="zh-CN" altLang="en-US" sz="1600" b="1">
                <a:solidFill>
                  <a:srgbClr val="000000"/>
                </a:solidFill>
                <a:latin typeface="+mn-lt"/>
                <a:ea typeface="+mn-ea"/>
              </a:rPr>
              <a:t>缓存</a:t>
            </a:r>
            <a:r>
              <a:rPr lang="en-US" altLang="zh-CN" sz="1600" b="1">
                <a:solidFill>
                  <a:srgbClr val="000000"/>
                </a:solidFill>
                <a:latin typeface="+mn-lt"/>
                <a:ea typeface="+mn-ea"/>
              </a:rPr>
              <a:t>DATA4</a:t>
            </a:r>
            <a:r>
              <a:rPr lang="zh-CN" altLang="en-US" sz="1600" b="1">
                <a:solidFill>
                  <a:srgbClr val="000000"/>
                </a:solidFill>
                <a:latin typeface="+mn-lt"/>
                <a:ea typeface="+mn-ea"/>
              </a:rPr>
              <a:t>）</a:t>
            </a:r>
            <a:endParaRPr lang="zh-CN" altLang="en-US" sz="1600" b="1" baseline="-25000">
              <a:solidFill>
                <a:srgbClr val="000000"/>
              </a:solidFill>
              <a:latin typeface="+mn-lt"/>
              <a:ea typeface="+mn-ea"/>
            </a:endParaRPr>
          </a:p>
        </p:txBody>
      </p:sp>
      <p:sp>
        <p:nvSpPr>
          <p:cNvPr id="34" name="Text Box 111"/>
          <p:cNvSpPr txBox="1">
            <a:spLocks noChangeArrowheads="1"/>
          </p:cNvSpPr>
          <p:nvPr/>
        </p:nvSpPr>
        <p:spPr bwMode="auto">
          <a:xfrm>
            <a:off x="6507163" y="3723407"/>
            <a:ext cx="311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ACK5</a:t>
            </a:r>
            <a:r>
              <a:rPr lang="zh-CN" altLang="en-US" sz="1600" b="1">
                <a:solidFill>
                  <a:srgbClr val="000000"/>
                </a:solidFill>
                <a:latin typeface="+mn-lt"/>
                <a:ea typeface="+mn-ea"/>
              </a:rPr>
              <a:t>（</a:t>
            </a:r>
            <a:r>
              <a:rPr kumimoji="1" lang="zh-CN" altLang="en-US" sz="1600" b="1">
                <a:solidFill>
                  <a:srgbClr val="000000"/>
                </a:solidFill>
                <a:latin typeface="+mn-lt"/>
                <a:ea typeface="+mn-ea"/>
              </a:rPr>
              <a:t>缓存</a:t>
            </a:r>
            <a:r>
              <a:rPr lang="en-US" altLang="zh-CN" sz="1600" b="1">
                <a:solidFill>
                  <a:srgbClr val="000000"/>
                </a:solidFill>
                <a:latin typeface="+mn-lt"/>
                <a:ea typeface="+mn-ea"/>
              </a:rPr>
              <a:t>DATA5</a:t>
            </a:r>
            <a:r>
              <a:rPr lang="zh-CN" altLang="en-US" sz="1600" b="1">
                <a:solidFill>
                  <a:srgbClr val="000000"/>
                </a:solidFill>
                <a:latin typeface="+mn-lt"/>
                <a:ea typeface="+mn-ea"/>
              </a:rPr>
              <a:t>）</a:t>
            </a:r>
            <a:endParaRPr lang="zh-CN" altLang="en-US" sz="1600" b="1" baseline="-25000">
              <a:solidFill>
                <a:srgbClr val="000000"/>
              </a:solidFill>
              <a:latin typeface="+mn-lt"/>
              <a:ea typeface="+mn-ea"/>
            </a:endParaRPr>
          </a:p>
        </p:txBody>
      </p:sp>
      <p:sp>
        <p:nvSpPr>
          <p:cNvPr id="35" name="Line 112"/>
          <p:cNvSpPr>
            <a:spLocks noChangeShapeType="1"/>
          </p:cNvSpPr>
          <p:nvPr/>
        </p:nvSpPr>
        <p:spPr bwMode="auto">
          <a:xfrm flipH="1">
            <a:off x="5218113" y="3705944"/>
            <a:ext cx="1281112" cy="609600"/>
          </a:xfrm>
          <a:prstGeom prst="line">
            <a:avLst/>
          </a:prstGeom>
          <a:noFill/>
          <a:ln w="9525">
            <a:solidFill>
              <a:srgbClr val="00206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36" name="Line 113"/>
          <p:cNvSpPr>
            <a:spLocks noChangeShapeType="1"/>
          </p:cNvSpPr>
          <p:nvPr/>
        </p:nvSpPr>
        <p:spPr bwMode="auto">
          <a:xfrm flipH="1">
            <a:off x="5216526" y="3934544"/>
            <a:ext cx="1281113" cy="609600"/>
          </a:xfrm>
          <a:prstGeom prst="line">
            <a:avLst/>
          </a:prstGeom>
          <a:noFill/>
          <a:ln w="9525">
            <a:solidFill>
              <a:srgbClr val="00206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37" name="Freeform 114"/>
          <p:cNvSpPr/>
          <p:nvPr/>
        </p:nvSpPr>
        <p:spPr bwMode="auto">
          <a:xfrm>
            <a:off x="4268788" y="2093044"/>
            <a:ext cx="177800" cy="1828800"/>
          </a:xfrm>
          <a:custGeom>
            <a:avLst/>
            <a:gdLst>
              <a:gd name="T0" fmla="*/ 2147483647 w 48"/>
              <a:gd name="T1" fmla="*/ 0 h 1152"/>
              <a:gd name="T2" fmla="*/ 0 w 48"/>
              <a:gd name="T3" fmla="*/ 0 h 1152"/>
              <a:gd name="T4" fmla="*/ 0 w 48"/>
              <a:gd name="T5" fmla="*/ 2147483647 h 1152"/>
              <a:gd name="T6" fmla="*/ 2147483647 w 48"/>
              <a:gd name="T7" fmla="*/ 2147483647 h 1152"/>
              <a:gd name="T8" fmla="*/ 0 60000 65536"/>
              <a:gd name="T9" fmla="*/ 0 60000 65536"/>
              <a:gd name="T10" fmla="*/ 0 60000 65536"/>
              <a:gd name="T11" fmla="*/ 0 60000 65536"/>
              <a:gd name="T12" fmla="*/ 0 w 48"/>
              <a:gd name="T13" fmla="*/ 0 h 1152"/>
              <a:gd name="T14" fmla="*/ 48 w 48"/>
              <a:gd name="T15" fmla="*/ 1152 h 1152"/>
            </a:gdLst>
            <a:ahLst/>
            <a:cxnLst>
              <a:cxn ang="T8">
                <a:pos x="T0" y="T1"/>
              </a:cxn>
              <a:cxn ang="T9">
                <a:pos x="T2" y="T3"/>
              </a:cxn>
              <a:cxn ang="T10">
                <a:pos x="T4" y="T5"/>
              </a:cxn>
              <a:cxn ang="T11">
                <a:pos x="T6" y="T7"/>
              </a:cxn>
            </a:cxnLst>
            <a:rect l="T12" t="T13" r="T14" b="T15"/>
            <a:pathLst>
              <a:path w="48" h="1152">
                <a:moveTo>
                  <a:pt x="48" y="0"/>
                </a:moveTo>
                <a:lnTo>
                  <a:pt x="0" y="0"/>
                </a:lnTo>
                <a:lnTo>
                  <a:pt x="0" y="1152"/>
                </a:lnTo>
                <a:lnTo>
                  <a:pt x="48" y="1152"/>
                </a:lnTo>
              </a:path>
            </a:pathLst>
          </a:custGeom>
          <a:noFill/>
          <a:ln w="9525">
            <a:solidFill>
              <a:srgbClr val="00206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38" name="Rectangle 116"/>
          <p:cNvSpPr>
            <a:spLocks noChangeArrowheads="1"/>
          </p:cNvSpPr>
          <p:nvPr/>
        </p:nvSpPr>
        <p:spPr bwMode="auto">
          <a:xfrm>
            <a:off x="3929063" y="3644033"/>
            <a:ext cx="457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b="1">
                <a:solidFill>
                  <a:srgbClr val="000000"/>
                </a:solidFill>
                <a:latin typeface="+mn-lt"/>
                <a:ea typeface="+mn-ea"/>
              </a:rPr>
              <a:t>重传</a:t>
            </a:r>
            <a:endParaRPr kumimoji="1" lang="zh-CN" altLang="en-US" sz="1600" b="1">
              <a:solidFill>
                <a:srgbClr val="000000"/>
              </a:solidFill>
              <a:latin typeface="+mn-lt"/>
              <a:ea typeface="+mn-ea"/>
            </a:endParaRPr>
          </a:p>
        </p:txBody>
      </p:sp>
      <p:sp>
        <p:nvSpPr>
          <p:cNvPr id="39" name="Rectangle 117"/>
          <p:cNvSpPr>
            <a:spLocks noChangeArrowheads="1"/>
          </p:cNvSpPr>
          <p:nvPr/>
        </p:nvSpPr>
        <p:spPr bwMode="auto">
          <a:xfrm>
            <a:off x="4243388" y="2791544"/>
            <a:ext cx="7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1800" b="1" kern="0">
              <a:solidFill>
                <a:srgbClr val="000000"/>
              </a:solidFill>
              <a:latin typeface="+mn-lt"/>
              <a:ea typeface="+mn-ea"/>
            </a:endParaRPr>
          </a:p>
        </p:txBody>
      </p:sp>
      <p:sp>
        <p:nvSpPr>
          <p:cNvPr id="40" name="Rectangle 115"/>
          <p:cNvSpPr>
            <a:spLocks noChangeArrowheads="1"/>
          </p:cNvSpPr>
          <p:nvPr/>
        </p:nvSpPr>
        <p:spPr bwMode="auto">
          <a:xfrm>
            <a:off x="4078288" y="2766145"/>
            <a:ext cx="457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b="1">
                <a:solidFill>
                  <a:srgbClr val="000000"/>
                </a:solidFill>
                <a:latin typeface="+mn-lt"/>
                <a:ea typeface="+mn-ea"/>
              </a:rPr>
              <a:t>超时</a:t>
            </a:r>
            <a:endParaRPr kumimoji="1" lang="zh-CN" altLang="en-US" sz="1600" b="1">
              <a:solidFill>
                <a:srgbClr val="000000"/>
              </a:solidFill>
              <a:latin typeface="+mn-lt"/>
              <a:ea typeface="+mn-ea"/>
            </a:endParaRPr>
          </a:p>
        </p:txBody>
      </p:sp>
      <p:sp>
        <p:nvSpPr>
          <p:cNvPr id="41" name="AutoShape 118"/>
          <p:cNvSpPr>
            <a:spLocks noChangeArrowheads="1"/>
          </p:cNvSpPr>
          <p:nvPr/>
        </p:nvSpPr>
        <p:spPr bwMode="auto">
          <a:xfrm>
            <a:off x="6346826" y="2604220"/>
            <a:ext cx="428625" cy="307975"/>
          </a:xfrm>
          <a:prstGeom prst="irregularSeal1">
            <a:avLst/>
          </a:prstGeom>
          <a:solidFill>
            <a:srgbClr val="FFC000"/>
          </a:solidFill>
          <a:ln w="12700">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1800" b="1" kern="0">
              <a:solidFill>
                <a:srgbClr val="000000"/>
              </a:solidFill>
              <a:latin typeface="+mn-lt"/>
              <a:ea typeface="+mn-ea"/>
            </a:endParaRPr>
          </a:p>
        </p:txBody>
      </p:sp>
      <p:sp>
        <p:nvSpPr>
          <p:cNvPr id="42" name="Line 82"/>
          <p:cNvSpPr>
            <a:spLocks noChangeShapeType="1"/>
          </p:cNvSpPr>
          <p:nvPr/>
        </p:nvSpPr>
        <p:spPr bwMode="auto">
          <a:xfrm>
            <a:off x="5208589" y="2112095"/>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43" name="Rectangle 71"/>
          <p:cNvSpPr>
            <a:spLocks noChangeArrowheads="1"/>
          </p:cNvSpPr>
          <p:nvPr/>
        </p:nvSpPr>
        <p:spPr bwMode="auto">
          <a:xfrm>
            <a:off x="1679575" y="1459633"/>
            <a:ext cx="2438400"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kumimoji="1" lang="zh-CN" altLang="en-US" sz="1600" b="1">
                <a:solidFill>
                  <a:srgbClr val="000000"/>
                </a:solidFill>
                <a:latin typeface="+mn-lt"/>
                <a:ea typeface="+mn-ea"/>
              </a:rPr>
              <a:t>发送窗口：</a:t>
            </a:r>
            <a:r>
              <a:rPr kumimoji="1" lang="en-US" altLang="zh-CN" sz="1600" b="1">
                <a:solidFill>
                  <a:srgbClr val="000000"/>
                </a:solidFill>
                <a:latin typeface="+mn-lt"/>
                <a:ea typeface="+mn-ea"/>
              </a:rPr>
              <a:t>0 ~ 3</a:t>
            </a:r>
            <a:endParaRPr kumimoji="1" lang="en-US" altLang="zh-CN"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发送窗口：</a:t>
            </a:r>
            <a:r>
              <a:rPr kumimoji="1" lang="en-US" altLang="zh-CN" sz="1600" b="1">
                <a:solidFill>
                  <a:srgbClr val="000000"/>
                </a:solidFill>
                <a:latin typeface="+mn-lt"/>
                <a:ea typeface="+mn-ea"/>
              </a:rPr>
              <a:t>1 ~ 4</a:t>
            </a:r>
            <a:endParaRPr kumimoji="1" lang="zh-CN" altLang="en-US"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发送窗口：</a:t>
            </a:r>
            <a:r>
              <a:rPr kumimoji="1" lang="en-US" altLang="zh-CN" sz="1600" b="1">
                <a:solidFill>
                  <a:srgbClr val="000000"/>
                </a:solidFill>
                <a:latin typeface="+mn-lt"/>
                <a:ea typeface="+mn-ea"/>
              </a:rPr>
              <a:t>2 ~ 5</a:t>
            </a:r>
            <a:endParaRPr kumimoji="1" lang="zh-CN" altLang="en-US"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窗口不变，记录</a:t>
            </a:r>
            <a:r>
              <a:rPr kumimoji="1" lang="en-US" altLang="zh-CN" sz="1600" b="1">
                <a:solidFill>
                  <a:srgbClr val="000000"/>
                </a:solidFill>
                <a:latin typeface="+mn-lt"/>
                <a:ea typeface="+mn-ea"/>
              </a:rPr>
              <a:t>ACK3</a:t>
            </a:r>
            <a:endParaRPr kumimoji="1" lang="en-US" altLang="zh-CN"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发送窗口：</a:t>
            </a:r>
            <a:r>
              <a:rPr kumimoji="1" lang="en-US" altLang="zh-CN" sz="1600" b="1">
                <a:solidFill>
                  <a:srgbClr val="000000"/>
                </a:solidFill>
                <a:latin typeface="+mn-lt"/>
                <a:ea typeface="+mn-ea"/>
              </a:rPr>
              <a:t>2 ~ 5</a:t>
            </a:r>
            <a:endParaRPr kumimoji="1" lang="zh-CN" altLang="en-US"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窗口不变，记录</a:t>
            </a:r>
            <a:r>
              <a:rPr kumimoji="1" lang="en-US" altLang="zh-CN" sz="1600" b="1">
                <a:solidFill>
                  <a:srgbClr val="000000"/>
                </a:solidFill>
                <a:latin typeface="+mn-lt"/>
                <a:ea typeface="+mn-ea"/>
              </a:rPr>
              <a:t>ACK4</a:t>
            </a:r>
            <a:endParaRPr kumimoji="1" lang="en-US" altLang="zh-CN"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窗口不变，记录</a:t>
            </a:r>
            <a:r>
              <a:rPr kumimoji="1" lang="en-US" altLang="zh-CN" sz="1600" b="1">
                <a:solidFill>
                  <a:srgbClr val="000000"/>
                </a:solidFill>
                <a:latin typeface="+mn-lt"/>
                <a:ea typeface="+mn-ea"/>
              </a:rPr>
              <a:t>ACK5</a:t>
            </a:r>
            <a:endParaRPr kumimoji="1" lang="en-US" altLang="zh-CN"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发送窗口：</a:t>
            </a:r>
            <a:r>
              <a:rPr kumimoji="1" lang="en-US" altLang="zh-CN" sz="1600" b="1">
                <a:solidFill>
                  <a:srgbClr val="000000"/>
                </a:solidFill>
                <a:latin typeface="+mn-lt"/>
                <a:ea typeface="+mn-ea"/>
              </a:rPr>
              <a:t>6 ~ 9</a:t>
            </a:r>
            <a:endParaRPr kumimoji="1" lang="zh-CN" altLang="en-US"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p:txBody>
      </p:sp>
      <p:sp>
        <p:nvSpPr>
          <p:cNvPr id="44" name="Text Box 111"/>
          <p:cNvSpPr txBox="1">
            <a:spLocks noChangeArrowheads="1"/>
          </p:cNvSpPr>
          <p:nvPr/>
        </p:nvSpPr>
        <p:spPr bwMode="auto">
          <a:xfrm>
            <a:off x="6499226" y="4401269"/>
            <a:ext cx="311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ACK2</a:t>
            </a:r>
            <a:r>
              <a:rPr lang="zh-CN" altLang="en-US" sz="1600" b="1">
                <a:solidFill>
                  <a:srgbClr val="000000"/>
                </a:solidFill>
                <a:latin typeface="+mn-lt"/>
                <a:ea typeface="+mn-ea"/>
              </a:rPr>
              <a:t>（交付</a:t>
            </a:r>
            <a:r>
              <a:rPr lang="en-US" altLang="zh-CN" sz="1600" b="1">
                <a:solidFill>
                  <a:srgbClr val="000000"/>
                </a:solidFill>
                <a:latin typeface="+mn-lt"/>
                <a:ea typeface="+mn-ea"/>
              </a:rPr>
              <a:t>DATA2 ~ 5</a:t>
            </a:r>
            <a:r>
              <a:rPr lang="zh-CN" altLang="en-US" sz="1600" b="1">
                <a:solidFill>
                  <a:srgbClr val="000000"/>
                </a:solidFill>
                <a:latin typeface="+mn-lt"/>
                <a:ea typeface="+mn-ea"/>
              </a:rPr>
              <a:t>）</a:t>
            </a:r>
            <a:endParaRPr lang="zh-CN" altLang="en-US" sz="1600" b="1" baseline="-25000">
              <a:solidFill>
                <a:srgbClr val="000000"/>
              </a:solidFill>
              <a:latin typeface="+mn-lt"/>
              <a:ea typeface="+mn-ea"/>
            </a:endParaRPr>
          </a:p>
        </p:txBody>
      </p:sp>
      <p:sp>
        <p:nvSpPr>
          <p:cNvPr id="45" name="Line 113"/>
          <p:cNvSpPr>
            <a:spLocks noChangeShapeType="1"/>
          </p:cNvSpPr>
          <p:nvPr/>
        </p:nvSpPr>
        <p:spPr bwMode="auto">
          <a:xfrm flipH="1">
            <a:off x="5218113" y="4612407"/>
            <a:ext cx="1281112" cy="609600"/>
          </a:xfrm>
          <a:prstGeom prst="line">
            <a:avLst/>
          </a:prstGeom>
          <a:noFill/>
          <a:ln w="9525">
            <a:solidFill>
              <a:srgbClr val="00206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46" name="Line 98"/>
          <p:cNvSpPr>
            <a:spLocks noChangeShapeType="1"/>
          </p:cNvSpPr>
          <p:nvPr/>
        </p:nvSpPr>
        <p:spPr bwMode="auto">
          <a:xfrm>
            <a:off x="5207001" y="5296620"/>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47" name="Text Box 106"/>
          <p:cNvSpPr txBox="1">
            <a:spLocks noChangeArrowheads="1"/>
          </p:cNvSpPr>
          <p:nvPr/>
        </p:nvSpPr>
        <p:spPr bwMode="auto">
          <a:xfrm>
            <a:off x="4432301" y="5110883"/>
            <a:ext cx="831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DATA6</a:t>
            </a:r>
            <a:endParaRPr lang="en-US" altLang="zh-CN" sz="1600" b="1" baseline="-25000">
              <a:solidFill>
                <a:srgbClr val="000000"/>
              </a:solidFill>
              <a:latin typeface="+mn-lt"/>
              <a:ea typeface="+mn-ea"/>
            </a:endParaRPr>
          </a:p>
        </p:txBody>
      </p:sp>
      <p:sp>
        <p:nvSpPr>
          <p:cNvPr id="48" name="Rectangle 71"/>
          <p:cNvSpPr>
            <a:spLocks noChangeArrowheads="1"/>
          </p:cNvSpPr>
          <p:nvPr/>
        </p:nvSpPr>
        <p:spPr bwMode="auto">
          <a:xfrm>
            <a:off x="8861426" y="1904132"/>
            <a:ext cx="1635125" cy="447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1800"/>
              </a:lnSpc>
            </a:pPr>
            <a:r>
              <a:rPr kumimoji="1" lang="zh-CN" altLang="en-US" sz="1600" b="1">
                <a:solidFill>
                  <a:srgbClr val="000000"/>
                </a:solidFill>
                <a:latin typeface="+mn-lt"/>
                <a:ea typeface="+mn-ea"/>
              </a:rPr>
              <a:t>接收窗口：</a:t>
            </a:r>
            <a:r>
              <a:rPr kumimoji="1" lang="en-US" altLang="zh-CN" sz="1600" b="1">
                <a:solidFill>
                  <a:srgbClr val="000000"/>
                </a:solidFill>
                <a:latin typeface="+mn-lt"/>
                <a:ea typeface="+mn-ea"/>
              </a:rPr>
              <a:t>0 ~ 3</a:t>
            </a:r>
            <a:endParaRPr kumimoji="1" lang="en-US" altLang="zh-CN"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接收窗口：</a:t>
            </a:r>
            <a:r>
              <a:rPr kumimoji="1" lang="en-US" altLang="zh-CN" sz="1600" b="1">
                <a:solidFill>
                  <a:srgbClr val="000000"/>
                </a:solidFill>
                <a:latin typeface="+mn-lt"/>
                <a:ea typeface="+mn-ea"/>
              </a:rPr>
              <a:t>1 ~ 4</a:t>
            </a:r>
            <a:endParaRPr kumimoji="1" lang="en-US" altLang="zh-CN"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接收窗口：</a:t>
            </a:r>
            <a:r>
              <a:rPr kumimoji="1" lang="en-US" altLang="zh-CN" sz="1600" b="1">
                <a:solidFill>
                  <a:srgbClr val="000000"/>
                </a:solidFill>
                <a:latin typeface="+mn-lt"/>
                <a:ea typeface="+mn-ea"/>
              </a:rPr>
              <a:t>2 ~ 5</a:t>
            </a:r>
            <a:endParaRPr kumimoji="1" lang="en-US" altLang="zh-CN"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窗口不变</a:t>
            </a:r>
            <a:endParaRPr kumimoji="1" lang="en-US" altLang="zh-CN"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窗口不变</a:t>
            </a:r>
            <a:endParaRPr kumimoji="1" lang="en-US" altLang="zh-CN"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窗口不变</a:t>
            </a:r>
            <a:endParaRPr kumimoji="1" lang="en-US" altLang="zh-CN"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a:p>
            <a:pPr>
              <a:lnSpc>
                <a:spcPts val="1800"/>
              </a:lnSpc>
            </a:pPr>
            <a:r>
              <a:rPr kumimoji="1" lang="zh-CN" altLang="en-US" sz="1600" b="1">
                <a:solidFill>
                  <a:srgbClr val="000000"/>
                </a:solidFill>
                <a:latin typeface="+mn-lt"/>
                <a:ea typeface="+mn-ea"/>
              </a:rPr>
              <a:t>接收窗口：</a:t>
            </a:r>
            <a:r>
              <a:rPr kumimoji="1" lang="en-US" altLang="zh-CN" sz="1600" b="1">
                <a:solidFill>
                  <a:srgbClr val="000000"/>
                </a:solidFill>
                <a:latin typeface="+mn-lt"/>
                <a:ea typeface="+mn-ea"/>
              </a:rPr>
              <a:t>6 ~ 9</a:t>
            </a:r>
            <a:endParaRPr kumimoji="1" lang="zh-CN" altLang="en-US"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a:p>
            <a:pPr>
              <a:lnSpc>
                <a:spcPts val="1800"/>
              </a:lnSpc>
            </a:pPr>
            <a:endParaRPr kumimoji="1" lang="en-US" altLang="zh-CN" sz="1600" b="1">
              <a:solidFill>
                <a:srgbClr val="000000"/>
              </a:solidFill>
              <a:latin typeface="+mn-lt"/>
              <a:ea typeface="+mn-ea"/>
            </a:endParaRPr>
          </a:p>
          <a:p>
            <a:pPr>
              <a:lnSpc>
                <a:spcPts val="1800"/>
              </a:lnSpc>
            </a:pPr>
            <a:endParaRPr kumimoji="1" lang="zh-CN" altLang="en-US" sz="1600" b="1">
              <a:solidFill>
                <a:srgbClr val="000000"/>
              </a:solidFill>
              <a:latin typeface="+mn-lt"/>
              <a:ea typeface="+mn-ea"/>
            </a:endParaRPr>
          </a:p>
        </p:txBody>
      </p:sp>
      <p:sp>
        <p:nvSpPr>
          <p:cNvPr id="49" name="Line 97"/>
          <p:cNvSpPr>
            <a:spLocks noChangeShapeType="1"/>
          </p:cNvSpPr>
          <p:nvPr/>
        </p:nvSpPr>
        <p:spPr bwMode="auto">
          <a:xfrm>
            <a:off x="5210176" y="5498233"/>
            <a:ext cx="1311275" cy="6191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50" name="Line 104"/>
          <p:cNvSpPr>
            <a:spLocks noChangeShapeType="1"/>
          </p:cNvSpPr>
          <p:nvPr/>
        </p:nvSpPr>
        <p:spPr bwMode="auto">
          <a:xfrm>
            <a:off x="5213351" y="5714133"/>
            <a:ext cx="854075" cy="4032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51" name="Line 105"/>
          <p:cNvSpPr>
            <a:spLocks noChangeShapeType="1"/>
          </p:cNvSpPr>
          <p:nvPr/>
        </p:nvSpPr>
        <p:spPr bwMode="auto">
          <a:xfrm>
            <a:off x="5213351" y="5930033"/>
            <a:ext cx="396875" cy="187325"/>
          </a:xfrm>
          <a:prstGeom prst="line">
            <a:avLst/>
          </a:prstGeom>
          <a:noFill/>
          <a:ln w="38100">
            <a:solidFill>
              <a:srgbClr val="00B0F0"/>
            </a:solidFill>
            <a:round/>
            <a:headEnd type="none" w="sm" len="sm"/>
            <a:tailEnd type="triangle" w="sm"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b="1" kern="0">
              <a:solidFill>
                <a:srgbClr val="000000"/>
              </a:solidFill>
              <a:latin typeface="+mn-lt"/>
              <a:ea typeface="+mn-ea"/>
            </a:endParaRPr>
          </a:p>
        </p:txBody>
      </p:sp>
      <p:sp>
        <p:nvSpPr>
          <p:cNvPr id="52" name="Text Box 107"/>
          <p:cNvSpPr txBox="1">
            <a:spLocks noChangeArrowheads="1"/>
          </p:cNvSpPr>
          <p:nvPr/>
        </p:nvSpPr>
        <p:spPr bwMode="auto">
          <a:xfrm>
            <a:off x="4435475" y="5323608"/>
            <a:ext cx="831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DATA7</a:t>
            </a:r>
            <a:endParaRPr lang="en-US" altLang="zh-CN" sz="1600" b="1" baseline="-25000">
              <a:solidFill>
                <a:srgbClr val="000000"/>
              </a:solidFill>
              <a:latin typeface="+mn-lt"/>
              <a:ea typeface="+mn-ea"/>
            </a:endParaRPr>
          </a:p>
        </p:txBody>
      </p:sp>
      <p:sp>
        <p:nvSpPr>
          <p:cNvPr id="53" name="Text Box 108"/>
          <p:cNvSpPr txBox="1">
            <a:spLocks noChangeArrowheads="1"/>
          </p:cNvSpPr>
          <p:nvPr/>
        </p:nvSpPr>
        <p:spPr bwMode="auto">
          <a:xfrm>
            <a:off x="4441825" y="5558558"/>
            <a:ext cx="831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DATA8</a:t>
            </a:r>
            <a:endParaRPr lang="en-US" altLang="zh-CN" sz="1600" b="1" baseline="-25000">
              <a:solidFill>
                <a:srgbClr val="000000"/>
              </a:solidFill>
              <a:latin typeface="+mn-lt"/>
              <a:ea typeface="+mn-ea"/>
            </a:endParaRPr>
          </a:p>
        </p:txBody>
      </p:sp>
      <p:sp>
        <p:nvSpPr>
          <p:cNvPr id="54" name="Text Box 109"/>
          <p:cNvSpPr txBox="1">
            <a:spLocks noChangeArrowheads="1"/>
          </p:cNvSpPr>
          <p:nvPr/>
        </p:nvSpPr>
        <p:spPr bwMode="auto">
          <a:xfrm>
            <a:off x="4438650" y="5780808"/>
            <a:ext cx="831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mn-lt"/>
                <a:ea typeface="+mn-ea"/>
              </a:rPr>
              <a:t>DATA9</a:t>
            </a:r>
            <a:endParaRPr lang="en-US" altLang="zh-CN" sz="1600" b="1" baseline="-2500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5.1.5 </a:t>
            </a:r>
            <a:r>
              <a:rPr sz="2800" b="1" dirty="0">
                <a:solidFill>
                  <a:schemeClr val="bg2"/>
                </a:solidFill>
                <a:latin typeface="黑体" panose="02010609060101010101" charset="-122"/>
                <a:ea typeface="黑体" panose="02010609060101010101" charset="-122"/>
                <a:sym typeface="+mn-ea"/>
              </a:rPr>
              <a:t>可靠传输</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705538" name="Rectangle 2"/>
          <p:cNvSpPr>
            <a:spLocks noGrp="1" noChangeArrowheads="1"/>
          </p:cNvSpPr>
          <p:nvPr/>
        </p:nvSpPr>
        <p:spPr>
          <a:xfrm>
            <a:off x="382271" y="1147998"/>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en-US" altLang="zh-CN" sz="2800" b="1" dirty="0">
                <a:solidFill>
                  <a:schemeClr val="bg2"/>
                </a:solidFill>
              </a:rPr>
              <a:t>6) </a:t>
            </a:r>
            <a:r>
              <a:rPr lang="zh-CN" altLang="en-US" sz="2800" b="1" dirty="0">
                <a:solidFill>
                  <a:schemeClr val="bg2"/>
                </a:solidFill>
              </a:rPr>
              <a:t>数据链路层的可靠传输</a:t>
            </a:r>
            <a:endParaRPr lang="zh-CN" altLang="en-US" sz="2800" b="1" dirty="0">
              <a:solidFill>
                <a:schemeClr val="bg2"/>
              </a:solidFill>
            </a:endParaRPr>
          </a:p>
        </p:txBody>
      </p:sp>
      <p:sp>
        <p:nvSpPr>
          <p:cNvPr id="705539" name="Rectangle 3"/>
          <p:cNvSpPr>
            <a:spLocks noGrp="1" noChangeArrowheads="1"/>
          </p:cNvSpPr>
          <p:nvPr>
            <p:ph idx="1"/>
          </p:nvPr>
        </p:nvSpPr>
        <p:spPr>
          <a:xfrm>
            <a:off x="296545" y="1868805"/>
            <a:ext cx="11460480" cy="3822700"/>
          </a:xfrm>
        </p:spPr>
        <p:txBody>
          <a:bodyPr>
            <a:normAutofit lnSpcReduction="20000"/>
          </a:bodyPr>
          <a:lstStyle/>
          <a:p>
            <a:pPr marL="342900" indent="-342900" fontAlgn="auto">
              <a:lnSpc>
                <a:spcPct val="150000"/>
              </a:lnSpc>
              <a:buFont typeface="Wingdings" panose="05000000000000000000" pitchFamily="2" charset="2"/>
              <a:buChar char="l"/>
            </a:pPr>
            <a:r>
              <a:rPr lang="zh-CN" altLang="en-US" sz="2400" b="1" dirty="0">
                <a:solidFill>
                  <a:schemeClr val="bg2"/>
                </a:solidFill>
              </a:rPr>
              <a:t>实现可靠传输需要付出代价（例如会降低传输效率）。</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因此，应当根据链路的具体情况来决定是否需要让链路层向上提供可靠传输服务。</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当链路误码率非常低时，在数据链路层可不实现可靠传输，而是由上层协议（例如，运输层的</a:t>
            </a:r>
            <a:r>
              <a:rPr lang="en-US" altLang="zh-CN" sz="2400" b="1" dirty="0">
                <a:solidFill>
                  <a:schemeClr val="bg2"/>
                </a:solidFill>
              </a:rPr>
              <a:t>TCP</a:t>
            </a:r>
            <a:r>
              <a:rPr lang="zh-CN" altLang="en-US" sz="2400" b="1" dirty="0">
                <a:solidFill>
                  <a:schemeClr val="bg2"/>
                </a:solidFill>
              </a:rPr>
              <a:t>协议）来完成。</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但是在使用无线信道传输数据时，由于信道质量较差，在数据链路层仍需要实现可靠传输（例如使用停止等待协议）。</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63345" y="2478967"/>
            <a:ext cx="7528560" cy="1088390"/>
          </a:xfrm>
        </p:spPr>
        <p:txBody>
          <a:bodyPr/>
          <a:lstStyle/>
          <a:p>
            <a:r>
              <a:rPr dirty="0"/>
              <a:t>数据链路层的协议</a:t>
            </a:r>
            <a:endParaRPr dirty="0"/>
          </a:p>
        </p:txBody>
      </p:sp>
      <p:cxnSp>
        <p:nvCxnSpPr>
          <p:cNvPr id="4" name="直接连接符 3"/>
          <p:cNvCxnSpPr/>
          <p:nvPr/>
        </p:nvCxnSpPr>
        <p:spPr>
          <a:xfrm>
            <a:off x="5444359" y="4225157"/>
            <a:ext cx="304800" cy="0"/>
          </a:xfrm>
          <a:prstGeom prst="line">
            <a:avLst/>
          </a:prstGeom>
          <a:ln w="254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5.2.1 PPP</a:t>
            </a:r>
            <a:r>
              <a:rPr sz="2800" b="1" dirty="0">
                <a:latin typeface="宋体" panose="02010600030101010101" pitchFamily="2" charset="-122"/>
                <a:ea typeface="宋体" panose="02010600030101010101" pitchFamily="2" charset="-122"/>
                <a:cs typeface="宋体" panose="02010600030101010101" pitchFamily="2" charset="-122"/>
              </a:rPr>
              <a:t>协议的特点</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90467" name="Rectangle 3"/>
          <p:cNvSpPr>
            <a:spLocks noGrp="1" noChangeArrowheads="1"/>
          </p:cNvSpPr>
          <p:nvPr>
            <p:ph idx="1"/>
          </p:nvPr>
        </p:nvSpPr>
        <p:spPr>
          <a:xfrm>
            <a:off x="205930" y="1143530"/>
            <a:ext cx="10978515" cy="1133342"/>
          </a:xfrm>
        </p:spPr>
        <p:txBody>
          <a:bodyPr>
            <a:normAutofit/>
          </a:bodyPr>
          <a:p>
            <a:pPr marL="342900" indent="-342900">
              <a:buFont typeface="Wingdings" panose="05000000000000000000" pitchFamily="2" charset="2"/>
              <a:buChar char="l"/>
            </a:pPr>
            <a:r>
              <a:rPr lang="zh-CN" altLang="en-US" sz="2000" b="1" dirty="0">
                <a:solidFill>
                  <a:schemeClr val="bg2"/>
                </a:solidFill>
              </a:rPr>
              <a:t>现在全世界使用得最多</a:t>
            </a:r>
            <a:r>
              <a:rPr lang="zh-CN" altLang="en-US" sz="2000" b="1" dirty="0" smtClean="0">
                <a:solidFill>
                  <a:schemeClr val="bg2"/>
                </a:solidFill>
              </a:rPr>
              <a:t>的点对点数据链路层</a:t>
            </a:r>
            <a:r>
              <a:rPr lang="zh-CN" altLang="en-US" sz="2000" b="1" dirty="0">
                <a:solidFill>
                  <a:schemeClr val="bg2"/>
                </a:solidFill>
              </a:rPr>
              <a:t>协议是</a:t>
            </a:r>
            <a:r>
              <a:rPr lang="zh-CN" altLang="en-US" sz="2000" b="1" dirty="0">
                <a:solidFill>
                  <a:srgbClr val="FF0000"/>
                </a:solidFill>
              </a:rPr>
              <a:t>点对点协议</a:t>
            </a:r>
            <a:r>
              <a:rPr lang="zh-CN" altLang="en-US" sz="2000" b="1" dirty="0">
                <a:solidFill>
                  <a:schemeClr val="bg2"/>
                </a:solidFill>
              </a:rPr>
              <a:t> </a:t>
            </a:r>
            <a:r>
              <a:rPr lang="en-US" altLang="zh-CN" sz="2000" b="1" dirty="0">
                <a:solidFill>
                  <a:schemeClr val="bg2"/>
                </a:solidFill>
              </a:rPr>
              <a:t>PPP (Point-to-Point Protocol)</a:t>
            </a:r>
            <a:r>
              <a:rPr lang="zh-CN" altLang="en-US" sz="2000" b="1" dirty="0">
                <a:solidFill>
                  <a:schemeClr val="bg2"/>
                </a:solidFill>
              </a:rPr>
              <a:t>。</a:t>
            </a:r>
            <a:endParaRPr lang="zh-CN" altLang="en-US" sz="2000" b="1" dirty="0">
              <a:solidFill>
                <a:schemeClr val="bg2"/>
              </a:solidFill>
            </a:endParaRPr>
          </a:p>
          <a:p>
            <a:pPr marL="342900" indent="-342900">
              <a:buFont typeface="Wingdings" panose="05000000000000000000" pitchFamily="2" charset="2"/>
              <a:buChar char="l"/>
            </a:pPr>
            <a:r>
              <a:rPr lang="zh-CN" altLang="en-US" sz="2000" b="1" dirty="0">
                <a:solidFill>
                  <a:schemeClr val="bg2"/>
                </a:solidFill>
              </a:rPr>
              <a:t>用户使用拨号电话线接入因特网时，一般都是使用 </a:t>
            </a:r>
            <a:r>
              <a:rPr lang="en-US" altLang="zh-CN" sz="2000" b="1" dirty="0">
                <a:solidFill>
                  <a:schemeClr val="bg2"/>
                </a:solidFill>
              </a:rPr>
              <a:t>PPP </a:t>
            </a:r>
            <a:r>
              <a:rPr lang="zh-CN" altLang="en-US" sz="2000" b="1" dirty="0">
                <a:solidFill>
                  <a:schemeClr val="bg2"/>
                </a:solidFill>
              </a:rPr>
              <a:t>协议。  </a:t>
            </a:r>
            <a:endParaRPr lang="zh-CN" altLang="en-US" sz="2000" b="1" dirty="0">
              <a:solidFill>
                <a:schemeClr val="bg2"/>
              </a:solidFill>
            </a:endParaRPr>
          </a:p>
        </p:txBody>
      </p:sp>
      <p:sp>
        <p:nvSpPr>
          <p:cNvPr id="3" name="矩形 2"/>
          <p:cNvSpPr/>
          <p:nvPr/>
        </p:nvSpPr>
        <p:spPr>
          <a:xfrm>
            <a:off x="205930" y="2627176"/>
            <a:ext cx="4021037" cy="400110"/>
          </a:xfrm>
          <a:prstGeom prst="rect">
            <a:avLst/>
          </a:prstGeom>
        </p:spPr>
        <p:txBody>
          <a:bodyPr wrap="none">
            <a:spAutoFit/>
          </a:bodyPr>
          <a:p>
            <a:r>
              <a:rPr lang="zh-CN" altLang="en-US" b="1" dirty="0">
                <a:solidFill>
                  <a:schemeClr val="bg2"/>
                </a:solidFill>
                <a:latin typeface="+mn-lt"/>
                <a:ea typeface="+mn-ea"/>
              </a:rPr>
              <a:t>用户到 </a:t>
            </a:r>
            <a:r>
              <a:rPr lang="en-US" altLang="zh-CN" b="1" dirty="0">
                <a:solidFill>
                  <a:schemeClr val="bg2"/>
                </a:solidFill>
                <a:latin typeface="+mn-lt"/>
                <a:ea typeface="+mn-ea"/>
              </a:rPr>
              <a:t>ISP </a:t>
            </a:r>
            <a:r>
              <a:rPr lang="zh-CN" altLang="en-US" b="1" dirty="0">
                <a:solidFill>
                  <a:schemeClr val="bg2"/>
                </a:solidFill>
                <a:latin typeface="+mn-lt"/>
                <a:ea typeface="+mn-ea"/>
              </a:rPr>
              <a:t>的链路使用 </a:t>
            </a:r>
            <a:r>
              <a:rPr lang="en-US" altLang="zh-CN" b="1" dirty="0">
                <a:solidFill>
                  <a:schemeClr val="bg2"/>
                </a:solidFill>
                <a:latin typeface="+mn-lt"/>
                <a:ea typeface="+mn-ea"/>
              </a:rPr>
              <a:t>PPP </a:t>
            </a:r>
            <a:r>
              <a:rPr lang="zh-CN" altLang="en-US" b="1" dirty="0">
                <a:solidFill>
                  <a:schemeClr val="bg2"/>
                </a:solidFill>
                <a:latin typeface="+mn-lt"/>
                <a:ea typeface="+mn-ea"/>
              </a:rPr>
              <a:t>协议 </a:t>
            </a:r>
            <a:endParaRPr lang="zh-CN" altLang="en-US" b="1" dirty="0">
              <a:solidFill>
                <a:schemeClr val="bg2"/>
              </a:solidFill>
              <a:latin typeface="+mn-lt"/>
              <a:ea typeface="+mn-ea"/>
            </a:endParaRPr>
          </a:p>
        </p:txBody>
      </p:sp>
      <p:sp>
        <p:nvSpPr>
          <p:cNvPr id="19" name="Line 53"/>
          <p:cNvSpPr>
            <a:spLocks noChangeShapeType="1"/>
          </p:cNvSpPr>
          <p:nvPr/>
        </p:nvSpPr>
        <p:spPr bwMode="auto">
          <a:xfrm>
            <a:off x="2684834" y="6163651"/>
            <a:ext cx="4032250" cy="0"/>
          </a:xfrm>
          <a:prstGeom prst="line">
            <a:avLst/>
          </a:prstGeom>
          <a:noFill/>
          <a:ln w="9525">
            <a:solidFill>
              <a:srgbClr val="0070C0"/>
            </a:solidFill>
            <a:round/>
            <a:headEnd type="triangle" w="med" len="med"/>
            <a:tailEnd type="triangle" w="med" len="med"/>
          </a:ln>
          <a:effectLst/>
        </p:spPr>
        <p:txBody>
          <a:bodyPr/>
          <a:p>
            <a:endParaRPr lang="zh-CN" altLang="en-US" b="1">
              <a:solidFill>
                <a:schemeClr val="tx1">
                  <a:lumMod val="75000"/>
                  <a:lumOff val="25000"/>
                </a:schemeClr>
              </a:solidFill>
              <a:latin typeface="+mn-lt"/>
              <a:ea typeface="+mn-ea"/>
            </a:endParaRPr>
          </a:p>
        </p:txBody>
      </p:sp>
      <p:sp>
        <p:nvSpPr>
          <p:cNvPr id="20" name="Oval 54"/>
          <p:cNvSpPr>
            <a:spLocks noChangeArrowheads="1"/>
          </p:cNvSpPr>
          <p:nvPr/>
        </p:nvSpPr>
        <p:spPr bwMode="auto">
          <a:xfrm>
            <a:off x="4197723" y="3355364"/>
            <a:ext cx="936625" cy="2520950"/>
          </a:xfrm>
          <a:prstGeom prst="ellipse">
            <a:avLst/>
          </a:prstGeom>
          <a:solidFill>
            <a:srgbClr val="92D050">
              <a:alpha val="50000"/>
            </a:srgbClr>
          </a:solidFill>
          <a:ln w="9525">
            <a:noFill/>
            <a:round/>
          </a:ln>
          <a:effectLst/>
        </p:spPr>
        <p:txBody>
          <a:bodyPr wrap="none" anchor="ctr"/>
          <a:p>
            <a:endParaRPr lang="zh-CN" altLang="en-US" b="1">
              <a:solidFill>
                <a:schemeClr val="bg2"/>
              </a:solidFill>
              <a:latin typeface="+mn-lt"/>
              <a:ea typeface="+mn-ea"/>
            </a:endParaRPr>
          </a:p>
        </p:txBody>
      </p:sp>
      <p:sp>
        <p:nvSpPr>
          <p:cNvPr id="21" name="Text Box 55"/>
          <p:cNvSpPr txBox="1">
            <a:spLocks noChangeArrowheads="1"/>
          </p:cNvSpPr>
          <p:nvPr/>
        </p:nvSpPr>
        <p:spPr bwMode="auto">
          <a:xfrm>
            <a:off x="1892672" y="4231665"/>
            <a:ext cx="412750" cy="915987"/>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用</a:t>
            </a:r>
            <a:endParaRPr kumimoji="1" lang="zh-CN" altLang="en-US" sz="1800" b="1">
              <a:solidFill>
                <a:schemeClr val="bg2"/>
              </a:solidFill>
              <a:latin typeface="+mn-lt"/>
              <a:ea typeface="+mn-ea"/>
            </a:endParaRPr>
          </a:p>
          <a:p>
            <a:endParaRPr kumimoji="1" lang="zh-CN" altLang="en-US" sz="1800" b="1">
              <a:solidFill>
                <a:schemeClr val="bg2"/>
              </a:solidFill>
              <a:latin typeface="+mn-lt"/>
              <a:ea typeface="+mn-ea"/>
            </a:endParaRPr>
          </a:p>
          <a:p>
            <a:r>
              <a:rPr kumimoji="1" lang="zh-CN" altLang="en-US" sz="1800" b="1">
                <a:solidFill>
                  <a:schemeClr val="bg2"/>
                </a:solidFill>
                <a:latin typeface="+mn-lt"/>
                <a:ea typeface="+mn-ea"/>
              </a:rPr>
              <a:t>户</a:t>
            </a:r>
            <a:endParaRPr kumimoji="1" lang="zh-CN" altLang="en-US" sz="1800" b="1">
              <a:solidFill>
                <a:schemeClr val="bg2"/>
              </a:solidFill>
              <a:latin typeface="+mn-lt"/>
              <a:ea typeface="+mn-ea"/>
            </a:endParaRPr>
          </a:p>
        </p:txBody>
      </p:sp>
      <p:sp>
        <p:nvSpPr>
          <p:cNvPr id="22" name="Text Box 56"/>
          <p:cNvSpPr txBox="1">
            <a:spLocks noChangeArrowheads="1"/>
          </p:cNvSpPr>
          <p:nvPr/>
        </p:nvSpPr>
        <p:spPr bwMode="auto">
          <a:xfrm>
            <a:off x="9465047" y="4336439"/>
            <a:ext cx="1098550" cy="36671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至因特网</a:t>
            </a:r>
            <a:endParaRPr kumimoji="1" lang="zh-CN" altLang="en-US" sz="1800" b="1">
              <a:solidFill>
                <a:schemeClr val="bg2"/>
              </a:solidFill>
              <a:latin typeface="+mn-lt"/>
              <a:ea typeface="+mn-ea"/>
            </a:endParaRPr>
          </a:p>
        </p:txBody>
      </p:sp>
      <p:sp>
        <p:nvSpPr>
          <p:cNvPr id="23" name="Rectangle 58"/>
          <p:cNvSpPr>
            <a:spLocks noChangeArrowheads="1"/>
          </p:cNvSpPr>
          <p:nvPr/>
        </p:nvSpPr>
        <p:spPr bwMode="auto">
          <a:xfrm>
            <a:off x="6747247" y="3572852"/>
            <a:ext cx="2201862" cy="2232025"/>
          </a:xfrm>
          <a:prstGeom prst="rect">
            <a:avLst/>
          </a:prstGeom>
          <a:solidFill>
            <a:srgbClr val="00B0F0"/>
          </a:solidFill>
          <a:ln w="19050">
            <a:noFill/>
            <a:miter lim="800000"/>
          </a:ln>
          <a:effectLst>
            <a:outerShdw dist="35921" dir="2700000" algn="ctr" rotWithShape="0">
              <a:schemeClr val="bg2"/>
            </a:outerShdw>
          </a:effectLst>
        </p:spPr>
        <p:txBody>
          <a:bodyPr wrap="none" anchor="ctr"/>
          <a:p>
            <a:endParaRPr lang="zh-CN" altLang="en-US" b="1">
              <a:solidFill>
                <a:schemeClr val="bg2"/>
              </a:solidFill>
              <a:latin typeface="+mn-lt"/>
              <a:ea typeface="+mn-ea"/>
            </a:endParaRPr>
          </a:p>
        </p:txBody>
      </p:sp>
      <p:sp>
        <p:nvSpPr>
          <p:cNvPr id="24" name="Text Box 59"/>
          <p:cNvSpPr txBox="1">
            <a:spLocks noChangeArrowheads="1"/>
          </p:cNvSpPr>
          <p:nvPr/>
        </p:nvSpPr>
        <p:spPr bwMode="auto">
          <a:xfrm>
            <a:off x="6750422" y="3612539"/>
            <a:ext cx="2241550" cy="641350"/>
          </a:xfrm>
          <a:prstGeom prst="rect">
            <a:avLst/>
          </a:prstGeom>
          <a:noFill/>
          <a:ln w="9525">
            <a:noFill/>
            <a:miter lim="800000"/>
          </a:ln>
          <a:effectLst/>
        </p:spPr>
        <p:txBody>
          <a:bodyPr wrap="none">
            <a:spAutoFit/>
          </a:bodyPr>
          <a:p>
            <a:pPr algn="ctr"/>
            <a:r>
              <a:rPr kumimoji="1" lang="zh-CN" altLang="en-US" sz="1800" b="1">
                <a:solidFill>
                  <a:schemeClr val="bg2"/>
                </a:solidFill>
                <a:latin typeface="+mn-lt"/>
                <a:ea typeface="+mn-ea"/>
              </a:rPr>
              <a:t>已向因特网管理机构</a:t>
            </a:r>
            <a:endParaRPr kumimoji="1" lang="zh-CN" altLang="en-US" sz="1800" b="1">
              <a:solidFill>
                <a:schemeClr val="bg2"/>
              </a:solidFill>
              <a:latin typeface="+mn-lt"/>
              <a:ea typeface="+mn-ea"/>
            </a:endParaRPr>
          </a:p>
          <a:p>
            <a:pPr algn="ctr"/>
            <a:r>
              <a:rPr kumimoji="1" lang="zh-CN" altLang="en-US" sz="1800" b="1">
                <a:solidFill>
                  <a:schemeClr val="bg2"/>
                </a:solidFill>
                <a:latin typeface="+mn-lt"/>
                <a:ea typeface="+mn-ea"/>
              </a:rPr>
              <a:t>申请到一批 </a:t>
            </a:r>
            <a:r>
              <a:rPr kumimoji="1" lang="en-US" altLang="zh-CN" sz="1800" b="1">
                <a:solidFill>
                  <a:schemeClr val="bg2"/>
                </a:solidFill>
                <a:latin typeface="+mn-lt"/>
                <a:ea typeface="+mn-ea"/>
              </a:rPr>
              <a:t>IP </a:t>
            </a:r>
            <a:r>
              <a:rPr kumimoji="1" lang="zh-CN" altLang="en-US" sz="1800" b="1">
                <a:solidFill>
                  <a:schemeClr val="bg2"/>
                </a:solidFill>
                <a:latin typeface="+mn-lt"/>
                <a:ea typeface="+mn-ea"/>
              </a:rPr>
              <a:t>地址</a:t>
            </a:r>
            <a:endParaRPr kumimoji="1" lang="zh-CN" altLang="en-US" sz="1800" b="1">
              <a:solidFill>
                <a:schemeClr val="bg2"/>
              </a:solidFill>
              <a:latin typeface="+mn-lt"/>
              <a:ea typeface="+mn-ea"/>
            </a:endParaRPr>
          </a:p>
        </p:txBody>
      </p:sp>
      <p:sp>
        <p:nvSpPr>
          <p:cNvPr id="25" name="Text Box 60"/>
          <p:cNvSpPr txBox="1">
            <a:spLocks noChangeArrowheads="1"/>
          </p:cNvSpPr>
          <p:nvPr/>
        </p:nvSpPr>
        <p:spPr bwMode="auto">
          <a:xfrm>
            <a:off x="7609259" y="4495189"/>
            <a:ext cx="552450" cy="366712"/>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ISP</a:t>
            </a:r>
            <a:endParaRPr kumimoji="1" lang="en-US" altLang="zh-CN" sz="1800" b="1">
              <a:solidFill>
                <a:schemeClr val="bg2"/>
              </a:solidFill>
              <a:latin typeface="+mn-lt"/>
              <a:ea typeface="+mn-ea"/>
            </a:endParaRPr>
          </a:p>
        </p:txBody>
      </p:sp>
      <p:sp>
        <p:nvSpPr>
          <p:cNvPr id="26" name="Freeform 61"/>
          <p:cNvSpPr/>
          <p:nvPr/>
        </p:nvSpPr>
        <p:spPr bwMode="auto">
          <a:xfrm>
            <a:off x="8955459" y="4723789"/>
            <a:ext cx="1506538" cy="114300"/>
          </a:xfrm>
          <a:custGeom>
            <a:avLst/>
            <a:gdLst/>
            <a:ahLst/>
            <a:cxnLst>
              <a:cxn ang="0">
                <a:pos x="0" y="0"/>
              </a:cxn>
              <a:cxn ang="0">
                <a:pos x="379" y="0"/>
              </a:cxn>
              <a:cxn ang="0">
                <a:pos x="297" y="72"/>
              </a:cxn>
              <a:cxn ang="0">
                <a:pos x="949" y="62"/>
              </a:cxn>
            </a:cxnLst>
            <a:rect l="0" t="0" r="r" b="b"/>
            <a:pathLst>
              <a:path w="949" h="72">
                <a:moveTo>
                  <a:pt x="0" y="0"/>
                </a:moveTo>
                <a:lnTo>
                  <a:pt x="379" y="0"/>
                </a:lnTo>
                <a:lnTo>
                  <a:pt x="297" y="72"/>
                </a:lnTo>
                <a:lnTo>
                  <a:pt x="949" y="62"/>
                </a:lnTo>
              </a:path>
            </a:pathLst>
          </a:custGeom>
          <a:noFill/>
          <a:ln w="57150">
            <a:solidFill>
              <a:srgbClr val="0070C0"/>
            </a:solidFill>
            <a:round/>
          </a:ln>
          <a:effectLst/>
        </p:spPr>
        <p:txBody>
          <a:bodyPr wrap="none" anchor="ctr"/>
          <a:p>
            <a:endParaRPr lang="zh-CN" altLang="en-US" b="1">
              <a:solidFill>
                <a:schemeClr val="bg2"/>
              </a:solidFill>
              <a:latin typeface="+mn-lt"/>
              <a:ea typeface="+mn-ea"/>
            </a:endParaRPr>
          </a:p>
        </p:txBody>
      </p:sp>
      <p:sp>
        <p:nvSpPr>
          <p:cNvPr id="27" name="Line 66"/>
          <p:cNvSpPr>
            <a:spLocks noChangeShapeType="1"/>
          </p:cNvSpPr>
          <p:nvPr/>
        </p:nvSpPr>
        <p:spPr bwMode="auto">
          <a:xfrm>
            <a:off x="2684834" y="3715727"/>
            <a:ext cx="4032250" cy="288925"/>
          </a:xfrm>
          <a:prstGeom prst="line">
            <a:avLst/>
          </a:prstGeom>
          <a:noFill/>
          <a:ln w="9525">
            <a:solidFill>
              <a:srgbClr val="0070C0"/>
            </a:solidFill>
            <a:round/>
          </a:ln>
          <a:effectLst/>
        </p:spPr>
        <p:txBody>
          <a:bodyPr/>
          <a:p>
            <a:endParaRPr lang="zh-CN" altLang="en-US" b="1">
              <a:solidFill>
                <a:schemeClr val="tx1">
                  <a:lumMod val="75000"/>
                  <a:lumOff val="25000"/>
                </a:schemeClr>
              </a:solidFill>
              <a:latin typeface="+mn-lt"/>
              <a:ea typeface="+mn-ea"/>
            </a:endParaRPr>
          </a:p>
        </p:txBody>
      </p:sp>
      <p:sp>
        <p:nvSpPr>
          <p:cNvPr id="28" name="Text Box 67"/>
          <p:cNvSpPr txBox="1">
            <a:spLocks noChangeArrowheads="1"/>
          </p:cNvSpPr>
          <p:nvPr/>
        </p:nvSpPr>
        <p:spPr bwMode="auto">
          <a:xfrm>
            <a:off x="4269159" y="4336439"/>
            <a:ext cx="869950" cy="36671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接入网</a:t>
            </a:r>
            <a:endParaRPr kumimoji="1" lang="zh-CN" altLang="en-US" sz="1800" b="1">
              <a:solidFill>
                <a:schemeClr val="bg2"/>
              </a:solidFill>
              <a:latin typeface="+mn-lt"/>
              <a:ea typeface="+mn-ea"/>
            </a:endParaRPr>
          </a:p>
        </p:txBody>
      </p:sp>
      <p:sp>
        <p:nvSpPr>
          <p:cNvPr id="29" name="Line 68"/>
          <p:cNvSpPr>
            <a:spLocks noChangeShapeType="1"/>
          </p:cNvSpPr>
          <p:nvPr/>
        </p:nvSpPr>
        <p:spPr bwMode="auto">
          <a:xfrm>
            <a:off x="2684834" y="4220552"/>
            <a:ext cx="4032250" cy="142875"/>
          </a:xfrm>
          <a:prstGeom prst="line">
            <a:avLst/>
          </a:prstGeom>
          <a:noFill/>
          <a:ln w="9525">
            <a:solidFill>
              <a:srgbClr val="0070C0"/>
            </a:solidFill>
            <a:round/>
          </a:ln>
          <a:effectLst/>
        </p:spPr>
        <p:txBody>
          <a:bodyPr/>
          <a:p>
            <a:endParaRPr lang="zh-CN" altLang="en-US" b="1">
              <a:solidFill>
                <a:schemeClr val="tx1">
                  <a:lumMod val="75000"/>
                  <a:lumOff val="25000"/>
                </a:schemeClr>
              </a:solidFill>
              <a:latin typeface="+mn-lt"/>
              <a:ea typeface="+mn-ea"/>
            </a:endParaRPr>
          </a:p>
        </p:txBody>
      </p:sp>
      <p:sp>
        <p:nvSpPr>
          <p:cNvPr id="30" name="Line 69"/>
          <p:cNvSpPr>
            <a:spLocks noChangeShapeType="1"/>
          </p:cNvSpPr>
          <p:nvPr/>
        </p:nvSpPr>
        <p:spPr bwMode="auto">
          <a:xfrm>
            <a:off x="2684834" y="4723789"/>
            <a:ext cx="4032250" cy="0"/>
          </a:xfrm>
          <a:prstGeom prst="line">
            <a:avLst/>
          </a:prstGeom>
          <a:noFill/>
          <a:ln w="9525">
            <a:solidFill>
              <a:srgbClr val="0070C0"/>
            </a:solidFill>
            <a:round/>
          </a:ln>
          <a:effectLst/>
        </p:spPr>
        <p:txBody>
          <a:bodyPr/>
          <a:p>
            <a:endParaRPr lang="zh-CN" altLang="en-US" b="1">
              <a:solidFill>
                <a:schemeClr val="tx1">
                  <a:lumMod val="75000"/>
                  <a:lumOff val="25000"/>
                </a:schemeClr>
              </a:solidFill>
              <a:latin typeface="+mn-lt"/>
              <a:ea typeface="+mn-ea"/>
            </a:endParaRPr>
          </a:p>
        </p:txBody>
      </p:sp>
      <p:sp>
        <p:nvSpPr>
          <p:cNvPr id="31" name="Line 70"/>
          <p:cNvSpPr>
            <a:spLocks noChangeShapeType="1"/>
          </p:cNvSpPr>
          <p:nvPr/>
        </p:nvSpPr>
        <p:spPr bwMode="auto">
          <a:xfrm flipV="1">
            <a:off x="2684835" y="5015889"/>
            <a:ext cx="4049713" cy="139700"/>
          </a:xfrm>
          <a:prstGeom prst="line">
            <a:avLst/>
          </a:prstGeom>
          <a:noFill/>
          <a:ln w="9525">
            <a:solidFill>
              <a:srgbClr val="0070C0"/>
            </a:solidFill>
            <a:round/>
          </a:ln>
          <a:effectLst/>
        </p:spPr>
        <p:txBody>
          <a:bodyPr/>
          <a:p>
            <a:endParaRPr lang="zh-CN" altLang="en-US" b="1">
              <a:solidFill>
                <a:schemeClr val="tx1">
                  <a:lumMod val="75000"/>
                  <a:lumOff val="25000"/>
                </a:schemeClr>
              </a:solidFill>
              <a:latin typeface="+mn-lt"/>
              <a:ea typeface="+mn-ea"/>
            </a:endParaRPr>
          </a:p>
        </p:txBody>
      </p:sp>
      <p:sp>
        <p:nvSpPr>
          <p:cNvPr id="32" name="Line 71"/>
          <p:cNvSpPr>
            <a:spLocks noChangeShapeType="1"/>
          </p:cNvSpPr>
          <p:nvPr/>
        </p:nvSpPr>
        <p:spPr bwMode="auto">
          <a:xfrm flipV="1">
            <a:off x="2684834" y="5371490"/>
            <a:ext cx="4032250" cy="288925"/>
          </a:xfrm>
          <a:prstGeom prst="line">
            <a:avLst/>
          </a:prstGeom>
          <a:noFill/>
          <a:ln w="9525">
            <a:solidFill>
              <a:srgbClr val="0070C0"/>
            </a:solidFill>
            <a:round/>
          </a:ln>
          <a:effectLst/>
        </p:spPr>
        <p:txBody>
          <a:bodyPr/>
          <a:p>
            <a:endParaRPr lang="zh-CN" altLang="en-US" b="1">
              <a:solidFill>
                <a:schemeClr val="tx1">
                  <a:lumMod val="75000"/>
                  <a:lumOff val="25000"/>
                </a:schemeClr>
              </a:solidFill>
              <a:latin typeface="+mn-lt"/>
              <a:ea typeface="+mn-ea"/>
            </a:endParaRPr>
          </a:p>
        </p:txBody>
      </p:sp>
      <p:sp>
        <p:nvSpPr>
          <p:cNvPr id="33" name="Text Box 72"/>
          <p:cNvSpPr txBox="1">
            <a:spLocks noChangeArrowheads="1"/>
          </p:cNvSpPr>
          <p:nvPr/>
        </p:nvSpPr>
        <p:spPr bwMode="auto">
          <a:xfrm>
            <a:off x="4197722" y="5958864"/>
            <a:ext cx="1162050" cy="366712"/>
          </a:xfrm>
          <a:prstGeom prst="rect">
            <a:avLst/>
          </a:prstGeom>
          <a:solidFill>
            <a:schemeClr val="bg1">
              <a:lumMod val="95000"/>
            </a:schemeClr>
          </a:solidFill>
          <a:ln w="9525">
            <a:noFill/>
            <a:miter lim="800000"/>
          </a:ln>
          <a:effectLst/>
        </p:spPr>
        <p:txBody>
          <a:bodyPr wrap="none">
            <a:spAutoFit/>
          </a:bodyPr>
          <a:p>
            <a:r>
              <a:rPr kumimoji="1" lang="en-US" altLang="zh-CN" sz="1800" b="1" dirty="0">
                <a:solidFill>
                  <a:schemeClr val="bg2"/>
                </a:solidFill>
                <a:latin typeface="+mn-lt"/>
                <a:ea typeface="+mn-ea"/>
              </a:rPr>
              <a:t>PPP </a:t>
            </a:r>
            <a:r>
              <a:rPr kumimoji="1" lang="zh-CN" altLang="en-US" sz="1800" b="1" dirty="0">
                <a:solidFill>
                  <a:schemeClr val="bg2"/>
                </a:solidFill>
                <a:latin typeface="+mn-lt"/>
                <a:ea typeface="+mn-ea"/>
              </a:rPr>
              <a:t>协议</a:t>
            </a:r>
            <a:endParaRPr kumimoji="1" lang="zh-CN" altLang="en-US" sz="1800" b="1" dirty="0">
              <a:solidFill>
                <a:schemeClr val="bg2"/>
              </a:solidFill>
              <a:latin typeface="+mn-lt"/>
              <a:ea typeface="+mn-ea"/>
            </a:endParaRPr>
          </a:p>
        </p:txBody>
      </p:sp>
      <p:grpSp>
        <p:nvGrpSpPr>
          <p:cNvPr id="34" name="组合 33"/>
          <p:cNvGrpSpPr/>
          <p:nvPr/>
        </p:nvGrpSpPr>
        <p:grpSpPr>
          <a:xfrm>
            <a:off x="2344899" y="3499813"/>
            <a:ext cx="679870" cy="431827"/>
            <a:chOff x="5173662" y="745331"/>
            <a:chExt cx="1679575" cy="1066800"/>
          </a:xfrm>
        </p:grpSpPr>
        <p:sp>
          <p:nvSpPr>
            <p:cNvPr id="3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3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37"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38"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grpSp>
        <p:nvGrpSpPr>
          <p:cNvPr id="39" name="组合 38"/>
          <p:cNvGrpSpPr/>
          <p:nvPr/>
        </p:nvGrpSpPr>
        <p:grpSpPr>
          <a:xfrm>
            <a:off x="2344899" y="3997653"/>
            <a:ext cx="679870" cy="431827"/>
            <a:chOff x="5173662" y="745331"/>
            <a:chExt cx="1679575" cy="1066800"/>
          </a:xfrm>
        </p:grpSpPr>
        <p:sp>
          <p:nvSpPr>
            <p:cNvPr id="4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2"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3"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grpSp>
        <p:nvGrpSpPr>
          <p:cNvPr id="44" name="组合 43"/>
          <p:cNvGrpSpPr/>
          <p:nvPr/>
        </p:nvGrpSpPr>
        <p:grpSpPr>
          <a:xfrm>
            <a:off x="2344899" y="4475173"/>
            <a:ext cx="679870" cy="431827"/>
            <a:chOff x="5173662" y="745331"/>
            <a:chExt cx="1679575" cy="1066800"/>
          </a:xfrm>
        </p:grpSpPr>
        <p:sp>
          <p:nvSpPr>
            <p:cNvPr id="4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7"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48"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grpSp>
        <p:nvGrpSpPr>
          <p:cNvPr id="49" name="组合 48"/>
          <p:cNvGrpSpPr/>
          <p:nvPr/>
        </p:nvGrpSpPr>
        <p:grpSpPr>
          <a:xfrm>
            <a:off x="2344899" y="4973013"/>
            <a:ext cx="679870" cy="431827"/>
            <a:chOff x="5173662" y="745331"/>
            <a:chExt cx="1679575" cy="1066800"/>
          </a:xfrm>
        </p:grpSpPr>
        <p:sp>
          <p:nvSpPr>
            <p:cNvPr id="5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2"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3"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grpSp>
        <p:nvGrpSpPr>
          <p:cNvPr id="54" name="组合 53"/>
          <p:cNvGrpSpPr/>
          <p:nvPr/>
        </p:nvGrpSpPr>
        <p:grpSpPr>
          <a:xfrm>
            <a:off x="2344899" y="5450533"/>
            <a:ext cx="679870" cy="431827"/>
            <a:chOff x="5173662" y="745331"/>
            <a:chExt cx="1679575" cy="1066800"/>
          </a:xfrm>
        </p:grpSpPr>
        <p:sp>
          <p:nvSpPr>
            <p:cNvPr id="5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7"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8"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5.2.1 PPP</a:t>
            </a:r>
            <a:r>
              <a:rPr sz="2800" b="1" dirty="0">
                <a:latin typeface="宋体" panose="02010600030101010101" pitchFamily="2" charset="-122"/>
                <a:ea typeface="宋体" panose="02010600030101010101" pitchFamily="2" charset="-122"/>
                <a:cs typeface="宋体" panose="02010600030101010101" pitchFamily="2" charset="-122"/>
              </a:rPr>
              <a:t>协议的特点</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753745" y="1120775"/>
            <a:ext cx="9375140" cy="4615815"/>
          </a:xfrm>
          <a:prstGeom prst="rect">
            <a:avLst/>
          </a:prstGeom>
          <a:noFill/>
        </p:spPr>
        <p:txBody>
          <a:bodyPr wrap="square" rtlCol="0">
            <a:spAutoFit/>
          </a:bodyPr>
          <a:p>
            <a:pPr fontAlgn="auto">
              <a:lnSpc>
                <a:spcPct val="150000"/>
              </a:lnSpc>
            </a:pPr>
            <a:r>
              <a:rPr lang="en-US" altLang="zh-CN" sz="2800" b="1"/>
              <a:t>1)</a:t>
            </a:r>
            <a:r>
              <a:rPr lang="zh-CN" altLang="zh-CN" sz="2800" b="1"/>
              <a:t>简单</a:t>
            </a:r>
            <a:r>
              <a:rPr lang="en-US" altLang="zh-CN" sz="2800" b="1"/>
              <a:t>——</a:t>
            </a:r>
            <a:r>
              <a:rPr lang="zh-CN" altLang="en-US" sz="2800" b="1"/>
              <a:t>这是首要要求</a:t>
            </a:r>
            <a:endParaRPr lang="zh-CN" altLang="en-US" sz="2800" b="1"/>
          </a:p>
          <a:p>
            <a:pPr fontAlgn="auto">
              <a:lnSpc>
                <a:spcPct val="150000"/>
              </a:lnSpc>
            </a:pPr>
            <a:r>
              <a:rPr lang="en-US" altLang="zh-CN" sz="2800" b="1"/>
              <a:t>2</a:t>
            </a:r>
            <a:r>
              <a:rPr lang="zh-CN" altLang="en-US" sz="2800" b="1"/>
              <a:t>）封装成帧</a:t>
            </a:r>
            <a:endParaRPr lang="zh-CN" altLang="en-US" sz="2800" b="1"/>
          </a:p>
          <a:p>
            <a:pPr fontAlgn="auto">
              <a:lnSpc>
                <a:spcPct val="150000"/>
              </a:lnSpc>
            </a:pPr>
            <a:r>
              <a:rPr lang="en-US" altLang="zh-CN" sz="2800" b="1"/>
              <a:t>3</a:t>
            </a:r>
            <a:r>
              <a:rPr lang="zh-CN" altLang="en-US" sz="2800" b="1"/>
              <a:t>）透明性</a:t>
            </a:r>
            <a:endParaRPr lang="zh-CN" altLang="en-US" sz="2800" b="1"/>
          </a:p>
          <a:p>
            <a:pPr fontAlgn="auto">
              <a:lnSpc>
                <a:spcPct val="150000"/>
              </a:lnSpc>
            </a:pPr>
            <a:r>
              <a:rPr lang="en-US" altLang="zh-CN" sz="2800" b="1"/>
              <a:t>4</a:t>
            </a:r>
            <a:r>
              <a:rPr lang="zh-CN" altLang="en-US" sz="2800" b="1"/>
              <a:t>）多种网络层协议</a:t>
            </a:r>
            <a:endParaRPr lang="zh-CN" altLang="en-US" sz="2800" b="1"/>
          </a:p>
          <a:p>
            <a:pPr fontAlgn="auto">
              <a:lnSpc>
                <a:spcPct val="150000"/>
              </a:lnSpc>
            </a:pPr>
            <a:r>
              <a:rPr lang="en-US" altLang="zh-CN" sz="2800" b="1"/>
              <a:t>5</a:t>
            </a:r>
            <a:r>
              <a:rPr lang="zh-CN" altLang="en-US" sz="2800" b="1"/>
              <a:t>）多种类型链路</a:t>
            </a:r>
            <a:endParaRPr lang="zh-CN" altLang="en-US" sz="2800" b="1"/>
          </a:p>
          <a:p>
            <a:pPr fontAlgn="auto">
              <a:lnSpc>
                <a:spcPct val="150000"/>
              </a:lnSpc>
            </a:pPr>
            <a:r>
              <a:rPr lang="en-US" altLang="zh-CN" sz="2800" b="1"/>
              <a:t>6</a:t>
            </a:r>
            <a:r>
              <a:rPr lang="zh-CN" altLang="en-US" sz="2800" b="1"/>
              <a:t>）差错检测</a:t>
            </a:r>
            <a:endParaRPr lang="zh-CN" altLang="en-US" sz="2800" b="1"/>
          </a:p>
          <a:p>
            <a:pPr fontAlgn="auto">
              <a:lnSpc>
                <a:spcPct val="150000"/>
              </a:lnSpc>
            </a:pPr>
            <a:r>
              <a:rPr lang="en-US" altLang="zh-CN" sz="2800" b="1"/>
              <a:t>7</a:t>
            </a:r>
            <a:r>
              <a:rPr lang="zh-CN" altLang="en-US" sz="2800" b="1"/>
              <a:t>）检测连接状态</a:t>
            </a:r>
            <a:endParaRPr lang="zh-CN" altLang="en-US" sz="28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5.2.2 PPP</a:t>
            </a:r>
            <a:r>
              <a:rPr sz="2800" b="1" dirty="0">
                <a:latin typeface="宋体" panose="02010600030101010101" pitchFamily="2" charset="-122"/>
                <a:ea typeface="宋体" panose="02010600030101010101" pitchFamily="2" charset="-122"/>
                <a:cs typeface="宋体" panose="02010600030101010101" pitchFamily="2" charset="-122"/>
              </a:rPr>
              <a:t>协议的组成</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93539" name="Rectangle 3"/>
          <p:cNvSpPr>
            <a:spLocks noGrp="1" noChangeArrowheads="1"/>
          </p:cNvSpPr>
          <p:nvPr>
            <p:ph idx="1"/>
          </p:nvPr>
        </p:nvSpPr>
        <p:spPr>
          <a:xfrm>
            <a:off x="736284" y="1446039"/>
            <a:ext cx="10978515" cy="3966702"/>
          </a:xfrm>
        </p:spPr>
        <p:txBody>
          <a:bodyPr>
            <a:normAutofit/>
          </a:bodyPr>
          <a:p>
            <a:pPr>
              <a:lnSpc>
                <a:spcPct val="150000"/>
              </a:lnSpc>
            </a:pPr>
            <a:r>
              <a:rPr lang="en-US" altLang="zh-CN" sz="2400" b="1" dirty="0" smtClean="0">
                <a:solidFill>
                  <a:schemeClr val="bg2"/>
                </a:solidFill>
              </a:rPr>
              <a:t>PPP </a:t>
            </a:r>
            <a:r>
              <a:rPr lang="zh-CN" altLang="en-US" sz="2400" b="1" dirty="0">
                <a:solidFill>
                  <a:schemeClr val="bg2"/>
                </a:solidFill>
              </a:rPr>
              <a:t>协议有三个组成部分 </a:t>
            </a:r>
            <a:endParaRPr lang="zh-CN" altLang="en-US" sz="2400" b="1" dirty="0">
              <a:solidFill>
                <a:schemeClr val="bg2"/>
              </a:solidFill>
            </a:endParaRPr>
          </a:p>
          <a:p>
            <a:pPr marL="800100" lvl="1" indent="-342900">
              <a:lnSpc>
                <a:spcPct val="150000"/>
              </a:lnSpc>
              <a:buFont typeface="Wingdings" panose="05000000000000000000" pitchFamily="2" charset="2"/>
              <a:buChar char="l"/>
            </a:pPr>
            <a:r>
              <a:rPr lang="zh-CN" altLang="en-US" sz="2400" b="1" dirty="0">
                <a:solidFill>
                  <a:srgbClr val="333399"/>
                </a:solidFill>
              </a:rPr>
              <a:t>一个将 </a:t>
            </a:r>
            <a:r>
              <a:rPr lang="en-US" altLang="zh-CN" sz="2400" b="1" dirty="0">
                <a:solidFill>
                  <a:srgbClr val="333399"/>
                </a:solidFill>
              </a:rPr>
              <a:t>IP </a:t>
            </a:r>
            <a:r>
              <a:rPr lang="zh-CN" altLang="en-US" sz="2400" b="1" dirty="0">
                <a:solidFill>
                  <a:srgbClr val="333399"/>
                </a:solidFill>
              </a:rPr>
              <a:t>数据报封装到串行链路的方法。</a:t>
            </a:r>
            <a:endParaRPr lang="zh-CN" altLang="en-US" sz="2400" b="1" dirty="0">
              <a:solidFill>
                <a:srgbClr val="333399"/>
              </a:solidFill>
            </a:endParaRPr>
          </a:p>
          <a:p>
            <a:pPr marL="800100" lvl="1" indent="-342900">
              <a:lnSpc>
                <a:spcPct val="150000"/>
              </a:lnSpc>
              <a:buFont typeface="Wingdings" panose="05000000000000000000" pitchFamily="2" charset="2"/>
              <a:buChar char="l"/>
            </a:pPr>
            <a:r>
              <a:rPr lang="zh-CN" altLang="en-US" sz="2400" b="1" dirty="0">
                <a:solidFill>
                  <a:schemeClr val="hlink"/>
                </a:solidFill>
              </a:rPr>
              <a:t>链路控制协议</a:t>
            </a:r>
            <a:r>
              <a:rPr lang="zh-CN" altLang="en-US" sz="2400" b="1" dirty="0">
                <a:solidFill>
                  <a:srgbClr val="333399"/>
                </a:solidFill>
              </a:rPr>
              <a:t> </a:t>
            </a:r>
            <a:r>
              <a:rPr lang="en-US" altLang="zh-CN" sz="2400" b="1" dirty="0" err="1">
                <a:solidFill>
                  <a:srgbClr val="333399"/>
                </a:solidFill>
              </a:rPr>
              <a:t>LCP</a:t>
            </a:r>
            <a:r>
              <a:rPr lang="en-US" altLang="zh-CN" sz="2400" b="1" dirty="0">
                <a:solidFill>
                  <a:srgbClr val="333399"/>
                </a:solidFill>
              </a:rPr>
              <a:t> (Link Control Protocol)</a:t>
            </a:r>
            <a:r>
              <a:rPr lang="zh-CN" altLang="en-US" sz="2400" b="1" dirty="0">
                <a:solidFill>
                  <a:srgbClr val="333399"/>
                </a:solidFill>
              </a:rPr>
              <a:t>。</a:t>
            </a:r>
            <a:endParaRPr lang="zh-CN" altLang="en-US" sz="2400" b="1" dirty="0">
              <a:solidFill>
                <a:srgbClr val="333399"/>
              </a:solidFill>
            </a:endParaRPr>
          </a:p>
          <a:p>
            <a:pPr marL="800100" lvl="1" indent="-342900">
              <a:lnSpc>
                <a:spcPct val="150000"/>
              </a:lnSpc>
              <a:buFont typeface="Wingdings" panose="05000000000000000000" pitchFamily="2" charset="2"/>
              <a:buChar char="l"/>
            </a:pPr>
            <a:r>
              <a:rPr lang="zh-CN" altLang="en-US" sz="2400" b="1" dirty="0">
                <a:solidFill>
                  <a:schemeClr val="hlink"/>
                </a:solidFill>
              </a:rPr>
              <a:t>网络控制协议</a:t>
            </a:r>
            <a:r>
              <a:rPr lang="zh-CN" altLang="en-US" sz="2400" b="1" dirty="0">
                <a:solidFill>
                  <a:srgbClr val="333399"/>
                </a:solidFill>
              </a:rPr>
              <a:t> </a:t>
            </a:r>
            <a:r>
              <a:rPr lang="en-US" altLang="zh-CN" sz="2400" b="1" dirty="0" err="1">
                <a:solidFill>
                  <a:srgbClr val="333399"/>
                </a:solidFill>
              </a:rPr>
              <a:t>NCP</a:t>
            </a:r>
            <a:r>
              <a:rPr lang="en-US" altLang="zh-CN" sz="2400" b="1" dirty="0">
                <a:solidFill>
                  <a:srgbClr val="333399"/>
                </a:solidFill>
              </a:rPr>
              <a:t> (Network Control Protocol)</a:t>
            </a:r>
            <a:r>
              <a:rPr lang="zh-CN" altLang="en-US" sz="2400" b="1" dirty="0">
                <a:solidFill>
                  <a:srgbClr val="333399"/>
                </a:solidFill>
              </a:rPr>
              <a:t>。</a:t>
            </a:r>
            <a:r>
              <a:rPr lang="zh-CN" altLang="en-US" sz="2400" b="1" dirty="0"/>
              <a:t>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5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5.1.1  </a:t>
            </a:r>
            <a:r>
              <a:rPr sz="2800" b="1" dirty="0">
                <a:solidFill>
                  <a:schemeClr val="bg2"/>
                </a:solidFill>
                <a:latin typeface="黑体" panose="02010609060101010101" charset="-122"/>
                <a:ea typeface="黑体" panose="02010609060101010101" charset="-122"/>
                <a:sym typeface="+mn-ea"/>
              </a:rPr>
              <a:t>数据链路层的地位</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280579" name="Rectangle 3"/>
          <p:cNvSpPr>
            <a:spLocks noGrp="1" noChangeArrowheads="1"/>
          </p:cNvSpPr>
          <p:nvPr>
            <p:ph idx="1"/>
          </p:nvPr>
        </p:nvSpPr>
        <p:spPr>
          <a:xfrm>
            <a:off x="577850" y="1252855"/>
            <a:ext cx="10515600" cy="4351338"/>
          </a:xfrm>
        </p:spPr>
        <p:txBody>
          <a:bodyPr>
            <a:normAutofit/>
          </a:bodyPr>
          <a:p>
            <a:pPr fontAlgn="auto">
              <a:lnSpc>
                <a:spcPct val="150000"/>
              </a:lnSpc>
              <a:buFont typeface="Wingdings" panose="05000000000000000000" pitchFamily="2" charset="2"/>
              <a:buNone/>
            </a:pPr>
            <a:r>
              <a:rPr lang="zh-CN" altLang="en-US" sz="2400" b="1" dirty="0">
                <a:solidFill>
                  <a:schemeClr val="bg2"/>
                </a:solidFill>
              </a:rPr>
              <a:t>数据链路层使用的信道主要有以下两种类型</a:t>
            </a:r>
            <a:r>
              <a:rPr lang="zh-CN" altLang="en-US" sz="2400" b="1" dirty="0" smtClean="0">
                <a:solidFill>
                  <a:schemeClr val="bg2"/>
                </a:solidFill>
              </a:rPr>
              <a:t>：</a:t>
            </a:r>
            <a:endParaRPr lang="zh-CN" altLang="en-US" sz="2400" b="1" dirty="0" smtClean="0">
              <a:solidFill>
                <a:schemeClr val="bg2"/>
              </a:solidFill>
            </a:endParaRPr>
          </a:p>
        </p:txBody>
      </p:sp>
      <p:sp>
        <p:nvSpPr>
          <p:cNvPr id="19" name="文本框 14"/>
          <p:cNvSpPr txBox="1"/>
          <p:nvPr/>
        </p:nvSpPr>
        <p:spPr>
          <a:xfrm>
            <a:off x="577850" y="2604770"/>
            <a:ext cx="9851390" cy="1476375"/>
          </a:xfrm>
          <a:prstGeom prst="rect">
            <a:avLst/>
          </a:prstGeom>
          <a:noFill/>
        </p:spPr>
        <p:txBody>
          <a:bodyPr wrap="square" rtlCol="0">
            <a:spAutoFit/>
          </a:bodyPr>
          <a:p>
            <a:pPr algn="just" fontAlgn="auto">
              <a:lnSpc>
                <a:spcPct val="150000"/>
              </a:lnSpc>
            </a:pPr>
            <a:r>
              <a:rPr lang="zh-CN" altLang="en-US" sz="2000" b="1" dirty="0">
                <a:solidFill>
                  <a:srgbClr val="FF0000"/>
                </a:solidFill>
                <a:latin typeface="+mn-ea"/>
                <a:ea typeface="+mn-ea"/>
              </a:rPr>
              <a:t>广播信道</a:t>
            </a:r>
            <a:r>
              <a:rPr lang="en-US" altLang="zh-CN" sz="2000" b="1" dirty="0">
                <a:solidFill>
                  <a:schemeClr val="bg2"/>
                </a:solidFill>
                <a:latin typeface="+mn-ea"/>
                <a:ea typeface="+mn-ea"/>
              </a:rPr>
              <a:t>:</a:t>
            </a:r>
            <a:r>
              <a:rPr lang="zh-CN" altLang="en-US" sz="2000" b="1" dirty="0">
                <a:solidFill>
                  <a:schemeClr val="bg2"/>
                </a:solidFill>
                <a:latin typeface="+mn-ea"/>
                <a:ea typeface="+mn-ea"/>
              </a:rPr>
              <a:t>这种信道使用一对多的广播通信方式，因此过程比较复杂。广播信道上连接的主机很多，因此必须使用</a:t>
            </a:r>
            <a:r>
              <a:rPr lang="zh-CN" altLang="en-US" sz="2000" b="1" dirty="0">
                <a:solidFill>
                  <a:srgbClr val="FF0000"/>
                </a:solidFill>
                <a:latin typeface="+mn-ea"/>
                <a:ea typeface="+mn-ea"/>
              </a:rPr>
              <a:t>专用的共享信道协议</a:t>
            </a:r>
            <a:r>
              <a:rPr lang="zh-CN" altLang="en-US" sz="2000" b="1" dirty="0">
                <a:solidFill>
                  <a:schemeClr val="bg2"/>
                </a:solidFill>
                <a:latin typeface="+mn-ea"/>
                <a:ea typeface="+mn-ea"/>
              </a:rPr>
              <a:t>来协调这些主机的数据发送</a:t>
            </a:r>
            <a:r>
              <a:rPr lang="zh-CN" altLang="en-US" sz="2000" b="1" dirty="0" smtClean="0">
                <a:solidFill>
                  <a:schemeClr val="bg2"/>
                </a:solidFill>
                <a:latin typeface="+mn-ea"/>
                <a:ea typeface="+mn-ea"/>
              </a:rPr>
              <a:t>。</a:t>
            </a:r>
            <a:endParaRPr lang="zh-CN" altLang="en-US" sz="2000" b="1" dirty="0">
              <a:solidFill>
                <a:schemeClr val="bg2"/>
              </a:solidFill>
              <a:latin typeface="+mn-ea"/>
              <a:ea typeface="+mn-ea"/>
            </a:endParaRPr>
          </a:p>
          <a:p>
            <a:pPr>
              <a:lnSpc>
                <a:spcPct val="150000"/>
              </a:lnSpc>
            </a:pPr>
            <a:endParaRPr lang="zh-CN" altLang="en-US" sz="2000" b="1" dirty="0">
              <a:solidFill>
                <a:schemeClr val="bg2"/>
              </a:solidFill>
              <a:latin typeface="+mn-ea"/>
              <a:ea typeface="+mn-ea"/>
            </a:endParaRPr>
          </a:p>
        </p:txBody>
      </p:sp>
      <p:sp>
        <p:nvSpPr>
          <p:cNvPr id="20" name="文本框 15"/>
          <p:cNvSpPr txBox="1"/>
          <p:nvPr/>
        </p:nvSpPr>
        <p:spPr>
          <a:xfrm>
            <a:off x="577850" y="1956435"/>
            <a:ext cx="6221730" cy="553085"/>
          </a:xfrm>
          <a:prstGeom prst="rect">
            <a:avLst/>
          </a:prstGeom>
          <a:noFill/>
        </p:spPr>
        <p:txBody>
          <a:bodyPr wrap="square" rtlCol="0">
            <a:spAutoFit/>
          </a:bodyPr>
          <a:p>
            <a:pPr algn="just" fontAlgn="auto">
              <a:lnSpc>
                <a:spcPct val="150000"/>
              </a:lnSpc>
            </a:pPr>
            <a:r>
              <a:rPr lang="zh-CN" altLang="en-US" sz="2000" b="1" dirty="0">
                <a:solidFill>
                  <a:srgbClr val="FF0000"/>
                </a:solidFill>
                <a:latin typeface="+mn-ea"/>
                <a:ea typeface="+mn-ea"/>
              </a:rPr>
              <a:t>点对点信道</a:t>
            </a:r>
            <a:r>
              <a:rPr lang="en-US" altLang="zh-CN" sz="2000" b="1" dirty="0">
                <a:solidFill>
                  <a:schemeClr val="bg2"/>
                </a:solidFill>
                <a:latin typeface="+mn-ea"/>
                <a:ea typeface="+mn-ea"/>
              </a:rPr>
              <a:t>:</a:t>
            </a:r>
            <a:r>
              <a:rPr lang="zh-CN" altLang="en-US" sz="2000" b="1" dirty="0">
                <a:solidFill>
                  <a:schemeClr val="bg2"/>
                </a:solidFill>
                <a:latin typeface="+mn-ea"/>
                <a:ea typeface="+mn-ea"/>
              </a:rPr>
              <a:t>这种信道使用一对一的点对点通信方式。</a:t>
            </a:r>
            <a:endParaRPr lang="zh-CN" altLang="en-US" sz="2000" b="1" dirty="0">
              <a:solidFill>
                <a:schemeClr val="bg2"/>
              </a:solidFill>
              <a:latin typeface="+mn-ea"/>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5.2.3 PPP</a:t>
            </a:r>
            <a:r>
              <a:rPr sz="2800" b="1" dirty="0">
                <a:latin typeface="宋体" panose="02010600030101010101" pitchFamily="2" charset="-122"/>
                <a:ea typeface="宋体" panose="02010600030101010101" pitchFamily="2" charset="-122"/>
                <a:cs typeface="宋体" panose="02010600030101010101" pitchFamily="2" charset="-122"/>
              </a:rPr>
              <a:t>协议的帧格式</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95587" name="Rectangle 3"/>
          <p:cNvSpPr>
            <a:spLocks noGrp="1" noChangeArrowheads="1"/>
          </p:cNvSpPr>
          <p:nvPr>
            <p:ph idx="1"/>
          </p:nvPr>
        </p:nvSpPr>
        <p:spPr>
          <a:xfrm>
            <a:off x="722630" y="1265555"/>
            <a:ext cx="11124565" cy="3966845"/>
          </a:xfrm>
        </p:spPr>
        <p:txBody>
          <a:bodyPr>
            <a:normAutofit/>
          </a:bodyPr>
          <a:p>
            <a:pPr marL="342900" indent="-342900" fontAlgn="auto">
              <a:lnSpc>
                <a:spcPct val="150000"/>
              </a:lnSpc>
              <a:buFont typeface="Wingdings" panose="05000000000000000000" pitchFamily="2" charset="2"/>
              <a:buChar char="l"/>
            </a:pPr>
            <a:r>
              <a:rPr lang="zh-CN" altLang="en-US" sz="2400" b="1" dirty="0">
                <a:solidFill>
                  <a:schemeClr val="bg2"/>
                </a:solidFill>
              </a:rPr>
              <a:t>标志字段 </a:t>
            </a:r>
            <a:r>
              <a:rPr lang="en-US" altLang="zh-CN" sz="2400" b="1" dirty="0">
                <a:solidFill>
                  <a:schemeClr val="bg2"/>
                </a:solidFill>
              </a:rPr>
              <a:t>F = 0x7E </a:t>
            </a:r>
            <a:r>
              <a:rPr lang="zh-CN" altLang="en-US" sz="2400" b="1" dirty="0">
                <a:solidFill>
                  <a:schemeClr val="bg2"/>
                </a:solidFill>
              </a:rPr>
              <a:t>（符号“</a:t>
            </a:r>
            <a:r>
              <a:rPr lang="en-US" altLang="zh-CN" sz="2400" b="1" dirty="0">
                <a:solidFill>
                  <a:schemeClr val="bg2"/>
                </a:solidFill>
              </a:rPr>
              <a:t>0x”</a:t>
            </a:r>
            <a:r>
              <a:rPr lang="zh-CN" altLang="en-US" sz="2400" b="1" dirty="0">
                <a:solidFill>
                  <a:schemeClr val="bg2"/>
                </a:solidFill>
              </a:rPr>
              <a:t>表示后面的字符是用十六进制表示。十六进制的 </a:t>
            </a:r>
            <a:r>
              <a:rPr lang="en-US" altLang="zh-CN" sz="2400" b="1" dirty="0">
                <a:solidFill>
                  <a:schemeClr val="bg2"/>
                </a:solidFill>
              </a:rPr>
              <a:t>7E </a:t>
            </a:r>
            <a:r>
              <a:rPr lang="zh-CN" altLang="en-US" sz="2400" b="1" dirty="0">
                <a:solidFill>
                  <a:schemeClr val="bg2"/>
                </a:solidFill>
              </a:rPr>
              <a:t>的二进制表示是 </a:t>
            </a:r>
            <a:r>
              <a:rPr lang="en-US" altLang="zh-CN" sz="2400" b="1" dirty="0">
                <a:solidFill>
                  <a:schemeClr val="bg2"/>
                </a:solidFill>
              </a:rPr>
              <a:t>01111110</a:t>
            </a:r>
            <a:r>
              <a:rPr lang="zh-CN" altLang="en-US" sz="2400" b="1" dirty="0">
                <a:solidFill>
                  <a:schemeClr val="bg2"/>
                </a:solidFill>
              </a:rPr>
              <a:t>）。</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地址字段 </a:t>
            </a:r>
            <a:r>
              <a:rPr lang="en-US" altLang="zh-CN" sz="2400" b="1" dirty="0">
                <a:solidFill>
                  <a:schemeClr val="bg2"/>
                </a:solidFill>
              </a:rPr>
              <a:t>A </a:t>
            </a:r>
            <a:r>
              <a:rPr lang="zh-CN" altLang="en-US" sz="2400" b="1" dirty="0">
                <a:solidFill>
                  <a:schemeClr val="bg2"/>
                </a:solidFill>
              </a:rPr>
              <a:t>只置为 </a:t>
            </a:r>
            <a:r>
              <a:rPr lang="en-US" altLang="zh-CN" sz="2400" b="1" dirty="0">
                <a:solidFill>
                  <a:schemeClr val="bg2"/>
                </a:solidFill>
              </a:rPr>
              <a:t>0xFF</a:t>
            </a:r>
            <a:r>
              <a:rPr lang="zh-CN" altLang="en-US" sz="2400" b="1" dirty="0">
                <a:solidFill>
                  <a:schemeClr val="bg2"/>
                </a:solidFill>
              </a:rPr>
              <a:t>。地址字段实际上并不起作用。</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控制字段 </a:t>
            </a:r>
            <a:r>
              <a:rPr lang="en-US" altLang="zh-CN" sz="2400" b="1" dirty="0">
                <a:solidFill>
                  <a:schemeClr val="bg2"/>
                </a:solidFill>
              </a:rPr>
              <a:t>C </a:t>
            </a:r>
            <a:r>
              <a:rPr lang="zh-CN" altLang="en-US" sz="2400" b="1" dirty="0">
                <a:solidFill>
                  <a:schemeClr val="bg2"/>
                </a:solidFill>
              </a:rPr>
              <a:t>通常置为 </a:t>
            </a:r>
            <a:r>
              <a:rPr lang="en-US" altLang="zh-CN" sz="2400" b="1" dirty="0">
                <a:solidFill>
                  <a:schemeClr val="bg2"/>
                </a:solidFill>
              </a:rPr>
              <a:t>0x03</a:t>
            </a:r>
            <a:r>
              <a:rPr lang="zh-CN" altLang="en-US" sz="2400" b="1" dirty="0">
                <a:solidFill>
                  <a:schemeClr val="bg2"/>
                </a:solidFill>
              </a:rPr>
              <a:t>。</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en-US" altLang="zh-CN" sz="2400" b="1" dirty="0">
                <a:solidFill>
                  <a:schemeClr val="bg2"/>
                </a:solidFill>
              </a:rPr>
              <a:t>PPP </a:t>
            </a:r>
            <a:r>
              <a:rPr lang="zh-CN" altLang="en-US" sz="2400" b="1" dirty="0">
                <a:solidFill>
                  <a:schemeClr val="bg2"/>
                </a:solidFill>
              </a:rPr>
              <a:t>是面向字节的，所有的 </a:t>
            </a:r>
            <a:r>
              <a:rPr lang="en-US" altLang="zh-CN" sz="2400" b="1" dirty="0">
                <a:solidFill>
                  <a:schemeClr val="bg2"/>
                </a:solidFill>
              </a:rPr>
              <a:t>PPP </a:t>
            </a:r>
            <a:r>
              <a:rPr lang="zh-CN" altLang="en-US" sz="2400" b="1" dirty="0">
                <a:solidFill>
                  <a:schemeClr val="bg2"/>
                </a:solidFill>
              </a:rPr>
              <a:t>帧的长度都是整数字节。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5.2.3 PPP</a:t>
            </a:r>
            <a:r>
              <a:rPr sz="2800" b="1" dirty="0">
                <a:latin typeface="宋体" panose="02010600030101010101" pitchFamily="2" charset="-122"/>
                <a:ea typeface="宋体" panose="02010600030101010101" pitchFamily="2" charset="-122"/>
                <a:cs typeface="宋体" panose="02010600030101010101" pitchFamily="2" charset="-122"/>
              </a:rPr>
              <a:t>协议的帧格式</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94563" name="Rectangle 3"/>
          <p:cNvSpPr>
            <a:spLocks noGrp="1" noChangeArrowheads="1"/>
          </p:cNvSpPr>
          <p:nvPr>
            <p:ph idx="1"/>
          </p:nvPr>
        </p:nvSpPr>
        <p:spPr>
          <a:xfrm>
            <a:off x="2210743" y="4236426"/>
            <a:ext cx="7849245" cy="1935139"/>
          </a:xfrm>
          <a:ln w="38100">
            <a:solidFill>
              <a:srgbClr val="FFC000"/>
            </a:solidFill>
            <a:prstDash val="dash"/>
          </a:ln>
        </p:spPr>
        <p:txBody>
          <a:bodyPr>
            <a:normAutofit fontScale="97500"/>
          </a:bodyPr>
          <a:p>
            <a:r>
              <a:rPr lang="en-US" altLang="zh-CN" sz="2800" b="1" dirty="0">
                <a:solidFill>
                  <a:schemeClr val="bg2"/>
                </a:solidFill>
              </a:rPr>
              <a:t>PPP </a:t>
            </a:r>
            <a:r>
              <a:rPr lang="zh-CN" altLang="en-US" sz="2800" b="1" dirty="0">
                <a:solidFill>
                  <a:schemeClr val="bg2"/>
                </a:solidFill>
              </a:rPr>
              <a:t>有一个 </a:t>
            </a:r>
            <a:r>
              <a:rPr lang="en-US" altLang="zh-CN" sz="2800" b="1" dirty="0">
                <a:solidFill>
                  <a:schemeClr val="bg2"/>
                </a:solidFill>
              </a:rPr>
              <a:t>2 </a:t>
            </a:r>
            <a:r>
              <a:rPr lang="zh-CN" altLang="en-US" sz="2800" b="1" dirty="0">
                <a:solidFill>
                  <a:schemeClr val="bg2"/>
                </a:solidFill>
              </a:rPr>
              <a:t>个字节的协议字段。</a:t>
            </a:r>
            <a:endParaRPr lang="zh-CN" altLang="en-US" sz="2800" b="1" dirty="0">
              <a:solidFill>
                <a:schemeClr val="bg2"/>
              </a:solidFill>
            </a:endParaRPr>
          </a:p>
          <a:p>
            <a:pPr lvl="1"/>
            <a:r>
              <a:rPr lang="zh-CN" altLang="en-US" sz="2400" b="1" dirty="0">
                <a:solidFill>
                  <a:schemeClr val="bg2"/>
                </a:solidFill>
              </a:rPr>
              <a:t>当协议字段为 </a:t>
            </a:r>
            <a:r>
              <a:rPr lang="en-US" altLang="zh-CN" sz="2400" b="1" dirty="0">
                <a:solidFill>
                  <a:schemeClr val="bg2"/>
                </a:solidFill>
              </a:rPr>
              <a:t>0x0021 </a:t>
            </a:r>
            <a:r>
              <a:rPr lang="zh-CN" altLang="en-US" sz="2400" b="1" dirty="0">
                <a:solidFill>
                  <a:schemeClr val="bg2"/>
                </a:solidFill>
              </a:rPr>
              <a:t>时，</a:t>
            </a:r>
            <a:r>
              <a:rPr lang="en-US" altLang="zh-CN" sz="2400" b="1" dirty="0">
                <a:solidFill>
                  <a:schemeClr val="bg2"/>
                </a:solidFill>
              </a:rPr>
              <a:t>PPP </a:t>
            </a:r>
            <a:r>
              <a:rPr lang="zh-CN" altLang="en-US" sz="2400" b="1" dirty="0">
                <a:solidFill>
                  <a:schemeClr val="bg2"/>
                </a:solidFill>
              </a:rPr>
              <a:t>帧的信息字段就是</a:t>
            </a:r>
            <a:r>
              <a:rPr lang="en-US" altLang="zh-CN" sz="2400" b="1" dirty="0">
                <a:solidFill>
                  <a:schemeClr val="bg2"/>
                </a:solidFill>
              </a:rPr>
              <a:t>IP </a:t>
            </a:r>
            <a:r>
              <a:rPr lang="zh-CN" altLang="en-US" sz="2400" b="1" dirty="0">
                <a:solidFill>
                  <a:schemeClr val="bg2"/>
                </a:solidFill>
              </a:rPr>
              <a:t>数据报。</a:t>
            </a:r>
            <a:endParaRPr lang="zh-CN" altLang="en-US" sz="2400" b="1" dirty="0">
              <a:solidFill>
                <a:schemeClr val="bg2"/>
              </a:solidFill>
            </a:endParaRPr>
          </a:p>
          <a:p>
            <a:pPr lvl="1"/>
            <a:r>
              <a:rPr lang="zh-CN" altLang="en-US" sz="2400" b="1" dirty="0">
                <a:solidFill>
                  <a:schemeClr val="bg2"/>
                </a:solidFill>
              </a:rPr>
              <a:t>若为 </a:t>
            </a:r>
            <a:r>
              <a:rPr lang="en-US" altLang="zh-CN" sz="2400" b="1" dirty="0">
                <a:solidFill>
                  <a:schemeClr val="bg2"/>
                </a:solidFill>
              </a:rPr>
              <a:t>0xC021, </a:t>
            </a:r>
            <a:r>
              <a:rPr lang="zh-CN" altLang="en-US" sz="2400" b="1" dirty="0">
                <a:solidFill>
                  <a:schemeClr val="bg2"/>
                </a:solidFill>
              </a:rPr>
              <a:t>则信息字段是 </a:t>
            </a:r>
            <a:r>
              <a:rPr lang="en-US" altLang="zh-CN" sz="2400" b="1" dirty="0">
                <a:solidFill>
                  <a:schemeClr val="bg2"/>
                </a:solidFill>
              </a:rPr>
              <a:t>PPP </a:t>
            </a:r>
            <a:r>
              <a:rPr lang="zh-CN" altLang="en-US" sz="2400" b="1" dirty="0">
                <a:solidFill>
                  <a:schemeClr val="bg2"/>
                </a:solidFill>
              </a:rPr>
              <a:t>链路控制数据。</a:t>
            </a:r>
            <a:endParaRPr lang="zh-CN" altLang="en-US" sz="2400" b="1" dirty="0">
              <a:solidFill>
                <a:schemeClr val="bg2"/>
              </a:solidFill>
            </a:endParaRPr>
          </a:p>
          <a:p>
            <a:pPr lvl="1"/>
            <a:r>
              <a:rPr lang="zh-CN" altLang="en-US" sz="2400" b="1" dirty="0">
                <a:solidFill>
                  <a:schemeClr val="bg2"/>
                </a:solidFill>
              </a:rPr>
              <a:t>若为 </a:t>
            </a:r>
            <a:r>
              <a:rPr lang="en-US" altLang="zh-CN" sz="2400" b="1" dirty="0">
                <a:solidFill>
                  <a:schemeClr val="bg2"/>
                </a:solidFill>
              </a:rPr>
              <a:t>0x8021</a:t>
            </a:r>
            <a:r>
              <a:rPr lang="zh-CN" altLang="en-US" sz="2400" b="1" dirty="0">
                <a:solidFill>
                  <a:schemeClr val="bg2"/>
                </a:solidFill>
              </a:rPr>
              <a:t>，则表示这是网络控制数据。  </a:t>
            </a:r>
            <a:endParaRPr lang="zh-CN" altLang="en-US" sz="2400" b="1" dirty="0">
              <a:solidFill>
                <a:schemeClr val="bg2"/>
              </a:solidFill>
            </a:endParaRPr>
          </a:p>
        </p:txBody>
      </p:sp>
      <p:sp>
        <p:nvSpPr>
          <p:cNvPr id="194564" name="Rectangle 4"/>
          <p:cNvSpPr>
            <a:spLocks noChangeArrowheads="1"/>
          </p:cNvSpPr>
          <p:nvPr/>
        </p:nvSpPr>
        <p:spPr bwMode="auto">
          <a:xfrm>
            <a:off x="5426076" y="1928814"/>
            <a:ext cx="2898775" cy="465137"/>
          </a:xfrm>
          <a:prstGeom prst="rect">
            <a:avLst/>
          </a:prstGeom>
          <a:solidFill>
            <a:srgbClr val="00B0F0"/>
          </a:solidFill>
          <a:ln w="9525">
            <a:solidFill>
              <a:schemeClr val="folHlink"/>
            </a:solidFill>
            <a:miter lim="800000"/>
          </a:ln>
          <a:effectLst>
            <a:outerShdw dist="35921" dir="2700000" algn="ctr" rotWithShape="0">
              <a:schemeClr val="bg2"/>
            </a:outerShdw>
          </a:effectLst>
        </p:spPr>
        <p:txBody>
          <a:bodyPr wrap="none" anchor="ctr"/>
          <a:p>
            <a:pPr algn="ctr"/>
            <a:r>
              <a:rPr kumimoji="1" lang="en-US" altLang="zh-CN" b="1">
                <a:solidFill>
                  <a:schemeClr val="bg2"/>
                </a:solidFill>
                <a:latin typeface="+mn-lt"/>
                <a:ea typeface="+mn-ea"/>
              </a:rPr>
              <a:t>IP </a:t>
            </a:r>
            <a:r>
              <a:rPr kumimoji="1" lang="zh-CN" altLang="en-US" b="1">
                <a:solidFill>
                  <a:schemeClr val="bg2"/>
                </a:solidFill>
                <a:latin typeface="+mn-lt"/>
                <a:ea typeface="+mn-ea"/>
              </a:rPr>
              <a:t>数据报</a:t>
            </a:r>
            <a:endParaRPr kumimoji="1" lang="zh-CN" altLang="en-US" b="1">
              <a:solidFill>
                <a:schemeClr val="bg2"/>
              </a:solidFill>
              <a:latin typeface="+mn-lt"/>
              <a:ea typeface="+mn-ea"/>
            </a:endParaRPr>
          </a:p>
        </p:txBody>
      </p:sp>
      <p:sp>
        <p:nvSpPr>
          <p:cNvPr id="194569" name="Text Box 9"/>
          <p:cNvSpPr txBox="1">
            <a:spLocks noChangeArrowheads="1"/>
          </p:cNvSpPr>
          <p:nvPr/>
        </p:nvSpPr>
        <p:spPr bwMode="auto">
          <a:xfrm>
            <a:off x="2798764" y="3363913"/>
            <a:ext cx="335348"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1</a:t>
            </a:r>
            <a:endParaRPr kumimoji="1" lang="en-US" altLang="zh-CN" b="1">
              <a:solidFill>
                <a:schemeClr val="bg2"/>
              </a:solidFill>
              <a:latin typeface="+mn-lt"/>
              <a:ea typeface="+mn-ea"/>
            </a:endParaRPr>
          </a:p>
        </p:txBody>
      </p:sp>
      <p:sp>
        <p:nvSpPr>
          <p:cNvPr id="194570" name="Text Box 10"/>
          <p:cNvSpPr txBox="1">
            <a:spLocks noChangeArrowheads="1"/>
          </p:cNvSpPr>
          <p:nvPr/>
        </p:nvSpPr>
        <p:spPr bwMode="auto">
          <a:xfrm>
            <a:off x="4792664" y="3363913"/>
            <a:ext cx="335348"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2</a:t>
            </a:r>
            <a:endParaRPr kumimoji="1" lang="en-US" altLang="zh-CN" b="1">
              <a:solidFill>
                <a:schemeClr val="bg2"/>
              </a:solidFill>
              <a:latin typeface="+mn-lt"/>
              <a:ea typeface="+mn-ea"/>
            </a:endParaRPr>
          </a:p>
        </p:txBody>
      </p:sp>
      <p:sp>
        <p:nvSpPr>
          <p:cNvPr id="194571" name="Text Box 11"/>
          <p:cNvSpPr txBox="1">
            <a:spLocks noChangeArrowheads="1"/>
          </p:cNvSpPr>
          <p:nvPr/>
        </p:nvSpPr>
        <p:spPr bwMode="auto">
          <a:xfrm>
            <a:off x="3343275" y="3363913"/>
            <a:ext cx="335348"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1</a:t>
            </a:r>
            <a:endParaRPr kumimoji="1" lang="en-US" altLang="zh-CN" b="1">
              <a:solidFill>
                <a:schemeClr val="bg2"/>
              </a:solidFill>
              <a:latin typeface="+mn-lt"/>
              <a:ea typeface="+mn-ea"/>
            </a:endParaRPr>
          </a:p>
        </p:txBody>
      </p:sp>
      <p:sp>
        <p:nvSpPr>
          <p:cNvPr id="194572" name="Text Box 12"/>
          <p:cNvSpPr txBox="1">
            <a:spLocks noChangeArrowheads="1"/>
          </p:cNvSpPr>
          <p:nvPr/>
        </p:nvSpPr>
        <p:spPr bwMode="auto">
          <a:xfrm>
            <a:off x="9591675" y="3363913"/>
            <a:ext cx="335348"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1</a:t>
            </a:r>
            <a:endParaRPr kumimoji="1" lang="en-US" altLang="zh-CN" b="1">
              <a:solidFill>
                <a:schemeClr val="bg2"/>
              </a:solidFill>
              <a:latin typeface="+mn-lt"/>
              <a:ea typeface="+mn-ea"/>
            </a:endParaRPr>
          </a:p>
        </p:txBody>
      </p:sp>
      <p:sp>
        <p:nvSpPr>
          <p:cNvPr id="194573" name="Text Box 13"/>
          <p:cNvSpPr txBox="1">
            <a:spLocks noChangeArrowheads="1"/>
          </p:cNvSpPr>
          <p:nvPr/>
        </p:nvSpPr>
        <p:spPr bwMode="auto">
          <a:xfrm>
            <a:off x="1984375" y="3363913"/>
            <a:ext cx="692150" cy="398462"/>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字节</a:t>
            </a:r>
            <a:endParaRPr kumimoji="1" lang="zh-CN" altLang="en-US" b="1">
              <a:solidFill>
                <a:schemeClr val="bg2"/>
              </a:solidFill>
              <a:latin typeface="+mn-lt"/>
              <a:ea typeface="+mn-ea"/>
            </a:endParaRPr>
          </a:p>
        </p:txBody>
      </p:sp>
      <p:sp>
        <p:nvSpPr>
          <p:cNvPr id="194578" name="Text Box 18"/>
          <p:cNvSpPr txBox="1">
            <a:spLocks noChangeArrowheads="1"/>
          </p:cNvSpPr>
          <p:nvPr/>
        </p:nvSpPr>
        <p:spPr bwMode="auto">
          <a:xfrm>
            <a:off x="3886200" y="3363913"/>
            <a:ext cx="335348"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1</a:t>
            </a:r>
            <a:endParaRPr kumimoji="1" lang="en-US" altLang="zh-CN" b="1">
              <a:solidFill>
                <a:schemeClr val="bg2"/>
              </a:solidFill>
              <a:latin typeface="+mn-lt"/>
              <a:ea typeface="+mn-ea"/>
            </a:endParaRPr>
          </a:p>
        </p:txBody>
      </p:sp>
      <p:sp>
        <p:nvSpPr>
          <p:cNvPr id="194583" name="Text Box 23"/>
          <p:cNvSpPr txBox="1">
            <a:spLocks noChangeArrowheads="1"/>
          </p:cNvSpPr>
          <p:nvPr/>
        </p:nvSpPr>
        <p:spPr bwMode="auto">
          <a:xfrm>
            <a:off x="8686800" y="3363913"/>
            <a:ext cx="335348"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2</a:t>
            </a:r>
            <a:endParaRPr kumimoji="1" lang="en-US" altLang="zh-CN" b="1">
              <a:solidFill>
                <a:schemeClr val="bg2"/>
              </a:solidFill>
              <a:latin typeface="+mn-lt"/>
              <a:ea typeface="+mn-ea"/>
            </a:endParaRPr>
          </a:p>
        </p:txBody>
      </p:sp>
      <p:sp>
        <p:nvSpPr>
          <p:cNvPr id="194586" name="Line 26"/>
          <p:cNvSpPr>
            <a:spLocks noChangeShapeType="1"/>
          </p:cNvSpPr>
          <p:nvPr/>
        </p:nvSpPr>
        <p:spPr bwMode="auto">
          <a:xfrm>
            <a:off x="5426076" y="1916114"/>
            <a:ext cx="17463" cy="923925"/>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194587" name="Line 27"/>
          <p:cNvSpPr>
            <a:spLocks noChangeShapeType="1"/>
          </p:cNvSpPr>
          <p:nvPr/>
        </p:nvSpPr>
        <p:spPr bwMode="auto">
          <a:xfrm>
            <a:off x="8324850" y="1916113"/>
            <a:ext cx="0" cy="889000"/>
          </a:xfrm>
          <a:prstGeom prst="line">
            <a:avLst/>
          </a:prstGeom>
          <a:noFill/>
          <a:ln w="9525">
            <a:solidFill>
              <a:schemeClr val="tx1"/>
            </a:solidFill>
            <a:prstDash val="dash"/>
            <a:round/>
          </a:ln>
          <a:effectLst/>
        </p:spPr>
        <p:txBody>
          <a:bodyPr wrap="none" anchor="ctr"/>
          <a:p>
            <a:endParaRPr lang="zh-CN" altLang="en-US" b="1">
              <a:solidFill>
                <a:schemeClr val="tx1">
                  <a:lumMod val="75000"/>
                  <a:lumOff val="25000"/>
                </a:schemeClr>
              </a:solidFill>
              <a:latin typeface="+mn-lt"/>
              <a:ea typeface="+mn-ea"/>
            </a:endParaRPr>
          </a:p>
        </p:txBody>
      </p:sp>
      <p:sp>
        <p:nvSpPr>
          <p:cNvPr id="194591" name="Text Box 31"/>
          <p:cNvSpPr txBox="1">
            <a:spLocks noChangeArrowheads="1"/>
          </p:cNvSpPr>
          <p:nvPr/>
        </p:nvSpPr>
        <p:spPr bwMode="auto">
          <a:xfrm>
            <a:off x="5788025" y="3363913"/>
            <a:ext cx="2220480" cy="400110"/>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不超过 </a:t>
            </a:r>
            <a:r>
              <a:rPr kumimoji="1" lang="en-US" altLang="zh-CN" b="1">
                <a:solidFill>
                  <a:schemeClr val="bg2"/>
                </a:solidFill>
                <a:latin typeface="+mn-lt"/>
                <a:ea typeface="+mn-ea"/>
              </a:rPr>
              <a:t>1500 </a:t>
            </a:r>
            <a:r>
              <a:rPr kumimoji="1" lang="zh-CN" altLang="en-US" b="1">
                <a:solidFill>
                  <a:schemeClr val="bg2"/>
                </a:solidFill>
                <a:latin typeface="+mn-lt"/>
                <a:ea typeface="+mn-ea"/>
              </a:rPr>
              <a:t>字节</a:t>
            </a:r>
            <a:endParaRPr kumimoji="1" lang="zh-CN" altLang="en-US" b="1">
              <a:solidFill>
                <a:schemeClr val="bg2"/>
              </a:solidFill>
              <a:latin typeface="+mn-lt"/>
              <a:ea typeface="+mn-ea"/>
            </a:endParaRPr>
          </a:p>
        </p:txBody>
      </p:sp>
      <p:sp>
        <p:nvSpPr>
          <p:cNvPr id="194592" name="Line 32"/>
          <p:cNvSpPr>
            <a:spLocks noChangeShapeType="1"/>
          </p:cNvSpPr>
          <p:nvPr/>
        </p:nvSpPr>
        <p:spPr bwMode="auto">
          <a:xfrm>
            <a:off x="2724150" y="3913188"/>
            <a:ext cx="7335838" cy="0"/>
          </a:xfrm>
          <a:prstGeom prst="line">
            <a:avLst/>
          </a:prstGeom>
          <a:noFill/>
          <a:ln w="28575">
            <a:solidFill>
              <a:srgbClr val="333399"/>
            </a:solidFill>
            <a:round/>
            <a:headEnd type="triangle" w="med" len="lg"/>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194593" name="Text Box 33"/>
          <p:cNvSpPr txBox="1">
            <a:spLocks noChangeArrowheads="1"/>
          </p:cNvSpPr>
          <p:nvPr/>
        </p:nvSpPr>
        <p:spPr bwMode="auto">
          <a:xfrm>
            <a:off x="5749925" y="3690939"/>
            <a:ext cx="1017588" cy="396875"/>
          </a:xfrm>
          <a:prstGeom prst="rect">
            <a:avLst/>
          </a:prstGeom>
          <a:solidFill>
            <a:schemeClr val="bg1"/>
          </a:solidFill>
          <a:ln w="9525">
            <a:noFill/>
            <a:miter lim="800000"/>
          </a:ln>
          <a:effectLst/>
        </p:spPr>
        <p:txBody>
          <a:bodyPr wrap="none">
            <a:spAutoFit/>
          </a:bodyPr>
          <a:p>
            <a:r>
              <a:rPr kumimoji="1" lang="en-US" altLang="zh-CN" b="1">
                <a:solidFill>
                  <a:schemeClr val="bg2"/>
                </a:solidFill>
                <a:latin typeface="+mn-lt"/>
                <a:ea typeface="+mn-ea"/>
              </a:rPr>
              <a:t>PPP </a:t>
            </a:r>
            <a:r>
              <a:rPr kumimoji="1" lang="zh-CN" altLang="en-US" b="1">
                <a:solidFill>
                  <a:schemeClr val="bg2"/>
                </a:solidFill>
                <a:latin typeface="+mn-lt"/>
                <a:ea typeface="+mn-ea"/>
              </a:rPr>
              <a:t>帧</a:t>
            </a:r>
            <a:endParaRPr kumimoji="1" lang="zh-CN" altLang="en-US" b="1">
              <a:solidFill>
                <a:schemeClr val="bg2"/>
              </a:solidFill>
              <a:latin typeface="+mn-lt"/>
              <a:ea typeface="+mn-ea"/>
            </a:endParaRPr>
          </a:p>
        </p:txBody>
      </p:sp>
      <p:sp>
        <p:nvSpPr>
          <p:cNvPr id="194599" name="Text Box 39"/>
          <p:cNvSpPr txBox="1">
            <a:spLocks noChangeArrowheads="1"/>
          </p:cNvSpPr>
          <p:nvPr/>
        </p:nvSpPr>
        <p:spPr bwMode="auto">
          <a:xfrm>
            <a:off x="1778000" y="2178051"/>
            <a:ext cx="946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先发送</a:t>
            </a:r>
            <a:endParaRPr kumimoji="1" lang="zh-CN" altLang="en-US" b="1">
              <a:solidFill>
                <a:schemeClr val="bg2"/>
              </a:solidFill>
              <a:latin typeface="+mn-lt"/>
              <a:ea typeface="+mn-ea"/>
            </a:endParaRPr>
          </a:p>
        </p:txBody>
      </p:sp>
      <p:sp>
        <p:nvSpPr>
          <p:cNvPr id="194565" name="Rectangle 5"/>
          <p:cNvSpPr>
            <a:spLocks noChangeArrowheads="1"/>
          </p:cNvSpPr>
          <p:nvPr/>
        </p:nvSpPr>
        <p:spPr bwMode="auto">
          <a:xfrm>
            <a:off x="2708275" y="2763839"/>
            <a:ext cx="7335838" cy="566737"/>
          </a:xfrm>
          <a:prstGeom prst="rect">
            <a:avLst/>
          </a:prstGeom>
          <a:solidFill>
            <a:srgbClr val="92D050"/>
          </a:solidFill>
          <a:ln w="9525">
            <a:solidFill>
              <a:schemeClr val="folHlink"/>
            </a:solidFill>
            <a:miter lim="800000"/>
          </a:ln>
          <a:effectLst>
            <a:outerShdw dist="35921" dir="2700000" algn="ctr" rotWithShape="0">
              <a:schemeClr val="bg2"/>
            </a:outerShdw>
          </a:effectLst>
        </p:spPr>
        <p:txBody>
          <a:bodyPr wrap="none" anchor="ctr"/>
          <a:p>
            <a:pPr algn="ctr"/>
            <a:endParaRPr kumimoji="1" lang="zh-CN" altLang="zh-CN" b="1">
              <a:solidFill>
                <a:schemeClr val="bg2"/>
              </a:solidFill>
              <a:latin typeface="+mn-lt"/>
              <a:ea typeface="+mn-ea"/>
            </a:endParaRPr>
          </a:p>
        </p:txBody>
      </p:sp>
      <p:sp>
        <p:nvSpPr>
          <p:cNvPr id="194566" name="Line 6"/>
          <p:cNvSpPr>
            <a:spLocks noChangeShapeType="1"/>
          </p:cNvSpPr>
          <p:nvPr/>
        </p:nvSpPr>
        <p:spPr bwMode="auto">
          <a:xfrm>
            <a:off x="3252788" y="2763839"/>
            <a:ext cx="0" cy="56673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94567" name="Line 7"/>
          <p:cNvSpPr>
            <a:spLocks noChangeShapeType="1"/>
          </p:cNvSpPr>
          <p:nvPr/>
        </p:nvSpPr>
        <p:spPr bwMode="auto">
          <a:xfrm>
            <a:off x="9410700" y="2774951"/>
            <a:ext cx="0" cy="555625"/>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94568" name="Text Box 8"/>
          <p:cNvSpPr txBox="1">
            <a:spLocks noChangeArrowheads="1"/>
          </p:cNvSpPr>
          <p:nvPr/>
        </p:nvSpPr>
        <p:spPr bwMode="auto">
          <a:xfrm>
            <a:off x="2705100" y="2967039"/>
            <a:ext cx="495300" cy="396875"/>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7E</a:t>
            </a:r>
            <a:endParaRPr kumimoji="1" lang="en-US" altLang="zh-CN" b="1">
              <a:solidFill>
                <a:schemeClr val="bg2"/>
              </a:solidFill>
              <a:latin typeface="+mn-lt"/>
              <a:ea typeface="+mn-ea"/>
            </a:endParaRPr>
          </a:p>
        </p:txBody>
      </p:sp>
      <p:sp>
        <p:nvSpPr>
          <p:cNvPr id="194574" name="Line 14"/>
          <p:cNvSpPr>
            <a:spLocks noChangeShapeType="1"/>
          </p:cNvSpPr>
          <p:nvPr/>
        </p:nvSpPr>
        <p:spPr bwMode="auto">
          <a:xfrm>
            <a:off x="3795713" y="2774951"/>
            <a:ext cx="0" cy="555625"/>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94575" name="Line 15"/>
          <p:cNvSpPr>
            <a:spLocks noChangeShapeType="1"/>
          </p:cNvSpPr>
          <p:nvPr/>
        </p:nvSpPr>
        <p:spPr bwMode="auto">
          <a:xfrm>
            <a:off x="4338638" y="2763839"/>
            <a:ext cx="0" cy="566737"/>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94576" name="Text Box 16"/>
          <p:cNvSpPr txBox="1">
            <a:spLocks noChangeArrowheads="1"/>
          </p:cNvSpPr>
          <p:nvPr/>
        </p:nvSpPr>
        <p:spPr bwMode="auto">
          <a:xfrm>
            <a:off x="3248025" y="2967039"/>
            <a:ext cx="498855"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FF</a:t>
            </a:r>
            <a:endParaRPr kumimoji="1" lang="en-US" altLang="zh-CN" b="1">
              <a:solidFill>
                <a:schemeClr val="bg2"/>
              </a:solidFill>
              <a:latin typeface="+mn-lt"/>
              <a:ea typeface="+mn-ea"/>
            </a:endParaRPr>
          </a:p>
        </p:txBody>
      </p:sp>
      <p:sp>
        <p:nvSpPr>
          <p:cNvPr id="194577" name="Text Box 17"/>
          <p:cNvSpPr txBox="1">
            <a:spLocks noChangeArrowheads="1"/>
          </p:cNvSpPr>
          <p:nvPr/>
        </p:nvSpPr>
        <p:spPr bwMode="auto">
          <a:xfrm>
            <a:off x="3784601" y="2967039"/>
            <a:ext cx="470000"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03</a:t>
            </a:r>
            <a:endParaRPr kumimoji="1" lang="en-US" altLang="zh-CN" b="1">
              <a:solidFill>
                <a:schemeClr val="bg2"/>
              </a:solidFill>
              <a:latin typeface="+mn-lt"/>
              <a:ea typeface="+mn-ea"/>
            </a:endParaRPr>
          </a:p>
        </p:txBody>
      </p:sp>
      <p:sp>
        <p:nvSpPr>
          <p:cNvPr id="194579" name="Text Box 19"/>
          <p:cNvSpPr txBox="1">
            <a:spLocks noChangeArrowheads="1"/>
          </p:cNvSpPr>
          <p:nvPr/>
        </p:nvSpPr>
        <p:spPr bwMode="auto">
          <a:xfrm>
            <a:off x="2781301" y="2730501"/>
            <a:ext cx="341760"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F</a:t>
            </a:r>
            <a:endParaRPr kumimoji="1" lang="en-US" altLang="zh-CN" b="1">
              <a:solidFill>
                <a:schemeClr val="bg2"/>
              </a:solidFill>
              <a:latin typeface="+mn-lt"/>
              <a:ea typeface="+mn-ea"/>
            </a:endParaRPr>
          </a:p>
        </p:txBody>
      </p:sp>
      <p:sp>
        <p:nvSpPr>
          <p:cNvPr id="194580" name="Text Box 20"/>
          <p:cNvSpPr txBox="1">
            <a:spLocks noChangeArrowheads="1"/>
          </p:cNvSpPr>
          <p:nvPr/>
        </p:nvSpPr>
        <p:spPr bwMode="auto">
          <a:xfrm>
            <a:off x="3289301" y="2728914"/>
            <a:ext cx="370614"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A</a:t>
            </a:r>
            <a:endParaRPr kumimoji="1" lang="en-US" altLang="zh-CN" b="1">
              <a:solidFill>
                <a:schemeClr val="bg2"/>
              </a:solidFill>
              <a:latin typeface="+mn-lt"/>
              <a:ea typeface="+mn-ea"/>
            </a:endParaRPr>
          </a:p>
        </p:txBody>
      </p:sp>
      <p:sp>
        <p:nvSpPr>
          <p:cNvPr id="194581" name="Text Box 21"/>
          <p:cNvSpPr txBox="1">
            <a:spLocks noChangeArrowheads="1"/>
          </p:cNvSpPr>
          <p:nvPr/>
        </p:nvSpPr>
        <p:spPr bwMode="auto">
          <a:xfrm>
            <a:off x="3798888" y="2730501"/>
            <a:ext cx="368300" cy="396875"/>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C</a:t>
            </a:r>
            <a:endParaRPr kumimoji="1" lang="en-US" altLang="zh-CN" b="1">
              <a:solidFill>
                <a:schemeClr val="bg2"/>
              </a:solidFill>
              <a:latin typeface="+mn-lt"/>
              <a:ea typeface="+mn-ea"/>
            </a:endParaRPr>
          </a:p>
        </p:txBody>
      </p:sp>
      <p:sp>
        <p:nvSpPr>
          <p:cNvPr id="194582" name="Text Box 22"/>
          <p:cNvSpPr txBox="1">
            <a:spLocks noChangeArrowheads="1"/>
          </p:cNvSpPr>
          <p:nvPr/>
        </p:nvSpPr>
        <p:spPr bwMode="auto">
          <a:xfrm>
            <a:off x="8524875" y="2828926"/>
            <a:ext cx="699230"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FCS</a:t>
            </a:r>
            <a:endParaRPr kumimoji="1" lang="en-US" altLang="zh-CN" b="1">
              <a:solidFill>
                <a:schemeClr val="bg2"/>
              </a:solidFill>
              <a:latin typeface="+mn-lt"/>
              <a:ea typeface="+mn-ea"/>
            </a:endParaRPr>
          </a:p>
        </p:txBody>
      </p:sp>
      <p:sp>
        <p:nvSpPr>
          <p:cNvPr id="194584" name="Text Box 24"/>
          <p:cNvSpPr txBox="1">
            <a:spLocks noChangeArrowheads="1"/>
          </p:cNvSpPr>
          <p:nvPr/>
        </p:nvSpPr>
        <p:spPr bwMode="auto">
          <a:xfrm>
            <a:off x="9528176" y="2751139"/>
            <a:ext cx="341760" cy="400110"/>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F</a:t>
            </a:r>
            <a:endParaRPr kumimoji="1" lang="en-US" altLang="zh-CN" b="1">
              <a:solidFill>
                <a:schemeClr val="bg2"/>
              </a:solidFill>
              <a:latin typeface="+mn-lt"/>
              <a:ea typeface="+mn-ea"/>
            </a:endParaRPr>
          </a:p>
        </p:txBody>
      </p:sp>
      <p:sp>
        <p:nvSpPr>
          <p:cNvPr id="194585" name="Text Box 25"/>
          <p:cNvSpPr txBox="1">
            <a:spLocks noChangeArrowheads="1"/>
          </p:cNvSpPr>
          <p:nvPr/>
        </p:nvSpPr>
        <p:spPr bwMode="auto">
          <a:xfrm>
            <a:off x="9467850" y="2967039"/>
            <a:ext cx="495300" cy="396875"/>
          </a:xfrm>
          <a:prstGeom prst="rect">
            <a:avLst/>
          </a:prstGeom>
          <a:noFill/>
          <a:ln w="9525">
            <a:noFill/>
            <a:miter lim="800000"/>
          </a:ln>
          <a:effectLst/>
        </p:spPr>
        <p:txBody>
          <a:bodyPr wrap="none">
            <a:spAutoFit/>
          </a:bodyPr>
          <a:p>
            <a:r>
              <a:rPr kumimoji="1" lang="en-US" altLang="zh-CN" b="1">
                <a:solidFill>
                  <a:schemeClr val="bg2"/>
                </a:solidFill>
                <a:latin typeface="+mn-lt"/>
                <a:ea typeface="+mn-ea"/>
              </a:rPr>
              <a:t>7E</a:t>
            </a:r>
            <a:endParaRPr kumimoji="1" lang="en-US" altLang="zh-CN" b="1">
              <a:solidFill>
                <a:schemeClr val="bg2"/>
              </a:solidFill>
              <a:latin typeface="+mn-lt"/>
              <a:ea typeface="+mn-ea"/>
            </a:endParaRPr>
          </a:p>
        </p:txBody>
      </p:sp>
      <p:sp>
        <p:nvSpPr>
          <p:cNvPr id="194588" name="Rectangle 28"/>
          <p:cNvSpPr>
            <a:spLocks noChangeArrowheads="1"/>
          </p:cNvSpPr>
          <p:nvPr/>
        </p:nvSpPr>
        <p:spPr bwMode="auto">
          <a:xfrm>
            <a:off x="5426076" y="2790826"/>
            <a:ext cx="2898775" cy="519113"/>
          </a:xfrm>
          <a:prstGeom prst="rect">
            <a:avLst/>
          </a:prstGeom>
          <a:solidFill>
            <a:srgbClr val="00B0F0"/>
          </a:solidFill>
          <a:ln w="9525">
            <a:noFill/>
            <a:miter lim="800000"/>
          </a:ln>
          <a:effectLst/>
        </p:spPr>
        <p:txBody>
          <a:bodyPr wrap="none" anchor="ctr"/>
          <a:p>
            <a:endParaRPr lang="zh-CN" altLang="en-US" b="1">
              <a:solidFill>
                <a:schemeClr val="bg2"/>
              </a:solidFill>
              <a:latin typeface="+mn-lt"/>
              <a:ea typeface="+mn-ea"/>
            </a:endParaRPr>
          </a:p>
        </p:txBody>
      </p:sp>
      <p:sp>
        <p:nvSpPr>
          <p:cNvPr id="194589" name="Text Box 29"/>
          <p:cNvSpPr txBox="1">
            <a:spLocks noChangeArrowheads="1"/>
          </p:cNvSpPr>
          <p:nvPr/>
        </p:nvSpPr>
        <p:spPr bwMode="auto">
          <a:xfrm>
            <a:off x="4486275" y="2813051"/>
            <a:ext cx="692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协议</a:t>
            </a:r>
            <a:endParaRPr kumimoji="1" lang="zh-CN" altLang="en-US" b="1">
              <a:solidFill>
                <a:schemeClr val="bg2"/>
              </a:solidFill>
              <a:latin typeface="+mn-lt"/>
              <a:ea typeface="+mn-ea"/>
            </a:endParaRPr>
          </a:p>
        </p:txBody>
      </p:sp>
      <p:sp>
        <p:nvSpPr>
          <p:cNvPr id="194590" name="Text Box 30"/>
          <p:cNvSpPr txBox="1">
            <a:spLocks noChangeArrowheads="1"/>
          </p:cNvSpPr>
          <p:nvPr/>
        </p:nvSpPr>
        <p:spPr bwMode="auto">
          <a:xfrm>
            <a:off x="5788025" y="2836864"/>
            <a:ext cx="2114681" cy="400110"/>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信    息    部    分</a:t>
            </a:r>
            <a:endParaRPr kumimoji="1" lang="zh-CN" altLang="en-US" b="1">
              <a:solidFill>
                <a:schemeClr val="bg2"/>
              </a:solidFill>
              <a:latin typeface="+mn-lt"/>
              <a:ea typeface="+mn-ea"/>
            </a:endParaRPr>
          </a:p>
        </p:txBody>
      </p:sp>
      <p:sp>
        <p:nvSpPr>
          <p:cNvPr id="194594" name="AutoShape 34"/>
          <p:cNvSpPr/>
          <p:nvPr/>
        </p:nvSpPr>
        <p:spPr bwMode="auto">
          <a:xfrm rot="5400000">
            <a:off x="3979069" y="1316832"/>
            <a:ext cx="176213" cy="2717800"/>
          </a:xfrm>
          <a:prstGeom prst="leftBrace">
            <a:avLst>
              <a:gd name="adj1" fmla="val 128528"/>
              <a:gd name="adj2" fmla="val 50069"/>
            </a:avLst>
          </a:prstGeom>
          <a:no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194595" name="AutoShape 35"/>
          <p:cNvSpPr/>
          <p:nvPr/>
        </p:nvSpPr>
        <p:spPr bwMode="auto">
          <a:xfrm rot="5400000">
            <a:off x="9103520" y="1823245"/>
            <a:ext cx="161925" cy="1719263"/>
          </a:xfrm>
          <a:prstGeom prst="leftBrace">
            <a:avLst>
              <a:gd name="adj1" fmla="val 88480"/>
              <a:gd name="adj2" fmla="val 50000"/>
            </a:avLst>
          </a:prstGeom>
          <a:noFill/>
          <a:ln w="9525">
            <a:solidFill>
              <a:schemeClr val="tx1"/>
            </a:solidFill>
            <a:round/>
          </a:ln>
          <a:effectLst/>
        </p:spPr>
        <p:txBody>
          <a:bodyPr wrap="none" anchor="ctr"/>
          <a:p>
            <a:endParaRPr lang="zh-CN" altLang="en-US" b="1">
              <a:solidFill>
                <a:schemeClr val="bg2"/>
              </a:solidFill>
              <a:latin typeface="+mn-lt"/>
              <a:ea typeface="+mn-ea"/>
            </a:endParaRPr>
          </a:p>
        </p:txBody>
      </p:sp>
      <p:sp>
        <p:nvSpPr>
          <p:cNvPr id="194596" name="Text Box 36"/>
          <p:cNvSpPr txBox="1">
            <a:spLocks noChangeArrowheads="1"/>
          </p:cNvSpPr>
          <p:nvPr/>
        </p:nvSpPr>
        <p:spPr bwMode="auto">
          <a:xfrm>
            <a:off x="3705225" y="2259014"/>
            <a:ext cx="692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首部</a:t>
            </a:r>
            <a:endParaRPr kumimoji="1" lang="zh-CN" altLang="en-US" b="1">
              <a:solidFill>
                <a:schemeClr val="bg2"/>
              </a:solidFill>
              <a:latin typeface="+mn-lt"/>
              <a:ea typeface="+mn-ea"/>
            </a:endParaRPr>
          </a:p>
        </p:txBody>
      </p:sp>
      <p:sp>
        <p:nvSpPr>
          <p:cNvPr id="194597" name="Text Box 37"/>
          <p:cNvSpPr txBox="1">
            <a:spLocks noChangeArrowheads="1"/>
          </p:cNvSpPr>
          <p:nvPr/>
        </p:nvSpPr>
        <p:spPr bwMode="auto">
          <a:xfrm>
            <a:off x="8829675" y="2259014"/>
            <a:ext cx="692150" cy="396875"/>
          </a:xfrm>
          <a:prstGeom prst="rect">
            <a:avLst/>
          </a:prstGeom>
          <a:noFill/>
          <a:ln w="9525">
            <a:noFill/>
            <a:miter lim="800000"/>
          </a:ln>
          <a:effectLst/>
        </p:spPr>
        <p:txBody>
          <a:bodyPr wrap="none">
            <a:spAutoFit/>
          </a:bodyPr>
          <a:p>
            <a:r>
              <a:rPr kumimoji="1" lang="zh-CN" altLang="en-US" b="1">
                <a:solidFill>
                  <a:schemeClr val="bg2"/>
                </a:solidFill>
                <a:latin typeface="+mn-lt"/>
                <a:ea typeface="+mn-ea"/>
              </a:rPr>
              <a:t>尾部</a:t>
            </a:r>
            <a:endParaRPr kumimoji="1" lang="zh-CN" altLang="en-US" b="1">
              <a:solidFill>
                <a:schemeClr val="bg2"/>
              </a:solidFill>
              <a:latin typeface="+mn-lt"/>
              <a:ea typeface="+mn-ea"/>
            </a:endParaRPr>
          </a:p>
        </p:txBody>
      </p:sp>
      <p:sp>
        <p:nvSpPr>
          <p:cNvPr id="194598" name="Line 38"/>
          <p:cNvSpPr>
            <a:spLocks noChangeShapeType="1"/>
          </p:cNvSpPr>
          <p:nvPr/>
        </p:nvSpPr>
        <p:spPr bwMode="auto">
          <a:xfrm>
            <a:off x="2708275" y="2195514"/>
            <a:ext cx="0" cy="485775"/>
          </a:xfrm>
          <a:prstGeom prst="line">
            <a:avLst/>
          </a:prstGeom>
          <a:noFill/>
          <a:ln w="28575">
            <a:solidFill>
              <a:srgbClr val="333399"/>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194600" name="Line 40"/>
          <p:cNvSpPr>
            <a:spLocks noChangeShapeType="1"/>
          </p:cNvSpPr>
          <p:nvPr/>
        </p:nvSpPr>
        <p:spPr bwMode="auto">
          <a:xfrm>
            <a:off x="8324850" y="2735263"/>
            <a:ext cx="0" cy="595312"/>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94601" name="Line 41"/>
          <p:cNvSpPr>
            <a:spLocks noChangeShapeType="1"/>
          </p:cNvSpPr>
          <p:nvPr/>
        </p:nvSpPr>
        <p:spPr bwMode="auto">
          <a:xfrm>
            <a:off x="5426075" y="2774951"/>
            <a:ext cx="0" cy="555625"/>
          </a:xfrm>
          <a:prstGeom prst="line">
            <a:avLst/>
          </a:prstGeom>
          <a:noFill/>
          <a:ln w="9525">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94602" name="AutoShape 42"/>
          <p:cNvSpPr>
            <a:spLocks noChangeArrowheads="1"/>
          </p:cNvSpPr>
          <p:nvPr/>
        </p:nvSpPr>
        <p:spPr bwMode="auto">
          <a:xfrm>
            <a:off x="6694488" y="2332039"/>
            <a:ext cx="271462" cy="566737"/>
          </a:xfrm>
          <a:prstGeom prst="downArrow">
            <a:avLst>
              <a:gd name="adj1" fmla="val 50000"/>
              <a:gd name="adj2" fmla="val 78290"/>
            </a:avLst>
          </a:prstGeom>
          <a:solidFill>
            <a:srgbClr val="FFC000"/>
          </a:solidFill>
          <a:ln w="6350">
            <a:solidFill>
              <a:schemeClr val="tx1"/>
            </a:solidFill>
            <a:miter lim="800000"/>
          </a:ln>
          <a:effectLst/>
        </p:spPr>
        <p:txBody>
          <a:bodyPr vert="eaVert" wrap="none" anchor="ctr"/>
          <a:p>
            <a:endParaRPr lang="zh-CN" altLang="en-US"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nimBg="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5.2.3 PPP</a:t>
            </a:r>
            <a:r>
              <a:rPr sz="2800" b="1" dirty="0">
                <a:latin typeface="宋体" panose="02010600030101010101" pitchFamily="2" charset="-122"/>
                <a:ea typeface="宋体" panose="02010600030101010101" pitchFamily="2" charset="-122"/>
                <a:cs typeface="宋体" panose="02010600030101010101" pitchFamily="2" charset="-122"/>
              </a:rPr>
              <a:t>协议的帧格式</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96610" name="Rectangle 2"/>
          <p:cNvSpPr>
            <a:spLocks noGrp="1" noChangeArrowheads="1"/>
          </p:cNvSpPr>
          <p:nvPr/>
        </p:nvSpPr>
        <p:spPr>
          <a:xfrm>
            <a:off x="577923" y="1249598"/>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透明传输问题 </a:t>
            </a:r>
            <a:endParaRPr lang="zh-CN" altLang="en-US" sz="2800" b="1" dirty="0">
              <a:solidFill>
                <a:schemeClr val="bg2"/>
              </a:solidFill>
            </a:endParaRPr>
          </a:p>
        </p:txBody>
      </p:sp>
      <p:sp>
        <p:nvSpPr>
          <p:cNvPr id="196611" name="Rectangle 3"/>
          <p:cNvSpPr>
            <a:spLocks noGrp="1" noChangeArrowheads="1"/>
          </p:cNvSpPr>
          <p:nvPr>
            <p:ph idx="1"/>
          </p:nvPr>
        </p:nvSpPr>
        <p:spPr>
          <a:xfrm>
            <a:off x="577923" y="2190760"/>
            <a:ext cx="9855446" cy="3462646"/>
          </a:xfrm>
        </p:spPr>
        <p:txBody>
          <a:bodyPr>
            <a:normAutofit/>
          </a:bodyPr>
          <a:lstStyle/>
          <a:p>
            <a:pPr marL="342900" indent="-342900" fontAlgn="auto">
              <a:lnSpc>
                <a:spcPct val="150000"/>
              </a:lnSpc>
              <a:buFont typeface="Wingdings" panose="05000000000000000000" pitchFamily="2" charset="2"/>
              <a:buChar char="l"/>
            </a:pPr>
            <a:r>
              <a:rPr lang="zh-CN" altLang="en-US" sz="2400" b="1" dirty="0">
                <a:solidFill>
                  <a:schemeClr val="bg2"/>
                </a:solidFill>
              </a:rPr>
              <a:t>当 </a:t>
            </a:r>
            <a:r>
              <a:rPr lang="en-US" altLang="zh-CN" sz="2400" b="1" dirty="0">
                <a:solidFill>
                  <a:schemeClr val="bg2"/>
                </a:solidFill>
              </a:rPr>
              <a:t>PPP </a:t>
            </a:r>
            <a:r>
              <a:rPr lang="zh-CN" altLang="en-US" sz="2400" b="1" dirty="0">
                <a:solidFill>
                  <a:schemeClr val="bg2"/>
                </a:solidFill>
              </a:rPr>
              <a:t>用在同步传输链路时，协议规定采用硬件来完成比特填充（和 </a:t>
            </a:r>
            <a:r>
              <a:rPr lang="en-US" altLang="zh-CN" sz="2400" b="1" dirty="0">
                <a:solidFill>
                  <a:schemeClr val="bg2"/>
                </a:solidFill>
              </a:rPr>
              <a:t>HDLC </a:t>
            </a:r>
            <a:r>
              <a:rPr lang="zh-CN" altLang="en-US" sz="2400" b="1" dirty="0">
                <a:solidFill>
                  <a:schemeClr val="bg2"/>
                </a:solidFill>
              </a:rPr>
              <a:t>的做法一样）。 </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当 </a:t>
            </a:r>
            <a:r>
              <a:rPr lang="en-US" altLang="zh-CN" sz="2400" b="1" dirty="0">
                <a:solidFill>
                  <a:schemeClr val="bg2"/>
                </a:solidFill>
              </a:rPr>
              <a:t>PPP </a:t>
            </a:r>
            <a:r>
              <a:rPr lang="zh-CN" altLang="en-US" sz="2400" b="1" dirty="0">
                <a:solidFill>
                  <a:schemeClr val="bg2"/>
                </a:solidFill>
              </a:rPr>
              <a:t>用在异步传输时，就使用一种特殊的</a:t>
            </a:r>
            <a:r>
              <a:rPr lang="zh-CN" altLang="en-US" sz="2400" b="1" dirty="0">
                <a:solidFill>
                  <a:schemeClr val="hlink"/>
                </a:solidFill>
              </a:rPr>
              <a:t>字符填充法</a:t>
            </a:r>
            <a:r>
              <a:rPr lang="zh-CN" altLang="en-US" sz="2400" b="1" dirty="0"/>
              <a:t>。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5.2.3 PPP</a:t>
            </a:r>
            <a:r>
              <a:rPr sz="2800" b="1" dirty="0">
                <a:latin typeface="宋体" panose="02010600030101010101" pitchFamily="2" charset="-122"/>
                <a:ea typeface="宋体" panose="02010600030101010101" pitchFamily="2" charset="-122"/>
                <a:cs typeface="宋体" panose="02010600030101010101" pitchFamily="2" charset="-122"/>
              </a:rPr>
              <a:t>协议的帧格式</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97634" name="Rectangle 2"/>
          <p:cNvSpPr>
            <a:spLocks noGrp="1" noChangeArrowheads="1"/>
          </p:cNvSpPr>
          <p:nvPr/>
        </p:nvSpPr>
        <p:spPr>
          <a:xfrm>
            <a:off x="577534" y="119689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rgbClr val="FF0000"/>
                </a:solidFill>
              </a:rPr>
              <a:t>字符填充 </a:t>
            </a:r>
            <a:endParaRPr lang="zh-CN" altLang="en-US" sz="2800" b="1" dirty="0">
              <a:solidFill>
                <a:srgbClr val="FF0000"/>
              </a:solidFill>
            </a:endParaRPr>
          </a:p>
        </p:txBody>
      </p:sp>
      <p:sp>
        <p:nvSpPr>
          <p:cNvPr id="197635" name="Rectangle 3"/>
          <p:cNvSpPr>
            <a:spLocks noGrp="1" noChangeArrowheads="1"/>
          </p:cNvSpPr>
          <p:nvPr>
            <p:ph idx="1"/>
          </p:nvPr>
        </p:nvSpPr>
        <p:spPr>
          <a:xfrm>
            <a:off x="577534" y="1882284"/>
            <a:ext cx="10978515" cy="3966702"/>
          </a:xfrm>
        </p:spPr>
        <p:txBody>
          <a:bodyPr>
            <a:normAutofit/>
          </a:bodyPr>
          <a:lstStyle/>
          <a:p>
            <a:pPr marL="342900" indent="-342900" fontAlgn="auto">
              <a:lnSpc>
                <a:spcPct val="150000"/>
              </a:lnSpc>
              <a:buFont typeface="Wingdings" panose="05000000000000000000" pitchFamily="2" charset="2"/>
              <a:buChar char="l"/>
            </a:pPr>
            <a:r>
              <a:rPr lang="zh-CN" altLang="en-US" sz="2400" b="1" dirty="0">
                <a:solidFill>
                  <a:schemeClr val="bg2"/>
                </a:solidFill>
              </a:rPr>
              <a:t>将信息字段中出现的每一个 </a:t>
            </a:r>
            <a:r>
              <a:rPr lang="en-US" altLang="zh-CN" sz="2400" b="1" dirty="0">
                <a:solidFill>
                  <a:schemeClr val="bg2"/>
                </a:solidFill>
              </a:rPr>
              <a:t>0x7E </a:t>
            </a:r>
            <a:r>
              <a:rPr lang="zh-CN" altLang="en-US" sz="2400" b="1" dirty="0">
                <a:solidFill>
                  <a:schemeClr val="bg2"/>
                </a:solidFill>
              </a:rPr>
              <a:t>字节转变成为 </a:t>
            </a:r>
            <a:r>
              <a:rPr lang="en-US" altLang="zh-CN" sz="2400" b="1" dirty="0">
                <a:solidFill>
                  <a:schemeClr val="bg2"/>
                </a:solidFill>
              </a:rPr>
              <a:t>2 </a:t>
            </a:r>
            <a:r>
              <a:rPr lang="zh-CN" altLang="en-US" sz="2400" b="1" dirty="0">
                <a:solidFill>
                  <a:schemeClr val="bg2"/>
                </a:solidFill>
              </a:rPr>
              <a:t>字节序列</a:t>
            </a:r>
            <a:r>
              <a:rPr lang="en-US" altLang="zh-CN" sz="2400" b="1" dirty="0">
                <a:solidFill>
                  <a:schemeClr val="bg2"/>
                </a:solidFill>
              </a:rPr>
              <a:t>(0x7D, 0x5E)</a:t>
            </a:r>
            <a:r>
              <a:rPr lang="zh-CN" altLang="en-US" sz="2400" b="1" dirty="0">
                <a:solidFill>
                  <a:schemeClr val="bg2"/>
                </a:solidFill>
              </a:rPr>
              <a:t>。 </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若信息字段中出现一个 </a:t>
            </a:r>
            <a:r>
              <a:rPr lang="en-US" altLang="zh-CN" sz="2400" b="1" dirty="0">
                <a:solidFill>
                  <a:schemeClr val="bg2"/>
                </a:solidFill>
              </a:rPr>
              <a:t>0x7D </a:t>
            </a:r>
            <a:r>
              <a:rPr lang="zh-CN" altLang="en-US" sz="2400" b="1" dirty="0">
                <a:solidFill>
                  <a:schemeClr val="bg2"/>
                </a:solidFill>
              </a:rPr>
              <a:t>的字节</a:t>
            </a:r>
            <a:r>
              <a:rPr lang="en-US" altLang="zh-CN" sz="2400" b="1" dirty="0">
                <a:solidFill>
                  <a:schemeClr val="bg2"/>
                </a:solidFill>
              </a:rPr>
              <a:t>, </a:t>
            </a:r>
            <a:r>
              <a:rPr lang="zh-CN" altLang="en-US" sz="2400" b="1" dirty="0">
                <a:solidFill>
                  <a:schemeClr val="bg2"/>
                </a:solidFill>
              </a:rPr>
              <a:t>则将其转变成为 </a:t>
            </a:r>
            <a:r>
              <a:rPr lang="en-US" altLang="zh-CN" sz="2400" b="1" dirty="0">
                <a:solidFill>
                  <a:schemeClr val="bg2"/>
                </a:solidFill>
              </a:rPr>
              <a:t>2 </a:t>
            </a:r>
            <a:r>
              <a:rPr lang="zh-CN" altLang="en-US" sz="2400" b="1" dirty="0">
                <a:solidFill>
                  <a:schemeClr val="bg2"/>
                </a:solidFill>
              </a:rPr>
              <a:t>字节序列</a:t>
            </a:r>
            <a:r>
              <a:rPr lang="en-US" altLang="zh-CN" sz="2400" b="1" dirty="0">
                <a:solidFill>
                  <a:schemeClr val="bg2"/>
                </a:solidFill>
              </a:rPr>
              <a:t>(0x7D, 0x5D)</a:t>
            </a:r>
            <a:r>
              <a:rPr lang="zh-CN" altLang="en-US" sz="2400" b="1" dirty="0">
                <a:solidFill>
                  <a:schemeClr val="bg2"/>
                </a:solidFill>
              </a:rPr>
              <a:t>。</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若信息字段中出现 </a:t>
            </a:r>
            <a:r>
              <a:rPr lang="en-US" altLang="zh-CN" sz="2400" b="1" dirty="0">
                <a:solidFill>
                  <a:schemeClr val="bg2"/>
                </a:solidFill>
              </a:rPr>
              <a:t>ASCII </a:t>
            </a:r>
            <a:r>
              <a:rPr lang="zh-CN" altLang="en-US" sz="2400" b="1" dirty="0">
                <a:solidFill>
                  <a:schemeClr val="bg2"/>
                </a:solidFill>
              </a:rPr>
              <a:t>码的控制字符（即数值小于 </a:t>
            </a:r>
            <a:r>
              <a:rPr lang="en-US" altLang="zh-CN" sz="2400" b="1" dirty="0">
                <a:solidFill>
                  <a:schemeClr val="bg2"/>
                </a:solidFill>
              </a:rPr>
              <a:t>0x20 </a:t>
            </a:r>
            <a:r>
              <a:rPr lang="zh-CN" altLang="en-US" sz="2400" b="1" dirty="0">
                <a:solidFill>
                  <a:schemeClr val="bg2"/>
                </a:solidFill>
              </a:rPr>
              <a:t>的字符），则在该字符前面要加入一个 </a:t>
            </a:r>
            <a:r>
              <a:rPr lang="en-US" altLang="zh-CN" sz="2400" b="1" dirty="0">
                <a:solidFill>
                  <a:schemeClr val="bg2"/>
                </a:solidFill>
              </a:rPr>
              <a:t>0x7D </a:t>
            </a:r>
            <a:r>
              <a:rPr lang="zh-CN" altLang="en-US" sz="2400" b="1" dirty="0">
                <a:solidFill>
                  <a:schemeClr val="bg2"/>
                </a:solidFill>
              </a:rPr>
              <a:t>字节，同时将该字符的编码加以改变。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5.2.3 PPP</a:t>
            </a:r>
            <a:r>
              <a:rPr sz="2800" b="1" dirty="0">
                <a:latin typeface="宋体" panose="02010600030101010101" pitchFamily="2" charset="-122"/>
                <a:ea typeface="宋体" panose="02010600030101010101" pitchFamily="2" charset="-122"/>
                <a:cs typeface="宋体" panose="02010600030101010101" pitchFamily="2" charset="-122"/>
              </a:rPr>
              <a:t>协议的帧格式</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385026" name="Rectangle 2"/>
          <p:cNvSpPr>
            <a:spLocks noGrp="1" noChangeArrowheads="1"/>
          </p:cNvSpPr>
          <p:nvPr/>
        </p:nvSpPr>
        <p:spPr>
          <a:xfrm>
            <a:off x="750254" y="117911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rgbClr val="FF0000"/>
                </a:solidFill>
              </a:rPr>
              <a:t>零比特填充 </a:t>
            </a:r>
            <a:endParaRPr lang="zh-CN" altLang="en-US" sz="2800" b="1" dirty="0">
              <a:solidFill>
                <a:srgbClr val="FF0000"/>
              </a:solidFill>
            </a:endParaRPr>
          </a:p>
        </p:txBody>
      </p:sp>
      <p:sp>
        <p:nvSpPr>
          <p:cNvPr id="385027" name="Rectangle 3"/>
          <p:cNvSpPr>
            <a:spLocks noGrp="1" noChangeArrowheads="1"/>
          </p:cNvSpPr>
          <p:nvPr>
            <p:ph idx="1"/>
          </p:nvPr>
        </p:nvSpPr>
        <p:spPr>
          <a:xfrm>
            <a:off x="750254" y="1934483"/>
            <a:ext cx="10978515" cy="4110718"/>
          </a:xfrm>
        </p:spPr>
        <p:txBody>
          <a:bodyPr>
            <a:normAutofit/>
          </a:bodyPr>
          <a:lstStyle/>
          <a:p>
            <a:pPr marL="342900" indent="-342900" fontAlgn="auto">
              <a:lnSpc>
                <a:spcPct val="150000"/>
              </a:lnSpc>
              <a:buFont typeface="Wingdings" panose="05000000000000000000" pitchFamily="2" charset="2"/>
              <a:buChar char="l"/>
            </a:pPr>
            <a:r>
              <a:rPr lang="en-US" altLang="zh-CN" sz="2400" b="1" dirty="0">
                <a:solidFill>
                  <a:schemeClr val="bg2"/>
                </a:solidFill>
              </a:rPr>
              <a:t>PPP </a:t>
            </a:r>
            <a:r>
              <a:rPr lang="zh-CN" altLang="en-US" sz="2400" b="1" dirty="0">
                <a:solidFill>
                  <a:schemeClr val="bg2"/>
                </a:solidFill>
              </a:rPr>
              <a:t>协议用在 </a:t>
            </a:r>
            <a:r>
              <a:rPr lang="en-US" altLang="zh-CN" sz="2400" b="1" dirty="0">
                <a:solidFill>
                  <a:schemeClr val="bg2"/>
                </a:solidFill>
              </a:rPr>
              <a:t>SONET/SDH </a:t>
            </a:r>
            <a:r>
              <a:rPr lang="zh-CN" altLang="en-US" sz="2400" b="1" dirty="0">
                <a:solidFill>
                  <a:schemeClr val="bg2"/>
                </a:solidFill>
              </a:rPr>
              <a:t>链路时，是使用同步传输（一连串的比特连续传送）。这时 </a:t>
            </a:r>
            <a:r>
              <a:rPr lang="en-US" altLang="zh-CN" sz="2400" b="1" dirty="0">
                <a:solidFill>
                  <a:schemeClr val="bg2"/>
                </a:solidFill>
              </a:rPr>
              <a:t>PPP </a:t>
            </a:r>
            <a:r>
              <a:rPr lang="zh-CN" altLang="en-US" sz="2400" b="1" dirty="0">
                <a:solidFill>
                  <a:schemeClr val="bg2"/>
                </a:solidFill>
              </a:rPr>
              <a:t>协议采用零比特填充方法来实现透明传输。</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在发送端，只要发现有 </a:t>
            </a:r>
            <a:r>
              <a:rPr lang="en-US" altLang="zh-CN" sz="2400" b="1" dirty="0">
                <a:solidFill>
                  <a:schemeClr val="bg2"/>
                </a:solidFill>
              </a:rPr>
              <a:t>5 </a:t>
            </a:r>
            <a:r>
              <a:rPr lang="zh-CN" altLang="en-US" sz="2400" b="1" dirty="0">
                <a:solidFill>
                  <a:schemeClr val="bg2"/>
                </a:solidFill>
              </a:rPr>
              <a:t>个连续 </a:t>
            </a:r>
            <a:r>
              <a:rPr lang="en-US" altLang="zh-CN" sz="2400" b="1" dirty="0">
                <a:solidFill>
                  <a:schemeClr val="bg2"/>
                </a:solidFill>
              </a:rPr>
              <a:t>1</a:t>
            </a:r>
            <a:r>
              <a:rPr lang="zh-CN" altLang="en-US" sz="2400" b="1" dirty="0">
                <a:solidFill>
                  <a:schemeClr val="bg2"/>
                </a:solidFill>
              </a:rPr>
              <a:t>，则立即填入一个 </a:t>
            </a:r>
            <a:r>
              <a:rPr lang="en-US" altLang="zh-CN" sz="2400" b="1" dirty="0">
                <a:solidFill>
                  <a:schemeClr val="bg2"/>
                </a:solidFill>
              </a:rPr>
              <a:t>0</a:t>
            </a:r>
            <a:r>
              <a:rPr lang="zh-CN" altLang="en-US" sz="2400" b="1" dirty="0">
                <a:solidFill>
                  <a:schemeClr val="bg2"/>
                </a:solidFill>
              </a:rPr>
              <a:t>。接收端对帧中的比特流进行扫描。每当发现 </a:t>
            </a:r>
            <a:r>
              <a:rPr lang="en-US" altLang="zh-CN" sz="2400" b="1" dirty="0">
                <a:solidFill>
                  <a:schemeClr val="bg2"/>
                </a:solidFill>
              </a:rPr>
              <a:t>5 </a:t>
            </a:r>
            <a:r>
              <a:rPr lang="zh-CN" altLang="en-US" sz="2400" b="1" dirty="0">
                <a:solidFill>
                  <a:schemeClr val="bg2"/>
                </a:solidFill>
              </a:rPr>
              <a:t>个连续</a:t>
            </a:r>
            <a:r>
              <a:rPr lang="en-US" altLang="zh-CN" sz="2400" b="1" dirty="0">
                <a:solidFill>
                  <a:schemeClr val="bg2"/>
                </a:solidFill>
              </a:rPr>
              <a:t>1</a:t>
            </a:r>
            <a:r>
              <a:rPr lang="zh-CN" altLang="en-US" sz="2400" b="1" dirty="0">
                <a:solidFill>
                  <a:schemeClr val="bg2"/>
                </a:solidFill>
              </a:rPr>
              <a:t>时，就把这 </a:t>
            </a:r>
            <a:r>
              <a:rPr lang="en-US" altLang="zh-CN" sz="2400" b="1" dirty="0">
                <a:solidFill>
                  <a:schemeClr val="bg2"/>
                </a:solidFill>
              </a:rPr>
              <a:t>5 </a:t>
            </a:r>
            <a:r>
              <a:rPr lang="zh-CN" altLang="en-US" sz="2400" b="1" dirty="0">
                <a:solidFill>
                  <a:schemeClr val="bg2"/>
                </a:solidFill>
              </a:rPr>
              <a:t>个连续 </a:t>
            </a:r>
            <a:r>
              <a:rPr lang="en-US" altLang="zh-CN" sz="2400" b="1" dirty="0">
                <a:solidFill>
                  <a:schemeClr val="bg2"/>
                </a:solidFill>
              </a:rPr>
              <a:t>1 </a:t>
            </a:r>
            <a:r>
              <a:rPr lang="zh-CN" altLang="en-US" sz="2400" b="1" dirty="0">
                <a:solidFill>
                  <a:schemeClr val="bg2"/>
                </a:solidFill>
              </a:rPr>
              <a:t>后的一个 </a:t>
            </a:r>
            <a:r>
              <a:rPr lang="en-US" altLang="zh-CN" sz="2400" b="1" dirty="0">
                <a:solidFill>
                  <a:schemeClr val="bg2"/>
                </a:solidFill>
              </a:rPr>
              <a:t>0 </a:t>
            </a:r>
            <a:r>
              <a:rPr lang="zh-CN" altLang="en-US" sz="2400" b="1" dirty="0">
                <a:solidFill>
                  <a:schemeClr val="bg2"/>
                </a:solidFill>
              </a:rPr>
              <a:t>删除，</a:t>
            </a:r>
            <a:endParaRPr lang="zh-CN" altLang="en-US" sz="2400" b="1" dirty="0">
              <a:solidFill>
                <a:schemeClr val="bg2"/>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5.2.3 PPP</a:t>
            </a:r>
            <a:r>
              <a:rPr sz="2800" b="1" dirty="0">
                <a:latin typeface="宋体" panose="02010600030101010101" pitchFamily="2" charset="-122"/>
                <a:ea typeface="宋体" panose="02010600030101010101" pitchFamily="2" charset="-122"/>
                <a:cs typeface="宋体" panose="02010600030101010101" pitchFamily="2" charset="-122"/>
              </a:rPr>
              <a:t>协议的帧格式</a:t>
            </a:r>
            <a:endParaRPr sz="2800" b="1" dirty="0">
              <a:latin typeface="宋体" panose="02010600030101010101" pitchFamily="2" charset="-122"/>
              <a:ea typeface="宋体" panose="02010600030101010101" pitchFamily="2" charset="-122"/>
              <a:cs typeface="宋体" panose="02010600030101010101" pitchFamily="2" charset="-122"/>
            </a:endParaRPr>
          </a:p>
        </p:txBody>
      </p:sp>
      <p:sp>
        <p:nvSpPr>
          <p:cNvPr id="3" name="标题 1"/>
          <p:cNvSpPr>
            <a:spLocks noGrp="1"/>
          </p:cNvSpPr>
          <p:nvPr/>
        </p:nvSpPr>
        <p:spPr>
          <a:xfrm>
            <a:off x="577851" y="105338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800" b="1" dirty="0">
                <a:solidFill>
                  <a:schemeClr val="bg2"/>
                </a:solidFill>
              </a:rPr>
              <a:t>零比特填</a:t>
            </a:r>
            <a:r>
              <a:rPr lang="zh-CN" altLang="en-US" sz="2800" b="1" dirty="0" smtClean="0">
                <a:solidFill>
                  <a:schemeClr val="bg2"/>
                </a:solidFill>
              </a:rPr>
              <a:t>充</a:t>
            </a:r>
            <a:endParaRPr lang="zh-CN" altLang="en-US" sz="2800" b="1" dirty="0" smtClean="0">
              <a:solidFill>
                <a:schemeClr val="bg2"/>
              </a:solidFill>
            </a:endParaRPr>
          </a:p>
        </p:txBody>
      </p:sp>
      <p:sp>
        <p:nvSpPr>
          <p:cNvPr id="386068" name="AutoShape 20"/>
          <p:cNvSpPr>
            <a:spLocks noChangeArrowheads="1"/>
          </p:cNvSpPr>
          <p:nvPr/>
        </p:nvSpPr>
        <p:spPr bwMode="auto">
          <a:xfrm>
            <a:off x="6367780" y="4831080"/>
            <a:ext cx="2739390" cy="431800"/>
          </a:xfrm>
          <a:prstGeom prst="roundRect">
            <a:avLst>
              <a:gd name="adj" fmla="val 16667"/>
            </a:avLst>
          </a:prstGeom>
          <a:solidFill>
            <a:srgbClr val="92D050"/>
          </a:solidFill>
          <a:ln w="12700">
            <a:noFill/>
            <a:prstDash val="dash"/>
            <a:round/>
          </a:ln>
          <a:effectLst/>
        </p:spPr>
        <p:txBody>
          <a:bodyPr wrap="none" anchor="ctr"/>
          <a:p>
            <a:endParaRPr lang="zh-CN" altLang="en-US" b="1">
              <a:solidFill>
                <a:schemeClr val="bg2"/>
              </a:solidFill>
              <a:latin typeface="+mn-lt"/>
              <a:ea typeface="+mn-ea"/>
            </a:endParaRPr>
          </a:p>
        </p:txBody>
      </p:sp>
      <p:sp>
        <p:nvSpPr>
          <p:cNvPr id="386053" name="AutoShape 5"/>
          <p:cNvSpPr>
            <a:spLocks noChangeArrowheads="1"/>
          </p:cNvSpPr>
          <p:nvPr/>
        </p:nvSpPr>
        <p:spPr bwMode="auto">
          <a:xfrm>
            <a:off x="8411845" y="4859338"/>
            <a:ext cx="427038" cy="354012"/>
          </a:xfrm>
          <a:prstGeom prst="roundRect">
            <a:avLst>
              <a:gd name="adj" fmla="val 16667"/>
            </a:avLst>
          </a:prstGeom>
          <a:solidFill>
            <a:srgbClr val="00B0F0"/>
          </a:solidFill>
          <a:ln w="12700">
            <a:noFill/>
            <a:prstDash val="dash"/>
            <a:round/>
          </a:ln>
          <a:effectLst/>
        </p:spPr>
        <p:txBody>
          <a:bodyPr wrap="none" anchor="ctr"/>
          <a:p>
            <a:endParaRPr lang="zh-CN" altLang="en-US" b="1">
              <a:solidFill>
                <a:schemeClr val="bg2"/>
              </a:solidFill>
              <a:latin typeface="+mn-lt"/>
              <a:ea typeface="+mn-ea"/>
            </a:endParaRPr>
          </a:p>
        </p:txBody>
      </p:sp>
      <p:sp>
        <p:nvSpPr>
          <p:cNvPr id="386065" name="Rectangle 17"/>
          <p:cNvSpPr>
            <a:spLocks noChangeArrowheads="1"/>
          </p:cNvSpPr>
          <p:nvPr/>
        </p:nvSpPr>
        <p:spPr bwMode="auto">
          <a:xfrm>
            <a:off x="5720399" y="4831715"/>
            <a:ext cx="4714433" cy="45910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400" b="1" dirty="0">
                <a:solidFill>
                  <a:schemeClr val="bg2"/>
                </a:solidFill>
                <a:latin typeface="+mn-lt"/>
                <a:ea typeface="+mn-ea"/>
              </a:rPr>
              <a:t>0 1 0 0 1 1 1 1 1 0 1 0 0 0 1 0 1 0</a:t>
            </a:r>
            <a:endParaRPr kumimoji="1" lang="en-US" altLang="zh-CN" sz="2400" b="1" dirty="0">
              <a:solidFill>
                <a:schemeClr val="bg2"/>
              </a:solidFill>
              <a:latin typeface="+mn-lt"/>
              <a:ea typeface="+mn-ea"/>
            </a:endParaRPr>
          </a:p>
        </p:txBody>
      </p:sp>
      <p:sp>
        <p:nvSpPr>
          <p:cNvPr id="386067" name="AutoShape 19"/>
          <p:cNvSpPr>
            <a:spLocks noChangeArrowheads="1"/>
          </p:cNvSpPr>
          <p:nvPr/>
        </p:nvSpPr>
        <p:spPr bwMode="auto">
          <a:xfrm>
            <a:off x="6530975" y="3213100"/>
            <a:ext cx="2893060" cy="431800"/>
          </a:xfrm>
          <a:prstGeom prst="roundRect">
            <a:avLst>
              <a:gd name="adj" fmla="val 16667"/>
            </a:avLst>
          </a:prstGeom>
          <a:solidFill>
            <a:srgbClr val="92D050"/>
          </a:solidFill>
          <a:ln w="12700">
            <a:noFill/>
            <a:prstDash val="dash"/>
            <a:round/>
          </a:ln>
          <a:effectLst/>
        </p:spPr>
        <p:txBody>
          <a:bodyPr wrap="none" anchor="ctr"/>
          <a:p>
            <a:endParaRPr lang="zh-CN" altLang="en-US" b="1">
              <a:solidFill>
                <a:schemeClr val="bg2"/>
              </a:solidFill>
              <a:latin typeface="+mn-lt"/>
              <a:ea typeface="+mn-ea"/>
            </a:endParaRPr>
          </a:p>
        </p:txBody>
      </p:sp>
      <p:sp>
        <p:nvSpPr>
          <p:cNvPr id="386054" name="AutoShape 6"/>
          <p:cNvSpPr>
            <a:spLocks noChangeArrowheads="1"/>
          </p:cNvSpPr>
          <p:nvPr/>
        </p:nvSpPr>
        <p:spPr bwMode="auto">
          <a:xfrm>
            <a:off x="6504305" y="1557655"/>
            <a:ext cx="2398395" cy="431800"/>
          </a:xfrm>
          <a:prstGeom prst="roundRect">
            <a:avLst>
              <a:gd name="adj" fmla="val 16667"/>
            </a:avLst>
          </a:prstGeom>
          <a:solidFill>
            <a:srgbClr val="92D050"/>
          </a:solidFill>
          <a:ln w="12700">
            <a:noFill/>
            <a:prstDash val="dash"/>
            <a:round/>
          </a:ln>
          <a:effectLst/>
        </p:spPr>
        <p:txBody>
          <a:bodyPr wrap="none" anchor="ctr"/>
          <a:p>
            <a:endParaRPr lang="zh-CN" altLang="en-US" b="1">
              <a:solidFill>
                <a:schemeClr val="bg2"/>
              </a:solidFill>
              <a:latin typeface="+mn-lt"/>
              <a:ea typeface="+mn-ea"/>
            </a:endParaRPr>
          </a:p>
        </p:txBody>
      </p:sp>
      <p:sp>
        <p:nvSpPr>
          <p:cNvPr id="386056" name="Rectangle 8"/>
          <p:cNvSpPr>
            <a:spLocks noChangeArrowheads="1"/>
          </p:cNvSpPr>
          <p:nvPr/>
        </p:nvSpPr>
        <p:spPr bwMode="auto">
          <a:xfrm>
            <a:off x="5552124" y="1590993"/>
            <a:ext cx="4457953" cy="459100"/>
          </a:xfrm>
          <a:prstGeom prst="rect">
            <a:avLst/>
          </a:prstGeom>
          <a:noFill/>
          <a:ln w="12700">
            <a:noFill/>
            <a:miter lim="800000"/>
          </a:ln>
          <a:effectLst/>
        </p:spPr>
        <p:txBody>
          <a:bodyPr wrap="none" lIns="90488" tIns="44450" rIns="90488" bIns="44450">
            <a:spAutoFit/>
          </a:bodyPr>
          <a:p>
            <a:pPr defTabSz="762000" eaLnBrk="0" hangingPunct="0"/>
            <a:r>
              <a:rPr kumimoji="1" lang="en-US" altLang="zh-CN" sz="2400" b="1">
                <a:solidFill>
                  <a:schemeClr val="bg2"/>
                </a:solidFill>
                <a:latin typeface="+mn-lt"/>
                <a:ea typeface="+mn-ea"/>
              </a:rPr>
              <a:t>0 1 0 0 1 1 1 1 1 1 0 0 0 1 0 1 0</a:t>
            </a:r>
            <a:endParaRPr kumimoji="1" lang="en-US" altLang="zh-CN" sz="2400" b="1">
              <a:solidFill>
                <a:schemeClr val="bg2"/>
              </a:solidFill>
              <a:latin typeface="+mn-lt"/>
              <a:ea typeface="+mn-ea"/>
            </a:endParaRPr>
          </a:p>
        </p:txBody>
      </p:sp>
      <p:sp>
        <p:nvSpPr>
          <p:cNvPr id="386052" name="AutoShape 4"/>
          <p:cNvSpPr>
            <a:spLocks noChangeArrowheads="1"/>
          </p:cNvSpPr>
          <p:nvPr/>
        </p:nvSpPr>
        <p:spPr bwMode="auto">
          <a:xfrm>
            <a:off x="8475663" y="3243171"/>
            <a:ext cx="427038" cy="374834"/>
          </a:xfrm>
          <a:prstGeom prst="roundRect">
            <a:avLst>
              <a:gd name="adj" fmla="val 16667"/>
            </a:avLst>
          </a:prstGeom>
          <a:solidFill>
            <a:srgbClr val="00B0F0"/>
          </a:solidFill>
          <a:ln w="12700">
            <a:noFill/>
            <a:prstDash val="dash"/>
            <a:round/>
          </a:ln>
          <a:effectLst/>
        </p:spPr>
        <p:txBody>
          <a:bodyPr wrap="none" anchor="ctr"/>
          <a:p>
            <a:endParaRPr lang="zh-CN" altLang="en-US" b="1">
              <a:solidFill>
                <a:schemeClr val="bg2"/>
              </a:solidFill>
              <a:latin typeface="+mn-lt"/>
              <a:ea typeface="+mn-ea"/>
            </a:endParaRPr>
          </a:p>
        </p:txBody>
      </p:sp>
      <p:sp>
        <p:nvSpPr>
          <p:cNvPr id="386064" name="Rectangle 16"/>
          <p:cNvSpPr>
            <a:spLocks noChangeArrowheads="1"/>
          </p:cNvSpPr>
          <p:nvPr/>
        </p:nvSpPr>
        <p:spPr bwMode="auto">
          <a:xfrm>
            <a:off x="5673090" y="3176905"/>
            <a:ext cx="5695315" cy="457835"/>
          </a:xfrm>
          <a:prstGeom prst="rect">
            <a:avLst/>
          </a:prstGeom>
          <a:noFill/>
          <a:ln w="12700">
            <a:noFill/>
            <a:miter lim="800000"/>
          </a:ln>
          <a:effectLst/>
        </p:spPr>
        <p:txBody>
          <a:bodyPr wrap="square" lIns="90488" tIns="44450" rIns="90488" bIns="44450">
            <a:spAutoFit/>
          </a:bodyPr>
          <a:p>
            <a:pPr defTabSz="762000" eaLnBrk="0" hangingPunct="0"/>
            <a:r>
              <a:rPr kumimoji="1" lang="en-US" altLang="zh-CN" sz="2400" b="1" dirty="0">
                <a:solidFill>
                  <a:schemeClr val="bg2"/>
                </a:solidFill>
                <a:latin typeface="+mn-lt"/>
                <a:ea typeface="+mn-ea"/>
              </a:rPr>
              <a:t>0 1 0 0 1 1 1 1 1 0 1 0 0 0 1 0 1 0</a:t>
            </a:r>
            <a:endParaRPr kumimoji="1" lang="en-US" altLang="zh-CN" sz="2400" b="1" dirty="0">
              <a:solidFill>
                <a:schemeClr val="bg2"/>
              </a:solidFill>
              <a:latin typeface="+mn-lt"/>
              <a:ea typeface="+mn-ea"/>
            </a:endParaRPr>
          </a:p>
        </p:txBody>
      </p:sp>
      <p:sp>
        <p:nvSpPr>
          <p:cNvPr id="386055" name="Rectangle 7"/>
          <p:cNvSpPr>
            <a:spLocks noChangeArrowheads="1"/>
          </p:cNvSpPr>
          <p:nvPr/>
        </p:nvSpPr>
        <p:spPr bwMode="auto">
          <a:xfrm>
            <a:off x="1896831" y="1522413"/>
            <a:ext cx="3002426" cy="1197764"/>
          </a:xfrm>
          <a:prstGeom prst="rect">
            <a:avLst/>
          </a:prstGeom>
          <a:noFill/>
          <a:ln w="12700">
            <a:noFill/>
            <a:miter lim="800000"/>
          </a:ln>
          <a:effectLst/>
        </p:spPr>
        <p:txBody>
          <a:bodyPr wrap="none" lIns="90488" tIns="44450" rIns="90488" bIns="44450">
            <a:spAutoFit/>
          </a:bodyPr>
          <a:p>
            <a:pPr algn="ctr" defTabSz="762000" eaLnBrk="0" hangingPunct="0"/>
            <a:r>
              <a:rPr kumimoji="1" lang="zh-CN" altLang="en-US" sz="2400" b="1" dirty="0">
                <a:solidFill>
                  <a:schemeClr val="bg2"/>
                </a:solidFill>
                <a:latin typeface="+mn-lt"/>
                <a:ea typeface="+mn-ea"/>
              </a:rPr>
              <a:t>信息字段中出现了和</a:t>
            </a:r>
            <a:endParaRPr kumimoji="1" lang="zh-CN" altLang="en-US" sz="2400" b="1" dirty="0">
              <a:solidFill>
                <a:schemeClr val="bg2"/>
              </a:solidFill>
              <a:latin typeface="+mn-lt"/>
              <a:ea typeface="+mn-ea"/>
            </a:endParaRPr>
          </a:p>
          <a:p>
            <a:pPr algn="ctr" defTabSz="762000" eaLnBrk="0" hangingPunct="0"/>
            <a:r>
              <a:rPr kumimoji="1" lang="zh-CN" altLang="en-US" sz="2400" b="1" dirty="0">
                <a:solidFill>
                  <a:schemeClr val="bg2"/>
                </a:solidFill>
                <a:latin typeface="+mn-lt"/>
                <a:ea typeface="+mn-ea"/>
              </a:rPr>
              <a:t>标志字段 </a:t>
            </a:r>
            <a:r>
              <a:rPr kumimoji="1" lang="en-US" altLang="zh-CN" sz="2400" b="1" dirty="0">
                <a:solidFill>
                  <a:schemeClr val="bg2"/>
                </a:solidFill>
                <a:latin typeface="+mn-lt"/>
                <a:ea typeface="+mn-ea"/>
              </a:rPr>
              <a:t>F </a:t>
            </a:r>
            <a:r>
              <a:rPr kumimoji="1" lang="zh-CN" altLang="en-US" sz="2400" b="1" dirty="0">
                <a:solidFill>
                  <a:schemeClr val="bg2"/>
                </a:solidFill>
                <a:latin typeface="+mn-lt"/>
                <a:ea typeface="+mn-ea"/>
              </a:rPr>
              <a:t>完全一样</a:t>
            </a:r>
            <a:endParaRPr kumimoji="1" lang="zh-CN" altLang="en-US" sz="2400" b="1" dirty="0">
              <a:solidFill>
                <a:schemeClr val="bg2"/>
              </a:solidFill>
              <a:latin typeface="+mn-lt"/>
              <a:ea typeface="+mn-ea"/>
            </a:endParaRPr>
          </a:p>
          <a:p>
            <a:pPr algn="ctr" defTabSz="762000" eaLnBrk="0" hangingPunct="0"/>
            <a:r>
              <a:rPr kumimoji="1" lang="zh-CN" altLang="en-US" sz="2400" b="1" dirty="0">
                <a:solidFill>
                  <a:schemeClr val="bg2"/>
                </a:solidFill>
                <a:latin typeface="+mn-lt"/>
                <a:ea typeface="+mn-ea"/>
              </a:rPr>
              <a:t>的 </a:t>
            </a:r>
            <a:r>
              <a:rPr kumimoji="1" lang="en-US" altLang="zh-CN" sz="2400" b="1" dirty="0">
                <a:solidFill>
                  <a:schemeClr val="bg2"/>
                </a:solidFill>
                <a:latin typeface="+mn-lt"/>
                <a:ea typeface="+mn-ea"/>
              </a:rPr>
              <a:t>8 </a:t>
            </a:r>
            <a:r>
              <a:rPr kumimoji="1" lang="zh-CN" altLang="en-US" sz="2400" b="1" dirty="0">
                <a:solidFill>
                  <a:schemeClr val="bg2"/>
                </a:solidFill>
                <a:latin typeface="+mn-lt"/>
                <a:ea typeface="+mn-ea"/>
              </a:rPr>
              <a:t>比特组合</a:t>
            </a:r>
            <a:endParaRPr kumimoji="1" lang="zh-CN" altLang="en-US" sz="2400" b="1" dirty="0">
              <a:solidFill>
                <a:schemeClr val="bg2"/>
              </a:solidFill>
              <a:latin typeface="+mn-lt"/>
              <a:ea typeface="+mn-ea"/>
            </a:endParaRPr>
          </a:p>
        </p:txBody>
      </p:sp>
      <p:sp>
        <p:nvSpPr>
          <p:cNvPr id="386057" name="Rectangle 9"/>
          <p:cNvSpPr>
            <a:spLocks noChangeArrowheads="1"/>
          </p:cNvSpPr>
          <p:nvPr/>
        </p:nvSpPr>
        <p:spPr bwMode="auto">
          <a:xfrm>
            <a:off x="1706564" y="3360738"/>
            <a:ext cx="3372719" cy="828432"/>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400" b="1" dirty="0">
                <a:solidFill>
                  <a:schemeClr val="bg2"/>
                </a:solidFill>
                <a:latin typeface="+mn-lt"/>
                <a:ea typeface="+mn-ea"/>
              </a:rPr>
              <a:t>发送端在 </a:t>
            </a:r>
            <a:r>
              <a:rPr kumimoji="1" lang="en-US" altLang="zh-CN" sz="2400" b="1" dirty="0">
                <a:solidFill>
                  <a:schemeClr val="bg2"/>
                </a:solidFill>
                <a:latin typeface="+mn-lt"/>
                <a:ea typeface="+mn-ea"/>
              </a:rPr>
              <a:t>5 </a:t>
            </a:r>
            <a:r>
              <a:rPr kumimoji="1" lang="zh-CN" altLang="en-US" sz="2400" b="1" dirty="0">
                <a:solidFill>
                  <a:schemeClr val="bg2"/>
                </a:solidFill>
                <a:latin typeface="+mn-lt"/>
                <a:ea typeface="+mn-ea"/>
              </a:rPr>
              <a:t>个连 </a:t>
            </a:r>
            <a:r>
              <a:rPr kumimoji="1" lang="en-US" altLang="zh-CN" sz="2400" b="1" dirty="0">
                <a:solidFill>
                  <a:schemeClr val="bg2"/>
                </a:solidFill>
                <a:latin typeface="+mn-lt"/>
                <a:ea typeface="+mn-ea"/>
              </a:rPr>
              <a:t>1 </a:t>
            </a:r>
            <a:r>
              <a:rPr kumimoji="1" lang="zh-CN" altLang="en-US" sz="2400" b="1" dirty="0">
                <a:solidFill>
                  <a:schemeClr val="bg2"/>
                </a:solidFill>
                <a:latin typeface="+mn-lt"/>
                <a:ea typeface="+mn-ea"/>
              </a:rPr>
              <a:t>之后</a:t>
            </a:r>
            <a:endParaRPr kumimoji="1" lang="zh-CN" altLang="en-US" sz="2400" b="1" dirty="0">
              <a:solidFill>
                <a:schemeClr val="bg2"/>
              </a:solidFill>
              <a:latin typeface="+mn-lt"/>
              <a:ea typeface="+mn-ea"/>
            </a:endParaRPr>
          </a:p>
          <a:p>
            <a:pPr defTabSz="762000" eaLnBrk="0" hangingPunct="0"/>
            <a:r>
              <a:rPr kumimoji="1" lang="zh-CN" altLang="en-US" sz="2400" b="1" dirty="0">
                <a:solidFill>
                  <a:schemeClr val="bg2"/>
                </a:solidFill>
                <a:latin typeface="+mn-lt"/>
                <a:ea typeface="+mn-ea"/>
              </a:rPr>
              <a:t>填入 </a:t>
            </a:r>
            <a:r>
              <a:rPr kumimoji="1" lang="en-US" altLang="zh-CN" sz="2400" b="1" dirty="0">
                <a:solidFill>
                  <a:schemeClr val="bg2"/>
                </a:solidFill>
                <a:latin typeface="+mn-lt"/>
                <a:ea typeface="+mn-ea"/>
              </a:rPr>
              <a:t>0 </a:t>
            </a:r>
            <a:r>
              <a:rPr kumimoji="1" lang="zh-CN" altLang="en-US" sz="2400" b="1" dirty="0">
                <a:solidFill>
                  <a:schemeClr val="bg2"/>
                </a:solidFill>
                <a:latin typeface="+mn-lt"/>
                <a:ea typeface="+mn-ea"/>
              </a:rPr>
              <a:t>比特再发送出去</a:t>
            </a:r>
            <a:endParaRPr kumimoji="1" lang="zh-CN" altLang="en-US" sz="2400" b="1" dirty="0">
              <a:solidFill>
                <a:schemeClr val="bg2"/>
              </a:solidFill>
              <a:latin typeface="+mn-lt"/>
              <a:ea typeface="+mn-ea"/>
            </a:endParaRPr>
          </a:p>
        </p:txBody>
      </p:sp>
      <p:sp>
        <p:nvSpPr>
          <p:cNvPr id="386058" name="Rectangle 10"/>
          <p:cNvSpPr>
            <a:spLocks noChangeArrowheads="1"/>
          </p:cNvSpPr>
          <p:nvPr/>
        </p:nvSpPr>
        <p:spPr bwMode="auto">
          <a:xfrm>
            <a:off x="1908083" y="4943475"/>
            <a:ext cx="2973572" cy="828432"/>
          </a:xfrm>
          <a:prstGeom prst="rect">
            <a:avLst/>
          </a:prstGeom>
          <a:noFill/>
          <a:ln w="12700">
            <a:noFill/>
            <a:miter lim="800000"/>
          </a:ln>
          <a:effectLst/>
        </p:spPr>
        <p:txBody>
          <a:bodyPr wrap="none" lIns="90488" tIns="44450" rIns="90488" bIns="44450">
            <a:spAutoFit/>
          </a:bodyPr>
          <a:p>
            <a:pPr algn="ctr" defTabSz="762000" eaLnBrk="0" hangingPunct="0"/>
            <a:r>
              <a:rPr kumimoji="1" lang="zh-CN" altLang="en-US" sz="2400" b="1" dirty="0">
                <a:solidFill>
                  <a:schemeClr val="bg2"/>
                </a:solidFill>
                <a:latin typeface="+mn-lt"/>
                <a:ea typeface="+mn-ea"/>
              </a:rPr>
              <a:t>在接收端把 </a:t>
            </a:r>
            <a:r>
              <a:rPr kumimoji="1" lang="en-US" altLang="zh-CN" sz="2400" b="1" dirty="0">
                <a:solidFill>
                  <a:schemeClr val="bg2"/>
                </a:solidFill>
                <a:latin typeface="+mn-lt"/>
                <a:ea typeface="+mn-ea"/>
              </a:rPr>
              <a:t>5 </a:t>
            </a:r>
            <a:r>
              <a:rPr kumimoji="1" lang="zh-CN" altLang="en-US" sz="2400" b="1" dirty="0">
                <a:solidFill>
                  <a:schemeClr val="bg2"/>
                </a:solidFill>
                <a:latin typeface="+mn-lt"/>
                <a:ea typeface="+mn-ea"/>
              </a:rPr>
              <a:t>个连 </a:t>
            </a:r>
            <a:r>
              <a:rPr kumimoji="1" lang="en-US" altLang="zh-CN" sz="2400" b="1" dirty="0">
                <a:solidFill>
                  <a:schemeClr val="bg2"/>
                </a:solidFill>
                <a:latin typeface="+mn-lt"/>
                <a:ea typeface="+mn-ea"/>
              </a:rPr>
              <a:t>1</a:t>
            </a:r>
            <a:endParaRPr kumimoji="1" lang="en-US" altLang="zh-CN" sz="2400" b="1" dirty="0">
              <a:solidFill>
                <a:schemeClr val="bg2"/>
              </a:solidFill>
              <a:latin typeface="+mn-lt"/>
              <a:ea typeface="+mn-ea"/>
            </a:endParaRPr>
          </a:p>
          <a:p>
            <a:pPr algn="ctr" defTabSz="762000" eaLnBrk="0" hangingPunct="0"/>
            <a:r>
              <a:rPr kumimoji="1" lang="zh-CN" altLang="en-US" sz="2400" b="1" dirty="0">
                <a:solidFill>
                  <a:schemeClr val="bg2"/>
                </a:solidFill>
                <a:latin typeface="+mn-lt"/>
                <a:ea typeface="+mn-ea"/>
              </a:rPr>
              <a:t>之后的 </a:t>
            </a:r>
            <a:r>
              <a:rPr kumimoji="1" lang="en-US" altLang="zh-CN" sz="2400" b="1" dirty="0">
                <a:solidFill>
                  <a:schemeClr val="bg2"/>
                </a:solidFill>
                <a:latin typeface="+mn-lt"/>
                <a:ea typeface="+mn-ea"/>
              </a:rPr>
              <a:t>0 </a:t>
            </a:r>
            <a:r>
              <a:rPr kumimoji="1" lang="zh-CN" altLang="en-US" sz="2400" b="1" dirty="0">
                <a:solidFill>
                  <a:schemeClr val="bg2"/>
                </a:solidFill>
                <a:latin typeface="+mn-lt"/>
                <a:ea typeface="+mn-ea"/>
              </a:rPr>
              <a:t>比特删除</a:t>
            </a:r>
            <a:endParaRPr kumimoji="1" lang="zh-CN" altLang="en-US" sz="2400" b="1" dirty="0">
              <a:solidFill>
                <a:schemeClr val="bg2"/>
              </a:solidFill>
              <a:latin typeface="+mn-lt"/>
              <a:ea typeface="+mn-ea"/>
            </a:endParaRPr>
          </a:p>
        </p:txBody>
      </p:sp>
      <p:sp>
        <p:nvSpPr>
          <p:cNvPr id="386059" name="Rectangle 11"/>
          <p:cNvSpPr>
            <a:spLocks noChangeArrowheads="1"/>
          </p:cNvSpPr>
          <p:nvPr/>
        </p:nvSpPr>
        <p:spPr bwMode="auto">
          <a:xfrm>
            <a:off x="5972176" y="2327275"/>
            <a:ext cx="3617979" cy="45910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400" b="1" dirty="0">
                <a:solidFill>
                  <a:schemeClr val="bg2"/>
                </a:solidFill>
                <a:latin typeface="+mn-lt"/>
                <a:ea typeface="+mn-ea"/>
              </a:rPr>
              <a:t>会被误认为是标志字段 </a:t>
            </a:r>
            <a:r>
              <a:rPr kumimoji="1" lang="en-US" altLang="zh-CN" sz="2400" b="1" dirty="0">
                <a:solidFill>
                  <a:schemeClr val="bg2"/>
                </a:solidFill>
                <a:latin typeface="+mn-lt"/>
                <a:ea typeface="+mn-ea"/>
              </a:rPr>
              <a:t>F </a:t>
            </a:r>
            <a:endParaRPr kumimoji="1" lang="en-US" altLang="zh-CN" sz="2400" b="1" dirty="0">
              <a:solidFill>
                <a:schemeClr val="bg2"/>
              </a:solidFill>
              <a:latin typeface="+mn-lt"/>
              <a:ea typeface="+mn-ea"/>
            </a:endParaRPr>
          </a:p>
        </p:txBody>
      </p:sp>
      <p:sp>
        <p:nvSpPr>
          <p:cNvPr id="386060" name="AutoShape 12"/>
          <p:cNvSpPr>
            <a:spLocks noChangeArrowheads="1"/>
          </p:cNvSpPr>
          <p:nvPr/>
        </p:nvSpPr>
        <p:spPr bwMode="auto">
          <a:xfrm rot="16200000">
            <a:off x="8465504" y="3692526"/>
            <a:ext cx="327025" cy="155575"/>
          </a:xfrm>
          <a:prstGeom prst="rightArrow">
            <a:avLst>
              <a:gd name="adj1" fmla="val 50000"/>
              <a:gd name="adj2" fmla="val 105112"/>
            </a:avLst>
          </a:prstGeom>
          <a:solidFill>
            <a:schemeClr val="hlink"/>
          </a:solidFill>
          <a:ln w="12700">
            <a:solidFill>
              <a:schemeClr val="hlink"/>
            </a:solidFill>
            <a:miter lim="800000"/>
          </a:ln>
          <a:effectLst/>
        </p:spPr>
        <p:txBody>
          <a:bodyPr wrap="none" anchor="ctr"/>
          <a:p>
            <a:endParaRPr lang="zh-CN" altLang="en-US" b="1">
              <a:solidFill>
                <a:schemeClr val="bg2"/>
              </a:solidFill>
              <a:latin typeface="+mn-lt"/>
              <a:ea typeface="+mn-ea"/>
            </a:endParaRPr>
          </a:p>
        </p:txBody>
      </p:sp>
      <p:sp>
        <p:nvSpPr>
          <p:cNvPr id="386061" name="Rectangle 13"/>
          <p:cNvSpPr>
            <a:spLocks noChangeArrowheads="1"/>
          </p:cNvSpPr>
          <p:nvPr/>
        </p:nvSpPr>
        <p:spPr bwMode="auto">
          <a:xfrm>
            <a:off x="6326189" y="3911600"/>
            <a:ext cx="2678619" cy="45910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400" b="1">
                <a:solidFill>
                  <a:schemeClr val="bg2"/>
                </a:solidFill>
                <a:latin typeface="+mn-lt"/>
                <a:ea typeface="+mn-ea"/>
              </a:rPr>
              <a:t>发送端填入 </a:t>
            </a:r>
            <a:r>
              <a:rPr kumimoji="1" lang="en-US" altLang="zh-CN" sz="2400" b="1">
                <a:solidFill>
                  <a:schemeClr val="bg2"/>
                </a:solidFill>
                <a:latin typeface="+mn-lt"/>
                <a:ea typeface="+mn-ea"/>
              </a:rPr>
              <a:t>0 </a:t>
            </a:r>
            <a:r>
              <a:rPr kumimoji="1" lang="zh-CN" altLang="en-US" sz="2400" b="1">
                <a:solidFill>
                  <a:schemeClr val="bg2"/>
                </a:solidFill>
                <a:latin typeface="+mn-lt"/>
                <a:ea typeface="+mn-ea"/>
              </a:rPr>
              <a:t>比特</a:t>
            </a:r>
            <a:endParaRPr kumimoji="1" lang="zh-CN" altLang="en-US" sz="2400" b="1">
              <a:solidFill>
                <a:schemeClr val="bg2"/>
              </a:solidFill>
              <a:latin typeface="+mn-lt"/>
              <a:ea typeface="+mn-ea"/>
            </a:endParaRPr>
          </a:p>
        </p:txBody>
      </p:sp>
      <p:sp>
        <p:nvSpPr>
          <p:cNvPr id="386062" name="AutoShape 14"/>
          <p:cNvSpPr>
            <a:spLocks noChangeArrowheads="1"/>
          </p:cNvSpPr>
          <p:nvPr/>
        </p:nvSpPr>
        <p:spPr bwMode="auto">
          <a:xfrm rot="5400000" flipV="1">
            <a:off x="8445501" y="5256214"/>
            <a:ext cx="365125" cy="155575"/>
          </a:xfrm>
          <a:prstGeom prst="rightArrow">
            <a:avLst>
              <a:gd name="adj1" fmla="val 50000"/>
              <a:gd name="adj2" fmla="val 117358"/>
            </a:avLst>
          </a:prstGeom>
          <a:solidFill>
            <a:schemeClr val="hlink"/>
          </a:solidFill>
          <a:ln w="12700">
            <a:solidFill>
              <a:schemeClr val="hlink"/>
            </a:solidFill>
            <a:miter lim="800000"/>
          </a:ln>
          <a:effectLst/>
        </p:spPr>
        <p:txBody>
          <a:bodyPr wrap="none" anchor="ctr"/>
          <a:p>
            <a:endParaRPr lang="zh-CN" altLang="en-US" b="1">
              <a:solidFill>
                <a:schemeClr val="bg2"/>
              </a:solidFill>
              <a:latin typeface="+mn-lt"/>
              <a:ea typeface="+mn-ea"/>
            </a:endParaRPr>
          </a:p>
        </p:txBody>
      </p:sp>
      <p:sp>
        <p:nvSpPr>
          <p:cNvPr id="386063" name="Rectangle 15"/>
          <p:cNvSpPr>
            <a:spLocks noChangeArrowheads="1"/>
          </p:cNvSpPr>
          <p:nvPr/>
        </p:nvSpPr>
        <p:spPr bwMode="auto">
          <a:xfrm>
            <a:off x="6276976" y="5567363"/>
            <a:ext cx="3601949" cy="459100"/>
          </a:xfrm>
          <a:prstGeom prst="rect">
            <a:avLst/>
          </a:prstGeom>
          <a:noFill/>
          <a:ln w="12700">
            <a:noFill/>
            <a:miter lim="800000"/>
          </a:ln>
          <a:effectLst/>
        </p:spPr>
        <p:txBody>
          <a:bodyPr wrap="none" lIns="90488" tIns="44450" rIns="90488" bIns="44450">
            <a:spAutoFit/>
          </a:bodyPr>
          <a:p>
            <a:pPr defTabSz="762000" eaLnBrk="0" hangingPunct="0"/>
            <a:r>
              <a:rPr kumimoji="1" lang="zh-CN" altLang="en-US" sz="2400" b="1">
                <a:solidFill>
                  <a:schemeClr val="bg2"/>
                </a:solidFill>
                <a:latin typeface="+mn-lt"/>
                <a:ea typeface="+mn-ea"/>
              </a:rPr>
              <a:t>接收端删除填入的 </a:t>
            </a:r>
            <a:r>
              <a:rPr kumimoji="1" lang="en-US" altLang="zh-CN" sz="2400" b="1">
                <a:solidFill>
                  <a:schemeClr val="bg2"/>
                </a:solidFill>
                <a:latin typeface="+mn-lt"/>
                <a:ea typeface="+mn-ea"/>
              </a:rPr>
              <a:t>0 </a:t>
            </a:r>
            <a:r>
              <a:rPr kumimoji="1" lang="zh-CN" altLang="en-US" sz="2400" b="1">
                <a:solidFill>
                  <a:schemeClr val="bg2"/>
                </a:solidFill>
                <a:latin typeface="+mn-lt"/>
                <a:ea typeface="+mn-ea"/>
              </a:rPr>
              <a:t>比特</a:t>
            </a:r>
            <a:endParaRPr kumimoji="1" lang="zh-CN" altLang="en-US" sz="2400" b="1">
              <a:solidFill>
                <a:schemeClr val="bg2"/>
              </a:solidFill>
              <a:latin typeface="+mn-lt"/>
              <a:ea typeface="+mn-ea"/>
            </a:endParaRPr>
          </a:p>
        </p:txBody>
      </p:sp>
      <p:sp>
        <p:nvSpPr>
          <p:cNvPr id="386066" name="AutoShape 18"/>
          <p:cNvSpPr/>
          <p:nvPr/>
        </p:nvSpPr>
        <p:spPr bwMode="auto">
          <a:xfrm rot="-5400000">
            <a:off x="7354888" y="1155700"/>
            <a:ext cx="296862" cy="1944688"/>
          </a:xfrm>
          <a:prstGeom prst="leftBrace">
            <a:avLst>
              <a:gd name="adj1" fmla="val 54590"/>
              <a:gd name="adj2" fmla="val 50000"/>
            </a:avLst>
          </a:prstGeom>
          <a:noFill/>
          <a:ln w="12700">
            <a:solidFill>
              <a:schemeClr val="tx1"/>
            </a:solidFill>
            <a:round/>
          </a:ln>
          <a:effectLst/>
        </p:spPr>
        <p:txBody>
          <a:bodyPr wrap="none" anchor="ctr"/>
          <a:p>
            <a:endParaRPr lang="zh-CN" altLang="en-US"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6059"/>
                                        </p:tgtEl>
                                        <p:attrNameLst>
                                          <p:attrName>style.visibility</p:attrName>
                                        </p:attrNameLst>
                                      </p:cBhvr>
                                      <p:to>
                                        <p:strVal val="visible"/>
                                      </p:to>
                                    </p:set>
                                    <p:animEffect transition="in" filter="wipe(up)">
                                      <p:cBhvr>
                                        <p:cTn id="7" dur="500"/>
                                        <p:tgtEl>
                                          <p:spTgt spid="38605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6066"/>
                                        </p:tgtEl>
                                        <p:attrNameLst>
                                          <p:attrName>style.visibility</p:attrName>
                                        </p:attrNameLst>
                                      </p:cBhvr>
                                      <p:to>
                                        <p:strVal val="visible"/>
                                      </p:to>
                                    </p:set>
                                    <p:animEffect transition="in" filter="wipe(up)">
                                      <p:cBhvr>
                                        <p:cTn id="10" dur="500"/>
                                        <p:tgtEl>
                                          <p:spTgt spid="38606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86057"/>
                                        </p:tgtEl>
                                        <p:attrNameLst>
                                          <p:attrName>style.visibility</p:attrName>
                                        </p:attrNameLst>
                                      </p:cBhvr>
                                      <p:to>
                                        <p:strVal val="visible"/>
                                      </p:to>
                                    </p:set>
                                    <p:anim calcmode="lin" valueType="num">
                                      <p:cBhvr>
                                        <p:cTn id="15" dur="500" fill="hold"/>
                                        <p:tgtEl>
                                          <p:spTgt spid="386057"/>
                                        </p:tgtEl>
                                        <p:attrNameLst>
                                          <p:attrName>ppt_w</p:attrName>
                                        </p:attrNameLst>
                                      </p:cBhvr>
                                      <p:tavLst>
                                        <p:tav tm="0">
                                          <p:val>
                                            <p:fltVal val="0"/>
                                          </p:val>
                                        </p:tav>
                                        <p:tav tm="100000">
                                          <p:val>
                                            <p:strVal val="#ppt_w"/>
                                          </p:val>
                                        </p:tav>
                                      </p:tavLst>
                                    </p:anim>
                                    <p:anim calcmode="lin" valueType="num">
                                      <p:cBhvr>
                                        <p:cTn id="16" dur="500" fill="hold"/>
                                        <p:tgtEl>
                                          <p:spTgt spid="386057"/>
                                        </p:tgtEl>
                                        <p:attrNameLst>
                                          <p:attrName>ppt_h</p:attrName>
                                        </p:attrNameLst>
                                      </p:cBhvr>
                                      <p:tavLst>
                                        <p:tav tm="0">
                                          <p:val>
                                            <p:fltVal val="0"/>
                                          </p:val>
                                        </p:tav>
                                        <p:tav tm="100000">
                                          <p:val>
                                            <p:strVal val="#ppt_h"/>
                                          </p:val>
                                        </p:tav>
                                      </p:tavLst>
                                    </p:anim>
                                    <p:animEffect transition="in" filter="fade">
                                      <p:cBhvr>
                                        <p:cTn id="17" dur="500"/>
                                        <p:tgtEl>
                                          <p:spTgt spid="38605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6064"/>
                                        </p:tgtEl>
                                        <p:attrNameLst>
                                          <p:attrName>style.visibility</p:attrName>
                                        </p:attrNameLst>
                                      </p:cBhvr>
                                      <p:to>
                                        <p:strVal val="visible"/>
                                      </p:to>
                                    </p:set>
                                    <p:animEffect transition="in" filter="wipe(left)">
                                      <p:cBhvr>
                                        <p:cTn id="21" dur="500"/>
                                        <p:tgtEl>
                                          <p:spTgt spid="386064"/>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386067"/>
                                        </p:tgtEl>
                                        <p:attrNameLst>
                                          <p:attrName>style.visibility</p:attrName>
                                        </p:attrNameLst>
                                      </p:cBhvr>
                                      <p:to>
                                        <p:strVal val="visible"/>
                                      </p:to>
                                    </p:set>
                                    <p:anim calcmode="lin" valueType="num">
                                      <p:cBhvr>
                                        <p:cTn id="25" dur="500" fill="hold"/>
                                        <p:tgtEl>
                                          <p:spTgt spid="386067"/>
                                        </p:tgtEl>
                                        <p:attrNameLst>
                                          <p:attrName>ppt_w</p:attrName>
                                        </p:attrNameLst>
                                      </p:cBhvr>
                                      <p:tavLst>
                                        <p:tav tm="0">
                                          <p:val>
                                            <p:fltVal val="0"/>
                                          </p:val>
                                        </p:tav>
                                        <p:tav tm="100000">
                                          <p:val>
                                            <p:strVal val="#ppt_w"/>
                                          </p:val>
                                        </p:tav>
                                      </p:tavLst>
                                    </p:anim>
                                    <p:anim calcmode="lin" valueType="num">
                                      <p:cBhvr>
                                        <p:cTn id="26" dur="500" fill="hold"/>
                                        <p:tgtEl>
                                          <p:spTgt spid="386067"/>
                                        </p:tgtEl>
                                        <p:attrNameLst>
                                          <p:attrName>ppt_h</p:attrName>
                                        </p:attrNameLst>
                                      </p:cBhvr>
                                      <p:tavLst>
                                        <p:tav tm="0">
                                          <p:val>
                                            <p:fltVal val="0"/>
                                          </p:val>
                                        </p:tav>
                                        <p:tav tm="100000">
                                          <p:val>
                                            <p:strVal val="#ppt_h"/>
                                          </p:val>
                                        </p:tav>
                                      </p:tavLst>
                                    </p:anim>
                                    <p:animEffect transition="in" filter="fade">
                                      <p:cBhvr>
                                        <p:cTn id="27" dur="500"/>
                                        <p:tgtEl>
                                          <p:spTgt spid="386067"/>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86052"/>
                                        </p:tgtEl>
                                        <p:attrNameLst>
                                          <p:attrName>style.visibility</p:attrName>
                                        </p:attrNameLst>
                                      </p:cBhvr>
                                      <p:to>
                                        <p:strVal val="visible"/>
                                      </p:to>
                                    </p:set>
                                    <p:animEffect transition="in" filter="fade">
                                      <p:cBhvr>
                                        <p:cTn id="31" dur="500"/>
                                        <p:tgtEl>
                                          <p:spTgt spid="386052"/>
                                        </p:tgtEl>
                                      </p:cBhvr>
                                    </p:animEffect>
                                  </p:childTnLst>
                                </p:cTn>
                              </p:par>
                            </p:childTnLst>
                          </p:cTn>
                        </p:par>
                        <p:par>
                          <p:cTn id="32" fill="hold">
                            <p:stCondLst>
                              <p:cond delay="2000"/>
                            </p:stCondLst>
                            <p:childTnLst>
                              <p:par>
                                <p:cTn id="33" presetID="22" presetClass="entr" presetSubtype="4" fill="hold" grpId="0" nodeType="afterEffect">
                                  <p:stCondLst>
                                    <p:cond delay="0"/>
                                  </p:stCondLst>
                                  <p:childTnLst>
                                    <p:set>
                                      <p:cBhvr>
                                        <p:cTn id="34" dur="1" fill="hold">
                                          <p:stCondLst>
                                            <p:cond delay="0"/>
                                          </p:stCondLst>
                                        </p:cTn>
                                        <p:tgtEl>
                                          <p:spTgt spid="386060"/>
                                        </p:tgtEl>
                                        <p:attrNameLst>
                                          <p:attrName>style.visibility</p:attrName>
                                        </p:attrNameLst>
                                      </p:cBhvr>
                                      <p:to>
                                        <p:strVal val="visible"/>
                                      </p:to>
                                    </p:set>
                                    <p:animEffect transition="in" filter="wipe(down)">
                                      <p:cBhvr>
                                        <p:cTn id="35" dur="500"/>
                                        <p:tgtEl>
                                          <p:spTgt spid="38606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86061"/>
                                        </p:tgtEl>
                                        <p:attrNameLst>
                                          <p:attrName>style.visibility</p:attrName>
                                        </p:attrNameLst>
                                      </p:cBhvr>
                                      <p:to>
                                        <p:strVal val="visible"/>
                                      </p:to>
                                    </p:set>
                                    <p:animEffect transition="in" filter="wipe(down)">
                                      <p:cBhvr>
                                        <p:cTn id="38" dur="500"/>
                                        <p:tgtEl>
                                          <p:spTgt spid="38606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86058"/>
                                        </p:tgtEl>
                                        <p:attrNameLst>
                                          <p:attrName>style.visibility</p:attrName>
                                        </p:attrNameLst>
                                      </p:cBhvr>
                                      <p:to>
                                        <p:strVal val="visible"/>
                                      </p:to>
                                    </p:set>
                                    <p:anim calcmode="lin" valueType="num">
                                      <p:cBhvr>
                                        <p:cTn id="43" dur="500" fill="hold"/>
                                        <p:tgtEl>
                                          <p:spTgt spid="386058"/>
                                        </p:tgtEl>
                                        <p:attrNameLst>
                                          <p:attrName>ppt_w</p:attrName>
                                        </p:attrNameLst>
                                      </p:cBhvr>
                                      <p:tavLst>
                                        <p:tav tm="0">
                                          <p:val>
                                            <p:fltVal val="0"/>
                                          </p:val>
                                        </p:tav>
                                        <p:tav tm="100000">
                                          <p:val>
                                            <p:strVal val="#ppt_w"/>
                                          </p:val>
                                        </p:tav>
                                      </p:tavLst>
                                    </p:anim>
                                    <p:anim calcmode="lin" valueType="num">
                                      <p:cBhvr>
                                        <p:cTn id="44" dur="500" fill="hold"/>
                                        <p:tgtEl>
                                          <p:spTgt spid="386058"/>
                                        </p:tgtEl>
                                        <p:attrNameLst>
                                          <p:attrName>ppt_h</p:attrName>
                                        </p:attrNameLst>
                                      </p:cBhvr>
                                      <p:tavLst>
                                        <p:tav tm="0">
                                          <p:val>
                                            <p:fltVal val="0"/>
                                          </p:val>
                                        </p:tav>
                                        <p:tav tm="100000">
                                          <p:val>
                                            <p:strVal val="#ppt_h"/>
                                          </p:val>
                                        </p:tav>
                                      </p:tavLst>
                                    </p:anim>
                                    <p:animEffect transition="in" filter="fade">
                                      <p:cBhvr>
                                        <p:cTn id="45" dur="500"/>
                                        <p:tgtEl>
                                          <p:spTgt spid="386058"/>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386065"/>
                                        </p:tgtEl>
                                        <p:attrNameLst>
                                          <p:attrName>style.visibility</p:attrName>
                                        </p:attrNameLst>
                                      </p:cBhvr>
                                      <p:to>
                                        <p:strVal val="visible"/>
                                      </p:to>
                                    </p:set>
                                    <p:animEffect transition="in" filter="wipe(left)">
                                      <p:cBhvr>
                                        <p:cTn id="49" dur="500"/>
                                        <p:tgtEl>
                                          <p:spTgt spid="386065"/>
                                        </p:tgtEl>
                                      </p:cBhvr>
                                    </p:animEffect>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86068"/>
                                        </p:tgtEl>
                                        <p:attrNameLst>
                                          <p:attrName>style.visibility</p:attrName>
                                        </p:attrNameLst>
                                      </p:cBhvr>
                                      <p:to>
                                        <p:strVal val="visible"/>
                                      </p:to>
                                    </p:set>
                                    <p:anim calcmode="lin" valueType="num">
                                      <p:cBhvr>
                                        <p:cTn id="53" dur="500" fill="hold"/>
                                        <p:tgtEl>
                                          <p:spTgt spid="386068"/>
                                        </p:tgtEl>
                                        <p:attrNameLst>
                                          <p:attrName>ppt_w</p:attrName>
                                        </p:attrNameLst>
                                      </p:cBhvr>
                                      <p:tavLst>
                                        <p:tav tm="0">
                                          <p:val>
                                            <p:fltVal val="0"/>
                                          </p:val>
                                        </p:tav>
                                        <p:tav tm="100000">
                                          <p:val>
                                            <p:strVal val="#ppt_w"/>
                                          </p:val>
                                        </p:tav>
                                      </p:tavLst>
                                    </p:anim>
                                    <p:anim calcmode="lin" valueType="num">
                                      <p:cBhvr>
                                        <p:cTn id="54" dur="500" fill="hold"/>
                                        <p:tgtEl>
                                          <p:spTgt spid="386068"/>
                                        </p:tgtEl>
                                        <p:attrNameLst>
                                          <p:attrName>ppt_h</p:attrName>
                                        </p:attrNameLst>
                                      </p:cBhvr>
                                      <p:tavLst>
                                        <p:tav tm="0">
                                          <p:val>
                                            <p:fltVal val="0"/>
                                          </p:val>
                                        </p:tav>
                                        <p:tav tm="100000">
                                          <p:val>
                                            <p:strVal val="#ppt_h"/>
                                          </p:val>
                                        </p:tav>
                                      </p:tavLst>
                                    </p:anim>
                                    <p:animEffect transition="in" filter="fade">
                                      <p:cBhvr>
                                        <p:cTn id="55" dur="500"/>
                                        <p:tgtEl>
                                          <p:spTgt spid="38606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386053"/>
                                        </p:tgtEl>
                                        <p:attrNameLst>
                                          <p:attrName>style.visibility</p:attrName>
                                        </p:attrNameLst>
                                      </p:cBhvr>
                                      <p:to>
                                        <p:strVal val="visible"/>
                                      </p:to>
                                    </p:set>
                                    <p:animEffect transition="in" filter="fade">
                                      <p:cBhvr>
                                        <p:cTn id="59" dur="500"/>
                                        <p:tgtEl>
                                          <p:spTgt spid="386053"/>
                                        </p:tgtEl>
                                      </p:cBhvr>
                                    </p:animEffect>
                                  </p:childTnLst>
                                </p:cTn>
                              </p:par>
                            </p:childTnLst>
                          </p:cTn>
                        </p:par>
                        <p:par>
                          <p:cTn id="60" fill="hold">
                            <p:stCondLst>
                              <p:cond delay="2000"/>
                            </p:stCondLst>
                            <p:childTnLst>
                              <p:par>
                                <p:cTn id="61" presetID="22" presetClass="entr" presetSubtype="1" fill="hold" grpId="0" nodeType="afterEffect">
                                  <p:stCondLst>
                                    <p:cond delay="0"/>
                                  </p:stCondLst>
                                  <p:childTnLst>
                                    <p:set>
                                      <p:cBhvr>
                                        <p:cTn id="62" dur="1" fill="hold">
                                          <p:stCondLst>
                                            <p:cond delay="0"/>
                                          </p:stCondLst>
                                        </p:cTn>
                                        <p:tgtEl>
                                          <p:spTgt spid="386062"/>
                                        </p:tgtEl>
                                        <p:attrNameLst>
                                          <p:attrName>style.visibility</p:attrName>
                                        </p:attrNameLst>
                                      </p:cBhvr>
                                      <p:to>
                                        <p:strVal val="visible"/>
                                      </p:to>
                                    </p:set>
                                    <p:animEffect transition="in" filter="wipe(up)">
                                      <p:cBhvr>
                                        <p:cTn id="63" dur="500"/>
                                        <p:tgtEl>
                                          <p:spTgt spid="386062"/>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86063"/>
                                        </p:tgtEl>
                                        <p:attrNameLst>
                                          <p:attrName>style.visibility</p:attrName>
                                        </p:attrNameLst>
                                      </p:cBhvr>
                                      <p:to>
                                        <p:strVal val="visible"/>
                                      </p:to>
                                    </p:set>
                                    <p:animEffect transition="in" filter="wipe(up)">
                                      <p:cBhvr>
                                        <p:cTn id="66" dur="500"/>
                                        <p:tgtEl>
                                          <p:spTgt spid="386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68" grpId="0" bldLvl="0" animBg="1"/>
      <p:bldP spid="386053" grpId="0" bldLvl="0" animBg="1"/>
      <p:bldP spid="386065" grpId="0" bldLvl="0" animBg="1"/>
      <p:bldP spid="386067" grpId="0" bldLvl="0" animBg="1"/>
      <p:bldP spid="386052" grpId="0" bldLvl="0" animBg="1"/>
      <p:bldP spid="386064" grpId="0" bldLvl="0" animBg="1"/>
      <p:bldP spid="386057" grpId="0" bldLvl="0" animBg="1"/>
      <p:bldP spid="386058" grpId="0" bldLvl="0" animBg="1"/>
      <p:bldP spid="386059" grpId="0" bldLvl="0" animBg="1"/>
      <p:bldP spid="386060" grpId="0" bldLvl="0" animBg="1"/>
      <p:bldP spid="386061" grpId="0" bldLvl="0" animBg="1"/>
      <p:bldP spid="386062" grpId="0" bldLvl="0" animBg="1"/>
      <p:bldP spid="386063" grpId="0" bldLvl="0" animBg="1"/>
      <p:bldP spid="38606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5.2.4 PPP</a:t>
            </a:r>
            <a:r>
              <a:rPr sz="2800" b="1" dirty="0">
                <a:latin typeface="宋体" panose="02010600030101010101" pitchFamily="2" charset="-122"/>
                <a:ea typeface="宋体" panose="02010600030101010101" pitchFamily="2" charset="-122"/>
                <a:cs typeface="宋体" panose="02010600030101010101" pitchFamily="2" charset="-122"/>
              </a:rPr>
              <a:t>的工作状态</a:t>
            </a:r>
            <a:endParaRPr lang="en-US" altLang="zh-CN" sz="2800" b="1" dirty="0">
              <a:latin typeface="宋体" panose="02010600030101010101" pitchFamily="2" charset="-122"/>
              <a:ea typeface="宋体" panose="02010600030101010101" pitchFamily="2" charset="-122"/>
              <a:cs typeface="宋体" panose="02010600030101010101" pitchFamily="2" charset="-122"/>
            </a:endParaRPr>
          </a:p>
        </p:txBody>
      </p:sp>
      <p:sp>
        <p:nvSpPr>
          <p:cNvPr id="198659" name="Rectangle 3"/>
          <p:cNvSpPr>
            <a:spLocks noGrp="1" noChangeArrowheads="1"/>
          </p:cNvSpPr>
          <p:nvPr>
            <p:ph idx="1"/>
          </p:nvPr>
        </p:nvSpPr>
        <p:spPr>
          <a:xfrm>
            <a:off x="483554" y="1276623"/>
            <a:ext cx="10978515" cy="3850290"/>
          </a:xfrm>
        </p:spPr>
        <p:txBody>
          <a:bodyPr>
            <a:normAutofit lnSpcReduction="20000"/>
          </a:bodyPr>
          <a:p>
            <a:pPr marL="342900" indent="-342900" fontAlgn="auto">
              <a:lnSpc>
                <a:spcPct val="150000"/>
              </a:lnSpc>
              <a:buFont typeface="Wingdings" panose="05000000000000000000" pitchFamily="2" charset="2"/>
              <a:buChar char="l"/>
            </a:pPr>
            <a:r>
              <a:rPr lang="zh-CN" altLang="en-US" sz="2400" b="1" dirty="0">
                <a:solidFill>
                  <a:schemeClr val="bg2"/>
                </a:solidFill>
              </a:rPr>
              <a:t>当用户拨号接入 </a:t>
            </a:r>
            <a:r>
              <a:rPr lang="en-US" altLang="zh-CN" sz="2400" b="1" dirty="0">
                <a:solidFill>
                  <a:schemeClr val="bg2"/>
                </a:solidFill>
              </a:rPr>
              <a:t>ISP </a:t>
            </a:r>
            <a:r>
              <a:rPr lang="zh-CN" altLang="en-US" sz="2400" b="1" dirty="0">
                <a:solidFill>
                  <a:schemeClr val="bg2"/>
                </a:solidFill>
              </a:rPr>
              <a:t>时，路由器的调制解调器对拨号做出确认，并建立一条物理连接。</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en-US" altLang="zh-CN" sz="2400" b="1" dirty="0">
                <a:solidFill>
                  <a:schemeClr val="bg2"/>
                </a:solidFill>
              </a:rPr>
              <a:t>PC </a:t>
            </a:r>
            <a:r>
              <a:rPr lang="zh-CN" altLang="en-US" sz="2400" b="1" dirty="0">
                <a:solidFill>
                  <a:schemeClr val="bg2"/>
                </a:solidFill>
              </a:rPr>
              <a:t>机向路由器发送一系列的 </a:t>
            </a:r>
            <a:r>
              <a:rPr lang="en-US" altLang="zh-CN" sz="2400" b="1" dirty="0">
                <a:solidFill>
                  <a:schemeClr val="bg2"/>
                </a:solidFill>
              </a:rPr>
              <a:t>LCP </a:t>
            </a:r>
            <a:r>
              <a:rPr lang="zh-CN" altLang="en-US" sz="2400" b="1" dirty="0">
                <a:solidFill>
                  <a:schemeClr val="bg2"/>
                </a:solidFill>
              </a:rPr>
              <a:t>分组（封装成多个 </a:t>
            </a:r>
            <a:r>
              <a:rPr lang="en-US" altLang="zh-CN" sz="2400" b="1" dirty="0">
                <a:solidFill>
                  <a:schemeClr val="bg2"/>
                </a:solidFill>
              </a:rPr>
              <a:t>PPP </a:t>
            </a:r>
            <a:r>
              <a:rPr lang="zh-CN" altLang="en-US" sz="2400" b="1" dirty="0">
                <a:solidFill>
                  <a:schemeClr val="bg2"/>
                </a:solidFill>
              </a:rPr>
              <a:t>帧）。</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这些分组及其响应选择一些 </a:t>
            </a:r>
            <a:r>
              <a:rPr lang="en-US" altLang="zh-CN" sz="2400" b="1" dirty="0">
                <a:solidFill>
                  <a:schemeClr val="bg2"/>
                </a:solidFill>
              </a:rPr>
              <a:t>PPP </a:t>
            </a:r>
            <a:r>
              <a:rPr lang="zh-CN" altLang="en-US" sz="2400" b="1" dirty="0">
                <a:solidFill>
                  <a:schemeClr val="bg2"/>
                </a:solidFill>
              </a:rPr>
              <a:t>参数，和进行网络层配置，</a:t>
            </a:r>
            <a:r>
              <a:rPr lang="en-US" altLang="zh-CN" sz="2400" b="1" dirty="0">
                <a:solidFill>
                  <a:schemeClr val="bg2"/>
                </a:solidFill>
              </a:rPr>
              <a:t>NCP </a:t>
            </a:r>
            <a:r>
              <a:rPr lang="zh-CN" altLang="en-US" sz="2400" b="1" dirty="0">
                <a:solidFill>
                  <a:schemeClr val="bg2"/>
                </a:solidFill>
              </a:rPr>
              <a:t>给新接入的 </a:t>
            </a:r>
            <a:r>
              <a:rPr lang="en-US" altLang="zh-CN" sz="2400" b="1" dirty="0">
                <a:solidFill>
                  <a:schemeClr val="bg2"/>
                </a:solidFill>
              </a:rPr>
              <a:t>PC</a:t>
            </a:r>
            <a:r>
              <a:rPr lang="zh-CN" altLang="en-US" sz="2400" b="1" dirty="0">
                <a:solidFill>
                  <a:schemeClr val="bg2"/>
                </a:solidFill>
              </a:rPr>
              <a:t>机分配一个临时的 </a:t>
            </a:r>
            <a:r>
              <a:rPr lang="en-US" altLang="zh-CN" sz="2400" b="1" dirty="0">
                <a:solidFill>
                  <a:schemeClr val="bg2"/>
                </a:solidFill>
              </a:rPr>
              <a:t>IP </a:t>
            </a:r>
            <a:r>
              <a:rPr lang="zh-CN" altLang="en-US" sz="2400" b="1" dirty="0">
                <a:solidFill>
                  <a:schemeClr val="bg2"/>
                </a:solidFill>
              </a:rPr>
              <a:t>地址，使 </a:t>
            </a:r>
            <a:r>
              <a:rPr lang="en-US" altLang="zh-CN" sz="2400" b="1" dirty="0">
                <a:solidFill>
                  <a:schemeClr val="bg2"/>
                </a:solidFill>
              </a:rPr>
              <a:t>PC </a:t>
            </a:r>
            <a:r>
              <a:rPr lang="zh-CN" altLang="en-US" sz="2400" b="1" dirty="0">
                <a:solidFill>
                  <a:schemeClr val="bg2"/>
                </a:solidFill>
              </a:rPr>
              <a:t>机成为因特网上的一个主机。</a:t>
            </a:r>
            <a:endParaRPr lang="zh-CN" altLang="en-US" sz="2400" b="1" dirty="0">
              <a:solidFill>
                <a:schemeClr val="bg2"/>
              </a:solidFill>
            </a:endParaRPr>
          </a:p>
          <a:p>
            <a:pPr marL="342900" indent="-342900" fontAlgn="auto">
              <a:lnSpc>
                <a:spcPct val="150000"/>
              </a:lnSpc>
              <a:buFont typeface="Wingdings" panose="05000000000000000000" pitchFamily="2" charset="2"/>
              <a:buChar char="l"/>
            </a:pPr>
            <a:r>
              <a:rPr lang="zh-CN" altLang="en-US" sz="2400" b="1" dirty="0">
                <a:solidFill>
                  <a:schemeClr val="bg2"/>
                </a:solidFill>
              </a:rPr>
              <a:t>通信完毕时，</a:t>
            </a:r>
            <a:r>
              <a:rPr lang="en-US" altLang="zh-CN" sz="2400" b="1" dirty="0">
                <a:solidFill>
                  <a:schemeClr val="bg2"/>
                </a:solidFill>
              </a:rPr>
              <a:t>NCP </a:t>
            </a:r>
            <a:r>
              <a:rPr lang="zh-CN" altLang="en-US" sz="2400" b="1" dirty="0">
                <a:solidFill>
                  <a:schemeClr val="bg2"/>
                </a:solidFill>
              </a:rPr>
              <a:t>释放网络层连接，收回原来分配出去的 </a:t>
            </a:r>
            <a:r>
              <a:rPr lang="en-US" altLang="zh-CN" sz="2400" b="1" dirty="0">
                <a:solidFill>
                  <a:schemeClr val="bg2"/>
                </a:solidFill>
              </a:rPr>
              <a:t>IP </a:t>
            </a:r>
            <a:r>
              <a:rPr lang="zh-CN" altLang="en-US" sz="2400" b="1" dirty="0">
                <a:solidFill>
                  <a:schemeClr val="bg2"/>
                </a:solidFill>
              </a:rPr>
              <a:t>地址。接着，</a:t>
            </a:r>
            <a:r>
              <a:rPr lang="en-US" altLang="zh-CN" sz="2400" b="1" dirty="0">
                <a:solidFill>
                  <a:schemeClr val="bg2"/>
                </a:solidFill>
              </a:rPr>
              <a:t>LCP </a:t>
            </a:r>
            <a:r>
              <a:rPr lang="zh-CN" altLang="en-US" sz="2400" b="1" dirty="0">
                <a:solidFill>
                  <a:schemeClr val="bg2"/>
                </a:solidFill>
              </a:rPr>
              <a:t>释放数据链路层连接。最后释放的是物理层的连接。    </a:t>
            </a:r>
            <a:endParaRPr lang="zh-CN" altLang="en-US" sz="24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5.2.4 PPP</a:t>
            </a:r>
            <a:r>
              <a:rPr sz="2800" b="1" dirty="0">
                <a:latin typeface="宋体" panose="02010600030101010101" pitchFamily="2" charset="-122"/>
                <a:ea typeface="宋体" panose="02010600030101010101" pitchFamily="2" charset="-122"/>
                <a:cs typeface="宋体" panose="02010600030101010101" pitchFamily="2" charset="-122"/>
              </a:rPr>
              <a:t>的工作状态</a:t>
            </a:r>
            <a:endParaRPr lang="en-US" altLang="zh-CN" sz="2800" b="1" dirty="0">
              <a:latin typeface="宋体" panose="02010600030101010101" pitchFamily="2" charset="-122"/>
              <a:ea typeface="宋体" panose="02010600030101010101" pitchFamily="2" charset="-122"/>
              <a:cs typeface="宋体" panose="02010600030101010101" pitchFamily="2" charset="-122"/>
            </a:endParaRPr>
          </a:p>
        </p:txBody>
      </p:sp>
      <p:grpSp>
        <p:nvGrpSpPr>
          <p:cNvPr id="56" name="组合 55"/>
          <p:cNvGrpSpPr/>
          <p:nvPr/>
        </p:nvGrpSpPr>
        <p:grpSpPr>
          <a:xfrm>
            <a:off x="2573872" y="1725544"/>
            <a:ext cx="7071744" cy="3941311"/>
            <a:chOff x="1087438" y="836613"/>
            <a:chExt cx="6125918" cy="3151173"/>
          </a:xfrm>
        </p:grpSpPr>
        <p:sp>
          <p:nvSpPr>
            <p:cNvPr id="34" name="Rectangle 2"/>
            <p:cNvSpPr>
              <a:spLocks noChangeArrowheads="1"/>
            </p:cNvSpPr>
            <p:nvPr/>
          </p:nvSpPr>
          <p:spPr bwMode="auto">
            <a:xfrm>
              <a:off x="2547938" y="1306513"/>
              <a:ext cx="758825" cy="376237"/>
            </a:xfrm>
            <a:prstGeom prst="rect">
              <a:avLst/>
            </a:prstGeom>
            <a:solidFill>
              <a:srgbClr val="00B0F0"/>
            </a:solidFill>
            <a:ln w="9525">
              <a:noFill/>
              <a:miter lim="800000"/>
            </a:ln>
            <a:effectLst/>
          </p:spPr>
          <p:txBody>
            <a:bodyPr wrap="none" anchor="ctr"/>
            <a:p>
              <a:pPr algn="ctr"/>
              <a:r>
                <a:rPr lang="zh-CN" altLang="en-US" sz="2400" b="1">
                  <a:solidFill>
                    <a:schemeClr val="bg2"/>
                  </a:solidFill>
                  <a:latin typeface="+mn-lt"/>
                  <a:ea typeface="+mn-ea"/>
                </a:rPr>
                <a:t>建立</a:t>
              </a:r>
              <a:endParaRPr lang="zh-CN" altLang="en-US" sz="2400" b="1">
                <a:solidFill>
                  <a:schemeClr val="bg2"/>
                </a:solidFill>
                <a:latin typeface="+mn-lt"/>
                <a:ea typeface="+mn-ea"/>
              </a:endParaRPr>
            </a:p>
          </p:txBody>
        </p:sp>
        <p:sp>
          <p:nvSpPr>
            <p:cNvPr id="35" name="Rectangle 6"/>
            <p:cNvSpPr>
              <a:spLocks noChangeArrowheads="1"/>
            </p:cNvSpPr>
            <p:nvPr/>
          </p:nvSpPr>
          <p:spPr bwMode="auto">
            <a:xfrm>
              <a:off x="5759450" y="2219325"/>
              <a:ext cx="760413" cy="374650"/>
            </a:xfrm>
            <a:prstGeom prst="rect">
              <a:avLst/>
            </a:prstGeom>
            <a:solidFill>
              <a:srgbClr val="00B0F0"/>
            </a:solidFill>
            <a:ln w="9525">
              <a:noFill/>
              <a:miter lim="800000"/>
            </a:ln>
            <a:effectLst/>
          </p:spPr>
          <p:txBody>
            <a:bodyPr wrap="none" anchor="ctr"/>
            <a:p>
              <a:pPr algn="ctr"/>
              <a:r>
                <a:rPr lang="zh-CN" altLang="en-US" sz="2400" b="1">
                  <a:solidFill>
                    <a:schemeClr val="bg2"/>
                  </a:solidFill>
                  <a:latin typeface="+mn-lt"/>
                  <a:ea typeface="+mn-ea"/>
                </a:rPr>
                <a:t>网络</a:t>
              </a:r>
              <a:endParaRPr lang="zh-CN" altLang="en-US" sz="2400" b="1">
                <a:solidFill>
                  <a:schemeClr val="bg2"/>
                </a:solidFill>
                <a:latin typeface="+mn-lt"/>
                <a:ea typeface="+mn-ea"/>
              </a:endParaRPr>
            </a:p>
          </p:txBody>
        </p:sp>
        <p:sp>
          <p:nvSpPr>
            <p:cNvPr id="36" name="Rectangle 9"/>
            <p:cNvSpPr>
              <a:spLocks noChangeArrowheads="1"/>
            </p:cNvSpPr>
            <p:nvPr/>
          </p:nvSpPr>
          <p:spPr bwMode="auto">
            <a:xfrm>
              <a:off x="4446588" y="1306513"/>
              <a:ext cx="760412" cy="376237"/>
            </a:xfrm>
            <a:prstGeom prst="rect">
              <a:avLst/>
            </a:prstGeom>
            <a:solidFill>
              <a:srgbClr val="00B0F0"/>
            </a:solidFill>
            <a:ln w="9525">
              <a:noFill/>
              <a:miter lim="800000"/>
            </a:ln>
            <a:effectLst/>
          </p:spPr>
          <p:txBody>
            <a:bodyPr wrap="none" anchor="ctr"/>
            <a:p>
              <a:pPr algn="ctr"/>
              <a:r>
                <a:rPr lang="zh-CN" altLang="en-US" sz="2400" b="1">
                  <a:solidFill>
                    <a:schemeClr val="bg2"/>
                  </a:solidFill>
                  <a:latin typeface="+mn-lt"/>
                  <a:ea typeface="+mn-ea"/>
                </a:rPr>
                <a:t>鉴别</a:t>
              </a:r>
              <a:endParaRPr lang="zh-CN" altLang="en-US" sz="2400" b="1">
                <a:solidFill>
                  <a:schemeClr val="bg2"/>
                </a:solidFill>
                <a:latin typeface="+mn-lt"/>
                <a:ea typeface="+mn-ea"/>
              </a:endParaRPr>
            </a:p>
          </p:txBody>
        </p:sp>
        <p:sp>
          <p:nvSpPr>
            <p:cNvPr id="37" name="Rectangle 12"/>
            <p:cNvSpPr>
              <a:spLocks noChangeArrowheads="1"/>
            </p:cNvSpPr>
            <p:nvPr/>
          </p:nvSpPr>
          <p:spPr bwMode="auto">
            <a:xfrm>
              <a:off x="4446588" y="3130550"/>
              <a:ext cx="760412" cy="376238"/>
            </a:xfrm>
            <a:prstGeom prst="rect">
              <a:avLst/>
            </a:prstGeom>
            <a:solidFill>
              <a:srgbClr val="00B0F0"/>
            </a:solidFill>
            <a:ln w="9525">
              <a:noFill/>
              <a:miter lim="800000"/>
            </a:ln>
            <a:effectLst/>
          </p:spPr>
          <p:txBody>
            <a:bodyPr wrap="none" anchor="ctr"/>
            <a:p>
              <a:pPr algn="ctr"/>
              <a:r>
                <a:rPr lang="zh-CN" altLang="en-US" sz="2400" b="1">
                  <a:solidFill>
                    <a:schemeClr val="bg2"/>
                  </a:solidFill>
                  <a:latin typeface="+mn-lt"/>
                  <a:ea typeface="+mn-ea"/>
                </a:rPr>
                <a:t>打开</a:t>
              </a:r>
              <a:endParaRPr lang="zh-CN" altLang="en-US" sz="2400" b="1">
                <a:solidFill>
                  <a:schemeClr val="bg2"/>
                </a:solidFill>
                <a:latin typeface="+mn-lt"/>
                <a:ea typeface="+mn-ea"/>
              </a:endParaRPr>
            </a:p>
          </p:txBody>
        </p:sp>
        <p:sp>
          <p:nvSpPr>
            <p:cNvPr id="38" name="Rectangle 15"/>
            <p:cNvSpPr>
              <a:spLocks noChangeArrowheads="1"/>
            </p:cNvSpPr>
            <p:nvPr/>
          </p:nvSpPr>
          <p:spPr bwMode="auto">
            <a:xfrm>
              <a:off x="2547938" y="3130550"/>
              <a:ext cx="758825" cy="376238"/>
            </a:xfrm>
            <a:prstGeom prst="rect">
              <a:avLst/>
            </a:prstGeom>
            <a:solidFill>
              <a:srgbClr val="00B0F0"/>
            </a:solidFill>
            <a:ln w="9525">
              <a:noFill/>
              <a:miter lim="800000"/>
            </a:ln>
            <a:effectLst/>
          </p:spPr>
          <p:txBody>
            <a:bodyPr wrap="none" anchor="ctr"/>
            <a:p>
              <a:pPr algn="ctr"/>
              <a:r>
                <a:rPr lang="zh-CN" altLang="en-US" sz="2400" b="1">
                  <a:solidFill>
                    <a:schemeClr val="bg2"/>
                  </a:solidFill>
                  <a:latin typeface="+mn-lt"/>
                  <a:ea typeface="+mn-ea"/>
                </a:rPr>
                <a:t>终止</a:t>
              </a:r>
              <a:endParaRPr lang="zh-CN" altLang="en-US" sz="2400" b="1">
                <a:solidFill>
                  <a:schemeClr val="bg2"/>
                </a:solidFill>
                <a:latin typeface="+mn-lt"/>
                <a:ea typeface="+mn-ea"/>
              </a:endParaRPr>
            </a:p>
          </p:txBody>
        </p:sp>
        <p:sp>
          <p:nvSpPr>
            <p:cNvPr id="39" name="Rectangle 18"/>
            <p:cNvSpPr>
              <a:spLocks noChangeArrowheads="1"/>
            </p:cNvSpPr>
            <p:nvPr/>
          </p:nvSpPr>
          <p:spPr bwMode="auto">
            <a:xfrm>
              <a:off x="1270000" y="2219325"/>
              <a:ext cx="758825" cy="374650"/>
            </a:xfrm>
            <a:prstGeom prst="rect">
              <a:avLst/>
            </a:prstGeom>
            <a:solidFill>
              <a:srgbClr val="00B0F0"/>
            </a:solidFill>
            <a:ln w="9525">
              <a:noFill/>
              <a:miter lim="800000"/>
            </a:ln>
            <a:effectLst/>
          </p:spPr>
          <p:txBody>
            <a:bodyPr wrap="none" anchor="ctr"/>
            <a:p>
              <a:pPr algn="ctr"/>
              <a:r>
                <a:rPr lang="zh-CN" altLang="en-US" sz="2400" b="1">
                  <a:solidFill>
                    <a:schemeClr val="bg2"/>
                  </a:solidFill>
                  <a:latin typeface="+mn-lt"/>
                  <a:ea typeface="+mn-ea"/>
                </a:rPr>
                <a:t>静止</a:t>
              </a:r>
              <a:endParaRPr lang="zh-CN" altLang="en-US" sz="2400" b="1">
                <a:solidFill>
                  <a:schemeClr val="bg2"/>
                </a:solidFill>
                <a:latin typeface="+mn-lt"/>
                <a:ea typeface="+mn-ea"/>
              </a:endParaRPr>
            </a:p>
          </p:txBody>
        </p:sp>
        <p:sp>
          <p:nvSpPr>
            <p:cNvPr id="40" name="Freeform 20"/>
            <p:cNvSpPr/>
            <p:nvPr/>
          </p:nvSpPr>
          <p:spPr bwMode="auto">
            <a:xfrm>
              <a:off x="1617663" y="1479550"/>
              <a:ext cx="933450" cy="730250"/>
            </a:xfrm>
            <a:custGeom>
              <a:avLst/>
              <a:gdLst/>
              <a:ahLst/>
              <a:cxnLst>
                <a:cxn ang="0">
                  <a:pos x="0" y="624"/>
                </a:cxn>
                <a:cxn ang="0">
                  <a:pos x="144" y="144"/>
                </a:cxn>
                <a:cxn ang="0">
                  <a:pos x="624" y="0"/>
                </a:cxn>
              </a:cxnLst>
              <a:rect l="0" t="0" r="r" b="b"/>
              <a:pathLst>
                <a:path w="624" h="624">
                  <a:moveTo>
                    <a:pt x="0" y="624"/>
                  </a:moveTo>
                  <a:cubicBezTo>
                    <a:pt x="20" y="436"/>
                    <a:pt x="40" y="248"/>
                    <a:pt x="144" y="144"/>
                  </a:cubicBezTo>
                  <a:cubicBezTo>
                    <a:pt x="248" y="40"/>
                    <a:pt x="436" y="20"/>
                    <a:pt x="624" y="0"/>
                  </a:cubicBezTo>
                </a:path>
              </a:pathLst>
            </a:custGeom>
            <a:noFill/>
            <a:ln w="9525" cmpd="sng">
              <a:solidFill>
                <a:schemeClr val="tx1"/>
              </a:solidFill>
              <a:round/>
              <a:headEnd type="none" w="med" len="med"/>
              <a:tailEnd type="triangle" w="med" len="lg"/>
            </a:ln>
            <a:effectLst/>
          </p:spPr>
          <p:txBody>
            <a:bodyPr wrap="none" anchor="ctr"/>
            <a:p>
              <a:endParaRPr lang="zh-CN" altLang="en-US" sz="2400" b="1">
                <a:solidFill>
                  <a:schemeClr val="bg2"/>
                </a:solidFill>
                <a:latin typeface="+mn-lt"/>
                <a:ea typeface="+mn-ea"/>
              </a:endParaRPr>
            </a:p>
          </p:txBody>
        </p:sp>
        <p:sp>
          <p:nvSpPr>
            <p:cNvPr id="41" name="Freeform 21"/>
            <p:cNvSpPr/>
            <p:nvPr/>
          </p:nvSpPr>
          <p:spPr bwMode="auto">
            <a:xfrm rot="5400000">
              <a:off x="5297488" y="1411288"/>
              <a:ext cx="731837" cy="884237"/>
            </a:xfrm>
            <a:custGeom>
              <a:avLst/>
              <a:gdLst/>
              <a:ahLst/>
              <a:cxnLst>
                <a:cxn ang="0">
                  <a:pos x="0" y="624"/>
                </a:cxn>
                <a:cxn ang="0">
                  <a:pos x="144" y="144"/>
                </a:cxn>
                <a:cxn ang="0">
                  <a:pos x="624" y="0"/>
                </a:cxn>
              </a:cxnLst>
              <a:rect l="0" t="0" r="r" b="b"/>
              <a:pathLst>
                <a:path w="624" h="624">
                  <a:moveTo>
                    <a:pt x="0" y="624"/>
                  </a:moveTo>
                  <a:cubicBezTo>
                    <a:pt x="20" y="436"/>
                    <a:pt x="40" y="248"/>
                    <a:pt x="144" y="144"/>
                  </a:cubicBezTo>
                  <a:cubicBezTo>
                    <a:pt x="248" y="40"/>
                    <a:pt x="436" y="20"/>
                    <a:pt x="624" y="0"/>
                  </a:cubicBezTo>
                </a:path>
              </a:pathLst>
            </a:custGeom>
            <a:noFill/>
            <a:ln w="9525" cmpd="sng">
              <a:solidFill>
                <a:schemeClr val="tx1"/>
              </a:solidFill>
              <a:round/>
              <a:headEnd type="none" w="med" len="med"/>
              <a:tailEnd type="triangle" w="med" len="lg"/>
            </a:ln>
            <a:effectLst/>
          </p:spPr>
          <p:txBody>
            <a:bodyPr wrap="none" anchor="ctr"/>
            <a:p>
              <a:endParaRPr lang="zh-CN" altLang="en-US" sz="2400" b="1">
                <a:solidFill>
                  <a:schemeClr val="bg2"/>
                </a:solidFill>
                <a:latin typeface="+mn-lt"/>
                <a:ea typeface="+mn-ea"/>
              </a:endParaRPr>
            </a:p>
          </p:txBody>
        </p:sp>
        <p:sp>
          <p:nvSpPr>
            <p:cNvPr id="42" name="Freeform 22"/>
            <p:cNvSpPr/>
            <p:nvPr/>
          </p:nvSpPr>
          <p:spPr bwMode="auto">
            <a:xfrm rot="10800000">
              <a:off x="5207000" y="2593975"/>
              <a:ext cx="901700" cy="752475"/>
            </a:xfrm>
            <a:custGeom>
              <a:avLst/>
              <a:gdLst/>
              <a:ahLst/>
              <a:cxnLst>
                <a:cxn ang="0">
                  <a:pos x="0" y="624"/>
                </a:cxn>
                <a:cxn ang="0">
                  <a:pos x="144" y="144"/>
                </a:cxn>
                <a:cxn ang="0">
                  <a:pos x="624" y="0"/>
                </a:cxn>
              </a:cxnLst>
              <a:rect l="0" t="0" r="r" b="b"/>
              <a:pathLst>
                <a:path w="624" h="624">
                  <a:moveTo>
                    <a:pt x="0" y="624"/>
                  </a:moveTo>
                  <a:cubicBezTo>
                    <a:pt x="20" y="436"/>
                    <a:pt x="40" y="248"/>
                    <a:pt x="144" y="144"/>
                  </a:cubicBezTo>
                  <a:cubicBezTo>
                    <a:pt x="248" y="40"/>
                    <a:pt x="436" y="20"/>
                    <a:pt x="624" y="0"/>
                  </a:cubicBezTo>
                </a:path>
              </a:pathLst>
            </a:custGeom>
            <a:noFill/>
            <a:ln w="9525" cmpd="sng">
              <a:solidFill>
                <a:schemeClr val="tx1"/>
              </a:solidFill>
              <a:round/>
              <a:headEnd type="none" w="med" len="med"/>
              <a:tailEnd type="triangle" w="med" len="lg"/>
            </a:ln>
            <a:effectLst/>
          </p:spPr>
          <p:txBody>
            <a:bodyPr wrap="none" anchor="ctr"/>
            <a:p>
              <a:endParaRPr lang="zh-CN" altLang="en-US" sz="2400" b="1">
                <a:solidFill>
                  <a:schemeClr val="bg2"/>
                </a:solidFill>
                <a:latin typeface="+mn-lt"/>
                <a:ea typeface="+mn-ea"/>
              </a:endParaRPr>
            </a:p>
          </p:txBody>
        </p:sp>
        <p:sp>
          <p:nvSpPr>
            <p:cNvPr id="43" name="Freeform 23"/>
            <p:cNvSpPr/>
            <p:nvPr/>
          </p:nvSpPr>
          <p:spPr bwMode="auto">
            <a:xfrm rot="16200000">
              <a:off x="1692275" y="2490788"/>
              <a:ext cx="744537" cy="928688"/>
            </a:xfrm>
            <a:custGeom>
              <a:avLst/>
              <a:gdLst/>
              <a:ahLst/>
              <a:cxnLst>
                <a:cxn ang="0">
                  <a:pos x="0" y="624"/>
                </a:cxn>
                <a:cxn ang="0">
                  <a:pos x="144" y="144"/>
                </a:cxn>
                <a:cxn ang="0">
                  <a:pos x="624" y="0"/>
                </a:cxn>
              </a:cxnLst>
              <a:rect l="0" t="0" r="r" b="b"/>
              <a:pathLst>
                <a:path w="624" h="624">
                  <a:moveTo>
                    <a:pt x="0" y="624"/>
                  </a:moveTo>
                  <a:cubicBezTo>
                    <a:pt x="20" y="436"/>
                    <a:pt x="40" y="248"/>
                    <a:pt x="144" y="144"/>
                  </a:cubicBezTo>
                  <a:cubicBezTo>
                    <a:pt x="248" y="40"/>
                    <a:pt x="436" y="20"/>
                    <a:pt x="624" y="0"/>
                  </a:cubicBezTo>
                </a:path>
              </a:pathLst>
            </a:custGeom>
            <a:noFill/>
            <a:ln w="9525" cmpd="sng">
              <a:solidFill>
                <a:schemeClr val="tx1"/>
              </a:solidFill>
              <a:round/>
              <a:headEnd type="none" w="med" len="med"/>
              <a:tailEnd type="triangle" w="med" len="lg"/>
            </a:ln>
            <a:effectLst/>
          </p:spPr>
          <p:txBody>
            <a:bodyPr wrap="none" anchor="ctr"/>
            <a:p>
              <a:endParaRPr lang="zh-CN" altLang="en-US" sz="2400" b="1">
                <a:solidFill>
                  <a:schemeClr val="bg2"/>
                </a:solidFill>
                <a:latin typeface="+mn-lt"/>
                <a:ea typeface="+mn-ea"/>
              </a:endParaRPr>
            </a:p>
          </p:txBody>
        </p:sp>
        <p:sp>
          <p:nvSpPr>
            <p:cNvPr id="44" name="Line 24"/>
            <p:cNvSpPr>
              <a:spLocks noChangeShapeType="1"/>
            </p:cNvSpPr>
            <p:nvPr/>
          </p:nvSpPr>
          <p:spPr bwMode="auto">
            <a:xfrm>
              <a:off x="3303588" y="1474788"/>
              <a:ext cx="1173162" cy="0"/>
            </a:xfrm>
            <a:prstGeom prst="line">
              <a:avLst/>
            </a:prstGeom>
            <a:noFill/>
            <a:ln w="9525">
              <a:solidFill>
                <a:schemeClr val="tx1"/>
              </a:solidFill>
              <a:round/>
              <a:tailEnd type="triangle" w="med" len="lg"/>
            </a:ln>
            <a:effectLst/>
          </p:spPr>
          <p:txBody>
            <a:bodyPr wrap="none" anchor="ctr"/>
            <a:p>
              <a:endParaRPr lang="zh-CN" altLang="en-US" sz="2800" b="1">
                <a:solidFill>
                  <a:schemeClr val="tx1">
                    <a:lumMod val="75000"/>
                    <a:lumOff val="25000"/>
                  </a:schemeClr>
                </a:solidFill>
                <a:latin typeface="+mn-lt"/>
                <a:ea typeface="+mn-ea"/>
              </a:endParaRPr>
            </a:p>
          </p:txBody>
        </p:sp>
        <p:sp>
          <p:nvSpPr>
            <p:cNvPr id="45" name="Line 25"/>
            <p:cNvSpPr>
              <a:spLocks noChangeShapeType="1"/>
            </p:cNvSpPr>
            <p:nvPr/>
          </p:nvSpPr>
          <p:spPr bwMode="auto">
            <a:xfrm flipH="1">
              <a:off x="3287713" y="3327400"/>
              <a:ext cx="1173162" cy="0"/>
            </a:xfrm>
            <a:prstGeom prst="line">
              <a:avLst/>
            </a:prstGeom>
            <a:noFill/>
            <a:ln w="9525">
              <a:solidFill>
                <a:schemeClr val="tx1"/>
              </a:solidFill>
              <a:round/>
              <a:tailEnd type="triangle" w="med" len="lg"/>
            </a:ln>
            <a:effectLst/>
          </p:spPr>
          <p:txBody>
            <a:bodyPr wrap="none" anchor="ctr"/>
            <a:p>
              <a:endParaRPr lang="zh-CN" altLang="en-US" sz="2800" b="1">
                <a:solidFill>
                  <a:schemeClr val="tx1">
                    <a:lumMod val="75000"/>
                    <a:lumOff val="25000"/>
                  </a:schemeClr>
                </a:solidFill>
                <a:latin typeface="+mn-lt"/>
                <a:ea typeface="+mn-ea"/>
              </a:endParaRPr>
            </a:p>
          </p:txBody>
        </p:sp>
        <p:sp>
          <p:nvSpPr>
            <p:cNvPr id="46" name="Freeform 26"/>
            <p:cNvSpPr/>
            <p:nvPr/>
          </p:nvSpPr>
          <p:spPr bwMode="auto">
            <a:xfrm rot="10800000">
              <a:off x="2028825" y="1682750"/>
              <a:ext cx="966788" cy="739775"/>
            </a:xfrm>
            <a:custGeom>
              <a:avLst/>
              <a:gdLst/>
              <a:ahLst/>
              <a:cxnLst>
                <a:cxn ang="0">
                  <a:pos x="0" y="624"/>
                </a:cxn>
                <a:cxn ang="0">
                  <a:pos x="144" y="144"/>
                </a:cxn>
                <a:cxn ang="0">
                  <a:pos x="624" y="0"/>
                </a:cxn>
              </a:cxnLst>
              <a:rect l="0" t="0" r="r" b="b"/>
              <a:pathLst>
                <a:path w="624" h="624">
                  <a:moveTo>
                    <a:pt x="0" y="624"/>
                  </a:moveTo>
                  <a:cubicBezTo>
                    <a:pt x="20" y="436"/>
                    <a:pt x="40" y="248"/>
                    <a:pt x="144" y="144"/>
                  </a:cubicBezTo>
                  <a:cubicBezTo>
                    <a:pt x="248" y="40"/>
                    <a:pt x="436" y="20"/>
                    <a:pt x="624" y="0"/>
                  </a:cubicBezTo>
                </a:path>
              </a:pathLst>
            </a:custGeom>
            <a:noFill/>
            <a:ln w="9525" cmpd="sng">
              <a:solidFill>
                <a:schemeClr val="tx1"/>
              </a:solidFill>
              <a:round/>
              <a:headEnd type="none" w="med" len="med"/>
              <a:tailEnd type="triangle" w="med" len="lg"/>
            </a:ln>
            <a:effectLst/>
          </p:spPr>
          <p:txBody>
            <a:bodyPr wrap="none" anchor="ctr"/>
            <a:p>
              <a:endParaRPr lang="zh-CN" altLang="en-US" sz="2400" b="1">
                <a:solidFill>
                  <a:schemeClr val="bg2"/>
                </a:solidFill>
                <a:latin typeface="+mn-lt"/>
                <a:ea typeface="+mn-ea"/>
              </a:endParaRPr>
            </a:p>
          </p:txBody>
        </p:sp>
        <p:cxnSp>
          <p:nvCxnSpPr>
            <p:cNvPr id="47" name="AutoShape 33"/>
            <p:cNvCxnSpPr>
              <a:cxnSpLocks noChangeShapeType="1"/>
              <a:stCxn id="38" idx="0"/>
              <a:endCxn id="36" idx="2"/>
            </p:cNvCxnSpPr>
            <p:nvPr/>
          </p:nvCxnSpPr>
          <p:spPr bwMode="auto">
            <a:xfrm rot="16200000">
              <a:off x="3153569" y="1456531"/>
              <a:ext cx="1447800" cy="1900238"/>
            </a:xfrm>
            <a:prstGeom prst="curvedConnector3">
              <a:avLst>
                <a:gd name="adj1" fmla="val 50000"/>
              </a:avLst>
            </a:prstGeom>
            <a:noFill/>
            <a:ln w="9525">
              <a:solidFill>
                <a:schemeClr val="tx1"/>
              </a:solidFill>
              <a:round/>
              <a:headEnd type="triangle" w="med" len="lg"/>
            </a:ln>
            <a:effectLst/>
          </p:spPr>
        </p:cxnSp>
        <p:sp>
          <p:nvSpPr>
            <p:cNvPr id="48" name="Text Box 36"/>
            <p:cNvSpPr txBox="1">
              <a:spLocks noChangeArrowheads="1"/>
            </p:cNvSpPr>
            <p:nvPr/>
          </p:nvSpPr>
          <p:spPr bwMode="auto">
            <a:xfrm>
              <a:off x="4240213" y="2276475"/>
              <a:ext cx="688688" cy="368081"/>
            </a:xfrm>
            <a:prstGeom prst="rect">
              <a:avLst/>
            </a:prstGeom>
            <a:noFill/>
            <a:ln w="9525">
              <a:noFill/>
              <a:miter lim="800000"/>
            </a:ln>
            <a:effectLst/>
          </p:spPr>
          <p:txBody>
            <a:bodyPr wrap="none">
              <a:spAutoFit/>
            </a:bodyPr>
            <a:p>
              <a:r>
                <a:rPr lang="zh-CN" altLang="en-US" sz="2400" b="1">
                  <a:solidFill>
                    <a:schemeClr val="bg2"/>
                  </a:solidFill>
                  <a:latin typeface="+mn-lt"/>
                  <a:ea typeface="+mn-ea"/>
                </a:rPr>
                <a:t>失败</a:t>
              </a:r>
              <a:endParaRPr lang="zh-CN" altLang="en-US" sz="2400" b="1">
                <a:solidFill>
                  <a:schemeClr val="bg2"/>
                </a:solidFill>
                <a:latin typeface="+mn-lt"/>
                <a:ea typeface="+mn-ea"/>
              </a:endParaRPr>
            </a:p>
          </p:txBody>
        </p:sp>
        <p:sp>
          <p:nvSpPr>
            <p:cNvPr id="49" name="Text Box 37"/>
            <p:cNvSpPr txBox="1">
              <a:spLocks noChangeArrowheads="1"/>
            </p:cNvSpPr>
            <p:nvPr/>
          </p:nvSpPr>
          <p:spPr bwMode="auto">
            <a:xfrm>
              <a:off x="2884488" y="1957388"/>
              <a:ext cx="688688" cy="368081"/>
            </a:xfrm>
            <a:prstGeom prst="rect">
              <a:avLst/>
            </a:prstGeom>
            <a:noFill/>
            <a:ln w="9525">
              <a:noFill/>
              <a:miter lim="800000"/>
            </a:ln>
            <a:effectLst/>
          </p:spPr>
          <p:txBody>
            <a:bodyPr wrap="none">
              <a:spAutoFit/>
            </a:bodyPr>
            <a:p>
              <a:r>
                <a:rPr lang="zh-CN" altLang="en-US" sz="2400" b="1">
                  <a:solidFill>
                    <a:schemeClr val="bg2"/>
                  </a:solidFill>
                  <a:latin typeface="+mn-lt"/>
                  <a:ea typeface="+mn-ea"/>
                </a:rPr>
                <a:t>失败</a:t>
              </a:r>
              <a:endParaRPr lang="zh-CN" altLang="en-US" sz="2400" b="1">
                <a:solidFill>
                  <a:schemeClr val="bg2"/>
                </a:solidFill>
                <a:latin typeface="+mn-lt"/>
                <a:ea typeface="+mn-ea"/>
              </a:endParaRPr>
            </a:p>
          </p:txBody>
        </p:sp>
        <p:sp>
          <p:nvSpPr>
            <p:cNvPr id="50" name="Text Box 38"/>
            <p:cNvSpPr txBox="1">
              <a:spLocks noChangeArrowheads="1"/>
            </p:cNvSpPr>
            <p:nvPr/>
          </p:nvSpPr>
          <p:spPr bwMode="auto">
            <a:xfrm>
              <a:off x="5940425" y="3028950"/>
              <a:ext cx="1221157" cy="368081"/>
            </a:xfrm>
            <a:prstGeom prst="rect">
              <a:avLst/>
            </a:prstGeom>
            <a:noFill/>
            <a:ln w="9525">
              <a:noFill/>
              <a:miter lim="800000"/>
            </a:ln>
            <a:effectLst/>
          </p:spPr>
          <p:txBody>
            <a:bodyPr wrap="none">
              <a:spAutoFit/>
            </a:bodyPr>
            <a:p>
              <a:r>
                <a:rPr lang="en-US" altLang="zh-CN" sz="2400" b="1">
                  <a:solidFill>
                    <a:schemeClr val="bg2"/>
                  </a:solidFill>
                  <a:latin typeface="+mn-lt"/>
                  <a:ea typeface="+mn-ea"/>
                </a:rPr>
                <a:t>NCP </a:t>
              </a:r>
              <a:r>
                <a:rPr lang="zh-CN" altLang="en-US" sz="2400" b="1">
                  <a:solidFill>
                    <a:schemeClr val="bg2"/>
                  </a:solidFill>
                  <a:latin typeface="+mn-lt"/>
                  <a:ea typeface="+mn-ea"/>
                </a:rPr>
                <a:t>配置</a:t>
              </a:r>
              <a:endParaRPr lang="zh-CN" altLang="en-US" sz="2400" b="1">
                <a:solidFill>
                  <a:schemeClr val="bg2"/>
                </a:solidFill>
                <a:latin typeface="+mn-lt"/>
                <a:ea typeface="+mn-ea"/>
              </a:endParaRPr>
            </a:p>
          </p:txBody>
        </p:sp>
        <p:sp>
          <p:nvSpPr>
            <p:cNvPr id="51" name="Text Box 39"/>
            <p:cNvSpPr txBox="1">
              <a:spLocks noChangeArrowheads="1"/>
            </p:cNvSpPr>
            <p:nvPr/>
          </p:nvSpPr>
          <p:spPr bwMode="auto">
            <a:xfrm>
              <a:off x="5994400" y="1511300"/>
              <a:ext cx="1218956" cy="368081"/>
            </a:xfrm>
            <a:prstGeom prst="rect">
              <a:avLst/>
            </a:prstGeom>
            <a:noFill/>
            <a:ln w="9525">
              <a:noFill/>
              <a:miter lim="800000"/>
            </a:ln>
            <a:effectLst/>
          </p:spPr>
          <p:txBody>
            <a:bodyPr wrap="none">
              <a:spAutoFit/>
            </a:bodyPr>
            <a:p>
              <a:r>
                <a:rPr lang="zh-CN" altLang="en-US" sz="2400" b="1">
                  <a:solidFill>
                    <a:schemeClr val="bg2"/>
                  </a:solidFill>
                  <a:latin typeface="+mn-lt"/>
                  <a:ea typeface="+mn-ea"/>
                </a:rPr>
                <a:t>鉴别成功</a:t>
              </a:r>
              <a:endParaRPr lang="zh-CN" altLang="en-US" sz="2400" b="1">
                <a:solidFill>
                  <a:schemeClr val="bg2"/>
                </a:solidFill>
                <a:latin typeface="+mn-lt"/>
                <a:ea typeface="+mn-ea"/>
              </a:endParaRPr>
            </a:p>
          </p:txBody>
        </p:sp>
        <p:sp>
          <p:nvSpPr>
            <p:cNvPr id="52" name="Text Box 40"/>
            <p:cNvSpPr txBox="1">
              <a:spLocks noChangeArrowheads="1"/>
            </p:cNvSpPr>
            <p:nvPr/>
          </p:nvSpPr>
          <p:spPr bwMode="auto">
            <a:xfrm>
              <a:off x="3687763" y="3324225"/>
              <a:ext cx="688688" cy="663561"/>
            </a:xfrm>
            <a:prstGeom prst="rect">
              <a:avLst/>
            </a:prstGeom>
            <a:noFill/>
            <a:ln w="9525">
              <a:noFill/>
              <a:miter lim="800000"/>
            </a:ln>
            <a:effectLst/>
          </p:spPr>
          <p:txBody>
            <a:bodyPr wrap="none">
              <a:spAutoFit/>
            </a:bodyPr>
            <a:p>
              <a:r>
                <a:rPr lang="zh-CN" altLang="en-US" sz="2400" b="1">
                  <a:solidFill>
                    <a:schemeClr val="bg2"/>
                  </a:solidFill>
                  <a:latin typeface="+mn-lt"/>
                  <a:ea typeface="+mn-ea"/>
                </a:rPr>
                <a:t>通信</a:t>
              </a:r>
              <a:endParaRPr lang="zh-CN" altLang="en-US" sz="2400" b="1">
                <a:solidFill>
                  <a:schemeClr val="bg2"/>
                </a:solidFill>
                <a:latin typeface="+mn-lt"/>
                <a:ea typeface="+mn-ea"/>
              </a:endParaRPr>
            </a:p>
            <a:p>
              <a:r>
                <a:rPr lang="zh-CN" altLang="en-US" sz="2400" b="1">
                  <a:solidFill>
                    <a:schemeClr val="bg2"/>
                  </a:solidFill>
                  <a:latin typeface="+mn-lt"/>
                  <a:ea typeface="+mn-ea"/>
                </a:rPr>
                <a:t>结束</a:t>
              </a:r>
              <a:endParaRPr lang="zh-CN" altLang="en-US" sz="2400" b="1">
                <a:solidFill>
                  <a:schemeClr val="bg2"/>
                </a:solidFill>
                <a:latin typeface="+mn-lt"/>
                <a:ea typeface="+mn-ea"/>
              </a:endParaRPr>
            </a:p>
          </p:txBody>
        </p:sp>
        <p:sp>
          <p:nvSpPr>
            <p:cNvPr id="53" name="Text Box 41"/>
            <p:cNvSpPr txBox="1">
              <a:spLocks noChangeArrowheads="1"/>
            </p:cNvSpPr>
            <p:nvPr/>
          </p:nvSpPr>
          <p:spPr bwMode="auto">
            <a:xfrm>
              <a:off x="1258888" y="3081338"/>
              <a:ext cx="688688" cy="663561"/>
            </a:xfrm>
            <a:prstGeom prst="rect">
              <a:avLst/>
            </a:prstGeom>
            <a:noFill/>
            <a:ln w="9525">
              <a:noFill/>
              <a:miter lim="800000"/>
            </a:ln>
            <a:effectLst/>
          </p:spPr>
          <p:txBody>
            <a:bodyPr wrap="none">
              <a:spAutoFit/>
            </a:bodyPr>
            <a:p>
              <a:r>
                <a:rPr lang="zh-CN" altLang="en-US" sz="2400" b="1">
                  <a:solidFill>
                    <a:schemeClr val="bg2"/>
                  </a:solidFill>
                  <a:latin typeface="+mn-lt"/>
                  <a:ea typeface="+mn-ea"/>
                </a:rPr>
                <a:t>载波</a:t>
              </a:r>
              <a:endParaRPr lang="zh-CN" altLang="en-US" sz="2400" b="1">
                <a:solidFill>
                  <a:schemeClr val="bg2"/>
                </a:solidFill>
                <a:latin typeface="+mn-lt"/>
                <a:ea typeface="+mn-ea"/>
              </a:endParaRPr>
            </a:p>
            <a:p>
              <a:r>
                <a:rPr lang="zh-CN" altLang="en-US" sz="2400" b="1">
                  <a:solidFill>
                    <a:schemeClr val="bg2"/>
                  </a:solidFill>
                  <a:latin typeface="+mn-lt"/>
                  <a:ea typeface="+mn-ea"/>
                </a:rPr>
                <a:t>停止</a:t>
              </a:r>
              <a:endParaRPr lang="zh-CN" altLang="en-US" sz="2400" b="1">
                <a:solidFill>
                  <a:schemeClr val="bg2"/>
                </a:solidFill>
                <a:latin typeface="+mn-lt"/>
                <a:ea typeface="+mn-ea"/>
              </a:endParaRPr>
            </a:p>
          </p:txBody>
        </p:sp>
        <p:sp>
          <p:nvSpPr>
            <p:cNvPr id="54" name="Text Box 42"/>
            <p:cNvSpPr txBox="1">
              <a:spLocks noChangeArrowheads="1"/>
            </p:cNvSpPr>
            <p:nvPr/>
          </p:nvSpPr>
          <p:spPr bwMode="auto">
            <a:xfrm>
              <a:off x="1087438" y="1292225"/>
              <a:ext cx="954922" cy="663561"/>
            </a:xfrm>
            <a:prstGeom prst="rect">
              <a:avLst/>
            </a:prstGeom>
            <a:noFill/>
            <a:ln w="9525">
              <a:noFill/>
              <a:miter lim="800000"/>
            </a:ln>
            <a:effectLst/>
          </p:spPr>
          <p:txBody>
            <a:bodyPr wrap="none">
              <a:spAutoFit/>
            </a:bodyPr>
            <a:p>
              <a:r>
                <a:rPr lang="zh-CN" altLang="en-US" sz="2400" b="1" dirty="0">
                  <a:solidFill>
                    <a:schemeClr val="bg2"/>
                  </a:solidFill>
                  <a:latin typeface="+mn-lt"/>
                  <a:ea typeface="+mn-ea"/>
                </a:rPr>
                <a:t>检测到</a:t>
              </a:r>
              <a:endParaRPr lang="zh-CN" altLang="en-US" sz="2400" b="1" dirty="0">
                <a:solidFill>
                  <a:schemeClr val="bg2"/>
                </a:solidFill>
                <a:latin typeface="+mn-lt"/>
                <a:ea typeface="+mn-ea"/>
              </a:endParaRPr>
            </a:p>
            <a:p>
              <a:r>
                <a:rPr lang="zh-CN" altLang="en-US" sz="2400" b="1" dirty="0">
                  <a:solidFill>
                    <a:schemeClr val="bg2"/>
                  </a:solidFill>
                  <a:latin typeface="+mn-lt"/>
                  <a:ea typeface="+mn-ea"/>
                </a:rPr>
                <a:t>  载波</a:t>
              </a:r>
              <a:endParaRPr lang="zh-CN" altLang="en-US" sz="2400" b="1" dirty="0">
                <a:solidFill>
                  <a:schemeClr val="bg2"/>
                </a:solidFill>
                <a:latin typeface="+mn-lt"/>
                <a:ea typeface="+mn-ea"/>
              </a:endParaRPr>
            </a:p>
          </p:txBody>
        </p:sp>
        <p:sp>
          <p:nvSpPr>
            <p:cNvPr id="55" name="Text Box 43"/>
            <p:cNvSpPr txBox="1">
              <a:spLocks noChangeArrowheads="1"/>
            </p:cNvSpPr>
            <p:nvPr/>
          </p:nvSpPr>
          <p:spPr bwMode="auto">
            <a:xfrm>
              <a:off x="3333750" y="836613"/>
              <a:ext cx="1218956" cy="663561"/>
            </a:xfrm>
            <a:prstGeom prst="rect">
              <a:avLst/>
            </a:prstGeom>
            <a:noFill/>
            <a:ln w="9525">
              <a:noFill/>
              <a:miter lim="800000"/>
            </a:ln>
            <a:effectLst/>
          </p:spPr>
          <p:txBody>
            <a:bodyPr wrap="none">
              <a:spAutoFit/>
            </a:bodyPr>
            <a:p>
              <a:r>
                <a:rPr lang="zh-CN" altLang="en-US" sz="2400" b="1">
                  <a:solidFill>
                    <a:schemeClr val="bg2"/>
                  </a:solidFill>
                  <a:latin typeface="+mn-lt"/>
                  <a:ea typeface="+mn-ea"/>
                </a:rPr>
                <a:t>双方协商</a:t>
              </a:r>
              <a:endParaRPr lang="zh-CN" altLang="en-US" sz="2400" b="1">
                <a:solidFill>
                  <a:schemeClr val="bg2"/>
                </a:solidFill>
                <a:latin typeface="+mn-lt"/>
                <a:ea typeface="+mn-ea"/>
              </a:endParaRPr>
            </a:p>
            <a:p>
              <a:r>
                <a:rPr lang="zh-CN" altLang="en-US" sz="2400" b="1">
                  <a:solidFill>
                    <a:schemeClr val="bg2"/>
                  </a:solidFill>
                  <a:latin typeface="+mn-lt"/>
                  <a:ea typeface="+mn-ea"/>
                </a:rPr>
                <a:t>一些选项</a:t>
              </a:r>
              <a:endParaRPr lang="zh-CN" altLang="en-US" sz="2400" b="1">
                <a:solidFill>
                  <a:schemeClr val="bg2"/>
                </a:solidFill>
                <a:latin typeface="+mn-lt"/>
                <a:ea typeface="+mn-ea"/>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5.1.1  </a:t>
            </a:r>
            <a:r>
              <a:rPr sz="2800" b="1" dirty="0">
                <a:solidFill>
                  <a:schemeClr val="bg2"/>
                </a:solidFill>
                <a:latin typeface="黑体" panose="02010609060101010101" charset="-122"/>
                <a:ea typeface="黑体" panose="02010609060101010101" charset="-122"/>
                <a:sym typeface="+mn-ea"/>
              </a:rPr>
              <a:t>数据链路层的地位</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grpSp>
        <p:nvGrpSpPr>
          <p:cNvPr id="580" name="组合 579"/>
          <p:cNvGrpSpPr/>
          <p:nvPr/>
        </p:nvGrpSpPr>
        <p:grpSpPr>
          <a:xfrm>
            <a:off x="9737656" y="2688987"/>
            <a:ext cx="824633" cy="523776"/>
            <a:chOff x="5173662" y="745331"/>
            <a:chExt cx="1679575" cy="1066800"/>
          </a:xfrm>
        </p:grpSpPr>
        <p:sp>
          <p:nvSpPr>
            <p:cNvPr id="59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9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98"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99"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pic>
        <p:nvPicPr>
          <p:cNvPr id="833538" name="Picture 2" descr="http://www.poluoluo.com/sc/UploadFiles_2845/201011/201011291306277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62671" y="2405640"/>
            <a:ext cx="1049846" cy="1049846"/>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5"/>
          <p:cNvSpPr>
            <a:spLocks noGrp="1"/>
          </p:cNvSpPr>
          <p:nvPr>
            <p:ph idx="1"/>
          </p:nvPr>
        </p:nvSpPr>
        <p:spPr>
          <a:xfrm>
            <a:off x="609919" y="980728"/>
            <a:ext cx="10978515" cy="5190838"/>
          </a:xfrm>
        </p:spPr>
        <p:txBody>
          <a:bodyPr>
            <a:normAutofit/>
          </a:bodyPr>
          <a:p>
            <a:pPr marL="0" indent="0">
              <a:buNone/>
            </a:pPr>
            <a:r>
              <a:rPr kumimoji="1" lang="zh-CN" altLang="en-US" sz="2000" b="1" dirty="0">
                <a:solidFill>
                  <a:schemeClr val="bg2"/>
                </a:solidFill>
              </a:rPr>
              <a:t>主机 </a:t>
            </a:r>
            <a:r>
              <a:rPr kumimoji="1" lang="en-US" altLang="zh-CN" sz="2000" b="1" dirty="0" err="1">
                <a:solidFill>
                  <a:schemeClr val="bg2"/>
                </a:solidFill>
              </a:rPr>
              <a:t>H</a:t>
            </a:r>
            <a:r>
              <a:rPr kumimoji="1" lang="en-US" altLang="zh-CN" sz="2000" b="1" baseline="-25000" dirty="0" err="1">
                <a:solidFill>
                  <a:schemeClr val="bg2"/>
                </a:solidFill>
              </a:rPr>
              <a:t>1</a:t>
            </a:r>
            <a:r>
              <a:rPr kumimoji="1" lang="en-US" altLang="zh-CN" sz="2000" b="1" dirty="0">
                <a:solidFill>
                  <a:schemeClr val="bg2"/>
                </a:solidFill>
              </a:rPr>
              <a:t> </a:t>
            </a:r>
            <a:r>
              <a:rPr kumimoji="1" lang="zh-CN" altLang="en-US" sz="2000" b="1" dirty="0">
                <a:solidFill>
                  <a:schemeClr val="bg2"/>
                </a:solidFill>
              </a:rPr>
              <a:t>向 </a:t>
            </a:r>
            <a:r>
              <a:rPr kumimoji="1" lang="en-US" altLang="zh-CN" sz="2000" b="1" dirty="0" err="1">
                <a:solidFill>
                  <a:schemeClr val="bg2"/>
                </a:solidFill>
              </a:rPr>
              <a:t>H</a:t>
            </a:r>
            <a:r>
              <a:rPr kumimoji="1" lang="en-US" altLang="zh-CN" sz="2000" b="1" baseline="-25000" dirty="0" err="1">
                <a:solidFill>
                  <a:schemeClr val="bg2"/>
                </a:solidFill>
              </a:rPr>
              <a:t>2</a:t>
            </a:r>
            <a:r>
              <a:rPr kumimoji="1" lang="en-US" altLang="zh-CN" sz="2000" b="1" dirty="0">
                <a:solidFill>
                  <a:schemeClr val="bg2"/>
                </a:solidFill>
              </a:rPr>
              <a:t> </a:t>
            </a:r>
            <a:r>
              <a:rPr kumimoji="1" lang="zh-CN" altLang="en-US" sz="2000" b="1" dirty="0">
                <a:solidFill>
                  <a:schemeClr val="bg2"/>
                </a:solidFill>
              </a:rPr>
              <a:t>发送数据</a:t>
            </a:r>
            <a:endParaRPr kumimoji="1" lang="zh-CN" altLang="en-US" sz="2000" b="1" baseline="-25000" dirty="0">
              <a:solidFill>
                <a:schemeClr val="bg2"/>
              </a:solidFill>
            </a:endParaRPr>
          </a:p>
          <a:p>
            <a:endParaRPr kumimoji="1" lang="zh-CN" altLang="en-US" sz="2000" b="1" baseline="-25000" dirty="0">
              <a:solidFill>
                <a:schemeClr val="bg2"/>
              </a:solidFill>
            </a:endParaRPr>
          </a:p>
        </p:txBody>
      </p:sp>
      <p:sp>
        <p:nvSpPr>
          <p:cNvPr id="7" name="Line 3"/>
          <p:cNvSpPr>
            <a:spLocks noChangeShapeType="1"/>
          </p:cNvSpPr>
          <p:nvPr/>
        </p:nvSpPr>
        <p:spPr bwMode="auto">
          <a:xfrm flipH="1" flipV="1">
            <a:off x="9363075" y="2912031"/>
            <a:ext cx="673100" cy="635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8" name="Line 4"/>
          <p:cNvSpPr>
            <a:spLocks noChangeShapeType="1"/>
          </p:cNvSpPr>
          <p:nvPr/>
        </p:nvSpPr>
        <p:spPr bwMode="auto">
          <a:xfrm flipH="1" flipV="1">
            <a:off x="8270875" y="2607231"/>
            <a:ext cx="635000" cy="2159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9" name="Line 5"/>
          <p:cNvSpPr>
            <a:spLocks noChangeShapeType="1"/>
          </p:cNvSpPr>
          <p:nvPr/>
        </p:nvSpPr>
        <p:spPr bwMode="auto">
          <a:xfrm flipV="1">
            <a:off x="7381875" y="2594531"/>
            <a:ext cx="762000" cy="1524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0" name="Line 6"/>
          <p:cNvSpPr>
            <a:spLocks noChangeShapeType="1"/>
          </p:cNvSpPr>
          <p:nvPr/>
        </p:nvSpPr>
        <p:spPr bwMode="auto">
          <a:xfrm flipV="1">
            <a:off x="6315075" y="2670731"/>
            <a:ext cx="914400" cy="762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1" name="Line 7"/>
          <p:cNvSpPr>
            <a:spLocks noChangeShapeType="1"/>
          </p:cNvSpPr>
          <p:nvPr/>
        </p:nvSpPr>
        <p:spPr bwMode="auto">
          <a:xfrm>
            <a:off x="5248275" y="2746931"/>
            <a:ext cx="914400" cy="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2" name="Line 8"/>
          <p:cNvSpPr>
            <a:spLocks noChangeShapeType="1"/>
          </p:cNvSpPr>
          <p:nvPr/>
        </p:nvSpPr>
        <p:spPr bwMode="auto">
          <a:xfrm>
            <a:off x="4105275" y="2518331"/>
            <a:ext cx="914400" cy="2286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3" name="Freeform 9"/>
          <p:cNvSpPr/>
          <p:nvPr/>
        </p:nvSpPr>
        <p:spPr bwMode="auto">
          <a:xfrm>
            <a:off x="2301875" y="2556431"/>
            <a:ext cx="1752600" cy="508000"/>
          </a:xfrm>
          <a:custGeom>
            <a:avLst/>
            <a:gdLst/>
            <a:ahLst/>
            <a:cxnLst>
              <a:cxn ang="0">
                <a:pos x="0" y="320"/>
              </a:cxn>
              <a:cxn ang="0">
                <a:pos x="568" y="200"/>
              </a:cxn>
              <a:cxn ang="0">
                <a:pos x="1104" y="0"/>
              </a:cxn>
            </a:cxnLst>
            <a:rect l="0" t="0" r="r" b="b"/>
            <a:pathLst>
              <a:path w="1104" h="320">
                <a:moveTo>
                  <a:pt x="0" y="320"/>
                </a:moveTo>
                <a:lnTo>
                  <a:pt x="568" y="200"/>
                </a:lnTo>
                <a:lnTo>
                  <a:pt x="1104" y="0"/>
                </a:lnTo>
              </a:path>
            </a:pathLst>
          </a:custGeom>
          <a:noFill/>
          <a:ln w="28575" cmpd="sng">
            <a:solidFill>
              <a:srgbClr val="333399"/>
            </a:solidFill>
            <a:round/>
          </a:ln>
          <a:effectLst/>
        </p:spPr>
        <p:txBody>
          <a:bodyPr wrap="none" anchor="ctr"/>
          <a:p>
            <a:endParaRPr lang="zh-CN" altLang="en-US" b="1">
              <a:solidFill>
                <a:schemeClr val="bg2"/>
              </a:solidFill>
              <a:latin typeface="+mn-lt"/>
              <a:ea typeface="+mn-ea"/>
            </a:endParaRPr>
          </a:p>
        </p:txBody>
      </p:sp>
      <p:grpSp>
        <p:nvGrpSpPr>
          <p:cNvPr id="14" name="Group 10"/>
          <p:cNvGrpSpPr/>
          <p:nvPr/>
        </p:nvGrpSpPr>
        <p:grpSpPr bwMode="auto">
          <a:xfrm>
            <a:off x="2657476" y="2365931"/>
            <a:ext cx="1128713" cy="781050"/>
            <a:chOff x="1680" y="240"/>
            <a:chExt cx="2529" cy="1270"/>
          </a:xfrm>
          <a:solidFill>
            <a:srgbClr val="FFC000"/>
          </a:solidFill>
        </p:grpSpPr>
        <p:sp>
          <p:nvSpPr>
            <p:cNvPr id="15" name="Oval 11"/>
            <p:cNvSpPr>
              <a:spLocks noChangeArrowheads="1"/>
            </p:cNvSpPr>
            <p:nvPr/>
          </p:nvSpPr>
          <p:spPr bwMode="auto">
            <a:xfrm>
              <a:off x="2554" y="240"/>
              <a:ext cx="1088"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16" name="Oval 12"/>
            <p:cNvSpPr>
              <a:spLocks noChangeArrowheads="1"/>
            </p:cNvSpPr>
            <p:nvPr/>
          </p:nvSpPr>
          <p:spPr bwMode="auto">
            <a:xfrm>
              <a:off x="1941" y="381"/>
              <a:ext cx="827"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17" name="Oval 13"/>
            <p:cNvSpPr>
              <a:spLocks noChangeArrowheads="1"/>
            </p:cNvSpPr>
            <p:nvPr/>
          </p:nvSpPr>
          <p:spPr bwMode="auto">
            <a:xfrm>
              <a:off x="1680" y="702"/>
              <a:ext cx="552" cy="411"/>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18" name="Oval 14"/>
            <p:cNvSpPr>
              <a:spLocks noChangeArrowheads="1"/>
            </p:cNvSpPr>
            <p:nvPr/>
          </p:nvSpPr>
          <p:spPr bwMode="auto">
            <a:xfrm>
              <a:off x="1849" y="894"/>
              <a:ext cx="842" cy="450"/>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19" name="Oval 15"/>
            <p:cNvSpPr>
              <a:spLocks noChangeArrowheads="1"/>
            </p:cNvSpPr>
            <p:nvPr/>
          </p:nvSpPr>
          <p:spPr bwMode="auto">
            <a:xfrm>
              <a:off x="2462" y="971"/>
              <a:ext cx="1272" cy="539"/>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0" name="Oval 16"/>
            <p:cNvSpPr>
              <a:spLocks noChangeArrowheads="1"/>
            </p:cNvSpPr>
            <p:nvPr/>
          </p:nvSpPr>
          <p:spPr bwMode="auto">
            <a:xfrm>
              <a:off x="3289" y="394"/>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1" name="Oval 17"/>
            <p:cNvSpPr>
              <a:spLocks noChangeArrowheads="1"/>
            </p:cNvSpPr>
            <p:nvPr/>
          </p:nvSpPr>
          <p:spPr bwMode="auto">
            <a:xfrm>
              <a:off x="3412" y="663"/>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2" name="Oval 18"/>
            <p:cNvSpPr>
              <a:spLocks noChangeArrowheads="1"/>
            </p:cNvSpPr>
            <p:nvPr/>
          </p:nvSpPr>
          <p:spPr bwMode="auto">
            <a:xfrm>
              <a:off x="3335" y="753"/>
              <a:ext cx="797" cy="66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3" name="Oval 19"/>
            <p:cNvSpPr>
              <a:spLocks noChangeArrowheads="1"/>
            </p:cNvSpPr>
            <p:nvPr/>
          </p:nvSpPr>
          <p:spPr bwMode="auto">
            <a:xfrm>
              <a:off x="2140" y="548"/>
              <a:ext cx="1640" cy="667"/>
            </a:xfrm>
            <a:prstGeom prst="ellipse">
              <a:avLst/>
            </a:prstGeom>
            <a:grpFill/>
            <a:ln w="9525">
              <a:noFill/>
              <a:round/>
            </a:ln>
            <a:effectLst/>
          </p:spPr>
          <p:txBody>
            <a:bodyPr/>
            <a:p>
              <a:endParaRPr lang="zh-CN" altLang="en-US" b="1">
                <a:solidFill>
                  <a:schemeClr val="bg2"/>
                </a:solidFill>
                <a:latin typeface="+mn-lt"/>
                <a:ea typeface="+mn-ea"/>
              </a:endParaRPr>
            </a:p>
          </p:txBody>
        </p:sp>
      </p:grpSp>
      <p:grpSp>
        <p:nvGrpSpPr>
          <p:cNvPr id="24" name="Group 20"/>
          <p:cNvGrpSpPr/>
          <p:nvPr/>
        </p:nvGrpSpPr>
        <p:grpSpPr bwMode="auto">
          <a:xfrm>
            <a:off x="4562476" y="2365931"/>
            <a:ext cx="1128713" cy="781050"/>
            <a:chOff x="1680" y="240"/>
            <a:chExt cx="2529" cy="1270"/>
          </a:xfrm>
          <a:solidFill>
            <a:srgbClr val="FFC000"/>
          </a:solidFill>
        </p:grpSpPr>
        <p:sp>
          <p:nvSpPr>
            <p:cNvPr id="25" name="Oval 21"/>
            <p:cNvSpPr>
              <a:spLocks noChangeArrowheads="1"/>
            </p:cNvSpPr>
            <p:nvPr/>
          </p:nvSpPr>
          <p:spPr bwMode="auto">
            <a:xfrm>
              <a:off x="2554" y="240"/>
              <a:ext cx="1088"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6" name="Oval 22"/>
            <p:cNvSpPr>
              <a:spLocks noChangeArrowheads="1"/>
            </p:cNvSpPr>
            <p:nvPr/>
          </p:nvSpPr>
          <p:spPr bwMode="auto">
            <a:xfrm>
              <a:off x="1941" y="381"/>
              <a:ext cx="827"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7" name="Oval 23"/>
            <p:cNvSpPr>
              <a:spLocks noChangeArrowheads="1"/>
            </p:cNvSpPr>
            <p:nvPr/>
          </p:nvSpPr>
          <p:spPr bwMode="auto">
            <a:xfrm>
              <a:off x="1680" y="702"/>
              <a:ext cx="552" cy="411"/>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8" name="Oval 24"/>
            <p:cNvSpPr>
              <a:spLocks noChangeArrowheads="1"/>
            </p:cNvSpPr>
            <p:nvPr/>
          </p:nvSpPr>
          <p:spPr bwMode="auto">
            <a:xfrm>
              <a:off x="1849" y="894"/>
              <a:ext cx="842" cy="450"/>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9" name="Oval 25"/>
            <p:cNvSpPr>
              <a:spLocks noChangeArrowheads="1"/>
            </p:cNvSpPr>
            <p:nvPr/>
          </p:nvSpPr>
          <p:spPr bwMode="auto">
            <a:xfrm>
              <a:off x="2462" y="971"/>
              <a:ext cx="1272" cy="539"/>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30" name="Oval 26"/>
            <p:cNvSpPr>
              <a:spLocks noChangeArrowheads="1"/>
            </p:cNvSpPr>
            <p:nvPr/>
          </p:nvSpPr>
          <p:spPr bwMode="auto">
            <a:xfrm>
              <a:off x="3289" y="394"/>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31" name="Oval 27"/>
            <p:cNvSpPr>
              <a:spLocks noChangeArrowheads="1"/>
            </p:cNvSpPr>
            <p:nvPr/>
          </p:nvSpPr>
          <p:spPr bwMode="auto">
            <a:xfrm>
              <a:off x="3412" y="663"/>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32" name="Oval 28"/>
            <p:cNvSpPr>
              <a:spLocks noChangeArrowheads="1"/>
            </p:cNvSpPr>
            <p:nvPr/>
          </p:nvSpPr>
          <p:spPr bwMode="auto">
            <a:xfrm>
              <a:off x="3335" y="753"/>
              <a:ext cx="797" cy="66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33" name="Oval 29"/>
            <p:cNvSpPr>
              <a:spLocks noChangeArrowheads="1"/>
            </p:cNvSpPr>
            <p:nvPr/>
          </p:nvSpPr>
          <p:spPr bwMode="auto">
            <a:xfrm>
              <a:off x="2140" y="548"/>
              <a:ext cx="1640" cy="667"/>
            </a:xfrm>
            <a:prstGeom prst="ellipse">
              <a:avLst/>
            </a:prstGeom>
            <a:grpFill/>
            <a:ln w="9525">
              <a:noFill/>
              <a:round/>
            </a:ln>
            <a:effectLst/>
          </p:spPr>
          <p:txBody>
            <a:bodyPr/>
            <a:p>
              <a:endParaRPr lang="zh-CN" altLang="en-US" b="1">
                <a:solidFill>
                  <a:schemeClr val="bg2"/>
                </a:solidFill>
                <a:latin typeface="+mn-lt"/>
                <a:ea typeface="+mn-ea"/>
              </a:endParaRPr>
            </a:p>
          </p:txBody>
        </p:sp>
      </p:grpSp>
      <p:sp>
        <p:nvSpPr>
          <p:cNvPr id="34" name="Text Box 30"/>
          <p:cNvSpPr txBox="1">
            <a:spLocks noChangeArrowheads="1"/>
          </p:cNvSpPr>
          <p:nvPr/>
        </p:nvSpPr>
        <p:spPr bwMode="auto">
          <a:xfrm>
            <a:off x="4752975" y="2554844"/>
            <a:ext cx="869950" cy="366713"/>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局域网</a:t>
            </a:r>
            <a:endParaRPr kumimoji="1" lang="zh-CN" altLang="en-US" sz="1800" b="1">
              <a:solidFill>
                <a:schemeClr val="bg2"/>
              </a:solidFill>
              <a:latin typeface="+mn-lt"/>
              <a:ea typeface="+mn-ea"/>
            </a:endParaRPr>
          </a:p>
        </p:txBody>
      </p:sp>
      <p:pic>
        <p:nvPicPr>
          <p:cNvPr id="35" name="Picture 31"/>
          <p:cNvPicPr>
            <a:picLocks noChangeArrowheads="1"/>
          </p:cNvPicPr>
          <p:nvPr/>
        </p:nvPicPr>
        <p:blipFill>
          <a:blip r:embed="rId2"/>
          <a:srcRect/>
          <a:stretch>
            <a:fillRect/>
          </a:stretch>
        </p:blipFill>
        <p:spPr bwMode="auto">
          <a:xfrm>
            <a:off x="3905251" y="2397682"/>
            <a:ext cx="441325" cy="301625"/>
          </a:xfrm>
          <a:prstGeom prst="rect">
            <a:avLst/>
          </a:prstGeom>
          <a:noFill/>
          <a:ln w="12699">
            <a:noFill/>
            <a:miter lim="800000"/>
            <a:headEnd/>
            <a:tailEnd/>
          </a:ln>
          <a:effectLst/>
        </p:spPr>
      </p:pic>
      <p:pic>
        <p:nvPicPr>
          <p:cNvPr id="36" name="Picture 32"/>
          <p:cNvPicPr>
            <a:picLocks noChangeArrowheads="1"/>
          </p:cNvPicPr>
          <p:nvPr/>
        </p:nvPicPr>
        <p:blipFill>
          <a:blip r:embed="rId2"/>
          <a:srcRect/>
          <a:stretch>
            <a:fillRect/>
          </a:stretch>
        </p:blipFill>
        <p:spPr bwMode="auto">
          <a:xfrm>
            <a:off x="6010276" y="2594532"/>
            <a:ext cx="441325" cy="301625"/>
          </a:xfrm>
          <a:prstGeom prst="rect">
            <a:avLst/>
          </a:prstGeom>
          <a:noFill/>
          <a:ln w="12699">
            <a:noFill/>
            <a:miter lim="800000"/>
            <a:headEnd/>
            <a:tailEnd/>
          </a:ln>
          <a:effectLst/>
        </p:spPr>
      </p:pic>
      <p:pic>
        <p:nvPicPr>
          <p:cNvPr id="38" name="Picture 34"/>
          <p:cNvPicPr>
            <a:picLocks noChangeArrowheads="1"/>
          </p:cNvPicPr>
          <p:nvPr/>
        </p:nvPicPr>
        <p:blipFill>
          <a:blip r:embed="rId2"/>
          <a:srcRect/>
          <a:stretch>
            <a:fillRect/>
          </a:stretch>
        </p:blipFill>
        <p:spPr bwMode="auto">
          <a:xfrm>
            <a:off x="7991476" y="2445307"/>
            <a:ext cx="441325" cy="301625"/>
          </a:xfrm>
          <a:prstGeom prst="rect">
            <a:avLst/>
          </a:prstGeom>
          <a:noFill/>
          <a:ln w="12699">
            <a:noFill/>
            <a:miter lim="800000"/>
            <a:headEnd/>
            <a:tailEnd/>
          </a:ln>
          <a:effectLst/>
        </p:spPr>
      </p:pic>
      <p:grpSp>
        <p:nvGrpSpPr>
          <p:cNvPr id="39" name="Group 35"/>
          <p:cNvGrpSpPr/>
          <p:nvPr/>
        </p:nvGrpSpPr>
        <p:grpSpPr bwMode="auto">
          <a:xfrm>
            <a:off x="6696076" y="2365931"/>
            <a:ext cx="1128713" cy="781050"/>
            <a:chOff x="1680" y="240"/>
            <a:chExt cx="2529" cy="1270"/>
          </a:xfrm>
          <a:solidFill>
            <a:srgbClr val="FFC000"/>
          </a:solidFill>
        </p:grpSpPr>
        <p:sp>
          <p:nvSpPr>
            <p:cNvPr id="40" name="Oval 36"/>
            <p:cNvSpPr>
              <a:spLocks noChangeArrowheads="1"/>
            </p:cNvSpPr>
            <p:nvPr/>
          </p:nvSpPr>
          <p:spPr bwMode="auto">
            <a:xfrm>
              <a:off x="2554" y="240"/>
              <a:ext cx="1088"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1" name="Oval 37"/>
            <p:cNvSpPr>
              <a:spLocks noChangeArrowheads="1"/>
            </p:cNvSpPr>
            <p:nvPr/>
          </p:nvSpPr>
          <p:spPr bwMode="auto">
            <a:xfrm>
              <a:off x="1941" y="381"/>
              <a:ext cx="827"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2" name="Oval 38"/>
            <p:cNvSpPr>
              <a:spLocks noChangeArrowheads="1"/>
            </p:cNvSpPr>
            <p:nvPr/>
          </p:nvSpPr>
          <p:spPr bwMode="auto">
            <a:xfrm>
              <a:off x="1680" y="702"/>
              <a:ext cx="552" cy="411"/>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3" name="Oval 39"/>
            <p:cNvSpPr>
              <a:spLocks noChangeArrowheads="1"/>
            </p:cNvSpPr>
            <p:nvPr/>
          </p:nvSpPr>
          <p:spPr bwMode="auto">
            <a:xfrm>
              <a:off x="1849" y="894"/>
              <a:ext cx="842" cy="450"/>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4" name="Oval 40"/>
            <p:cNvSpPr>
              <a:spLocks noChangeArrowheads="1"/>
            </p:cNvSpPr>
            <p:nvPr/>
          </p:nvSpPr>
          <p:spPr bwMode="auto">
            <a:xfrm>
              <a:off x="2462" y="971"/>
              <a:ext cx="1272" cy="539"/>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5" name="Oval 41"/>
            <p:cNvSpPr>
              <a:spLocks noChangeArrowheads="1"/>
            </p:cNvSpPr>
            <p:nvPr/>
          </p:nvSpPr>
          <p:spPr bwMode="auto">
            <a:xfrm>
              <a:off x="3289" y="394"/>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6" name="Oval 42"/>
            <p:cNvSpPr>
              <a:spLocks noChangeArrowheads="1"/>
            </p:cNvSpPr>
            <p:nvPr/>
          </p:nvSpPr>
          <p:spPr bwMode="auto">
            <a:xfrm>
              <a:off x="3412" y="663"/>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7" name="Oval 43"/>
            <p:cNvSpPr>
              <a:spLocks noChangeArrowheads="1"/>
            </p:cNvSpPr>
            <p:nvPr/>
          </p:nvSpPr>
          <p:spPr bwMode="auto">
            <a:xfrm>
              <a:off x="3335" y="753"/>
              <a:ext cx="797" cy="66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8" name="Oval 44"/>
            <p:cNvSpPr>
              <a:spLocks noChangeArrowheads="1"/>
            </p:cNvSpPr>
            <p:nvPr/>
          </p:nvSpPr>
          <p:spPr bwMode="auto">
            <a:xfrm>
              <a:off x="2140" y="548"/>
              <a:ext cx="1640" cy="667"/>
            </a:xfrm>
            <a:prstGeom prst="ellipse">
              <a:avLst/>
            </a:prstGeom>
            <a:grpFill/>
            <a:ln w="9525">
              <a:noFill/>
              <a:round/>
            </a:ln>
            <a:effectLst/>
          </p:spPr>
          <p:txBody>
            <a:bodyPr/>
            <a:p>
              <a:endParaRPr lang="zh-CN" altLang="en-US" b="1">
                <a:solidFill>
                  <a:schemeClr val="bg2"/>
                </a:solidFill>
                <a:latin typeface="+mn-lt"/>
                <a:ea typeface="+mn-ea"/>
              </a:endParaRPr>
            </a:p>
          </p:txBody>
        </p:sp>
      </p:grpSp>
      <p:sp>
        <p:nvSpPr>
          <p:cNvPr id="49" name="Text Box 45"/>
          <p:cNvSpPr txBox="1">
            <a:spLocks noChangeArrowheads="1"/>
          </p:cNvSpPr>
          <p:nvPr/>
        </p:nvSpPr>
        <p:spPr bwMode="auto">
          <a:xfrm>
            <a:off x="6861175" y="2554844"/>
            <a:ext cx="869950" cy="366713"/>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广域网</a:t>
            </a:r>
            <a:endParaRPr kumimoji="1" lang="zh-CN" altLang="en-US" sz="1800" b="1">
              <a:solidFill>
                <a:schemeClr val="bg2"/>
              </a:solidFill>
              <a:latin typeface="+mn-lt"/>
              <a:ea typeface="+mn-ea"/>
            </a:endParaRPr>
          </a:p>
        </p:txBody>
      </p:sp>
      <p:sp>
        <p:nvSpPr>
          <p:cNvPr id="50" name="Text Box 46"/>
          <p:cNvSpPr txBox="1">
            <a:spLocks noChangeArrowheads="1"/>
          </p:cNvSpPr>
          <p:nvPr/>
        </p:nvSpPr>
        <p:spPr bwMode="auto">
          <a:xfrm>
            <a:off x="1846263" y="2219881"/>
            <a:ext cx="982961"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主机</a:t>
            </a:r>
            <a:r>
              <a:rPr kumimoji="1" lang="zh-CN" altLang="en-US" sz="1400" b="1">
                <a:solidFill>
                  <a:schemeClr val="bg2"/>
                </a:solidFill>
                <a:latin typeface="+mn-lt"/>
                <a:ea typeface="+mn-ea"/>
              </a:rPr>
              <a:t> </a:t>
            </a:r>
            <a:r>
              <a:rPr kumimoji="1" lang="en-US" altLang="zh-CN" sz="1800" b="1">
                <a:solidFill>
                  <a:schemeClr val="bg2"/>
                </a:solidFill>
                <a:latin typeface="+mn-lt"/>
                <a:ea typeface="+mn-ea"/>
              </a:rPr>
              <a:t>H</a:t>
            </a:r>
            <a:r>
              <a:rPr kumimoji="1" lang="en-US" altLang="zh-CN" sz="1800" b="1" baseline="-25000">
                <a:solidFill>
                  <a:schemeClr val="bg2"/>
                </a:solidFill>
                <a:latin typeface="+mn-lt"/>
                <a:ea typeface="+mn-ea"/>
              </a:rPr>
              <a:t>1</a:t>
            </a:r>
            <a:endParaRPr kumimoji="1" lang="en-US" altLang="zh-CN" sz="1800" b="1" baseline="-25000">
              <a:solidFill>
                <a:schemeClr val="bg2"/>
              </a:solidFill>
              <a:latin typeface="+mn-lt"/>
              <a:ea typeface="+mn-ea"/>
            </a:endParaRPr>
          </a:p>
        </p:txBody>
      </p:sp>
      <p:sp>
        <p:nvSpPr>
          <p:cNvPr id="51" name="Text Box 47"/>
          <p:cNvSpPr txBox="1">
            <a:spLocks noChangeArrowheads="1"/>
          </p:cNvSpPr>
          <p:nvPr/>
        </p:nvSpPr>
        <p:spPr bwMode="auto">
          <a:xfrm>
            <a:off x="9551988" y="2338944"/>
            <a:ext cx="982961"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主机</a:t>
            </a:r>
            <a:r>
              <a:rPr kumimoji="1" lang="zh-CN" altLang="en-US" sz="1400" b="1">
                <a:solidFill>
                  <a:schemeClr val="bg2"/>
                </a:solidFill>
                <a:latin typeface="+mn-lt"/>
                <a:ea typeface="+mn-ea"/>
              </a:rPr>
              <a:t> </a:t>
            </a:r>
            <a:r>
              <a:rPr kumimoji="1" lang="en-US" altLang="zh-CN" sz="1800" b="1">
                <a:solidFill>
                  <a:schemeClr val="bg2"/>
                </a:solidFill>
                <a:latin typeface="+mn-lt"/>
                <a:ea typeface="+mn-ea"/>
              </a:rPr>
              <a:t>H</a:t>
            </a:r>
            <a:r>
              <a:rPr kumimoji="1" lang="en-US" altLang="zh-CN" sz="1800" b="1" baseline="-25000">
                <a:solidFill>
                  <a:schemeClr val="bg2"/>
                </a:solidFill>
                <a:latin typeface="+mn-lt"/>
                <a:ea typeface="+mn-ea"/>
              </a:rPr>
              <a:t>2</a:t>
            </a:r>
            <a:endParaRPr kumimoji="1" lang="en-US" altLang="zh-CN" sz="1800" b="1" baseline="-25000">
              <a:solidFill>
                <a:schemeClr val="bg2"/>
              </a:solidFill>
              <a:latin typeface="+mn-lt"/>
              <a:ea typeface="+mn-ea"/>
            </a:endParaRPr>
          </a:p>
        </p:txBody>
      </p:sp>
      <p:sp>
        <p:nvSpPr>
          <p:cNvPr id="52" name="Text Box 48"/>
          <p:cNvSpPr txBox="1">
            <a:spLocks noChangeArrowheads="1"/>
          </p:cNvSpPr>
          <p:nvPr/>
        </p:nvSpPr>
        <p:spPr bwMode="auto">
          <a:xfrm>
            <a:off x="3575050" y="2035731"/>
            <a:ext cx="1167307"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路由器</a:t>
            </a:r>
            <a:r>
              <a:rPr kumimoji="1" lang="zh-CN" altLang="en-US" sz="900" b="1">
                <a:solidFill>
                  <a:schemeClr val="bg2"/>
                </a:solidFill>
                <a:latin typeface="+mn-lt"/>
                <a:ea typeface="+mn-ea"/>
              </a:rPr>
              <a:t> </a:t>
            </a:r>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1</a:t>
            </a:r>
            <a:endParaRPr kumimoji="1" lang="en-US" altLang="zh-CN" sz="1800" b="1" baseline="-25000">
              <a:solidFill>
                <a:schemeClr val="bg2"/>
              </a:solidFill>
              <a:latin typeface="+mn-lt"/>
              <a:ea typeface="+mn-ea"/>
            </a:endParaRPr>
          </a:p>
        </p:txBody>
      </p:sp>
      <p:sp>
        <p:nvSpPr>
          <p:cNvPr id="53" name="Text Box 49"/>
          <p:cNvSpPr txBox="1">
            <a:spLocks noChangeArrowheads="1"/>
          </p:cNvSpPr>
          <p:nvPr/>
        </p:nvSpPr>
        <p:spPr bwMode="auto">
          <a:xfrm>
            <a:off x="5734050" y="2232581"/>
            <a:ext cx="1167307"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路由器</a:t>
            </a:r>
            <a:r>
              <a:rPr kumimoji="1" lang="zh-CN" altLang="en-US" sz="900" b="1">
                <a:solidFill>
                  <a:schemeClr val="bg2"/>
                </a:solidFill>
                <a:latin typeface="+mn-lt"/>
                <a:ea typeface="+mn-ea"/>
              </a:rPr>
              <a:t> </a:t>
            </a:r>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2</a:t>
            </a:r>
            <a:endParaRPr kumimoji="1" lang="en-US" altLang="zh-CN" sz="1800" b="1" baseline="-25000">
              <a:solidFill>
                <a:schemeClr val="bg2"/>
              </a:solidFill>
              <a:latin typeface="+mn-lt"/>
              <a:ea typeface="+mn-ea"/>
            </a:endParaRPr>
          </a:p>
        </p:txBody>
      </p:sp>
      <p:sp>
        <p:nvSpPr>
          <p:cNvPr id="54" name="Text Box 50"/>
          <p:cNvSpPr txBox="1">
            <a:spLocks noChangeArrowheads="1"/>
          </p:cNvSpPr>
          <p:nvPr/>
        </p:nvSpPr>
        <p:spPr bwMode="auto">
          <a:xfrm>
            <a:off x="7678739" y="2092881"/>
            <a:ext cx="1167307"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路由器</a:t>
            </a:r>
            <a:r>
              <a:rPr kumimoji="1" lang="zh-CN" altLang="en-US" sz="900" b="1">
                <a:solidFill>
                  <a:schemeClr val="bg2"/>
                </a:solidFill>
                <a:latin typeface="+mn-lt"/>
                <a:ea typeface="+mn-ea"/>
              </a:rPr>
              <a:t> </a:t>
            </a:r>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3</a:t>
            </a:r>
            <a:endParaRPr kumimoji="1" lang="en-US" altLang="zh-CN" sz="1800" b="1" baseline="-25000">
              <a:solidFill>
                <a:schemeClr val="bg2"/>
              </a:solidFill>
              <a:latin typeface="+mn-lt"/>
              <a:ea typeface="+mn-ea"/>
            </a:endParaRPr>
          </a:p>
        </p:txBody>
      </p:sp>
      <p:sp>
        <p:nvSpPr>
          <p:cNvPr id="55" name="Text Box 51"/>
          <p:cNvSpPr txBox="1">
            <a:spLocks noChangeArrowheads="1"/>
          </p:cNvSpPr>
          <p:nvPr/>
        </p:nvSpPr>
        <p:spPr bwMode="auto">
          <a:xfrm>
            <a:off x="2809875" y="2567544"/>
            <a:ext cx="869950" cy="366713"/>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电话网</a:t>
            </a:r>
            <a:endParaRPr kumimoji="1" lang="zh-CN" altLang="en-US" sz="1800" b="1">
              <a:solidFill>
                <a:schemeClr val="bg2"/>
              </a:solidFill>
              <a:latin typeface="+mn-lt"/>
              <a:ea typeface="+mn-ea"/>
            </a:endParaRPr>
          </a:p>
        </p:txBody>
      </p:sp>
      <p:grpSp>
        <p:nvGrpSpPr>
          <p:cNvPr id="509" name="Group 506"/>
          <p:cNvGrpSpPr/>
          <p:nvPr/>
        </p:nvGrpSpPr>
        <p:grpSpPr bwMode="auto">
          <a:xfrm>
            <a:off x="8524876" y="2442131"/>
            <a:ext cx="1128713" cy="781050"/>
            <a:chOff x="1680" y="240"/>
            <a:chExt cx="2529" cy="1270"/>
          </a:xfrm>
          <a:solidFill>
            <a:srgbClr val="FFC000"/>
          </a:solidFill>
        </p:grpSpPr>
        <p:sp>
          <p:nvSpPr>
            <p:cNvPr id="510" name="Oval 507"/>
            <p:cNvSpPr>
              <a:spLocks noChangeArrowheads="1"/>
            </p:cNvSpPr>
            <p:nvPr/>
          </p:nvSpPr>
          <p:spPr bwMode="auto">
            <a:xfrm>
              <a:off x="2554" y="240"/>
              <a:ext cx="1088"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1" name="Oval 508"/>
            <p:cNvSpPr>
              <a:spLocks noChangeArrowheads="1"/>
            </p:cNvSpPr>
            <p:nvPr/>
          </p:nvSpPr>
          <p:spPr bwMode="auto">
            <a:xfrm>
              <a:off x="1941" y="381"/>
              <a:ext cx="827"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2" name="Oval 509"/>
            <p:cNvSpPr>
              <a:spLocks noChangeArrowheads="1"/>
            </p:cNvSpPr>
            <p:nvPr/>
          </p:nvSpPr>
          <p:spPr bwMode="auto">
            <a:xfrm>
              <a:off x="1680" y="702"/>
              <a:ext cx="552" cy="411"/>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3" name="Oval 510"/>
            <p:cNvSpPr>
              <a:spLocks noChangeArrowheads="1"/>
            </p:cNvSpPr>
            <p:nvPr/>
          </p:nvSpPr>
          <p:spPr bwMode="auto">
            <a:xfrm>
              <a:off x="1849" y="894"/>
              <a:ext cx="842" cy="450"/>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4" name="Oval 511"/>
            <p:cNvSpPr>
              <a:spLocks noChangeArrowheads="1"/>
            </p:cNvSpPr>
            <p:nvPr/>
          </p:nvSpPr>
          <p:spPr bwMode="auto">
            <a:xfrm>
              <a:off x="2462" y="971"/>
              <a:ext cx="1272" cy="539"/>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5" name="Oval 512"/>
            <p:cNvSpPr>
              <a:spLocks noChangeArrowheads="1"/>
            </p:cNvSpPr>
            <p:nvPr/>
          </p:nvSpPr>
          <p:spPr bwMode="auto">
            <a:xfrm>
              <a:off x="3289" y="394"/>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6" name="Oval 513"/>
            <p:cNvSpPr>
              <a:spLocks noChangeArrowheads="1"/>
            </p:cNvSpPr>
            <p:nvPr/>
          </p:nvSpPr>
          <p:spPr bwMode="auto">
            <a:xfrm>
              <a:off x="3412" y="663"/>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7" name="Oval 514"/>
            <p:cNvSpPr>
              <a:spLocks noChangeArrowheads="1"/>
            </p:cNvSpPr>
            <p:nvPr/>
          </p:nvSpPr>
          <p:spPr bwMode="auto">
            <a:xfrm>
              <a:off x="3335" y="753"/>
              <a:ext cx="797" cy="66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8" name="Oval 515"/>
            <p:cNvSpPr>
              <a:spLocks noChangeArrowheads="1"/>
            </p:cNvSpPr>
            <p:nvPr/>
          </p:nvSpPr>
          <p:spPr bwMode="auto">
            <a:xfrm>
              <a:off x="2140" y="548"/>
              <a:ext cx="1640" cy="667"/>
            </a:xfrm>
            <a:prstGeom prst="ellipse">
              <a:avLst/>
            </a:prstGeom>
            <a:grpFill/>
            <a:ln w="9525">
              <a:noFill/>
              <a:round/>
            </a:ln>
            <a:effectLst/>
          </p:spPr>
          <p:txBody>
            <a:bodyPr/>
            <a:p>
              <a:endParaRPr lang="zh-CN" altLang="en-US" b="1">
                <a:solidFill>
                  <a:schemeClr val="bg2"/>
                </a:solidFill>
                <a:latin typeface="+mn-lt"/>
                <a:ea typeface="+mn-ea"/>
              </a:endParaRPr>
            </a:p>
          </p:txBody>
        </p:sp>
      </p:grpSp>
      <p:sp>
        <p:nvSpPr>
          <p:cNvPr id="519" name="Text Box 516"/>
          <p:cNvSpPr txBox="1">
            <a:spLocks noChangeArrowheads="1"/>
          </p:cNvSpPr>
          <p:nvPr/>
        </p:nvSpPr>
        <p:spPr bwMode="auto">
          <a:xfrm>
            <a:off x="8753475" y="2631044"/>
            <a:ext cx="869950" cy="366713"/>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局域网</a:t>
            </a:r>
            <a:endParaRPr kumimoji="1" lang="zh-CN" altLang="en-US" sz="1800" b="1">
              <a:solidFill>
                <a:schemeClr val="bg2"/>
              </a:solidFill>
              <a:latin typeface="+mn-lt"/>
              <a:ea typeface="+mn-ea"/>
            </a:endParaRPr>
          </a:p>
        </p:txBody>
      </p:sp>
      <p:sp>
        <p:nvSpPr>
          <p:cNvPr id="520" name="Line 517"/>
          <p:cNvSpPr>
            <a:spLocks noChangeShapeType="1"/>
          </p:cNvSpPr>
          <p:nvPr/>
        </p:nvSpPr>
        <p:spPr bwMode="auto">
          <a:xfrm flipV="1">
            <a:off x="2566988" y="2508806"/>
            <a:ext cx="1223962" cy="360362"/>
          </a:xfrm>
          <a:prstGeom prst="line">
            <a:avLst/>
          </a:prstGeom>
          <a:noFill/>
          <a:ln w="5715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521" name="Line 518"/>
          <p:cNvSpPr>
            <a:spLocks noChangeShapeType="1"/>
          </p:cNvSpPr>
          <p:nvPr/>
        </p:nvSpPr>
        <p:spPr bwMode="auto">
          <a:xfrm flipV="1">
            <a:off x="6497639" y="2521507"/>
            <a:ext cx="1406525" cy="115887"/>
          </a:xfrm>
          <a:prstGeom prst="line">
            <a:avLst/>
          </a:prstGeom>
          <a:noFill/>
          <a:ln w="5715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522" name="Line 519"/>
          <p:cNvSpPr>
            <a:spLocks noChangeShapeType="1"/>
          </p:cNvSpPr>
          <p:nvPr/>
        </p:nvSpPr>
        <p:spPr bwMode="auto">
          <a:xfrm>
            <a:off x="8504238" y="2567543"/>
            <a:ext cx="1587500" cy="261938"/>
          </a:xfrm>
          <a:prstGeom prst="line">
            <a:avLst/>
          </a:prstGeom>
          <a:noFill/>
          <a:ln w="5715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523" name="Line 520"/>
          <p:cNvSpPr>
            <a:spLocks noChangeShapeType="1"/>
          </p:cNvSpPr>
          <p:nvPr/>
        </p:nvSpPr>
        <p:spPr bwMode="auto">
          <a:xfrm>
            <a:off x="4433888" y="2478644"/>
            <a:ext cx="1543050" cy="142875"/>
          </a:xfrm>
          <a:prstGeom prst="line">
            <a:avLst/>
          </a:prstGeom>
          <a:noFill/>
          <a:ln w="5715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grpSp>
        <p:nvGrpSpPr>
          <p:cNvPr id="524" name="Group 587"/>
          <p:cNvGrpSpPr/>
          <p:nvPr/>
        </p:nvGrpSpPr>
        <p:grpSpPr bwMode="auto">
          <a:xfrm>
            <a:off x="1778001" y="3251756"/>
            <a:ext cx="8728075" cy="2419350"/>
            <a:chOff x="158" y="2405"/>
            <a:chExt cx="5498" cy="1524"/>
          </a:xfrm>
        </p:grpSpPr>
        <p:sp>
          <p:nvSpPr>
            <p:cNvPr id="525" name="AutoShape 524"/>
            <p:cNvSpPr>
              <a:spLocks noChangeArrowheads="1"/>
            </p:cNvSpPr>
            <p:nvPr/>
          </p:nvSpPr>
          <p:spPr bwMode="auto">
            <a:xfrm>
              <a:off x="158" y="2633"/>
              <a:ext cx="564" cy="1144"/>
            </a:xfrm>
            <a:prstGeom prst="cube">
              <a:avLst>
                <a:gd name="adj" fmla="val 9250"/>
              </a:avLst>
            </a:prstGeom>
            <a:solidFill>
              <a:srgbClr val="92D05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26" name="Freeform 525"/>
            <p:cNvSpPr/>
            <p:nvPr/>
          </p:nvSpPr>
          <p:spPr bwMode="auto">
            <a:xfrm>
              <a:off x="158"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27" name="Freeform 528"/>
            <p:cNvSpPr/>
            <p:nvPr/>
          </p:nvSpPr>
          <p:spPr bwMode="auto">
            <a:xfrm>
              <a:off x="158" y="2844"/>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28" name="Freeform 526"/>
            <p:cNvSpPr/>
            <p:nvPr/>
          </p:nvSpPr>
          <p:spPr bwMode="auto">
            <a:xfrm>
              <a:off x="158"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29" name="Freeform 527"/>
            <p:cNvSpPr/>
            <p:nvPr/>
          </p:nvSpPr>
          <p:spPr bwMode="auto">
            <a:xfrm>
              <a:off x="158" y="3058"/>
              <a:ext cx="564" cy="76"/>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30" name="Rectangle 529"/>
            <p:cNvSpPr>
              <a:spLocks noChangeArrowheads="1"/>
            </p:cNvSpPr>
            <p:nvPr/>
          </p:nvSpPr>
          <p:spPr bwMode="auto">
            <a:xfrm>
              <a:off x="170" y="3363"/>
              <a:ext cx="486" cy="194"/>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31" name="Text Box 530"/>
            <p:cNvSpPr txBox="1">
              <a:spLocks noChangeArrowheads="1"/>
            </p:cNvSpPr>
            <p:nvPr/>
          </p:nvSpPr>
          <p:spPr bwMode="auto">
            <a:xfrm>
              <a:off x="158" y="3330"/>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32" name="Text Box 531"/>
            <p:cNvSpPr txBox="1">
              <a:spLocks noChangeArrowheads="1"/>
            </p:cNvSpPr>
            <p:nvPr/>
          </p:nvSpPr>
          <p:spPr bwMode="auto">
            <a:xfrm>
              <a:off x="160" y="2677"/>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应用层</a:t>
              </a:r>
              <a:endParaRPr kumimoji="1" lang="zh-CN" altLang="en-US" sz="1800" b="1">
                <a:solidFill>
                  <a:schemeClr val="bg2"/>
                </a:solidFill>
                <a:latin typeface="+mn-lt"/>
                <a:ea typeface="+mn-ea"/>
              </a:endParaRPr>
            </a:p>
          </p:txBody>
        </p:sp>
        <p:sp>
          <p:nvSpPr>
            <p:cNvPr id="533" name="Text Box 532"/>
            <p:cNvSpPr txBox="1">
              <a:spLocks noChangeArrowheads="1"/>
            </p:cNvSpPr>
            <p:nvPr/>
          </p:nvSpPr>
          <p:spPr bwMode="auto">
            <a:xfrm>
              <a:off x="158" y="2894"/>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运输层</a:t>
              </a:r>
              <a:endParaRPr kumimoji="1" lang="zh-CN" altLang="en-US" sz="1800" b="1">
                <a:solidFill>
                  <a:schemeClr val="bg2"/>
                </a:solidFill>
                <a:latin typeface="+mn-lt"/>
                <a:ea typeface="+mn-ea"/>
              </a:endParaRPr>
            </a:p>
          </p:txBody>
        </p:sp>
        <p:sp>
          <p:nvSpPr>
            <p:cNvPr id="534" name="Text Box 533"/>
            <p:cNvSpPr txBox="1">
              <a:spLocks noChangeArrowheads="1"/>
            </p:cNvSpPr>
            <p:nvPr/>
          </p:nvSpPr>
          <p:spPr bwMode="auto">
            <a:xfrm>
              <a:off x="158"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35" name="Text Box 534"/>
            <p:cNvSpPr txBox="1">
              <a:spLocks noChangeArrowheads="1"/>
            </p:cNvSpPr>
            <p:nvPr/>
          </p:nvSpPr>
          <p:spPr bwMode="auto">
            <a:xfrm>
              <a:off x="158"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36" name="AutoShape 536"/>
            <p:cNvSpPr>
              <a:spLocks noChangeArrowheads="1"/>
            </p:cNvSpPr>
            <p:nvPr/>
          </p:nvSpPr>
          <p:spPr bwMode="auto">
            <a:xfrm>
              <a:off x="5092" y="2633"/>
              <a:ext cx="564" cy="1144"/>
            </a:xfrm>
            <a:prstGeom prst="cube">
              <a:avLst>
                <a:gd name="adj" fmla="val 9250"/>
              </a:avLst>
            </a:prstGeom>
            <a:solidFill>
              <a:srgbClr val="92D050"/>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37" name="Freeform 537"/>
            <p:cNvSpPr/>
            <p:nvPr/>
          </p:nvSpPr>
          <p:spPr bwMode="auto">
            <a:xfrm>
              <a:off x="5092"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38" name="Freeform 538"/>
            <p:cNvSpPr/>
            <p:nvPr/>
          </p:nvSpPr>
          <p:spPr bwMode="auto">
            <a:xfrm>
              <a:off x="5092"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39" name="Freeform 539"/>
            <p:cNvSpPr/>
            <p:nvPr/>
          </p:nvSpPr>
          <p:spPr bwMode="auto">
            <a:xfrm>
              <a:off x="5092" y="3058"/>
              <a:ext cx="564" cy="76"/>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40" name="Freeform 540"/>
            <p:cNvSpPr/>
            <p:nvPr/>
          </p:nvSpPr>
          <p:spPr bwMode="auto">
            <a:xfrm>
              <a:off x="5092" y="2844"/>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41" name="Rectangle 541"/>
            <p:cNvSpPr>
              <a:spLocks noChangeArrowheads="1"/>
            </p:cNvSpPr>
            <p:nvPr/>
          </p:nvSpPr>
          <p:spPr bwMode="auto">
            <a:xfrm>
              <a:off x="5104" y="3362"/>
              <a:ext cx="486" cy="195"/>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42" name="Text Box 542"/>
            <p:cNvSpPr txBox="1">
              <a:spLocks noChangeArrowheads="1"/>
            </p:cNvSpPr>
            <p:nvPr/>
          </p:nvSpPr>
          <p:spPr bwMode="auto">
            <a:xfrm>
              <a:off x="5057" y="3339"/>
              <a:ext cx="548" cy="231"/>
            </a:xfrm>
            <a:prstGeom prst="rect">
              <a:avLst/>
            </a:prstGeom>
            <a:noFill/>
            <a:ln w="9525">
              <a:noFill/>
              <a:miter lim="800000"/>
            </a:ln>
            <a:effectLst/>
          </p:spPr>
          <p:txBody>
            <a:bodyPr>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43" name="Text Box 543"/>
            <p:cNvSpPr txBox="1">
              <a:spLocks noChangeArrowheads="1"/>
            </p:cNvSpPr>
            <p:nvPr/>
          </p:nvSpPr>
          <p:spPr bwMode="auto">
            <a:xfrm>
              <a:off x="5059" y="2677"/>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应用层</a:t>
              </a:r>
              <a:endParaRPr kumimoji="1" lang="zh-CN" altLang="en-US" sz="1800" b="1">
                <a:solidFill>
                  <a:schemeClr val="bg2"/>
                </a:solidFill>
                <a:latin typeface="+mn-lt"/>
                <a:ea typeface="+mn-ea"/>
              </a:endParaRPr>
            </a:p>
          </p:txBody>
        </p:sp>
        <p:sp>
          <p:nvSpPr>
            <p:cNvPr id="544" name="Text Box 544"/>
            <p:cNvSpPr txBox="1">
              <a:spLocks noChangeArrowheads="1"/>
            </p:cNvSpPr>
            <p:nvPr/>
          </p:nvSpPr>
          <p:spPr bwMode="auto">
            <a:xfrm>
              <a:off x="5057" y="2894"/>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运输层</a:t>
              </a:r>
              <a:endParaRPr kumimoji="1" lang="zh-CN" altLang="en-US" sz="1800" b="1">
                <a:solidFill>
                  <a:schemeClr val="bg2"/>
                </a:solidFill>
                <a:latin typeface="+mn-lt"/>
                <a:ea typeface="+mn-ea"/>
              </a:endParaRPr>
            </a:p>
          </p:txBody>
        </p:sp>
        <p:sp>
          <p:nvSpPr>
            <p:cNvPr id="545" name="Text Box 545"/>
            <p:cNvSpPr txBox="1">
              <a:spLocks noChangeArrowheads="1"/>
            </p:cNvSpPr>
            <p:nvPr/>
          </p:nvSpPr>
          <p:spPr bwMode="auto">
            <a:xfrm>
              <a:off x="5057"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46" name="Text Box 546"/>
            <p:cNvSpPr txBox="1">
              <a:spLocks noChangeArrowheads="1"/>
            </p:cNvSpPr>
            <p:nvPr/>
          </p:nvSpPr>
          <p:spPr bwMode="auto">
            <a:xfrm>
              <a:off x="5057"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4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48" name="Freeform 548"/>
            <p:cNvSpPr/>
            <p:nvPr/>
          </p:nvSpPr>
          <p:spPr bwMode="auto">
            <a:xfrm>
              <a:off x="1383"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49" name="Rectangle 549"/>
            <p:cNvSpPr>
              <a:spLocks noChangeArrowheads="1"/>
            </p:cNvSpPr>
            <p:nvPr/>
          </p:nvSpPr>
          <p:spPr bwMode="auto">
            <a:xfrm>
              <a:off x="1408" y="3353"/>
              <a:ext cx="476" cy="204"/>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50" name="Freeform 550"/>
            <p:cNvSpPr/>
            <p:nvPr/>
          </p:nvSpPr>
          <p:spPr bwMode="auto">
            <a:xfrm>
              <a:off x="1383"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51" name="Text Box 551"/>
            <p:cNvSpPr txBox="1">
              <a:spLocks noChangeArrowheads="1"/>
            </p:cNvSpPr>
            <p:nvPr/>
          </p:nvSpPr>
          <p:spPr bwMode="auto">
            <a:xfrm>
              <a:off x="1379" y="3330"/>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52" name="Text Box 552"/>
            <p:cNvSpPr txBox="1">
              <a:spLocks noChangeArrowheads="1"/>
            </p:cNvSpPr>
            <p:nvPr/>
          </p:nvSpPr>
          <p:spPr bwMode="auto">
            <a:xfrm>
              <a:off x="1379"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53" name="Text Box 553"/>
            <p:cNvSpPr txBox="1">
              <a:spLocks noChangeArrowheads="1"/>
            </p:cNvSpPr>
            <p:nvPr/>
          </p:nvSpPr>
          <p:spPr bwMode="auto">
            <a:xfrm>
              <a:off x="1379"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5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55" name="Freeform 555"/>
            <p:cNvSpPr/>
            <p:nvPr/>
          </p:nvSpPr>
          <p:spPr bwMode="auto">
            <a:xfrm>
              <a:off x="2710"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56" name="Rectangle 556"/>
            <p:cNvSpPr>
              <a:spLocks noChangeArrowheads="1"/>
            </p:cNvSpPr>
            <p:nvPr/>
          </p:nvSpPr>
          <p:spPr bwMode="auto">
            <a:xfrm>
              <a:off x="2722" y="3353"/>
              <a:ext cx="492" cy="204"/>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57" name="Freeform 557"/>
            <p:cNvSpPr/>
            <p:nvPr/>
          </p:nvSpPr>
          <p:spPr bwMode="auto">
            <a:xfrm>
              <a:off x="2710"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58" name="Text Box 558"/>
            <p:cNvSpPr txBox="1">
              <a:spLocks noChangeArrowheads="1"/>
            </p:cNvSpPr>
            <p:nvPr/>
          </p:nvSpPr>
          <p:spPr bwMode="auto">
            <a:xfrm>
              <a:off x="2699" y="3330"/>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59" name="Text Box 559"/>
            <p:cNvSpPr txBox="1">
              <a:spLocks noChangeArrowheads="1"/>
            </p:cNvSpPr>
            <p:nvPr/>
          </p:nvSpPr>
          <p:spPr bwMode="auto">
            <a:xfrm>
              <a:off x="2699"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60" name="Text Box 560"/>
            <p:cNvSpPr txBox="1">
              <a:spLocks noChangeArrowheads="1"/>
            </p:cNvSpPr>
            <p:nvPr/>
          </p:nvSpPr>
          <p:spPr bwMode="auto">
            <a:xfrm>
              <a:off x="2699"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6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62" name="Freeform 562"/>
            <p:cNvSpPr/>
            <p:nvPr/>
          </p:nvSpPr>
          <p:spPr bwMode="auto">
            <a:xfrm>
              <a:off x="3901"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63" name="Rectangle 563"/>
            <p:cNvSpPr>
              <a:spLocks noChangeArrowheads="1"/>
            </p:cNvSpPr>
            <p:nvPr/>
          </p:nvSpPr>
          <p:spPr bwMode="auto">
            <a:xfrm>
              <a:off x="3910" y="3353"/>
              <a:ext cx="498" cy="204"/>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64" name="Freeform 564"/>
            <p:cNvSpPr/>
            <p:nvPr/>
          </p:nvSpPr>
          <p:spPr bwMode="auto">
            <a:xfrm>
              <a:off x="3901"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65" name="Text Box 565"/>
            <p:cNvSpPr txBox="1">
              <a:spLocks noChangeArrowheads="1"/>
            </p:cNvSpPr>
            <p:nvPr/>
          </p:nvSpPr>
          <p:spPr bwMode="auto">
            <a:xfrm>
              <a:off x="3878" y="3330"/>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66" name="Text Box 566"/>
            <p:cNvSpPr txBox="1">
              <a:spLocks noChangeArrowheads="1"/>
            </p:cNvSpPr>
            <p:nvPr/>
          </p:nvSpPr>
          <p:spPr bwMode="auto">
            <a:xfrm>
              <a:off x="3878"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67" name="Text Box 567"/>
            <p:cNvSpPr txBox="1">
              <a:spLocks noChangeArrowheads="1"/>
            </p:cNvSpPr>
            <p:nvPr/>
          </p:nvSpPr>
          <p:spPr bwMode="auto">
            <a:xfrm>
              <a:off x="3878"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68" name="Freeform 572"/>
            <p:cNvSpPr/>
            <p:nvPr/>
          </p:nvSpPr>
          <p:spPr bwMode="auto">
            <a:xfrm>
              <a:off x="568" y="3777"/>
              <a:ext cx="1072"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p>
              <a:endParaRPr lang="zh-CN" altLang="en-US" b="1">
                <a:solidFill>
                  <a:schemeClr val="bg2"/>
                </a:solidFill>
                <a:latin typeface="+mn-lt"/>
                <a:ea typeface="+mn-ea"/>
              </a:endParaRPr>
            </a:p>
          </p:txBody>
        </p:sp>
        <p:sp>
          <p:nvSpPr>
            <p:cNvPr id="569" name="Freeform 573"/>
            <p:cNvSpPr/>
            <p:nvPr/>
          </p:nvSpPr>
          <p:spPr bwMode="auto">
            <a:xfrm>
              <a:off x="4264" y="3777"/>
              <a:ext cx="1072"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p>
              <a:endParaRPr lang="zh-CN" altLang="en-US" b="1">
                <a:solidFill>
                  <a:schemeClr val="bg2"/>
                </a:solidFill>
                <a:latin typeface="+mn-lt"/>
                <a:ea typeface="+mn-ea"/>
              </a:endParaRPr>
            </a:p>
          </p:txBody>
        </p:sp>
        <p:sp>
          <p:nvSpPr>
            <p:cNvPr id="570" name="Freeform 574"/>
            <p:cNvSpPr/>
            <p:nvPr/>
          </p:nvSpPr>
          <p:spPr bwMode="auto">
            <a:xfrm>
              <a:off x="1896" y="3769"/>
              <a:ext cx="920" cy="16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p>
              <a:endParaRPr lang="zh-CN" altLang="en-US" b="1">
                <a:solidFill>
                  <a:schemeClr val="bg2"/>
                </a:solidFill>
                <a:latin typeface="+mn-lt"/>
                <a:ea typeface="+mn-ea"/>
              </a:endParaRPr>
            </a:p>
          </p:txBody>
        </p:sp>
        <p:sp>
          <p:nvSpPr>
            <p:cNvPr id="571" name="Freeform 575"/>
            <p:cNvSpPr/>
            <p:nvPr/>
          </p:nvSpPr>
          <p:spPr bwMode="auto">
            <a:xfrm>
              <a:off x="3112" y="3777"/>
              <a:ext cx="928"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p>
              <a:endParaRPr lang="zh-CN" altLang="en-US" b="1">
                <a:solidFill>
                  <a:schemeClr val="bg2"/>
                </a:solidFill>
                <a:latin typeface="+mn-lt"/>
                <a:ea typeface="+mn-ea"/>
              </a:endParaRPr>
            </a:p>
          </p:txBody>
        </p:sp>
        <p:sp>
          <p:nvSpPr>
            <p:cNvPr id="572" name="Text Box 576"/>
            <p:cNvSpPr txBox="1">
              <a:spLocks noChangeArrowheads="1"/>
            </p:cNvSpPr>
            <p:nvPr/>
          </p:nvSpPr>
          <p:spPr bwMode="auto">
            <a:xfrm>
              <a:off x="1531" y="2837"/>
              <a:ext cx="278"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1</a:t>
              </a:r>
              <a:endParaRPr kumimoji="1" lang="en-US" altLang="zh-CN" sz="1800" b="1" baseline="-25000">
                <a:solidFill>
                  <a:schemeClr val="bg2"/>
                </a:solidFill>
                <a:latin typeface="+mn-lt"/>
                <a:ea typeface="+mn-ea"/>
              </a:endParaRPr>
            </a:p>
          </p:txBody>
        </p:sp>
        <p:sp>
          <p:nvSpPr>
            <p:cNvPr id="573" name="Text Box 577"/>
            <p:cNvSpPr txBox="1">
              <a:spLocks noChangeArrowheads="1"/>
            </p:cNvSpPr>
            <p:nvPr/>
          </p:nvSpPr>
          <p:spPr bwMode="auto">
            <a:xfrm>
              <a:off x="2872" y="2837"/>
              <a:ext cx="278"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2</a:t>
              </a:r>
              <a:endParaRPr kumimoji="1" lang="en-US" altLang="zh-CN" sz="1800" b="1" baseline="-25000">
                <a:solidFill>
                  <a:schemeClr val="bg2"/>
                </a:solidFill>
                <a:latin typeface="+mn-lt"/>
                <a:ea typeface="+mn-ea"/>
              </a:endParaRPr>
            </a:p>
          </p:txBody>
        </p:sp>
        <p:sp>
          <p:nvSpPr>
            <p:cNvPr id="574" name="Text Box 578"/>
            <p:cNvSpPr txBox="1">
              <a:spLocks noChangeArrowheads="1"/>
            </p:cNvSpPr>
            <p:nvPr/>
          </p:nvSpPr>
          <p:spPr bwMode="auto">
            <a:xfrm>
              <a:off x="4067" y="2837"/>
              <a:ext cx="278"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3</a:t>
              </a:r>
              <a:endParaRPr kumimoji="1" lang="en-US" altLang="zh-CN" sz="1800" b="1" baseline="-25000">
                <a:solidFill>
                  <a:schemeClr val="bg2"/>
                </a:solidFill>
                <a:latin typeface="+mn-lt"/>
                <a:ea typeface="+mn-ea"/>
              </a:endParaRPr>
            </a:p>
          </p:txBody>
        </p:sp>
        <p:sp>
          <p:nvSpPr>
            <p:cNvPr id="575" name="Text Box 579"/>
            <p:cNvSpPr txBox="1">
              <a:spLocks noChangeArrowheads="1"/>
            </p:cNvSpPr>
            <p:nvPr/>
          </p:nvSpPr>
          <p:spPr bwMode="auto">
            <a:xfrm>
              <a:off x="326" y="2405"/>
              <a:ext cx="275"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H</a:t>
              </a:r>
              <a:r>
                <a:rPr kumimoji="1" lang="en-US" altLang="zh-CN" sz="1800" b="1" baseline="-25000">
                  <a:solidFill>
                    <a:schemeClr val="bg2"/>
                  </a:solidFill>
                  <a:latin typeface="+mn-lt"/>
                  <a:ea typeface="+mn-ea"/>
                </a:rPr>
                <a:t>1</a:t>
              </a:r>
              <a:endParaRPr kumimoji="1" lang="en-US" altLang="zh-CN" sz="1800" b="1" baseline="-25000">
                <a:solidFill>
                  <a:schemeClr val="bg2"/>
                </a:solidFill>
                <a:latin typeface="+mn-lt"/>
                <a:ea typeface="+mn-ea"/>
              </a:endParaRPr>
            </a:p>
          </p:txBody>
        </p:sp>
        <p:sp>
          <p:nvSpPr>
            <p:cNvPr id="576" name="Text Box 580"/>
            <p:cNvSpPr txBox="1">
              <a:spLocks noChangeArrowheads="1"/>
            </p:cNvSpPr>
            <p:nvPr/>
          </p:nvSpPr>
          <p:spPr bwMode="auto">
            <a:xfrm>
              <a:off x="5272" y="2405"/>
              <a:ext cx="275"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H</a:t>
              </a:r>
              <a:r>
                <a:rPr kumimoji="1" lang="en-US" altLang="zh-CN" sz="1800" b="1" baseline="-25000">
                  <a:solidFill>
                    <a:schemeClr val="bg2"/>
                  </a:solidFill>
                  <a:latin typeface="+mn-lt"/>
                  <a:ea typeface="+mn-ea"/>
                </a:rPr>
                <a:t>2</a:t>
              </a:r>
              <a:endParaRPr kumimoji="1" lang="en-US" altLang="zh-CN" sz="1800" b="1" baseline="-25000">
                <a:solidFill>
                  <a:schemeClr val="bg2"/>
                </a:solidFill>
                <a:latin typeface="+mn-lt"/>
                <a:ea typeface="+mn-ea"/>
              </a:endParaRPr>
            </a:p>
          </p:txBody>
        </p:sp>
      </p:grpSp>
      <p:sp>
        <p:nvSpPr>
          <p:cNvPr id="577" name="Text Box 582"/>
          <p:cNvSpPr txBox="1">
            <a:spLocks noChangeArrowheads="1"/>
          </p:cNvSpPr>
          <p:nvPr/>
        </p:nvSpPr>
        <p:spPr bwMode="auto">
          <a:xfrm>
            <a:off x="4011613" y="3297794"/>
            <a:ext cx="4095750" cy="519113"/>
          </a:xfrm>
          <a:prstGeom prst="rect">
            <a:avLst/>
          </a:prstGeom>
          <a:noFill/>
          <a:ln w="9525">
            <a:noFill/>
            <a:miter lim="800000"/>
          </a:ln>
          <a:effectLst/>
        </p:spPr>
        <p:txBody>
          <a:bodyPr wrap="none">
            <a:spAutoFit/>
          </a:bodyPr>
          <a:p>
            <a:r>
              <a:rPr lang="zh-CN" altLang="en-US" sz="2800" b="1">
                <a:solidFill>
                  <a:schemeClr val="bg2"/>
                </a:solidFill>
                <a:latin typeface="+mn-lt"/>
                <a:ea typeface="+mn-ea"/>
              </a:rPr>
              <a:t>从层次上来看数据的流动</a:t>
            </a:r>
            <a:endParaRPr lang="zh-CN" altLang="en-US" sz="2800" b="1">
              <a:solidFill>
                <a:schemeClr val="bg2"/>
              </a:solidFill>
              <a:latin typeface="+mn-lt"/>
              <a:ea typeface="+mn-ea"/>
            </a:endParaRPr>
          </a:p>
        </p:txBody>
      </p:sp>
      <p:sp>
        <p:nvSpPr>
          <p:cNvPr id="578" name="Freeform 583"/>
          <p:cNvSpPr/>
          <p:nvPr/>
        </p:nvSpPr>
        <p:spPr bwMode="auto">
          <a:xfrm>
            <a:off x="2752725" y="3762931"/>
            <a:ext cx="6978650" cy="1871662"/>
          </a:xfrm>
          <a:custGeom>
            <a:avLst/>
            <a:gdLst/>
            <a:ahLst/>
            <a:cxnLst>
              <a:cxn ang="0">
                <a:pos x="12" y="30"/>
              </a:cxn>
              <a:cxn ang="0">
                <a:pos x="12" y="909"/>
              </a:cxn>
              <a:cxn ang="0">
                <a:pos x="84" y="1137"/>
              </a:cxn>
              <a:cxn ang="0">
                <a:pos x="408" y="1161"/>
              </a:cxn>
              <a:cxn ang="0">
                <a:pos x="567" y="1158"/>
              </a:cxn>
              <a:cxn ang="0">
                <a:pos x="768" y="1140"/>
              </a:cxn>
              <a:cxn ang="0">
                <a:pos x="804" y="1050"/>
              </a:cxn>
              <a:cxn ang="0">
                <a:pos x="804" y="666"/>
              </a:cxn>
              <a:cxn ang="0">
                <a:pos x="855" y="477"/>
              </a:cxn>
              <a:cxn ang="0">
                <a:pos x="1182" y="483"/>
              </a:cxn>
              <a:cxn ang="0">
                <a:pos x="1212" y="663"/>
              </a:cxn>
              <a:cxn ang="0">
                <a:pos x="1209" y="906"/>
              </a:cxn>
              <a:cxn ang="0">
                <a:pos x="1236" y="1122"/>
              </a:cxn>
              <a:cxn ang="0">
                <a:pos x="1488" y="1161"/>
              </a:cxn>
              <a:cxn ang="0">
                <a:pos x="1866" y="1143"/>
              </a:cxn>
              <a:cxn ang="0">
                <a:pos x="1977" y="1050"/>
              </a:cxn>
              <a:cxn ang="0">
                <a:pos x="1992" y="750"/>
              </a:cxn>
              <a:cxn ang="0">
                <a:pos x="2016" y="459"/>
              </a:cxn>
              <a:cxn ang="0">
                <a:pos x="2370" y="453"/>
              </a:cxn>
              <a:cxn ang="0">
                <a:pos x="2409" y="663"/>
              </a:cxn>
              <a:cxn ang="0">
                <a:pos x="2412" y="867"/>
              </a:cxn>
              <a:cxn ang="0">
                <a:pos x="2436" y="1098"/>
              </a:cxn>
              <a:cxn ang="0">
                <a:pos x="2565" y="1158"/>
              </a:cxn>
              <a:cxn ang="0">
                <a:pos x="3024" y="1146"/>
              </a:cxn>
              <a:cxn ang="0">
                <a:pos x="3165" y="1041"/>
              </a:cxn>
              <a:cxn ang="0">
                <a:pos x="3172" y="662"/>
              </a:cxn>
              <a:cxn ang="0">
                <a:pos x="3207" y="462"/>
              </a:cxn>
              <a:cxn ang="0">
                <a:pos x="3492" y="438"/>
              </a:cxn>
              <a:cxn ang="0">
                <a:pos x="3585" y="540"/>
              </a:cxn>
              <a:cxn ang="0">
                <a:pos x="3591" y="894"/>
              </a:cxn>
              <a:cxn ang="0">
                <a:pos x="3609" y="1101"/>
              </a:cxn>
              <a:cxn ang="0">
                <a:pos x="3708" y="1149"/>
              </a:cxn>
              <a:cxn ang="0">
                <a:pos x="4155" y="1158"/>
              </a:cxn>
              <a:cxn ang="0">
                <a:pos x="4335" y="1125"/>
              </a:cxn>
              <a:cxn ang="0">
                <a:pos x="4389" y="945"/>
              </a:cxn>
              <a:cxn ang="0">
                <a:pos x="4380" y="0"/>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p:spPr>
        <p:txBody>
          <a:bodyPr/>
          <a:p>
            <a:endParaRPr lang="zh-CN" altLang="en-US"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520"/>
                                        </p:tgtEl>
                                        <p:attrNameLst>
                                          <p:attrName>style.visibility</p:attrName>
                                        </p:attrNameLst>
                                      </p:cBhvr>
                                      <p:to>
                                        <p:strVal val="visible"/>
                                      </p:to>
                                    </p:set>
                                    <p:animEffect transition="in" filter="wipe(left)">
                                      <p:cBhvr>
                                        <p:cTn id="7" dur="500"/>
                                        <p:tgtEl>
                                          <p:spTgt spid="520"/>
                                        </p:tgtEl>
                                      </p:cBhvr>
                                    </p:animEffect>
                                  </p:childTnLst>
                                </p:cTn>
                              </p:par>
                            </p:childTnLst>
                          </p:cTn>
                        </p:par>
                        <p:par>
                          <p:cTn id="8" fill="hold">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523"/>
                                        </p:tgtEl>
                                        <p:attrNameLst>
                                          <p:attrName>style.visibility</p:attrName>
                                        </p:attrNameLst>
                                      </p:cBhvr>
                                      <p:to>
                                        <p:strVal val="visible"/>
                                      </p:to>
                                    </p:set>
                                    <p:animEffect transition="in" filter="wipe(left)">
                                      <p:cBhvr>
                                        <p:cTn id="11" dur="500"/>
                                        <p:tgtEl>
                                          <p:spTgt spid="523"/>
                                        </p:tgtEl>
                                      </p:cBhvr>
                                    </p:animEffect>
                                  </p:childTnLst>
                                </p:cTn>
                              </p:par>
                            </p:childTnLst>
                          </p:cTn>
                        </p:par>
                        <p:par>
                          <p:cTn id="12" fill="hold">
                            <p:stCondLst>
                              <p:cond delay="2000"/>
                            </p:stCondLst>
                            <p:childTnLst>
                              <p:par>
                                <p:cTn id="13" presetID="22" presetClass="entr" presetSubtype="8" fill="hold" grpId="0" nodeType="afterEffect">
                                  <p:stCondLst>
                                    <p:cond delay="500"/>
                                  </p:stCondLst>
                                  <p:childTnLst>
                                    <p:set>
                                      <p:cBhvr>
                                        <p:cTn id="14" dur="1" fill="hold">
                                          <p:stCondLst>
                                            <p:cond delay="0"/>
                                          </p:stCondLst>
                                        </p:cTn>
                                        <p:tgtEl>
                                          <p:spTgt spid="521"/>
                                        </p:tgtEl>
                                        <p:attrNameLst>
                                          <p:attrName>style.visibility</p:attrName>
                                        </p:attrNameLst>
                                      </p:cBhvr>
                                      <p:to>
                                        <p:strVal val="visible"/>
                                      </p:to>
                                    </p:set>
                                    <p:animEffect transition="in" filter="wipe(left)">
                                      <p:cBhvr>
                                        <p:cTn id="15" dur="500"/>
                                        <p:tgtEl>
                                          <p:spTgt spid="521"/>
                                        </p:tgtEl>
                                      </p:cBhvr>
                                    </p:animEffect>
                                  </p:childTnLst>
                                </p:cTn>
                              </p:par>
                            </p:childTnLst>
                          </p:cTn>
                        </p:par>
                        <p:par>
                          <p:cTn id="16" fill="hold">
                            <p:stCondLst>
                              <p:cond delay="3000"/>
                            </p:stCondLst>
                            <p:childTnLst>
                              <p:par>
                                <p:cTn id="17" presetID="22" presetClass="entr" presetSubtype="8" fill="hold" grpId="0" nodeType="afterEffect">
                                  <p:stCondLst>
                                    <p:cond delay="500"/>
                                  </p:stCondLst>
                                  <p:childTnLst>
                                    <p:set>
                                      <p:cBhvr>
                                        <p:cTn id="18" dur="1" fill="hold">
                                          <p:stCondLst>
                                            <p:cond delay="0"/>
                                          </p:stCondLst>
                                        </p:cTn>
                                        <p:tgtEl>
                                          <p:spTgt spid="522"/>
                                        </p:tgtEl>
                                        <p:attrNameLst>
                                          <p:attrName>style.visibility</p:attrName>
                                        </p:attrNameLst>
                                      </p:cBhvr>
                                      <p:to>
                                        <p:strVal val="visible"/>
                                      </p:to>
                                    </p:set>
                                    <p:animEffect transition="in" filter="wipe(left)">
                                      <p:cBhvr>
                                        <p:cTn id="19" dur="500"/>
                                        <p:tgtEl>
                                          <p:spTgt spid="52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7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524"/>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grpId="0" nodeType="afterEffect">
                                  <p:stCondLst>
                                    <p:cond delay="500"/>
                                  </p:stCondLst>
                                  <p:childTnLst>
                                    <p:set>
                                      <p:cBhvr>
                                        <p:cTn id="29" dur="1" fill="hold">
                                          <p:stCondLst>
                                            <p:cond delay="0"/>
                                          </p:stCondLst>
                                        </p:cTn>
                                        <p:tgtEl>
                                          <p:spTgt spid="578"/>
                                        </p:tgtEl>
                                        <p:attrNameLst>
                                          <p:attrName>style.visibility</p:attrName>
                                        </p:attrNameLst>
                                      </p:cBhvr>
                                      <p:to>
                                        <p:strVal val="visible"/>
                                      </p:to>
                                    </p:set>
                                    <p:animEffect transition="in" filter="wipe(left)">
                                      <p:cBhvr>
                                        <p:cTn id="30" dur="20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bldLvl="0" animBg="1"/>
      <p:bldP spid="521" grpId="0" bldLvl="0" animBg="1"/>
      <p:bldP spid="522" grpId="0" bldLvl="0" animBg="1"/>
      <p:bldP spid="523" grpId="0" bldLvl="0" animBg="1"/>
      <p:bldP spid="577" grpId="0" bldLvl="0" animBg="1"/>
      <p:bldP spid="57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5.1.1  </a:t>
            </a:r>
            <a:r>
              <a:rPr sz="2800" b="1" dirty="0">
                <a:solidFill>
                  <a:schemeClr val="bg2"/>
                </a:solidFill>
                <a:latin typeface="黑体" panose="02010609060101010101" charset="-122"/>
                <a:ea typeface="黑体" panose="02010609060101010101" charset="-122"/>
                <a:sym typeface="+mn-ea"/>
              </a:rPr>
              <a:t>数据链路层的地位</a:t>
            </a:r>
            <a:endParaRPr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grpSp>
        <p:nvGrpSpPr>
          <p:cNvPr id="580" name="组合 579"/>
          <p:cNvGrpSpPr/>
          <p:nvPr/>
        </p:nvGrpSpPr>
        <p:grpSpPr>
          <a:xfrm>
            <a:off x="9737656" y="2688987"/>
            <a:ext cx="824633" cy="523776"/>
            <a:chOff x="5173662" y="745331"/>
            <a:chExt cx="1679575" cy="1066800"/>
          </a:xfrm>
        </p:grpSpPr>
        <p:sp>
          <p:nvSpPr>
            <p:cNvPr id="59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9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98" name="Freeform 18"/>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sp>
          <p:nvSpPr>
            <p:cNvPr id="599" name="Freeform 19"/>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b="1">
                <a:solidFill>
                  <a:schemeClr val="bg2"/>
                </a:solidFill>
              </a:endParaRPr>
            </a:p>
          </p:txBody>
        </p:sp>
      </p:grpSp>
      <p:pic>
        <p:nvPicPr>
          <p:cNvPr id="833538" name="Picture 2" descr="http://www.poluoluo.com/sc/UploadFiles_2845/201011/201011291306277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62671" y="2405640"/>
            <a:ext cx="1049846" cy="1049846"/>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5"/>
          <p:cNvSpPr>
            <a:spLocks noGrp="1"/>
          </p:cNvSpPr>
          <p:nvPr>
            <p:ph idx="1"/>
          </p:nvPr>
        </p:nvSpPr>
        <p:spPr>
          <a:xfrm>
            <a:off x="609919" y="980728"/>
            <a:ext cx="10978515" cy="5190838"/>
          </a:xfrm>
        </p:spPr>
        <p:txBody>
          <a:bodyPr>
            <a:normAutofit/>
          </a:bodyPr>
          <a:p>
            <a:pPr marL="0" indent="0">
              <a:buNone/>
            </a:pPr>
            <a:r>
              <a:rPr kumimoji="1" lang="zh-CN" altLang="en-US" sz="2000" b="1" dirty="0">
                <a:solidFill>
                  <a:schemeClr val="bg2"/>
                </a:solidFill>
              </a:rPr>
              <a:t>主机 </a:t>
            </a:r>
            <a:r>
              <a:rPr kumimoji="1" lang="en-US" altLang="zh-CN" sz="2000" b="1" dirty="0" err="1">
                <a:solidFill>
                  <a:schemeClr val="bg2"/>
                </a:solidFill>
              </a:rPr>
              <a:t>H</a:t>
            </a:r>
            <a:r>
              <a:rPr kumimoji="1" lang="en-US" altLang="zh-CN" sz="2000" b="1" baseline="-25000" dirty="0" err="1">
                <a:solidFill>
                  <a:schemeClr val="bg2"/>
                </a:solidFill>
              </a:rPr>
              <a:t>1</a:t>
            </a:r>
            <a:r>
              <a:rPr kumimoji="1" lang="en-US" altLang="zh-CN" sz="2000" b="1" dirty="0">
                <a:solidFill>
                  <a:schemeClr val="bg2"/>
                </a:solidFill>
              </a:rPr>
              <a:t> </a:t>
            </a:r>
            <a:r>
              <a:rPr kumimoji="1" lang="zh-CN" altLang="en-US" sz="2000" b="1" dirty="0">
                <a:solidFill>
                  <a:schemeClr val="bg2"/>
                </a:solidFill>
              </a:rPr>
              <a:t>向 </a:t>
            </a:r>
            <a:r>
              <a:rPr kumimoji="1" lang="en-US" altLang="zh-CN" sz="2000" b="1" dirty="0" err="1">
                <a:solidFill>
                  <a:schemeClr val="bg2"/>
                </a:solidFill>
              </a:rPr>
              <a:t>H</a:t>
            </a:r>
            <a:r>
              <a:rPr kumimoji="1" lang="en-US" altLang="zh-CN" sz="2000" b="1" baseline="-25000" dirty="0" err="1">
                <a:solidFill>
                  <a:schemeClr val="bg2"/>
                </a:solidFill>
              </a:rPr>
              <a:t>2</a:t>
            </a:r>
            <a:r>
              <a:rPr kumimoji="1" lang="en-US" altLang="zh-CN" sz="2000" b="1" dirty="0">
                <a:solidFill>
                  <a:schemeClr val="bg2"/>
                </a:solidFill>
              </a:rPr>
              <a:t> </a:t>
            </a:r>
            <a:r>
              <a:rPr kumimoji="1" lang="zh-CN" altLang="en-US" sz="2000" b="1" dirty="0">
                <a:solidFill>
                  <a:schemeClr val="bg2"/>
                </a:solidFill>
              </a:rPr>
              <a:t>发送数据</a:t>
            </a:r>
            <a:endParaRPr kumimoji="1" lang="zh-CN" altLang="en-US" sz="2000" b="1" baseline="-25000" dirty="0">
              <a:solidFill>
                <a:schemeClr val="bg2"/>
              </a:solidFill>
            </a:endParaRPr>
          </a:p>
          <a:p>
            <a:endParaRPr kumimoji="1" lang="zh-CN" altLang="en-US" sz="2000" b="1" baseline="-25000" dirty="0">
              <a:solidFill>
                <a:schemeClr val="bg2"/>
              </a:solidFill>
            </a:endParaRPr>
          </a:p>
        </p:txBody>
      </p:sp>
      <p:sp>
        <p:nvSpPr>
          <p:cNvPr id="7" name="Line 3"/>
          <p:cNvSpPr>
            <a:spLocks noChangeShapeType="1"/>
          </p:cNvSpPr>
          <p:nvPr/>
        </p:nvSpPr>
        <p:spPr bwMode="auto">
          <a:xfrm flipH="1" flipV="1">
            <a:off x="9363075" y="2912031"/>
            <a:ext cx="673100" cy="635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8" name="Line 4"/>
          <p:cNvSpPr>
            <a:spLocks noChangeShapeType="1"/>
          </p:cNvSpPr>
          <p:nvPr/>
        </p:nvSpPr>
        <p:spPr bwMode="auto">
          <a:xfrm flipH="1" flipV="1">
            <a:off x="8270875" y="2607231"/>
            <a:ext cx="635000" cy="2159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9" name="Line 5"/>
          <p:cNvSpPr>
            <a:spLocks noChangeShapeType="1"/>
          </p:cNvSpPr>
          <p:nvPr/>
        </p:nvSpPr>
        <p:spPr bwMode="auto">
          <a:xfrm flipV="1">
            <a:off x="7381875" y="2594531"/>
            <a:ext cx="762000" cy="1524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0" name="Line 6"/>
          <p:cNvSpPr>
            <a:spLocks noChangeShapeType="1"/>
          </p:cNvSpPr>
          <p:nvPr/>
        </p:nvSpPr>
        <p:spPr bwMode="auto">
          <a:xfrm flipV="1">
            <a:off x="6315075" y="2670731"/>
            <a:ext cx="914400" cy="762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1" name="Line 7"/>
          <p:cNvSpPr>
            <a:spLocks noChangeShapeType="1"/>
          </p:cNvSpPr>
          <p:nvPr/>
        </p:nvSpPr>
        <p:spPr bwMode="auto">
          <a:xfrm>
            <a:off x="5248275" y="2746931"/>
            <a:ext cx="914400" cy="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2" name="Line 8"/>
          <p:cNvSpPr>
            <a:spLocks noChangeShapeType="1"/>
          </p:cNvSpPr>
          <p:nvPr/>
        </p:nvSpPr>
        <p:spPr bwMode="auto">
          <a:xfrm>
            <a:off x="4105275" y="2518331"/>
            <a:ext cx="914400" cy="228600"/>
          </a:xfrm>
          <a:prstGeom prst="line">
            <a:avLst/>
          </a:prstGeom>
          <a:noFill/>
          <a:ln w="28575">
            <a:solidFill>
              <a:srgbClr val="333399"/>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13" name="Freeform 9"/>
          <p:cNvSpPr/>
          <p:nvPr/>
        </p:nvSpPr>
        <p:spPr bwMode="auto">
          <a:xfrm>
            <a:off x="2301875" y="2556431"/>
            <a:ext cx="1752600" cy="508000"/>
          </a:xfrm>
          <a:custGeom>
            <a:avLst/>
            <a:gdLst/>
            <a:ahLst/>
            <a:cxnLst>
              <a:cxn ang="0">
                <a:pos x="0" y="320"/>
              </a:cxn>
              <a:cxn ang="0">
                <a:pos x="568" y="200"/>
              </a:cxn>
              <a:cxn ang="0">
                <a:pos x="1104" y="0"/>
              </a:cxn>
            </a:cxnLst>
            <a:rect l="0" t="0" r="r" b="b"/>
            <a:pathLst>
              <a:path w="1104" h="320">
                <a:moveTo>
                  <a:pt x="0" y="320"/>
                </a:moveTo>
                <a:lnTo>
                  <a:pt x="568" y="200"/>
                </a:lnTo>
                <a:lnTo>
                  <a:pt x="1104" y="0"/>
                </a:lnTo>
              </a:path>
            </a:pathLst>
          </a:custGeom>
          <a:noFill/>
          <a:ln w="28575" cmpd="sng">
            <a:solidFill>
              <a:srgbClr val="333399"/>
            </a:solidFill>
            <a:round/>
          </a:ln>
          <a:effectLst/>
        </p:spPr>
        <p:txBody>
          <a:bodyPr wrap="none" anchor="ctr"/>
          <a:p>
            <a:endParaRPr lang="zh-CN" altLang="en-US" b="1">
              <a:solidFill>
                <a:schemeClr val="bg2"/>
              </a:solidFill>
              <a:latin typeface="+mn-lt"/>
              <a:ea typeface="+mn-ea"/>
            </a:endParaRPr>
          </a:p>
        </p:txBody>
      </p:sp>
      <p:grpSp>
        <p:nvGrpSpPr>
          <p:cNvPr id="14" name="Group 10"/>
          <p:cNvGrpSpPr/>
          <p:nvPr/>
        </p:nvGrpSpPr>
        <p:grpSpPr bwMode="auto">
          <a:xfrm>
            <a:off x="2657476" y="2365931"/>
            <a:ext cx="1128713" cy="781050"/>
            <a:chOff x="1680" y="240"/>
            <a:chExt cx="2529" cy="1270"/>
          </a:xfrm>
          <a:solidFill>
            <a:srgbClr val="FFC000"/>
          </a:solidFill>
        </p:grpSpPr>
        <p:sp>
          <p:nvSpPr>
            <p:cNvPr id="15" name="Oval 11"/>
            <p:cNvSpPr>
              <a:spLocks noChangeArrowheads="1"/>
            </p:cNvSpPr>
            <p:nvPr/>
          </p:nvSpPr>
          <p:spPr bwMode="auto">
            <a:xfrm>
              <a:off x="2554" y="240"/>
              <a:ext cx="1088"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16" name="Oval 12"/>
            <p:cNvSpPr>
              <a:spLocks noChangeArrowheads="1"/>
            </p:cNvSpPr>
            <p:nvPr/>
          </p:nvSpPr>
          <p:spPr bwMode="auto">
            <a:xfrm>
              <a:off x="1941" y="381"/>
              <a:ext cx="827"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17" name="Oval 13"/>
            <p:cNvSpPr>
              <a:spLocks noChangeArrowheads="1"/>
            </p:cNvSpPr>
            <p:nvPr/>
          </p:nvSpPr>
          <p:spPr bwMode="auto">
            <a:xfrm>
              <a:off x="1680" y="702"/>
              <a:ext cx="552" cy="411"/>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18" name="Oval 14"/>
            <p:cNvSpPr>
              <a:spLocks noChangeArrowheads="1"/>
            </p:cNvSpPr>
            <p:nvPr/>
          </p:nvSpPr>
          <p:spPr bwMode="auto">
            <a:xfrm>
              <a:off x="1849" y="894"/>
              <a:ext cx="842" cy="450"/>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19" name="Oval 15"/>
            <p:cNvSpPr>
              <a:spLocks noChangeArrowheads="1"/>
            </p:cNvSpPr>
            <p:nvPr/>
          </p:nvSpPr>
          <p:spPr bwMode="auto">
            <a:xfrm>
              <a:off x="2462" y="971"/>
              <a:ext cx="1272" cy="539"/>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0" name="Oval 16"/>
            <p:cNvSpPr>
              <a:spLocks noChangeArrowheads="1"/>
            </p:cNvSpPr>
            <p:nvPr/>
          </p:nvSpPr>
          <p:spPr bwMode="auto">
            <a:xfrm>
              <a:off x="3289" y="394"/>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1" name="Oval 17"/>
            <p:cNvSpPr>
              <a:spLocks noChangeArrowheads="1"/>
            </p:cNvSpPr>
            <p:nvPr/>
          </p:nvSpPr>
          <p:spPr bwMode="auto">
            <a:xfrm>
              <a:off x="3412" y="663"/>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2" name="Oval 18"/>
            <p:cNvSpPr>
              <a:spLocks noChangeArrowheads="1"/>
            </p:cNvSpPr>
            <p:nvPr/>
          </p:nvSpPr>
          <p:spPr bwMode="auto">
            <a:xfrm>
              <a:off x="3335" y="753"/>
              <a:ext cx="797" cy="66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3" name="Oval 19"/>
            <p:cNvSpPr>
              <a:spLocks noChangeArrowheads="1"/>
            </p:cNvSpPr>
            <p:nvPr/>
          </p:nvSpPr>
          <p:spPr bwMode="auto">
            <a:xfrm>
              <a:off x="2140" y="548"/>
              <a:ext cx="1640" cy="667"/>
            </a:xfrm>
            <a:prstGeom prst="ellipse">
              <a:avLst/>
            </a:prstGeom>
            <a:grpFill/>
            <a:ln w="9525">
              <a:noFill/>
              <a:round/>
            </a:ln>
            <a:effectLst/>
          </p:spPr>
          <p:txBody>
            <a:bodyPr/>
            <a:p>
              <a:endParaRPr lang="zh-CN" altLang="en-US" b="1">
                <a:solidFill>
                  <a:schemeClr val="bg2"/>
                </a:solidFill>
                <a:latin typeface="+mn-lt"/>
                <a:ea typeface="+mn-ea"/>
              </a:endParaRPr>
            </a:p>
          </p:txBody>
        </p:sp>
      </p:grpSp>
      <p:grpSp>
        <p:nvGrpSpPr>
          <p:cNvPr id="24" name="Group 20"/>
          <p:cNvGrpSpPr/>
          <p:nvPr/>
        </p:nvGrpSpPr>
        <p:grpSpPr bwMode="auto">
          <a:xfrm>
            <a:off x="4562476" y="2365931"/>
            <a:ext cx="1128713" cy="781050"/>
            <a:chOff x="1680" y="240"/>
            <a:chExt cx="2529" cy="1270"/>
          </a:xfrm>
          <a:solidFill>
            <a:srgbClr val="FFC000"/>
          </a:solidFill>
        </p:grpSpPr>
        <p:sp>
          <p:nvSpPr>
            <p:cNvPr id="25" name="Oval 21"/>
            <p:cNvSpPr>
              <a:spLocks noChangeArrowheads="1"/>
            </p:cNvSpPr>
            <p:nvPr/>
          </p:nvSpPr>
          <p:spPr bwMode="auto">
            <a:xfrm>
              <a:off x="2554" y="240"/>
              <a:ext cx="1088"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6" name="Oval 22"/>
            <p:cNvSpPr>
              <a:spLocks noChangeArrowheads="1"/>
            </p:cNvSpPr>
            <p:nvPr/>
          </p:nvSpPr>
          <p:spPr bwMode="auto">
            <a:xfrm>
              <a:off x="1941" y="381"/>
              <a:ext cx="827"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7" name="Oval 23"/>
            <p:cNvSpPr>
              <a:spLocks noChangeArrowheads="1"/>
            </p:cNvSpPr>
            <p:nvPr/>
          </p:nvSpPr>
          <p:spPr bwMode="auto">
            <a:xfrm>
              <a:off x="1680" y="702"/>
              <a:ext cx="552" cy="411"/>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8" name="Oval 24"/>
            <p:cNvSpPr>
              <a:spLocks noChangeArrowheads="1"/>
            </p:cNvSpPr>
            <p:nvPr/>
          </p:nvSpPr>
          <p:spPr bwMode="auto">
            <a:xfrm>
              <a:off x="1849" y="894"/>
              <a:ext cx="842" cy="450"/>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29" name="Oval 25"/>
            <p:cNvSpPr>
              <a:spLocks noChangeArrowheads="1"/>
            </p:cNvSpPr>
            <p:nvPr/>
          </p:nvSpPr>
          <p:spPr bwMode="auto">
            <a:xfrm>
              <a:off x="2462" y="971"/>
              <a:ext cx="1272" cy="539"/>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30" name="Oval 26"/>
            <p:cNvSpPr>
              <a:spLocks noChangeArrowheads="1"/>
            </p:cNvSpPr>
            <p:nvPr/>
          </p:nvSpPr>
          <p:spPr bwMode="auto">
            <a:xfrm>
              <a:off x="3289" y="394"/>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31" name="Oval 27"/>
            <p:cNvSpPr>
              <a:spLocks noChangeArrowheads="1"/>
            </p:cNvSpPr>
            <p:nvPr/>
          </p:nvSpPr>
          <p:spPr bwMode="auto">
            <a:xfrm>
              <a:off x="3412" y="663"/>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32" name="Oval 28"/>
            <p:cNvSpPr>
              <a:spLocks noChangeArrowheads="1"/>
            </p:cNvSpPr>
            <p:nvPr/>
          </p:nvSpPr>
          <p:spPr bwMode="auto">
            <a:xfrm>
              <a:off x="3335" y="753"/>
              <a:ext cx="797" cy="66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33" name="Oval 29"/>
            <p:cNvSpPr>
              <a:spLocks noChangeArrowheads="1"/>
            </p:cNvSpPr>
            <p:nvPr/>
          </p:nvSpPr>
          <p:spPr bwMode="auto">
            <a:xfrm>
              <a:off x="2140" y="548"/>
              <a:ext cx="1640" cy="667"/>
            </a:xfrm>
            <a:prstGeom prst="ellipse">
              <a:avLst/>
            </a:prstGeom>
            <a:grpFill/>
            <a:ln w="9525">
              <a:noFill/>
              <a:round/>
            </a:ln>
            <a:effectLst/>
          </p:spPr>
          <p:txBody>
            <a:bodyPr/>
            <a:p>
              <a:endParaRPr lang="zh-CN" altLang="en-US" b="1">
                <a:solidFill>
                  <a:schemeClr val="bg2"/>
                </a:solidFill>
                <a:latin typeface="+mn-lt"/>
                <a:ea typeface="+mn-ea"/>
              </a:endParaRPr>
            </a:p>
          </p:txBody>
        </p:sp>
      </p:grpSp>
      <p:sp>
        <p:nvSpPr>
          <p:cNvPr id="34" name="Text Box 30"/>
          <p:cNvSpPr txBox="1">
            <a:spLocks noChangeArrowheads="1"/>
          </p:cNvSpPr>
          <p:nvPr/>
        </p:nvSpPr>
        <p:spPr bwMode="auto">
          <a:xfrm>
            <a:off x="4752975" y="2554844"/>
            <a:ext cx="869950" cy="366713"/>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局域网</a:t>
            </a:r>
            <a:endParaRPr kumimoji="1" lang="zh-CN" altLang="en-US" sz="1800" b="1">
              <a:solidFill>
                <a:schemeClr val="bg2"/>
              </a:solidFill>
              <a:latin typeface="+mn-lt"/>
              <a:ea typeface="+mn-ea"/>
            </a:endParaRPr>
          </a:p>
        </p:txBody>
      </p:sp>
      <p:pic>
        <p:nvPicPr>
          <p:cNvPr id="35" name="Picture 31"/>
          <p:cNvPicPr>
            <a:picLocks noChangeArrowheads="1"/>
          </p:cNvPicPr>
          <p:nvPr/>
        </p:nvPicPr>
        <p:blipFill>
          <a:blip r:embed="rId2"/>
          <a:srcRect/>
          <a:stretch>
            <a:fillRect/>
          </a:stretch>
        </p:blipFill>
        <p:spPr bwMode="auto">
          <a:xfrm>
            <a:off x="3905251" y="2397682"/>
            <a:ext cx="441325" cy="301625"/>
          </a:xfrm>
          <a:prstGeom prst="rect">
            <a:avLst/>
          </a:prstGeom>
          <a:noFill/>
          <a:ln w="12699">
            <a:noFill/>
            <a:miter lim="800000"/>
            <a:headEnd/>
            <a:tailEnd/>
          </a:ln>
          <a:effectLst/>
        </p:spPr>
      </p:pic>
      <p:pic>
        <p:nvPicPr>
          <p:cNvPr id="36" name="Picture 32"/>
          <p:cNvPicPr>
            <a:picLocks noChangeArrowheads="1"/>
          </p:cNvPicPr>
          <p:nvPr/>
        </p:nvPicPr>
        <p:blipFill>
          <a:blip r:embed="rId2"/>
          <a:srcRect/>
          <a:stretch>
            <a:fillRect/>
          </a:stretch>
        </p:blipFill>
        <p:spPr bwMode="auto">
          <a:xfrm>
            <a:off x="6010276" y="2594532"/>
            <a:ext cx="441325" cy="301625"/>
          </a:xfrm>
          <a:prstGeom prst="rect">
            <a:avLst/>
          </a:prstGeom>
          <a:noFill/>
          <a:ln w="12699">
            <a:noFill/>
            <a:miter lim="800000"/>
            <a:headEnd/>
            <a:tailEnd/>
          </a:ln>
          <a:effectLst/>
        </p:spPr>
      </p:pic>
      <p:pic>
        <p:nvPicPr>
          <p:cNvPr id="38" name="Picture 34"/>
          <p:cNvPicPr>
            <a:picLocks noChangeArrowheads="1"/>
          </p:cNvPicPr>
          <p:nvPr/>
        </p:nvPicPr>
        <p:blipFill>
          <a:blip r:embed="rId2"/>
          <a:srcRect/>
          <a:stretch>
            <a:fillRect/>
          </a:stretch>
        </p:blipFill>
        <p:spPr bwMode="auto">
          <a:xfrm>
            <a:off x="7991476" y="2445307"/>
            <a:ext cx="441325" cy="301625"/>
          </a:xfrm>
          <a:prstGeom prst="rect">
            <a:avLst/>
          </a:prstGeom>
          <a:noFill/>
          <a:ln w="12699">
            <a:noFill/>
            <a:miter lim="800000"/>
            <a:headEnd/>
            <a:tailEnd/>
          </a:ln>
          <a:effectLst/>
        </p:spPr>
      </p:pic>
      <p:grpSp>
        <p:nvGrpSpPr>
          <p:cNvPr id="39" name="Group 35"/>
          <p:cNvGrpSpPr/>
          <p:nvPr/>
        </p:nvGrpSpPr>
        <p:grpSpPr bwMode="auto">
          <a:xfrm>
            <a:off x="6696076" y="2365931"/>
            <a:ext cx="1128713" cy="781050"/>
            <a:chOff x="1680" y="240"/>
            <a:chExt cx="2529" cy="1270"/>
          </a:xfrm>
          <a:solidFill>
            <a:srgbClr val="FFC000"/>
          </a:solidFill>
        </p:grpSpPr>
        <p:sp>
          <p:nvSpPr>
            <p:cNvPr id="40" name="Oval 36"/>
            <p:cNvSpPr>
              <a:spLocks noChangeArrowheads="1"/>
            </p:cNvSpPr>
            <p:nvPr/>
          </p:nvSpPr>
          <p:spPr bwMode="auto">
            <a:xfrm>
              <a:off x="2554" y="240"/>
              <a:ext cx="1088"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1" name="Oval 37"/>
            <p:cNvSpPr>
              <a:spLocks noChangeArrowheads="1"/>
            </p:cNvSpPr>
            <p:nvPr/>
          </p:nvSpPr>
          <p:spPr bwMode="auto">
            <a:xfrm>
              <a:off x="1941" y="381"/>
              <a:ext cx="827"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2" name="Oval 38"/>
            <p:cNvSpPr>
              <a:spLocks noChangeArrowheads="1"/>
            </p:cNvSpPr>
            <p:nvPr/>
          </p:nvSpPr>
          <p:spPr bwMode="auto">
            <a:xfrm>
              <a:off x="1680" y="702"/>
              <a:ext cx="552" cy="411"/>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3" name="Oval 39"/>
            <p:cNvSpPr>
              <a:spLocks noChangeArrowheads="1"/>
            </p:cNvSpPr>
            <p:nvPr/>
          </p:nvSpPr>
          <p:spPr bwMode="auto">
            <a:xfrm>
              <a:off x="1849" y="894"/>
              <a:ext cx="842" cy="450"/>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4" name="Oval 40"/>
            <p:cNvSpPr>
              <a:spLocks noChangeArrowheads="1"/>
            </p:cNvSpPr>
            <p:nvPr/>
          </p:nvSpPr>
          <p:spPr bwMode="auto">
            <a:xfrm>
              <a:off x="2462" y="971"/>
              <a:ext cx="1272" cy="539"/>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5" name="Oval 41"/>
            <p:cNvSpPr>
              <a:spLocks noChangeArrowheads="1"/>
            </p:cNvSpPr>
            <p:nvPr/>
          </p:nvSpPr>
          <p:spPr bwMode="auto">
            <a:xfrm>
              <a:off x="3289" y="394"/>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6" name="Oval 42"/>
            <p:cNvSpPr>
              <a:spLocks noChangeArrowheads="1"/>
            </p:cNvSpPr>
            <p:nvPr/>
          </p:nvSpPr>
          <p:spPr bwMode="auto">
            <a:xfrm>
              <a:off x="3412" y="663"/>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7" name="Oval 43"/>
            <p:cNvSpPr>
              <a:spLocks noChangeArrowheads="1"/>
            </p:cNvSpPr>
            <p:nvPr/>
          </p:nvSpPr>
          <p:spPr bwMode="auto">
            <a:xfrm>
              <a:off x="3335" y="753"/>
              <a:ext cx="797" cy="66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48" name="Oval 44"/>
            <p:cNvSpPr>
              <a:spLocks noChangeArrowheads="1"/>
            </p:cNvSpPr>
            <p:nvPr/>
          </p:nvSpPr>
          <p:spPr bwMode="auto">
            <a:xfrm>
              <a:off x="2140" y="548"/>
              <a:ext cx="1640" cy="667"/>
            </a:xfrm>
            <a:prstGeom prst="ellipse">
              <a:avLst/>
            </a:prstGeom>
            <a:grpFill/>
            <a:ln w="9525">
              <a:noFill/>
              <a:round/>
            </a:ln>
            <a:effectLst/>
          </p:spPr>
          <p:txBody>
            <a:bodyPr/>
            <a:p>
              <a:endParaRPr lang="zh-CN" altLang="en-US" b="1">
                <a:solidFill>
                  <a:schemeClr val="bg2"/>
                </a:solidFill>
                <a:latin typeface="+mn-lt"/>
                <a:ea typeface="+mn-ea"/>
              </a:endParaRPr>
            </a:p>
          </p:txBody>
        </p:sp>
      </p:grpSp>
      <p:sp>
        <p:nvSpPr>
          <p:cNvPr id="49" name="Text Box 45"/>
          <p:cNvSpPr txBox="1">
            <a:spLocks noChangeArrowheads="1"/>
          </p:cNvSpPr>
          <p:nvPr/>
        </p:nvSpPr>
        <p:spPr bwMode="auto">
          <a:xfrm>
            <a:off x="6861175" y="2554844"/>
            <a:ext cx="869950" cy="366713"/>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广域网</a:t>
            </a:r>
            <a:endParaRPr kumimoji="1" lang="zh-CN" altLang="en-US" sz="1800" b="1">
              <a:solidFill>
                <a:schemeClr val="bg2"/>
              </a:solidFill>
              <a:latin typeface="+mn-lt"/>
              <a:ea typeface="+mn-ea"/>
            </a:endParaRPr>
          </a:p>
        </p:txBody>
      </p:sp>
      <p:sp>
        <p:nvSpPr>
          <p:cNvPr id="50" name="Text Box 46"/>
          <p:cNvSpPr txBox="1">
            <a:spLocks noChangeArrowheads="1"/>
          </p:cNvSpPr>
          <p:nvPr/>
        </p:nvSpPr>
        <p:spPr bwMode="auto">
          <a:xfrm>
            <a:off x="1846263" y="2219881"/>
            <a:ext cx="982961"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主机</a:t>
            </a:r>
            <a:r>
              <a:rPr kumimoji="1" lang="zh-CN" altLang="en-US" sz="1400" b="1">
                <a:solidFill>
                  <a:schemeClr val="bg2"/>
                </a:solidFill>
                <a:latin typeface="+mn-lt"/>
                <a:ea typeface="+mn-ea"/>
              </a:rPr>
              <a:t> </a:t>
            </a:r>
            <a:r>
              <a:rPr kumimoji="1" lang="en-US" altLang="zh-CN" sz="1800" b="1">
                <a:solidFill>
                  <a:schemeClr val="bg2"/>
                </a:solidFill>
                <a:latin typeface="+mn-lt"/>
                <a:ea typeface="+mn-ea"/>
              </a:rPr>
              <a:t>H</a:t>
            </a:r>
            <a:r>
              <a:rPr kumimoji="1" lang="en-US" altLang="zh-CN" sz="1800" b="1" baseline="-25000">
                <a:solidFill>
                  <a:schemeClr val="bg2"/>
                </a:solidFill>
                <a:latin typeface="+mn-lt"/>
                <a:ea typeface="+mn-ea"/>
              </a:rPr>
              <a:t>1</a:t>
            </a:r>
            <a:endParaRPr kumimoji="1" lang="en-US" altLang="zh-CN" sz="1800" b="1" baseline="-25000">
              <a:solidFill>
                <a:schemeClr val="bg2"/>
              </a:solidFill>
              <a:latin typeface="+mn-lt"/>
              <a:ea typeface="+mn-ea"/>
            </a:endParaRPr>
          </a:p>
        </p:txBody>
      </p:sp>
      <p:sp>
        <p:nvSpPr>
          <p:cNvPr id="51" name="Text Box 47"/>
          <p:cNvSpPr txBox="1">
            <a:spLocks noChangeArrowheads="1"/>
          </p:cNvSpPr>
          <p:nvPr/>
        </p:nvSpPr>
        <p:spPr bwMode="auto">
          <a:xfrm>
            <a:off x="9551988" y="2338944"/>
            <a:ext cx="982961"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主机</a:t>
            </a:r>
            <a:r>
              <a:rPr kumimoji="1" lang="zh-CN" altLang="en-US" sz="1400" b="1">
                <a:solidFill>
                  <a:schemeClr val="bg2"/>
                </a:solidFill>
                <a:latin typeface="+mn-lt"/>
                <a:ea typeface="+mn-ea"/>
              </a:rPr>
              <a:t> </a:t>
            </a:r>
            <a:r>
              <a:rPr kumimoji="1" lang="en-US" altLang="zh-CN" sz="1800" b="1">
                <a:solidFill>
                  <a:schemeClr val="bg2"/>
                </a:solidFill>
                <a:latin typeface="+mn-lt"/>
                <a:ea typeface="+mn-ea"/>
              </a:rPr>
              <a:t>H</a:t>
            </a:r>
            <a:r>
              <a:rPr kumimoji="1" lang="en-US" altLang="zh-CN" sz="1800" b="1" baseline="-25000">
                <a:solidFill>
                  <a:schemeClr val="bg2"/>
                </a:solidFill>
                <a:latin typeface="+mn-lt"/>
                <a:ea typeface="+mn-ea"/>
              </a:rPr>
              <a:t>2</a:t>
            </a:r>
            <a:endParaRPr kumimoji="1" lang="en-US" altLang="zh-CN" sz="1800" b="1" baseline="-25000">
              <a:solidFill>
                <a:schemeClr val="bg2"/>
              </a:solidFill>
              <a:latin typeface="+mn-lt"/>
              <a:ea typeface="+mn-ea"/>
            </a:endParaRPr>
          </a:p>
        </p:txBody>
      </p:sp>
      <p:sp>
        <p:nvSpPr>
          <p:cNvPr id="52" name="Text Box 48"/>
          <p:cNvSpPr txBox="1">
            <a:spLocks noChangeArrowheads="1"/>
          </p:cNvSpPr>
          <p:nvPr/>
        </p:nvSpPr>
        <p:spPr bwMode="auto">
          <a:xfrm>
            <a:off x="3575050" y="2035731"/>
            <a:ext cx="1167307"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路由器</a:t>
            </a:r>
            <a:r>
              <a:rPr kumimoji="1" lang="zh-CN" altLang="en-US" sz="900" b="1">
                <a:solidFill>
                  <a:schemeClr val="bg2"/>
                </a:solidFill>
                <a:latin typeface="+mn-lt"/>
                <a:ea typeface="+mn-ea"/>
              </a:rPr>
              <a:t> </a:t>
            </a:r>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1</a:t>
            </a:r>
            <a:endParaRPr kumimoji="1" lang="en-US" altLang="zh-CN" sz="1800" b="1" baseline="-25000">
              <a:solidFill>
                <a:schemeClr val="bg2"/>
              </a:solidFill>
              <a:latin typeface="+mn-lt"/>
              <a:ea typeface="+mn-ea"/>
            </a:endParaRPr>
          </a:p>
        </p:txBody>
      </p:sp>
      <p:sp>
        <p:nvSpPr>
          <p:cNvPr id="53" name="Text Box 49"/>
          <p:cNvSpPr txBox="1">
            <a:spLocks noChangeArrowheads="1"/>
          </p:cNvSpPr>
          <p:nvPr/>
        </p:nvSpPr>
        <p:spPr bwMode="auto">
          <a:xfrm>
            <a:off x="5734050" y="2232581"/>
            <a:ext cx="1167307"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路由器</a:t>
            </a:r>
            <a:r>
              <a:rPr kumimoji="1" lang="zh-CN" altLang="en-US" sz="900" b="1">
                <a:solidFill>
                  <a:schemeClr val="bg2"/>
                </a:solidFill>
                <a:latin typeface="+mn-lt"/>
                <a:ea typeface="+mn-ea"/>
              </a:rPr>
              <a:t> </a:t>
            </a:r>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2</a:t>
            </a:r>
            <a:endParaRPr kumimoji="1" lang="en-US" altLang="zh-CN" sz="1800" b="1" baseline="-25000">
              <a:solidFill>
                <a:schemeClr val="bg2"/>
              </a:solidFill>
              <a:latin typeface="+mn-lt"/>
              <a:ea typeface="+mn-ea"/>
            </a:endParaRPr>
          </a:p>
        </p:txBody>
      </p:sp>
      <p:sp>
        <p:nvSpPr>
          <p:cNvPr id="54" name="Text Box 50"/>
          <p:cNvSpPr txBox="1">
            <a:spLocks noChangeArrowheads="1"/>
          </p:cNvSpPr>
          <p:nvPr/>
        </p:nvSpPr>
        <p:spPr bwMode="auto">
          <a:xfrm>
            <a:off x="7678739" y="2092881"/>
            <a:ext cx="1167307" cy="369332"/>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路由器</a:t>
            </a:r>
            <a:r>
              <a:rPr kumimoji="1" lang="zh-CN" altLang="en-US" sz="900" b="1">
                <a:solidFill>
                  <a:schemeClr val="bg2"/>
                </a:solidFill>
                <a:latin typeface="+mn-lt"/>
                <a:ea typeface="+mn-ea"/>
              </a:rPr>
              <a:t> </a:t>
            </a:r>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3</a:t>
            </a:r>
            <a:endParaRPr kumimoji="1" lang="en-US" altLang="zh-CN" sz="1800" b="1" baseline="-25000">
              <a:solidFill>
                <a:schemeClr val="bg2"/>
              </a:solidFill>
              <a:latin typeface="+mn-lt"/>
              <a:ea typeface="+mn-ea"/>
            </a:endParaRPr>
          </a:p>
        </p:txBody>
      </p:sp>
      <p:sp>
        <p:nvSpPr>
          <p:cNvPr id="55" name="Text Box 51"/>
          <p:cNvSpPr txBox="1">
            <a:spLocks noChangeArrowheads="1"/>
          </p:cNvSpPr>
          <p:nvPr/>
        </p:nvSpPr>
        <p:spPr bwMode="auto">
          <a:xfrm>
            <a:off x="2809875" y="2567544"/>
            <a:ext cx="869950" cy="366713"/>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电话网</a:t>
            </a:r>
            <a:endParaRPr kumimoji="1" lang="zh-CN" altLang="en-US" sz="1800" b="1">
              <a:solidFill>
                <a:schemeClr val="bg2"/>
              </a:solidFill>
              <a:latin typeface="+mn-lt"/>
              <a:ea typeface="+mn-ea"/>
            </a:endParaRPr>
          </a:p>
        </p:txBody>
      </p:sp>
      <p:grpSp>
        <p:nvGrpSpPr>
          <p:cNvPr id="509" name="Group 506"/>
          <p:cNvGrpSpPr/>
          <p:nvPr/>
        </p:nvGrpSpPr>
        <p:grpSpPr bwMode="auto">
          <a:xfrm>
            <a:off x="8524876" y="2442131"/>
            <a:ext cx="1128713" cy="781050"/>
            <a:chOff x="1680" y="240"/>
            <a:chExt cx="2529" cy="1270"/>
          </a:xfrm>
          <a:solidFill>
            <a:srgbClr val="FFC000"/>
          </a:solidFill>
        </p:grpSpPr>
        <p:sp>
          <p:nvSpPr>
            <p:cNvPr id="510" name="Oval 507"/>
            <p:cNvSpPr>
              <a:spLocks noChangeArrowheads="1"/>
            </p:cNvSpPr>
            <p:nvPr/>
          </p:nvSpPr>
          <p:spPr bwMode="auto">
            <a:xfrm>
              <a:off x="2554" y="240"/>
              <a:ext cx="1088"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1" name="Oval 508"/>
            <p:cNvSpPr>
              <a:spLocks noChangeArrowheads="1"/>
            </p:cNvSpPr>
            <p:nvPr/>
          </p:nvSpPr>
          <p:spPr bwMode="auto">
            <a:xfrm>
              <a:off x="1941" y="381"/>
              <a:ext cx="827" cy="513"/>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2" name="Oval 509"/>
            <p:cNvSpPr>
              <a:spLocks noChangeArrowheads="1"/>
            </p:cNvSpPr>
            <p:nvPr/>
          </p:nvSpPr>
          <p:spPr bwMode="auto">
            <a:xfrm>
              <a:off x="1680" y="702"/>
              <a:ext cx="552" cy="411"/>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3" name="Oval 510"/>
            <p:cNvSpPr>
              <a:spLocks noChangeArrowheads="1"/>
            </p:cNvSpPr>
            <p:nvPr/>
          </p:nvSpPr>
          <p:spPr bwMode="auto">
            <a:xfrm>
              <a:off x="1849" y="894"/>
              <a:ext cx="842" cy="450"/>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4" name="Oval 511"/>
            <p:cNvSpPr>
              <a:spLocks noChangeArrowheads="1"/>
            </p:cNvSpPr>
            <p:nvPr/>
          </p:nvSpPr>
          <p:spPr bwMode="auto">
            <a:xfrm>
              <a:off x="2462" y="971"/>
              <a:ext cx="1272" cy="539"/>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5" name="Oval 512"/>
            <p:cNvSpPr>
              <a:spLocks noChangeArrowheads="1"/>
            </p:cNvSpPr>
            <p:nvPr/>
          </p:nvSpPr>
          <p:spPr bwMode="auto">
            <a:xfrm>
              <a:off x="3289" y="394"/>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6" name="Oval 513"/>
            <p:cNvSpPr>
              <a:spLocks noChangeArrowheads="1"/>
            </p:cNvSpPr>
            <p:nvPr/>
          </p:nvSpPr>
          <p:spPr bwMode="auto">
            <a:xfrm>
              <a:off x="3412" y="663"/>
              <a:ext cx="797" cy="39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7" name="Oval 514"/>
            <p:cNvSpPr>
              <a:spLocks noChangeArrowheads="1"/>
            </p:cNvSpPr>
            <p:nvPr/>
          </p:nvSpPr>
          <p:spPr bwMode="auto">
            <a:xfrm>
              <a:off x="3335" y="753"/>
              <a:ext cx="797" cy="668"/>
            </a:xfrm>
            <a:prstGeom prst="ellipse">
              <a:avLst/>
            </a:prstGeom>
            <a:grpFill/>
            <a:ln w="9525">
              <a:noFill/>
              <a:round/>
            </a:ln>
            <a:effectLst/>
          </p:spPr>
          <p:txBody>
            <a:bodyPr/>
            <a:p>
              <a:endParaRPr lang="zh-CN" altLang="en-US" b="1">
                <a:solidFill>
                  <a:schemeClr val="bg2"/>
                </a:solidFill>
                <a:latin typeface="+mn-lt"/>
                <a:ea typeface="+mn-ea"/>
              </a:endParaRPr>
            </a:p>
          </p:txBody>
        </p:sp>
        <p:sp>
          <p:nvSpPr>
            <p:cNvPr id="518" name="Oval 515"/>
            <p:cNvSpPr>
              <a:spLocks noChangeArrowheads="1"/>
            </p:cNvSpPr>
            <p:nvPr/>
          </p:nvSpPr>
          <p:spPr bwMode="auto">
            <a:xfrm>
              <a:off x="2140" y="548"/>
              <a:ext cx="1640" cy="667"/>
            </a:xfrm>
            <a:prstGeom prst="ellipse">
              <a:avLst/>
            </a:prstGeom>
            <a:grpFill/>
            <a:ln w="9525">
              <a:noFill/>
              <a:round/>
            </a:ln>
            <a:effectLst/>
          </p:spPr>
          <p:txBody>
            <a:bodyPr/>
            <a:p>
              <a:endParaRPr lang="zh-CN" altLang="en-US" b="1">
                <a:solidFill>
                  <a:schemeClr val="bg2"/>
                </a:solidFill>
                <a:latin typeface="+mn-lt"/>
                <a:ea typeface="+mn-ea"/>
              </a:endParaRPr>
            </a:p>
          </p:txBody>
        </p:sp>
      </p:grpSp>
      <p:sp>
        <p:nvSpPr>
          <p:cNvPr id="519" name="Text Box 516"/>
          <p:cNvSpPr txBox="1">
            <a:spLocks noChangeArrowheads="1"/>
          </p:cNvSpPr>
          <p:nvPr/>
        </p:nvSpPr>
        <p:spPr bwMode="auto">
          <a:xfrm>
            <a:off x="8753475" y="2631044"/>
            <a:ext cx="869950" cy="366713"/>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局域网</a:t>
            </a:r>
            <a:endParaRPr kumimoji="1" lang="zh-CN" altLang="en-US" sz="1800" b="1">
              <a:solidFill>
                <a:schemeClr val="bg2"/>
              </a:solidFill>
              <a:latin typeface="+mn-lt"/>
              <a:ea typeface="+mn-ea"/>
            </a:endParaRPr>
          </a:p>
        </p:txBody>
      </p:sp>
      <p:sp>
        <p:nvSpPr>
          <p:cNvPr id="520" name="Line 517"/>
          <p:cNvSpPr>
            <a:spLocks noChangeShapeType="1"/>
          </p:cNvSpPr>
          <p:nvPr/>
        </p:nvSpPr>
        <p:spPr bwMode="auto">
          <a:xfrm flipV="1">
            <a:off x="2566988" y="2508806"/>
            <a:ext cx="1223962" cy="360362"/>
          </a:xfrm>
          <a:prstGeom prst="line">
            <a:avLst/>
          </a:prstGeom>
          <a:noFill/>
          <a:ln w="5715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521" name="Line 518"/>
          <p:cNvSpPr>
            <a:spLocks noChangeShapeType="1"/>
          </p:cNvSpPr>
          <p:nvPr/>
        </p:nvSpPr>
        <p:spPr bwMode="auto">
          <a:xfrm flipV="1">
            <a:off x="6497639" y="2521507"/>
            <a:ext cx="1406525" cy="115887"/>
          </a:xfrm>
          <a:prstGeom prst="line">
            <a:avLst/>
          </a:prstGeom>
          <a:noFill/>
          <a:ln w="5715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522" name="Line 519"/>
          <p:cNvSpPr>
            <a:spLocks noChangeShapeType="1"/>
          </p:cNvSpPr>
          <p:nvPr/>
        </p:nvSpPr>
        <p:spPr bwMode="auto">
          <a:xfrm>
            <a:off x="8504238" y="2567543"/>
            <a:ext cx="1587500" cy="261938"/>
          </a:xfrm>
          <a:prstGeom prst="line">
            <a:avLst/>
          </a:prstGeom>
          <a:noFill/>
          <a:ln w="5715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sp>
        <p:nvSpPr>
          <p:cNvPr id="523" name="Line 520"/>
          <p:cNvSpPr>
            <a:spLocks noChangeShapeType="1"/>
          </p:cNvSpPr>
          <p:nvPr/>
        </p:nvSpPr>
        <p:spPr bwMode="auto">
          <a:xfrm>
            <a:off x="4433888" y="2478644"/>
            <a:ext cx="1543050" cy="142875"/>
          </a:xfrm>
          <a:prstGeom prst="line">
            <a:avLst/>
          </a:prstGeom>
          <a:noFill/>
          <a:ln w="57150">
            <a:solidFill>
              <a:schemeClr val="hlink"/>
            </a:solidFill>
            <a:round/>
            <a:tailEnd type="triangle" w="med" len="lg"/>
          </a:ln>
          <a:effectLst/>
        </p:spPr>
        <p:txBody>
          <a:bodyPr/>
          <a:p>
            <a:endParaRPr lang="zh-CN" altLang="en-US" b="1">
              <a:solidFill>
                <a:schemeClr val="tx1">
                  <a:lumMod val="75000"/>
                  <a:lumOff val="25000"/>
                </a:schemeClr>
              </a:solidFill>
              <a:latin typeface="+mn-lt"/>
              <a:ea typeface="+mn-ea"/>
            </a:endParaRPr>
          </a:p>
        </p:txBody>
      </p:sp>
      <p:grpSp>
        <p:nvGrpSpPr>
          <p:cNvPr id="524" name="Group 587"/>
          <p:cNvGrpSpPr/>
          <p:nvPr/>
        </p:nvGrpSpPr>
        <p:grpSpPr bwMode="auto">
          <a:xfrm>
            <a:off x="1778001" y="3251756"/>
            <a:ext cx="8728075" cy="2419350"/>
            <a:chOff x="158" y="2405"/>
            <a:chExt cx="5498" cy="1524"/>
          </a:xfrm>
        </p:grpSpPr>
        <p:sp>
          <p:nvSpPr>
            <p:cNvPr id="525" name="AutoShape 524"/>
            <p:cNvSpPr>
              <a:spLocks noChangeArrowheads="1"/>
            </p:cNvSpPr>
            <p:nvPr/>
          </p:nvSpPr>
          <p:spPr bwMode="auto">
            <a:xfrm>
              <a:off x="158" y="2633"/>
              <a:ext cx="564" cy="1144"/>
            </a:xfrm>
            <a:prstGeom prst="cube">
              <a:avLst>
                <a:gd name="adj" fmla="val 9250"/>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26" name="Freeform 525"/>
            <p:cNvSpPr/>
            <p:nvPr/>
          </p:nvSpPr>
          <p:spPr bwMode="auto">
            <a:xfrm>
              <a:off x="158"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27" name="Freeform 528"/>
            <p:cNvSpPr/>
            <p:nvPr/>
          </p:nvSpPr>
          <p:spPr bwMode="auto">
            <a:xfrm>
              <a:off x="158" y="2844"/>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28" name="Freeform 526"/>
            <p:cNvSpPr/>
            <p:nvPr/>
          </p:nvSpPr>
          <p:spPr bwMode="auto">
            <a:xfrm>
              <a:off x="158"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29" name="Freeform 527"/>
            <p:cNvSpPr/>
            <p:nvPr/>
          </p:nvSpPr>
          <p:spPr bwMode="auto">
            <a:xfrm>
              <a:off x="158" y="3058"/>
              <a:ext cx="564" cy="76"/>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30" name="Rectangle 529"/>
            <p:cNvSpPr>
              <a:spLocks noChangeArrowheads="1"/>
            </p:cNvSpPr>
            <p:nvPr/>
          </p:nvSpPr>
          <p:spPr bwMode="auto">
            <a:xfrm>
              <a:off x="170" y="3363"/>
              <a:ext cx="486" cy="194"/>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31" name="Text Box 530"/>
            <p:cNvSpPr txBox="1">
              <a:spLocks noChangeArrowheads="1"/>
            </p:cNvSpPr>
            <p:nvPr/>
          </p:nvSpPr>
          <p:spPr bwMode="auto">
            <a:xfrm>
              <a:off x="158" y="3330"/>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32" name="Text Box 531"/>
            <p:cNvSpPr txBox="1">
              <a:spLocks noChangeArrowheads="1"/>
            </p:cNvSpPr>
            <p:nvPr/>
          </p:nvSpPr>
          <p:spPr bwMode="auto">
            <a:xfrm>
              <a:off x="160" y="2677"/>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应用层</a:t>
              </a:r>
              <a:endParaRPr kumimoji="1" lang="zh-CN" altLang="en-US" sz="1800" b="1">
                <a:solidFill>
                  <a:schemeClr val="bg2"/>
                </a:solidFill>
                <a:latin typeface="+mn-lt"/>
                <a:ea typeface="+mn-ea"/>
              </a:endParaRPr>
            </a:p>
          </p:txBody>
        </p:sp>
        <p:sp>
          <p:nvSpPr>
            <p:cNvPr id="533" name="Text Box 532"/>
            <p:cNvSpPr txBox="1">
              <a:spLocks noChangeArrowheads="1"/>
            </p:cNvSpPr>
            <p:nvPr/>
          </p:nvSpPr>
          <p:spPr bwMode="auto">
            <a:xfrm>
              <a:off x="158" y="2894"/>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运输层</a:t>
              </a:r>
              <a:endParaRPr kumimoji="1" lang="zh-CN" altLang="en-US" sz="1800" b="1">
                <a:solidFill>
                  <a:schemeClr val="bg2"/>
                </a:solidFill>
                <a:latin typeface="+mn-lt"/>
                <a:ea typeface="+mn-ea"/>
              </a:endParaRPr>
            </a:p>
          </p:txBody>
        </p:sp>
        <p:sp>
          <p:nvSpPr>
            <p:cNvPr id="534" name="Text Box 533"/>
            <p:cNvSpPr txBox="1">
              <a:spLocks noChangeArrowheads="1"/>
            </p:cNvSpPr>
            <p:nvPr/>
          </p:nvSpPr>
          <p:spPr bwMode="auto">
            <a:xfrm>
              <a:off x="158"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35" name="Text Box 534"/>
            <p:cNvSpPr txBox="1">
              <a:spLocks noChangeArrowheads="1"/>
            </p:cNvSpPr>
            <p:nvPr/>
          </p:nvSpPr>
          <p:spPr bwMode="auto">
            <a:xfrm>
              <a:off x="158"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36" name="AutoShape 536"/>
            <p:cNvSpPr>
              <a:spLocks noChangeArrowheads="1"/>
            </p:cNvSpPr>
            <p:nvPr/>
          </p:nvSpPr>
          <p:spPr bwMode="auto">
            <a:xfrm>
              <a:off x="5092" y="2633"/>
              <a:ext cx="564" cy="1144"/>
            </a:xfrm>
            <a:prstGeom prst="cube">
              <a:avLst>
                <a:gd name="adj" fmla="val 9250"/>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37" name="Freeform 537"/>
            <p:cNvSpPr/>
            <p:nvPr/>
          </p:nvSpPr>
          <p:spPr bwMode="auto">
            <a:xfrm>
              <a:off x="5092"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38" name="Freeform 538"/>
            <p:cNvSpPr/>
            <p:nvPr/>
          </p:nvSpPr>
          <p:spPr bwMode="auto">
            <a:xfrm>
              <a:off x="5092"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39" name="Freeform 539"/>
            <p:cNvSpPr/>
            <p:nvPr/>
          </p:nvSpPr>
          <p:spPr bwMode="auto">
            <a:xfrm>
              <a:off x="5092" y="3058"/>
              <a:ext cx="564" cy="76"/>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40" name="Freeform 540"/>
            <p:cNvSpPr/>
            <p:nvPr/>
          </p:nvSpPr>
          <p:spPr bwMode="auto">
            <a:xfrm>
              <a:off x="5092" y="2844"/>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41" name="Rectangle 541"/>
            <p:cNvSpPr>
              <a:spLocks noChangeArrowheads="1"/>
            </p:cNvSpPr>
            <p:nvPr/>
          </p:nvSpPr>
          <p:spPr bwMode="auto">
            <a:xfrm>
              <a:off x="5104" y="3362"/>
              <a:ext cx="486" cy="195"/>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42" name="Text Box 542"/>
            <p:cNvSpPr txBox="1">
              <a:spLocks noChangeArrowheads="1"/>
            </p:cNvSpPr>
            <p:nvPr/>
          </p:nvSpPr>
          <p:spPr bwMode="auto">
            <a:xfrm>
              <a:off x="5057" y="3339"/>
              <a:ext cx="548" cy="231"/>
            </a:xfrm>
            <a:prstGeom prst="rect">
              <a:avLst/>
            </a:prstGeom>
            <a:noFill/>
            <a:ln w="9525">
              <a:noFill/>
              <a:miter lim="800000"/>
            </a:ln>
            <a:effectLst/>
          </p:spPr>
          <p:txBody>
            <a:bodyPr>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43" name="Text Box 543"/>
            <p:cNvSpPr txBox="1">
              <a:spLocks noChangeArrowheads="1"/>
            </p:cNvSpPr>
            <p:nvPr/>
          </p:nvSpPr>
          <p:spPr bwMode="auto">
            <a:xfrm>
              <a:off x="5059" y="2677"/>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应用层</a:t>
              </a:r>
              <a:endParaRPr kumimoji="1" lang="zh-CN" altLang="en-US" sz="1800" b="1">
                <a:solidFill>
                  <a:schemeClr val="bg2"/>
                </a:solidFill>
                <a:latin typeface="+mn-lt"/>
                <a:ea typeface="+mn-ea"/>
              </a:endParaRPr>
            </a:p>
          </p:txBody>
        </p:sp>
        <p:sp>
          <p:nvSpPr>
            <p:cNvPr id="544" name="Text Box 544"/>
            <p:cNvSpPr txBox="1">
              <a:spLocks noChangeArrowheads="1"/>
            </p:cNvSpPr>
            <p:nvPr/>
          </p:nvSpPr>
          <p:spPr bwMode="auto">
            <a:xfrm>
              <a:off x="5057" y="2894"/>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运输层</a:t>
              </a:r>
              <a:endParaRPr kumimoji="1" lang="zh-CN" altLang="en-US" sz="1800" b="1">
                <a:solidFill>
                  <a:schemeClr val="bg2"/>
                </a:solidFill>
                <a:latin typeface="+mn-lt"/>
                <a:ea typeface="+mn-ea"/>
              </a:endParaRPr>
            </a:p>
          </p:txBody>
        </p:sp>
        <p:sp>
          <p:nvSpPr>
            <p:cNvPr id="545" name="Text Box 545"/>
            <p:cNvSpPr txBox="1">
              <a:spLocks noChangeArrowheads="1"/>
            </p:cNvSpPr>
            <p:nvPr/>
          </p:nvSpPr>
          <p:spPr bwMode="auto">
            <a:xfrm>
              <a:off x="5057"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46" name="Text Box 546"/>
            <p:cNvSpPr txBox="1">
              <a:spLocks noChangeArrowheads="1"/>
            </p:cNvSpPr>
            <p:nvPr/>
          </p:nvSpPr>
          <p:spPr bwMode="auto">
            <a:xfrm>
              <a:off x="5057"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47" name="AutoShape 547"/>
            <p:cNvSpPr>
              <a:spLocks noChangeArrowheads="1"/>
            </p:cNvSpPr>
            <p:nvPr/>
          </p:nvSpPr>
          <p:spPr bwMode="auto">
            <a:xfrm>
              <a:off x="1383" y="3081"/>
              <a:ext cx="564" cy="696"/>
            </a:xfrm>
            <a:prstGeom prst="cube">
              <a:avLst>
                <a:gd name="adj" fmla="val 9250"/>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48" name="Freeform 548"/>
            <p:cNvSpPr/>
            <p:nvPr/>
          </p:nvSpPr>
          <p:spPr bwMode="auto">
            <a:xfrm>
              <a:off x="1383"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49" name="Rectangle 549"/>
            <p:cNvSpPr>
              <a:spLocks noChangeArrowheads="1"/>
            </p:cNvSpPr>
            <p:nvPr/>
          </p:nvSpPr>
          <p:spPr bwMode="auto">
            <a:xfrm>
              <a:off x="1408" y="3353"/>
              <a:ext cx="476" cy="204"/>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50" name="Freeform 550"/>
            <p:cNvSpPr/>
            <p:nvPr/>
          </p:nvSpPr>
          <p:spPr bwMode="auto">
            <a:xfrm>
              <a:off x="1383"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51" name="Text Box 551"/>
            <p:cNvSpPr txBox="1">
              <a:spLocks noChangeArrowheads="1"/>
            </p:cNvSpPr>
            <p:nvPr/>
          </p:nvSpPr>
          <p:spPr bwMode="auto">
            <a:xfrm>
              <a:off x="1379" y="3330"/>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52" name="Text Box 552"/>
            <p:cNvSpPr txBox="1">
              <a:spLocks noChangeArrowheads="1"/>
            </p:cNvSpPr>
            <p:nvPr/>
          </p:nvSpPr>
          <p:spPr bwMode="auto">
            <a:xfrm>
              <a:off x="1379"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53" name="Text Box 553"/>
            <p:cNvSpPr txBox="1">
              <a:spLocks noChangeArrowheads="1"/>
            </p:cNvSpPr>
            <p:nvPr/>
          </p:nvSpPr>
          <p:spPr bwMode="auto">
            <a:xfrm>
              <a:off x="1379"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54" name="AutoShape 554"/>
            <p:cNvSpPr>
              <a:spLocks noChangeArrowheads="1"/>
            </p:cNvSpPr>
            <p:nvPr/>
          </p:nvSpPr>
          <p:spPr bwMode="auto">
            <a:xfrm>
              <a:off x="2710" y="3081"/>
              <a:ext cx="564" cy="696"/>
            </a:xfrm>
            <a:prstGeom prst="cube">
              <a:avLst>
                <a:gd name="adj" fmla="val 9250"/>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55" name="Freeform 555"/>
            <p:cNvSpPr/>
            <p:nvPr/>
          </p:nvSpPr>
          <p:spPr bwMode="auto">
            <a:xfrm>
              <a:off x="2710"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56" name="Rectangle 556"/>
            <p:cNvSpPr>
              <a:spLocks noChangeArrowheads="1"/>
            </p:cNvSpPr>
            <p:nvPr/>
          </p:nvSpPr>
          <p:spPr bwMode="auto">
            <a:xfrm>
              <a:off x="2722" y="3353"/>
              <a:ext cx="492" cy="204"/>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57" name="Freeform 557"/>
            <p:cNvSpPr/>
            <p:nvPr/>
          </p:nvSpPr>
          <p:spPr bwMode="auto">
            <a:xfrm>
              <a:off x="2710"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58" name="Text Box 558"/>
            <p:cNvSpPr txBox="1">
              <a:spLocks noChangeArrowheads="1"/>
            </p:cNvSpPr>
            <p:nvPr/>
          </p:nvSpPr>
          <p:spPr bwMode="auto">
            <a:xfrm>
              <a:off x="2699" y="3330"/>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59" name="Text Box 559"/>
            <p:cNvSpPr txBox="1">
              <a:spLocks noChangeArrowheads="1"/>
            </p:cNvSpPr>
            <p:nvPr/>
          </p:nvSpPr>
          <p:spPr bwMode="auto">
            <a:xfrm>
              <a:off x="2699"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60" name="Text Box 560"/>
            <p:cNvSpPr txBox="1">
              <a:spLocks noChangeArrowheads="1"/>
            </p:cNvSpPr>
            <p:nvPr/>
          </p:nvSpPr>
          <p:spPr bwMode="auto">
            <a:xfrm>
              <a:off x="2699"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61" name="AutoShape 561"/>
            <p:cNvSpPr>
              <a:spLocks noChangeArrowheads="1"/>
            </p:cNvSpPr>
            <p:nvPr/>
          </p:nvSpPr>
          <p:spPr bwMode="auto">
            <a:xfrm>
              <a:off x="3901" y="3081"/>
              <a:ext cx="564" cy="696"/>
            </a:xfrm>
            <a:prstGeom prst="cube">
              <a:avLst>
                <a:gd name="adj" fmla="val 9250"/>
              </a:avLst>
            </a:prstGeom>
            <a:solidFill>
              <a:schemeClr val="bg1"/>
            </a:solidFill>
            <a:ln w="19050">
              <a:solidFill>
                <a:schemeClr val="tx1"/>
              </a:solidFill>
              <a:miter lim="800000"/>
            </a:ln>
            <a:effectLst/>
          </p:spPr>
          <p:txBody>
            <a:bodyPr wrap="none" anchor="ctr"/>
            <a:p>
              <a:endParaRPr lang="zh-CN" altLang="en-US" b="1">
                <a:solidFill>
                  <a:schemeClr val="bg2"/>
                </a:solidFill>
                <a:latin typeface="+mn-lt"/>
                <a:ea typeface="+mn-ea"/>
              </a:endParaRPr>
            </a:p>
          </p:txBody>
        </p:sp>
        <p:sp>
          <p:nvSpPr>
            <p:cNvPr id="562" name="Freeform 562"/>
            <p:cNvSpPr/>
            <p:nvPr/>
          </p:nvSpPr>
          <p:spPr bwMode="auto">
            <a:xfrm>
              <a:off x="3901"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63" name="Rectangle 563"/>
            <p:cNvSpPr>
              <a:spLocks noChangeArrowheads="1"/>
            </p:cNvSpPr>
            <p:nvPr/>
          </p:nvSpPr>
          <p:spPr bwMode="auto">
            <a:xfrm>
              <a:off x="3910" y="3353"/>
              <a:ext cx="498" cy="204"/>
            </a:xfrm>
            <a:prstGeom prst="rect">
              <a:avLst/>
            </a:prstGeom>
            <a:noFill/>
            <a:ln w="9525">
              <a:noFill/>
              <a:miter lim="800000"/>
            </a:ln>
            <a:effectLst/>
          </p:spPr>
          <p:txBody>
            <a:bodyPr wrap="none" anchor="ctr"/>
            <a:p>
              <a:endParaRPr lang="zh-CN" altLang="en-US" b="1">
                <a:solidFill>
                  <a:schemeClr val="bg2"/>
                </a:solidFill>
                <a:latin typeface="+mn-lt"/>
                <a:ea typeface="+mn-ea"/>
              </a:endParaRPr>
            </a:p>
          </p:txBody>
        </p:sp>
        <p:sp>
          <p:nvSpPr>
            <p:cNvPr id="564" name="Freeform 564"/>
            <p:cNvSpPr/>
            <p:nvPr/>
          </p:nvSpPr>
          <p:spPr bwMode="auto">
            <a:xfrm>
              <a:off x="3901"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latin typeface="+mn-lt"/>
                <a:ea typeface="+mn-ea"/>
              </a:endParaRPr>
            </a:p>
          </p:txBody>
        </p:sp>
        <p:sp>
          <p:nvSpPr>
            <p:cNvPr id="565" name="Text Box 565"/>
            <p:cNvSpPr txBox="1">
              <a:spLocks noChangeArrowheads="1"/>
            </p:cNvSpPr>
            <p:nvPr/>
          </p:nvSpPr>
          <p:spPr bwMode="auto">
            <a:xfrm>
              <a:off x="3878" y="3330"/>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566" name="Text Box 566"/>
            <p:cNvSpPr txBox="1">
              <a:spLocks noChangeArrowheads="1"/>
            </p:cNvSpPr>
            <p:nvPr/>
          </p:nvSpPr>
          <p:spPr bwMode="auto">
            <a:xfrm>
              <a:off x="3878" y="3112"/>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567" name="Text Box 567"/>
            <p:cNvSpPr txBox="1">
              <a:spLocks noChangeArrowheads="1"/>
            </p:cNvSpPr>
            <p:nvPr/>
          </p:nvSpPr>
          <p:spPr bwMode="auto">
            <a:xfrm>
              <a:off x="3878" y="3548"/>
              <a:ext cx="548" cy="231"/>
            </a:xfrm>
            <a:prstGeom prst="rect">
              <a:avLst/>
            </a:prstGeom>
            <a:noFill/>
            <a:ln w="9525">
              <a:noFill/>
              <a:miter lim="800000"/>
            </a:ln>
            <a:effectLst/>
          </p:spPr>
          <p:txBody>
            <a:bodyPr wrap="none">
              <a:spAutoFit/>
            </a:bodyPr>
            <a:p>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568" name="Freeform 572"/>
            <p:cNvSpPr/>
            <p:nvPr/>
          </p:nvSpPr>
          <p:spPr bwMode="auto">
            <a:xfrm>
              <a:off x="568" y="3777"/>
              <a:ext cx="1072"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p>
              <a:endParaRPr lang="zh-CN" altLang="en-US" b="1">
                <a:solidFill>
                  <a:schemeClr val="bg2"/>
                </a:solidFill>
                <a:latin typeface="+mn-lt"/>
                <a:ea typeface="+mn-ea"/>
              </a:endParaRPr>
            </a:p>
          </p:txBody>
        </p:sp>
        <p:sp>
          <p:nvSpPr>
            <p:cNvPr id="569" name="Freeform 573"/>
            <p:cNvSpPr/>
            <p:nvPr/>
          </p:nvSpPr>
          <p:spPr bwMode="auto">
            <a:xfrm>
              <a:off x="4264" y="3777"/>
              <a:ext cx="1072"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p>
              <a:endParaRPr lang="zh-CN" altLang="en-US" b="1">
                <a:solidFill>
                  <a:schemeClr val="bg2"/>
                </a:solidFill>
                <a:latin typeface="+mn-lt"/>
                <a:ea typeface="+mn-ea"/>
              </a:endParaRPr>
            </a:p>
          </p:txBody>
        </p:sp>
        <p:sp>
          <p:nvSpPr>
            <p:cNvPr id="570" name="Freeform 574"/>
            <p:cNvSpPr/>
            <p:nvPr/>
          </p:nvSpPr>
          <p:spPr bwMode="auto">
            <a:xfrm>
              <a:off x="1896" y="3769"/>
              <a:ext cx="920" cy="16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p>
              <a:endParaRPr lang="zh-CN" altLang="en-US" b="1">
                <a:solidFill>
                  <a:schemeClr val="bg2"/>
                </a:solidFill>
                <a:latin typeface="+mn-lt"/>
                <a:ea typeface="+mn-ea"/>
              </a:endParaRPr>
            </a:p>
          </p:txBody>
        </p:sp>
        <p:sp>
          <p:nvSpPr>
            <p:cNvPr id="571" name="Freeform 575"/>
            <p:cNvSpPr/>
            <p:nvPr/>
          </p:nvSpPr>
          <p:spPr bwMode="auto">
            <a:xfrm>
              <a:off x="3112" y="3777"/>
              <a:ext cx="928"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ln>
            <a:effectLst/>
          </p:spPr>
          <p:txBody>
            <a:bodyPr/>
            <a:p>
              <a:endParaRPr lang="zh-CN" altLang="en-US" b="1">
                <a:solidFill>
                  <a:schemeClr val="bg2"/>
                </a:solidFill>
                <a:latin typeface="+mn-lt"/>
                <a:ea typeface="+mn-ea"/>
              </a:endParaRPr>
            </a:p>
          </p:txBody>
        </p:sp>
        <p:sp>
          <p:nvSpPr>
            <p:cNvPr id="572" name="Text Box 576"/>
            <p:cNvSpPr txBox="1">
              <a:spLocks noChangeArrowheads="1"/>
            </p:cNvSpPr>
            <p:nvPr/>
          </p:nvSpPr>
          <p:spPr bwMode="auto">
            <a:xfrm>
              <a:off x="1531" y="2837"/>
              <a:ext cx="278"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1</a:t>
              </a:r>
              <a:endParaRPr kumimoji="1" lang="en-US" altLang="zh-CN" sz="1800" b="1" baseline="-25000">
                <a:solidFill>
                  <a:schemeClr val="bg2"/>
                </a:solidFill>
                <a:latin typeface="+mn-lt"/>
                <a:ea typeface="+mn-ea"/>
              </a:endParaRPr>
            </a:p>
          </p:txBody>
        </p:sp>
        <p:sp>
          <p:nvSpPr>
            <p:cNvPr id="573" name="Text Box 577"/>
            <p:cNvSpPr txBox="1">
              <a:spLocks noChangeArrowheads="1"/>
            </p:cNvSpPr>
            <p:nvPr/>
          </p:nvSpPr>
          <p:spPr bwMode="auto">
            <a:xfrm>
              <a:off x="2872" y="2837"/>
              <a:ext cx="278"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2</a:t>
              </a:r>
              <a:endParaRPr kumimoji="1" lang="en-US" altLang="zh-CN" sz="1800" b="1" baseline="-25000">
                <a:solidFill>
                  <a:schemeClr val="bg2"/>
                </a:solidFill>
                <a:latin typeface="+mn-lt"/>
                <a:ea typeface="+mn-ea"/>
              </a:endParaRPr>
            </a:p>
          </p:txBody>
        </p:sp>
        <p:sp>
          <p:nvSpPr>
            <p:cNvPr id="574" name="Text Box 578"/>
            <p:cNvSpPr txBox="1">
              <a:spLocks noChangeArrowheads="1"/>
            </p:cNvSpPr>
            <p:nvPr/>
          </p:nvSpPr>
          <p:spPr bwMode="auto">
            <a:xfrm>
              <a:off x="4067" y="2837"/>
              <a:ext cx="278"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R</a:t>
              </a:r>
              <a:r>
                <a:rPr kumimoji="1" lang="en-US" altLang="zh-CN" sz="1800" b="1" baseline="-25000">
                  <a:solidFill>
                    <a:schemeClr val="bg2"/>
                  </a:solidFill>
                  <a:latin typeface="+mn-lt"/>
                  <a:ea typeface="+mn-ea"/>
                </a:rPr>
                <a:t>3</a:t>
              </a:r>
              <a:endParaRPr kumimoji="1" lang="en-US" altLang="zh-CN" sz="1800" b="1" baseline="-25000">
                <a:solidFill>
                  <a:schemeClr val="bg2"/>
                </a:solidFill>
                <a:latin typeface="+mn-lt"/>
                <a:ea typeface="+mn-ea"/>
              </a:endParaRPr>
            </a:p>
          </p:txBody>
        </p:sp>
        <p:sp>
          <p:nvSpPr>
            <p:cNvPr id="575" name="Text Box 579"/>
            <p:cNvSpPr txBox="1">
              <a:spLocks noChangeArrowheads="1"/>
            </p:cNvSpPr>
            <p:nvPr/>
          </p:nvSpPr>
          <p:spPr bwMode="auto">
            <a:xfrm>
              <a:off x="326" y="2405"/>
              <a:ext cx="275"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H</a:t>
              </a:r>
              <a:r>
                <a:rPr kumimoji="1" lang="en-US" altLang="zh-CN" sz="1800" b="1" baseline="-25000">
                  <a:solidFill>
                    <a:schemeClr val="bg2"/>
                  </a:solidFill>
                  <a:latin typeface="+mn-lt"/>
                  <a:ea typeface="+mn-ea"/>
                </a:rPr>
                <a:t>1</a:t>
              </a:r>
              <a:endParaRPr kumimoji="1" lang="en-US" altLang="zh-CN" sz="1800" b="1" baseline="-25000">
                <a:solidFill>
                  <a:schemeClr val="bg2"/>
                </a:solidFill>
                <a:latin typeface="+mn-lt"/>
                <a:ea typeface="+mn-ea"/>
              </a:endParaRPr>
            </a:p>
          </p:txBody>
        </p:sp>
        <p:sp>
          <p:nvSpPr>
            <p:cNvPr id="576" name="Text Box 580"/>
            <p:cNvSpPr txBox="1">
              <a:spLocks noChangeArrowheads="1"/>
            </p:cNvSpPr>
            <p:nvPr/>
          </p:nvSpPr>
          <p:spPr bwMode="auto">
            <a:xfrm>
              <a:off x="5272" y="2405"/>
              <a:ext cx="275" cy="233"/>
            </a:xfrm>
            <a:prstGeom prst="rect">
              <a:avLst/>
            </a:prstGeom>
            <a:noFill/>
            <a:ln w="9525">
              <a:noFill/>
              <a:miter lim="800000"/>
            </a:ln>
            <a:effectLst/>
          </p:spPr>
          <p:txBody>
            <a:bodyPr wrap="none">
              <a:spAutoFit/>
            </a:bodyPr>
            <a:p>
              <a:r>
                <a:rPr kumimoji="1" lang="en-US" altLang="zh-CN" sz="1800" b="1">
                  <a:solidFill>
                    <a:schemeClr val="bg2"/>
                  </a:solidFill>
                  <a:latin typeface="+mn-lt"/>
                  <a:ea typeface="+mn-ea"/>
                </a:rPr>
                <a:t>H</a:t>
              </a:r>
              <a:r>
                <a:rPr kumimoji="1" lang="en-US" altLang="zh-CN" sz="1800" b="1" baseline="-25000">
                  <a:solidFill>
                    <a:schemeClr val="bg2"/>
                  </a:solidFill>
                  <a:latin typeface="+mn-lt"/>
                  <a:ea typeface="+mn-ea"/>
                </a:rPr>
                <a:t>2</a:t>
              </a:r>
              <a:endParaRPr kumimoji="1" lang="en-US" altLang="zh-CN" sz="1800" b="1" baseline="-25000">
                <a:solidFill>
                  <a:schemeClr val="bg2"/>
                </a:solidFill>
                <a:latin typeface="+mn-lt"/>
                <a:ea typeface="+mn-ea"/>
              </a:endParaRPr>
            </a:p>
          </p:txBody>
        </p:sp>
      </p:grpSp>
      <p:sp>
        <p:nvSpPr>
          <p:cNvPr id="577" name="Text Box 582"/>
          <p:cNvSpPr txBox="1">
            <a:spLocks noChangeArrowheads="1"/>
          </p:cNvSpPr>
          <p:nvPr/>
        </p:nvSpPr>
        <p:spPr bwMode="auto">
          <a:xfrm>
            <a:off x="3672870" y="3297794"/>
            <a:ext cx="4852610" cy="523220"/>
          </a:xfrm>
          <a:prstGeom prst="rect">
            <a:avLst/>
          </a:prstGeom>
          <a:noFill/>
          <a:ln w="9525">
            <a:noFill/>
            <a:miter lim="800000"/>
          </a:ln>
          <a:effectLst/>
        </p:spPr>
        <p:txBody>
          <a:bodyPr wrap="none">
            <a:spAutoFit/>
          </a:bodyPr>
          <a:p>
            <a:r>
              <a:rPr lang="zh-CN" altLang="en-US" sz="2800" b="1" dirty="0">
                <a:solidFill>
                  <a:schemeClr val="bg2"/>
                </a:solidFill>
                <a:latin typeface="+mn-lt"/>
                <a:ea typeface="+mn-ea"/>
              </a:rPr>
              <a:t>仅从数据链路层观察帧的流动</a:t>
            </a:r>
            <a:endParaRPr lang="zh-CN" altLang="en-US" sz="2800" b="1" dirty="0">
              <a:solidFill>
                <a:schemeClr val="bg2"/>
              </a:solidFill>
              <a:latin typeface="+mn-lt"/>
              <a:ea typeface="+mn-ea"/>
            </a:endParaRPr>
          </a:p>
        </p:txBody>
      </p:sp>
      <p:sp>
        <p:nvSpPr>
          <p:cNvPr id="132" name="Rectangle 591"/>
          <p:cNvSpPr>
            <a:spLocks noChangeArrowheads="1"/>
          </p:cNvSpPr>
          <p:nvPr/>
        </p:nvSpPr>
        <p:spPr bwMode="auto">
          <a:xfrm>
            <a:off x="1797051" y="4764644"/>
            <a:ext cx="771525" cy="323850"/>
          </a:xfrm>
          <a:prstGeom prst="rect">
            <a:avLst/>
          </a:prstGeom>
          <a:solidFill>
            <a:srgbClr val="DDDDDD"/>
          </a:solidFill>
          <a:ln w="9525">
            <a:noFill/>
            <a:miter lim="800000"/>
          </a:ln>
          <a:effectLst/>
        </p:spPr>
        <p:txBody>
          <a:bodyPr wrap="none" anchor="ctr"/>
          <a:p>
            <a:endParaRPr lang="zh-CN" altLang="en-US" b="1">
              <a:solidFill>
                <a:schemeClr val="bg2"/>
              </a:solidFill>
            </a:endParaRPr>
          </a:p>
        </p:txBody>
      </p:sp>
      <p:sp>
        <p:nvSpPr>
          <p:cNvPr id="133" name="Text Box 592"/>
          <p:cNvSpPr txBox="1">
            <a:spLocks noChangeArrowheads="1"/>
          </p:cNvSpPr>
          <p:nvPr/>
        </p:nvSpPr>
        <p:spPr bwMode="auto">
          <a:xfrm>
            <a:off x="1790700" y="4728132"/>
            <a:ext cx="881973" cy="369332"/>
          </a:xfrm>
          <a:prstGeom prst="rect">
            <a:avLst/>
          </a:prstGeom>
          <a:noFill/>
          <a:ln w="9525">
            <a:noFill/>
            <a:miter lim="800000"/>
          </a:ln>
          <a:effectLst/>
        </p:spPr>
        <p:txBody>
          <a:bodyPr wrap="none">
            <a:spAutoFit/>
          </a:bodyPr>
          <a:p>
            <a:r>
              <a:rPr kumimoji="1" lang="zh-CN" altLang="en-US" sz="1800" b="1">
                <a:solidFill>
                  <a:schemeClr val="bg2"/>
                </a:solidFill>
                <a:latin typeface="黑体" panose="02010609060101010101" charset="-122"/>
                <a:ea typeface="黑体" panose="02010609060101010101" charset="-122"/>
              </a:rPr>
              <a:t>链路层</a:t>
            </a:r>
            <a:endParaRPr kumimoji="1" lang="zh-CN" altLang="en-US" sz="1800" b="1">
              <a:solidFill>
                <a:schemeClr val="bg2"/>
              </a:solidFill>
              <a:latin typeface="黑体" panose="02010609060101010101" charset="-122"/>
              <a:ea typeface="黑体" panose="02010609060101010101" charset="-122"/>
            </a:endParaRPr>
          </a:p>
        </p:txBody>
      </p:sp>
      <p:sp>
        <p:nvSpPr>
          <p:cNvPr id="134" name="Rectangle 603"/>
          <p:cNvSpPr>
            <a:spLocks noChangeArrowheads="1"/>
          </p:cNvSpPr>
          <p:nvPr/>
        </p:nvSpPr>
        <p:spPr bwMode="auto">
          <a:xfrm>
            <a:off x="9629776" y="4764644"/>
            <a:ext cx="771525" cy="323850"/>
          </a:xfrm>
          <a:prstGeom prst="rect">
            <a:avLst/>
          </a:prstGeom>
          <a:solidFill>
            <a:srgbClr val="DDDDDD"/>
          </a:solidFill>
          <a:ln w="9525">
            <a:noFill/>
            <a:miter lim="800000"/>
          </a:ln>
          <a:effectLst/>
        </p:spPr>
        <p:txBody>
          <a:bodyPr wrap="none" anchor="ctr"/>
          <a:p>
            <a:endParaRPr lang="zh-CN" altLang="en-US" b="1">
              <a:solidFill>
                <a:schemeClr val="bg2"/>
              </a:solidFill>
            </a:endParaRPr>
          </a:p>
        </p:txBody>
      </p:sp>
      <p:sp>
        <p:nvSpPr>
          <p:cNvPr id="135" name="Text Box 604"/>
          <p:cNvSpPr txBox="1">
            <a:spLocks noChangeArrowheads="1"/>
          </p:cNvSpPr>
          <p:nvPr/>
        </p:nvSpPr>
        <p:spPr bwMode="auto">
          <a:xfrm>
            <a:off x="9623425" y="4728132"/>
            <a:ext cx="881973" cy="369332"/>
          </a:xfrm>
          <a:prstGeom prst="rect">
            <a:avLst/>
          </a:prstGeom>
          <a:noFill/>
          <a:ln w="9525">
            <a:noFill/>
            <a:miter lim="800000"/>
          </a:ln>
          <a:effectLst/>
        </p:spPr>
        <p:txBody>
          <a:bodyPr wrap="none">
            <a:spAutoFit/>
          </a:bodyPr>
          <a:p>
            <a:r>
              <a:rPr kumimoji="1" lang="zh-CN" altLang="en-US" sz="1800" b="1">
                <a:solidFill>
                  <a:schemeClr val="bg2"/>
                </a:solidFill>
                <a:latin typeface="黑体" panose="02010609060101010101" charset="-122"/>
                <a:ea typeface="黑体" panose="02010609060101010101" charset="-122"/>
              </a:rPr>
              <a:t>链路层</a:t>
            </a:r>
            <a:endParaRPr kumimoji="1" lang="zh-CN" altLang="en-US" sz="1800" b="1">
              <a:solidFill>
                <a:schemeClr val="bg2"/>
              </a:solidFill>
              <a:latin typeface="黑体" panose="02010609060101010101" charset="-122"/>
              <a:ea typeface="黑体" panose="02010609060101010101" charset="-122"/>
            </a:endParaRPr>
          </a:p>
        </p:txBody>
      </p:sp>
      <p:sp>
        <p:nvSpPr>
          <p:cNvPr id="136" name="Freeform 610"/>
          <p:cNvSpPr/>
          <p:nvPr/>
        </p:nvSpPr>
        <p:spPr bwMode="auto">
          <a:xfrm>
            <a:off x="3722688" y="4983719"/>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endParaRPr>
          </a:p>
        </p:txBody>
      </p:sp>
      <p:sp>
        <p:nvSpPr>
          <p:cNvPr id="137" name="Rectangle 611"/>
          <p:cNvSpPr>
            <a:spLocks noChangeArrowheads="1"/>
          </p:cNvSpPr>
          <p:nvPr/>
        </p:nvSpPr>
        <p:spPr bwMode="auto">
          <a:xfrm>
            <a:off x="3727451" y="4764644"/>
            <a:ext cx="790575" cy="323850"/>
          </a:xfrm>
          <a:prstGeom prst="rect">
            <a:avLst/>
          </a:prstGeom>
          <a:solidFill>
            <a:srgbClr val="DDDDDD"/>
          </a:solidFill>
          <a:ln w="9525">
            <a:noFill/>
            <a:miter lim="800000"/>
          </a:ln>
          <a:effectLst/>
        </p:spPr>
        <p:txBody>
          <a:bodyPr wrap="none" anchor="ctr"/>
          <a:p>
            <a:endParaRPr lang="zh-CN" altLang="en-US" b="1">
              <a:solidFill>
                <a:schemeClr val="bg2"/>
              </a:solidFill>
            </a:endParaRPr>
          </a:p>
        </p:txBody>
      </p:sp>
      <p:sp>
        <p:nvSpPr>
          <p:cNvPr id="138" name="Text Box 613"/>
          <p:cNvSpPr txBox="1">
            <a:spLocks noChangeArrowheads="1"/>
          </p:cNvSpPr>
          <p:nvPr/>
        </p:nvSpPr>
        <p:spPr bwMode="auto">
          <a:xfrm>
            <a:off x="3748088" y="4728132"/>
            <a:ext cx="881973" cy="369332"/>
          </a:xfrm>
          <a:prstGeom prst="rect">
            <a:avLst/>
          </a:prstGeom>
          <a:noFill/>
          <a:ln w="9525">
            <a:noFill/>
            <a:miter lim="800000"/>
          </a:ln>
          <a:effectLst/>
        </p:spPr>
        <p:txBody>
          <a:bodyPr wrap="none">
            <a:spAutoFit/>
          </a:bodyPr>
          <a:p>
            <a:r>
              <a:rPr kumimoji="1" lang="zh-CN" altLang="en-US" sz="1800" b="1">
                <a:solidFill>
                  <a:schemeClr val="bg2"/>
                </a:solidFill>
                <a:latin typeface="黑体" panose="02010609060101010101" charset="-122"/>
                <a:ea typeface="黑体" panose="02010609060101010101" charset="-122"/>
              </a:rPr>
              <a:t>链路层</a:t>
            </a:r>
            <a:endParaRPr kumimoji="1" lang="zh-CN" altLang="en-US" sz="1800" b="1">
              <a:solidFill>
                <a:schemeClr val="bg2"/>
              </a:solidFill>
              <a:latin typeface="黑体" panose="02010609060101010101" charset="-122"/>
              <a:ea typeface="黑体" panose="02010609060101010101" charset="-122"/>
            </a:endParaRPr>
          </a:p>
        </p:txBody>
      </p:sp>
      <p:sp>
        <p:nvSpPr>
          <p:cNvPr id="139" name="Freeform 617"/>
          <p:cNvSpPr/>
          <p:nvPr/>
        </p:nvSpPr>
        <p:spPr bwMode="auto">
          <a:xfrm>
            <a:off x="5829300" y="4983719"/>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endParaRPr>
          </a:p>
        </p:txBody>
      </p:sp>
      <p:sp>
        <p:nvSpPr>
          <p:cNvPr id="140" name="Rectangle 618"/>
          <p:cNvSpPr>
            <a:spLocks noChangeArrowheads="1"/>
          </p:cNvSpPr>
          <p:nvPr/>
        </p:nvSpPr>
        <p:spPr bwMode="auto">
          <a:xfrm>
            <a:off x="5848350" y="4764644"/>
            <a:ext cx="781050" cy="323850"/>
          </a:xfrm>
          <a:prstGeom prst="rect">
            <a:avLst/>
          </a:prstGeom>
          <a:solidFill>
            <a:srgbClr val="DDDDDD"/>
          </a:solidFill>
          <a:ln w="9525">
            <a:noFill/>
            <a:miter lim="800000"/>
          </a:ln>
          <a:effectLst/>
        </p:spPr>
        <p:txBody>
          <a:bodyPr wrap="none" anchor="ctr"/>
          <a:p>
            <a:endParaRPr lang="zh-CN" altLang="en-US" b="1">
              <a:solidFill>
                <a:schemeClr val="bg2"/>
              </a:solidFill>
            </a:endParaRPr>
          </a:p>
        </p:txBody>
      </p:sp>
      <p:sp>
        <p:nvSpPr>
          <p:cNvPr id="141" name="Text Box 620"/>
          <p:cNvSpPr txBox="1">
            <a:spLocks noChangeArrowheads="1"/>
          </p:cNvSpPr>
          <p:nvPr/>
        </p:nvSpPr>
        <p:spPr bwMode="auto">
          <a:xfrm>
            <a:off x="5854700" y="4728132"/>
            <a:ext cx="881973" cy="369332"/>
          </a:xfrm>
          <a:prstGeom prst="rect">
            <a:avLst/>
          </a:prstGeom>
          <a:noFill/>
          <a:ln w="9525">
            <a:noFill/>
            <a:miter lim="800000"/>
          </a:ln>
          <a:effectLst/>
        </p:spPr>
        <p:txBody>
          <a:bodyPr wrap="none">
            <a:spAutoFit/>
          </a:bodyPr>
          <a:p>
            <a:r>
              <a:rPr kumimoji="1" lang="zh-CN" altLang="en-US" sz="1800" b="1">
                <a:solidFill>
                  <a:schemeClr val="bg2"/>
                </a:solidFill>
                <a:latin typeface="黑体" panose="02010609060101010101" charset="-122"/>
                <a:ea typeface="黑体" panose="02010609060101010101" charset="-122"/>
              </a:rPr>
              <a:t>链路层</a:t>
            </a:r>
            <a:endParaRPr kumimoji="1" lang="zh-CN" altLang="en-US" sz="1800" b="1">
              <a:solidFill>
                <a:schemeClr val="bg2"/>
              </a:solidFill>
              <a:latin typeface="黑体" panose="02010609060101010101" charset="-122"/>
              <a:ea typeface="黑体" panose="02010609060101010101" charset="-122"/>
            </a:endParaRPr>
          </a:p>
        </p:txBody>
      </p:sp>
      <p:sp>
        <p:nvSpPr>
          <p:cNvPr id="142" name="Freeform 624"/>
          <p:cNvSpPr/>
          <p:nvPr/>
        </p:nvSpPr>
        <p:spPr bwMode="auto">
          <a:xfrm>
            <a:off x="7720013" y="4983719"/>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ln>
          <a:effectLst/>
        </p:spPr>
        <p:txBody>
          <a:bodyPr wrap="none" anchor="ctr"/>
          <a:p>
            <a:endParaRPr lang="zh-CN" altLang="en-US" b="1">
              <a:solidFill>
                <a:schemeClr val="bg2"/>
              </a:solidFill>
            </a:endParaRPr>
          </a:p>
        </p:txBody>
      </p:sp>
      <p:sp>
        <p:nvSpPr>
          <p:cNvPr id="143" name="Rectangle 625"/>
          <p:cNvSpPr>
            <a:spLocks noChangeArrowheads="1"/>
          </p:cNvSpPr>
          <p:nvPr/>
        </p:nvSpPr>
        <p:spPr bwMode="auto">
          <a:xfrm>
            <a:off x="7734301" y="4764644"/>
            <a:ext cx="790575" cy="323850"/>
          </a:xfrm>
          <a:prstGeom prst="rect">
            <a:avLst/>
          </a:prstGeom>
          <a:solidFill>
            <a:srgbClr val="DDDDDD"/>
          </a:solidFill>
          <a:ln w="9525">
            <a:noFill/>
            <a:miter lim="800000"/>
          </a:ln>
          <a:effectLst/>
        </p:spPr>
        <p:txBody>
          <a:bodyPr wrap="none" anchor="ctr"/>
          <a:p>
            <a:endParaRPr lang="zh-CN" altLang="en-US" b="1">
              <a:solidFill>
                <a:schemeClr val="bg2"/>
              </a:solidFill>
            </a:endParaRPr>
          </a:p>
        </p:txBody>
      </p:sp>
      <p:sp>
        <p:nvSpPr>
          <p:cNvPr id="144" name="Text Box 627"/>
          <p:cNvSpPr txBox="1">
            <a:spLocks noChangeArrowheads="1"/>
          </p:cNvSpPr>
          <p:nvPr/>
        </p:nvSpPr>
        <p:spPr bwMode="auto">
          <a:xfrm>
            <a:off x="7745413" y="4728132"/>
            <a:ext cx="881973" cy="369332"/>
          </a:xfrm>
          <a:prstGeom prst="rect">
            <a:avLst/>
          </a:prstGeom>
          <a:noFill/>
          <a:ln w="9525">
            <a:noFill/>
            <a:miter lim="800000"/>
          </a:ln>
          <a:effectLst/>
        </p:spPr>
        <p:txBody>
          <a:bodyPr wrap="none">
            <a:spAutoFit/>
          </a:bodyPr>
          <a:p>
            <a:r>
              <a:rPr kumimoji="1" lang="zh-CN" altLang="en-US" sz="1800" b="1">
                <a:solidFill>
                  <a:schemeClr val="bg2"/>
                </a:solidFill>
                <a:latin typeface="黑体" panose="02010609060101010101" charset="-122"/>
                <a:ea typeface="黑体" panose="02010609060101010101" charset="-122"/>
              </a:rPr>
              <a:t>链路层</a:t>
            </a:r>
            <a:endParaRPr kumimoji="1" lang="zh-CN" altLang="en-US" sz="1800" b="1">
              <a:solidFill>
                <a:schemeClr val="bg2"/>
              </a:solidFill>
              <a:latin typeface="黑体" panose="02010609060101010101" charset="-122"/>
              <a:ea typeface="黑体" panose="02010609060101010101" charset="-122"/>
            </a:endParaRPr>
          </a:p>
        </p:txBody>
      </p:sp>
      <p:sp>
        <p:nvSpPr>
          <p:cNvPr id="145" name="Line 630"/>
          <p:cNvSpPr>
            <a:spLocks noChangeShapeType="1"/>
          </p:cNvSpPr>
          <p:nvPr/>
        </p:nvSpPr>
        <p:spPr bwMode="auto">
          <a:xfrm>
            <a:off x="2771775" y="4955144"/>
            <a:ext cx="1219200" cy="0"/>
          </a:xfrm>
          <a:prstGeom prst="line">
            <a:avLst/>
          </a:prstGeom>
          <a:noFill/>
          <a:ln w="76200">
            <a:solidFill>
              <a:srgbClr val="00CC99"/>
            </a:solidFill>
            <a:round/>
            <a:tailEnd type="triangle" w="med" len="lg"/>
          </a:ln>
          <a:effectLst/>
        </p:spPr>
        <p:txBody>
          <a:bodyPr/>
          <a:p>
            <a:endParaRPr lang="zh-CN" altLang="en-US" b="1"/>
          </a:p>
        </p:txBody>
      </p:sp>
      <p:sp>
        <p:nvSpPr>
          <p:cNvPr id="146" name="Line 631"/>
          <p:cNvSpPr>
            <a:spLocks noChangeShapeType="1"/>
          </p:cNvSpPr>
          <p:nvPr/>
        </p:nvSpPr>
        <p:spPr bwMode="auto">
          <a:xfrm>
            <a:off x="4714875" y="4955144"/>
            <a:ext cx="1219200" cy="0"/>
          </a:xfrm>
          <a:prstGeom prst="line">
            <a:avLst/>
          </a:prstGeom>
          <a:noFill/>
          <a:ln w="76200">
            <a:solidFill>
              <a:srgbClr val="00CC99"/>
            </a:solidFill>
            <a:round/>
            <a:tailEnd type="triangle" w="med" len="lg"/>
          </a:ln>
          <a:effectLst/>
        </p:spPr>
        <p:txBody>
          <a:bodyPr/>
          <a:p>
            <a:endParaRPr lang="zh-CN" altLang="en-US" b="1"/>
          </a:p>
        </p:txBody>
      </p:sp>
      <p:sp>
        <p:nvSpPr>
          <p:cNvPr id="147" name="Line 632"/>
          <p:cNvSpPr>
            <a:spLocks noChangeShapeType="1"/>
          </p:cNvSpPr>
          <p:nvPr/>
        </p:nvSpPr>
        <p:spPr bwMode="auto">
          <a:xfrm>
            <a:off x="6619875" y="4955144"/>
            <a:ext cx="1219200" cy="0"/>
          </a:xfrm>
          <a:prstGeom prst="line">
            <a:avLst/>
          </a:prstGeom>
          <a:noFill/>
          <a:ln w="76200">
            <a:solidFill>
              <a:srgbClr val="00CC99"/>
            </a:solidFill>
            <a:round/>
            <a:tailEnd type="triangle" w="med" len="lg"/>
          </a:ln>
          <a:effectLst/>
        </p:spPr>
        <p:txBody>
          <a:bodyPr/>
          <a:p>
            <a:endParaRPr lang="zh-CN" altLang="en-US" b="1"/>
          </a:p>
        </p:txBody>
      </p:sp>
      <p:sp>
        <p:nvSpPr>
          <p:cNvPr id="148" name="Line 633"/>
          <p:cNvSpPr>
            <a:spLocks noChangeShapeType="1"/>
          </p:cNvSpPr>
          <p:nvPr/>
        </p:nvSpPr>
        <p:spPr bwMode="auto">
          <a:xfrm>
            <a:off x="8524875" y="4955144"/>
            <a:ext cx="1219200" cy="0"/>
          </a:xfrm>
          <a:prstGeom prst="line">
            <a:avLst/>
          </a:prstGeom>
          <a:noFill/>
          <a:ln w="76200">
            <a:solidFill>
              <a:srgbClr val="00CC99"/>
            </a:solidFill>
            <a:round/>
            <a:tailEnd type="triangle" w="med" len="lg"/>
          </a:ln>
          <a:effectLst/>
        </p:spPr>
        <p:txBody>
          <a:bodyPr/>
          <a:p>
            <a:endParaRPr lang="zh-CN" altLang="en-US" b="1"/>
          </a:p>
        </p:txBody>
      </p:sp>
      <p:sp>
        <p:nvSpPr>
          <p:cNvPr id="149" name="Rectangle 644"/>
          <p:cNvSpPr>
            <a:spLocks noChangeArrowheads="1"/>
          </p:cNvSpPr>
          <p:nvPr/>
        </p:nvSpPr>
        <p:spPr bwMode="auto">
          <a:xfrm>
            <a:off x="1778001" y="4770994"/>
            <a:ext cx="8640763" cy="323850"/>
          </a:xfrm>
          <a:prstGeom prst="rect">
            <a:avLst/>
          </a:prstGeom>
          <a:solidFill>
            <a:srgbClr val="C0C0C0">
              <a:alpha val="39999"/>
            </a:srgbClr>
          </a:solidFill>
          <a:ln w="9525">
            <a:solidFill>
              <a:srgbClr val="5F5F5F"/>
            </a:solidFill>
            <a:prstDash val="dash"/>
            <a:miter lim="800000"/>
          </a:ln>
          <a:effectLst/>
        </p:spPr>
        <p:txBody>
          <a:bodyPr wrap="none" anchor="ctr"/>
          <a:p>
            <a:endParaRPr lang="zh-CN" altLang="en-US" b="1">
              <a:solidFill>
                <a:schemeClr val="bg2"/>
              </a:solidFill>
            </a:endParaRPr>
          </a:p>
        </p:txBody>
      </p:sp>
      <p:sp>
        <p:nvSpPr>
          <p:cNvPr id="578" name="Freeform 583"/>
          <p:cNvSpPr/>
          <p:nvPr/>
        </p:nvSpPr>
        <p:spPr bwMode="auto">
          <a:xfrm>
            <a:off x="2752725" y="3762931"/>
            <a:ext cx="6978650" cy="1871662"/>
          </a:xfrm>
          <a:custGeom>
            <a:avLst/>
            <a:gdLst/>
            <a:ahLst/>
            <a:cxnLst>
              <a:cxn ang="0">
                <a:pos x="12" y="30"/>
              </a:cxn>
              <a:cxn ang="0">
                <a:pos x="12" y="909"/>
              </a:cxn>
              <a:cxn ang="0">
                <a:pos x="84" y="1137"/>
              </a:cxn>
              <a:cxn ang="0">
                <a:pos x="408" y="1161"/>
              </a:cxn>
              <a:cxn ang="0">
                <a:pos x="567" y="1158"/>
              </a:cxn>
              <a:cxn ang="0">
                <a:pos x="768" y="1140"/>
              </a:cxn>
              <a:cxn ang="0">
                <a:pos x="804" y="1050"/>
              </a:cxn>
              <a:cxn ang="0">
                <a:pos x="804" y="666"/>
              </a:cxn>
              <a:cxn ang="0">
                <a:pos x="855" y="477"/>
              </a:cxn>
              <a:cxn ang="0">
                <a:pos x="1182" y="483"/>
              </a:cxn>
              <a:cxn ang="0">
                <a:pos x="1212" y="663"/>
              </a:cxn>
              <a:cxn ang="0">
                <a:pos x="1209" y="906"/>
              </a:cxn>
              <a:cxn ang="0">
                <a:pos x="1236" y="1122"/>
              </a:cxn>
              <a:cxn ang="0">
                <a:pos x="1488" y="1161"/>
              </a:cxn>
              <a:cxn ang="0">
                <a:pos x="1866" y="1143"/>
              </a:cxn>
              <a:cxn ang="0">
                <a:pos x="1977" y="1050"/>
              </a:cxn>
              <a:cxn ang="0">
                <a:pos x="1992" y="750"/>
              </a:cxn>
              <a:cxn ang="0">
                <a:pos x="2016" y="459"/>
              </a:cxn>
              <a:cxn ang="0">
                <a:pos x="2370" y="453"/>
              </a:cxn>
              <a:cxn ang="0">
                <a:pos x="2409" y="663"/>
              </a:cxn>
              <a:cxn ang="0">
                <a:pos x="2412" y="867"/>
              </a:cxn>
              <a:cxn ang="0">
                <a:pos x="2436" y="1098"/>
              </a:cxn>
              <a:cxn ang="0">
                <a:pos x="2565" y="1158"/>
              </a:cxn>
              <a:cxn ang="0">
                <a:pos x="3024" y="1146"/>
              </a:cxn>
              <a:cxn ang="0">
                <a:pos x="3165" y="1041"/>
              </a:cxn>
              <a:cxn ang="0">
                <a:pos x="3172" y="662"/>
              </a:cxn>
              <a:cxn ang="0">
                <a:pos x="3207" y="462"/>
              </a:cxn>
              <a:cxn ang="0">
                <a:pos x="3492" y="438"/>
              </a:cxn>
              <a:cxn ang="0">
                <a:pos x="3585" y="540"/>
              </a:cxn>
              <a:cxn ang="0">
                <a:pos x="3591" y="894"/>
              </a:cxn>
              <a:cxn ang="0">
                <a:pos x="3609" y="1101"/>
              </a:cxn>
              <a:cxn ang="0">
                <a:pos x="3708" y="1149"/>
              </a:cxn>
              <a:cxn ang="0">
                <a:pos x="4155" y="1158"/>
              </a:cxn>
              <a:cxn ang="0">
                <a:pos x="4335" y="1125"/>
              </a:cxn>
              <a:cxn ang="0">
                <a:pos x="4389" y="945"/>
              </a:cxn>
              <a:cxn ang="0">
                <a:pos x="4380" y="0"/>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p:spPr>
        <p:txBody>
          <a:bodyPr/>
          <a:p>
            <a:endParaRPr lang="zh-CN" altLang="en-US" b="1">
              <a:solidFill>
                <a:schemeClr val="bg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49"/>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500"/>
                                  </p:stCondLst>
                                  <p:childTnLst>
                                    <p:set>
                                      <p:cBhvr>
                                        <p:cTn id="9" dur="1" fill="hold">
                                          <p:stCondLst>
                                            <p:cond delay="0"/>
                                          </p:stCondLst>
                                        </p:cTn>
                                        <p:tgtEl>
                                          <p:spTgt spid="145"/>
                                        </p:tgtEl>
                                        <p:attrNameLst>
                                          <p:attrName>style.visibility</p:attrName>
                                        </p:attrNameLst>
                                      </p:cBhvr>
                                      <p:to>
                                        <p:strVal val="visible"/>
                                      </p:to>
                                    </p:set>
                                    <p:animEffect transition="in" filter="wipe(left)">
                                      <p:cBhvr>
                                        <p:cTn id="10" dur="500"/>
                                        <p:tgtEl>
                                          <p:spTgt spid="145"/>
                                        </p:tgtEl>
                                      </p:cBhvr>
                                    </p:animEffect>
                                  </p:childTnLst>
                                </p:cTn>
                              </p:par>
                            </p:childTnLst>
                          </p:cTn>
                        </p:par>
                        <p:par>
                          <p:cTn id="11" fill="hold">
                            <p:stCondLst>
                              <p:cond delay="1500"/>
                            </p:stCondLst>
                            <p:childTnLst>
                              <p:par>
                                <p:cTn id="12" presetID="22" presetClass="entr" presetSubtype="8" fill="hold" grpId="0" nodeType="afterEffect">
                                  <p:stCondLst>
                                    <p:cond delay="500"/>
                                  </p:stCondLst>
                                  <p:childTnLst>
                                    <p:set>
                                      <p:cBhvr>
                                        <p:cTn id="13" dur="1" fill="hold">
                                          <p:stCondLst>
                                            <p:cond delay="0"/>
                                          </p:stCondLst>
                                        </p:cTn>
                                        <p:tgtEl>
                                          <p:spTgt spid="146"/>
                                        </p:tgtEl>
                                        <p:attrNameLst>
                                          <p:attrName>style.visibility</p:attrName>
                                        </p:attrNameLst>
                                      </p:cBhvr>
                                      <p:to>
                                        <p:strVal val="visible"/>
                                      </p:to>
                                    </p:set>
                                    <p:animEffect transition="in" filter="wipe(left)">
                                      <p:cBhvr>
                                        <p:cTn id="14" dur="500"/>
                                        <p:tgtEl>
                                          <p:spTgt spid="146"/>
                                        </p:tgtEl>
                                      </p:cBhvr>
                                    </p:animEffect>
                                  </p:childTnLst>
                                </p:cTn>
                              </p:par>
                            </p:childTnLst>
                          </p:cTn>
                        </p:par>
                        <p:par>
                          <p:cTn id="15" fill="hold">
                            <p:stCondLst>
                              <p:cond delay="2500"/>
                            </p:stCondLst>
                            <p:childTnLst>
                              <p:par>
                                <p:cTn id="16" presetID="22" presetClass="entr" presetSubtype="8" fill="hold" grpId="0" nodeType="afterEffect">
                                  <p:stCondLst>
                                    <p:cond delay="500"/>
                                  </p:stCondLst>
                                  <p:childTnLst>
                                    <p:set>
                                      <p:cBhvr>
                                        <p:cTn id="17" dur="1" fill="hold">
                                          <p:stCondLst>
                                            <p:cond delay="0"/>
                                          </p:stCondLst>
                                        </p:cTn>
                                        <p:tgtEl>
                                          <p:spTgt spid="147"/>
                                        </p:tgtEl>
                                        <p:attrNameLst>
                                          <p:attrName>style.visibility</p:attrName>
                                        </p:attrNameLst>
                                      </p:cBhvr>
                                      <p:to>
                                        <p:strVal val="visible"/>
                                      </p:to>
                                    </p:set>
                                    <p:animEffect transition="in" filter="wipe(left)">
                                      <p:cBhvr>
                                        <p:cTn id="18" dur="500"/>
                                        <p:tgtEl>
                                          <p:spTgt spid="147"/>
                                        </p:tgtEl>
                                      </p:cBhvr>
                                    </p:animEffect>
                                  </p:childTnLst>
                                </p:cTn>
                              </p:par>
                            </p:childTnLst>
                          </p:cTn>
                        </p:par>
                        <p:par>
                          <p:cTn id="19" fill="hold">
                            <p:stCondLst>
                              <p:cond delay="3500"/>
                            </p:stCondLst>
                            <p:childTnLst>
                              <p:par>
                                <p:cTn id="20" presetID="22" presetClass="entr" presetSubtype="8" fill="hold" grpId="0" nodeType="afterEffect">
                                  <p:stCondLst>
                                    <p:cond delay="500"/>
                                  </p:stCondLst>
                                  <p:childTnLst>
                                    <p:set>
                                      <p:cBhvr>
                                        <p:cTn id="21" dur="1" fill="hold">
                                          <p:stCondLst>
                                            <p:cond delay="0"/>
                                          </p:stCondLst>
                                        </p:cTn>
                                        <p:tgtEl>
                                          <p:spTgt spid="148"/>
                                        </p:tgtEl>
                                        <p:attrNameLst>
                                          <p:attrName>style.visibility</p:attrName>
                                        </p:attrNameLst>
                                      </p:cBhvr>
                                      <p:to>
                                        <p:strVal val="visible"/>
                                      </p:to>
                                    </p:set>
                                    <p:animEffect transition="in" filter="wipe(left)">
                                      <p:cBhvr>
                                        <p:cTn id="2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ldLvl="0" animBg="1"/>
      <p:bldP spid="146" grpId="0" bldLvl="0" animBg="1"/>
      <p:bldP spid="147" grpId="0" bldLvl="0" animBg="1"/>
      <p:bldP spid="148" grpId="0" bldLvl="0" animBg="1"/>
      <p:bldP spid="14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5.1.2  </a:t>
            </a:r>
            <a:r>
              <a:rPr sz="2800" b="1" dirty="0">
                <a:solidFill>
                  <a:schemeClr val="bg2"/>
                </a:solidFill>
                <a:latin typeface="黑体" panose="02010609060101010101" charset="-122"/>
                <a:ea typeface="黑体" panose="02010609060101010101" charset="-122"/>
                <a:sym typeface="+mn-ea"/>
              </a:rPr>
              <a:t>数据链路和帧</a:t>
            </a:r>
            <a:endParaRPr lang="en-US" altLang="zh-CN"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123907" name="Rectangle 3"/>
          <p:cNvSpPr>
            <a:spLocks noGrp="1" noChangeArrowheads="1"/>
          </p:cNvSpPr>
          <p:nvPr>
            <p:ph idx="1"/>
          </p:nvPr>
        </p:nvSpPr>
        <p:spPr>
          <a:xfrm>
            <a:off x="606744" y="1106949"/>
            <a:ext cx="10978515" cy="3966702"/>
          </a:xfrm>
        </p:spPr>
        <p:txBody>
          <a:bodyPr>
            <a:normAutofit/>
          </a:bodyPr>
          <a:p>
            <a:pPr marL="342900" indent="-342900" fontAlgn="auto">
              <a:lnSpc>
                <a:spcPct val="150000"/>
              </a:lnSpc>
              <a:buFont typeface="Wingdings" panose="05000000000000000000" pitchFamily="2" charset="2"/>
              <a:buChar char="l"/>
            </a:pPr>
            <a:r>
              <a:rPr lang="zh-CN" altLang="en-US" sz="2000" b="1" dirty="0">
                <a:solidFill>
                  <a:schemeClr val="hlink"/>
                </a:solidFill>
              </a:rPr>
              <a:t>链路</a:t>
            </a:r>
            <a:r>
              <a:rPr lang="en-US" altLang="zh-CN" sz="2000" b="1" dirty="0"/>
              <a:t>(link)</a:t>
            </a:r>
            <a:r>
              <a:rPr lang="zh-CN" altLang="en-US" sz="2000" b="1" dirty="0">
                <a:solidFill>
                  <a:schemeClr val="bg2"/>
                </a:solidFill>
              </a:rPr>
              <a:t>是一条无源的点到点的物理线路段，中间没有任何其他的交换结点。</a:t>
            </a:r>
            <a:endParaRPr lang="zh-CN" altLang="en-US" sz="2000" b="1" dirty="0">
              <a:solidFill>
                <a:schemeClr val="bg2"/>
              </a:solidFill>
            </a:endParaRPr>
          </a:p>
          <a:p>
            <a:pPr marL="800100" lvl="1" indent="-342900" fontAlgn="auto">
              <a:lnSpc>
                <a:spcPct val="150000"/>
              </a:lnSpc>
              <a:buFont typeface="Wingdings" panose="05000000000000000000" pitchFamily="2" charset="2"/>
              <a:buChar char="l"/>
            </a:pPr>
            <a:r>
              <a:rPr lang="zh-CN" altLang="en-US" sz="2000" b="1" dirty="0">
                <a:solidFill>
                  <a:srgbClr val="333399"/>
                </a:solidFill>
              </a:rPr>
              <a:t>一条链路只是一条通路的一个组成部分。</a:t>
            </a:r>
            <a:endParaRPr lang="zh-CN" altLang="en-US" sz="2000" b="1" dirty="0">
              <a:solidFill>
                <a:srgbClr val="333399"/>
              </a:solidFill>
            </a:endParaRPr>
          </a:p>
          <a:p>
            <a:pPr marL="342900" indent="-342900" fontAlgn="auto">
              <a:lnSpc>
                <a:spcPct val="150000"/>
              </a:lnSpc>
              <a:buFont typeface="Wingdings" panose="05000000000000000000" pitchFamily="2" charset="2"/>
              <a:buChar char="l"/>
            </a:pPr>
            <a:r>
              <a:rPr lang="zh-CN" altLang="en-US" sz="2000" b="1" dirty="0">
                <a:solidFill>
                  <a:schemeClr val="hlink"/>
                </a:solidFill>
              </a:rPr>
              <a:t>数据链路</a:t>
            </a:r>
            <a:r>
              <a:rPr lang="en-US" altLang="zh-CN" sz="2000" b="1" dirty="0">
                <a:solidFill>
                  <a:schemeClr val="bg2"/>
                </a:solidFill>
              </a:rPr>
              <a:t>(data link) </a:t>
            </a:r>
            <a:r>
              <a:rPr lang="zh-CN" altLang="en-US" sz="2000" b="1" dirty="0">
                <a:solidFill>
                  <a:schemeClr val="bg2"/>
                </a:solidFill>
              </a:rPr>
              <a:t>除了物理线路外，还必须有通信协议来控制这些数据的传输。若把实现这些协议的硬件和软件加到链路上，就构成了数据链路。</a:t>
            </a:r>
            <a:endParaRPr lang="zh-CN" altLang="en-US" sz="2000" b="1" dirty="0"/>
          </a:p>
          <a:p>
            <a:pPr marL="800100" lvl="1" indent="-342900" fontAlgn="auto">
              <a:lnSpc>
                <a:spcPct val="150000"/>
              </a:lnSpc>
              <a:buFont typeface="Wingdings" panose="05000000000000000000" pitchFamily="2" charset="2"/>
              <a:buChar char="l"/>
            </a:pPr>
            <a:r>
              <a:rPr lang="zh-CN" altLang="en-US" sz="2000" b="1" dirty="0">
                <a:solidFill>
                  <a:srgbClr val="333399"/>
                </a:solidFill>
              </a:rPr>
              <a:t>现在最常用的方法是使用适配器（即网卡）来实现这些协议的硬件和软件。</a:t>
            </a:r>
            <a:endParaRPr lang="zh-CN" altLang="en-US" sz="2000" b="1" dirty="0">
              <a:solidFill>
                <a:srgbClr val="333399"/>
              </a:solidFill>
            </a:endParaRPr>
          </a:p>
          <a:p>
            <a:pPr marL="800100" lvl="1" indent="-342900" fontAlgn="auto">
              <a:lnSpc>
                <a:spcPct val="150000"/>
              </a:lnSpc>
              <a:buFont typeface="Wingdings" panose="05000000000000000000" pitchFamily="2" charset="2"/>
              <a:buChar char="l"/>
            </a:pPr>
            <a:r>
              <a:rPr lang="zh-CN" altLang="en-US" sz="2000" b="1" dirty="0">
                <a:solidFill>
                  <a:srgbClr val="333399"/>
                </a:solidFill>
              </a:rPr>
              <a:t>一般的适配器都包括了数据链路层和物理层这两层的功能。</a:t>
            </a:r>
            <a:r>
              <a:rPr lang="zh-CN" altLang="en-US" sz="2000" b="1" dirty="0"/>
              <a:t>   </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5.1.2  </a:t>
            </a:r>
            <a:r>
              <a:rPr sz="2800" b="1" dirty="0">
                <a:solidFill>
                  <a:schemeClr val="bg2"/>
                </a:solidFill>
                <a:latin typeface="黑体" panose="02010609060101010101" charset="-122"/>
                <a:ea typeface="黑体" panose="02010609060101010101" charset="-122"/>
                <a:sym typeface="+mn-ea"/>
              </a:rPr>
              <a:t>数据链路和帧</a:t>
            </a:r>
            <a:endParaRPr lang="en-US" altLang="zh-CN"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 name="标题 1"/>
          <p:cNvSpPr>
            <a:spLocks noGrp="1"/>
          </p:cNvSpPr>
          <p:nvPr/>
        </p:nvSpPr>
        <p:spPr>
          <a:xfrm>
            <a:off x="577851" y="940353"/>
            <a:ext cx="5333999" cy="429320"/>
          </a:xfrm>
          <a:prstGeom prst="rect">
            <a:avLst/>
          </a:prstGeom>
        </p:spPr>
        <p:txBody>
          <a:bodyPr vert="horz" lIns="121917" tIns="60958" rIns="121917" bIns="60958" rtlCol="0" anchor="ctr">
            <a:noAutofit/>
          </a:bodyPr>
          <a:lstStyle>
            <a:lvl1pPr algn="l" defTabSz="914400" rtl="0" eaLnBrk="1" latinLnBrk="0" hangingPunct="1">
              <a:spcBef>
                <a:spcPct val="0"/>
              </a:spcBef>
              <a:buNone/>
              <a:defRPr sz="2000" kern="1200">
                <a:solidFill>
                  <a:schemeClr val="bg1"/>
                </a:solidFill>
                <a:latin typeface="+mj-lt"/>
                <a:ea typeface="+mj-ea"/>
                <a:cs typeface="+mj-cs"/>
              </a:defRPr>
            </a:lvl1pPr>
          </a:lstStyle>
          <a:p>
            <a:r>
              <a:rPr lang="zh-CN" altLang="en-US" sz="2400" b="1" dirty="0">
                <a:solidFill>
                  <a:schemeClr val="bg2"/>
                </a:solidFill>
              </a:rPr>
              <a:t>数据链路层传送的是</a:t>
            </a:r>
            <a:r>
              <a:rPr lang="zh-CN" altLang="en-US" sz="2400" b="1" dirty="0" smtClean="0">
                <a:solidFill>
                  <a:schemeClr val="bg2"/>
                </a:solidFill>
              </a:rPr>
              <a:t>帧</a:t>
            </a:r>
            <a:endParaRPr lang="zh-CN" altLang="en-US" sz="2400" b="1" dirty="0" smtClean="0">
              <a:solidFill>
                <a:schemeClr val="bg2"/>
              </a:solidFill>
            </a:endParaRPr>
          </a:p>
        </p:txBody>
      </p:sp>
      <p:sp>
        <p:nvSpPr>
          <p:cNvPr id="284676" name="Rectangle 4"/>
          <p:cNvSpPr>
            <a:spLocks noChangeArrowheads="1"/>
          </p:cNvSpPr>
          <p:nvPr/>
        </p:nvSpPr>
        <p:spPr bwMode="auto">
          <a:xfrm>
            <a:off x="8507413" y="1656398"/>
            <a:ext cx="2011362" cy="1828800"/>
          </a:xfrm>
          <a:prstGeom prst="rect">
            <a:avLst/>
          </a:prstGeom>
          <a:solidFill>
            <a:srgbClr val="92D050"/>
          </a:solidFill>
          <a:ln w="12700">
            <a:noFill/>
            <a:miter lim="800000"/>
          </a:ln>
          <a:effectLst/>
        </p:spPr>
        <p:txBody>
          <a:bodyPr wrap="none" anchor="ctr"/>
          <a:p>
            <a:endParaRPr lang="zh-CN" altLang="en-US" b="1">
              <a:solidFill>
                <a:schemeClr val="bg2"/>
              </a:solidFill>
              <a:latin typeface="+mn-lt"/>
              <a:ea typeface="+mn-ea"/>
            </a:endParaRPr>
          </a:p>
        </p:txBody>
      </p:sp>
      <p:sp>
        <p:nvSpPr>
          <p:cNvPr id="284677" name="Rectangle 5"/>
          <p:cNvSpPr>
            <a:spLocks noChangeArrowheads="1"/>
          </p:cNvSpPr>
          <p:nvPr/>
        </p:nvSpPr>
        <p:spPr bwMode="auto">
          <a:xfrm>
            <a:off x="8526463" y="2265998"/>
            <a:ext cx="1981200" cy="609600"/>
          </a:xfrm>
          <a:prstGeom prst="rect">
            <a:avLst/>
          </a:prstGeom>
          <a:solidFill>
            <a:srgbClr val="00B0F0"/>
          </a:solidFill>
          <a:ln w="12700">
            <a:noFill/>
            <a:miter lim="800000"/>
          </a:ln>
          <a:effectLst/>
        </p:spPr>
        <p:txBody>
          <a:bodyPr wrap="none" anchor="ctr"/>
          <a:p>
            <a:endParaRPr lang="zh-CN" altLang="en-US" b="1">
              <a:solidFill>
                <a:schemeClr val="bg2"/>
              </a:solidFill>
              <a:latin typeface="+mn-lt"/>
              <a:ea typeface="+mn-ea"/>
            </a:endParaRPr>
          </a:p>
        </p:txBody>
      </p:sp>
      <p:sp>
        <p:nvSpPr>
          <p:cNvPr id="284678" name="Line 6"/>
          <p:cNvSpPr>
            <a:spLocks noChangeShapeType="1"/>
          </p:cNvSpPr>
          <p:nvPr/>
        </p:nvSpPr>
        <p:spPr bwMode="auto">
          <a:xfrm>
            <a:off x="8507414" y="2264410"/>
            <a:ext cx="2008187" cy="1588"/>
          </a:xfrm>
          <a:prstGeom prst="line">
            <a:avLst/>
          </a:prstGeom>
          <a:noFill/>
          <a:ln w="12700">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284679" name="Rectangle 7"/>
          <p:cNvSpPr>
            <a:spLocks noChangeArrowheads="1"/>
          </p:cNvSpPr>
          <p:nvPr/>
        </p:nvSpPr>
        <p:spPr bwMode="auto">
          <a:xfrm>
            <a:off x="8813800" y="2418398"/>
            <a:ext cx="1390650" cy="304800"/>
          </a:xfrm>
          <a:prstGeom prst="rect">
            <a:avLst/>
          </a:prstGeom>
          <a:solidFill>
            <a:schemeClr val="bg1"/>
          </a:solidFill>
          <a:ln w="12700">
            <a:solidFill>
              <a:schemeClr val="tx1"/>
            </a:solidFill>
            <a:miter lim="800000"/>
          </a:ln>
          <a:effectLst/>
        </p:spPr>
        <p:txBody>
          <a:bodyPr wrap="none" anchor="ctr"/>
          <a:p>
            <a:pPr algn="ctr" defTabSz="762000" eaLnBrk="0" hangingPunct="0"/>
            <a:endParaRPr kumimoji="1" lang="zh-CN" altLang="zh-CN" sz="1800" b="1">
              <a:solidFill>
                <a:schemeClr val="bg2"/>
              </a:solidFill>
              <a:latin typeface="+mn-lt"/>
              <a:ea typeface="+mn-ea"/>
            </a:endParaRPr>
          </a:p>
        </p:txBody>
      </p:sp>
      <p:sp>
        <p:nvSpPr>
          <p:cNvPr id="284680" name="Line 8"/>
          <p:cNvSpPr>
            <a:spLocks noChangeShapeType="1"/>
          </p:cNvSpPr>
          <p:nvPr/>
        </p:nvSpPr>
        <p:spPr bwMode="auto">
          <a:xfrm>
            <a:off x="8507414" y="2874010"/>
            <a:ext cx="2008187" cy="1588"/>
          </a:xfrm>
          <a:prstGeom prst="line">
            <a:avLst/>
          </a:prstGeom>
          <a:noFill/>
          <a:ln w="12700">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284681" name="Rectangle 9"/>
          <p:cNvSpPr>
            <a:spLocks noChangeArrowheads="1"/>
          </p:cNvSpPr>
          <p:nvPr/>
        </p:nvSpPr>
        <p:spPr bwMode="auto">
          <a:xfrm>
            <a:off x="9018587" y="1808798"/>
            <a:ext cx="1113035" cy="304800"/>
          </a:xfrm>
          <a:prstGeom prst="rect">
            <a:avLst/>
          </a:prstGeom>
          <a:solidFill>
            <a:srgbClr val="FFC000"/>
          </a:solidFill>
          <a:ln w="12700">
            <a:noFill/>
            <a:miter lim="800000"/>
          </a:ln>
          <a:effectLst/>
        </p:spPr>
        <p:txBody>
          <a:bodyPr wrap="none" anchor="ctr"/>
          <a:p>
            <a:pPr algn="ctr" defTabSz="762000" eaLnBrk="0" hangingPunct="0"/>
            <a:r>
              <a:rPr kumimoji="1" lang="en-US" altLang="zh-CN" sz="1800" b="1" dirty="0">
                <a:solidFill>
                  <a:schemeClr val="bg2"/>
                </a:solidFill>
                <a:latin typeface="+mn-lt"/>
                <a:ea typeface="+mn-ea"/>
              </a:rPr>
              <a:t>IP </a:t>
            </a:r>
            <a:r>
              <a:rPr kumimoji="1" lang="zh-CN" altLang="en-US" sz="1800" b="1" dirty="0">
                <a:solidFill>
                  <a:schemeClr val="bg2"/>
                </a:solidFill>
                <a:latin typeface="+mn-lt"/>
                <a:ea typeface="+mn-ea"/>
              </a:rPr>
              <a:t>数据报</a:t>
            </a:r>
            <a:endParaRPr kumimoji="1" lang="zh-CN" altLang="en-US" sz="1800" b="1" dirty="0">
              <a:solidFill>
                <a:schemeClr val="bg2"/>
              </a:solidFill>
              <a:latin typeface="+mn-lt"/>
              <a:ea typeface="+mn-ea"/>
            </a:endParaRPr>
          </a:p>
        </p:txBody>
      </p:sp>
      <p:sp>
        <p:nvSpPr>
          <p:cNvPr id="284682" name="Rectangle 10"/>
          <p:cNvSpPr>
            <a:spLocks noChangeArrowheads="1"/>
          </p:cNvSpPr>
          <p:nvPr/>
        </p:nvSpPr>
        <p:spPr bwMode="auto">
          <a:xfrm>
            <a:off x="8807450" y="3027998"/>
            <a:ext cx="1539876" cy="304800"/>
          </a:xfrm>
          <a:prstGeom prst="rect">
            <a:avLst/>
          </a:prstGeom>
          <a:solidFill>
            <a:srgbClr val="FFC000"/>
          </a:solidFill>
          <a:ln w="12700">
            <a:noFill/>
            <a:miter lim="800000"/>
          </a:ln>
          <a:effectLst/>
        </p:spPr>
        <p:txBody>
          <a:bodyPr wrap="none" anchor="ctr"/>
          <a:p>
            <a:pPr algn="ctr" defTabSz="762000" eaLnBrk="0" hangingPunct="0"/>
            <a:endParaRPr kumimoji="1" lang="zh-CN" altLang="zh-CN" sz="1800" b="1">
              <a:solidFill>
                <a:schemeClr val="bg2"/>
              </a:solidFill>
              <a:latin typeface="+mn-lt"/>
              <a:ea typeface="+mn-ea"/>
            </a:endParaRPr>
          </a:p>
        </p:txBody>
      </p:sp>
      <p:sp>
        <p:nvSpPr>
          <p:cNvPr id="284683" name="Rectangle 11"/>
          <p:cNvSpPr>
            <a:spLocks noChangeArrowheads="1"/>
          </p:cNvSpPr>
          <p:nvPr/>
        </p:nvSpPr>
        <p:spPr bwMode="auto">
          <a:xfrm>
            <a:off x="8743951" y="3040698"/>
            <a:ext cx="1603375" cy="296862"/>
          </a:xfrm>
          <a:prstGeom prst="rect">
            <a:avLst/>
          </a:prstGeom>
          <a:noFill/>
          <a:ln w="12700">
            <a:noFill/>
            <a:miter lim="800000"/>
          </a:ln>
          <a:effectLst/>
        </p:spPr>
        <p:txBody>
          <a:bodyPr wrap="none" lIns="90488" tIns="44450" rIns="90488" bIns="44450">
            <a:spAutoFit/>
          </a:bodyPr>
          <a:p>
            <a:pPr defTabSz="762000" eaLnBrk="0" hangingPunct="0">
              <a:lnSpc>
                <a:spcPct val="85000"/>
              </a:lnSpc>
            </a:pPr>
            <a:r>
              <a:rPr kumimoji="1" lang="en-US" altLang="zh-CN" sz="1600" b="1" dirty="0">
                <a:solidFill>
                  <a:schemeClr val="bg2"/>
                </a:solidFill>
                <a:latin typeface="+mn-lt"/>
                <a:ea typeface="+mn-ea"/>
              </a:rPr>
              <a:t>1010…  …0110</a:t>
            </a:r>
            <a:endParaRPr kumimoji="1" lang="en-US" altLang="zh-CN" sz="1600" b="1" dirty="0">
              <a:solidFill>
                <a:schemeClr val="bg2"/>
              </a:solidFill>
              <a:latin typeface="+mn-lt"/>
              <a:ea typeface="+mn-ea"/>
            </a:endParaRPr>
          </a:p>
        </p:txBody>
      </p:sp>
      <p:sp>
        <p:nvSpPr>
          <p:cNvPr id="284684" name="AutoShape 12"/>
          <p:cNvSpPr>
            <a:spLocks noChangeArrowheads="1"/>
          </p:cNvSpPr>
          <p:nvPr/>
        </p:nvSpPr>
        <p:spPr bwMode="auto">
          <a:xfrm flipV="1">
            <a:off x="9378950" y="2770823"/>
            <a:ext cx="304800" cy="334962"/>
          </a:xfrm>
          <a:prstGeom prst="downArrow">
            <a:avLst>
              <a:gd name="adj1" fmla="val 50000"/>
              <a:gd name="adj2" fmla="val 43231"/>
            </a:avLst>
          </a:prstGeom>
          <a:solidFill>
            <a:schemeClr val="bg1"/>
          </a:solidFill>
          <a:ln w="12700">
            <a:solidFill>
              <a:schemeClr val="tx1"/>
            </a:solidFill>
            <a:miter lim="800000"/>
          </a:ln>
          <a:effectLst/>
        </p:spPr>
        <p:txBody>
          <a:bodyPr vert="eaVert" wrap="none" anchor="ctr"/>
          <a:p>
            <a:endParaRPr lang="zh-CN" altLang="en-US" b="1">
              <a:solidFill>
                <a:schemeClr val="bg2"/>
              </a:solidFill>
              <a:latin typeface="+mn-lt"/>
              <a:ea typeface="+mn-ea"/>
            </a:endParaRPr>
          </a:p>
        </p:txBody>
      </p:sp>
      <p:sp>
        <p:nvSpPr>
          <p:cNvPr id="284685" name="Rectangle 13"/>
          <p:cNvSpPr>
            <a:spLocks noChangeArrowheads="1"/>
          </p:cNvSpPr>
          <p:nvPr/>
        </p:nvSpPr>
        <p:spPr bwMode="auto">
          <a:xfrm>
            <a:off x="9012238" y="2427924"/>
            <a:ext cx="990600" cy="280987"/>
          </a:xfrm>
          <a:prstGeom prst="rect">
            <a:avLst/>
          </a:prstGeom>
          <a:solidFill>
            <a:srgbClr val="FFC000"/>
          </a:solidFill>
          <a:ln w="12700">
            <a:noFill/>
            <a:miter lim="800000"/>
          </a:ln>
          <a:effectLst/>
        </p:spPr>
        <p:txBody>
          <a:bodyPr wrap="none" anchor="ctr"/>
          <a:p>
            <a:pPr algn="ctr" defTabSz="762000" eaLnBrk="0" hangingPunct="0"/>
            <a:endParaRPr kumimoji="1" lang="zh-CN" altLang="en-US" sz="1800" b="1">
              <a:solidFill>
                <a:schemeClr val="bg2"/>
              </a:solidFill>
              <a:latin typeface="+mn-lt"/>
              <a:ea typeface="+mn-ea"/>
            </a:endParaRPr>
          </a:p>
        </p:txBody>
      </p:sp>
      <p:sp>
        <p:nvSpPr>
          <p:cNvPr id="284686" name="AutoShape 14"/>
          <p:cNvSpPr>
            <a:spLocks noChangeArrowheads="1"/>
          </p:cNvSpPr>
          <p:nvPr/>
        </p:nvSpPr>
        <p:spPr bwMode="auto">
          <a:xfrm flipV="1">
            <a:off x="9009063" y="2059624"/>
            <a:ext cx="990600" cy="369887"/>
          </a:xfrm>
          <a:prstGeom prst="downArrow">
            <a:avLst>
              <a:gd name="adj1" fmla="val 65389"/>
              <a:gd name="adj2" fmla="val 39394"/>
            </a:avLst>
          </a:prstGeom>
          <a:solidFill>
            <a:srgbClr val="CCECFF"/>
          </a:solidFill>
          <a:ln w="12700">
            <a:solidFill>
              <a:schemeClr val="tx1"/>
            </a:solidFill>
            <a:miter lim="800000"/>
          </a:ln>
          <a:effectLst/>
        </p:spPr>
        <p:txBody>
          <a:bodyPr vert="eaVert" wrap="none" anchor="ctr"/>
          <a:p>
            <a:endParaRPr lang="zh-CN" altLang="en-US" b="1">
              <a:solidFill>
                <a:schemeClr val="bg2"/>
              </a:solidFill>
              <a:latin typeface="+mn-lt"/>
              <a:ea typeface="+mn-ea"/>
            </a:endParaRPr>
          </a:p>
        </p:txBody>
      </p:sp>
      <p:sp>
        <p:nvSpPr>
          <p:cNvPr id="284687" name="Text Box 15"/>
          <p:cNvSpPr txBox="1">
            <a:spLocks noChangeArrowheads="1"/>
          </p:cNvSpPr>
          <p:nvPr/>
        </p:nvSpPr>
        <p:spPr bwMode="auto">
          <a:xfrm>
            <a:off x="8475663" y="2372361"/>
            <a:ext cx="412750" cy="366713"/>
          </a:xfrm>
          <a:prstGeom prst="rect">
            <a:avLst/>
          </a:prstGeom>
          <a:noFill/>
          <a:ln w="12700">
            <a:noFill/>
            <a:miter lim="800000"/>
          </a:ln>
          <a:effectLst/>
        </p:spPr>
        <p:txBody>
          <a:bodyPr wrap="none">
            <a:spAutoFit/>
          </a:bodyPr>
          <a:p>
            <a:pPr defTabSz="762000" eaLnBrk="0" hangingPunct="0"/>
            <a:r>
              <a:rPr kumimoji="1" lang="zh-CN" altLang="en-US" sz="1800" b="1">
                <a:solidFill>
                  <a:schemeClr val="bg2"/>
                </a:solidFill>
                <a:latin typeface="+mn-lt"/>
                <a:ea typeface="+mn-ea"/>
              </a:rPr>
              <a:t>帧</a:t>
            </a:r>
            <a:endParaRPr kumimoji="1" lang="zh-CN" altLang="en-US" sz="1800" b="1">
              <a:solidFill>
                <a:schemeClr val="bg2"/>
              </a:solidFill>
              <a:latin typeface="+mn-lt"/>
              <a:ea typeface="+mn-ea"/>
            </a:endParaRPr>
          </a:p>
        </p:txBody>
      </p:sp>
      <p:sp>
        <p:nvSpPr>
          <p:cNvPr id="284688" name="Rectangle 16"/>
          <p:cNvSpPr>
            <a:spLocks noChangeArrowheads="1"/>
          </p:cNvSpPr>
          <p:nvPr/>
        </p:nvSpPr>
        <p:spPr bwMode="auto">
          <a:xfrm>
            <a:off x="9218613" y="2086611"/>
            <a:ext cx="644408"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取出</a:t>
            </a:r>
            <a:endParaRPr kumimoji="1" lang="zh-CN" altLang="en-US" sz="1800" b="1">
              <a:solidFill>
                <a:schemeClr val="bg2"/>
              </a:solidFill>
              <a:latin typeface="+mn-lt"/>
              <a:ea typeface="+mn-ea"/>
            </a:endParaRPr>
          </a:p>
        </p:txBody>
      </p:sp>
      <p:sp>
        <p:nvSpPr>
          <p:cNvPr id="284689" name="Line 17"/>
          <p:cNvSpPr>
            <a:spLocks noChangeShapeType="1"/>
          </p:cNvSpPr>
          <p:nvPr/>
        </p:nvSpPr>
        <p:spPr bwMode="auto">
          <a:xfrm>
            <a:off x="9007475" y="2423160"/>
            <a:ext cx="0" cy="285750"/>
          </a:xfrm>
          <a:prstGeom prst="line">
            <a:avLst/>
          </a:prstGeom>
          <a:noFill/>
          <a:ln w="12700">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
        <p:nvSpPr>
          <p:cNvPr id="284690" name="Line 18"/>
          <p:cNvSpPr>
            <a:spLocks noChangeShapeType="1"/>
          </p:cNvSpPr>
          <p:nvPr/>
        </p:nvSpPr>
        <p:spPr bwMode="auto">
          <a:xfrm>
            <a:off x="9998075" y="2424748"/>
            <a:ext cx="0" cy="285750"/>
          </a:xfrm>
          <a:prstGeom prst="line">
            <a:avLst/>
          </a:prstGeom>
          <a:noFill/>
          <a:ln w="12700">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
        <p:nvSpPr>
          <p:cNvPr id="284691" name="Freeform 19"/>
          <p:cNvSpPr/>
          <p:nvPr/>
        </p:nvSpPr>
        <p:spPr bwMode="auto">
          <a:xfrm>
            <a:off x="4659314" y="5788661"/>
            <a:ext cx="4765675" cy="4763"/>
          </a:xfrm>
          <a:custGeom>
            <a:avLst/>
            <a:gdLst/>
            <a:ahLst/>
            <a:cxnLst>
              <a:cxn ang="0">
                <a:pos x="0" y="0"/>
              </a:cxn>
              <a:cxn ang="0">
                <a:pos x="3002" y="3"/>
              </a:cxn>
            </a:cxnLst>
            <a:rect l="0" t="0" r="r" b="b"/>
            <a:pathLst>
              <a:path w="3002" h="3">
                <a:moveTo>
                  <a:pt x="0" y="0"/>
                </a:moveTo>
                <a:lnTo>
                  <a:pt x="3002" y="3"/>
                </a:lnTo>
              </a:path>
            </a:pathLst>
          </a:custGeom>
          <a:noFill/>
          <a:ln w="28575" cap="flat" cmpd="sng">
            <a:solidFill>
              <a:srgbClr val="0070C0"/>
            </a:solidFill>
            <a:prstDash val="solid"/>
            <a:round/>
            <a:headEnd type="none" w="med" len="med"/>
            <a:tailEnd type="triangle" w="sm" len="med"/>
          </a:ln>
          <a:effectLst/>
        </p:spPr>
        <p:txBody>
          <a:bodyPr wrap="none" anchor="ctr"/>
          <a:p>
            <a:endParaRPr lang="zh-CN" altLang="en-US" b="1">
              <a:solidFill>
                <a:schemeClr val="bg2"/>
              </a:solidFill>
              <a:latin typeface="+mn-lt"/>
              <a:ea typeface="+mn-ea"/>
            </a:endParaRPr>
          </a:p>
        </p:txBody>
      </p:sp>
      <p:sp>
        <p:nvSpPr>
          <p:cNvPr id="284692" name="Rectangle 20"/>
          <p:cNvSpPr>
            <a:spLocks noChangeArrowheads="1"/>
          </p:cNvSpPr>
          <p:nvPr/>
        </p:nvSpPr>
        <p:spPr bwMode="auto">
          <a:xfrm>
            <a:off x="8480426" y="5174299"/>
            <a:ext cx="2011363" cy="758825"/>
          </a:xfrm>
          <a:prstGeom prst="rect">
            <a:avLst/>
          </a:prstGeom>
          <a:solidFill>
            <a:srgbClr val="92D050"/>
          </a:solidFill>
          <a:ln w="12700">
            <a:noFill/>
            <a:miter lim="800000"/>
          </a:ln>
          <a:effectLst/>
        </p:spPr>
        <p:txBody>
          <a:bodyPr wrap="none" anchor="ctr"/>
          <a:p>
            <a:endParaRPr lang="zh-CN" altLang="en-US" b="1">
              <a:solidFill>
                <a:schemeClr val="bg2"/>
              </a:solidFill>
              <a:latin typeface="+mn-lt"/>
              <a:ea typeface="+mn-ea"/>
            </a:endParaRPr>
          </a:p>
        </p:txBody>
      </p:sp>
      <p:sp>
        <p:nvSpPr>
          <p:cNvPr id="284693" name="Freeform 21"/>
          <p:cNvSpPr/>
          <p:nvPr/>
        </p:nvSpPr>
        <p:spPr bwMode="auto">
          <a:xfrm>
            <a:off x="3736975" y="3316923"/>
            <a:ext cx="5791200" cy="609600"/>
          </a:xfrm>
          <a:custGeom>
            <a:avLst/>
            <a:gdLst/>
            <a:ahLst/>
            <a:cxnLst>
              <a:cxn ang="0">
                <a:pos x="0" y="0"/>
              </a:cxn>
              <a:cxn ang="0">
                <a:pos x="0" y="480"/>
              </a:cxn>
              <a:cxn ang="0">
                <a:pos x="2736" y="480"/>
              </a:cxn>
              <a:cxn ang="0">
                <a:pos x="2736" y="0"/>
              </a:cxn>
            </a:cxnLst>
            <a:rect l="0" t="0" r="r" b="b"/>
            <a:pathLst>
              <a:path w="2736" h="480">
                <a:moveTo>
                  <a:pt x="0" y="0"/>
                </a:moveTo>
                <a:lnTo>
                  <a:pt x="0" y="480"/>
                </a:lnTo>
                <a:lnTo>
                  <a:pt x="2736" y="480"/>
                </a:lnTo>
                <a:lnTo>
                  <a:pt x="2736" y="0"/>
                </a:lnTo>
              </a:path>
            </a:pathLst>
          </a:custGeom>
          <a:noFill/>
          <a:ln w="28575" cap="flat" cmpd="sng">
            <a:solidFill>
              <a:srgbClr val="0070C0"/>
            </a:solidFill>
            <a:prstDash val="solid"/>
            <a:round/>
            <a:headEnd type="none" w="med" len="med"/>
            <a:tailEnd type="triangle" w="sm" len="med"/>
          </a:ln>
          <a:effectLst/>
        </p:spPr>
        <p:txBody>
          <a:bodyPr wrap="none" anchor="ctr"/>
          <a:p>
            <a:endParaRPr lang="zh-CN" altLang="en-US" b="1">
              <a:solidFill>
                <a:schemeClr val="bg2"/>
              </a:solidFill>
              <a:latin typeface="+mn-lt"/>
              <a:ea typeface="+mn-ea"/>
            </a:endParaRPr>
          </a:p>
        </p:txBody>
      </p:sp>
      <p:sp>
        <p:nvSpPr>
          <p:cNvPr id="284694" name="Rectangle 22"/>
          <p:cNvSpPr>
            <a:spLocks noChangeArrowheads="1"/>
          </p:cNvSpPr>
          <p:nvPr/>
        </p:nvSpPr>
        <p:spPr bwMode="auto">
          <a:xfrm>
            <a:off x="1699156" y="2188210"/>
            <a:ext cx="875241" cy="643766"/>
          </a:xfrm>
          <a:prstGeom prst="rect">
            <a:avLst/>
          </a:prstGeom>
          <a:noFill/>
          <a:ln w="12700">
            <a:noFill/>
            <a:miter lim="800000"/>
          </a:ln>
          <a:effectLst/>
        </p:spPr>
        <p:txBody>
          <a:bodyPr wrap="none" lIns="90488" tIns="44450" rIns="90488" bIns="44450">
            <a:spAutoFit/>
          </a:bodyPr>
          <a:p>
            <a:pPr algn="ctr" defTabSz="762000" eaLnBrk="0" hangingPunct="0"/>
            <a:r>
              <a:rPr kumimoji="1" lang="zh-CN" altLang="en-US" sz="1800" b="1">
                <a:solidFill>
                  <a:schemeClr val="bg2"/>
                </a:solidFill>
                <a:latin typeface="+mn-lt"/>
                <a:ea typeface="+mn-ea"/>
              </a:rPr>
              <a:t>数据</a:t>
            </a:r>
            <a:endParaRPr kumimoji="1" lang="zh-CN" altLang="en-US" sz="1800" b="1">
              <a:solidFill>
                <a:schemeClr val="bg2"/>
              </a:solidFill>
              <a:latin typeface="+mn-lt"/>
              <a:ea typeface="+mn-ea"/>
            </a:endParaRPr>
          </a:p>
          <a:p>
            <a:pPr algn="ctr" defTabSz="762000" eaLnBrk="0" hangingPunct="0"/>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284695" name="Rectangle 23"/>
          <p:cNvSpPr>
            <a:spLocks noChangeArrowheads="1"/>
          </p:cNvSpPr>
          <p:nvPr/>
        </p:nvSpPr>
        <p:spPr bwMode="auto">
          <a:xfrm>
            <a:off x="1690689" y="1792924"/>
            <a:ext cx="875241" cy="325217"/>
          </a:xfrm>
          <a:prstGeom prst="rect">
            <a:avLst/>
          </a:prstGeom>
          <a:noFill/>
          <a:ln w="12700">
            <a:noFill/>
            <a:miter lim="800000"/>
          </a:ln>
          <a:effectLst/>
        </p:spPr>
        <p:txBody>
          <a:bodyPr wrap="none" lIns="90488" tIns="44450" rIns="90488" bIns="44450">
            <a:spAutoFit/>
          </a:bodyPr>
          <a:p>
            <a:pPr defTabSz="762000" eaLnBrk="0" hangingPunct="0">
              <a:lnSpc>
                <a:spcPct val="85000"/>
              </a:lnSpc>
            </a:pPr>
            <a:r>
              <a:rPr kumimoji="1" lang="zh-CN" altLang="en-US" sz="1800" b="1">
                <a:solidFill>
                  <a:schemeClr val="bg2"/>
                </a:solidFill>
                <a:latin typeface="+mn-lt"/>
                <a:ea typeface="+mn-ea"/>
              </a:rPr>
              <a:t>网络层</a:t>
            </a:r>
            <a:endParaRPr kumimoji="1" lang="zh-CN" altLang="en-US" sz="1800" b="1">
              <a:solidFill>
                <a:schemeClr val="bg2"/>
              </a:solidFill>
              <a:latin typeface="+mn-lt"/>
              <a:ea typeface="+mn-ea"/>
            </a:endParaRPr>
          </a:p>
        </p:txBody>
      </p:sp>
      <p:sp>
        <p:nvSpPr>
          <p:cNvPr id="284696" name="Rectangle 24"/>
          <p:cNvSpPr>
            <a:spLocks noChangeArrowheads="1"/>
          </p:cNvSpPr>
          <p:nvPr/>
        </p:nvSpPr>
        <p:spPr bwMode="auto">
          <a:xfrm>
            <a:off x="6251575" y="3926524"/>
            <a:ext cx="644408"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链路</a:t>
            </a:r>
            <a:endParaRPr kumimoji="1" lang="zh-CN" altLang="en-US" sz="1800" b="1">
              <a:solidFill>
                <a:schemeClr val="bg2"/>
              </a:solidFill>
              <a:latin typeface="+mn-lt"/>
              <a:ea typeface="+mn-ea"/>
            </a:endParaRPr>
          </a:p>
        </p:txBody>
      </p:sp>
      <p:sp>
        <p:nvSpPr>
          <p:cNvPr id="284697" name="Rectangle 25"/>
          <p:cNvSpPr>
            <a:spLocks noChangeArrowheads="1"/>
          </p:cNvSpPr>
          <p:nvPr/>
        </p:nvSpPr>
        <p:spPr bwMode="auto">
          <a:xfrm>
            <a:off x="3355976" y="1307149"/>
            <a:ext cx="875241"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结点 </a:t>
            </a:r>
            <a:r>
              <a:rPr kumimoji="1" lang="en-US" altLang="zh-CN" sz="1800" b="1">
                <a:solidFill>
                  <a:schemeClr val="bg2"/>
                </a:solidFill>
                <a:latin typeface="+mn-lt"/>
                <a:ea typeface="+mn-ea"/>
              </a:rPr>
              <a:t>A</a:t>
            </a:r>
            <a:endParaRPr kumimoji="1" lang="en-US" altLang="zh-CN" sz="1800" b="1">
              <a:solidFill>
                <a:schemeClr val="bg2"/>
              </a:solidFill>
              <a:latin typeface="+mn-lt"/>
              <a:ea typeface="+mn-ea"/>
            </a:endParaRPr>
          </a:p>
        </p:txBody>
      </p:sp>
      <p:sp>
        <p:nvSpPr>
          <p:cNvPr id="284698" name="Rectangle 26"/>
          <p:cNvSpPr>
            <a:spLocks noChangeArrowheads="1"/>
          </p:cNvSpPr>
          <p:nvPr/>
        </p:nvSpPr>
        <p:spPr bwMode="auto">
          <a:xfrm>
            <a:off x="9134476" y="1307149"/>
            <a:ext cx="875241"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结点 </a:t>
            </a:r>
            <a:r>
              <a:rPr kumimoji="1" lang="en-US" altLang="zh-CN" sz="1800" b="1">
                <a:solidFill>
                  <a:schemeClr val="bg2"/>
                </a:solidFill>
                <a:latin typeface="+mn-lt"/>
                <a:ea typeface="+mn-ea"/>
              </a:rPr>
              <a:t>B</a:t>
            </a:r>
            <a:endParaRPr kumimoji="1" lang="en-US" altLang="zh-CN" sz="1800" b="1">
              <a:solidFill>
                <a:schemeClr val="bg2"/>
              </a:solidFill>
              <a:latin typeface="+mn-lt"/>
              <a:ea typeface="+mn-ea"/>
            </a:endParaRPr>
          </a:p>
        </p:txBody>
      </p:sp>
      <p:sp>
        <p:nvSpPr>
          <p:cNvPr id="284699" name="Rectangle 27"/>
          <p:cNvSpPr>
            <a:spLocks noChangeArrowheads="1"/>
          </p:cNvSpPr>
          <p:nvPr/>
        </p:nvSpPr>
        <p:spPr bwMode="auto">
          <a:xfrm>
            <a:off x="1690689" y="3012124"/>
            <a:ext cx="875241" cy="325217"/>
          </a:xfrm>
          <a:prstGeom prst="rect">
            <a:avLst/>
          </a:prstGeom>
          <a:noFill/>
          <a:ln w="12700">
            <a:noFill/>
            <a:miter lim="800000"/>
          </a:ln>
          <a:effectLst/>
        </p:spPr>
        <p:txBody>
          <a:bodyPr wrap="none" lIns="90488" tIns="44450" rIns="90488" bIns="44450">
            <a:spAutoFit/>
          </a:bodyPr>
          <a:p>
            <a:pPr defTabSz="762000" eaLnBrk="0" hangingPunct="0">
              <a:lnSpc>
                <a:spcPct val="85000"/>
              </a:lnSpc>
            </a:pPr>
            <a:r>
              <a:rPr kumimoji="1" lang="zh-CN" altLang="en-US" sz="1800" b="1">
                <a:solidFill>
                  <a:schemeClr val="bg2"/>
                </a:solidFill>
                <a:latin typeface="+mn-lt"/>
                <a:ea typeface="+mn-ea"/>
              </a:rPr>
              <a:t>物理层</a:t>
            </a:r>
            <a:endParaRPr kumimoji="1" lang="zh-CN" altLang="en-US" sz="1800" b="1">
              <a:solidFill>
                <a:schemeClr val="bg2"/>
              </a:solidFill>
              <a:latin typeface="+mn-lt"/>
              <a:ea typeface="+mn-ea"/>
            </a:endParaRPr>
          </a:p>
        </p:txBody>
      </p:sp>
      <p:sp>
        <p:nvSpPr>
          <p:cNvPr id="284700" name="Rectangle 28"/>
          <p:cNvSpPr>
            <a:spLocks noChangeArrowheads="1"/>
          </p:cNvSpPr>
          <p:nvPr/>
        </p:nvSpPr>
        <p:spPr bwMode="auto">
          <a:xfrm>
            <a:off x="38131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1" name="Rectangle 29"/>
          <p:cNvSpPr>
            <a:spLocks noChangeArrowheads="1"/>
          </p:cNvSpPr>
          <p:nvPr/>
        </p:nvSpPr>
        <p:spPr bwMode="auto">
          <a:xfrm>
            <a:off x="39655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2" name="Rectangle 30"/>
          <p:cNvSpPr>
            <a:spLocks noChangeArrowheads="1"/>
          </p:cNvSpPr>
          <p:nvPr/>
        </p:nvSpPr>
        <p:spPr bwMode="auto">
          <a:xfrm>
            <a:off x="53371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3" name="Rectangle 31"/>
          <p:cNvSpPr>
            <a:spLocks noChangeArrowheads="1"/>
          </p:cNvSpPr>
          <p:nvPr/>
        </p:nvSpPr>
        <p:spPr bwMode="auto">
          <a:xfrm>
            <a:off x="54895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4" name="Rectangle 32"/>
          <p:cNvSpPr>
            <a:spLocks noChangeArrowheads="1"/>
          </p:cNvSpPr>
          <p:nvPr/>
        </p:nvSpPr>
        <p:spPr bwMode="auto">
          <a:xfrm>
            <a:off x="72421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5" name="Rectangle 33"/>
          <p:cNvSpPr>
            <a:spLocks noChangeArrowheads="1"/>
          </p:cNvSpPr>
          <p:nvPr/>
        </p:nvSpPr>
        <p:spPr bwMode="auto">
          <a:xfrm>
            <a:off x="73945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6" name="Rectangle 34"/>
          <p:cNvSpPr>
            <a:spLocks noChangeArrowheads="1"/>
          </p:cNvSpPr>
          <p:nvPr/>
        </p:nvSpPr>
        <p:spPr bwMode="auto">
          <a:xfrm>
            <a:off x="89185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7" name="Rectangle 35"/>
          <p:cNvSpPr>
            <a:spLocks noChangeArrowheads="1"/>
          </p:cNvSpPr>
          <p:nvPr/>
        </p:nvSpPr>
        <p:spPr bwMode="auto">
          <a:xfrm>
            <a:off x="90709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8" name="Rectangle 36"/>
          <p:cNvSpPr>
            <a:spLocks noChangeArrowheads="1"/>
          </p:cNvSpPr>
          <p:nvPr/>
        </p:nvSpPr>
        <p:spPr bwMode="auto">
          <a:xfrm>
            <a:off x="92233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09" name="Rectangle 37"/>
          <p:cNvSpPr>
            <a:spLocks noChangeArrowheads="1"/>
          </p:cNvSpPr>
          <p:nvPr/>
        </p:nvSpPr>
        <p:spPr bwMode="auto">
          <a:xfrm>
            <a:off x="9375775" y="3697923"/>
            <a:ext cx="76200" cy="152400"/>
          </a:xfrm>
          <a:prstGeom prst="rect">
            <a:avLst/>
          </a:prstGeom>
          <a:solidFill>
            <a:srgbClr val="777777"/>
          </a:solidFill>
          <a:ln w="12700">
            <a:noFill/>
            <a:miter lim="800000"/>
          </a:ln>
          <a:effectLst/>
        </p:spPr>
        <p:txBody>
          <a:bodyPr wrap="none" anchor="ctr"/>
          <a:p>
            <a:endParaRPr lang="zh-CN" altLang="en-US" b="1">
              <a:solidFill>
                <a:schemeClr val="bg2"/>
              </a:solidFill>
              <a:latin typeface="+mn-lt"/>
              <a:ea typeface="+mn-ea"/>
            </a:endParaRPr>
          </a:p>
        </p:txBody>
      </p:sp>
      <p:sp>
        <p:nvSpPr>
          <p:cNvPr id="284710" name="Line 38"/>
          <p:cNvSpPr>
            <a:spLocks noChangeShapeType="1"/>
          </p:cNvSpPr>
          <p:nvPr/>
        </p:nvSpPr>
        <p:spPr bwMode="auto">
          <a:xfrm>
            <a:off x="5641975" y="3774123"/>
            <a:ext cx="304800" cy="0"/>
          </a:xfrm>
          <a:prstGeom prst="line">
            <a:avLst/>
          </a:prstGeom>
          <a:noFill/>
          <a:ln w="12700">
            <a:solidFill>
              <a:srgbClr val="0070C0"/>
            </a:solidFill>
            <a:roun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284711" name="Line 39"/>
          <p:cNvSpPr>
            <a:spLocks noChangeShapeType="1"/>
          </p:cNvSpPr>
          <p:nvPr/>
        </p:nvSpPr>
        <p:spPr bwMode="auto">
          <a:xfrm rot="5400000">
            <a:off x="3698875" y="3507423"/>
            <a:ext cx="304800" cy="0"/>
          </a:xfrm>
          <a:prstGeom prst="line">
            <a:avLst/>
          </a:prstGeom>
          <a:noFill/>
          <a:ln w="12700">
            <a:solidFill>
              <a:srgbClr val="0070C0"/>
            </a:solidFill>
            <a:roun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284712" name="Line 40"/>
          <p:cNvSpPr>
            <a:spLocks noChangeShapeType="1"/>
          </p:cNvSpPr>
          <p:nvPr/>
        </p:nvSpPr>
        <p:spPr bwMode="auto">
          <a:xfrm rot="16200000" flipV="1">
            <a:off x="9261475" y="3545523"/>
            <a:ext cx="304800" cy="0"/>
          </a:xfrm>
          <a:prstGeom prst="line">
            <a:avLst/>
          </a:prstGeom>
          <a:noFill/>
          <a:ln w="12700">
            <a:solidFill>
              <a:srgbClr val="0070C0"/>
            </a:solidFill>
            <a:round/>
            <a:tailEnd type="triangle" w="sm" len="med"/>
          </a:ln>
          <a:effectLst/>
        </p:spPr>
        <p:txBody>
          <a:bodyPr/>
          <a:p>
            <a:endParaRPr lang="zh-CN" altLang="en-US" b="1">
              <a:solidFill>
                <a:schemeClr val="tx1">
                  <a:lumMod val="75000"/>
                  <a:lumOff val="25000"/>
                </a:schemeClr>
              </a:solidFill>
              <a:latin typeface="+mn-lt"/>
              <a:ea typeface="+mn-ea"/>
            </a:endParaRPr>
          </a:p>
        </p:txBody>
      </p:sp>
      <p:grpSp>
        <p:nvGrpSpPr>
          <p:cNvPr id="284713" name="Group 41"/>
          <p:cNvGrpSpPr/>
          <p:nvPr/>
        </p:nvGrpSpPr>
        <p:grpSpPr bwMode="auto">
          <a:xfrm>
            <a:off x="4117975" y="3697923"/>
            <a:ext cx="1066800" cy="152400"/>
            <a:chOff x="1344" y="912"/>
            <a:chExt cx="672" cy="96"/>
          </a:xfrm>
        </p:grpSpPr>
        <p:sp>
          <p:nvSpPr>
            <p:cNvPr id="284714"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ffectLst/>
          </p:spPr>
          <p:txBody>
            <a:bodyPr/>
            <a:p>
              <a:endParaRPr lang="zh-CN" altLang="en-US" b="1">
                <a:solidFill>
                  <a:schemeClr val="tx1">
                    <a:lumMod val="75000"/>
                    <a:lumOff val="25000"/>
                  </a:schemeClr>
                </a:solidFill>
                <a:latin typeface="+mn-lt"/>
                <a:ea typeface="+mn-ea"/>
              </a:endParaRPr>
            </a:p>
          </p:txBody>
        </p:sp>
        <p:sp>
          <p:nvSpPr>
            <p:cNvPr id="284715" name="Freeform 43"/>
            <p:cNvSpPr/>
            <p:nvPr/>
          </p:nvSpPr>
          <p:spPr bwMode="auto">
            <a:xfrm>
              <a:off x="1392" y="912"/>
              <a:ext cx="576" cy="96"/>
            </a:xfrm>
            <a:custGeom>
              <a:avLst/>
              <a:gdLst/>
              <a:ahLst/>
              <a:cxnLst>
                <a:cxn ang="0">
                  <a:pos x="0" y="96"/>
                </a:cxn>
                <a:cxn ang="0">
                  <a:pos x="0" y="0"/>
                </a:cxn>
                <a:cxn ang="0">
                  <a:pos x="192" y="0"/>
                </a:cxn>
                <a:cxn ang="0">
                  <a:pos x="192" y="192"/>
                </a:cxn>
                <a:cxn ang="0">
                  <a:pos x="288" y="192"/>
                </a:cxn>
                <a:cxn ang="0">
                  <a:pos x="288" y="0"/>
                </a:cxn>
                <a:cxn ang="0">
                  <a:pos x="336" y="0"/>
                </a:cxn>
                <a:cxn ang="0">
                  <a:pos x="336" y="192"/>
                </a:cxn>
                <a:cxn ang="0">
                  <a:pos x="480" y="192"/>
                </a:cxn>
                <a:cxn ang="0">
                  <a:pos x="480" y="0"/>
                </a:cxn>
                <a:cxn ang="0">
                  <a:pos x="576" y="0"/>
                </a:cxn>
                <a:cxn ang="0">
                  <a:pos x="576" y="96"/>
                </a:cxn>
                <a:cxn ang="0">
                  <a:pos x="0" y="96"/>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chemeClr val="tx1"/>
              </a:solidFill>
              <a:prstDash val="solid"/>
              <a:round/>
              <a:headEnd type="none" w="sm" len="lg"/>
              <a:tailEnd type="none" w="sm" len="lg"/>
            </a:ln>
            <a:effectLst/>
          </p:spPr>
          <p:txBody>
            <a:bodyPr/>
            <a:p>
              <a:endParaRPr lang="zh-CN" altLang="en-US" b="1">
                <a:solidFill>
                  <a:schemeClr val="bg2"/>
                </a:solidFill>
                <a:latin typeface="+mn-lt"/>
                <a:ea typeface="+mn-ea"/>
              </a:endParaRPr>
            </a:p>
          </p:txBody>
        </p:sp>
      </p:grpSp>
      <p:grpSp>
        <p:nvGrpSpPr>
          <p:cNvPr id="284716" name="Group 44"/>
          <p:cNvGrpSpPr/>
          <p:nvPr/>
        </p:nvGrpSpPr>
        <p:grpSpPr bwMode="auto">
          <a:xfrm>
            <a:off x="7623175" y="3697923"/>
            <a:ext cx="1066800" cy="157162"/>
            <a:chOff x="4080" y="3676"/>
            <a:chExt cx="672" cy="99"/>
          </a:xfrm>
        </p:grpSpPr>
        <p:sp>
          <p:nvSpPr>
            <p:cNvPr id="284717"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a:effectLst/>
          </p:spPr>
          <p:txBody>
            <a:bodyPr/>
            <a:p>
              <a:endParaRPr lang="zh-CN" altLang="en-US" b="1">
                <a:solidFill>
                  <a:schemeClr val="tx1">
                    <a:lumMod val="75000"/>
                    <a:lumOff val="25000"/>
                  </a:schemeClr>
                </a:solidFill>
                <a:latin typeface="+mn-lt"/>
                <a:ea typeface="+mn-ea"/>
              </a:endParaRPr>
            </a:p>
          </p:txBody>
        </p:sp>
        <p:sp>
          <p:nvSpPr>
            <p:cNvPr id="284718" name="Freeform 46"/>
            <p:cNvSpPr/>
            <p:nvPr/>
          </p:nvSpPr>
          <p:spPr bwMode="auto">
            <a:xfrm>
              <a:off x="4128" y="3676"/>
              <a:ext cx="576" cy="99"/>
            </a:xfrm>
            <a:custGeom>
              <a:avLst/>
              <a:gdLst/>
              <a:ahLst/>
              <a:cxnLst>
                <a:cxn ang="0">
                  <a:pos x="0" y="51"/>
                </a:cxn>
                <a:cxn ang="0">
                  <a:pos x="0" y="3"/>
                </a:cxn>
                <a:cxn ang="0">
                  <a:pos x="135" y="3"/>
                </a:cxn>
                <a:cxn ang="0">
                  <a:pos x="138" y="99"/>
                </a:cxn>
                <a:cxn ang="0">
                  <a:pos x="264" y="98"/>
                </a:cxn>
                <a:cxn ang="0">
                  <a:pos x="264" y="0"/>
                </a:cxn>
                <a:cxn ang="0">
                  <a:pos x="426" y="0"/>
                </a:cxn>
                <a:cxn ang="0">
                  <a:pos x="426" y="99"/>
                </a:cxn>
                <a:cxn ang="0">
                  <a:pos x="480" y="99"/>
                </a:cxn>
                <a:cxn ang="0">
                  <a:pos x="480" y="3"/>
                </a:cxn>
                <a:cxn ang="0">
                  <a:pos x="576" y="3"/>
                </a:cxn>
                <a:cxn ang="0">
                  <a:pos x="576" y="51"/>
                </a:cxn>
                <a:cxn ang="0">
                  <a:pos x="0" y="51"/>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cap="flat" cmpd="sng">
              <a:solidFill>
                <a:schemeClr val="tx1"/>
              </a:solidFill>
              <a:prstDash val="solid"/>
              <a:round/>
              <a:headEnd type="none" w="sm" len="lg"/>
              <a:tailEnd type="none" w="sm" len="lg"/>
            </a:ln>
            <a:effectLst/>
          </p:spPr>
          <p:txBody>
            <a:bodyPr/>
            <a:p>
              <a:endParaRPr lang="zh-CN" altLang="en-US" b="1">
                <a:solidFill>
                  <a:schemeClr val="bg2"/>
                </a:solidFill>
                <a:latin typeface="+mn-lt"/>
                <a:ea typeface="+mn-ea"/>
              </a:endParaRPr>
            </a:p>
          </p:txBody>
        </p:sp>
      </p:grpSp>
      <p:sp>
        <p:nvSpPr>
          <p:cNvPr id="284719" name="Rectangle 47"/>
          <p:cNvSpPr>
            <a:spLocks noChangeArrowheads="1"/>
          </p:cNvSpPr>
          <p:nvPr/>
        </p:nvSpPr>
        <p:spPr bwMode="auto">
          <a:xfrm>
            <a:off x="1699156" y="5150485"/>
            <a:ext cx="875241" cy="643766"/>
          </a:xfrm>
          <a:prstGeom prst="rect">
            <a:avLst/>
          </a:prstGeom>
          <a:solidFill>
            <a:schemeClr val="bg1"/>
          </a:solidFill>
          <a:ln w="12700">
            <a:noFill/>
            <a:miter lim="800000"/>
          </a:ln>
          <a:effectLst/>
        </p:spPr>
        <p:txBody>
          <a:bodyPr wrap="none" lIns="90488" tIns="44450" rIns="90488" bIns="44450">
            <a:spAutoFit/>
          </a:bodyPr>
          <a:p>
            <a:pPr algn="ctr" defTabSz="762000" eaLnBrk="0" hangingPunct="0"/>
            <a:r>
              <a:rPr kumimoji="1" lang="zh-CN" altLang="en-US" sz="1800" b="1">
                <a:solidFill>
                  <a:schemeClr val="bg2"/>
                </a:solidFill>
                <a:latin typeface="+mn-lt"/>
                <a:ea typeface="+mn-ea"/>
              </a:rPr>
              <a:t>数据</a:t>
            </a:r>
            <a:endParaRPr kumimoji="1" lang="zh-CN" altLang="en-US" sz="1800" b="1">
              <a:solidFill>
                <a:schemeClr val="bg2"/>
              </a:solidFill>
              <a:latin typeface="+mn-lt"/>
              <a:ea typeface="+mn-ea"/>
            </a:endParaRPr>
          </a:p>
          <a:p>
            <a:pPr algn="ctr" defTabSz="762000" eaLnBrk="0" hangingPunct="0"/>
            <a:r>
              <a:rPr kumimoji="1" lang="zh-CN" altLang="en-US" sz="1800" b="1">
                <a:solidFill>
                  <a:schemeClr val="bg2"/>
                </a:solidFill>
                <a:latin typeface="+mn-lt"/>
                <a:ea typeface="+mn-ea"/>
              </a:rPr>
              <a:t>链路层</a:t>
            </a:r>
            <a:endParaRPr kumimoji="1" lang="zh-CN" altLang="en-US" sz="1800" b="1">
              <a:solidFill>
                <a:schemeClr val="bg2"/>
              </a:solidFill>
              <a:latin typeface="+mn-lt"/>
              <a:ea typeface="+mn-ea"/>
            </a:endParaRPr>
          </a:p>
        </p:txBody>
      </p:sp>
      <p:sp>
        <p:nvSpPr>
          <p:cNvPr id="284720" name="Rectangle 48"/>
          <p:cNvSpPr>
            <a:spLocks noChangeArrowheads="1"/>
          </p:cNvSpPr>
          <p:nvPr/>
        </p:nvSpPr>
        <p:spPr bwMode="auto">
          <a:xfrm>
            <a:off x="2746376" y="5174299"/>
            <a:ext cx="2011363" cy="758825"/>
          </a:xfrm>
          <a:prstGeom prst="rect">
            <a:avLst/>
          </a:prstGeom>
          <a:solidFill>
            <a:srgbClr val="92D050"/>
          </a:solidFill>
          <a:ln w="12700">
            <a:noFill/>
            <a:miter lim="800000"/>
          </a:ln>
          <a:effectLst/>
        </p:spPr>
        <p:txBody>
          <a:bodyPr wrap="none" anchor="ctr"/>
          <a:p>
            <a:endParaRPr lang="zh-CN" altLang="en-US" b="1">
              <a:solidFill>
                <a:schemeClr val="bg2"/>
              </a:solidFill>
              <a:latin typeface="+mn-lt"/>
              <a:ea typeface="+mn-ea"/>
            </a:endParaRPr>
          </a:p>
        </p:txBody>
      </p:sp>
      <p:sp>
        <p:nvSpPr>
          <p:cNvPr id="284721" name="Rectangle 49"/>
          <p:cNvSpPr>
            <a:spLocks noChangeArrowheads="1"/>
          </p:cNvSpPr>
          <p:nvPr/>
        </p:nvSpPr>
        <p:spPr bwMode="auto">
          <a:xfrm>
            <a:off x="3355976" y="4807585"/>
            <a:ext cx="875241"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结点 </a:t>
            </a:r>
            <a:r>
              <a:rPr kumimoji="1" lang="en-US" altLang="zh-CN" sz="1800" b="1">
                <a:solidFill>
                  <a:schemeClr val="bg2"/>
                </a:solidFill>
                <a:latin typeface="+mn-lt"/>
                <a:ea typeface="+mn-ea"/>
              </a:rPr>
              <a:t>A</a:t>
            </a:r>
            <a:endParaRPr kumimoji="1" lang="en-US" altLang="zh-CN" sz="1800" b="1">
              <a:solidFill>
                <a:schemeClr val="bg2"/>
              </a:solidFill>
              <a:latin typeface="+mn-lt"/>
              <a:ea typeface="+mn-ea"/>
            </a:endParaRPr>
          </a:p>
        </p:txBody>
      </p:sp>
      <p:sp>
        <p:nvSpPr>
          <p:cNvPr id="284722" name="Rectangle 50"/>
          <p:cNvSpPr>
            <a:spLocks noChangeArrowheads="1"/>
          </p:cNvSpPr>
          <p:nvPr/>
        </p:nvSpPr>
        <p:spPr bwMode="auto">
          <a:xfrm>
            <a:off x="9134476" y="4807586"/>
            <a:ext cx="875241"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结点 </a:t>
            </a:r>
            <a:r>
              <a:rPr kumimoji="1" lang="en-US" altLang="zh-CN" sz="1800" b="1">
                <a:solidFill>
                  <a:schemeClr val="bg2"/>
                </a:solidFill>
                <a:latin typeface="+mn-lt"/>
                <a:ea typeface="+mn-ea"/>
              </a:rPr>
              <a:t>B</a:t>
            </a:r>
            <a:endParaRPr kumimoji="1" lang="en-US" altLang="zh-CN" sz="1800" b="1">
              <a:solidFill>
                <a:schemeClr val="bg2"/>
              </a:solidFill>
              <a:latin typeface="+mn-lt"/>
              <a:ea typeface="+mn-ea"/>
            </a:endParaRPr>
          </a:p>
        </p:txBody>
      </p:sp>
      <p:grpSp>
        <p:nvGrpSpPr>
          <p:cNvPr id="284723" name="Group 51"/>
          <p:cNvGrpSpPr/>
          <p:nvPr/>
        </p:nvGrpSpPr>
        <p:grpSpPr bwMode="auto">
          <a:xfrm>
            <a:off x="4227513" y="5367973"/>
            <a:ext cx="977900" cy="366712"/>
            <a:chOff x="1701" y="2666"/>
            <a:chExt cx="616" cy="231"/>
          </a:xfrm>
          <a:effectLst/>
        </p:grpSpPr>
        <p:grpSp>
          <p:nvGrpSpPr>
            <p:cNvPr id="284724" name="Group 52"/>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284726" name="Rectangle 54"/>
              <p:cNvSpPr>
                <a:spLocks noChangeArrowheads="1"/>
              </p:cNvSpPr>
              <p:nvPr/>
            </p:nvSpPr>
            <p:spPr bwMode="auto">
              <a:xfrm>
                <a:off x="1701" y="2694"/>
                <a:ext cx="408" cy="192"/>
              </a:xfrm>
              <a:prstGeom prst="rect">
                <a:avLst/>
              </a:prstGeom>
              <a:solidFill>
                <a:srgbClr val="FFC000"/>
              </a:solidFill>
              <a:ln w="12700">
                <a:noFill/>
                <a:miter lim="800000"/>
              </a:ln>
              <a:effectLst/>
            </p:spPr>
            <p:txBody>
              <a:bodyPr wrap="none" anchor="ctr"/>
              <a:p>
                <a:pPr algn="ctr" defTabSz="762000" eaLnBrk="0" hangingPunct="0"/>
                <a:endParaRPr kumimoji="1" lang="zh-CN" altLang="zh-CN" sz="1800" b="1">
                  <a:solidFill>
                    <a:schemeClr val="bg2"/>
                  </a:solidFill>
                  <a:latin typeface="+mn-lt"/>
                  <a:ea typeface="+mn-ea"/>
                </a:endParaRPr>
              </a:p>
            </p:txBody>
          </p:sp>
        </p:grpSp>
        <p:sp>
          <p:nvSpPr>
            <p:cNvPr id="284727" name="Text Box 55"/>
            <p:cNvSpPr txBox="1">
              <a:spLocks noChangeArrowheads="1"/>
            </p:cNvSpPr>
            <p:nvPr/>
          </p:nvSpPr>
          <p:spPr bwMode="auto">
            <a:xfrm>
              <a:off x="1784" y="2666"/>
              <a:ext cx="260" cy="231"/>
            </a:xfrm>
            <a:prstGeom prst="rect">
              <a:avLst/>
            </a:prstGeom>
            <a:noFill/>
            <a:ln w="12700">
              <a:noFill/>
              <a:miter lim="800000"/>
            </a:ln>
            <a:effectLst/>
          </p:spPr>
          <p:txBody>
            <a:bodyPr wrap="none">
              <a:spAutoFit/>
            </a:bodyPr>
            <a:p>
              <a:pPr defTabSz="762000" eaLnBrk="0" hangingPunct="0"/>
              <a:r>
                <a:rPr kumimoji="1" lang="zh-CN" altLang="en-US" sz="1800" b="1">
                  <a:solidFill>
                    <a:schemeClr val="bg2"/>
                  </a:solidFill>
                  <a:latin typeface="+mn-lt"/>
                  <a:ea typeface="+mn-ea"/>
                </a:rPr>
                <a:t>帧</a:t>
              </a:r>
              <a:endParaRPr kumimoji="1" lang="zh-CN" altLang="en-US" sz="1800" b="1">
                <a:solidFill>
                  <a:schemeClr val="bg2"/>
                </a:solidFill>
                <a:latin typeface="+mn-lt"/>
                <a:ea typeface="+mn-ea"/>
              </a:endParaRPr>
            </a:p>
          </p:txBody>
        </p:sp>
      </p:grpSp>
      <p:sp>
        <p:nvSpPr>
          <p:cNvPr id="284728" name="Rectangle 56"/>
          <p:cNvSpPr>
            <a:spLocks noChangeArrowheads="1"/>
          </p:cNvSpPr>
          <p:nvPr/>
        </p:nvSpPr>
        <p:spPr bwMode="auto">
          <a:xfrm>
            <a:off x="6376988" y="4336099"/>
            <a:ext cx="464872" cy="366767"/>
          </a:xfrm>
          <a:prstGeom prst="rect">
            <a:avLst/>
          </a:prstGeom>
          <a:noFill/>
          <a:ln w="12700">
            <a:noFill/>
            <a:miter lim="800000"/>
          </a:ln>
          <a:effectLst/>
        </p:spPr>
        <p:txBody>
          <a:bodyPr wrap="none" lIns="90488" tIns="44450" rIns="90488" bIns="44450">
            <a:spAutoFit/>
          </a:bodyPr>
          <a:p>
            <a:pPr defTabSz="762000" eaLnBrk="0" hangingPunct="0"/>
            <a:r>
              <a:rPr kumimoji="1" lang="en-US" altLang="zh-CN" sz="1800" b="1">
                <a:solidFill>
                  <a:schemeClr val="bg2"/>
                </a:solidFill>
                <a:latin typeface="+mn-lt"/>
                <a:ea typeface="+mn-ea"/>
              </a:rPr>
              <a:t>(a)</a:t>
            </a:r>
            <a:endParaRPr kumimoji="1" lang="en-US" altLang="zh-CN" sz="1800" b="1">
              <a:solidFill>
                <a:schemeClr val="bg2"/>
              </a:solidFill>
              <a:latin typeface="+mn-lt"/>
              <a:ea typeface="+mn-ea"/>
            </a:endParaRPr>
          </a:p>
        </p:txBody>
      </p:sp>
      <p:sp>
        <p:nvSpPr>
          <p:cNvPr id="284729" name="Rectangle 57"/>
          <p:cNvSpPr>
            <a:spLocks noChangeArrowheads="1"/>
          </p:cNvSpPr>
          <p:nvPr/>
        </p:nvSpPr>
        <p:spPr bwMode="auto">
          <a:xfrm>
            <a:off x="6376988" y="6247449"/>
            <a:ext cx="477696" cy="366767"/>
          </a:xfrm>
          <a:prstGeom prst="rect">
            <a:avLst/>
          </a:prstGeom>
          <a:noFill/>
          <a:ln w="12700">
            <a:noFill/>
            <a:miter lim="800000"/>
          </a:ln>
          <a:effectLst/>
        </p:spPr>
        <p:txBody>
          <a:bodyPr wrap="none" lIns="90488" tIns="44450" rIns="90488" bIns="44450">
            <a:spAutoFit/>
          </a:bodyPr>
          <a:p>
            <a:pPr defTabSz="762000" eaLnBrk="0" hangingPunct="0"/>
            <a:r>
              <a:rPr kumimoji="1" lang="en-US" altLang="zh-CN" sz="1800" b="1">
                <a:solidFill>
                  <a:schemeClr val="bg2"/>
                </a:solidFill>
                <a:latin typeface="+mn-lt"/>
                <a:ea typeface="+mn-ea"/>
              </a:rPr>
              <a:t>(b)</a:t>
            </a:r>
            <a:endParaRPr kumimoji="1" lang="en-US" altLang="zh-CN" sz="1800" b="1">
              <a:solidFill>
                <a:schemeClr val="bg2"/>
              </a:solidFill>
              <a:latin typeface="+mn-lt"/>
              <a:ea typeface="+mn-ea"/>
            </a:endParaRPr>
          </a:p>
        </p:txBody>
      </p:sp>
      <p:sp>
        <p:nvSpPr>
          <p:cNvPr id="284730" name="Rectangle 58"/>
          <p:cNvSpPr>
            <a:spLocks noChangeArrowheads="1"/>
          </p:cNvSpPr>
          <p:nvPr/>
        </p:nvSpPr>
        <p:spPr bwMode="auto">
          <a:xfrm>
            <a:off x="4803775" y="5069524"/>
            <a:ext cx="644408"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发送</a:t>
            </a:r>
            <a:endParaRPr kumimoji="1" lang="zh-CN" altLang="en-US" sz="1800" b="1">
              <a:solidFill>
                <a:schemeClr val="bg2"/>
              </a:solidFill>
              <a:latin typeface="+mn-lt"/>
              <a:ea typeface="+mn-ea"/>
            </a:endParaRPr>
          </a:p>
        </p:txBody>
      </p:sp>
      <p:grpSp>
        <p:nvGrpSpPr>
          <p:cNvPr id="284731" name="Group 59"/>
          <p:cNvGrpSpPr/>
          <p:nvPr/>
        </p:nvGrpSpPr>
        <p:grpSpPr bwMode="auto">
          <a:xfrm>
            <a:off x="8074025" y="5367973"/>
            <a:ext cx="977900" cy="366712"/>
            <a:chOff x="1701" y="2666"/>
            <a:chExt cx="616" cy="231"/>
          </a:xfrm>
          <a:effectLst/>
        </p:grpSpPr>
        <p:grpSp>
          <p:nvGrpSpPr>
            <p:cNvPr id="284732" name="Group 60"/>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p:spPr>
            <p:txBody>
              <a:bodyPr wrap="none" anchor="ctr"/>
              <a:p>
                <a:endParaRPr lang="zh-CN" altLang="en-US" b="1">
                  <a:solidFill>
                    <a:schemeClr val="bg2"/>
                  </a:solidFill>
                  <a:latin typeface="+mn-lt"/>
                  <a:ea typeface="+mn-ea"/>
                </a:endParaRPr>
              </a:p>
            </p:txBody>
          </p:sp>
          <p:sp>
            <p:nvSpPr>
              <p:cNvPr id="284734" name="Rectangle 62"/>
              <p:cNvSpPr>
                <a:spLocks noChangeArrowheads="1"/>
              </p:cNvSpPr>
              <p:nvPr/>
            </p:nvSpPr>
            <p:spPr bwMode="auto">
              <a:xfrm>
                <a:off x="1701" y="2694"/>
                <a:ext cx="408" cy="192"/>
              </a:xfrm>
              <a:prstGeom prst="rect">
                <a:avLst/>
              </a:prstGeom>
              <a:solidFill>
                <a:srgbClr val="FFC000"/>
              </a:solidFill>
              <a:ln w="12700">
                <a:noFill/>
                <a:miter lim="800000"/>
              </a:ln>
              <a:effectLst/>
            </p:spPr>
            <p:txBody>
              <a:bodyPr wrap="none" anchor="ctr"/>
              <a:p>
                <a:pPr algn="ctr" defTabSz="762000" eaLnBrk="0" hangingPunct="0"/>
                <a:endParaRPr kumimoji="1" lang="zh-CN" altLang="zh-CN" sz="1800" b="1">
                  <a:solidFill>
                    <a:schemeClr val="bg2"/>
                  </a:solidFill>
                  <a:latin typeface="+mn-lt"/>
                  <a:ea typeface="+mn-ea"/>
                </a:endParaRPr>
              </a:p>
            </p:txBody>
          </p:sp>
        </p:grpSp>
        <p:sp>
          <p:nvSpPr>
            <p:cNvPr id="284735" name="Text Box 63"/>
            <p:cNvSpPr txBox="1">
              <a:spLocks noChangeArrowheads="1"/>
            </p:cNvSpPr>
            <p:nvPr/>
          </p:nvSpPr>
          <p:spPr bwMode="auto">
            <a:xfrm>
              <a:off x="1784" y="2666"/>
              <a:ext cx="260" cy="231"/>
            </a:xfrm>
            <a:prstGeom prst="rect">
              <a:avLst/>
            </a:prstGeom>
            <a:noFill/>
            <a:ln w="12700">
              <a:noFill/>
              <a:miter lim="800000"/>
            </a:ln>
            <a:effectLst/>
          </p:spPr>
          <p:txBody>
            <a:bodyPr wrap="none">
              <a:spAutoFit/>
            </a:bodyPr>
            <a:p>
              <a:pPr defTabSz="762000" eaLnBrk="0" hangingPunct="0"/>
              <a:r>
                <a:rPr kumimoji="1" lang="zh-CN" altLang="en-US" sz="1800" b="1">
                  <a:solidFill>
                    <a:schemeClr val="bg2"/>
                  </a:solidFill>
                  <a:latin typeface="+mn-lt"/>
                  <a:ea typeface="+mn-ea"/>
                </a:rPr>
                <a:t>帧</a:t>
              </a:r>
              <a:endParaRPr kumimoji="1" lang="zh-CN" altLang="en-US" sz="1800" b="1">
                <a:solidFill>
                  <a:schemeClr val="bg2"/>
                </a:solidFill>
                <a:latin typeface="+mn-lt"/>
                <a:ea typeface="+mn-ea"/>
              </a:endParaRPr>
            </a:p>
          </p:txBody>
        </p:sp>
      </p:grpSp>
      <p:sp>
        <p:nvSpPr>
          <p:cNvPr id="284736" name="Rectangle 64"/>
          <p:cNvSpPr>
            <a:spLocks noChangeArrowheads="1"/>
          </p:cNvSpPr>
          <p:nvPr/>
        </p:nvSpPr>
        <p:spPr bwMode="auto">
          <a:xfrm>
            <a:off x="7816850" y="5069524"/>
            <a:ext cx="644408"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接收</a:t>
            </a:r>
            <a:endParaRPr kumimoji="1" lang="zh-CN" altLang="en-US" sz="1800" b="1">
              <a:solidFill>
                <a:schemeClr val="bg2"/>
              </a:solidFill>
              <a:latin typeface="+mn-lt"/>
              <a:ea typeface="+mn-ea"/>
            </a:endParaRPr>
          </a:p>
        </p:txBody>
      </p:sp>
      <p:sp>
        <p:nvSpPr>
          <p:cNvPr id="284737" name="Rectangle 65"/>
          <p:cNvSpPr>
            <a:spLocks noChangeArrowheads="1"/>
          </p:cNvSpPr>
          <p:nvPr/>
        </p:nvSpPr>
        <p:spPr bwMode="auto">
          <a:xfrm>
            <a:off x="6315075" y="5788661"/>
            <a:ext cx="644408"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链路</a:t>
            </a:r>
            <a:endParaRPr kumimoji="1" lang="zh-CN" altLang="en-US" sz="1800" b="1">
              <a:solidFill>
                <a:schemeClr val="bg2"/>
              </a:solidFill>
              <a:latin typeface="+mn-lt"/>
              <a:ea typeface="+mn-ea"/>
            </a:endParaRPr>
          </a:p>
        </p:txBody>
      </p:sp>
      <p:sp>
        <p:nvSpPr>
          <p:cNvPr id="284739" name="Rectangle 67"/>
          <p:cNvSpPr>
            <a:spLocks noChangeArrowheads="1"/>
          </p:cNvSpPr>
          <p:nvPr/>
        </p:nvSpPr>
        <p:spPr bwMode="auto">
          <a:xfrm>
            <a:off x="2746376" y="1640523"/>
            <a:ext cx="2011363" cy="1828800"/>
          </a:xfrm>
          <a:prstGeom prst="rect">
            <a:avLst/>
          </a:prstGeom>
          <a:solidFill>
            <a:srgbClr val="92D050"/>
          </a:solidFill>
          <a:ln w="12700">
            <a:noFill/>
            <a:miter lim="800000"/>
          </a:ln>
          <a:effectLst/>
        </p:spPr>
        <p:txBody>
          <a:bodyPr wrap="none" anchor="ctr"/>
          <a:p>
            <a:endParaRPr lang="zh-CN" altLang="en-US" b="1">
              <a:solidFill>
                <a:schemeClr val="bg2"/>
              </a:solidFill>
              <a:latin typeface="+mn-lt"/>
              <a:ea typeface="+mn-ea"/>
            </a:endParaRPr>
          </a:p>
        </p:txBody>
      </p:sp>
      <p:sp>
        <p:nvSpPr>
          <p:cNvPr id="284740" name="Rectangle 68"/>
          <p:cNvSpPr>
            <a:spLocks noChangeArrowheads="1"/>
          </p:cNvSpPr>
          <p:nvPr/>
        </p:nvSpPr>
        <p:spPr bwMode="auto">
          <a:xfrm>
            <a:off x="2765425" y="2250123"/>
            <a:ext cx="1981200" cy="609600"/>
          </a:xfrm>
          <a:prstGeom prst="rect">
            <a:avLst/>
          </a:prstGeom>
          <a:solidFill>
            <a:srgbClr val="00B0F0"/>
          </a:solidFill>
          <a:ln w="12700">
            <a:noFill/>
            <a:miter lim="800000"/>
          </a:ln>
          <a:effectLst/>
        </p:spPr>
        <p:txBody>
          <a:bodyPr wrap="none" anchor="ctr"/>
          <a:p>
            <a:endParaRPr lang="zh-CN" altLang="en-US" b="1">
              <a:solidFill>
                <a:schemeClr val="bg2"/>
              </a:solidFill>
              <a:latin typeface="+mn-lt"/>
              <a:ea typeface="+mn-ea"/>
            </a:endParaRPr>
          </a:p>
        </p:txBody>
      </p:sp>
      <p:sp>
        <p:nvSpPr>
          <p:cNvPr id="284741" name="Line 69"/>
          <p:cNvSpPr>
            <a:spLocks noChangeShapeType="1"/>
          </p:cNvSpPr>
          <p:nvPr/>
        </p:nvSpPr>
        <p:spPr bwMode="auto">
          <a:xfrm>
            <a:off x="2746375" y="2248535"/>
            <a:ext cx="2008188" cy="1588"/>
          </a:xfrm>
          <a:prstGeom prst="line">
            <a:avLst/>
          </a:prstGeom>
          <a:noFill/>
          <a:ln w="12700">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284742" name="Rectangle 70"/>
          <p:cNvSpPr>
            <a:spLocks noChangeArrowheads="1"/>
          </p:cNvSpPr>
          <p:nvPr/>
        </p:nvSpPr>
        <p:spPr bwMode="auto">
          <a:xfrm>
            <a:off x="3052763" y="2402523"/>
            <a:ext cx="1390650" cy="304800"/>
          </a:xfrm>
          <a:prstGeom prst="rect">
            <a:avLst/>
          </a:prstGeom>
          <a:solidFill>
            <a:schemeClr val="bg1"/>
          </a:solidFill>
          <a:ln w="12700">
            <a:solidFill>
              <a:schemeClr val="tx1"/>
            </a:solidFill>
            <a:miter lim="800000"/>
          </a:ln>
          <a:effectLst/>
        </p:spPr>
        <p:txBody>
          <a:bodyPr wrap="none" anchor="ctr"/>
          <a:p>
            <a:pPr algn="ctr" defTabSz="762000" eaLnBrk="0" hangingPunct="0"/>
            <a:endParaRPr kumimoji="1" lang="zh-CN" altLang="zh-CN" sz="1800" b="1">
              <a:solidFill>
                <a:schemeClr val="bg2"/>
              </a:solidFill>
              <a:latin typeface="+mn-lt"/>
              <a:ea typeface="+mn-ea"/>
            </a:endParaRPr>
          </a:p>
        </p:txBody>
      </p:sp>
      <p:sp>
        <p:nvSpPr>
          <p:cNvPr id="284743" name="Line 71"/>
          <p:cNvSpPr>
            <a:spLocks noChangeShapeType="1"/>
          </p:cNvSpPr>
          <p:nvPr/>
        </p:nvSpPr>
        <p:spPr bwMode="auto">
          <a:xfrm>
            <a:off x="2746375" y="2858135"/>
            <a:ext cx="2008188" cy="1588"/>
          </a:xfrm>
          <a:prstGeom prst="line">
            <a:avLst/>
          </a:prstGeom>
          <a:noFill/>
          <a:ln w="12700">
            <a:solidFill>
              <a:schemeClr val="tx1"/>
            </a:solidFill>
            <a:round/>
          </a:ln>
          <a:effectLst/>
        </p:spPr>
        <p:txBody>
          <a:bodyPr wrap="none" anchor="ctr"/>
          <a:p>
            <a:endParaRPr lang="zh-CN" altLang="en-US" b="1">
              <a:solidFill>
                <a:schemeClr val="tx1">
                  <a:lumMod val="75000"/>
                  <a:lumOff val="25000"/>
                </a:schemeClr>
              </a:solidFill>
              <a:latin typeface="+mn-lt"/>
              <a:ea typeface="+mn-ea"/>
            </a:endParaRPr>
          </a:p>
        </p:txBody>
      </p:sp>
      <p:sp>
        <p:nvSpPr>
          <p:cNvPr id="284744" name="Rectangle 72"/>
          <p:cNvSpPr>
            <a:spLocks noChangeArrowheads="1"/>
          </p:cNvSpPr>
          <p:nvPr/>
        </p:nvSpPr>
        <p:spPr bwMode="auto">
          <a:xfrm>
            <a:off x="3257550" y="1792923"/>
            <a:ext cx="1101726" cy="304800"/>
          </a:xfrm>
          <a:prstGeom prst="rect">
            <a:avLst/>
          </a:prstGeom>
          <a:solidFill>
            <a:srgbClr val="FFC000"/>
          </a:solidFill>
          <a:ln w="12700">
            <a:noFill/>
            <a:miter lim="800000"/>
          </a:ln>
          <a:effectLst/>
        </p:spPr>
        <p:txBody>
          <a:bodyPr wrap="none" anchor="ctr"/>
          <a:p>
            <a:pPr algn="ctr" defTabSz="762000" eaLnBrk="0" hangingPunct="0"/>
            <a:r>
              <a:rPr kumimoji="1" lang="en-US" altLang="zh-CN" sz="1800" b="1" dirty="0">
                <a:solidFill>
                  <a:schemeClr val="bg2"/>
                </a:solidFill>
                <a:latin typeface="+mn-lt"/>
                <a:ea typeface="+mn-ea"/>
              </a:rPr>
              <a:t>IP </a:t>
            </a:r>
            <a:r>
              <a:rPr kumimoji="1" lang="zh-CN" altLang="en-US" sz="1800" b="1" dirty="0">
                <a:solidFill>
                  <a:schemeClr val="bg2"/>
                </a:solidFill>
                <a:latin typeface="+mn-lt"/>
                <a:ea typeface="+mn-ea"/>
              </a:rPr>
              <a:t>数据报</a:t>
            </a:r>
            <a:endParaRPr kumimoji="1" lang="zh-CN" altLang="en-US" sz="1800" b="1" dirty="0">
              <a:solidFill>
                <a:schemeClr val="bg2"/>
              </a:solidFill>
              <a:latin typeface="+mn-lt"/>
              <a:ea typeface="+mn-ea"/>
            </a:endParaRPr>
          </a:p>
        </p:txBody>
      </p:sp>
      <p:sp>
        <p:nvSpPr>
          <p:cNvPr id="284745" name="Rectangle 73"/>
          <p:cNvSpPr>
            <a:spLocks noChangeArrowheads="1"/>
          </p:cNvSpPr>
          <p:nvPr/>
        </p:nvSpPr>
        <p:spPr bwMode="auto">
          <a:xfrm>
            <a:off x="3046413" y="3012123"/>
            <a:ext cx="1504950" cy="304800"/>
          </a:xfrm>
          <a:prstGeom prst="rect">
            <a:avLst/>
          </a:prstGeom>
          <a:solidFill>
            <a:srgbClr val="FFC000"/>
          </a:solidFill>
          <a:ln w="12700">
            <a:noFill/>
            <a:miter lim="800000"/>
          </a:ln>
          <a:effectLst/>
        </p:spPr>
        <p:txBody>
          <a:bodyPr wrap="none" anchor="ctr"/>
          <a:p>
            <a:pPr algn="ctr" defTabSz="762000" eaLnBrk="0" hangingPunct="0"/>
            <a:endParaRPr kumimoji="1" lang="zh-CN" altLang="zh-CN" sz="1800" b="1">
              <a:solidFill>
                <a:schemeClr val="bg2"/>
              </a:solidFill>
              <a:latin typeface="+mn-lt"/>
              <a:ea typeface="+mn-ea"/>
            </a:endParaRPr>
          </a:p>
        </p:txBody>
      </p:sp>
      <p:sp>
        <p:nvSpPr>
          <p:cNvPr id="284746" name="Rectangle 74"/>
          <p:cNvSpPr>
            <a:spLocks noChangeArrowheads="1"/>
          </p:cNvSpPr>
          <p:nvPr/>
        </p:nvSpPr>
        <p:spPr bwMode="auto">
          <a:xfrm>
            <a:off x="2982914" y="3024823"/>
            <a:ext cx="1603375" cy="296862"/>
          </a:xfrm>
          <a:prstGeom prst="rect">
            <a:avLst/>
          </a:prstGeom>
          <a:noFill/>
          <a:ln w="12700">
            <a:noFill/>
            <a:miter lim="800000"/>
          </a:ln>
          <a:effectLst/>
        </p:spPr>
        <p:txBody>
          <a:bodyPr wrap="none" lIns="90488" tIns="44450" rIns="90488" bIns="44450">
            <a:spAutoFit/>
          </a:bodyPr>
          <a:p>
            <a:pPr defTabSz="762000" eaLnBrk="0" hangingPunct="0">
              <a:lnSpc>
                <a:spcPct val="85000"/>
              </a:lnSpc>
            </a:pPr>
            <a:r>
              <a:rPr kumimoji="1" lang="en-US" altLang="zh-CN" sz="1600" b="1" dirty="0">
                <a:solidFill>
                  <a:schemeClr val="bg2"/>
                </a:solidFill>
                <a:latin typeface="+mn-lt"/>
                <a:ea typeface="+mn-ea"/>
              </a:rPr>
              <a:t>1010…  …0110</a:t>
            </a:r>
            <a:endParaRPr kumimoji="1" lang="en-US" altLang="zh-CN" sz="1600" b="1" dirty="0">
              <a:solidFill>
                <a:schemeClr val="bg2"/>
              </a:solidFill>
              <a:latin typeface="+mn-lt"/>
              <a:ea typeface="+mn-ea"/>
            </a:endParaRPr>
          </a:p>
        </p:txBody>
      </p:sp>
      <p:sp>
        <p:nvSpPr>
          <p:cNvPr id="284747" name="AutoShape 75"/>
          <p:cNvSpPr>
            <a:spLocks noChangeArrowheads="1"/>
          </p:cNvSpPr>
          <p:nvPr/>
        </p:nvSpPr>
        <p:spPr bwMode="auto">
          <a:xfrm>
            <a:off x="3598863" y="2859723"/>
            <a:ext cx="304800" cy="334962"/>
          </a:xfrm>
          <a:prstGeom prst="downArrow">
            <a:avLst>
              <a:gd name="adj1" fmla="val 50000"/>
              <a:gd name="adj2" fmla="val 43231"/>
            </a:avLst>
          </a:prstGeom>
          <a:solidFill>
            <a:schemeClr val="bg1"/>
          </a:solidFill>
          <a:ln w="12700">
            <a:solidFill>
              <a:schemeClr val="tx1"/>
            </a:solidFill>
            <a:miter lim="800000"/>
          </a:ln>
          <a:effectLst/>
        </p:spPr>
        <p:txBody>
          <a:bodyPr vert="eaVert" wrap="none" anchor="ctr"/>
          <a:p>
            <a:endParaRPr lang="zh-CN" altLang="en-US" b="1">
              <a:solidFill>
                <a:schemeClr val="bg2"/>
              </a:solidFill>
              <a:latin typeface="+mn-lt"/>
              <a:ea typeface="+mn-ea"/>
            </a:endParaRPr>
          </a:p>
        </p:txBody>
      </p:sp>
      <p:sp>
        <p:nvSpPr>
          <p:cNvPr id="284748" name="Rectangle 76"/>
          <p:cNvSpPr>
            <a:spLocks noChangeArrowheads="1"/>
          </p:cNvSpPr>
          <p:nvPr/>
        </p:nvSpPr>
        <p:spPr bwMode="auto">
          <a:xfrm>
            <a:off x="3251200" y="2412049"/>
            <a:ext cx="990600" cy="280987"/>
          </a:xfrm>
          <a:prstGeom prst="rect">
            <a:avLst/>
          </a:prstGeom>
          <a:solidFill>
            <a:srgbClr val="FFC000"/>
          </a:solidFill>
          <a:ln w="12700">
            <a:noFill/>
            <a:miter lim="800000"/>
          </a:ln>
          <a:effectLst/>
        </p:spPr>
        <p:txBody>
          <a:bodyPr wrap="none" anchor="ctr"/>
          <a:p>
            <a:endParaRPr lang="zh-CN" altLang="en-US" b="1">
              <a:solidFill>
                <a:schemeClr val="bg2"/>
              </a:solidFill>
              <a:latin typeface="+mn-lt"/>
              <a:ea typeface="+mn-ea"/>
            </a:endParaRPr>
          </a:p>
        </p:txBody>
      </p:sp>
      <p:sp>
        <p:nvSpPr>
          <p:cNvPr id="284749" name="AutoShape 77"/>
          <p:cNvSpPr>
            <a:spLocks noChangeArrowheads="1"/>
          </p:cNvSpPr>
          <p:nvPr/>
        </p:nvSpPr>
        <p:spPr bwMode="auto">
          <a:xfrm>
            <a:off x="3257550" y="2107249"/>
            <a:ext cx="990600" cy="369887"/>
          </a:xfrm>
          <a:prstGeom prst="downArrow">
            <a:avLst>
              <a:gd name="adj1" fmla="val 65389"/>
              <a:gd name="adj2" fmla="val 39394"/>
            </a:avLst>
          </a:prstGeom>
          <a:solidFill>
            <a:srgbClr val="CCECFF"/>
          </a:solidFill>
          <a:ln w="12700">
            <a:solidFill>
              <a:schemeClr val="tx1"/>
            </a:solidFill>
            <a:miter lim="800000"/>
          </a:ln>
          <a:effectLst/>
        </p:spPr>
        <p:txBody>
          <a:bodyPr vert="eaVert" wrap="none" anchor="ctr"/>
          <a:p>
            <a:endParaRPr lang="zh-CN" altLang="en-US" b="1">
              <a:solidFill>
                <a:schemeClr val="bg2"/>
              </a:solidFill>
              <a:latin typeface="+mn-lt"/>
              <a:ea typeface="+mn-ea"/>
            </a:endParaRPr>
          </a:p>
        </p:txBody>
      </p:sp>
      <p:sp>
        <p:nvSpPr>
          <p:cNvPr id="284750" name="Text Box 78"/>
          <p:cNvSpPr txBox="1">
            <a:spLocks noChangeArrowheads="1"/>
          </p:cNvSpPr>
          <p:nvPr/>
        </p:nvSpPr>
        <p:spPr bwMode="auto">
          <a:xfrm>
            <a:off x="2714625" y="2356486"/>
            <a:ext cx="412750" cy="366713"/>
          </a:xfrm>
          <a:prstGeom prst="rect">
            <a:avLst/>
          </a:prstGeom>
          <a:noFill/>
          <a:ln w="12700">
            <a:noFill/>
            <a:miter lim="800000"/>
          </a:ln>
          <a:effectLst/>
        </p:spPr>
        <p:txBody>
          <a:bodyPr wrap="none">
            <a:spAutoFit/>
          </a:bodyPr>
          <a:p>
            <a:pPr defTabSz="762000" eaLnBrk="0" hangingPunct="0"/>
            <a:r>
              <a:rPr kumimoji="1" lang="zh-CN" altLang="en-US" sz="1800" b="1">
                <a:solidFill>
                  <a:schemeClr val="bg2"/>
                </a:solidFill>
                <a:latin typeface="+mn-lt"/>
                <a:ea typeface="+mn-ea"/>
              </a:rPr>
              <a:t>帧</a:t>
            </a:r>
            <a:endParaRPr kumimoji="1" lang="zh-CN" altLang="en-US" sz="1800" b="1">
              <a:solidFill>
                <a:schemeClr val="bg2"/>
              </a:solidFill>
              <a:latin typeface="+mn-lt"/>
              <a:ea typeface="+mn-ea"/>
            </a:endParaRPr>
          </a:p>
        </p:txBody>
      </p:sp>
      <p:sp>
        <p:nvSpPr>
          <p:cNvPr id="284751" name="Rectangle 79"/>
          <p:cNvSpPr>
            <a:spLocks noChangeArrowheads="1"/>
          </p:cNvSpPr>
          <p:nvPr/>
        </p:nvSpPr>
        <p:spPr bwMode="auto">
          <a:xfrm>
            <a:off x="3457575" y="2070736"/>
            <a:ext cx="644408" cy="366767"/>
          </a:xfrm>
          <a:prstGeom prst="rect">
            <a:avLst/>
          </a:prstGeom>
          <a:noFill/>
          <a:ln w="12700">
            <a:noFill/>
            <a:miter lim="800000"/>
          </a:ln>
          <a:effectLst/>
        </p:spPr>
        <p:txBody>
          <a:bodyPr wrap="none" lIns="90488" tIns="44450" rIns="90488" bIns="44450">
            <a:spAutoFit/>
          </a:bodyPr>
          <a:p>
            <a:pPr defTabSz="762000" eaLnBrk="0" hangingPunct="0"/>
            <a:r>
              <a:rPr kumimoji="1" lang="zh-CN" altLang="en-US" sz="1800" b="1">
                <a:solidFill>
                  <a:schemeClr val="bg2"/>
                </a:solidFill>
                <a:latin typeface="+mn-lt"/>
                <a:ea typeface="+mn-ea"/>
              </a:rPr>
              <a:t>装入</a:t>
            </a:r>
            <a:endParaRPr kumimoji="1" lang="zh-CN" altLang="en-US" sz="1800" b="1">
              <a:solidFill>
                <a:schemeClr val="bg2"/>
              </a:solidFill>
              <a:latin typeface="+mn-lt"/>
              <a:ea typeface="+mn-ea"/>
            </a:endParaRPr>
          </a:p>
        </p:txBody>
      </p:sp>
      <p:sp>
        <p:nvSpPr>
          <p:cNvPr id="284752" name="Line 80"/>
          <p:cNvSpPr>
            <a:spLocks noChangeShapeType="1"/>
          </p:cNvSpPr>
          <p:nvPr/>
        </p:nvSpPr>
        <p:spPr bwMode="auto">
          <a:xfrm>
            <a:off x="3246438" y="2407285"/>
            <a:ext cx="0" cy="285750"/>
          </a:xfrm>
          <a:prstGeom prst="line">
            <a:avLst/>
          </a:prstGeom>
          <a:noFill/>
          <a:ln w="12700">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
        <p:nvSpPr>
          <p:cNvPr id="284753" name="Line 81"/>
          <p:cNvSpPr>
            <a:spLocks noChangeShapeType="1"/>
          </p:cNvSpPr>
          <p:nvPr/>
        </p:nvSpPr>
        <p:spPr bwMode="auto">
          <a:xfrm>
            <a:off x="4237038" y="2408873"/>
            <a:ext cx="0" cy="285750"/>
          </a:xfrm>
          <a:prstGeom prst="line">
            <a:avLst/>
          </a:prstGeom>
          <a:noFill/>
          <a:ln w="12700">
            <a:solidFill>
              <a:schemeClr val="tx1"/>
            </a:solidFill>
            <a:prstDash val="dash"/>
            <a:round/>
          </a:ln>
          <a:effectLst/>
        </p:spPr>
        <p:txBody>
          <a:bodyPr/>
          <a:p>
            <a:endParaRPr lang="zh-CN" altLang="en-US" b="1">
              <a:solidFill>
                <a:schemeClr val="tx1">
                  <a:lumMod val="75000"/>
                  <a:lumOff val="25000"/>
                </a:schemeClr>
              </a:solidFill>
              <a:latin typeface="+mn-lt"/>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720" y="462511"/>
            <a:ext cx="9124740" cy="478155"/>
          </a:xfrm>
        </p:spPr>
        <p:txBody>
          <a:bodyPr/>
          <a:lstStyle/>
          <a:p>
            <a:r>
              <a:rPr lang="en-US" altLang="zh-CN" sz="2800" b="1" dirty="0">
                <a:solidFill>
                  <a:schemeClr val="bg2"/>
                </a:solidFill>
                <a:latin typeface="黑体" panose="02010609060101010101" charset="-122"/>
                <a:ea typeface="黑体" panose="02010609060101010101" charset="-122"/>
                <a:sym typeface="+mn-ea"/>
              </a:rPr>
              <a:t>5.1.3  </a:t>
            </a:r>
            <a:r>
              <a:rPr sz="2800" b="1" dirty="0">
                <a:solidFill>
                  <a:schemeClr val="bg2"/>
                </a:solidFill>
                <a:latin typeface="黑体" panose="02010609060101010101" charset="-122"/>
                <a:ea typeface="黑体" panose="02010609060101010101" charset="-122"/>
                <a:sym typeface="+mn-ea"/>
              </a:rPr>
              <a:t>封装成帧</a:t>
            </a:r>
            <a:endParaRPr lang="en-US" altLang="zh-CN" sz="2800" b="1" dirty="0">
              <a:solidFill>
                <a:schemeClr val="bg2"/>
              </a:solidFill>
              <a:latin typeface="黑体" panose="02010609060101010101" charset="-122"/>
              <a:ea typeface="黑体" panose="02010609060101010101" charset="-122"/>
              <a:cs typeface="宋体" panose="02010600030101010101" pitchFamily="2" charset="-122"/>
              <a:sym typeface="+mn-ea"/>
            </a:endParaRPr>
          </a:p>
        </p:txBody>
      </p:sp>
      <p:sp>
        <p:nvSpPr>
          <p:cNvPr id="352259" name="Rectangle 3"/>
          <p:cNvSpPr>
            <a:spLocks noGrp="1" noChangeArrowheads="1"/>
          </p:cNvSpPr>
          <p:nvPr>
            <p:ph idx="1"/>
          </p:nvPr>
        </p:nvSpPr>
        <p:spPr>
          <a:xfrm>
            <a:off x="609919" y="980728"/>
            <a:ext cx="10978515" cy="5190838"/>
          </a:xfrm>
        </p:spPr>
        <p:txBody>
          <a:bodyPr>
            <a:normAutofit/>
          </a:bodyPr>
          <a:p>
            <a:pPr marL="342900" indent="-342900" fontAlgn="auto">
              <a:lnSpc>
                <a:spcPct val="150000"/>
              </a:lnSpc>
              <a:buFont typeface="Wingdings" panose="05000000000000000000" pitchFamily="2" charset="2"/>
              <a:buChar char="l"/>
            </a:pPr>
            <a:r>
              <a:rPr lang="zh-CN" altLang="en-US" sz="2000" b="1" dirty="0">
                <a:solidFill>
                  <a:schemeClr val="bg2"/>
                </a:solidFill>
              </a:rPr>
              <a:t>封装成帧</a:t>
            </a:r>
            <a:r>
              <a:rPr lang="en-US" altLang="zh-CN" sz="2000" b="1" dirty="0">
                <a:solidFill>
                  <a:schemeClr val="bg2"/>
                </a:solidFill>
              </a:rPr>
              <a:t>(framing)</a:t>
            </a:r>
            <a:r>
              <a:rPr lang="zh-CN" altLang="en-US" sz="2000" b="1" dirty="0">
                <a:solidFill>
                  <a:schemeClr val="bg2"/>
                </a:solidFill>
              </a:rPr>
              <a:t>就是在一段数据的前后分别添加首部和尾部，然后就构成了一个帧。确定帧的界限。</a:t>
            </a:r>
            <a:endParaRPr lang="zh-CN" altLang="en-US" sz="2000" b="1" dirty="0">
              <a:solidFill>
                <a:schemeClr val="bg2"/>
              </a:solidFill>
            </a:endParaRPr>
          </a:p>
          <a:p>
            <a:pPr marL="342900" indent="-342900" fontAlgn="auto">
              <a:lnSpc>
                <a:spcPct val="150000"/>
              </a:lnSpc>
              <a:buFont typeface="Wingdings" panose="05000000000000000000" pitchFamily="2" charset="2"/>
              <a:buChar char="l"/>
            </a:pPr>
            <a:r>
              <a:rPr lang="zh-CN" altLang="en-US" sz="2000" b="1" dirty="0">
                <a:solidFill>
                  <a:schemeClr val="bg2"/>
                </a:solidFill>
              </a:rPr>
              <a:t>首部和尾部的一个重要作用就是进行</a:t>
            </a:r>
            <a:r>
              <a:rPr lang="zh-CN" altLang="en-US" sz="2000" b="1" dirty="0">
                <a:solidFill>
                  <a:schemeClr val="hlink"/>
                </a:solidFill>
              </a:rPr>
              <a:t>帧定界</a:t>
            </a:r>
            <a:r>
              <a:rPr lang="zh-CN" altLang="en-US" sz="2000" b="1" dirty="0"/>
              <a:t>。  </a:t>
            </a:r>
            <a:endParaRPr lang="zh-CN" altLang="en-US" sz="2000" b="1" dirty="0"/>
          </a:p>
        </p:txBody>
      </p:sp>
      <p:sp>
        <p:nvSpPr>
          <p:cNvPr id="352260" name="Text Box 4"/>
          <p:cNvSpPr txBox="1">
            <a:spLocks noChangeArrowheads="1"/>
          </p:cNvSpPr>
          <p:nvPr/>
        </p:nvSpPr>
        <p:spPr bwMode="auto">
          <a:xfrm>
            <a:off x="8653145" y="3254246"/>
            <a:ext cx="1098550" cy="457200"/>
          </a:xfrm>
          <a:prstGeom prst="rect">
            <a:avLst/>
          </a:prstGeom>
          <a:noFill/>
          <a:ln w="9525">
            <a:noFill/>
            <a:miter lim="800000"/>
          </a:ln>
          <a:effectLst/>
        </p:spPr>
        <p:txBody>
          <a:bodyPr wrap="none">
            <a:spAutoFit/>
          </a:bodyPr>
          <a:p>
            <a:r>
              <a:rPr kumimoji="1" lang="zh-CN" altLang="en-US" sz="2400" b="1">
                <a:solidFill>
                  <a:schemeClr val="bg2"/>
                </a:solidFill>
                <a:latin typeface="+mn-lt"/>
                <a:ea typeface="+mn-ea"/>
              </a:rPr>
              <a:t>帧结束</a:t>
            </a:r>
            <a:endParaRPr kumimoji="1" lang="zh-CN" altLang="en-US" sz="2400" b="1">
              <a:solidFill>
                <a:schemeClr val="bg2"/>
              </a:solidFill>
              <a:latin typeface="+mn-lt"/>
              <a:ea typeface="+mn-ea"/>
            </a:endParaRPr>
          </a:p>
        </p:txBody>
      </p:sp>
      <p:sp>
        <p:nvSpPr>
          <p:cNvPr id="352261" name="Rectangle 5"/>
          <p:cNvSpPr>
            <a:spLocks noChangeArrowheads="1"/>
          </p:cNvSpPr>
          <p:nvPr/>
        </p:nvSpPr>
        <p:spPr bwMode="auto">
          <a:xfrm>
            <a:off x="2531745" y="4203571"/>
            <a:ext cx="1193800" cy="596900"/>
          </a:xfrm>
          <a:prstGeom prst="rect">
            <a:avLst/>
          </a:prstGeom>
          <a:solidFill>
            <a:srgbClr val="92D050"/>
          </a:solidFill>
          <a:ln w="9525">
            <a:noFill/>
            <a:miter lim="800000"/>
          </a:ln>
          <a:effectLst>
            <a:outerShdw dist="35921" dir="2700000" algn="ctr" rotWithShape="0">
              <a:schemeClr val="bg2"/>
            </a:outerShdw>
          </a:effectLst>
        </p:spPr>
        <p:txBody>
          <a:bodyPr wrap="none" anchor="ctr"/>
          <a:p>
            <a:pPr algn="ctr"/>
            <a:r>
              <a:rPr kumimoji="1" lang="zh-CN" altLang="en-US" sz="2400" b="1">
                <a:solidFill>
                  <a:schemeClr val="bg2"/>
                </a:solidFill>
                <a:latin typeface="+mn-lt"/>
                <a:ea typeface="+mn-ea"/>
              </a:rPr>
              <a:t>帧首部</a:t>
            </a:r>
            <a:endParaRPr kumimoji="1" lang="zh-CN" altLang="en-US" sz="2400" b="1">
              <a:solidFill>
                <a:schemeClr val="bg2"/>
              </a:solidFill>
              <a:latin typeface="+mn-lt"/>
              <a:ea typeface="+mn-ea"/>
            </a:endParaRPr>
          </a:p>
        </p:txBody>
      </p:sp>
      <p:sp>
        <p:nvSpPr>
          <p:cNvPr id="352262" name="Rectangle 6"/>
          <p:cNvSpPr>
            <a:spLocks noChangeArrowheads="1"/>
          </p:cNvSpPr>
          <p:nvPr/>
        </p:nvSpPr>
        <p:spPr bwMode="auto">
          <a:xfrm>
            <a:off x="3725546" y="3130421"/>
            <a:ext cx="4278313" cy="596900"/>
          </a:xfrm>
          <a:prstGeom prst="rect">
            <a:avLst/>
          </a:prstGeom>
          <a:solidFill>
            <a:srgbClr val="00B0F0"/>
          </a:solidFill>
          <a:ln w="9525">
            <a:noFill/>
            <a:miter lim="800000"/>
          </a:ln>
          <a:effectLst>
            <a:outerShdw dist="35921" dir="2700000" algn="ctr" rotWithShape="0">
              <a:schemeClr val="bg2"/>
            </a:outerShdw>
          </a:effectLst>
        </p:spPr>
        <p:txBody>
          <a:bodyPr wrap="none" anchor="ctr"/>
          <a:p>
            <a:pPr algn="ctr"/>
            <a:r>
              <a:rPr kumimoji="1" lang="en-US" altLang="zh-CN" sz="2400" b="1">
                <a:solidFill>
                  <a:schemeClr val="bg2"/>
                </a:solidFill>
                <a:latin typeface="+mn-lt"/>
                <a:ea typeface="+mn-ea"/>
              </a:rPr>
              <a:t>IP </a:t>
            </a:r>
            <a:r>
              <a:rPr kumimoji="1" lang="zh-CN" altLang="en-US" sz="2400" b="1">
                <a:solidFill>
                  <a:schemeClr val="bg2"/>
                </a:solidFill>
                <a:latin typeface="+mn-lt"/>
                <a:ea typeface="+mn-ea"/>
              </a:rPr>
              <a:t>数据报</a:t>
            </a:r>
            <a:endParaRPr kumimoji="1" lang="zh-CN" altLang="en-US" sz="2400" b="1">
              <a:solidFill>
                <a:schemeClr val="bg2"/>
              </a:solidFill>
              <a:latin typeface="+mn-lt"/>
              <a:ea typeface="+mn-ea"/>
            </a:endParaRPr>
          </a:p>
        </p:txBody>
      </p:sp>
      <p:sp>
        <p:nvSpPr>
          <p:cNvPr id="352263" name="Rectangle 7"/>
          <p:cNvSpPr>
            <a:spLocks noChangeArrowheads="1"/>
          </p:cNvSpPr>
          <p:nvPr/>
        </p:nvSpPr>
        <p:spPr bwMode="auto">
          <a:xfrm>
            <a:off x="3725546" y="4203571"/>
            <a:ext cx="4278313" cy="596900"/>
          </a:xfrm>
          <a:prstGeom prst="rect">
            <a:avLst/>
          </a:prstGeom>
          <a:solidFill>
            <a:srgbClr val="00B0F0"/>
          </a:solidFill>
          <a:ln w="9525">
            <a:noFill/>
            <a:miter lim="800000"/>
          </a:ln>
          <a:effectLst>
            <a:outerShdw dist="35921" dir="2700000" algn="ctr" rotWithShape="0">
              <a:schemeClr val="bg2"/>
            </a:outerShdw>
          </a:effectLst>
        </p:spPr>
        <p:txBody>
          <a:bodyPr wrap="none" anchor="ctr"/>
          <a:p>
            <a:pPr algn="ctr"/>
            <a:r>
              <a:rPr kumimoji="1" lang="zh-CN" altLang="en-US" sz="2400" b="1">
                <a:solidFill>
                  <a:schemeClr val="bg2"/>
                </a:solidFill>
                <a:latin typeface="+mn-lt"/>
                <a:ea typeface="+mn-ea"/>
              </a:rPr>
              <a:t>帧的数据部分</a:t>
            </a:r>
            <a:endParaRPr kumimoji="1" lang="zh-CN" altLang="en-US" sz="2400" b="1">
              <a:solidFill>
                <a:schemeClr val="bg2"/>
              </a:solidFill>
              <a:latin typeface="+mn-lt"/>
              <a:ea typeface="+mn-ea"/>
            </a:endParaRPr>
          </a:p>
        </p:txBody>
      </p:sp>
      <p:sp>
        <p:nvSpPr>
          <p:cNvPr id="352264" name="Rectangle 8"/>
          <p:cNvSpPr>
            <a:spLocks noChangeArrowheads="1"/>
          </p:cNvSpPr>
          <p:nvPr/>
        </p:nvSpPr>
        <p:spPr bwMode="auto">
          <a:xfrm>
            <a:off x="8003858" y="4203571"/>
            <a:ext cx="1193800" cy="596900"/>
          </a:xfrm>
          <a:prstGeom prst="rect">
            <a:avLst/>
          </a:prstGeom>
          <a:solidFill>
            <a:srgbClr val="92D050"/>
          </a:solidFill>
          <a:ln w="9525">
            <a:noFill/>
            <a:miter lim="800000"/>
          </a:ln>
          <a:effectLst>
            <a:outerShdw dist="35921" dir="2700000" algn="ctr" rotWithShape="0">
              <a:schemeClr val="bg2"/>
            </a:outerShdw>
          </a:effectLst>
        </p:spPr>
        <p:txBody>
          <a:bodyPr wrap="none" anchor="ctr"/>
          <a:p>
            <a:pPr algn="ctr"/>
            <a:r>
              <a:rPr kumimoji="1" lang="zh-CN" altLang="en-US" sz="2400" b="1">
                <a:solidFill>
                  <a:schemeClr val="bg2"/>
                </a:solidFill>
                <a:latin typeface="+mn-lt"/>
                <a:ea typeface="+mn-ea"/>
              </a:rPr>
              <a:t>帧尾部</a:t>
            </a:r>
            <a:endParaRPr kumimoji="1" lang="zh-CN" altLang="en-US" sz="2400" b="1">
              <a:solidFill>
                <a:schemeClr val="bg2"/>
              </a:solidFill>
              <a:latin typeface="+mn-lt"/>
              <a:ea typeface="+mn-ea"/>
            </a:endParaRPr>
          </a:p>
        </p:txBody>
      </p:sp>
      <p:sp>
        <p:nvSpPr>
          <p:cNvPr id="352265" name="Line 9"/>
          <p:cNvSpPr>
            <a:spLocks noChangeShapeType="1"/>
          </p:cNvSpPr>
          <p:nvPr/>
        </p:nvSpPr>
        <p:spPr bwMode="auto">
          <a:xfrm>
            <a:off x="3725546" y="5157658"/>
            <a:ext cx="4278313" cy="0"/>
          </a:xfrm>
          <a:prstGeom prst="line">
            <a:avLst/>
          </a:prstGeom>
          <a:noFill/>
          <a:ln w="9525">
            <a:solidFill>
              <a:schemeClr val="tx1"/>
            </a:solidFill>
            <a:round/>
            <a:headEnd type="triangle" w="sm" len="me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52266" name="Line 10"/>
          <p:cNvSpPr>
            <a:spLocks noChangeShapeType="1"/>
          </p:cNvSpPr>
          <p:nvPr/>
        </p:nvSpPr>
        <p:spPr bwMode="auto">
          <a:xfrm>
            <a:off x="2531746" y="5635496"/>
            <a:ext cx="6665913" cy="0"/>
          </a:xfrm>
          <a:prstGeom prst="line">
            <a:avLst/>
          </a:prstGeom>
          <a:noFill/>
          <a:ln w="9525">
            <a:solidFill>
              <a:schemeClr val="tx1"/>
            </a:solidFill>
            <a:round/>
            <a:headEnd type="triangle" w="sm" len="med"/>
            <a:tailEnd type="triangle" w="sm" len="med"/>
          </a:ln>
          <a:effectLst/>
        </p:spPr>
        <p:txBody>
          <a:bodyPr/>
          <a:p>
            <a:endParaRPr lang="zh-CN" altLang="en-US" b="1">
              <a:solidFill>
                <a:schemeClr val="tx1">
                  <a:lumMod val="75000"/>
                  <a:lumOff val="25000"/>
                </a:schemeClr>
              </a:solidFill>
              <a:latin typeface="+mn-lt"/>
              <a:ea typeface="+mn-ea"/>
            </a:endParaRPr>
          </a:p>
        </p:txBody>
      </p:sp>
      <p:sp>
        <p:nvSpPr>
          <p:cNvPr id="352267" name="Line 11"/>
          <p:cNvSpPr>
            <a:spLocks noChangeShapeType="1"/>
          </p:cNvSpPr>
          <p:nvPr/>
        </p:nvSpPr>
        <p:spPr bwMode="auto">
          <a:xfrm>
            <a:off x="2531745" y="4919533"/>
            <a:ext cx="0" cy="1073150"/>
          </a:xfrm>
          <a:prstGeom prst="line">
            <a:avLst/>
          </a:prstGeom>
          <a:noFill/>
          <a:ln w="57150">
            <a:solidFill>
              <a:schemeClr val="folHlink"/>
            </a:solidFill>
            <a:round/>
            <a:headEnd type="triangle" w="sm" len="med"/>
          </a:ln>
          <a:effectLst/>
        </p:spPr>
        <p:txBody>
          <a:bodyPr/>
          <a:p>
            <a:endParaRPr lang="zh-CN" altLang="en-US" b="1">
              <a:solidFill>
                <a:schemeClr val="tx1">
                  <a:lumMod val="75000"/>
                  <a:lumOff val="25000"/>
                </a:schemeClr>
              </a:solidFill>
              <a:latin typeface="+mn-lt"/>
              <a:ea typeface="+mn-ea"/>
            </a:endParaRPr>
          </a:p>
        </p:txBody>
      </p:sp>
      <p:sp>
        <p:nvSpPr>
          <p:cNvPr id="352268" name="Line 12"/>
          <p:cNvSpPr>
            <a:spLocks noChangeShapeType="1"/>
          </p:cNvSpPr>
          <p:nvPr/>
        </p:nvSpPr>
        <p:spPr bwMode="auto">
          <a:xfrm>
            <a:off x="9197658" y="4919533"/>
            <a:ext cx="0" cy="1073150"/>
          </a:xfrm>
          <a:prstGeom prst="line">
            <a:avLst/>
          </a:prstGeom>
          <a:noFill/>
          <a:ln w="9525">
            <a:solidFill>
              <a:schemeClr val="tx1"/>
            </a:solidFill>
            <a:round/>
          </a:ln>
          <a:effectLst/>
        </p:spPr>
        <p:txBody>
          <a:bodyPr/>
          <a:p>
            <a:endParaRPr lang="zh-CN" altLang="en-US" b="1">
              <a:solidFill>
                <a:schemeClr val="tx1">
                  <a:lumMod val="75000"/>
                  <a:lumOff val="25000"/>
                </a:schemeClr>
              </a:solidFill>
              <a:latin typeface="+mn-lt"/>
              <a:ea typeface="+mn-ea"/>
            </a:endParaRPr>
          </a:p>
        </p:txBody>
      </p:sp>
      <p:sp>
        <p:nvSpPr>
          <p:cNvPr id="352269" name="Line 13"/>
          <p:cNvSpPr>
            <a:spLocks noChangeShapeType="1"/>
          </p:cNvSpPr>
          <p:nvPr/>
        </p:nvSpPr>
        <p:spPr bwMode="auto">
          <a:xfrm>
            <a:off x="3725545" y="4919533"/>
            <a:ext cx="0" cy="477838"/>
          </a:xfrm>
          <a:prstGeom prst="line">
            <a:avLst/>
          </a:prstGeom>
          <a:noFill/>
          <a:ln w="9525">
            <a:solidFill>
              <a:schemeClr val="tx1"/>
            </a:solidFill>
            <a:round/>
          </a:ln>
          <a:effectLst/>
        </p:spPr>
        <p:txBody>
          <a:bodyPr/>
          <a:p>
            <a:endParaRPr lang="zh-CN" altLang="en-US" b="1">
              <a:solidFill>
                <a:schemeClr val="tx1">
                  <a:lumMod val="75000"/>
                  <a:lumOff val="25000"/>
                </a:schemeClr>
              </a:solidFill>
              <a:latin typeface="+mn-lt"/>
              <a:ea typeface="+mn-ea"/>
            </a:endParaRPr>
          </a:p>
        </p:txBody>
      </p:sp>
      <p:sp>
        <p:nvSpPr>
          <p:cNvPr id="352270" name="Line 14"/>
          <p:cNvSpPr>
            <a:spLocks noChangeShapeType="1"/>
          </p:cNvSpPr>
          <p:nvPr/>
        </p:nvSpPr>
        <p:spPr bwMode="auto">
          <a:xfrm>
            <a:off x="8003858" y="4919533"/>
            <a:ext cx="0" cy="477838"/>
          </a:xfrm>
          <a:prstGeom prst="line">
            <a:avLst/>
          </a:prstGeom>
          <a:noFill/>
          <a:ln w="9525">
            <a:solidFill>
              <a:schemeClr val="tx1"/>
            </a:solidFill>
            <a:round/>
          </a:ln>
          <a:effectLst/>
        </p:spPr>
        <p:txBody>
          <a:bodyPr/>
          <a:p>
            <a:endParaRPr lang="zh-CN" altLang="en-US" b="1">
              <a:solidFill>
                <a:schemeClr val="tx1">
                  <a:lumMod val="75000"/>
                  <a:lumOff val="25000"/>
                </a:schemeClr>
              </a:solidFill>
              <a:latin typeface="+mn-lt"/>
              <a:ea typeface="+mn-ea"/>
            </a:endParaRPr>
          </a:p>
        </p:txBody>
      </p:sp>
      <p:sp>
        <p:nvSpPr>
          <p:cNvPr id="352271" name="Text Box 15"/>
          <p:cNvSpPr txBox="1">
            <a:spLocks noChangeArrowheads="1"/>
          </p:cNvSpPr>
          <p:nvPr/>
        </p:nvSpPr>
        <p:spPr bwMode="auto">
          <a:xfrm>
            <a:off x="5317808" y="4911596"/>
            <a:ext cx="1164101" cy="461665"/>
          </a:xfrm>
          <a:prstGeom prst="rect">
            <a:avLst/>
          </a:prstGeom>
          <a:solidFill>
            <a:schemeClr val="bg1">
              <a:lumMod val="95000"/>
            </a:schemeClr>
          </a:solidFill>
          <a:ln w="9525">
            <a:noFill/>
            <a:miter lim="800000"/>
          </a:ln>
          <a:effectLst/>
        </p:spPr>
        <p:txBody>
          <a:bodyPr wrap="none">
            <a:spAutoFit/>
          </a:bodyPr>
          <a:p>
            <a:r>
              <a:rPr kumimoji="1" lang="en-US" altLang="zh-CN" sz="2400" b="1" dirty="0">
                <a:solidFill>
                  <a:schemeClr val="bg2"/>
                </a:solidFill>
                <a:latin typeface="+mn-ea"/>
                <a:ea typeface="+mn-ea"/>
                <a:sym typeface="Symbol" panose="05050102010706020507" pitchFamily="18" charset="2"/>
              </a:rPr>
              <a:t>≤</a:t>
            </a:r>
            <a:r>
              <a:rPr kumimoji="1" lang="en-US" altLang="zh-CN" sz="2400" b="1" dirty="0" smtClean="0">
                <a:solidFill>
                  <a:schemeClr val="bg2"/>
                </a:solidFill>
                <a:latin typeface="+mn-lt"/>
                <a:ea typeface="+mn-ea"/>
                <a:sym typeface="Symbol" panose="05050102010706020507" pitchFamily="18" charset="2"/>
              </a:rPr>
              <a:t> </a:t>
            </a:r>
            <a:r>
              <a:rPr kumimoji="1" lang="en-US" altLang="zh-CN" sz="2400" b="1" dirty="0">
                <a:solidFill>
                  <a:schemeClr val="bg2"/>
                </a:solidFill>
                <a:latin typeface="+mn-lt"/>
                <a:ea typeface="+mn-ea"/>
              </a:rPr>
              <a:t>MTU</a:t>
            </a:r>
            <a:endParaRPr kumimoji="1" lang="en-US" altLang="zh-CN" sz="2400" b="1" dirty="0">
              <a:solidFill>
                <a:schemeClr val="bg2"/>
              </a:solidFill>
              <a:latin typeface="+mn-lt"/>
              <a:ea typeface="+mn-ea"/>
            </a:endParaRPr>
          </a:p>
        </p:txBody>
      </p:sp>
      <p:sp>
        <p:nvSpPr>
          <p:cNvPr id="352272" name="Text Box 16"/>
          <p:cNvSpPr txBox="1">
            <a:spLocks noChangeArrowheads="1"/>
          </p:cNvSpPr>
          <p:nvPr/>
        </p:nvSpPr>
        <p:spPr bwMode="auto">
          <a:xfrm>
            <a:off x="4682808" y="5414833"/>
            <a:ext cx="2622550" cy="457200"/>
          </a:xfrm>
          <a:prstGeom prst="rect">
            <a:avLst/>
          </a:prstGeom>
          <a:solidFill>
            <a:schemeClr val="bg1">
              <a:lumMod val="95000"/>
            </a:schemeClr>
          </a:solidFill>
          <a:ln w="9525">
            <a:noFill/>
            <a:miter lim="800000"/>
          </a:ln>
          <a:effectLst/>
        </p:spPr>
        <p:txBody>
          <a:bodyPr wrap="none">
            <a:spAutoFit/>
          </a:bodyPr>
          <a:p>
            <a:r>
              <a:rPr kumimoji="1" lang="zh-CN" altLang="en-US" sz="2400" b="1">
                <a:solidFill>
                  <a:schemeClr val="bg2"/>
                </a:solidFill>
                <a:latin typeface="+mn-lt"/>
                <a:ea typeface="+mn-ea"/>
              </a:rPr>
              <a:t>数据链路层的帧长</a:t>
            </a:r>
            <a:endParaRPr kumimoji="1" lang="zh-CN" altLang="en-US" sz="2400" b="1">
              <a:solidFill>
                <a:schemeClr val="bg2"/>
              </a:solidFill>
              <a:latin typeface="+mn-lt"/>
              <a:ea typeface="+mn-ea"/>
            </a:endParaRPr>
          </a:p>
        </p:txBody>
      </p:sp>
      <p:sp>
        <p:nvSpPr>
          <p:cNvPr id="352273" name="AutoShape 17"/>
          <p:cNvSpPr>
            <a:spLocks noChangeArrowheads="1"/>
          </p:cNvSpPr>
          <p:nvPr/>
        </p:nvSpPr>
        <p:spPr bwMode="auto">
          <a:xfrm>
            <a:off x="5516246" y="3727321"/>
            <a:ext cx="696913" cy="595312"/>
          </a:xfrm>
          <a:prstGeom prst="downArrow">
            <a:avLst>
              <a:gd name="adj1" fmla="val 50000"/>
              <a:gd name="adj2" fmla="val 25000"/>
            </a:avLst>
          </a:prstGeom>
          <a:solidFill>
            <a:srgbClr val="FFC000"/>
          </a:solidFill>
          <a:ln w="9525">
            <a:solidFill>
              <a:schemeClr val="tx1"/>
            </a:solidFill>
            <a:miter lim="800000"/>
          </a:ln>
          <a:effectLst/>
        </p:spPr>
        <p:txBody>
          <a:bodyPr vert="eaVert" wrap="none" anchor="ctr"/>
          <a:p>
            <a:endParaRPr lang="zh-CN" altLang="en-US" b="1">
              <a:solidFill>
                <a:schemeClr val="bg2"/>
              </a:solidFill>
              <a:latin typeface="+mn-lt"/>
              <a:ea typeface="+mn-ea"/>
            </a:endParaRPr>
          </a:p>
        </p:txBody>
      </p:sp>
      <p:sp>
        <p:nvSpPr>
          <p:cNvPr id="352274" name="Text Box 18"/>
          <p:cNvSpPr txBox="1">
            <a:spLocks noChangeArrowheads="1"/>
          </p:cNvSpPr>
          <p:nvPr/>
        </p:nvSpPr>
        <p:spPr bwMode="auto">
          <a:xfrm>
            <a:off x="1679259" y="4040059"/>
            <a:ext cx="800219" cy="830997"/>
          </a:xfrm>
          <a:prstGeom prst="rect">
            <a:avLst/>
          </a:prstGeom>
          <a:noFill/>
          <a:ln w="9525">
            <a:noFill/>
            <a:miter lim="800000"/>
          </a:ln>
          <a:effectLst/>
        </p:spPr>
        <p:txBody>
          <a:bodyPr wrap="none">
            <a:spAutoFit/>
          </a:bodyPr>
          <a:p>
            <a:r>
              <a:rPr kumimoji="1" lang="zh-CN" altLang="en-US" sz="2400" b="1">
                <a:solidFill>
                  <a:schemeClr val="bg2"/>
                </a:solidFill>
                <a:latin typeface="+mn-lt"/>
                <a:ea typeface="+mn-ea"/>
              </a:rPr>
              <a:t>开始</a:t>
            </a:r>
            <a:endParaRPr kumimoji="1" lang="zh-CN" altLang="en-US" sz="2400" b="1">
              <a:solidFill>
                <a:schemeClr val="bg2"/>
              </a:solidFill>
              <a:latin typeface="+mn-lt"/>
              <a:ea typeface="+mn-ea"/>
            </a:endParaRPr>
          </a:p>
          <a:p>
            <a:r>
              <a:rPr kumimoji="1" lang="zh-CN" altLang="en-US" sz="2400" b="1">
                <a:solidFill>
                  <a:schemeClr val="bg2"/>
                </a:solidFill>
                <a:latin typeface="+mn-lt"/>
                <a:ea typeface="+mn-ea"/>
              </a:rPr>
              <a:t>发送</a:t>
            </a:r>
            <a:endParaRPr kumimoji="1" lang="zh-CN" altLang="en-US" sz="2400" b="1">
              <a:solidFill>
                <a:schemeClr val="bg2"/>
              </a:solidFill>
              <a:latin typeface="+mn-lt"/>
              <a:ea typeface="+mn-ea"/>
            </a:endParaRPr>
          </a:p>
        </p:txBody>
      </p:sp>
      <p:sp>
        <p:nvSpPr>
          <p:cNvPr id="352275" name="Line 19"/>
          <p:cNvSpPr>
            <a:spLocks noChangeShapeType="1"/>
          </p:cNvSpPr>
          <p:nvPr/>
        </p:nvSpPr>
        <p:spPr bwMode="auto">
          <a:xfrm flipV="1">
            <a:off x="2539683" y="3746372"/>
            <a:ext cx="0" cy="396875"/>
          </a:xfrm>
          <a:prstGeom prst="line">
            <a:avLst/>
          </a:prstGeom>
          <a:noFill/>
          <a:ln w="38100">
            <a:solidFill>
              <a:schemeClr val="hlink"/>
            </a:solidFill>
            <a:round/>
            <a:headEnd type="triangle" w="med" len="lg"/>
          </a:ln>
          <a:effectLst/>
        </p:spPr>
        <p:txBody>
          <a:bodyPr/>
          <a:p>
            <a:endParaRPr lang="zh-CN" altLang="en-US" b="1">
              <a:solidFill>
                <a:schemeClr val="tx1">
                  <a:lumMod val="75000"/>
                  <a:lumOff val="25000"/>
                </a:schemeClr>
              </a:solidFill>
              <a:latin typeface="+mn-lt"/>
              <a:ea typeface="+mn-ea"/>
            </a:endParaRPr>
          </a:p>
        </p:txBody>
      </p:sp>
      <p:sp>
        <p:nvSpPr>
          <p:cNvPr id="352276" name="Line 20"/>
          <p:cNvSpPr>
            <a:spLocks noChangeShapeType="1"/>
          </p:cNvSpPr>
          <p:nvPr/>
        </p:nvSpPr>
        <p:spPr bwMode="auto">
          <a:xfrm flipV="1">
            <a:off x="9191308" y="3746372"/>
            <a:ext cx="0" cy="396875"/>
          </a:xfrm>
          <a:prstGeom prst="line">
            <a:avLst/>
          </a:prstGeom>
          <a:noFill/>
          <a:ln w="38100">
            <a:solidFill>
              <a:schemeClr val="hlink"/>
            </a:solidFill>
            <a:round/>
            <a:headEnd type="triangle" w="med" len="lg"/>
          </a:ln>
          <a:effectLst/>
        </p:spPr>
        <p:txBody>
          <a:bodyPr/>
          <a:p>
            <a:endParaRPr lang="zh-CN" altLang="en-US" b="1">
              <a:solidFill>
                <a:schemeClr val="tx1">
                  <a:lumMod val="75000"/>
                  <a:lumOff val="25000"/>
                </a:schemeClr>
              </a:solidFill>
              <a:latin typeface="+mn-lt"/>
              <a:ea typeface="+mn-ea"/>
            </a:endParaRPr>
          </a:p>
        </p:txBody>
      </p:sp>
      <p:sp>
        <p:nvSpPr>
          <p:cNvPr id="352277" name="Text Box 21"/>
          <p:cNvSpPr txBox="1">
            <a:spLocks noChangeArrowheads="1"/>
          </p:cNvSpPr>
          <p:nvPr/>
        </p:nvSpPr>
        <p:spPr bwMode="auto">
          <a:xfrm>
            <a:off x="2053909" y="3254246"/>
            <a:ext cx="1100137" cy="457200"/>
          </a:xfrm>
          <a:prstGeom prst="rect">
            <a:avLst/>
          </a:prstGeom>
          <a:noFill/>
          <a:ln w="9525">
            <a:noFill/>
            <a:miter lim="800000"/>
          </a:ln>
          <a:effectLst/>
        </p:spPr>
        <p:txBody>
          <a:bodyPr wrap="none">
            <a:spAutoFit/>
          </a:bodyPr>
          <a:p>
            <a:r>
              <a:rPr kumimoji="1" lang="zh-CN" altLang="en-US" sz="2400" b="1" dirty="0">
                <a:solidFill>
                  <a:schemeClr val="bg2"/>
                </a:solidFill>
                <a:latin typeface="+mn-lt"/>
                <a:ea typeface="+mn-ea"/>
              </a:rPr>
              <a:t>帧开始</a:t>
            </a:r>
            <a:endParaRPr kumimoji="1" lang="zh-CN" altLang="en-US" sz="2400" b="1" dirty="0">
              <a:solidFill>
                <a:schemeClr val="bg2"/>
              </a:solidFill>
              <a:latin typeface="+mn-lt"/>
              <a:ea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9604,&quot;width&quot;:17113}"/>
</p:tagLst>
</file>

<file path=ppt/tags/tag2.xml><?xml version="1.0" encoding="utf-8"?>
<p:tagLst xmlns:p="http://schemas.openxmlformats.org/presentationml/2006/main">
  <p:tag name="commondata" val="eyJoZGlkIjoiZmJlYWUzYWM3ZjQ0MGZjMzYyMDEwNzBiMTgwZjJkYTUifQ=="/>
</p:tagLst>
</file>

<file path=ppt/theme/theme1.xml><?xml version="1.0" encoding="utf-8"?>
<a:theme xmlns:a="http://schemas.openxmlformats.org/drawingml/2006/main" name="Office 主题​​">
  <a:themeElements>
    <a:clrScheme name="自定义 48">
      <a:dk1>
        <a:srgbClr val="5E5E5E"/>
      </a:dk1>
      <a:lt1>
        <a:srgbClr val="FFFFFF"/>
      </a:lt1>
      <a:dk2>
        <a:srgbClr val="EEEEEE"/>
      </a:dk2>
      <a:lt2>
        <a:srgbClr val="171717"/>
      </a:lt2>
      <a:accent1>
        <a:srgbClr val="243551"/>
      </a:accent1>
      <a:accent2>
        <a:srgbClr val="2DCD8C"/>
      </a:accent2>
      <a:accent3>
        <a:srgbClr val="E23F52"/>
      </a:accent3>
      <a:accent4>
        <a:srgbClr val="FB7643"/>
      </a:accent4>
      <a:accent5>
        <a:srgbClr val="EF994E"/>
      </a:accent5>
      <a:accent6>
        <a:srgbClr val="70AD47"/>
      </a:accent6>
      <a:hlink>
        <a:srgbClr val="0563C1"/>
      </a:hlink>
      <a:folHlink>
        <a:srgbClr val="954F72"/>
      </a:folHlink>
    </a:clrScheme>
    <a:fontScheme name="阿里巴巴">
      <a:majorFont>
        <a:latin typeface="阿里巴巴普惠体 R"/>
        <a:ea typeface="阿里巴巴普惠体 B"/>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sz="2000" dirty="0" smtClean="0">
            <a:solidFill>
              <a:schemeClr val="accent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6753</Words>
  <Application>WPS 演示</Application>
  <PresentationFormat>宽屏</PresentationFormat>
  <Paragraphs>1131</Paragraphs>
  <Slides>47</Slides>
  <Notes>53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66" baseType="lpstr">
      <vt:lpstr>Arial</vt:lpstr>
      <vt:lpstr>宋体</vt:lpstr>
      <vt:lpstr>Wingdings</vt:lpstr>
      <vt:lpstr>Impact</vt:lpstr>
      <vt:lpstr>苹方 常规</vt:lpstr>
      <vt:lpstr>Segoe Print</vt:lpstr>
      <vt:lpstr>阿里巴巴普惠体 B</vt:lpstr>
      <vt:lpstr>阿里巴巴普惠体 R</vt:lpstr>
      <vt:lpstr>黑体</vt:lpstr>
      <vt:lpstr>Symbol</vt:lpstr>
      <vt:lpstr>微软雅黑</vt:lpstr>
      <vt:lpstr>Arial Unicode MS</vt:lpstr>
      <vt:lpstr>等线</vt:lpstr>
      <vt:lpstr>Calibri</vt:lpstr>
      <vt:lpstr>Times New Roman</vt:lpstr>
      <vt:lpstr>Tahoma</vt:lpstr>
      <vt:lpstr>Office 主题​​</vt:lpstr>
      <vt:lpstr>Paint.Picture</vt:lpstr>
      <vt:lpstr>Equation.DSMT4</vt:lpstr>
      <vt:lpstr>第五章 数据链路层         </vt:lpstr>
      <vt:lpstr>PowerPoint 演示文稿</vt:lpstr>
      <vt:lpstr>使用点对点信道的数据链路层</vt:lpstr>
      <vt:lpstr>5.1.1  数据链路层的地位</vt:lpstr>
      <vt:lpstr>5.1.1  数据链路层的地位</vt:lpstr>
      <vt:lpstr>5.1.1  数据链路层的地位</vt:lpstr>
      <vt:lpstr>5.1.2  数据链路和帧</vt:lpstr>
      <vt:lpstr>5.1.2  数据链路和帧</vt:lpstr>
      <vt:lpstr>5.1.3  封装成帧</vt:lpstr>
      <vt:lpstr>5.1.3  封装成帧</vt:lpstr>
      <vt:lpstr>5.1.3  封装成帧</vt:lpstr>
      <vt:lpstr>5.1.3  封装成帧</vt:lpstr>
      <vt:lpstr>5.1.3  封装成帧</vt:lpstr>
      <vt:lpstr>5.1.4  差错检测</vt:lpstr>
      <vt:lpstr>5.1.4  差错检测</vt:lpstr>
      <vt:lpstr>5.1.4  差错检测</vt:lpstr>
      <vt:lpstr>5.1.4  差错检测</vt:lpstr>
      <vt:lpstr>5.1.4  差错检测</vt:lpstr>
      <vt:lpstr>5.1.4  差错检测</vt:lpstr>
      <vt:lpstr>5.1.4  差错检测</vt:lpstr>
      <vt:lpstr>5.1.4  差错检测</vt:lpstr>
      <vt:lpstr>5.1.5 可靠传输</vt:lpstr>
      <vt:lpstr>5.1.5 可靠传输</vt:lpstr>
      <vt:lpstr>5.1.5 可靠传输</vt:lpstr>
      <vt:lpstr>5.1.5 可靠传输</vt:lpstr>
      <vt:lpstr>5.1.5 可靠传输</vt:lpstr>
      <vt:lpstr>5.1.5 可靠传输</vt:lpstr>
      <vt:lpstr>5.1.5 可靠传输</vt:lpstr>
      <vt:lpstr>5.1.5 可靠传输</vt:lpstr>
      <vt:lpstr>5.1.5 可靠传输</vt:lpstr>
      <vt:lpstr>5.1.5 可靠传输</vt:lpstr>
      <vt:lpstr>5.1.5 可靠传输</vt:lpstr>
      <vt:lpstr>5.1.5 可靠传输</vt:lpstr>
      <vt:lpstr>5.1.5 可靠传输</vt:lpstr>
      <vt:lpstr>5.1.5 可靠传输</vt:lpstr>
      <vt:lpstr>数据链路层的协议</vt:lpstr>
      <vt:lpstr>5.2.1 PPP协议的特点</vt:lpstr>
      <vt:lpstr>5.2.1 PPP协议的特点</vt:lpstr>
      <vt:lpstr>5.2.2 PPP协议的组成</vt:lpstr>
      <vt:lpstr>5.2.3 PPP协议的帧格式</vt:lpstr>
      <vt:lpstr>5.2.3 PPP协议的帧格式</vt:lpstr>
      <vt:lpstr>5.2.3 PPP协议的帧格式</vt:lpstr>
      <vt:lpstr>5.2.3 PPP协议的帧格式</vt:lpstr>
      <vt:lpstr>5.2.3 PPP协议的帧格式</vt:lpstr>
      <vt:lpstr>5.2.3 PPP协议的帧格式</vt:lpstr>
      <vt:lpstr>5.2.4 PPP的工作状态</vt:lpstr>
      <vt:lpstr>5.2.4 PPP的工作状态</vt:lpstr>
    </vt:vector>
  </TitlesOfParts>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王牌P计划</dc:creator>
  <cp:keywords>51PPT模板网</cp:keywords>
  <dc:description>www.51pptmoban.com</dc:description>
  <dc:subject>论文答辩</dc:subject>
  <cp:lastModifiedBy>马婷婷</cp:lastModifiedBy>
  <cp:revision>372</cp:revision>
  <dcterms:created xsi:type="dcterms:W3CDTF">2018-09-18T02:39:00Z</dcterms:created>
  <dcterms:modified xsi:type="dcterms:W3CDTF">2024-09-19T01:26:11Z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7A2B84909CBE4D39A218C62C15FFFE0C</vt:lpwstr>
  </property>
  <property fmtid="{D5CDD505-2E9C-101B-9397-08002B2CF9AE}" pid="3" name="KSOProductBuildVer">
    <vt:lpwstr>2052-12.1.0.18240</vt:lpwstr>
  </property>
</Properties>
</file>