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4.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5.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6.xml" ContentType="application/vnd.openxmlformats-officedocument.themeOverr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373" r:id="rId3"/>
    <p:sldId id="257" r:id="rId4"/>
    <p:sldId id="258" r:id="rId5"/>
    <p:sldId id="342" r:id="rId6"/>
    <p:sldId id="343" r:id="rId7"/>
    <p:sldId id="322" r:id="rId8"/>
    <p:sldId id="344" r:id="rId9"/>
    <p:sldId id="348" r:id="rId10"/>
    <p:sldId id="350" r:id="rId11"/>
    <p:sldId id="347" r:id="rId12"/>
    <p:sldId id="325" r:id="rId13"/>
    <p:sldId id="323" r:id="rId14"/>
    <p:sldId id="351" r:id="rId15"/>
    <p:sldId id="361" r:id="rId16"/>
    <p:sldId id="354" r:id="rId17"/>
    <p:sldId id="355" r:id="rId18"/>
    <p:sldId id="261" r:id="rId19"/>
    <p:sldId id="327" r:id="rId20"/>
    <p:sldId id="326" r:id="rId21"/>
    <p:sldId id="328" r:id="rId22"/>
    <p:sldId id="357" r:id="rId23"/>
    <p:sldId id="260" r:id="rId24"/>
    <p:sldId id="358" r:id="rId25"/>
    <p:sldId id="356" r:id="rId26"/>
    <p:sldId id="372" r:id="rId27"/>
    <p:sldId id="369" r:id="rId28"/>
    <p:sldId id="371" r:id="rId29"/>
    <p:sldId id="341" r:id="rId30"/>
    <p:sldId id="334" r:id="rId31"/>
    <p:sldId id="263"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03" autoAdjust="0"/>
    <p:restoredTop sz="94660" autoAdjust="0"/>
  </p:normalViewPr>
  <p:slideViewPr>
    <p:cSldViewPr snapToGrid="0" showGuides="1">
      <p:cViewPr>
        <p:scale>
          <a:sx n="90" d="100"/>
          <a:sy n="90" d="100"/>
        </p:scale>
        <p:origin x="-710" y="-58"/>
      </p:cViewPr>
      <p:guideLst>
        <p:guide orient="horz" pos="2485"/>
        <p:guide orient="horz" pos="790"/>
        <p:guide orient="horz" pos="4150"/>
        <p:guide pos="3865"/>
        <p:guide pos="454"/>
        <p:guide pos="729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5DA7-C378-4EA6-96C8-9729AD8A43DD}"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98E3-16CD-4F8A-A268-FE366D8E7381}" type="slidenum">
              <a:rPr lang="zh-CN" altLang="en-US" smtClean="0"/>
              <a:t>‹#›</a:t>
            </a:fld>
            <a:endParaRPr lang="zh-CN" altLang="en-US"/>
          </a:p>
        </p:txBody>
      </p:sp>
    </p:spTree>
    <p:extLst>
      <p:ext uri="{BB962C8B-B14F-4D97-AF65-F5344CB8AC3E}">
        <p14:creationId xmlns:p14="http://schemas.microsoft.com/office/powerpoint/2010/main" val="81062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11</a:t>
            </a:fld>
            <a:endParaRPr lang="zh-CN" altLang="en-US">
              <a:solidFill>
                <a:prstClr val="black"/>
              </a:solidFill>
              <a:latin typeface="Calibri"/>
              <a:ea typeface="宋体"/>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8</a:t>
            </a:fld>
            <a:endParaRPr lang="zh-CN" altLang="en-US">
              <a:solidFill>
                <a:prstClr val="black"/>
              </a:solidFill>
              <a:latin typeface="Calibri"/>
              <a:ea typeface="宋体"/>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3" name="任意多边形: 形状 22"/>
          <p:cNvSpPr>
            <a:spLocks noGrp="1"/>
          </p:cNvSpPr>
          <p:nvPr>
            <p:ph type="pic" sz="quarter" idx="12"/>
          </p:nvPr>
        </p:nvSpPr>
        <p:spPr>
          <a:xfrm>
            <a:off x="10890792" y="3345440"/>
            <a:ext cx="1301207"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1" fmla="*/ 1301207 w 1301207"/>
              <a:gd name="connsiteY0-2" fmla="*/ 0 h 3069398"/>
              <a:gd name="connsiteX1-3" fmla="*/ 1288508 w 1301207"/>
              <a:gd name="connsiteY1-4" fmla="*/ 1251960 h 3069398"/>
              <a:gd name="connsiteX2-5" fmla="*/ 1301207 w 1301207"/>
              <a:gd name="connsiteY2-6" fmla="*/ 3069398 h 3069398"/>
              <a:gd name="connsiteX3-7" fmla="*/ 165104 w 1301207"/>
              <a:gd name="connsiteY3-8" fmla="*/ 1933295 h 3069398"/>
              <a:gd name="connsiteX4" fmla="*/ 165104 w 1301207"/>
              <a:gd name="connsiteY4" fmla="*/ 1136103 h 3069398"/>
              <a:gd name="connsiteX5" fmla="*/ 1301207 w 1301207"/>
              <a:gd name="connsiteY5" fmla="*/ 0 h 3069398"/>
              <a:gd name="connsiteX0-9" fmla="*/ 1288508 w 1379948"/>
              <a:gd name="connsiteY0-10" fmla="*/ 1251960 h 3069398"/>
              <a:gd name="connsiteX1-11" fmla="*/ 1301207 w 1379948"/>
              <a:gd name="connsiteY1-12" fmla="*/ 3069398 h 3069398"/>
              <a:gd name="connsiteX2-13" fmla="*/ 165104 w 1379948"/>
              <a:gd name="connsiteY2-14" fmla="*/ 1933295 h 3069398"/>
              <a:gd name="connsiteX3-15" fmla="*/ 165104 w 1379948"/>
              <a:gd name="connsiteY3-16" fmla="*/ 1136103 h 3069398"/>
              <a:gd name="connsiteX4-17" fmla="*/ 1301207 w 1379948"/>
              <a:gd name="connsiteY4-18" fmla="*/ 0 h 3069398"/>
              <a:gd name="connsiteX5-19" fmla="*/ 1379948 w 1379948"/>
              <a:gd name="connsiteY5-20" fmla="*/ 1343400 h 3069398"/>
              <a:gd name="connsiteX0-21" fmla="*/ 1288508 w 1301207"/>
              <a:gd name="connsiteY0-22" fmla="*/ 1251960 h 3069398"/>
              <a:gd name="connsiteX1-23" fmla="*/ 1301207 w 1301207"/>
              <a:gd name="connsiteY1-24" fmla="*/ 3069398 h 3069398"/>
              <a:gd name="connsiteX2-25" fmla="*/ 165104 w 1301207"/>
              <a:gd name="connsiteY2-26" fmla="*/ 1933295 h 3069398"/>
              <a:gd name="connsiteX3-27" fmla="*/ 165104 w 1301207"/>
              <a:gd name="connsiteY3-28" fmla="*/ 1136103 h 3069398"/>
              <a:gd name="connsiteX4-29" fmla="*/ 1301207 w 1301207"/>
              <a:gd name="connsiteY4-30" fmla="*/ 0 h 3069398"/>
              <a:gd name="connsiteX0-31" fmla="*/ 1301207 w 1301207"/>
              <a:gd name="connsiteY0-32" fmla="*/ 3069398 h 3069398"/>
              <a:gd name="connsiteX1-33" fmla="*/ 165104 w 1301207"/>
              <a:gd name="connsiteY1-34" fmla="*/ 1933295 h 3069398"/>
              <a:gd name="connsiteX2-35" fmla="*/ 165104 w 1301207"/>
              <a:gd name="connsiteY2-36" fmla="*/ 1136103 h 3069398"/>
              <a:gd name="connsiteX3-37" fmla="*/ 1301207 w 1301207"/>
              <a:gd name="connsiteY3-38" fmla="*/ 0 h 3069398"/>
            </a:gdLst>
            <a:ahLst/>
            <a:cxnLst>
              <a:cxn ang="0">
                <a:pos x="connsiteX0-1" y="connsiteY0-2"/>
              </a:cxn>
              <a:cxn ang="0">
                <a:pos x="connsiteX1-3" y="connsiteY1-4"/>
              </a:cxn>
              <a:cxn ang="0">
                <a:pos x="connsiteX2-5" y="connsiteY2-6"/>
              </a:cxn>
              <a:cxn ang="0">
                <a:pos x="connsiteX3-7" y="connsiteY3-8"/>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20" name="任意多边形: 形状 19"/>
          <p:cNvSpPr>
            <a:spLocks noGrp="1"/>
          </p:cNvSpPr>
          <p:nvPr>
            <p:ph type="pic" sz="quarter" idx="11"/>
          </p:nvPr>
        </p:nvSpPr>
        <p:spPr>
          <a:xfrm>
            <a:off x="8311358" y="142667"/>
            <a:ext cx="3880643"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2" name="任意多边形: 形状 11"/>
          <p:cNvSpPr>
            <a:spLocks noGrp="1"/>
          </p:cNvSpPr>
          <p:nvPr>
            <p:ph type="pic" sz="quarter" idx="10"/>
          </p:nvPr>
        </p:nvSpPr>
        <p:spPr>
          <a:xfrm>
            <a:off x="5808252" y="1"/>
            <a:ext cx="4163416"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1" fmla="*/ 0 w 4163416"/>
              <a:gd name="connsiteY0-2" fmla="*/ 1 h 1879306"/>
              <a:gd name="connsiteX1-3" fmla="*/ 2002248 w 4163416"/>
              <a:gd name="connsiteY1-4" fmla="*/ 0 h 1879306"/>
              <a:gd name="connsiteX2-5" fmla="*/ 4163416 w 4163416"/>
              <a:gd name="connsiteY2-6" fmla="*/ 1 h 1879306"/>
              <a:gd name="connsiteX3-7" fmla="*/ 4146874 w 4163416"/>
              <a:gd name="connsiteY3-8" fmla="*/ 31437 h 1879306"/>
              <a:gd name="connsiteX4-9" fmla="*/ 4074640 w 4163416"/>
              <a:gd name="connsiteY4-10" fmla="*/ 119866 h 1879306"/>
              <a:gd name="connsiteX5-11" fmla="*/ 2480303 w 4163416"/>
              <a:gd name="connsiteY5-12" fmla="*/ 1714203 h 1879306"/>
              <a:gd name="connsiteX6-13" fmla="*/ 1683111 w 4163416"/>
              <a:gd name="connsiteY6-14" fmla="*/ 1714203 h 1879306"/>
              <a:gd name="connsiteX7-15" fmla="*/ 88774 w 4163416"/>
              <a:gd name="connsiteY7-16" fmla="*/ 119866 h 1879306"/>
              <a:gd name="connsiteX8" fmla="*/ 16541 w 4163416"/>
              <a:gd name="connsiteY8" fmla="*/ 31437 h 1879306"/>
              <a:gd name="connsiteX9" fmla="*/ 0 w 4163416"/>
              <a:gd name="connsiteY9" fmla="*/ 1 h 1879306"/>
              <a:gd name="connsiteX0-17" fmla="*/ 2002248 w 4163416"/>
              <a:gd name="connsiteY0-18" fmla="*/ 0 h 1879306"/>
              <a:gd name="connsiteX1-19" fmla="*/ 4163416 w 4163416"/>
              <a:gd name="connsiteY1-20" fmla="*/ 1 h 1879306"/>
              <a:gd name="connsiteX2-21" fmla="*/ 4146874 w 4163416"/>
              <a:gd name="connsiteY2-22" fmla="*/ 31437 h 1879306"/>
              <a:gd name="connsiteX3-23" fmla="*/ 4074640 w 4163416"/>
              <a:gd name="connsiteY3-24" fmla="*/ 119866 h 1879306"/>
              <a:gd name="connsiteX4-25" fmla="*/ 2480303 w 4163416"/>
              <a:gd name="connsiteY4-26" fmla="*/ 1714203 h 1879306"/>
              <a:gd name="connsiteX5-27" fmla="*/ 1683111 w 4163416"/>
              <a:gd name="connsiteY5-28" fmla="*/ 1714203 h 1879306"/>
              <a:gd name="connsiteX6-29" fmla="*/ 88774 w 4163416"/>
              <a:gd name="connsiteY6-30" fmla="*/ 119866 h 1879306"/>
              <a:gd name="connsiteX7-31" fmla="*/ 16541 w 4163416"/>
              <a:gd name="connsiteY7-32" fmla="*/ 31437 h 1879306"/>
              <a:gd name="connsiteX8-33" fmla="*/ 0 w 4163416"/>
              <a:gd name="connsiteY8-34" fmla="*/ 1 h 1879306"/>
              <a:gd name="connsiteX9-35" fmla="*/ 2093688 w 4163416"/>
              <a:gd name="connsiteY9-36" fmla="*/ 91440 h 1879306"/>
              <a:gd name="connsiteX0-37" fmla="*/ 2002248 w 4163416"/>
              <a:gd name="connsiteY0-38" fmla="*/ 0 h 1879306"/>
              <a:gd name="connsiteX1-39" fmla="*/ 4163416 w 4163416"/>
              <a:gd name="connsiteY1-40" fmla="*/ 1 h 1879306"/>
              <a:gd name="connsiteX2-41" fmla="*/ 4146874 w 4163416"/>
              <a:gd name="connsiteY2-42" fmla="*/ 31437 h 1879306"/>
              <a:gd name="connsiteX3-43" fmla="*/ 4074640 w 4163416"/>
              <a:gd name="connsiteY3-44" fmla="*/ 119866 h 1879306"/>
              <a:gd name="connsiteX4-45" fmla="*/ 2480303 w 4163416"/>
              <a:gd name="connsiteY4-46" fmla="*/ 1714203 h 1879306"/>
              <a:gd name="connsiteX5-47" fmla="*/ 1683111 w 4163416"/>
              <a:gd name="connsiteY5-48" fmla="*/ 1714203 h 1879306"/>
              <a:gd name="connsiteX6-49" fmla="*/ 88774 w 4163416"/>
              <a:gd name="connsiteY6-50" fmla="*/ 119866 h 1879306"/>
              <a:gd name="connsiteX7-51" fmla="*/ 16541 w 4163416"/>
              <a:gd name="connsiteY7-52" fmla="*/ 31437 h 1879306"/>
              <a:gd name="connsiteX8-53" fmla="*/ 0 w 4163416"/>
              <a:gd name="connsiteY8-54" fmla="*/ 1 h 1879306"/>
              <a:gd name="connsiteX0-55" fmla="*/ 4163416 w 4163416"/>
              <a:gd name="connsiteY0-56" fmla="*/ 0 h 1879305"/>
              <a:gd name="connsiteX1-57" fmla="*/ 4146874 w 4163416"/>
              <a:gd name="connsiteY1-58" fmla="*/ 31436 h 1879305"/>
              <a:gd name="connsiteX2-59" fmla="*/ 4074640 w 4163416"/>
              <a:gd name="connsiteY2-60" fmla="*/ 119865 h 1879305"/>
              <a:gd name="connsiteX3-61" fmla="*/ 2480303 w 4163416"/>
              <a:gd name="connsiteY3-62" fmla="*/ 1714202 h 1879305"/>
              <a:gd name="connsiteX4-63" fmla="*/ 1683111 w 4163416"/>
              <a:gd name="connsiteY4-64" fmla="*/ 1714202 h 1879305"/>
              <a:gd name="connsiteX5-65" fmla="*/ 88774 w 4163416"/>
              <a:gd name="connsiteY5-66" fmla="*/ 119865 h 1879305"/>
              <a:gd name="connsiteX6-67" fmla="*/ 16541 w 4163416"/>
              <a:gd name="connsiteY6-68" fmla="*/ 31436 h 1879305"/>
              <a:gd name="connsiteX7-69" fmla="*/ 0 w 4163416"/>
              <a:gd name="connsiteY7-70" fmla="*/ 0 h 18793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295495" y="1716603"/>
            <a:ext cx="4262993" cy="4262992"/>
          </a:xfrm>
          <a:custGeom>
            <a:avLst/>
            <a:gdLst>
              <a:gd name="connsiteX0" fmla="*/ 2187077 w 4262993"/>
              <a:gd name="connsiteY0" fmla="*/ 0 h 4262992"/>
              <a:gd name="connsiteX1" fmla="*/ 2323431 w 4262993"/>
              <a:gd name="connsiteY1" fmla="*/ 56479 h 4262992"/>
              <a:gd name="connsiteX2" fmla="*/ 4206514 w 4262993"/>
              <a:gd name="connsiteY2" fmla="*/ 1939563 h 4262992"/>
              <a:gd name="connsiteX3" fmla="*/ 4206514 w 4262993"/>
              <a:gd name="connsiteY3" fmla="*/ 2212270 h 4262992"/>
              <a:gd name="connsiteX4" fmla="*/ 2212271 w 4262993"/>
              <a:gd name="connsiteY4" fmla="*/ 4206513 h 4262992"/>
              <a:gd name="connsiteX5" fmla="*/ 1939564 w 4262993"/>
              <a:gd name="connsiteY5" fmla="*/ 4206513 h 4262992"/>
              <a:gd name="connsiteX6" fmla="*/ 56480 w 4262993"/>
              <a:gd name="connsiteY6" fmla="*/ 2323430 h 4262992"/>
              <a:gd name="connsiteX7" fmla="*/ 56480 w 4262993"/>
              <a:gd name="connsiteY7" fmla="*/ 2050723 h 4262992"/>
              <a:gd name="connsiteX8" fmla="*/ 2050724 w 4262993"/>
              <a:gd name="connsiteY8" fmla="*/ 56479 h 4262992"/>
              <a:gd name="connsiteX9" fmla="*/ 2187077 w 4262993"/>
              <a:gd name="connsiteY9" fmla="*/ 0 h 4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993" h="4262992">
                <a:moveTo>
                  <a:pt x="2187077" y="0"/>
                </a:moveTo>
                <a:cubicBezTo>
                  <a:pt x="2236427" y="0"/>
                  <a:pt x="2285777" y="18826"/>
                  <a:pt x="2323431" y="56479"/>
                </a:cubicBezTo>
                <a:lnTo>
                  <a:pt x="4206514" y="1939563"/>
                </a:lnTo>
                <a:cubicBezTo>
                  <a:pt x="4281820" y="2014869"/>
                  <a:pt x="4281820" y="2136963"/>
                  <a:pt x="4206514" y="2212270"/>
                </a:cubicBezTo>
                <a:lnTo>
                  <a:pt x="2212271" y="4206513"/>
                </a:lnTo>
                <a:cubicBezTo>
                  <a:pt x="2136964" y="4281819"/>
                  <a:pt x="2014870" y="4281819"/>
                  <a:pt x="1939564" y="4206513"/>
                </a:cubicBezTo>
                <a:lnTo>
                  <a:pt x="56480" y="2323430"/>
                </a:lnTo>
                <a:cubicBezTo>
                  <a:pt x="-18826" y="2248123"/>
                  <a:pt x="-18826" y="2126029"/>
                  <a:pt x="56480" y="2050723"/>
                </a:cubicBezTo>
                <a:lnTo>
                  <a:pt x="2050724" y="56479"/>
                </a:lnTo>
                <a:cubicBezTo>
                  <a:pt x="2088377" y="18826"/>
                  <a:pt x="2137727" y="0"/>
                  <a:pt x="2187077" y="0"/>
                </a:cubicBez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5349054" y="21308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5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5"/>
                </a:lnTo>
                <a:cubicBezTo>
                  <a:pt x="-8882" y="1060685"/>
                  <a:pt x="-8882" y="1003079"/>
                  <a:pt x="26648" y="967549"/>
                </a:cubicBezTo>
                <a:lnTo>
                  <a:pt x="967550" y="26647"/>
                </a:lnTo>
                <a:cubicBezTo>
                  <a:pt x="985315" y="8882"/>
                  <a:pt x="1008599" y="0"/>
                  <a:pt x="1031884"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4739453" y="40104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6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6"/>
                </a:lnTo>
                <a:cubicBezTo>
                  <a:pt x="-8882" y="1060686"/>
                  <a:pt x="-8882" y="1003079"/>
                  <a:pt x="26648" y="967549"/>
                </a:cubicBezTo>
                <a:lnTo>
                  <a:pt x="967550" y="26647"/>
                </a:lnTo>
                <a:cubicBezTo>
                  <a:pt x="985315" y="8882"/>
                  <a:pt x="1008600" y="0"/>
                  <a:pt x="1031884"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3"/>
          </p:nvPr>
        </p:nvSpPr>
        <p:spPr>
          <a:xfrm>
            <a:off x="4315366" y="2034973"/>
            <a:ext cx="2093747" cy="1201420"/>
          </a:xfrm>
          <a:custGeom>
            <a:avLst/>
            <a:gdLst>
              <a:gd name="connsiteX0" fmla="*/ 115228 w 2093747"/>
              <a:gd name="connsiteY0" fmla="*/ 0 h 1201420"/>
              <a:gd name="connsiteX1" fmla="*/ 1978519 w 2093747"/>
              <a:gd name="connsiteY1" fmla="*/ 0 h 1201420"/>
              <a:gd name="connsiteX2" fmla="*/ 2093747 w 2093747"/>
              <a:gd name="connsiteY2" fmla="*/ 115228 h 1201420"/>
              <a:gd name="connsiteX3" fmla="*/ 2093747 w 2093747"/>
              <a:gd name="connsiteY3" fmla="*/ 1086192 h 1201420"/>
              <a:gd name="connsiteX4" fmla="*/ 1978519 w 2093747"/>
              <a:gd name="connsiteY4" fmla="*/ 1201420 h 1201420"/>
              <a:gd name="connsiteX5" fmla="*/ 115228 w 2093747"/>
              <a:gd name="connsiteY5" fmla="*/ 1201420 h 1201420"/>
              <a:gd name="connsiteX6" fmla="*/ 0 w 2093747"/>
              <a:gd name="connsiteY6" fmla="*/ 1086192 h 1201420"/>
              <a:gd name="connsiteX7" fmla="*/ 0 w 2093747"/>
              <a:gd name="connsiteY7" fmla="*/ 115228 h 1201420"/>
              <a:gd name="connsiteX8" fmla="*/ 115228 w 2093747"/>
              <a:gd name="connsiteY8" fmla="*/ 0 h 120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1201420">
                <a:moveTo>
                  <a:pt x="115228" y="0"/>
                </a:moveTo>
                <a:lnTo>
                  <a:pt x="1978519" y="0"/>
                </a:lnTo>
                <a:cubicBezTo>
                  <a:pt x="2042158" y="0"/>
                  <a:pt x="2093747" y="51589"/>
                  <a:pt x="2093747" y="115228"/>
                </a:cubicBezTo>
                <a:lnTo>
                  <a:pt x="2093747" y="1086192"/>
                </a:lnTo>
                <a:cubicBezTo>
                  <a:pt x="2093747" y="1149831"/>
                  <a:pt x="2042158" y="1201420"/>
                  <a:pt x="1978519" y="1201420"/>
                </a:cubicBezTo>
                <a:lnTo>
                  <a:pt x="115228" y="1201420"/>
                </a:lnTo>
                <a:cubicBezTo>
                  <a:pt x="51589" y="1201420"/>
                  <a:pt x="0" y="1149831"/>
                  <a:pt x="0" y="1086192"/>
                </a:cubicBezTo>
                <a:lnTo>
                  <a:pt x="0" y="115228"/>
                </a:lnTo>
                <a:cubicBezTo>
                  <a:pt x="0" y="51589"/>
                  <a:pt x="51589" y="0"/>
                  <a:pt x="115228"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4"/>
          </p:nvPr>
        </p:nvSpPr>
        <p:spPr>
          <a:xfrm>
            <a:off x="4315366" y="3368473"/>
            <a:ext cx="2093747" cy="2298700"/>
          </a:xfrm>
          <a:custGeom>
            <a:avLst/>
            <a:gdLst>
              <a:gd name="connsiteX0" fmla="*/ 107849 w 2093747"/>
              <a:gd name="connsiteY0" fmla="*/ 0 h 2298700"/>
              <a:gd name="connsiteX1" fmla="*/ 1985898 w 2093747"/>
              <a:gd name="connsiteY1" fmla="*/ 0 h 2298700"/>
              <a:gd name="connsiteX2" fmla="*/ 2093747 w 2093747"/>
              <a:gd name="connsiteY2" fmla="*/ 107849 h 2298700"/>
              <a:gd name="connsiteX3" fmla="*/ 2093747 w 2093747"/>
              <a:gd name="connsiteY3" fmla="*/ 2190851 h 2298700"/>
              <a:gd name="connsiteX4" fmla="*/ 1985898 w 2093747"/>
              <a:gd name="connsiteY4" fmla="*/ 2298700 h 2298700"/>
              <a:gd name="connsiteX5" fmla="*/ 107849 w 2093747"/>
              <a:gd name="connsiteY5" fmla="*/ 2298700 h 2298700"/>
              <a:gd name="connsiteX6" fmla="*/ 0 w 2093747"/>
              <a:gd name="connsiteY6" fmla="*/ 2190851 h 2298700"/>
              <a:gd name="connsiteX7" fmla="*/ 0 w 2093747"/>
              <a:gd name="connsiteY7" fmla="*/ 107849 h 2298700"/>
              <a:gd name="connsiteX8" fmla="*/ 107849 w 2093747"/>
              <a:gd name="connsiteY8" fmla="*/ 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2298700">
                <a:moveTo>
                  <a:pt x="107849" y="0"/>
                </a:moveTo>
                <a:lnTo>
                  <a:pt x="1985898" y="0"/>
                </a:lnTo>
                <a:cubicBezTo>
                  <a:pt x="2045461" y="0"/>
                  <a:pt x="2093747" y="48286"/>
                  <a:pt x="2093747" y="107849"/>
                </a:cubicBezTo>
                <a:lnTo>
                  <a:pt x="2093747" y="2190851"/>
                </a:lnTo>
                <a:cubicBezTo>
                  <a:pt x="2093747" y="2250414"/>
                  <a:pt x="2045461" y="2298700"/>
                  <a:pt x="1985898" y="2298700"/>
                </a:cubicBezTo>
                <a:lnTo>
                  <a:pt x="107849" y="2298700"/>
                </a:lnTo>
                <a:cubicBezTo>
                  <a:pt x="48286" y="2298700"/>
                  <a:pt x="0" y="2250414"/>
                  <a:pt x="0" y="2190851"/>
                </a:cubicBezTo>
                <a:lnTo>
                  <a:pt x="0" y="107849"/>
                </a:lnTo>
                <a:cubicBezTo>
                  <a:pt x="0" y="48286"/>
                  <a:pt x="48286" y="0"/>
                  <a:pt x="107849" y="0"/>
                </a:cubicBezTo>
                <a:close/>
              </a:path>
            </a:pathLst>
          </a:custGeom>
        </p:spPr>
        <p:txBody>
          <a:bodyPr wrap="square">
            <a:noAutofit/>
          </a:bodyPr>
          <a:lstStyle/>
          <a:p>
            <a:endParaRPr lang="zh-CN" altLang="en-US"/>
          </a:p>
        </p:txBody>
      </p:sp>
      <p:sp>
        <p:nvSpPr>
          <p:cNvPr id="13" name="任意多边形: 形状 12"/>
          <p:cNvSpPr>
            <a:spLocks noGrp="1"/>
          </p:cNvSpPr>
          <p:nvPr>
            <p:ph type="pic" sz="quarter" idx="15"/>
          </p:nvPr>
        </p:nvSpPr>
        <p:spPr>
          <a:xfrm>
            <a:off x="6596436" y="2034973"/>
            <a:ext cx="4773780" cy="3632200"/>
          </a:xfrm>
          <a:custGeom>
            <a:avLst/>
            <a:gdLst>
              <a:gd name="connsiteX0" fmla="*/ 187095 w 4773780"/>
              <a:gd name="connsiteY0" fmla="*/ 0 h 3632200"/>
              <a:gd name="connsiteX1" fmla="*/ 4586685 w 4773780"/>
              <a:gd name="connsiteY1" fmla="*/ 0 h 3632200"/>
              <a:gd name="connsiteX2" fmla="*/ 4773780 w 4773780"/>
              <a:gd name="connsiteY2" fmla="*/ 187095 h 3632200"/>
              <a:gd name="connsiteX3" fmla="*/ 4773780 w 4773780"/>
              <a:gd name="connsiteY3" fmla="*/ 3445105 h 3632200"/>
              <a:gd name="connsiteX4" fmla="*/ 4586685 w 4773780"/>
              <a:gd name="connsiteY4" fmla="*/ 3632200 h 3632200"/>
              <a:gd name="connsiteX5" fmla="*/ 187095 w 4773780"/>
              <a:gd name="connsiteY5" fmla="*/ 3632200 h 3632200"/>
              <a:gd name="connsiteX6" fmla="*/ 0 w 4773780"/>
              <a:gd name="connsiteY6" fmla="*/ 3445105 h 3632200"/>
              <a:gd name="connsiteX7" fmla="*/ 0 w 4773780"/>
              <a:gd name="connsiteY7" fmla="*/ 187095 h 3632200"/>
              <a:gd name="connsiteX8" fmla="*/ 187095 w 477378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780" h="3632200">
                <a:moveTo>
                  <a:pt x="187095" y="0"/>
                </a:moveTo>
                <a:lnTo>
                  <a:pt x="4586685" y="0"/>
                </a:lnTo>
                <a:cubicBezTo>
                  <a:pt x="4690015" y="0"/>
                  <a:pt x="4773780" y="83765"/>
                  <a:pt x="4773780" y="187095"/>
                </a:cubicBezTo>
                <a:lnTo>
                  <a:pt x="4773780" y="3445105"/>
                </a:lnTo>
                <a:cubicBezTo>
                  <a:pt x="4773780" y="3548435"/>
                  <a:pt x="4690015" y="3632200"/>
                  <a:pt x="4586685" y="3632200"/>
                </a:cubicBezTo>
                <a:lnTo>
                  <a:pt x="187095" y="3632200"/>
                </a:lnTo>
                <a:cubicBezTo>
                  <a:pt x="83765" y="3632200"/>
                  <a:pt x="0" y="3548435"/>
                  <a:pt x="0" y="3445105"/>
                </a:cubicBezTo>
                <a:lnTo>
                  <a:pt x="0" y="187095"/>
                </a:lnTo>
                <a:cubicBezTo>
                  <a:pt x="0" y="83765"/>
                  <a:pt x="83765" y="0"/>
                  <a:pt x="187095"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6" name="任意多边形: 形状 25"/>
          <p:cNvSpPr>
            <a:spLocks noGrp="1"/>
          </p:cNvSpPr>
          <p:nvPr>
            <p:ph type="pic" sz="quarter" idx="18"/>
          </p:nvPr>
        </p:nvSpPr>
        <p:spPr>
          <a:xfrm>
            <a:off x="9089489"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1" name="任意多边形: 形状 30"/>
          <p:cNvSpPr>
            <a:spLocks noGrp="1"/>
          </p:cNvSpPr>
          <p:nvPr>
            <p:ph type="pic" sz="quarter" idx="14"/>
          </p:nvPr>
        </p:nvSpPr>
        <p:spPr>
          <a:xfrm>
            <a:off x="1538935"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2" name="任意多边形: 形状 31"/>
          <p:cNvSpPr>
            <a:spLocks noGrp="1"/>
          </p:cNvSpPr>
          <p:nvPr>
            <p:ph type="pic" sz="quarter" idx="15"/>
          </p:nvPr>
        </p:nvSpPr>
        <p:spPr>
          <a:xfrm>
            <a:off x="3426574"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3" name="任意多边形: 形状 32"/>
          <p:cNvSpPr>
            <a:spLocks noGrp="1"/>
          </p:cNvSpPr>
          <p:nvPr>
            <p:ph type="pic" sz="quarter" idx="16"/>
          </p:nvPr>
        </p:nvSpPr>
        <p:spPr>
          <a:xfrm>
            <a:off x="5314212"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4" name="任意多边形: 形状 33"/>
          <p:cNvSpPr>
            <a:spLocks noGrp="1"/>
          </p:cNvSpPr>
          <p:nvPr>
            <p:ph type="pic" sz="quarter" idx="17"/>
          </p:nvPr>
        </p:nvSpPr>
        <p:spPr>
          <a:xfrm>
            <a:off x="7201851"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27" name="任意多边形: 形状 26"/>
          <p:cNvSpPr>
            <a:spLocks noGrp="1"/>
          </p:cNvSpPr>
          <p:nvPr>
            <p:ph type="pic" sz="quarter" idx="10"/>
          </p:nvPr>
        </p:nvSpPr>
        <p:spPr>
          <a:xfrm>
            <a:off x="2461837"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8" name="任意多边形: 形状 27"/>
          <p:cNvSpPr>
            <a:spLocks noGrp="1"/>
          </p:cNvSpPr>
          <p:nvPr>
            <p:ph type="pic" sz="quarter" idx="11"/>
          </p:nvPr>
        </p:nvSpPr>
        <p:spPr>
          <a:xfrm>
            <a:off x="4349476"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9" name="任意多边形: 形状 28"/>
          <p:cNvSpPr>
            <a:spLocks noGrp="1"/>
          </p:cNvSpPr>
          <p:nvPr>
            <p:ph type="pic" sz="quarter" idx="12"/>
          </p:nvPr>
        </p:nvSpPr>
        <p:spPr>
          <a:xfrm>
            <a:off x="6237114"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5" y="20398"/>
                  <a:pt x="746385" y="0"/>
                  <a:pt x="799855" y="0"/>
                </a:cubicBezTo>
                <a:close/>
              </a:path>
            </a:pathLst>
          </a:custGeom>
        </p:spPr>
        <p:txBody>
          <a:bodyPr wrap="square">
            <a:noAutofit/>
          </a:bodyPr>
          <a:lstStyle/>
          <a:p>
            <a:endParaRPr lang="zh-CN" altLang="en-US"/>
          </a:p>
        </p:txBody>
      </p:sp>
      <p:sp>
        <p:nvSpPr>
          <p:cNvPr id="30" name="任意多边形: 形状 29"/>
          <p:cNvSpPr>
            <a:spLocks noGrp="1"/>
          </p:cNvSpPr>
          <p:nvPr>
            <p:ph type="pic" sz="quarter" idx="13"/>
          </p:nvPr>
        </p:nvSpPr>
        <p:spPr>
          <a:xfrm>
            <a:off x="8124752"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4"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
        <p:nvSpPr>
          <p:cNvPr id="7" name="矩形 6"/>
          <p:cNvSpPr/>
          <p:nvPr userDrawn="1"/>
        </p:nvSpPr>
        <p:spPr>
          <a:xfrm>
            <a:off x="8729683" y="642233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3507265"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1311274"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3" name="任意多边形: 形状 12"/>
          <p:cNvSpPr>
            <a:spLocks noGrp="1"/>
          </p:cNvSpPr>
          <p:nvPr>
            <p:ph type="pic" sz="quarter" idx="12"/>
          </p:nvPr>
        </p:nvSpPr>
        <p:spPr>
          <a:xfrm>
            <a:off x="2295507" y="1895063"/>
            <a:ext cx="1901775" cy="3373748"/>
          </a:xfrm>
          <a:custGeom>
            <a:avLst/>
            <a:gdLst>
              <a:gd name="connsiteX0" fmla="*/ 0 w 1901775"/>
              <a:gd name="connsiteY0" fmla="*/ 0 h 3373748"/>
              <a:gd name="connsiteX1" fmla="*/ 1901775 w 1901775"/>
              <a:gd name="connsiteY1" fmla="*/ 0 h 3373748"/>
              <a:gd name="connsiteX2" fmla="*/ 1901775 w 1901775"/>
              <a:gd name="connsiteY2" fmla="*/ 3373748 h 3373748"/>
              <a:gd name="connsiteX3" fmla="*/ 0 w 1901775"/>
              <a:gd name="connsiteY3" fmla="*/ 3373748 h 3373748"/>
            </a:gdLst>
            <a:ahLst/>
            <a:cxnLst>
              <a:cxn ang="0">
                <a:pos x="connsiteX0" y="connsiteY0"/>
              </a:cxn>
              <a:cxn ang="0">
                <a:pos x="connsiteX1" y="connsiteY1"/>
              </a:cxn>
              <a:cxn ang="0">
                <a:pos x="connsiteX2" y="connsiteY2"/>
              </a:cxn>
              <a:cxn ang="0">
                <a:pos x="connsiteX3" y="connsiteY3"/>
              </a:cxn>
            </a:cxnLst>
            <a:rect l="l" t="t" r="r" b="b"/>
            <a:pathLst>
              <a:path w="1901775" h="3373748">
                <a:moveTo>
                  <a:pt x="0" y="0"/>
                </a:moveTo>
                <a:lnTo>
                  <a:pt x="1901775" y="0"/>
                </a:lnTo>
                <a:lnTo>
                  <a:pt x="1901775" y="3373748"/>
                </a:lnTo>
                <a:lnTo>
                  <a:pt x="0" y="3373748"/>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0" y="1"/>
            <a:ext cx="5778474" cy="5747783"/>
          </a:xfrm>
          <a:custGeom>
            <a:avLst/>
            <a:gdLst>
              <a:gd name="connsiteX0" fmla="*/ 2119001 w 5778474"/>
              <a:gd name="connsiteY0" fmla="*/ 3618970 h 5747783"/>
              <a:gd name="connsiteX1" fmla="*/ 2315600 w 5778474"/>
              <a:gd name="connsiteY1" fmla="*/ 3700404 h 5747783"/>
              <a:gd name="connsiteX2" fmla="*/ 3101974 w 5778474"/>
              <a:gd name="connsiteY2" fmla="*/ 4486778 h 5747783"/>
              <a:gd name="connsiteX3" fmla="*/ 3101974 w 5778474"/>
              <a:gd name="connsiteY3" fmla="*/ 4879976 h 5747783"/>
              <a:gd name="connsiteX4" fmla="*/ 2315600 w 5778474"/>
              <a:gd name="connsiteY4" fmla="*/ 5666350 h 5747783"/>
              <a:gd name="connsiteX5" fmla="*/ 1922402 w 5778474"/>
              <a:gd name="connsiteY5" fmla="*/ 5666350 h 5747783"/>
              <a:gd name="connsiteX6" fmla="*/ 1136028 w 5778474"/>
              <a:gd name="connsiteY6" fmla="*/ 4879976 h 5747783"/>
              <a:gd name="connsiteX7" fmla="*/ 1136028 w 5778474"/>
              <a:gd name="connsiteY7" fmla="*/ 4486778 h 5747783"/>
              <a:gd name="connsiteX8" fmla="*/ 1922402 w 5778474"/>
              <a:gd name="connsiteY8" fmla="*/ 3700404 h 5747783"/>
              <a:gd name="connsiteX9" fmla="*/ 2119001 w 5778474"/>
              <a:gd name="connsiteY9" fmla="*/ 3618970 h 5747783"/>
              <a:gd name="connsiteX10" fmla="*/ 821473 w 5778474"/>
              <a:gd name="connsiteY10" fmla="*/ 2321442 h 5747783"/>
              <a:gd name="connsiteX11" fmla="*/ 1018072 w 5778474"/>
              <a:gd name="connsiteY11" fmla="*/ 2402876 h 5747783"/>
              <a:gd name="connsiteX12" fmla="*/ 1804446 w 5778474"/>
              <a:gd name="connsiteY12" fmla="*/ 3189250 h 5747783"/>
              <a:gd name="connsiteX13" fmla="*/ 1804446 w 5778474"/>
              <a:gd name="connsiteY13" fmla="*/ 3582448 h 5747783"/>
              <a:gd name="connsiteX14" fmla="*/ 1018072 w 5778474"/>
              <a:gd name="connsiteY14" fmla="*/ 4368823 h 5747783"/>
              <a:gd name="connsiteX15" fmla="*/ 624874 w 5778474"/>
              <a:gd name="connsiteY15" fmla="*/ 4368823 h 5747783"/>
              <a:gd name="connsiteX16" fmla="*/ 0 w 5778474"/>
              <a:gd name="connsiteY16" fmla="*/ 3743949 h 5747783"/>
              <a:gd name="connsiteX17" fmla="*/ 0 w 5778474"/>
              <a:gd name="connsiteY17" fmla="*/ 3027750 h 5747783"/>
              <a:gd name="connsiteX18" fmla="*/ 624874 w 5778474"/>
              <a:gd name="connsiteY18" fmla="*/ 2402876 h 5747783"/>
              <a:gd name="connsiteX19" fmla="*/ 821473 w 5778474"/>
              <a:gd name="connsiteY19" fmla="*/ 2321442 h 5747783"/>
              <a:gd name="connsiteX20" fmla="*/ 3416534 w 5778474"/>
              <a:gd name="connsiteY20" fmla="*/ 2321437 h 5747783"/>
              <a:gd name="connsiteX21" fmla="*/ 3613133 w 5778474"/>
              <a:gd name="connsiteY21" fmla="*/ 2402870 h 5747783"/>
              <a:gd name="connsiteX22" fmla="*/ 4399507 w 5778474"/>
              <a:gd name="connsiteY22" fmla="*/ 3189245 h 5747783"/>
              <a:gd name="connsiteX23" fmla="*/ 4399507 w 5778474"/>
              <a:gd name="connsiteY23" fmla="*/ 3582443 h 5747783"/>
              <a:gd name="connsiteX24" fmla="*/ 3613133 w 5778474"/>
              <a:gd name="connsiteY24" fmla="*/ 4368817 h 5747783"/>
              <a:gd name="connsiteX25" fmla="*/ 3219935 w 5778474"/>
              <a:gd name="connsiteY25" fmla="*/ 4368817 h 5747783"/>
              <a:gd name="connsiteX26" fmla="*/ 2433561 w 5778474"/>
              <a:gd name="connsiteY26" fmla="*/ 3582443 h 5747783"/>
              <a:gd name="connsiteX27" fmla="*/ 2433561 w 5778474"/>
              <a:gd name="connsiteY27" fmla="*/ 3189245 h 5747783"/>
              <a:gd name="connsiteX28" fmla="*/ 3219935 w 5778474"/>
              <a:gd name="connsiteY28" fmla="*/ 2402870 h 5747783"/>
              <a:gd name="connsiteX29" fmla="*/ 3416534 w 5778474"/>
              <a:gd name="connsiteY29" fmla="*/ 2321437 h 5747783"/>
              <a:gd name="connsiteX30" fmla="*/ 0 w 5778474"/>
              <a:gd name="connsiteY30" fmla="*/ 1384804 h 5747783"/>
              <a:gd name="connsiteX31" fmla="*/ 506920 w 5778474"/>
              <a:gd name="connsiteY31" fmla="*/ 1891724 h 5747783"/>
              <a:gd name="connsiteX32" fmla="*/ 506919 w 5778474"/>
              <a:gd name="connsiteY32" fmla="*/ 2284921 h 5747783"/>
              <a:gd name="connsiteX33" fmla="*/ 0 w 5778474"/>
              <a:gd name="connsiteY33" fmla="*/ 2791839 h 5747783"/>
              <a:gd name="connsiteX34" fmla="*/ 2119006 w 5778474"/>
              <a:gd name="connsiteY34" fmla="*/ 1023909 h 5747783"/>
              <a:gd name="connsiteX35" fmla="*/ 2315606 w 5778474"/>
              <a:gd name="connsiteY35" fmla="*/ 1105343 h 5747783"/>
              <a:gd name="connsiteX36" fmla="*/ 3101980 w 5778474"/>
              <a:gd name="connsiteY36" fmla="*/ 1891717 h 5747783"/>
              <a:gd name="connsiteX37" fmla="*/ 3101980 w 5778474"/>
              <a:gd name="connsiteY37" fmla="*/ 2284914 h 5747783"/>
              <a:gd name="connsiteX38" fmla="*/ 2315606 w 5778474"/>
              <a:gd name="connsiteY38" fmla="*/ 3071289 h 5747783"/>
              <a:gd name="connsiteX39" fmla="*/ 1922408 w 5778474"/>
              <a:gd name="connsiteY39" fmla="*/ 3071289 h 5747783"/>
              <a:gd name="connsiteX40" fmla="*/ 1136034 w 5778474"/>
              <a:gd name="connsiteY40" fmla="*/ 2284914 h 5747783"/>
              <a:gd name="connsiteX41" fmla="*/ 1136034 w 5778474"/>
              <a:gd name="connsiteY41" fmla="*/ 1891716 h 5747783"/>
              <a:gd name="connsiteX42" fmla="*/ 1922408 w 5778474"/>
              <a:gd name="connsiteY42" fmla="*/ 1105342 h 5747783"/>
              <a:gd name="connsiteX43" fmla="*/ 2119006 w 5778474"/>
              <a:gd name="connsiteY43" fmla="*/ 1023909 h 5747783"/>
              <a:gd name="connsiteX44" fmla="*/ 4714068 w 5778474"/>
              <a:gd name="connsiteY44" fmla="*/ 1023903 h 5747783"/>
              <a:gd name="connsiteX45" fmla="*/ 4910667 w 5778474"/>
              <a:gd name="connsiteY45" fmla="*/ 1105337 h 5747783"/>
              <a:gd name="connsiteX46" fmla="*/ 5697041 w 5778474"/>
              <a:gd name="connsiteY46" fmla="*/ 1891711 h 5747783"/>
              <a:gd name="connsiteX47" fmla="*/ 5697041 w 5778474"/>
              <a:gd name="connsiteY47" fmla="*/ 2284909 h 5747783"/>
              <a:gd name="connsiteX48" fmla="*/ 4910667 w 5778474"/>
              <a:gd name="connsiteY48" fmla="*/ 3071283 h 5747783"/>
              <a:gd name="connsiteX49" fmla="*/ 4517469 w 5778474"/>
              <a:gd name="connsiteY49" fmla="*/ 3071283 h 5747783"/>
              <a:gd name="connsiteX50" fmla="*/ 3731095 w 5778474"/>
              <a:gd name="connsiteY50" fmla="*/ 2284909 h 5747783"/>
              <a:gd name="connsiteX51" fmla="*/ 3731095 w 5778474"/>
              <a:gd name="connsiteY51" fmla="*/ 1891711 h 5747783"/>
              <a:gd name="connsiteX52" fmla="*/ 4517469 w 5778474"/>
              <a:gd name="connsiteY52" fmla="*/ 1105337 h 5747783"/>
              <a:gd name="connsiteX53" fmla="*/ 4714068 w 5778474"/>
              <a:gd name="connsiteY53" fmla="*/ 1023903 h 5747783"/>
              <a:gd name="connsiteX54" fmla="*/ 3027750 w 5778474"/>
              <a:gd name="connsiteY54" fmla="*/ 0 h 5747783"/>
              <a:gd name="connsiteX55" fmla="*/ 3805329 w 5778474"/>
              <a:gd name="connsiteY55" fmla="*/ 0 h 5747783"/>
              <a:gd name="connsiteX56" fmla="*/ 4399513 w 5778474"/>
              <a:gd name="connsiteY56" fmla="*/ 594184 h 5747783"/>
              <a:gd name="connsiteX57" fmla="*/ 4399513 w 5778474"/>
              <a:gd name="connsiteY57" fmla="*/ 987382 h 5747783"/>
              <a:gd name="connsiteX58" fmla="*/ 3613139 w 5778474"/>
              <a:gd name="connsiteY58" fmla="*/ 1773756 h 5747783"/>
              <a:gd name="connsiteX59" fmla="*/ 3219941 w 5778474"/>
              <a:gd name="connsiteY59" fmla="*/ 1773756 h 5747783"/>
              <a:gd name="connsiteX60" fmla="*/ 2433567 w 5778474"/>
              <a:gd name="connsiteY60" fmla="*/ 987382 h 5747783"/>
              <a:gd name="connsiteX61" fmla="*/ 2433567 w 5778474"/>
              <a:gd name="connsiteY61" fmla="*/ 594184 h 5747783"/>
              <a:gd name="connsiteX62" fmla="*/ 2791841 w 5778474"/>
              <a:gd name="connsiteY62" fmla="*/ 0 h 5747783"/>
              <a:gd name="connsiteX63" fmla="*/ 2315612 w 5778474"/>
              <a:gd name="connsiteY63" fmla="*/ 476229 h 5747783"/>
              <a:gd name="connsiteX64" fmla="*/ 1922415 w 5778474"/>
              <a:gd name="connsiteY64" fmla="*/ 476230 h 5747783"/>
              <a:gd name="connsiteX65" fmla="*/ 1446185 w 5778474"/>
              <a:gd name="connsiteY65" fmla="*/ 1 h 5747783"/>
              <a:gd name="connsiteX66" fmla="*/ 432697 w 5778474"/>
              <a:gd name="connsiteY66" fmla="*/ 0 h 5747783"/>
              <a:gd name="connsiteX67" fmla="*/ 1210263 w 5778474"/>
              <a:gd name="connsiteY67" fmla="*/ 0 h 5747783"/>
              <a:gd name="connsiteX68" fmla="*/ 1804453 w 5778474"/>
              <a:gd name="connsiteY68" fmla="*/ 594190 h 5747783"/>
              <a:gd name="connsiteX69" fmla="*/ 1804453 w 5778474"/>
              <a:gd name="connsiteY69" fmla="*/ 987388 h 5747783"/>
              <a:gd name="connsiteX70" fmla="*/ 1018079 w 5778474"/>
              <a:gd name="connsiteY70" fmla="*/ 1773762 h 5747783"/>
              <a:gd name="connsiteX71" fmla="*/ 624881 w 5778474"/>
              <a:gd name="connsiteY71" fmla="*/ 1773762 h 5747783"/>
              <a:gd name="connsiteX72" fmla="*/ 0 w 5778474"/>
              <a:gd name="connsiteY72" fmla="*/ 1148882 h 5747783"/>
              <a:gd name="connsiteX73" fmla="*/ 0 w 5778474"/>
              <a:gd name="connsiteY73" fmla="*/ 432696 h 57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78474" h="5747783">
                <a:moveTo>
                  <a:pt x="2119001" y="3618970"/>
                </a:moveTo>
                <a:cubicBezTo>
                  <a:pt x="2190156" y="3618970"/>
                  <a:pt x="2261310" y="3646114"/>
                  <a:pt x="2315600" y="3700404"/>
                </a:cubicBezTo>
                <a:lnTo>
                  <a:pt x="3101974" y="4486778"/>
                </a:lnTo>
                <a:cubicBezTo>
                  <a:pt x="3210552" y="4595356"/>
                  <a:pt x="3210552" y="4771398"/>
                  <a:pt x="3101974" y="4879976"/>
                </a:cubicBezTo>
                <a:lnTo>
                  <a:pt x="2315600" y="5666350"/>
                </a:lnTo>
                <a:cubicBezTo>
                  <a:pt x="2207022" y="5774928"/>
                  <a:pt x="2030980" y="5774928"/>
                  <a:pt x="1922402" y="5666350"/>
                </a:cubicBezTo>
                <a:lnTo>
                  <a:pt x="1136028" y="4879976"/>
                </a:lnTo>
                <a:cubicBezTo>
                  <a:pt x="1027449" y="4771398"/>
                  <a:pt x="1027449" y="4595356"/>
                  <a:pt x="1136028" y="4486778"/>
                </a:cubicBezTo>
                <a:lnTo>
                  <a:pt x="1922402" y="3700404"/>
                </a:lnTo>
                <a:cubicBezTo>
                  <a:pt x="1976691" y="3646114"/>
                  <a:pt x="2047846" y="3618970"/>
                  <a:pt x="2119001" y="3618970"/>
                </a:cubicBezTo>
                <a:close/>
                <a:moveTo>
                  <a:pt x="821473" y="2321442"/>
                </a:moveTo>
                <a:cubicBezTo>
                  <a:pt x="892629" y="2321443"/>
                  <a:pt x="963784" y="2348587"/>
                  <a:pt x="1018072" y="2402876"/>
                </a:cubicBezTo>
                <a:lnTo>
                  <a:pt x="1804446" y="3189250"/>
                </a:lnTo>
                <a:cubicBezTo>
                  <a:pt x="1913025" y="3297829"/>
                  <a:pt x="1913025" y="3473870"/>
                  <a:pt x="1804446" y="3582448"/>
                </a:cubicBezTo>
                <a:lnTo>
                  <a:pt x="1018072" y="4368823"/>
                </a:lnTo>
                <a:cubicBezTo>
                  <a:pt x="909494" y="4477401"/>
                  <a:pt x="733453" y="4477401"/>
                  <a:pt x="624874" y="4368823"/>
                </a:cubicBezTo>
                <a:lnTo>
                  <a:pt x="0" y="3743949"/>
                </a:lnTo>
                <a:lnTo>
                  <a:pt x="0" y="3027750"/>
                </a:lnTo>
                <a:lnTo>
                  <a:pt x="624874" y="2402876"/>
                </a:lnTo>
                <a:cubicBezTo>
                  <a:pt x="679163" y="2348587"/>
                  <a:pt x="750318" y="2321443"/>
                  <a:pt x="821473" y="2321442"/>
                </a:cubicBezTo>
                <a:close/>
                <a:moveTo>
                  <a:pt x="3416534" y="2321437"/>
                </a:moveTo>
                <a:cubicBezTo>
                  <a:pt x="3487689" y="2321437"/>
                  <a:pt x="3558844" y="2348582"/>
                  <a:pt x="3613133" y="2402870"/>
                </a:cubicBezTo>
                <a:lnTo>
                  <a:pt x="4399507" y="3189245"/>
                </a:lnTo>
                <a:cubicBezTo>
                  <a:pt x="4508086" y="3297822"/>
                  <a:pt x="4508086" y="3473865"/>
                  <a:pt x="4399507" y="3582443"/>
                </a:cubicBezTo>
                <a:lnTo>
                  <a:pt x="3613133" y="4368817"/>
                </a:lnTo>
                <a:cubicBezTo>
                  <a:pt x="3504555" y="4477395"/>
                  <a:pt x="3328513" y="4477395"/>
                  <a:pt x="3219935" y="4368817"/>
                </a:cubicBezTo>
                <a:lnTo>
                  <a:pt x="2433561" y="3582443"/>
                </a:lnTo>
                <a:cubicBezTo>
                  <a:pt x="2324983" y="3473864"/>
                  <a:pt x="2324983" y="3297823"/>
                  <a:pt x="2433561" y="3189245"/>
                </a:cubicBezTo>
                <a:lnTo>
                  <a:pt x="3219935" y="2402870"/>
                </a:lnTo>
                <a:cubicBezTo>
                  <a:pt x="3274224" y="2348582"/>
                  <a:pt x="3345379" y="2321437"/>
                  <a:pt x="3416534" y="2321437"/>
                </a:cubicBezTo>
                <a:close/>
                <a:moveTo>
                  <a:pt x="0" y="1384804"/>
                </a:moveTo>
                <a:lnTo>
                  <a:pt x="506920" y="1891724"/>
                </a:lnTo>
                <a:cubicBezTo>
                  <a:pt x="615498" y="2000302"/>
                  <a:pt x="615497" y="2176342"/>
                  <a:pt x="506919" y="2284921"/>
                </a:cubicBezTo>
                <a:lnTo>
                  <a:pt x="0" y="2791839"/>
                </a:lnTo>
                <a:close/>
                <a:moveTo>
                  <a:pt x="2119006" y="1023909"/>
                </a:moveTo>
                <a:cubicBezTo>
                  <a:pt x="2190162" y="1023908"/>
                  <a:pt x="2261317" y="1051054"/>
                  <a:pt x="2315606" y="1105343"/>
                </a:cubicBezTo>
                <a:lnTo>
                  <a:pt x="3101980" y="1891717"/>
                </a:lnTo>
                <a:cubicBezTo>
                  <a:pt x="3210558" y="2000296"/>
                  <a:pt x="3210558" y="2176337"/>
                  <a:pt x="3101980" y="2284914"/>
                </a:cubicBezTo>
                <a:lnTo>
                  <a:pt x="2315606" y="3071289"/>
                </a:lnTo>
                <a:cubicBezTo>
                  <a:pt x="2207028" y="3179867"/>
                  <a:pt x="2030987" y="3179867"/>
                  <a:pt x="1922408" y="3071289"/>
                </a:cubicBezTo>
                <a:lnTo>
                  <a:pt x="1136034" y="2284914"/>
                </a:lnTo>
                <a:cubicBezTo>
                  <a:pt x="1027455" y="2176337"/>
                  <a:pt x="1027455" y="2000296"/>
                  <a:pt x="1136034" y="1891716"/>
                </a:cubicBezTo>
                <a:lnTo>
                  <a:pt x="1922408" y="1105342"/>
                </a:lnTo>
                <a:cubicBezTo>
                  <a:pt x="1976697" y="1051053"/>
                  <a:pt x="2047852" y="1023909"/>
                  <a:pt x="2119006" y="1023909"/>
                </a:cubicBezTo>
                <a:close/>
                <a:moveTo>
                  <a:pt x="4714068" y="1023903"/>
                </a:moveTo>
                <a:cubicBezTo>
                  <a:pt x="4785223" y="1023903"/>
                  <a:pt x="4856377" y="1051048"/>
                  <a:pt x="4910667" y="1105337"/>
                </a:cubicBezTo>
                <a:lnTo>
                  <a:pt x="5697041" y="1891711"/>
                </a:lnTo>
                <a:cubicBezTo>
                  <a:pt x="5805619" y="2000289"/>
                  <a:pt x="5805619" y="2176331"/>
                  <a:pt x="5697041" y="2284909"/>
                </a:cubicBezTo>
                <a:lnTo>
                  <a:pt x="4910667" y="3071283"/>
                </a:lnTo>
                <a:cubicBezTo>
                  <a:pt x="4802089" y="3179862"/>
                  <a:pt x="4626047" y="3179861"/>
                  <a:pt x="4517469" y="3071283"/>
                </a:cubicBezTo>
                <a:lnTo>
                  <a:pt x="3731095" y="2284909"/>
                </a:lnTo>
                <a:cubicBezTo>
                  <a:pt x="3622516" y="2176331"/>
                  <a:pt x="3622516" y="2000289"/>
                  <a:pt x="3731095" y="1891711"/>
                </a:cubicBezTo>
                <a:lnTo>
                  <a:pt x="4517469" y="1105337"/>
                </a:lnTo>
                <a:cubicBezTo>
                  <a:pt x="4571758" y="1051048"/>
                  <a:pt x="4642912" y="1023903"/>
                  <a:pt x="4714068" y="1023903"/>
                </a:cubicBezTo>
                <a:close/>
                <a:moveTo>
                  <a:pt x="3027750" y="0"/>
                </a:moveTo>
                <a:lnTo>
                  <a:pt x="3805329" y="0"/>
                </a:lnTo>
                <a:lnTo>
                  <a:pt x="4399513" y="594184"/>
                </a:lnTo>
                <a:cubicBezTo>
                  <a:pt x="4508091" y="702762"/>
                  <a:pt x="4508091" y="878804"/>
                  <a:pt x="4399513" y="987382"/>
                </a:cubicBezTo>
                <a:lnTo>
                  <a:pt x="3613139" y="1773756"/>
                </a:lnTo>
                <a:cubicBezTo>
                  <a:pt x="3504560" y="1882335"/>
                  <a:pt x="3328519" y="1882335"/>
                  <a:pt x="3219941" y="1773756"/>
                </a:cubicBezTo>
                <a:lnTo>
                  <a:pt x="2433567" y="987382"/>
                </a:lnTo>
                <a:cubicBezTo>
                  <a:pt x="2324988" y="878804"/>
                  <a:pt x="2324989" y="702763"/>
                  <a:pt x="2433567" y="594184"/>
                </a:cubicBezTo>
                <a:close/>
                <a:moveTo>
                  <a:pt x="2791841" y="0"/>
                </a:moveTo>
                <a:lnTo>
                  <a:pt x="2315612" y="476229"/>
                </a:lnTo>
                <a:cubicBezTo>
                  <a:pt x="2207034" y="584808"/>
                  <a:pt x="2030993" y="584808"/>
                  <a:pt x="1922415" y="476230"/>
                </a:cubicBezTo>
                <a:lnTo>
                  <a:pt x="1446185" y="1"/>
                </a:lnTo>
                <a:close/>
                <a:moveTo>
                  <a:pt x="432697" y="0"/>
                </a:moveTo>
                <a:lnTo>
                  <a:pt x="1210263" y="0"/>
                </a:lnTo>
                <a:lnTo>
                  <a:pt x="1804453" y="594190"/>
                </a:lnTo>
                <a:cubicBezTo>
                  <a:pt x="1913031" y="702769"/>
                  <a:pt x="1913031" y="878810"/>
                  <a:pt x="1804453" y="987388"/>
                </a:cubicBezTo>
                <a:lnTo>
                  <a:pt x="1018079" y="1773762"/>
                </a:lnTo>
                <a:cubicBezTo>
                  <a:pt x="909500" y="1882341"/>
                  <a:pt x="733459" y="1882341"/>
                  <a:pt x="624881" y="1773762"/>
                </a:cubicBezTo>
                <a:lnTo>
                  <a:pt x="0" y="1148882"/>
                </a:lnTo>
                <a:lnTo>
                  <a:pt x="0" y="432696"/>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0" y="0"/>
            <a:ext cx="5279257" cy="5530032"/>
          </a:xfrm>
          <a:custGeom>
            <a:avLst/>
            <a:gdLst>
              <a:gd name="connsiteX0" fmla="*/ 0 w 5279257"/>
              <a:gd name="connsiteY0" fmla="*/ 0 h 5530032"/>
              <a:gd name="connsiteX1" fmla="*/ 3641372 w 5279257"/>
              <a:gd name="connsiteY1" fmla="*/ 0 h 5530032"/>
              <a:gd name="connsiteX2" fmla="*/ 5010556 w 5279257"/>
              <a:gd name="connsiteY2" fmla="*/ 1369184 h 5530032"/>
              <a:gd name="connsiteX3" fmla="*/ 5010556 w 5279257"/>
              <a:gd name="connsiteY3" fmla="*/ 2666592 h 5530032"/>
              <a:gd name="connsiteX4" fmla="*/ 2415817 w 5279257"/>
              <a:gd name="connsiteY4" fmla="*/ 5261331 h 5530032"/>
              <a:gd name="connsiteX5" fmla="*/ 1118409 w 5279257"/>
              <a:gd name="connsiteY5" fmla="*/ 5261331 h 5530032"/>
              <a:gd name="connsiteX6" fmla="*/ 1 w 5279257"/>
              <a:gd name="connsiteY6" fmla="*/ 4142923 h 55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257" h="5530032">
                <a:moveTo>
                  <a:pt x="0" y="0"/>
                </a:moveTo>
                <a:lnTo>
                  <a:pt x="3641372" y="0"/>
                </a:lnTo>
                <a:lnTo>
                  <a:pt x="5010556" y="1369184"/>
                </a:lnTo>
                <a:cubicBezTo>
                  <a:pt x="5368825" y="1727453"/>
                  <a:pt x="5368825" y="2308323"/>
                  <a:pt x="5010556" y="2666592"/>
                </a:cubicBezTo>
                <a:lnTo>
                  <a:pt x="2415817" y="5261331"/>
                </a:lnTo>
                <a:cubicBezTo>
                  <a:pt x="2057548" y="5619600"/>
                  <a:pt x="1476678" y="5619600"/>
                  <a:pt x="1118409" y="5261331"/>
                </a:cubicBezTo>
                <a:lnTo>
                  <a:pt x="1" y="4142923"/>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C28D3-987D-401E-95A8-72784AD93D33}" type="datetimeFigureOut">
              <a:rPr lang="zh-CN" altLang="en-US" smtClean="0"/>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A4A5A-5C6D-4E6F-81A3-06DF189A7A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hemeOverride" Target="../theme/themeOverride5.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3.jpeg"/><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2"/>
          </p:nvPr>
        </p:nvPicPr>
        <p:blipFill>
          <a:blip r:embed="rId4" cstate="screen"/>
          <a:srcRect/>
          <a:stretch>
            <a:fillRect/>
          </a:stretch>
        </p:blipFill>
        <p:spPr>
          <a:xfrm>
            <a:off x="10890792" y="3345440"/>
            <a:ext cx="1301207" cy="3069398"/>
          </a:xfrm>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29" name="文本框 28"/>
          <p:cNvSpPr txBox="1"/>
          <p:nvPr/>
        </p:nvSpPr>
        <p:spPr>
          <a:xfrm>
            <a:off x="695325" y="1298315"/>
            <a:ext cx="3775393" cy="144655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r>
              <a:rPr lang="zh-CN" altLang="en-US" sz="4800" b="0" dirty="0">
                <a:latin typeface="时尚中黑简体" panose="01010104010101010101" pitchFamily="2" charset="-122"/>
                <a:ea typeface="时尚中黑简体" panose="01010104010101010101" pitchFamily="2" charset="-122"/>
              </a:rPr>
              <a:t>第</a:t>
            </a:r>
            <a:r>
              <a:rPr lang="en-US" altLang="zh-CN" sz="4800" b="0" dirty="0">
                <a:latin typeface="时尚中黑简体" panose="01010104010101010101" pitchFamily="2" charset="-122"/>
                <a:ea typeface="时尚中黑简体" panose="01010104010101010101" pitchFamily="2" charset="-122"/>
              </a:rPr>
              <a:t>1</a:t>
            </a:r>
            <a:r>
              <a:rPr lang="zh-CN" altLang="en-US" sz="4800" b="0" dirty="0">
                <a:latin typeface="时尚中黑简体" panose="01010104010101010101" pitchFamily="2" charset="-122"/>
                <a:ea typeface="时尚中黑简体" panose="01010104010101010101" pitchFamily="2" charset="-122"/>
              </a:rPr>
              <a:t>章</a:t>
            </a:r>
            <a:endParaRPr lang="en-US" altLang="zh-CN" sz="4800" b="0" dirty="0">
              <a:latin typeface="时尚中黑简体" panose="01010104010101010101" pitchFamily="2" charset="-122"/>
              <a:ea typeface="时尚中黑简体" panose="01010104010101010101" pitchFamily="2" charset="-122"/>
            </a:endParaRPr>
          </a:p>
          <a:p>
            <a:r>
              <a:rPr lang="zh-CN" altLang="en-US" sz="4000" b="0" dirty="0">
                <a:solidFill>
                  <a:schemeClr val="tx1">
                    <a:lumMod val="65000"/>
                    <a:lumOff val="35000"/>
                  </a:schemeClr>
                </a:solidFill>
                <a:latin typeface="时尚中黑简体" panose="01010104010101010101" pitchFamily="2" charset="-122"/>
                <a:ea typeface="时尚中黑简体" panose="01010104010101010101" pitchFamily="2" charset="-122"/>
              </a:rPr>
              <a:t>数据库系统概述</a:t>
            </a:r>
          </a:p>
        </p:txBody>
      </p:sp>
      <p:grpSp>
        <p:nvGrpSpPr>
          <p:cNvPr id="38" name="组合 37"/>
          <p:cNvGrpSpPr/>
          <p:nvPr/>
        </p:nvGrpSpPr>
        <p:grpSpPr>
          <a:xfrm>
            <a:off x="784522" y="3311161"/>
            <a:ext cx="1220561" cy="360000"/>
            <a:chOff x="784522" y="3311161"/>
            <a:chExt cx="1220561" cy="360000"/>
          </a:xfrm>
        </p:grpSpPr>
        <p:sp>
          <p:nvSpPr>
            <p:cNvPr id="30" name="矩形: 圆角 29"/>
            <p:cNvSpPr/>
            <p:nvPr/>
          </p:nvSpPr>
          <p:spPr>
            <a:xfrm>
              <a:off x="784522"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47762" y="3332740"/>
              <a:ext cx="8940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微课视频</a:t>
              </a:r>
            </a:p>
          </p:txBody>
        </p:sp>
      </p:grpSp>
      <p:grpSp>
        <p:nvGrpSpPr>
          <p:cNvPr id="39" name="组合 38"/>
          <p:cNvGrpSpPr/>
          <p:nvPr/>
        </p:nvGrpSpPr>
        <p:grpSpPr>
          <a:xfrm>
            <a:off x="2106984" y="3311161"/>
            <a:ext cx="1220561" cy="360000"/>
            <a:chOff x="2106984" y="3311161"/>
            <a:chExt cx="1220561" cy="360000"/>
          </a:xfrm>
        </p:grpSpPr>
        <p:sp>
          <p:nvSpPr>
            <p:cNvPr id="31" name="矩形: 圆角 30"/>
            <p:cNvSpPr/>
            <p:nvPr/>
          </p:nvSpPr>
          <p:spPr>
            <a:xfrm>
              <a:off x="2106984"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160190" y="3332740"/>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grpSp>
      <p:grpSp>
        <p:nvGrpSpPr>
          <p:cNvPr id="40" name="组合 39"/>
          <p:cNvGrpSpPr/>
          <p:nvPr/>
        </p:nvGrpSpPr>
        <p:grpSpPr>
          <a:xfrm>
            <a:off x="3429446" y="3311161"/>
            <a:ext cx="1220561" cy="360000"/>
            <a:chOff x="3429446" y="3311161"/>
            <a:chExt cx="1220561" cy="360000"/>
          </a:xfrm>
        </p:grpSpPr>
        <p:sp>
          <p:nvSpPr>
            <p:cNvPr id="32" name="矩形: 圆角 31"/>
            <p:cNvSpPr/>
            <p:nvPr/>
          </p:nvSpPr>
          <p:spPr>
            <a:xfrm>
              <a:off x="3429446"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494525" y="3332740"/>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grpSp>
      <p:sp>
        <p:nvSpPr>
          <p:cNvPr id="36" name="矩形 35"/>
          <p:cNvSpPr/>
          <p:nvPr/>
        </p:nvSpPr>
        <p:spPr>
          <a:xfrm>
            <a:off x="720725" y="2844987"/>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zh-CN" sz="1400" noProof="0" dirty="0">
                <a:ln>
                  <a:noFill/>
                </a:ln>
                <a:solidFill>
                  <a:schemeClr val="bg1">
                    <a:lumMod val="65000"/>
                  </a:schemeClr>
                </a:solidFill>
                <a:effectLst/>
                <a:uLnTx/>
                <a:uFillTx/>
                <a:ea typeface="等线" panose="02010600030101010101" pitchFamily="2" charset="-122"/>
                <a:sym typeface="+mn-ea"/>
              </a:rPr>
              <a:t>主讲人</a:t>
            </a:r>
            <a:r>
              <a:rPr lang="zh-CN" altLang="zh-CN" sz="1400" noProof="0" dirty="0" smtClean="0">
                <a:ln>
                  <a:noFill/>
                </a:ln>
                <a:solidFill>
                  <a:schemeClr val="bg1">
                    <a:lumMod val="65000"/>
                  </a:schemeClr>
                </a:solidFill>
                <a:effectLst/>
                <a:uLnTx/>
                <a:uFillTx/>
                <a:ea typeface="等线" panose="02010600030101010101" pitchFamily="2" charset="-122"/>
                <a:sym typeface="+mn-ea"/>
              </a:rPr>
              <a:t>：</a:t>
            </a:r>
            <a:r>
              <a:rPr lang="en-US" altLang="zh-CN" sz="1400" noProof="0" smtClean="0">
                <a:ln>
                  <a:noFill/>
                </a:ln>
                <a:solidFill>
                  <a:schemeClr val="bg1">
                    <a:lumMod val="65000"/>
                  </a:schemeClr>
                </a:solidFill>
                <a:effectLst/>
                <a:uLnTx/>
                <a:uFillTx/>
                <a:ea typeface="等线" panose="02010600030101010101" pitchFamily="2" charset="-122"/>
                <a:sym typeface="+mn-ea"/>
              </a:rPr>
              <a:t>XXX</a:t>
            </a:r>
            <a:endParaRPr kumimoji="0" lang="zh-CN" alt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数据模型的</a:t>
            </a:r>
            <a:r>
              <a:rPr lang="zh-CN" altLang="en-US" sz="3200" b="1" dirty="0">
                <a:solidFill>
                  <a:srgbClr val="2980B9"/>
                </a:solidFill>
                <a:latin typeface="Arial" panose="020B0604020202020204"/>
                <a:ea typeface="微软雅黑" panose="020B0503020204020204" charset="-122"/>
              </a:rPr>
              <a:t>背景</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aphicFrame>
        <p:nvGraphicFramePr>
          <p:cNvPr id="23" name="表格 22"/>
          <p:cNvGraphicFramePr/>
          <p:nvPr>
            <p:extLst>
              <p:ext uri="{D42A27DB-BD31-4B8C-83A1-F6EECF244321}">
                <p14:modId xmlns:p14="http://schemas.microsoft.com/office/powerpoint/2010/main" val="1505121652"/>
              </p:ext>
            </p:extLst>
          </p:nvPr>
        </p:nvGraphicFramePr>
        <p:xfrm>
          <a:off x="1215620" y="2112135"/>
          <a:ext cx="9688922" cy="3245475"/>
        </p:xfrm>
        <a:graphic>
          <a:graphicData uri="http://schemas.openxmlformats.org/drawingml/2006/table">
            <a:tbl>
              <a:tblPr firstRow="1" bandRow="1">
                <a:tableStyleId>{306799F8-075E-4A3A-A7F6-7FBC6576F1A4}</a:tableStyleId>
              </a:tblPr>
              <a:tblGrid>
                <a:gridCol w="3375394"/>
                <a:gridCol w="2941479"/>
                <a:gridCol w="3372049"/>
              </a:tblGrid>
              <a:tr h="541535">
                <a:tc>
                  <a:txBody>
                    <a:bodyPr/>
                    <a:lstStyle/>
                    <a:p>
                      <a:pPr marL="0" indent="0" algn="ctr">
                        <a:buNone/>
                      </a:pPr>
                      <a:r>
                        <a:rPr lang="zh-CN" altLang="en-US" sz="1800" b="1" u="none" dirty="0">
                          <a:solidFill>
                            <a:srgbClr val="FF0000"/>
                          </a:solidFill>
                          <a:effectLst>
                            <a:outerShdw blurRad="38100" dist="38100" dir="2700000" algn="tl">
                              <a:srgbClr val="000000">
                                <a:alpha val="43137"/>
                              </a:srgbClr>
                            </a:outerShdw>
                          </a:effectLst>
                          <a:highlight>
                            <a:srgbClr val="9BBB59"/>
                          </a:highlight>
                        </a:rPr>
                        <a:t>现实世界</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indent="0" algn="ctr">
                        <a:buNone/>
                      </a:pPr>
                      <a:r>
                        <a:rPr lang="zh-CN" altLang="en-US" sz="1800" b="1" u="none">
                          <a:solidFill>
                            <a:srgbClr val="FF0000"/>
                          </a:solidFill>
                          <a:effectLst>
                            <a:outerShdw blurRad="38100" dist="38100" dir="2700000" algn="tl">
                              <a:srgbClr val="000000">
                                <a:alpha val="43137"/>
                              </a:srgbClr>
                            </a:outerShdw>
                          </a:effectLst>
                          <a:highlight>
                            <a:srgbClr val="9BBB59"/>
                          </a:highlight>
                        </a:rPr>
                        <a:t>信息世界</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0" indent="0" algn="ctr">
                        <a:buNone/>
                      </a:pPr>
                      <a:r>
                        <a:rPr lang="zh-CN" altLang="en-US" sz="1800" b="1" u="none">
                          <a:solidFill>
                            <a:srgbClr val="FF0000"/>
                          </a:solidFill>
                          <a:effectLst>
                            <a:outerShdw blurRad="38100" dist="38100" dir="2700000" algn="tl">
                              <a:srgbClr val="000000">
                                <a:alpha val="43137"/>
                              </a:srgbClr>
                            </a:outerShdw>
                          </a:effectLst>
                          <a:highlight>
                            <a:srgbClr val="9BBB59"/>
                          </a:highlight>
                        </a:rPr>
                        <a:t>数据世界</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7800">
                <a:tc>
                  <a:txBody>
                    <a:bodyPr/>
                    <a:lstStyle/>
                    <a:p>
                      <a:pPr marL="0" indent="0" algn="l">
                        <a:buNone/>
                      </a:pPr>
                      <a:r>
                        <a:rPr lang="zh-CN" altLang="en-US" sz="1800" b="0" u="none">
                          <a:solidFill>
                            <a:srgbClr val="0000FF"/>
                          </a:solidFill>
                          <a:effectLst/>
                          <a:highlight>
                            <a:srgbClr val="D7E3BC"/>
                          </a:highlight>
                        </a:rPr>
                        <a:t>个体</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indent="0" algn="l">
                        <a:buNone/>
                      </a:pPr>
                      <a:r>
                        <a:rPr lang="zh-CN" altLang="en-US" sz="1800" b="0" u="none">
                          <a:solidFill>
                            <a:srgbClr val="0000FF"/>
                          </a:solidFill>
                          <a:effectLst/>
                          <a:highlight>
                            <a:srgbClr val="D7E3BC"/>
                          </a:highlight>
                        </a:rPr>
                        <a:t>实体</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indent="0" algn="l">
                        <a:buNone/>
                      </a:pPr>
                      <a:r>
                        <a:rPr lang="zh-CN" altLang="en-US" sz="1800" b="0" u="none">
                          <a:solidFill>
                            <a:srgbClr val="0000FF"/>
                          </a:solidFill>
                          <a:effectLst/>
                          <a:highlight>
                            <a:srgbClr val="D7E3BC"/>
                          </a:highlight>
                        </a:rPr>
                        <a:t>记录</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41535">
                <a:tc>
                  <a:txBody>
                    <a:bodyPr/>
                    <a:lstStyle/>
                    <a:p>
                      <a:pPr marL="0" indent="0" algn="l">
                        <a:buNone/>
                      </a:pPr>
                      <a:r>
                        <a:rPr lang="zh-CN" altLang="en-US" sz="1800" b="0" u="none">
                          <a:solidFill>
                            <a:srgbClr val="0000FF"/>
                          </a:solidFill>
                          <a:effectLst/>
                          <a:highlight>
                            <a:srgbClr val="FFFFFF"/>
                          </a:highlight>
                        </a:rPr>
                        <a:t>特性</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indent="0" algn="l">
                        <a:buNone/>
                      </a:pPr>
                      <a:r>
                        <a:rPr lang="zh-CN" altLang="en-US" sz="1800" b="0" u="none">
                          <a:solidFill>
                            <a:srgbClr val="0000FF"/>
                          </a:solidFill>
                          <a:effectLst/>
                          <a:highlight>
                            <a:srgbClr val="FFFFFF"/>
                          </a:highlight>
                        </a:rPr>
                        <a:t>属性</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indent="0" algn="l">
                        <a:buNone/>
                      </a:pPr>
                      <a:r>
                        <a:rPr lang="zh-CN" altLang="en-US" sz="1800" b="0" u="none">
                          <a:solidFill>
                            <a:srgbClr val="0000FF"/>
                          </a:solidFill>
                          <a:effectLst/>
                          <a:highlight>
                            <a:srgbClr val="FFFFFF"/>
                          </a:highlight>
                        </a:rPr>
                        <a:t>数据项</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41535">
                <a:tc>
                  <a:txBody>
                    <a:bodyPr/>
                    <a:lstStyle/>
                    <a:p>
                      <a:pPr marL="0" indent="0" algn="l">
                        <a:buNone/>
                      </a:pPr>
                      <a:r>
                        <a:rPr lang="zh-CN" altLang="en-US" sz="1800" b="0" u="none">
                          <a:solidFill>
                            <a:srgbClr val="0000FF"/>
                          </a:solidFill>
                          <a:effectLst/>
                          <a:highlight>
                            <a:srgbClr val="D7E3BC"/>
                          </a:highlight>
                        </a:rPr>
                        <a:t>总体</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indent="0" algn="l">
                        <a:buNone/>
                      </a:pPr>
                      <a:r>
                        <a:rPr lang="zh-CN" altLang="en-US" sz="1800" b="0" u="none">
                          <a:solidFill>
                            <a:srgbClr val="0000FF"/>
                          </a:solidFill>
                          <a:effectLst/>
                          <a:highlight>
                            <a:srgbClr val="D7E3BC"/>
                          </a:highlight>
                        </a:rPr>
                        <a:t>实体集</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indent="0" algn="l">
                        <a:buNone/>
                      </a:pPr>
                      <a:r>
                        <a:rPr lang="zh-CN" altLang="en-US" sz="1800" b="0" u="none">
                          <a:solidFill>
                            <a:srgbClr val="0000FF"/>
                          </a:solidFill>
                          <a:effectLst/>
                          <a:highlight>
                            <a:srgbClr val="D7E3BC"/>
                          </a:highlight>
                        </a:rPr>
                        <a:t>数据或文件</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41535">
                <a:tc>
                  <a:txBody>
                    <a:bodyPr/>
                    <a:lstStyle/>
                    <a:p>
                      <a:pPr marL="0" indent="0" algn="l">
                        <a:buNone/>
                      </a:pPr>
                      <a:r>
                        <a:rPr lang="zh-CN" altLang="en-US" sz="1800" b="0" u="none">
                          <a:solidFill>
                            <a:srgbClr val="0000FF"/>
                          </a:solidFill>
                          <a:effectLst/>
                          <a:highlight>
                            <a:srgbClr val="D7E3BC"/>
                          </a:highlight>
                        </a:rPr>
                        <a:t>个体间的联系</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indent="0" algn="l">
                        <a:buNone/>
                      </a:pPr>
                      <a:r>
                        <a:rPr lang="zh-CN" altLang="en-US" sz="1800" b="0" u="none">
                          <a:solidFill>
                            <a:srgbClr val="0000FF"/>
                          </a:solidFill>
                          <a:effectLst/>
                          <a:highlight>
                            <a:srgbClr val="D7E3BC"/>
                          </a:highlight>
                        </a:rPr>
                        <a:t>实体间的联系</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indent="0" algn="l">
                        <a:buNone/>
                      </a:pPr>
                      <a:r>
                        <a:rPr lang="zh-CN" altLang="en-US" sz="1800" b="0" u="none">
                          <a:solidFill>
                            <a:srgbClr val="0000FF"/>
                          </a:solidFill>
                          <a:effectLst/>
                          <a:highlight>
                            <a:srgbClr val="D7E3BC"/>
                          </a:highlight>
                        </a:rPr>
                        <a:t>数据间的联系</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41535">
                <a:tc>
                  <a:txBody>
                    <a:bodyPr/>
                    <a:lstStyle/>
                    <a:p>
                      <a:pPr marL="0" indent="0" algn="l">
                        <a:buNone/>
                      </a:pPr>
                      <a:r>
                        <a:rPr lang="zh-CN" altLang="en-US" sz="1800" b="0" u="none">
                          <a:solidFill>
                            <a:srgbClr val="0000FF"/>
                          </a:solidFill>
                          <a:effectLst/>
                          <a:highlight>
                            <a:srgbClr val="FFFFFF"/>
                          </a:highlight>
                        </a:rPr>
                        <a:t>客观事物及联系</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indent="0" algn="l">
                        <a:buNone/>
                      </a:pPr>
                      <a:r>
                        <a:rPr lang="zh-CN" altLang="en-US" sz="1800" b="0" u="none" dirty="0">
                          <a:solidFill>
                            <a:srgbClr val="0000FF"/>
                          </a:solidFill>
                          <a:effectLst/>
                          <a:highlight>
                            <a:srgbClr val="FFFFFF"/>
                          </a:highlight>
                        </a:rPr>
                        <a:t>概念模型</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indent="0" algn="l">
                        <a:buNone/>
                      </a:pPr>
                      <a:r>
                        <a:rPr lang="zh-CN" altLang="en-US" sz="1800" b="0" u="none" dirty="0">
                          <a:solidFill>
                            <a:srgbClr val="0000FF"/>
                          </a:solidFill>
                          <a:effectLst/>
                          <a:highlight>
                            <a:srgbClr val="FFFFFF"/>
                          </a:highlight>
                        </a:rPr>
                        <a:t>逻辑或物理模型</a:t>
                      </a:r>
                    </a:p>
                  </a:txBody>
                  <a:tcPr marL="45720" marR="4572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
        <p:nvSpPr>
          <p:cNvPr id="24" name="矩形 23"/>
          <p:cNvSpPr/>
          <p:nvPr/>
        </p:nvSpPr>
        <p:spPr>
          <a:xfrm>
            <a:off x="1046329" y="1309928"/>
            <a:ext cx="2224362"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rgbClr val="000000">
                    <a:lumMod val="65000"/>
                    <a:lumOff val="35000"/>
                  </a:srgbClr>
                </a:solidFill>
              </a:rPr>
              <a:t>三个世界的划分</a:t>
            </a:r>
            <a:endParaRPr lang="zh-CN" altLang="en-US" b="1" dirty="0">
              <a:solidFill>
                <a:srgbClr val="000000">
                  <a:lumMod val="65000"/>
                  <a:lumOff val="35000"/>
                </a:srgbClr>
              </a:solidFill>
            </a:endParaRPr>
          </a:p>
        </p:txBody>
      </p:sp>
    </p:spTree>
    <p:extLst>
      <p:ext uri="{BB962C8B-B14F-4D97-AF65-F5344CB8AC3E}">
        <p14:creationId xmlns:p14="http://schemas.microsoft.com/office/powerpoint/2010/main" val="27712983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组合 130"/>
          <p:cNvGrpSpPr/>
          <p:nvPr/>
        </p:nvGrpSpPr>
        <p:grpSpPr>
          <a:xfrm>
            <a:off x="3743562" y="1309928"/>
            <a:ext cx="7306584" cy="1290768"/>
            <a:chOff x="1088299" y="4213143"/>
            <a:chExt cx="5041512" cy="1290768"/>
          </a:xfrm>
        </p:grpSpPr>
        <p:sp>
          <p:nvSpPr>
            <p:cNvPr id="132" name="矩形 131"/>
            <p:cNvSpPr/>
            <p:nvPr/>
          </p:nvSpPr>
          <p:spPr>
            <a:xfrm>
              <a:off x="1088299" y="4658295"/>
              <a:ext cx="5041512" cy="845616"/>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rgbClr val="000000">
                      <a:lumMod val="50000"/>
                      <a:lumOff val="50000"/>
                    </a:srgbClr>
                  </a:solidFill>
                </a:rPr>
                <a:t>如果对于实体集</a:t>
              </a:r>
              <a:r>
                <a:rPr lang="en-US" altLang="zh-CN" sz="1400" dirty="0">
                  <a:solidFill>
                    <a:srgbClr val="000000">
                      <a:lumMod val="50000"/>
                      <a:lumOff val="50000"/>
                    </a:srgbClr>
                  </a:solidFill>
                </a:rPr>
                <a:t>A</a:t>
              </a:r>
              <a:r>
                <a:rPr lang="zh-CN" altLang="en-US" sz="1400" dirty="0">
                  <a:solidFill>
                    <a:srgbClr val="000000">
                      <a:lumMod val="50000"/>
                      <a:lumOff val="50000"/>
                    </a:srgbClr>
                  </a:solidFill>
                </a:rPr>
                <a:t>中的每一个实体，实体集</a:t>
              </a:r>
              <a:r>
                <a:rPr lang="en-US" altLang="zh-CN" sz="1400" dirty="0">
                  <a:solidFill>
                    <a:srgbClr val="000000">
                      <a:lumMod val="50000"/>
                      <a:lumOff val="50000"/>
                    </a:srgbClr>
                  </a:solidFill>
                </a:rPr>
                <a:t>B</a:t>
              </a:r>
              <a:r>
                <a:rPr lang="zh-CN" altLang="en-US" sz="1400" dirty="0">
                  <a:solidFill>
                    <a:srgbClr val="000000">
                      <a:lumMod val="50000"/>
                      <a:lumOff val="50000"/>
                    </a:srgbClr>
                  </a:solidFill>
                </a:rPr>
                <a:t>中至多有一个（也可以没有）实体与之联系，并且对于实体集</a:t>
              </a:r>
              <a:r>
                <a:rPr lang="en-US" altLang="zh-CN" sz="1400" dirty="0">
                  <a:solidFill>
                    <a:srgbClr val="000000">
                      <a:lumMod val="50000"/>
                      <a:lumOff val="50000"/>
                    </a:srgbClr>
                  </a:solidFill>
                </a:rPr>
                <a:t>B</a:t>
              </a:r>
              <a:r>
                <a:rPr lang="zh-CN" altLang="en-US" sz="1400" dirty="0">
                  <a:solidFill>
                    <a:srgbClr val="000000">
                      <a:lumMod val="50000"/>
                      <a:lumOff val="50000"/>
                    </a:srgbClr>
                  </a:solidFill>
                </a:rPr>
                <a:t>中的每一个实体，实体集</a:t>
              </a:r>
              <a:r>
                <a:rPr lang="en-US" altLang="zh-CN" sz="1400" dirty="0">
                  <a:solidFill>
                    <a:srgbClr val="000000">
                      <a:lumMod val="50000"/>
                      <a:lumOff val="50000"/>
                    </a:srgbClr>
                  </a:solidFill>
                </a:rPr>
                <a:t>A</a:t>
              </a:r>
              <a:r>
                <a:rPr lang="zh-CN" altLang="en-US" sz="1400" dirty="0">
                  <a:solidFill>
                    <a:srgbClr val="000000">
                      <a:lumMod val="50000"/>
                      <a:lumOff val="50000"/>
                    </a:srgbClr>
                  </a:solidFill>
                </a:rPr>
                <a:t>中至多有一个（也可以没有）实体与之联系，则称</a:t>
              </a:r>
              <a:r>
                <a:rPr lang="en-US" altLang="zh-CN" sz="1400" dirty="0">
                  <a:solidFill>
                    <a:srgbClr val="000000">
                      <a:lumMod val="50000"/>
                      <a:lumOff val="50000"/>
                    </a:srgbClr>
                  </a:solidFill>
                </a:rPr>
                <a:t>A</a:t>
              </a:r>
              <a:r>
                <a:rPr lang="zh-CN" altLang="en-US" sz="1400" dirty="0">
                  <a:solidFill>
                    <a:srgbClr val="000000">
                      <a:lumMod val="50000"/>
                      <a:lumOff val="50000"/>
                    </a:srgbClr>
                  </a:solidFill>
                </a:rPr>
                <a:t>与</a:t>
              </a:r>
              <a:r>
                <a:rPr lang="en-US" altLang="zh-CN" sz="1400" dirty="0">
                  <a:solidFill>
                    <a:srgbClr val="000000">
                      <a:lumMod val="50000"/>
                      <a:lumOff val="50000"/>
                    </a:srgbClr>
                  </a:solidFill>
                </a:rPr>
                <a:t>B</a:t>
              </a:r>
              <a:r>
                <a:rPr lang="zh-CN" altLang="en-US" sz="1400" dirty="0">
                  <a:solidFill>
                    <a:srgbClr val="000000">
                      <a:lumMod val="50000"/>
                      <a:lumOff val="50000"/>
                    </a:srgbClr>
                  </a:solidFill>
                </a:rPr>
                <a:t>具有一对一联系，记为</a:t>
              </a:r>
              <a:r>
                <a:rPr lang="en-US" altLang="zh-CN" sz="1400" dirty="0" smtClean="0">
                  <a:solidFill>
                    <a:srgbClr val="000000">
                      <a:lumMod val="50000"/>
                      <a:lumOff val="50000"/>
                    </a:srgbClr>
                  </a:solidFill>
                </a:rPr>
                <a:t>1:1</a:t>
              </a:r>
              <a:r>
                <a:rPr lang="zh-CN" altLang="en-US" sz="1400" dirty="0" smtClean="0">
                  <a:solidFill>
                    <a:srgbClr val="000000">
                      <a:lumMod val="50000"/>
                      <a:lumOff val="50000"/>
                    </a:srgbClr>
                  </a:solidFill>
                </a:rPr>
                <a:t>。</a:t>
              </a:r>
              <a:r>
                <a:rPr lang="zh-CN" altLang="en-US" sz="1400" dirty="0">
                  <a:solidFill>
                    <a:srgbClr val="000000">
                      <a:lumMod val="50000"/>
                      <a:lumOff val="50000"/>
                    </a:srgbClr>
                  </a:solidFill>
                </a:rPr>
                <a:t>例如学生与学号，图书与</a:t>
              </a:r>
              <a:r>
                <a:rPr lang="en-US" altLang="zh-CN" sz="1400" dirty="0">
                  <a:solidFill>
                    <a:srgbClr val="000000">
                      <a:lumMod val="50000"/>
                      <a:lumOff val="50000"/>
                    </a:srgbClr>
                  </a:solidFill>
                </a:rPr>
                <a:t>ISBN</a:t>
              </a:r>
              <a:r>
                <a:rPr lang="zh-CN" altLang="en-US" sz="1400" dirty="0">
                  <a:solidFill>
                    <a:srgbClr val="000000">
                      <a:lumMod val="50000"/>
                      <a:lumOff val="50000"/>
                    </a:srgbClr>
                  </a:solidFill>
                </a:rPr>
                <a:t>，国家与总统。</a:t>
              </a:r>
            </a:p>
          </p:txBody>
        </p:sp>
        <p:sp>
          <p:nvSpPr>
            <p:cNvPr id="133" name="矩形 132"/>
            <p:cNvSpPr/>
            <p:nvPr/>
          </p:nvSpPr>
          <p:spPr>
            <a:xfrm>
              <a:off x="1088299" y="4213143"/>
              <a:ext cx="2241974"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一对一联系</a:t>
              </a:r>
            </a:p>
          </p:txBody>
        </p:sp>
      </p:gr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rPr>
              <a:t>数据模型的背景</a:t>
            </a:r>
            <a:endParaRPr lang="zh-CN" altLang="en-US" sz="3200" b="1" dirty="0">
              <a:solidFill>
                <a:srgbClr val="2980B9"/>
              </a:solidFill>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6" name="组合 15"/>
          <p:cNvGrpSpPr/>
          <p:nvPr/>
        </p:nvGrpSpPr>
        <p:grpSpPr>
          <a:xfrm>
            <a:off x="6206010" y="2922150"/>
            <a:ext cx="5041512" cy="1571614"/>
            <a:chOff x="1088299" y="4213143"/>
            <a:chExt cx="5041512" cy="1571614"/>
          </a:xfrm>
        </p:grpSpPr>
        <p:sp>
          <p:nvSpPr>
            <p:cNvPr id="18" name="矩形 17"/>
            <p:cNvSpPr/>
            <p:nvPr/>
          </p:nvSpPr>
          <p:spPr>
            <a:xfrm>
              <a:off x="1088299" y="4658295"/>
              <a:ext cx="5041512" cy="1126462"/>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rgbClr val="000000">
                      <a:lumMod val="50000"/>
                      <a:lumOff val="50000"/>
                    </a:srgbClr>
                  </a:solidFill>
                </a:rPr>
                <a:t>对于实体集</a:t>
              </a:r>
              <a:r>
                <a:rPr lang="en-US" altLang="zh-CN" sz="1400" dirty="0">
                  <a:solidFill>
                    <a:srgbClr val="000000">
                      <a:lumMod val="50000"/>
                      <a:lumOff val="50000"/>
                    </a:srgbClr>
                  </a:solidFill>
                </a:rPr>
                <a:t>A</a:t>
              </a:r>
              <a:r>
                <a:rPr lang="zh-CN" altLang="en-US" sz="1400" dirty="0">
                  <a:solidFill>
                    <a:srgbClr val="000000">
                      <a:lumMod val="50000"/>
                      <a:lumOff val="50000"/>
                    </a:srgbClr>
                  </a:solidFill>
                </a:rPr>
                <a:t>中的每一个实体，实体集</a:t>
              </a:r>
              <a:r>
                <a:rPr lang="en-US" altLang="zh-CN" sz="1400" dirty="0">
                  <a:solidFill>
                    <a:srgbClr val="000000">
                      <a:lumMod val="50000"/>
                      <a:lumOff val="50000"/>
                    </a:srgbClr>
                  </a:solidFill>
                </a:rPr>
                <a:t>B</a:t>
              </a:r>
              <a:r>
                <a:rPr lang="zh-CN" altLang="en-US" sz="1400" dirty="0">
                  <a:solidFill>
                    <a:srgbClr val="000000">
                      <a:lumMod val="50000"/>
                      <a:lumOff val="50000"/>
                    </a:srgbClr>
                  </a:solidFill>
                </a:rPr>
                <a:t>中有多个实体与之联系，并且对于实体集</a:t>
              </a:r>
              <a:r>
                <a:rPr lang="en-US" altLang="zh-CN" sz="1400" dirty="0">
                  <a:solidFill>
                    <a:srgbClr val="000000">
                      <a:lumMod val="50000"/>
                      <a:lumOff val="50000"/>
                    </a:srgbClr>
                  </a:solidFill>
                </a:rPr>
                <a:t>B</a:t>
              </a:r>
              <a:r>
                <a:rPr lang="zh-CN" altLang="en-US" sz="1400" dirty="0">
                  <a:solidFill>
                    <a:srgbClr val="000000">
                      <a:lumMod val="50000"/>
                      <a:lumOff val="50000"/>
                    </a:srgbClr>
                  </a:solidFill>
                </a:rPr>
                <a:t>中的每一个实体，实体集</a:t>
              </a:r>
              <a:r>
                <a:rPr lang="en-US" altLang="zh-CN" sz="1400" dirty="0">
                  <a:solidFill>
                    <a:srgbClr val="000000">
                      <a:lumMod val="50000"/>
                      <a:lumOff val="50000"/>
                    </a:srgbClr>
                  </a:solidFill>
                </a:rPr>
                <a:t>A</a:t>
              </a:r>
              <a:r>
                <a:rPr lang="zh-CN" altLang="en-US" sz="1400" dirty="0">
                  <a:solidFill>
                    <a:srgbClr val="000000">
                      <a:lumMod val="50000"/>
                      <a:lumOff val="50000"/>
                    </a:srgbClr>
                  </a:solidFill>
                </a:rPr>
                <a:t>中至多只有一个实体与之联系，则称</a:t>
              </a:r>
              <a:r>
                <a:rPr lang="en-US" altLang="zh-CN" sz="1400" dirty="0">
                  <a:solidFill>
                    <a:srgbClr val="000000">
                      <a:lumMod val="50000"/>
                      <a:lumOff val="50000"/>
                    </a:srgbClr>
                  </a:solidFill>
                </a:rPr>
                <a:t>A</a:t>
              </a:r>
              <a:r>
                <a:rPr lang="zh-CN" altLang="en-US" sz="1400" dirty="0">
                  <a:solidFill>
                    <a:srgbClr val="000000">
                      <a:lumMod val="50000"/>
                      <a:lumOff val="50000"/>
                    </a:srgbClr>
                  </a:solidFill>
                </a:rPr>
                <a:t>与</a:t>
              </a:r>
              <a:r>
                <a:rPr lang="en-US" altLang="zh-CN" sz="1400" dirty="0">
                  <a:solidFill>
                    <a:srgbClr val="000000">
                      <a:lumMod val="50000"/>
                      <a:lumOff val="50000"/>
                    </a:srgbClr>
                  </a:solidFill>
                </a:rPr>
                <a:t>B</a:t>
              </a:r>
              <a:r>
                <a:rPr lang="zh-CN" altLang="en-US" sz="1400" dirty="0">
                  <a:solidFill>
                    <a:srgbClr val="000000">
                      <a:lumMod val="50000"/>
                      <a:lumOff val="50000"/>
                    </a:srgbClr>
                  </a:solidFill>
                </a:rPr>
                <a:t>据有一对多的联系，记为</a:t>
              </a:r>
              <a:r>
                <a:rPr lang="en-US" altLang="zh-CN" sz="1400" dirty="0">
                  <a:solidFill>
                    <a:srgbClr val="000000">
                      <a:lumMod val="50000"/>
                      <a:lumOff val="50000"/>
                    </a:srgbClr>
                  </a:solidFill>
                </a:rPr>
                <a:t>1:n</a:t>
              </a:r>
              <a:r>
                <a:rPr lang="zh-CN" altLang="en-US" sz="1400" dirty="0" smtClean="0">
                  <a:solidFill>
                    <a:srgbClr val="000000">
                      <a:lumMod val="50000"/>
                      <a:lumOff val="50000"/>
                    </a:srgbClr>
                  </a:solidFill>
                </a:rPr>
                <a:t>，例</a:t>
              </a:r>
              <a:r>
                <a:rPr lang="zh-CN" altLang="en-US" sz="1400" dirty="0">
                  <a:solidFill>
                    <a:srgbClr val="000000">
                      <a:lumMod val="50000"/>
                      <a:lumOff val="50000"/>
                    </a:srgbClr>
                  </a:solidFill>
                </a:rPr>
                <a:t>如学校与学生，公司与职员，省与市。</a:t>
              </a:r>
            </a:p>
          </p:txBody>
        </p:sp>
        <p:sp>
          <p:nvSpPr>
            <p:cNvPr id="19" name="矩形 18"/>
            <p:cNvSpPr/>
            <p:nvPr/>
          </p:nvSpPr>
          <p:spPr>
            <a:xfrm>
              <a:off x="1088299" y="4213143"/>
              <a:ext cx="2241974"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一对多联系</a:t>
              </a:r>
            </a:p>
          </p:txBody>
        </p:sp>
      </p:grpSp>
      <p:grpSp>
        <p:nvGrpSpPr>
          <p:cNvPr id="20" name="组合 19"/>
          <p:cNvGrpSpPr/>
          <p:nvPr/>
        </p:nvGrpSpPr>
        <p:grpSpPr>
          <a:xfrm>
            <a:off x="3743563" y="5047716"/>
            <a:ext cx="7612799" cy="1313082"/>
            <a:chOff x="1088299" y="4213143"/>
            <a:chExt cx="5041512" cy="1313082"/>
          </a:xfrm>
        </p:grpSpPr>
        <p:sp>
          <p:nvSpPr>
            <p:cNvPr id="21" name="矩形 20"/>
            <p:cNvSpPr/>
            <p:nvPr/>
          </p:nvSpPr>
          <p:spPr>
            <a:xfrm>
              <a:off x="1088299" y="4658295"/>
              <a:ext cx="5041512" cy="86793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rgbClr val="000000">
                      <a:lumMod val="50000"/>
                      <a:lumOff val="50000"/>
                    </a:srgbClr>
                  </a:solidFill>
                </a:rPr>
                <a:t>对于实体集</a:t>
              </a:r>
              <a:r>
                <a:rPr lang="en-US" altLang="zh-CN" sz="1400" dirty="0">
                  <a:solidFill>
                    <a:srgbClr val="000000">
                      <a:lumMod val="50000"/>
                      <a:lumOff val="50000"/>
                    </a:srgbClr>
                  </a:solidFill>
                </a:rPr>
                <a:t>A</a:t>
              </a:r>
              <a:r>
                <a:rPr lang="zh-CN" altLang="en-US" sz="1400" dirty="0">
                  <a:solidFill>
                    <a:srgbClr val="000000">
                      <a:lumMod val="50000"/>
                      <a:lumOff val="50000"/>
                    </a:srgbClr>
                  </a:solidFill>
                </a:rPr>
                <a:t>中的每一个实体，实体集</a:t>
              </a:r>
              <a:r>
                <a:rPr lang="en-US" altLang="zh-CN" sz="1400" dirty="0">
                  <a:solidFill>
                    <a:srgbClr val="000000">
                      <a:lumMod val="50000"/>
                      <a:lumOff val="50000"/>
                    </a:srgbClr>
                  </a:solidFill>
                </a:rPr>
                <a:t>B</a:t>
              </a:r>
              <a:r>
                <a:rPr lang="zh-CN" altLang="en-US" sz="1400" dirty="0">
                  <a:solidFill>
                    <a:srgbClr val="000000">
                      <a:lumMod val="50000"/>
                      <a:lumOff val="50000"/>
                    </a:srgbClr>
                  </a:solidFill>
                </a:rPr>
                <a:t>中有多个实体与之联系，而对于实体集</a:t>
              </a:r>
              <a:r>
                <a:rPr lang="en-US" altLang="zh-CN" sz="1400" dirty="0">
                  <a:solidFill>
                    <a:srgbClr val="000000">
                      <a:lumMod val="50000"/>
                      <a:lumOff val="50000"/>
                    </a:srgbClr>
                  </a:solidFill>
                </a:rPr>
                <a:t>B</a:t>
              </a:r>
              <a:r>
                <a:rPr lang="zh-CN" altLang="en-US" sz="1400" dirty="0">
                  <a:solidFill>
                    <a:srgbClr val="000000">
                      <a:lumMod val="50000"/>
                      <a:lumOff val="50000"/>
                    </a:srgbClr>
                  </a:solidFill>
                </a:rPr>
                <a:t>中的每一个实体，实体集</a:t>
              </a:r>
              <a:r>
                <a:rPr lang="en-US" altLang="zh-CN" sz="1400" dirty="0">
                  <a:solidFill>
                    <a:srgbClr val="000000">
                      <a:lumMod val="50000"/>
                      <a:lumOff val="50000"/>
                    </a:srgbClr>
                  </a:solidFill>
                </a:rPr>
                <a:t>A</a:t>
              </a:r>
              <a:r>
                <a:rPr lang="zh-CN" altLang="en-US" sz="1400" dirty="0">
                  <a:solidFill>
                    <a:srgbClr val="000000">
                      <a:lumMod val="50000"/>
                      <a:lumOff val="50000"/>
                    </a:srgbClr>
                  </a:solidFill>
                </a:rPr>
                <a:t>中也有多个实体与之联系，则称</a:t>
              </a:r>
              <a:r>
                <a:rPr lang="en-US" altLang="zh-CN" sz="1400" dirty="0">
                  <a:solidFill>
                    <a:srgbClr val="000000">
                      <a:lumMod val="50000"/>
                      <a:lumOff val="50000"/>
                    </a:srgbClr>
                  </a:solidFill>
                </a:rPr>
                <a:t>A</a:t>
              </a:r>
              <a:r>
                <a:rPr lang="zh-CN" altLang="en-US" sz="1400" dirty="0">
                  <a:solidFill>
                    <a:srgbClr val="000000">
                      <a:lumMod val="50000"/>
                      <a:lumOff val="50000"/>
                    </a:srgbClr>
                  </a:solidFill>
                </a:rPr>
                <a:t>与</a:t>
              </a:r>
              <a:r>
                <a:rPr lang="en-US" altLang="zh-CN" sz="1400" dirty="0">
                  <a:solidFill>
                    <a:srgbClr val="000000">
                      <a:lumMod val="50000"/>
                      <a:lumOff val="50000"/>
                    </a:srgbClr>
                  </a:solidFill>
                </a:rPr>
                <a:t>B</a:t>
              </a:r>
              <a:r>
                <a:rPr lang="zh-CN" altLang="en-US" sz="1400" dirty="0">
                  <a:solidFill>
                    <a:srgbClr val="000000">
                      <a:lumMod val="50000"/>
                      <a:lumOff val="50000"/>
                    </a:srgbClr>
                  </a:solidFill>
                </a:rPr>
                <a:t>具有多对多的联系，记为</a:t>
              </a:r>
              <a:r>
                <a:rPr lang="en-US" altLang="zh-CN" sz="1400" dirty="0" smtClean="0">
                  <a:solidFill>
                    <a:srgbClr val="000000">
                      <a:lumMod val="50000"/>
                      <a:lumOff val="50000"/>
                    </a:srgbClr>
                  </a:solidFill>
                </a:rPr>
                <a:t>m:n</a:t>
              </a:r>
              <a:r>
                <a:rPr lang="zh-CN" altLang="en-US" sz="1400" dirty="0" smtClean="0">
                  <a:solidFill>
                    <a:srgbClr val="000000">
                      <a:lumMod val="50000"/>
                      <a:lumOff val="50000"/>
                    </a:srgbClr>
                  </a:solidFill>
                </a:rPr>
                <a:t>。例</a:t>
              </a:r>
              <a:r>
                <a:rPr lang="zh-CN" altLang="en-US" sz="1400" dirty="0">
                  <a:solidFill>
                    <a:srgbClr val="000000">
                      <a:lumMod val="50000"/>
                      <a:lumOff val="50000"/>
                    </a:srgbClr>
                  </a:solidFill>
                </a:rPr>
                <a:t>如教师与课程，学生与课程，学生与教师。</a:t>
              </a:r>
            </a:p>
          </p:txBody>
        </p:sp>
        <p:sp>
          <p:nvSpPr>
            <p:cNvPr id="22" name="矩形 21"/>
            <p:cNvSpPr/>
            <p:nvPr/>
          </p:nvSpPr>
          <p:spPr>
            <a:xfrm>
              <a:off x="1088299" y="4213143"/>
              <a:ext cx="2241974"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smtClean="0">
                  <a:solidFill>
                    <a:srgbClr val="000000">
                      <a:lumMod val="65000"/>
                      <a:lumOff val="35000"/>
                    </a:srgbClr>
                  </a:solidFill>
                </a:rPr>
                <a:t>多对</a:t>
              </a:r>
              <a:r>
                <a:rPr lang="zh-CN" altLang="en-US" b="1" dirty="0">
                  <a:solidFill>
                    <a:srgbClr val="000000">
                      <a:lumMod val="65000"/>
                      <a:lumOff val="35000"/>
                    </a:srgbClr>
                  </a:solidFill>
                </a:rPr>
                <a:t>多联系</a:t>
              </a:r>
            </a:p>
          </p:txBody>
        </p:sp>
      </p:grpSp>
      <p:pic>
        <p:nvPicPr>
          <p:cNvPr id="24" name="图片 23"/>
          <p:cNvPicPr>
            <a:picLocks noChangeAspect="1"/>
          </p:cNvPicPr>
          <p:nvPr/>
        </p:nvPicPr>
        <p:blipFill>
          <a:blip r:embed="rId3"/>
          <a:stretch>
            <a:fillRect/>
          </a:stretch>
        </p:blipFill>
        <p:spPr>
          <a:xfrm>
            <a:off x="786188" y="1805537"/>
            <a:ext cx="2443302" cy="2493850"/>
          </a:xfrm>
          <a:prstGeom prst="rect">
            <a:avLst/>
          </a:prstGeom>
        </p:spPr>
      </p:pic>
      <p:pic>
        <p:nvPicPr>
          <p:cNvPr id="25" name="图片 24"/>
          <p:cNvPicPr>
            <a:picLocks noChangeAspect="1"/>
          </p:cNvPicPr>
          <p:nvPr/>
        </p:nvPicPr>
        <p:blipFill>
          <a:blip r:embed="rId4"/>
          <a:stretch>
            <a:fillRect/>
          </a:stretch>
        </p:blipFill>
        <p:spPr>
          <a:xfrm>
            <a:off x="783364" y="4096809"/>
            <a:ext cx="2443304" cy="2521745"/>
          </a:xfrm>
          <a:prstGeom prst="rect">
            <a:avLst/>
          </a:prstGeom>
        </p:spPr>
      </p:pic>
      <p:pic>
        <p:nvPicPr>
          <p:cNvPr id="26" name="图片 25"/>
          <p:cNvPicPr>
            <a:picLocks noChangeAspect="1"/>
          </p:cNvPicPr>
          <p:nvPr/>
        </p:nvPicPr>
        <p:blipFill>
          <a:blip r:embed="rId5"/>
          <a:stretch>
            <a:fillRect/>
          </a:stretch>
        </p:blipFill>
        <p:spPr>
          <a:xfrm>
            <a:off x="3349074" y="2521538"/>
            <a:ext cx="2443303" cy="2493850"/>
          </a:xfrm>
          <a:prstGeom prst="rect">
            <a:avLst/>
          </a:prstGeom>
        </p:spPr>
      </p:pic>
      <p:sp>
        <p:nvSpPr>
          <p:cNvPr id="23" name="矩形 22"/>
          <p:cNvSpPr/>
          <p:nvPr/>
        </p:nvSpPr>
        <p:spPr>
          <a:xfrm>
            <a:off x="1046329" y="1309928"/>
            <a:ext cx="2224362"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rgbClr val="000000">
                    <a:lumMod val="65000"/>
                    <a:lumOff val="35000"/>
                  </a:srgbClr>
                </a:solidFill>
              </a:rPr>
              <a:t>实体联系的类型</a:t>
            </a:r>
            <a:endParaRPr lang="zh-CN" altLang="en-US" b="1" dirty="0">
              <a:solidFill>
                <a:srgbClr val="000000">
                  <a:lumMod val="65000"/>
                  <a:lumOff val="35000"/>
                </a:srgbClr>
              </a:solidFill>
            </a:endParaRPr>
          </a:p>
        </p:txBody>
      </p:sp>
    </p:spTree>
    <p:extLst>
      <p:ext uri="{BB962C8B-B14F-4D97-AF65-F5344CB8AC3E}">
        <p14:creationId xmlns:p14="http://schemas.microsoft.com/office/powerpoint/2010/main" val="1218860178"/>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smtClean="0">
                <a:solidFill>
                  <a:srgbClr val="2980B9"/>
                </a:solidFill>
                <a:ea typeface="微软雅黑" panose="020B0503020204020204" charset="-122"/>
              </a:rPr>
              <a:t>数据模型的背景</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1026" name="图片 293" descr="图形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9073" y="2069431"/>
            <a:ext cx="9985469" cy="234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46328" y="1755080"/>
            <a:ext cx="10003818" cy="327077"/>
          </a:xfrm>
          <a:prstGeom prst="rect">
            <a:avLst/>
          </a:prstGeom>
        </p:spPr>
        <p:txBody>
          <a:bodyPr wrap="square">
            <a:spAutoFit/>
            <a:scene3d>
              <a:camera prst="orthographicFront"/>
              <a:lightRig rig="threePt" dir="t"/>
            </a:scene3d>
            <a:sp3d contourW="6350"/>
          </a:bodyPr>
          <a:lstStyle/>
          <a:p>
            <a:pPr algn="just">
              <a:lnSpc>
                <a:spcPct val="120000"/>
              </a:lnSpc>
            </a:pPr>
            <a:endParaRPr lang="zh-CN" altLang="en-US" sz="1400" dirty="0">
              <a:solidFill>
                <a:srgbClr val="000000">
                  <a:lumMod val="50000"/>
                  <a:lumOff val="50000"/>
                </a:srgbClr>
              </a:solidFill>
            </a:endParaRPr>
          </a:p>
        </p:txBody>
      </p:sp>
      <p:sp>
        <p:nvSpPr>
          <p:cNvPr id="13" name="矩形 12"/>
          <p:cNvSpPr/>
          <p:nvPr/>
        </p:nvSpPr>
        <p:spPr>
          <a:xfrm>
            <a:off x="1046329" y="1309928"/>
            <a:ext cx="2224362"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rgbClr val="000000">
                    <a:lumMod val="65000"/>
                    <a:lumOff val="35000"/>
                  </a:srgbClr>
                </a:solidFill>
              </a:rPr>
              <a:t>数据模型的演化</a:t>
            </a:r>
            <a:endParaRPr lang="zh-CN" altLang="en-US" b="1" dirty="0">
              <a:solidFill>
                <a:srgbClr val="000000">
                  <a:lumMod val="65000"/>
                  <a:lumOff val="35000"/>
                </a:srgbClr>
              </a:solidFill>
            </a:endParaRPr>
          </a:p>
        </p:txBody>
      </p:sp>
      <p:sp>
        <p:nvSpPr>
          <p:cNvPr id="14" name="矩形 13"/>
          <p:cNvSpPr/>
          <p:nvPr/>
        </p:nvSpPr>
        <p:spPr>
          <a:xfrm>
            <a:off x="919073" y="4745920"/>
            <a:ext cx="10025485" cy="584775"/>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首先把现实世界中客观事物的本质特征抽象为概念化的信息世界（概念数据模型），然后将信息世界转换为</a:t>
            </a:r>
            <a:r>
              <a:rPr lang="en-US" altLang="zh-CN" sz="1600" dirty="0">
                <a:latin typeface="Courier New" panose="02070309020205020404" charset="0"/>
                <a:ea typeface="宋体" panose="02010600030101010101" pitchFamily="2" charset="-122"/>
                <a:sym typeface="+mn-ea"/>
              </a:rPr>
              <a:t>DBMS</a:t>
            </a:r>
            <a:r>
              <a:rPr lang="zh-CN" altLang="en-US" sz="1600" dirty="0">
                <a:latin typeface="Courier New" panose="02070309020205020404" charset="0"/>
                <a:ea typeface="宋体" panose="02010600030101010101" pitchFamily="2" charset="-122"/>
                <a:sym typeface="+mn-ea"/>
              </a:rPr>
              <a:t>支持的数据世界（逻辑数据模型和物理数据模型），实现现实世界的数据化。</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Top Corners Snipped 7"/>
          <p:cNvSpPr/>
          <p:nvPr/>
        </p:nvSpPr>
        <p:spPr>
          <a:xfrm>
            <a:off x="131928" y="2579091"/>
            <a:ext cx="1828800" cy="812800"/>
          </a:xfrm>
          <a:prstGeom prst="snip2SameRect">
            <a:avLst>
              <a:gd name="adj1" fmla="val 3958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dirty="0" smtClean="0"/>
              <a:t>数据操纵</a:t>
            </a:r>
            <a:endParaRPr lang="zh-CN" altLang="en-US" sz="1600" dirty="0"/>
          </a:p>
        </p:txBody>
      </p:sp>
      <p:sp>
        <p:nvSpPr>
          <p:cNvPr id="10" name="Rectangle: Top Corners Snipped 8"/>
          <p:cNvSpPr/>
          <p:nvPr/>
        </p:nvSpPr>
        <p:spPr>
          <a:xfrm>
            <a:off x="2017572" y="2579091"/>
            <a:ext cx="1828800" cy="812800"/>
          </a:xfrm>
          <a:prstGeom prst="snip2SameRect">
            <a:avLst>
              <a:gd name="adj1" fmla="val 3958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dirty="0" smtClean="0"/>
              <a:t>完整性约束</a:t>
            </a:r>
            <a:endParaRPr lang="zh-CN" altLang="en-US" sz="1600" dirty="0"/>
          </a:p>
        </p:txBody>
      </p:sp>
      <p:sp>
        <p:nvSpPr>
          <p:cNvPr id="11" name="Rectangle: Top Corners Snipped 9"/>
          <p:cNvSpPr/>
          <p:nvPr/>
        </p:nvSpPr>
        <p:spPr>
          <a:xfrm>
            <a:off x="1240155" y="1643295"/>
            <a:ext cx="1828800" cy="812800"/>
          </a:xfrm>
          <a:prstGeom prst="snip2SameRect">
            <a:avLst>
              <a:gd name="adj1" fmla="val 3958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dirty="0" smtClean="0"/>
              <a:t>数据结构</a:t>
            </a:r>
            <a:endParaRPr lang="zh-CN" altLang="en-US" sz="1600" dirty="0"/>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数据模型的要素</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4" name="组合 13"/>
          <p:cNvGrpSpPr/>
          <p:nvPr/>
        </p:nvGrpSpPr>
        <p:grpSpPr>
          <a:xfrm>
            <a:off x="4655955" y="1375959"/>
            <a:ext cx="6878320" cy="1614686"/>
            <a:chOff x="1088299" y="4213143"/>
            <a:chExt cx="2241974" cy="1614731"/>
          </a:xfrm>
        </p:grpSpPr>
        <p:sp>
          <p:nvSpPr>
            <p:cNvPr id="15" name="矩形 14"/>
            <p:cNvSpPr/>
            <p:nvPr/>
          </p:nvSpPr>
          <p:spPr>
            <a:xfrm>
              <a:off x="1088299" y="4658290"/>
              <a:ext cx="2183984" cy="116958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数据结构是数据模型中实体对象的组织结构及其组织规则的集合。数据结构是对系统静态特征的描述，主要描述数据本身的类型、内容、性质（如关系模型中的域、属性、关系等），以及数据间的联系（即数据之间是如何关联的，如关系模型中的主码、外码等）。此外，数据结构还必须定义基本数据项在构造大单位数据时的组织结构及其规则。</a:t>
              </a:r>
            </a:p>
          </p:txBody>
        </p:sp>
        <p:sp>
          <p:nvSpPr>
            <p:cNvPr id="16" name="矩形 15"/>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数据结构</a:t>
              </a:r>
            </a:p>
          </p:txBody>
        </p:sp>
      </p:grpSp>
      <p:grpSp>
        <p:nvGrpSpPr>
          <p:cNvPr id="17" name="组合 16"/>
          <p:cNvGrpSpPr/>
          <p:nvPr/>
        </p:nvGrpSpPr>
        <p:grpSpPr>
          <a:xfrm>
            <a:off x="4680019" y="3004223"/>
            <a:ext cx="6878320" cy="1398270"/>
            <a:chOff x="1088299" y="4213143"/>
            <a:chExt cx="2241974" cy="1398309"/>
          </a:xfrm>
        </p:grpSpPr>
        <p:sp>
          <p:nvSpPr>
            <p:cNvPr id="18" name="矩形 17"/>
            <p:cNvSpPr/>
            <p:nvPr/>
          </p:nvSpPr>
          <p:spPr>
            <a:xfrm>
              <a:off x="1088299" y="4658290"/>
              <a:ext cx="2183984" cy="953162"/>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数据操纵是对数据模型中实体对象的操作类型及其操作规则的集合。数据操纵是对系统动态特征的描述，主要描述查询和修改（插入、删除、更新）两类操作。数据模型必须定义这些操作的确切含义、操作符号、操作规则（如优先级）和实现操作的语言。</a:t>
              </a:r>
            </a:p>
          </p:txBody>
        </p:sp>
        <p:sp>
          <p:nvSpPr>
            <p:cNvPr id="19" name="矩形 18"/>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数据操纵</a:t>
              </a:r>
            </a:p>
          </p:txBody>
        </p:sp>
      </p:grpSp>
      <p:grpSp>
        <p:nvGrpSpPr>
          <p:cNvPr id="20" name="组合 19"/>
          <p:cNvGrpSpPr/>
          <p:nvPr/>
        </p:nvGrpSpPr>
        <p:grpSpPr>
          <a:xfrm>
            <a:off x="4688041" y="4632487"/>
            <a:ext cx="6878320" cy="1183799"/>
            <a:chOff x="1088299" y="4213143"/>
            <a:chExt cx="2241974" cy="1183832"/>
          </a:xfrm>
        </p:grpSpPr>
        <p:sp>
          <p:nvSpPr>
            <p:cNvPr id="21" name="矩形 20"/>
            <p:cNvSpPr/>
            <p:nvPr/>
          </p:nvSpPr>
          <p:spPr>
            <a:xfrm>
              <a:off x="1088299" y="4658290"/>
              <a:ext cx="2183984" cy="738685"/>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完整性约束是对数据模型中数据及其联系赋予的制约和依存规则的集合。完整性约束是数据模型的数据状态及其状态变化的限定条件，其目的是防止合法用户误操作而输入不符合语义的数据，以保证数据的正确性、有效性和一致性。</a:t>
              </a:r>
            </a:p>
          </p:txBody>
        </p:sp>
        <p:sp>
          <p:nvSpPr>
            <p:cNvPr id="22" name="矩形 21"/>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完整性约束</a:t>
              </a:r>
            </a:p>
          </p:txBody>
        </p:sp>
      </p:gr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Top Corners Snipped 7"/>
          <p:cNvSpPr/>
          <p:nvPr/>
        </p:nvSpPr>
        <p:spPr>
          <a:xfrm>
            <a:off x="131928" y="2579091"/>
            <a:ext cx="1828800" cy="812800"/>
          </a:xfrm>
          <a:prstGeom prst="snip2SameRect">
            <a:avLst>
              <a:gd name="adj1" fmla="val 3958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dirty="0"/>
              <a:t>逻辑数据模型</a:t>
            </a:r>
          </a:p>
        </p:txBody>
      </p:sp>
      <p:sp>
        <p:nvSpPr>
          <p:cNvPr id="10" name="Rectangle: Top Corners Snipped 8"/>
          <p:cNvSpPr/>
          <p:nvPr/>
        </p:nvSpPr>
        <p:spPr>
          <a:xfrm>
            <a:off x="2017572" y="2579091"/>
            <a:ext cx="1828800" cy="812800"/>
          </a:xfrm>
          <a:prstGeom prst="snip2SameRect">
            <a:avLst>
              <a:gd name="adj1" fmla="val 3958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dirty="0"/>
              <a:t>物理数据模型</a:t>
            </a:r>
          </a:p>
        </p:txBody>
      </p:sp>
      <p:sp>
        <p:nvSpPr>
          <p:cNvPr id="11" name="Rectangle: Top Corners Snipped 9"/>
          <p:cNvSpPr/>
          <p:nvPr/>
        </p:nvSpPr>
        <p:spPr>
          <a:xfrm>
            <a:off x="1240155" y="1643295"/>
            <a:ext cx="1828800" cy="812800"/>
          </a:xfrm>
          <a:prstGeom prst="snip2SameRect">
            <a:avLst>
              <a:gd name="adj1" fmla="val 3958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dirty="0"/>
              <a:t>概念数据模型</a:t>
            </a: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数据模型的分层</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4" name="组合 13"/>
          <p:cNvGrpSpPr/>
          <p:nvPr/>
        </p:nvGrpSpPr>
        <p:grpSpPr>
          <a:xfrm>
            <a:off x="4655955" y="1375959"/>
            <a:ext cx="6878320" cy="1399242"/>
            <a:chOff x="1088299" y="4213143"/>
            <a:chExt cx="2241974" cy="1399281"/>
          </a:xfrm>
        </p:grpSpPr>
        <p:sp>
          <p:nvSpPr>
            <p:cNvPr id="15" name="矩形 14"/>
            <p:cNvSpPr/>
            <p:nvPr/>
          </p:nvSpPr>
          <p:spPr>
            <a:xfrm>
              <a:off x="1088299" y="4658290"/>
              <a:ext cx="2183984" cy="954134"/>
            </a:xfrm>
            <a:prstGeom prst="rect">
              <a:avLst/>
            </a:prstGeom>
          </p:spPr>
          <p:txBody>
            <a:bodyPr wrap="square">
              <a:spAutoFit/>
              <a:scene3d>
                <a:camera prst="orthographicFront"/>
                <a:lightRig rig="threePt" dir="t"/>
              </a:scene3d>
              <a:sp3d contourW="6350"/>
            </a:bodyPr>
            <a:lstStyle/>
            <a:p>
              <a:pPr indent="0"/>
              <a:r>
                <a:rPr lang="zh-CN" altLang="en-US" sz="1400" dirty="0" smtClean="0">
                  <a:latin typeface="Courier New" panose="02070309020205020404" charset="0"/>
                  <a:ea typeface="宋体" panose="02010600030101010101" pitchFamily="2" charset="-122"/>
                  <a:sym typeface="+mn-ea"/>
                </a:rPr>
                <a:t>是</a:t>
              </a:r>
              <a:r>
                <a:rPr lang="zh-CN" altLang="en-US" sz="1400" dirty="0">
                  <a:latin typeface="Courier New" panose="02070309020205020404" charset="0"/>
                  <a:ea typeface="宋体" panose="02010600030101010101" pitchFamily="2" charset="-122"/>
                  <a:sym typeface="+mn-ea"/>
                </a:rPr>
                <a:t>直接面向最终用户、独立于系统的数据模型。它是现实世界到信息世界的第一层抽象，也是现实世界到机器世界的一个中间层次，着重描述数据的语义表达（实体的属性及实体集之间的联系），不考虑数据的组织结构（属性的组织和存储方式）。它是按照用户观点对信息世界的建模，是数据库设计人员和用户之间的交流工具。</a:t>
              </a:r>
            </a:p>
          </p:txBody>
        </p:sp>
        <p:sp>
          <p:nvSpPr>
            <p:cNvPr id="16" name="矩形 15"/>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概念数据模型</a:t>
              </a:r>
            </a:p>
          </p:txBody>
        </p:sp>
      </p:grpSp>
      <p:grpSp>
        <p:nvGrpSpPr>
          <p:cNvPr id="17" name="组合 16"/>
          <p:cNvGrpSpPr/>
          <p:nvPr/>
        </p:nvGrpSpPr>
        <p:grpSpPr>
          <a:xfrm>
            <a:off x="4680019" y="3004223"/>
            <a:ext cx="6878320" cy="1398270"/>
            <a:chOff x="1088299" y="4213143"/>
            <a:chExt cx="2241974" cy="1398309"/>
          </a:xfrm>
        </p:grpSpPr>
        <p:sp>
          <p:nvSpPr>
            <p:cNvPr id="18" name="矩形 17"/>
            <p:cNvSpPr/>
            <p:nvPr/>
          </p:nvSpPr>
          <p:spPr>
            <a:xfrm>
              <a:off x="1088299" y="4658290"/>
              <a:ext cx="2183984" cy="953162"/>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是既面向用户，又面向计算机系统的数据模型。它是现实世界的第二层抽象，着重描述数据的视图结构（形式框架），很少考虑数据的语义表达和最终用户的理解。它是按照计算机系统观点对数据世界的建模，也是用户从数据库中看到的数据模型，是具体</a:t>
              </a:r>
              <a:r>
                <a:rPr lang="en-US" altLang="zh-CN" sz="1400" dirty="0">
                  <a:latin typeface="Courier New" panose="02070309020205020404" charset="0"/>
                  <a:ea typeface="宋体" panose="02010600030101010101" pitchFamily="2" charset="-122"/>
                  <a:sym typeface="+mn-ea"/>
                </a:rPr>
                <a:t>DBMS</a:t>
              </a:r>
              <a:r>
                <a:rPr lang="zh-CN" altLang="en-US" sz="1400" dirty="0">
                  <a:latin typeface="Courier New" panose="02070309020205020404" charset="0"/>
                  <a:ea typeface="宋体" panose="02010600030101010101" pitchFamily="2" charset="-122"/>
                  <a:sym typeface="+mn-ea"/>
                </a:rPr>
                <a:t>所支持的数据模型。</a:t>
              </a:r>
            </a:p>
          </p:txBody>
        </p:sp>
        <p:sp>
          <p:nvSpPr>
            <p:cNvPr id="19" name="矩形 18"/>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逻辑数据模型</a:t>
              </a:r>
            </a:p>
          </p:txBody>
        </p:sp>
      </p:grpSp>
      <p:grpSp>
        <p:nvGrpSpPr>
          <p:cNvPr id="20" name="组合 19"/>
          <p:cNvGrpSpPr/>
          <p:nvPr/>
        </p:nvGrpSpPr>
        <p:grpSpPr>
          <a:xfrm>
            <a:off x="4688041" y="4632487"/>
            <a:ext cx="6878320" cy="1399242"/>
            <a:chOff x="1088299" y="4213143"/>
            <a:chExt cx="2241974" cy="1399281"/>
          </a:xfrm>
        </p:grpSpPr>
        <p:sp>
          <p:nvSpPr>
            <p:cNvPr id="21" name="矩形 20"/>
            <p:cNvSpPr/>
            <p:nvPr/>
          </p:nvSpPr>
          <p:spPr>
            <a:xfrm>
              <a:off x="1088299" y="4658290"/>
              <a:ext cx="2183984" cy="95413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不但与具体</a:t>
              </a:r>
              <a:r>
                <a:rPr lang="en-US" altLang="zh-CN" sz="1400" dirty="0">
                  <a:latin typeface="Courier New" panose="02070309020205020404" charset="0"/>
                  <a:ea typeface="宋体" panose="02010600030101010101" pitchFamily="2" charset="-122"/>
                  <a:sym typeface="+mn-ea"/>
                </a:rPr>
                <a:t>DBMS</a:t>
              </a:r>
              <a:r>
                <a:rPr lang="zh-CN" altLang="en-US" sz="1400" dirty="0">
                  <a:latin typeface="Courier New" panose="02070309020205020404" charset="0"/>
                  <a:ea typeface="宋体" panose="02010600030101010101" pitchFamily="2" charset="-122"/>
                  <a:sym typeface="+mn-ea"/>
                </a:rPr>
                <a:t>有关，还与操作系统和硬件有关。它是对数据的最低层次抽象，着重描述数据在系统内的存取结构，如数据记录及其数据项在系统中的内部表示，以及文件的存储位置、文件的存取策略。每一种逻辑数据模型在实现时都有与其相对应的物理数据模型。</a:t>
              </a:r>
            </a:p>
          </p:txBody>
        </p:sp>
        <p:sp>
          <p:nvSpPr>
            <p:cNvPr id="22" name="矩形 21"/>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物理数据模型</a:t>
              </a:r>
            </a:p>
          </p:txBody>
        </p:sp>
      </p:grpSp>
    </p:spTree>
    <p:extLst>
      <p:ext uri="{BB962C8B-B14F-4D97-AF65-F5344CB8AC3E}">
        <p14:creationId xmlns:p14="http://schemas.microsoft.com/office/powerpoint/2010/main" val="778222176"/>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逻辑模型的分类</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04</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9" y="1309928"/>
            <a:ext cx="2224362"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rgbClr val="000000">
                    <a:lumMod val="65000"/>
                    <a:lumOff val="35000"/>
                  </a:srgbClr>
                </a:solidFill>
              </a:rPr>
              <a:t>层次模型示意图</a:t>
            </a:r>
            <a:endParaRPr lang="zh-CN" altLang="en-US" b="1" dirty="0">
              <a:solidFill>
                <a:srgbClr val="000000">
                  <a:lumMod val="65000"/>
                  <a:lumOff val="35000"/>
                </a:srgbClr>
              </a:solidFill>
            </a:endParaRPr>
          </a:p>
        </p:txBody>
      </p:sp>
      <p:grpSp>
        <p:nvGrpSpPr>
          <p:cNvPr id="13" name="组合 12"/>
          <p:cNvGrpSpPr/>
          <p:nvPr/>
        </p:nvGrpSpPr>
        <p:grpSpPr>
          <a:xfrm>
            <a:off x="7238998" y="1610361"/>
            <a:ext cx="4762502" cy="2326791"/>
            <a:chOff x="1088297" y="4213143"/>
            <a:chExt cx="5041511" cy="1469804"/>
          </a:xfrm>
        </p:grpSpPr>
        <p:sp>
          <p:nvSpPr>
            <p:cNvPr id="14" name="矩形 13"/>
            <p:cNvSpPr/>
            <p:nvPr/>
          </p:nvSpPr>
          <p:spPr>
            <a:xfrm>
              <a:off x="1088297" y="4481441"/>
              <a:ext cx="5041511" cy="1201506"/>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层次模型是用有向（序）树形（层次）结构来描述实体及实体间联系的数据模型。层次模型由节点和连线组成，节点表示实体（记录，每个记录包含若干字段），连线表示父子节点（上下层实体）之间的一对多（</a:t>
              </a:r>
              <a:r>
                <a:rPr lang="en-US" altLang="zh-CN" sz="1400" dirty="0">
                  <a:solidFill>
                    <a:schemeClr val="tx1">
                      <a:lumMod val="50000"/>
                      <a:lumOff val="50000"/>
                    </a:schemeClr>
                  </a:solidFill>
                </a:rPr>
                <a:t>1:n</a:t>
              </a:r>
              <a:r>
                <a:rPr lang="zh-CN" altLang="en-US" sz="1400" dirty="0">
                  <a:solidFill>
                    <a:schemeClr val="tx1">
                      <a:lumMod val="50000"/>
                      <a:lumOff val="50000"/>
                    </a:schemeClr>
                  </a:solidFill>
                </a:rPr>
                <a:t>）联系</a:t>
              </a:r>
              <a:r>
                <a:rPr lang="zh-CN" altLang="en-US" sz="1400" dirty="0" smtClean="0">
                  <a:solidFill>
                    <a:schemeClr val="tx1">
                      <a:lumMod val="50000"/>
                      <a:lumOff val="50000"/>
                    </a:schemeClr>
                  </a:solidFill>
                </a:rPr>
                <a:t>。</a:t>
              </a:r>
              <a:endParaRPr lang="en-US" altLang="zh-CN" sz="1400" dirty="0" smtClean="0">
                <a:solidFill>
                  <a:schemeClr val="tx1">
                    <a:lumMod val="50000"/>
                    <a:lumOff val="50000"/>
                  </a:schemeClr>
                </a:solidFill>
              </a:endParaRPr>
            </a:p>
            <a:p>
              <a:pPr algn="just">
                <a:lnSpc>
                  <a:spcPct val="120000"/>
                </a:lnSpc>
              </a:pPr>
              <a:r>
                <a:rPr lang="zh-CN" altLang="en-US" sz="1400" dirty="0" smtClean="0">
                  <a:solidFill>
                    <a:schemeClr val="tx1">
                      <a:lumMod val="50000"/>
                      <a:lumOff val="50000"/>
                    </a:schemeClr>
                  </a:solidFill>
                </a:rPr>
                <a:t>层次模型</a:t>
              </a:r>
              <a:r>
                <a:rPr lang="zh-CN" altLang="en-US" sz="1400" dirty="0">
                  <a:solidFill>
                    <a:schemeClr val="tx1">
                      <a:lumMod val="50000"/>
                      <a:lumOff val="50000"/>
                    </a:schemeClr>
                  </a:solidFill>
                </a:rPr>
                <a:t>的</a:t>
              </a:r>
              <a:r>
                <a:rPr lang="zh-CN" altLang="en-US" sz="1400" dirty="0" smtClean="0">
                  <a:solidFill>
                    <a:schemeClr val="tx1">
                      <a:lumMod val="50000"/>
                      <a:lumOff val="50000"/>
                    </a:schemeClr>
                  </a:solidFill>
                </a:rPr>
                <a:t>基本条件</a:t>
              </a:r>
              <a:r>
                <a:rPr lang="en-US" altLang="zh-CN" sz="1400" dirty="0" smtClean="0">
                  <a:solidFill>
                    <a:schemeClr val="tx1">
                      <a:lumMod val="50000"/>
                      <a:lumOff val="50000"/>
                    </a:schemeClr>
                  </a:solidFill>
                </a:rPr>
                <a:t>:</a:t>
              </a:r>
              <a:endParaRPr lang="en-US" altLang="zh-CN" sz="1400" dirty="0">
                <a:solidFill>
                  <a:schemeClr val="tx1">
                    <a:lumMod val="50000"/>
                    <a:lumOff val="50000"/>
                  </a:schemeClr>
                </a:solidFill>
              </a:endParaRPr>
            </a:p>
            <a:p>
              <a:pPr algn="just">
                <a:lnSpc>
                  <a:spcPct val="120000"/>
                </a:lnSpc>
              </a:pPr>
              <a:r>
                <a:rPr lang="zh-CN" altLang="en-US" sz="1400" dirty="0">
                  <a:solidFill>
                    <a:schemeClr val="tx1">
                      <a:lumMod val="50000"/>
                      <a:lumOff val="50000"/>
                    </a:schemeClr>
                  </a:solidFill>
                </a:rPr>
                <a:t>①有且仅有一个节点，没有父节点，这个节点称为根节点。</a:t>
              </a:r>
            </a:p>
            <a:p>
              <a:pPr algn="just">
                <a:lnSpc>
                  <a:spcPct val="120000"/>
                </a:lnSpc>
              </a:pPr>
              <a:r>
                <a:rPr lang="zh-CN" altLang="en-US" sz="1400" dirty="0">
                  <a:solidFill>
                    <a:schemeClr val="tx1">
                      <a:lumMod val="50000"/>
                      <a:lumOff val="50000"/>
                    </a:schemeClr>
                  </a:solidFill>
                </a:rPr>
                <a:t>②根节点以外的其他节点有且仅有一个父节点。</a:t>
              </a:r>
            </a:p>
          </p:txBody>
        </p:sp>
        <p:sp>
          <p:nvSpPr>
            <p:cNvPr id="15" name="矩形 14"/>
            <p:cNvSpPr/>
            <p:nvPr/>
          </p:nvSpPr>
          <p:spPr>
            <a:xfrm>
              <a:off x="1088297" y="4213143"/>
              <a:ext cx="3394042" cy="268298"/>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基本概念和数据结构</a:t>
              </a:r>
            </a:p>
          </p:txBody>
        </p:sp>
      </p:grpSp>
      <p:grpSp>
        <p:nvGrpSpPr>
          <p:cNvPr id="16" name="组合 15"/>
          <p:cNvGrpSpPr/>
          <p:nvPr/>
        </p:nvGrpSpPr>
        <p:grpSpPr>
          <a:xfrm>
            <a:off x="981078" y="4293817"/>
            <a:ext cx="5045229" cy="1399242"/>
            <a:chOff x="1088299" y="4213143"/>
            <a:chExt cx="2241974" cy="1399281"/>
          </a:xfrm>
        </p:grpSpPr>
        <p:sp>
          <p:nvSpPr>
            <p:cNvPr id="17" name="矩形 16"/>
            <p:cNvSpPr/>
            <p:nvPr/>
          </p:nvSpPr>
          <p:spPr>
            <a:xfrm>
              <a:off x="1088299" y="4658290"/>
              <a:ext cx="2183984" cy="95413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层次模型规定了所有节点的先后顺序，树中父子节点只存在一种联系，任何一个节点只有一条自根节点到达它的存取路径，因此进行数据操纵时，任何一个子节点的值不能脱离其父节点而独立存在，其数据操纵和完整性约束如下。</a:t>
              </a:r>
            </a:p>
          </p:txBody>
        </p:sp>
        <p:sp>
          <p:nvSpPr>
            <p:cNvPr id="18" name="矩形 17"/>
            <p:cNvSpPr/>
            <p:nvPr/>
          </p:nvSpPr>
          <p:spPr>
            <a:xfrm>
              <a:off x="1088299" y="4213143"/>
              <a:ext cx="2241974" cy="42474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数据操纵与完整性约束</a:t>
              </a:r>
              <a:endParaRPr lang="zh-CN" altLang="en-US" b="1" dirty="0">
                <a:solidFill>
                  <a:schemeClr val="tx1">
                    <a:lumMod val="65000"/>
                    <a:lumOff val="35000"/>
                  </a:schemeClr>
                </a:solidFill>
              </a:endParaRPr>
            </a:p>
          </p:txBody>
        </p:sp>
      </p:grpSp>
      <p:grpSp>
        <p:nvGrpSpPr>
          <p:cNvPr id="19" name="组合 18"/>
          <p:cNvGrpSpPr/>
          <p:nvPr/>
        </p:nvGrpSpPr>
        <p:grpSpPr>
          <a:xfrm>
            <a:off x="6904925" y="4095750"/>
            <a:ext cx="5045229" cy="2476460"/>
            <a:chOff x="1088299" y="4213143"/>
            <a:chExt cx="2241974" cy="2476529"/>
          </a:xfrm>
        </p:grpSpPr>
        <p:sp>
          <p:nvSpPr>
            <p:cNvPr id="20" name="矩形 19"/>
            <p:cNvSpPr/>
            <p:nvPr/>
          </p:nvSpPr>
          <p:spPr>
            <a:xfrm>
              <a:off x="1088299" y="4658290"/>
              <a:ext cx="2183984" cy="2031382"/>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①插入：如果没有父节点就不能插入子节点的值，如新来的教师未分配专业教研室则无法插入到数据库中。</a:t>
              </a:r>
            </a:p>
            <a:p>
              <a:pPr indent="0"/>
              <a:r>
                <a:rPr lang="zh-CN" altLang="en-US" sz="1400" dirty="0">
                  <a:latin typeface="Courier New" panose="02070309020205020404" charset="0"/>
                  <a:ea typeface="宋体" panose="02010600030101010101" pitchFamily="2" charset="-122"/>
                  <a:sym typeface="+mn-ea"/>
                </a:rPr>
                <a:t>②删除：如果删除父节点，则其相应的子节点也会同时被删除。</a:t>
              </a:r>
            </a:p>
            <a:p>
              <a:pPr indent="0"/>
              <a:r>
                <a:rPr lang="zh-CN" altLang="en-US" sz="1400" dirty="0">
                  <a:latin typeface="Courier New" panose="02070309020205020404" charset="0"/>
                  <a:ea typeface="宋体" panose="02010600030101010101" pitchFamily="2" charset="-122"/>
                  <a:sym typeface="+mn-ea"/>
                </a:rPr>
                <a:t>③更新：如果要更新某个值，则应该更新所有需要修改的值，以保持数据的一致性。</a:t>
              </a:r>
            </a:p>
            <a:p>
              <a:pPr indent="0"/>
              <a:r>
                <a:rPr lang="zh-CN" altLang="en-US" sz="1400" dirty="0">
                  <a:latin typeface="Courier New" panose="02070309020205020404" charset="0"/>
                  <a:ea typeface="宋体" panose="02010600030101010101" pitchFamily="2" charset="-122"/>
                  <a:sym typeface="+mn-ea"/>
                </a:rPr>
                <a:t>④查询：只允许自上而下的单向查询，如可以直接查询某课程的基本信息、某教师的基本信息，但不能直接查询某教师的学生信息。</a:t>
              </a:r>
            </a:p>
          </p:txBody>
        </p:sp>
        <p:sp>
          <p:nvSpPr>
            <p:cNvPr id="21" name="矩形 20"/>
            <p:cNvSpPr/>
            <p:nvPr/>
          </p:nvSpPr>
          <p:spPr>
            <a:xfrm>
              <a:off x="1088299" y="4213143"/>
              <a:ext cx="2241974" cy="42474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数据操纵与完整性约束</a:t>
              </a:r>
              <a:endParaRPr lang="zh-CN" altLang="en-US" b="1" dirty="0">
                <a:solidFill>
                  <a:schemeClr val="tx1">
                    <a:lumMod val="65000"/>
                    <a:lumOff val="35000"/>
                  </a:schemeClr>
                </a:solidFill>
              </a:endParaRPr>
            </a:p>
          </p:txBody>
        </p:sp>
      </p:gr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4" y="1576628"/>
            <a:ext cx="7071354" cy="278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0603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数据模型的分类</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9" y="1309928"/>
            <a:ext cx="2224362"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网状</a:t>
            </a:r>
            <a:r>
              <a:rPr lang="zh-CN" altLang="en-US" b="1" dirty="0" smtClean="0">
                <a:solidFill>
                  <a:srgbClr val="000000">
                    <a:lumMod val="65000"/>
                    <a:lumOff val="35000"/>
                  </a:srgbClr>
                </a:solidFill>
              </a:rPr>
              <a:t>模型</a:t>
            </a:r>
            <a:r>
              <a:rPr lang="zh-CN" altLang="en-US" b="1" dirty="0">
                <a:solidFill>
                  <a:srgbClr val="000000">
                    <a:lumMod val="65000"/>
                    <a:lumOff val="35000"/>
                  </a:srgbClr>
                </a:solidFill>
              </a:rPr>
              <a:t>模式</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277" y="2119317"/>
            <a:ext cx="4302827" cy="2223000"/>
          </a:xfrm>
          <a:prstGeom prst="rect">
            <a:avLst/>
          </a:prstGeom>
        </p:spPr>
      </p:pic>
      <p:grpSp>
        <p:nvGrpSpPr>
          <p:cNvPr id="13" name="组合 12"/>
          <p:cNvGrpSpPr/>
          <p:nvPr/>
        </p:nvGrpSpPr>
        <p:grpSpPr>
          <a:xfrm>
            <a:off x="6165531" y="1610361"/>
            <a:ext cx="4950144" cy="2865295"/>
            <a:chOff x="1088298" y="4213143"/>
            <a:chExt cx="5041513" cy="1809970"/>
          </a:xfrm>
        </p:grpSpPr>
        <p:sp>
          <p:nvSpPr>
            <p:cNvPr id="14" name="矩形 13"/>
            <p:cNvSpPr/>
            <p:nvPr/>
          </p:nvSpPr>
          <p:spPr>
            <a:xfrm>
              <a:off x="1088299" y="4658295"/>
              <a:ext cx="5041512" cy="136481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网状模型是用有向网状结构来描述实体及实体间联系的数据模型。同层次模型一样，网状模型也是由节点和连线组成的，节点表示实体集，连线表示实体之间的联系。不过网状模型的节点间可以允许存在两条以上的连线，但是每一条连线只能表示一对多联系</a:t>
              </a:r>
              <a:r>
                <a:rPr lang="zh-CN" altLang="en-US" sz="1400" dirty="0" smtClean="0">
                  <a:solidFill>
                    <a:schemeClr val="tx1">
                      <a:lumMod val="50000"/>
                      <a:lumOff val="50000"/>
                    </a:schemeClr>
                  </a:solidFill>
                </a:rPr>
                <a:t>。</a:t>
              </a:r>
              <a:endParaRPr lang="en-US" altLang="zh-CN" sz="1400" dirty="0" smtClean="0">
                <a:solidFill>
                  <a:schemeClr val="tx1">
                    <a:lumMod val="50000"/>
                    <a:lumOff val="50000"/>
                  </a:schemeClr>
                </a:solidFill>
              </a:endParaRPr>
            </a:p>
            <a:p>
              <a:pPr algn="just">
                <a:lnSpc>
                  <a:spcPct val="120000"/>
                </a:lnSpc>
              </a:pPr>
              <a:r>
                <a:rPr lang="zh-CN" altLang="en-US" sz="1400" dirty="0" smtClean="0">
                  <a:solidFill>
                    <a:schemeClr val="tx1">
                      <a:lumMod val="50000"/>
                      <a:lumOff val="50000"/>
                    </a:schemeClr>
                  </a:solidFill>
                </a:rPr>
                <a:t>网</a:t>
              </a:r>
              <a:r>
                <a:rPr lang="zh-CN" altLang="en-US" sz="1400" dirty="0">
                  <a:solidFill>
                    <a:schemeClr val="tx1">
                      <a:lumMod val="50000"/>
                      <a:lumOff val="50000"/>
                    </a:schemeClr>
                  </a:solidFill>
                </a:rPr>
                <a:t>状</a:t>
              </a:r>
              <a:r>
                <a:rPr lang="zh-CN" altLang="en-US" sz="1400" dirty="0" smtClean="0">
                  <a:solidFill>
                    <a:schemeClr val="tx1">
                      <a:lumMod val="50000"/>
                      <a:lumOff val="50000"/>
                    </a:schemeClr>
                  </a:solidFill>
                </a:rPr>
                <a:t>模型</a:t>
              </a:r>
              <a:r>
                <a:rPr lang="zh-CN" altLang="en-US" sz="1400" dirty="0">
                  <a:solidFill>
                    <a:schemeClr val="tx1">
                      <a:lumMod val="50000"/>
                      <a:lumOff val="50000"/>
                    </a:schemeClr>
                  </a:solidFill>
                </a:rPr>
                <a:t>的</a:t>
              </a:r>
              <a:r>
                <a:rPr lang="zh-CN" altLang="en-US" sz="1400" dirty="0" smtClean="0">
                  <a:solidFill>
                    <a:schemeClr val="tx1">
                      <a:lumMod val="50000"/>
                      <a:lumOff val="50000"/>
                    </a:schemeClr>
                  </a:solidFill>
                </a:rPr>
                <a:t>基本条件</a:t>
              </a:r>
              <a:r>
                <a:rPr lang="en-US" altLang="zh-CN" sz="1400" dirty="0" smtClean="0">
                  <a:solidFill>
                    <a:schemeClr val="tx1">
                      <a:lumMod val="50000"/>
                      <a:lumOff val="50000"/>
                    </a:schemeClr>
                  </a:solidFill>
                </a:rPr>
                <a:t>:</a:t>
              </a:r>
              <a:endParaRPr lang="en-US" altLang="zh-CN" sz="1400" dirty="0">
                <a:solidFill>
                  <a:schemeClr val="tx1">
                    <a:lumMod val="50000"/>
                    <a:lumOff val="50000"/>
                  </a:schemeClr>
                </a:solidFill>
              </a:endParaRPr>
            </a:p>
            <a:p>
              <a:pPr algn="just">
                <a:lnSpc>
                  <a:spcPct val="120000"/>
                </a:lnSpc>
              </a:pPr>
              <a:r>
                <a:rPr lang="zh-CN" altLang="en-US" sz="1400" dirty="0">
                  <a:solidFill>
                    <a:schemeClr val="tx1">
                      <a:lumMod val="50000"/>
                      <a:lumOff val="50000"/>
                    </a:schemeClr>
                  </a:solidFill>
                </a:rPr>
                <a:t>①允许一个以上的节点没有父节点。</a:t>
              </a:r>
            </a:p>
            <a:p>
              <a:pPr algn="just">
                <a:lnSpc>
                  <a:spcPct val="120000"/>
                </a:lnSpc>
              </a:pPr>
              <a:r>
                <a:rPr lang="zh-CN" altLang="en-US" sz="1400" dirty="0">
                  <a:solidFill>
                    <a:schemeClr val="tx1">
                      <a:lumMod val="50000"/>
                      <a:lumOff val="50000"/>
                    </a:schemeClr>
                  </a:solidFill>
                </a:rPr>
                <a:t>②至少存在一个节点有多个父节点。</a:t>
              </a:r>
            </a:p>
          </p:txBody>
        </p:sp>
        <p:sp>
          <p:nvSpPr>
            <p:cNvPr id="15" name="矩形 14"/>
            <p:cNvSpPr/>
            <p:nvPr/>
          </p:nvSpPr>
          <p:spPr>
            <a:xfrm>
              <a:off x="1088298" y="4213143"/>
              <a:ext cx="2520755" cy="268298"/>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基本概念和数据结构</a:t>
              </a:r>
            </a:p>
          </p:txBody>
        </p:sp>
      </p:grpSp>
      <p:grpSp>
        <p:nvGrpSpPr>
          <p:cNvPr id="16" name="组合 15"/>
          <p:cNvGrpSpPr/>
          <p:nvPr/>
        </p:nvGrpSpPr>
        <p:grpSpPr>
          <a:xfrm>
            <a:off x="1049452" y="4698786"/>
            <a:ext cx="5045229" cy="1399242"/>
            <a:chOff x="1088299" y="4213143"/>
            <a:chExt cx="2241974" cy="1399281"/>
          </a:xfrm>
        </p:grpSpPr>
        <p:sp>
          <p:nvSpPr>
            <p:cNvPr id="17" name="矩形 16"/>
            <p:cNvSpPr/>
            <p:nvPr/>
          </p:nvSpPr>
          <p:spPr>
            <a:xfrm>
              <a:off x="1088299" y="4658290"/>
              <a:ext cx="2241974" cy="95413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在网状模型中，每个记录单独存放，所有记录都有一个以其为始点和终点的循环链表。记录之间的联系用指针和链表实现，而每一个联系都处于两个链表中，从而构成导航式数据库。用户在操作数据库时除了指明操作对象外，还要规定存取路径。</a:t>
              </a:r>
            </a:p>
          </p:txBody>
        </p:sp>
        <p:sp>
          <p:nvSpPr>
            <p:cNvPr id="18" name="矩形 17"/>
            <p:cNvSpPr/>
            <p:nvPr/>
          </p:nvSpPr>
          <p:spPr>
            <a:xfrm>
              <a:off x="1088299" y="4213143"/>
              <a:ext cx="2241974" cy="42474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数据操纵与完整性约束</a:t>
              </a:r>
              <a:endParaRPr lang="zh-CN" altLang="en-US" b="1" dirty="0">
                <a:solidFill>
                  <a:schemeClr val="tx1">
                    <a:lumMod val="65000"/>
                    <a:lumOff val="35000"/>
                  </a:schemeClr>
                </a:solidFill>
              </a:endParaRPr>
            </a:p>
          </p:txBody>
        </p:sp>
      </p:grpSp>
      <p:grpSp>
        <p:nvGrpSpPr>
          <p:cNvPr id="19" name="组合 18"/>
          <p:cNvGrpSpPr/>
          <p:nvPr/>
        </p:nvGrpSpPr>
        <p:grpSpPr>
          <a:xfrm>
            <a:off x="6311134" y="4876465"/>
            <a:ext cx="5045229" cy="1399242"/>
            <a:chOff x="1088299" y="4213143"/>
            <a:chExt cx="2241974" cy="1399281"/>
          </a:xfrm>
        </p:grpSpPr>
        <p:sp>
          <p:nvSpPr>
            <p:cNvPr id="20" name="矩形 19"/>
            <p:cNvSpPr/>
            <p:nvPr/>
          </p:nvSpPr>
          <p:spPr>
            <a:xfrm>
              <a:off x="1088299" y="4658290"/>
              <a:ext cx="2183984" cy="95413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①插入：允许插入无父节点的子节点值。</a:t>
              </a:r>
            </a:p>
            <a:p>
              <a:pPr indent="0"/>
              <a:r>
                <a:rPr lang="zh-CN" altLang="en-US" sz="1400" dirty="0">
                  <a:latin typeface="Courier New" panose="02070309020205020404" charset="0"/>
                  <a:ea typeface="宋体" panose="02010600030101010101" pitchFamily="2" charset="-122"/>
                  <a:sym typeface="+mn-ea"/>
                </a:rPr>
                <a:t>②删除：允许只删除父节点，其子节点仍在。</a:t>
              </a:r>
            </a:p>
            <a:p>
              <a:pPr indent="0"/>
              <a:r>
                <a:rPr lang="zh-CN" altLang="en-US" sz="1400" dirty="0">
                  <a:latin typeface="Courier New" panose="02070309020205020404" charset="0"/>
                  <a:ea typeface="宋体" panose="02010600030101010101" pitchFamily="2" charset="-122"/>
                  <a:sym typeface="+mn-ea"/>
                </a:rPr>
                <a:t>③更新：只需更新指定记录即可。</a:t>
              </a:r>
            </a:p>
            <a:p>
              <a:pPr indent="0"/>
              <a:r>
                <a:rPr lang="zh-CN" altLang="en-US" sz="1400" dirty="0">
                  <a:latin typeface="Courier New" panose="02070309020205020404" charset="0"/>
                  <a:ea typeface="宋体" panose="02010600030101010101" pitchFamily="2" charset="-122"/>
                  <a:sym typeface="+mn-ea"/>
                </a:rPr>
                <a:t>④查询：对称结构，查询格式相同。</a:t>
              </a:r>
            </a:p>
          </p:txBody>
        </p:sp>
        <p:sp>
          <p:nvSpPr>
            <p:cNvPr id="21" name="矩形 20"/>
            <p:cNvSpPr/>
            <p:nvPr/>
          </p:nvSpPr>
          <p:spPr>
            <a:xfrm>
              <a:off x="1088299" y="4213143"/>
              <a:ext cx="2241974" cy="42474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数据操纵与完整性约束</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141258214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数据模型的分类</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04</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3" name="矩形 22"/>
          <p:cNvSpPr/>
          <p:nvPr/>
        </p:nvSpPr>
        <p:spPr>
          <a:xfrm>
            <a:off x="1046329" y="1309928"/>
            <a:ext cx="2224362"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关系模型</a:t>
            </a:r>
          </a:p>
        </p:txBody>
      </p:sp>
      <p:graphicFrame>
        <p:nvGraphicFramePr>
          <p:cNvPr id="2" name="表格 1"/>
          <p:cNvGraphicFramePr>
            <a:graphicFrameLocks noGrp="1"/>
          </p:cNvGraphicFramePr>
          <p:nvPr>
            <p:extLst>
              <p:ext uri="{D42A27DB-BD31-4B8C-83A1-F6EECF244321}">
                <p14:modId xmlns:p14="http://schemas.microsoft.com/office/powerpoint/2010/main" val="1955340223"/>
              </p:ext>
            </p:extLst>
          </p:nvPr>
        </p:nvGraphicFramePr>
        <p:xfrm>
          <a:off x="1049452" y="2075394"/>
          <a:ext cx="7844592" cy="3096128"/>
        </p:xfrm>
        <a:graphic>
          <a:graphicData uri="http://schemas.openxmlformats.org/drawingml/2006/table">
            <a:tbl>
              <a:tblPr/>
              <a:tblGrid>
                <a:gridCol w="1160180"/>
                <a:gridCol w="820892"/>
                <a:gridCol w="542863"/>
                <a:gridCol w="516210"/>
                <a:gridCol w="712507"/>
                <a:gridCol w="1160180"/>
                <a:gridCol w="516210"/>
                <a:gridCol w="712507"/>
                <a:gridCol w="1160180"/>
                <a:gridCol w="542863"/>
              </a:tblGrid>
              <a:tr h="387016">
                <a:tc>
                  <a:txBody>
                    <a:bodyPr/>
                    <a:lstStyle/>
                    <a:p>
                      <a:pPr algn="ctr">
                        <a:lnSpc>
                          <a:spcPts val="1400"/>
                        </a:lnSpc>
                        <a:spcBef>
                          <a:spcPts val="100"/>
                        </a:spcBef>
                        <a:spcAft>
                          <a:spcPts val="100"/>
                        </a:spcAft>
                      </a:pPr>
                      <a:r>
                        <a:rPr lang="zh-CN" sz="1400" kern="100" dirty="0">
                          <a:effectLst/>
                          <a:latin typeface="Arial"/>
                          <a:ea typeface="黑体"/>
                          <a:cs typeface="Times New Roman"/>
                        </a:rPr>
                        <a:t>学号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dirty="0">
                          <a:effectLst/>
                          <a:latin typeface="Arial"/>
                          <a:ea typeface="黑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dirty="0">
                          <a:effectLst/>
                          <a:latin typeface="Arial"/>
                          <a:ea typeface="黑体"/>
                          <a:cs typeface="Times New Roman"/>
                        </a:rPr>
                        <a:t>性别</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8">
                  <a:txBody>
                    <a:bodyPr/>
                    <a:lstStyle/>
                    <a:p>
                      <a:pPr algn="ctr">
                        <a:lnSpc>
                          <a:spcPts val="1400"/>
                        </a:lnSpc>
                        <a:spcBef>
                          <a:spcPts val="100"/>
                        </a:spcBef>
                        <a:spcAft>
                          <a:spcPts val="100"/>
                        </a:spcAft>
                      </a:pPr>
                      <a:endParaRPr lang="zh-CN" sz="1400" kern="100" dirty="0">
                        <a:effectLst/>
                        <a:latin typeface="Arial"/>
                        <a:ea typeface="黑体"/>
                        <a:cs typeface="Times New Roman"/>
                      </a:endParaRPr>
                    </a:p>
                  </a:txBody>
                  <a:tcPr marL="68580" marR="68580" marT="0" marB="0">
                    <a:lnL>
                      <a:noFill/>
                    </a:lnL>
                    <a:lnR>
                      <a:noFill/>
                    </a:lnR>
                    <a:lnT>
                      <a:noFill/>
                    </a:lnT>
                    <a:lnB>
                      <a:noFill/>
                    </a:lnB>
                  </a:tcPr>
                </a:tc>
                <a:tc>
                  <a:txBody>
                    <a:bodyPr/>
                    <a:lstStyle/>
                    <a:p>
                      <a:pPr algn="ctr">
                        <a:lnSpc>
                          <a:spcPts val="1400"/>
                        </a:lnSpc>
                        <a:spcBef>
                          <a:spcPts val="100"/>
                        </a:spcBef>
                        <a:spcAft>
                          <a:spcPts val="100"/>
                        </a:spcAft>
                      </a:pPr>
                      <a:r>
                        <a:rPr lang="zh-CN" sz="1400" kern="100" dirty="0">
                          <a:effectLst/>
                          <a:latin typeface="Arial"/>
                          <a:ea typeface="黑体"/>
                          <a:cs typeface="Times New Roman"/>
                        </a:rPr>
                        <a:t>课程号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Arial"/>
                          <a:ea typeface="黑体"/>
                          <a:cs typeface="Times New Roman"/>
                        </a:rPr>
                        <a:t>课程名称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8">
                  <a:txBody>
                    <a:bodyPr/>
                    <a:lstStyle/>
                    <a:p>
                      <a:pPr algn="ctr">
                        <a:lnSpc>
                          <a:spcPts val="1400"/>
                        </a:lnSpc>
                        <a:spcBef>
                          <a:spcPts val="100"/>
                        </a:spcBef>
                        <a:spcAft>
                          <a:spcPts val="100"/>
                        </a:spcAft>
                      </a:pPr>
                      <a:r>
                        <a:rPr lang="en-US" sz="1400" kern="100">
                          <a:effectLst/>
                          <a:latin typeface="Arial"/>
                          <a:ea typeface="黑体"/>
                          <a:cs typeface="Times New Roman"/>
                        </a:rPr>
                        <a:t> </a:t>
                      </a:r>
                      <a:endParaRPr lang="zh-CN" sz="1400" kern="100">
                        <a:effectLst/>
                        <a:latin typeface="Arial"/>
                        <a:ea typeface="黑体"/>
                        <a:cs typeface="Times New Roman"/>
                      </a:endParaRPr>
                    </a:p>
                  </a:txBody>
                  <a:tcPr marL="68580" marR="68580" marT="0" marB="0">
                    <a:lnL>
                      <a:noFill/>
                    </a:lnL>
                    <a:lnR>
                      <a:noFill/>
                    </a:lnR>
                    <a:lnT>
                      <a:noFill/>
                    </a:lnT>
                    <a:lnB>
                      <a:noFill/>
                    </a:lnB>
                  </a:tcPr>
                </a:tc>
                <a:tc>
                  <a:txBody>
                    <a:bodyPr/>
                    <a:lstStyle/>
                    <a:p>
                      <a:pPr algn="ctr">
                        <a:lnSpc>
                          <a:spcPts val="1400"/>
                        </a:lnSpc>
                        <a:spcBef>
                          <a:spcPts val="100"/>
                        </a:spcBef>
                        <a:spcAft>
                          <a:spcPts val="100"/>
                        </a:spcAft>
                      </a:pPr>
                      <a:r>
                        <a:rPr lang="zh-CN" sz="1400" kern="100">
                          <a:effectLst/>
                          <a:latin typeface="Arial"/>
                          <a:ea typeface="黑体"/>
                          <a:cs typeface="Times New Roman"/>
                        </a:rPr>
                        <a:t>课程号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Arial"/>
                          <a:ea typeface="黑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Arial"/>
                          <a:ea typeface="黑体"/>
                          <a:cs typeface="Times New Roman"/>
                        </a:rPr>
                        <a:t>成绩</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16">
                <a:tc>
                  <a:txBody>
                    <a:bodyPr/>
                    <a:lstStyle/>
                    <a:p>
                      <a:pPr marL="36195" marR="36195" algn="just">
                        <a:lnSpc>
                          <a:spcPts val="1400"/>
                        </a:lnSpc>
                        <a:spcBef>
                          <a:spcPts val="100"/>
                        </a:spcBef>
                        <a:spcAft>
                          <a:spcPts val="100"/>
                        </a:spcAft>
                      </a:pPr>
                      <a:r>
                        <a:rPr lang="en-US" sz="1400">
                          <a:effectLst/>
                          <a:latin typeface="Times New Roman"/>
                          <a:ea typeface="宋体"/>
                        </a:rPr>
                        <a:t>2213011001</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dirty="0">
                          <a:effectLst/>
                          <a:latin typeface="Times New Roman"/>
                          <a:ea typeface="宋体"/>
                        </a:rPr>
                        <a:t>徐同学</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dirty="0">
                          <a:effectLst/>
                          <a:latin typeface="Times New Roman"/>
                          <a:ea typeface="宋体"/>
                        </a:rPr>
                        <a:t>男</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a:effectLst/>
                          <a:latin typeface="Times New Roman"/>
                          <a:ea typeface="宋体"/>
                        </a:rPr>
                        <a:t>01</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dirty="0">
                          <a:effectLst/>
                          <a:latin typeface="Times New Roman"/>
                          <a:ea typeface="宋体"/>
                        </a:rPr>
                        <a:t>计算机基础</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a:effectLst/>
                          <a:latin typeface="Times New Roman"/>
                          <a:ea typeface="宋体"/>
                        </a:rPr>
                        <a:t>01</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2213011001</a:t>
                      </a:r>
                      <a:endParaRPr lang="zh-CN" sz="1400">
                        <a:effectLst/>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90</a:t>
                      </a:r>
                      <a:endParaRPr lang="zh-CN" sz="14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16">
                <a:tc>
                  <a:txBody>
                    <a:bodyPr/>
                    <a:lstStyle/>
                    <a:p>
                      <a:pPr marL="36195" marR="36195" algn="just">
                        <a:lnSpc>
                          <a:spcPts val="1400"/>
                        </a:lnSpc>
                        <a:spcBef>
                          <a:spcPts val="100"/>
                        </a:spcBef>
                        <a:spcAft>
                          <a:spcPts val="100"/>
                        </a:spcAft>
                      </a:pPr>
                      <a:r>
                        <a:rPr lang="en-US" sz="1400" dirty="0">
                          <a:effectLst/>
                          <a:latin typeface="Times New Roman"/>
                          <a:ea typeface="宋体"/>
                        </a:rPr>
                        <a:t>2213011002</a:t>
                      </a:r>
                      <a:endParaRPr lang="zh-CN" sz="1400" dirty="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卢同学</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dirty="0">
                          <a:effectLst/>
                          <a:latin typeface="Times New Roman"/>
                          <a:ea typeface="宋体"/>
                        </a:rPr>
                        <a:t>女</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dirty="0">
                          <a:effectLst/>
                          <a:latin typeface="Times New Roman"/>
                          <a:ea typeface="宋体"/>
                        </a:rPr>
                        <a:t>02</a:t>
                      </a:r>
                      <a:endParaRPr lang="zh-CN" sz="1400" dirty="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C</a:t>
                      </a:r>
                      <a:r>
                        <a:rPr lang="zh-CN" sz="1400">
                          <a:effectLst/>
                          <a:latin typeface="Times New Roman"/>
                          <a:ea typeface="宋体"/>
                        </a:rPr>
                        <a:t>程序设计</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a:effectLst/>
                          <a:latin typeface="Times New Roman"/>
                          <a:ea typeface="宋体"/>
                        </a:rPr>
                        <a:t>02</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2213011002</a:t>
                      </a:r>
                      <a:endParaRPr lang="zh-CN" sz="1400">
                        <a:effectLst/>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93</a:t>
                      </a:r>
                      <a:endParaRPr lang="zh-CN" sz="14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16">
                <a:tc>
                  <a:txBody>
                    <a:bodyPr/>
                    <a:lstStyle/>
                    <a:p>
                      <a:pPr marL="36195" marR="36195" algn="just">
                        <a:lnSpc>
                          <a:spcPts val="1400"/>
                        </a:lnSpc>
                        <a:spcBef>
                          <a:spcPts val="100"/>
                        </a:spcBef>
                        <a:spcAft>
                          <a:spcPts val="100"/>
                        </a:spcAft>
                      </a:pPr>
                      <a:r>
                        <a:rPr lang="en-US" sz="1400">
                          <a:effectLst/>
                          <a:latin typeface="Times New Roman"/>
                          <a:ea typeface="宋体"/>
                        </a:rPr>
                        <a:t>2213011003</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江同学</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男</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dirty="0">
                          <a:effectLst/>
                          <a:latin typeface="Times New Roman"/>
                          <a:ea typeface="宋体"/>
                        </a:rPr>
                        <a:t>03</a:t>
                      </a:r>
                      <a:endParaRPr lang="zh-CN" sz="1400" dirty="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dirty="0">
                          <a:effectLst/>
                          <a:latin typeface="Times New Roman"/>
                          <a:ea typeface="宋体"/>
                        </a:rPr>
                        <a:t>数据结构</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a:effectLst/>
                          <a:latin typeface="Times New Roman"/>
                          <a:ea typeface="宋体"/>
                        </a:rPr>
                        <a:t>02</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2213011003</a:t>
                      </a:r>
                      <a:endParaRPr lang="zh-CN" sz="1400">
                        <a:effectLst/>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90</a:t>
                      </a:r>
                      <a:endParaRPr lang="zh-CN" sz="14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16">
                <a:tc>
                  <a:txBody>
                    <a:bodyPr/>
                    <a:lstStyle/>
                    <a:p>
                      <a:pPr marL="36195" marR="36195" algn="just">
                        <a:lnSpc>
                          <a:spcPts val="1400"/>
                        </a:lnSpc>
                        <a:spcBef>
                          <a:spcPts val="100"/>
                        </a:spcBef>
                        <a:spcAft>
                          <a:spcPts val="100"/>
                        </a:spcAft>
                      </a:pPr>
                      <a:r>
                        <a:rPr lang="en-US" sz="1400">
                          <a:effectLst/>
                          <a:latin typeface="Times New Roman"/>
                          <a:ea typeface="宋体"/>
                        </a:rPr>
                        <a:t>2213011004</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戴同学</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女</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a:effectLst/>
                          <a:latin typeface="Times New Roman"/>
                          <a:ea typeface="宋体"/>
                        </a:rPr>
                        <a:t>04</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dirty="0">
                          <a:effectLst/>
                          <a:latin typeface="Times New Roman"/>
                          <a:ea typeface="宋体"/>
                        </a:rPr>
                        <a:t>计算机网络</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a:effectLst/>
                          <a:latin typeface="Times New Roman"/>
                          <a:ea typeface="宋体"/>
                        </a:rPr>
                        <a:t>03</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dirty="0">
                          <a:effectLst/>
                          <a:latin typeface="Times New Roman"/>
                          <a:ea typeface="宋体"/>
                        </a:rPr>
                        <a:t>2213011004</a:t>
                      </a:r>
                      <a:endParaRPr lang="zh-CN" sz="1400" dirty="0">
                        <a:effectLst/>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89</a:t>
                      </a:r>
                      <a:endParaRPr lang="zh-CN" sz="14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16">
                <a:tc>
                  <a:txBody>
                    <a:bodyPr/>
                    <a:lstStyle/>
                    <a:p>
                      <a:pPr marL="36195" marR="36195" algn="just">
                        <a:lnSpc>
                          <a:spcPts val="1400"/>
                        </a:lnSpc>
                        <a:spcBef>
                          <a:spcPts val="100"/>
                        </a:spcBef>
                        <a:spcAft>
                          <a:spcPts val="100"/>
                        </a:spcAft>
                      </a:pPr>
                      <a:r>
                        <a:rPr lang="en-US" sz="1400">
                          <a:effectLst/>
                          <a:latin typeface="Times New Roman"/>
                          <a:ea typeface="宋体"/>
                        </a:rPr>
                        <a:t>2213011005</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华同学</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男</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a:effectLst/>
                          <a:latin typeface="Times New Roman"/>
                          <a:ea typeface="宋体"/>
                        </a:rPr>
                        <a:t>05</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dirty="0">
                          <a:effectLst/>
                          <a:latin typeface="Times New Roman"/>
                          <a:ea typeface="宋体"/>
                        </a:rPr>
                        <a:t>数据挖掘</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dirty="0">
                          <a:effectLst/>
                          <a:latin typeface="Times New Roman"/>
                          <a:ea typeface="宋体"/>
                        </a:rPr>
                        <a:t>03</a:t>
                      </a:r>
                      <a:endParaRPr lang="zh-CN" sz="1400" dirty="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2213011005</a:t>
                      </a:r>
                      <a:endParaRPr lang="zh-CN" sz="1400">
                        <a:effectLst/>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88</a:t>
                      </a:r>
                      <a:endParaRPr lang="zh-CN" sz="14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16">
                <a:tc>
                  <a:txBody>
                    <a:bodyPr/>
                    <a:lstStyle/>
                    <a:p>
                      <a:pPr marL="36195" marR="36195" algn="just">
                        <a:lnSpc>
                          <a:spcPts val="1400"/>
                        </a:lnSpc>
                        <a:spcBef>
                          <a:spcPts val="100"/>
                        </a:spcBef>
                        <a:spcAft>
                          <a:spcPts val="100"/>
                        </a:spcAft>
                      </a:pPr>
                      <a:r>
                        <a:rPr lang="en-US" sz="1400">
                          <a:effectLst/>
                          <a:latin typeface="Times New Roman"/>
                          <a:ea typeface="宋体"/>
                        </a:rPr>
                        <a:t>2213011006</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王同学</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男</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a:effectLst/>
                          <a:latin typeface="Times New Roman"/>
                          <a:ea typeface="宋体"/>
                        </a:rPr>
                        <a:t>06</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数据库技术</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dirty="0">
                          <a:effectLst/>
                          <a:latin typeface="Times New Roman"/>
                          <a:ea typeface="宋体"/>
                        </a:rPr>
                        <a:t>03</a:t>
                      </a:r>
                      <a:endParaRPr lang="zh-CN" sz="1400" dirty="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dirty="0">
                          <a:effectLst/>
                          <a:latin typeface="Times New Roman"/>
                          <a:ea typeface="宋体"/>
                        </a:rPr>
                        <a:t>2213011006</a:t>
                      </a:r>
                      <a:endParaRPr lang="zh-CN" sz="1400" dirty="0">
                        <a:effectLst/>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a:effectLst/>
                          <a:latin typeface="Times New Roman"/>
                          <a:ea typeface="宋体"/>
                        </a:rPr>
                        <a:t>90</a:t>
                      </a:r>
                      <a:endParaRPr lang="zh-CN" sz="14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016">
                <a:tc>
                  <a:txBody>
                    <a:bodyPr/>
                    <a:lstStyle/>
                    <a:p>
                      <a:pPr marL="36195" marR="36195" algn="just">
                        <a:lnSpc>
                          <a:spcPts val="1400"/>
                        </a:lnSpc>
                        <a:spcBef>
                          <a:spcPts val="100"/>
                        </a:spcBef>
                        <a:spcAft>
                          <a:spcPts val="100"/>
                        </a:spcAft>
                      </a:pPr>
                      <a:r>
                        <a:rPr lang="en-US" sz="1400">
                          <a:effectLst/>
                          <a:latin typeface="Times New Roman"/>
                          <a:ea typeface="宋体"/>
                        </a:rPr>
                        <a:t>2213011007</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a:effectLst/>
                          <a:latin typeface="Times New Roman"/>
                          <a:ea typeface="宋体"/>
                        </a:rPr>
                        <a:t>吴同学</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400" dirty="0">
                          <a:effectLst/>
                          <a:latin typeface="Times New Roman"/>
                          <a:ea typeface="宋体"/>
                        </a:rPr>
                        <a:t>女</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a:effectLst/>
                          <a:latin typeface="Times New Roman"/>
                          <a:ea typeface="宋体"/>
                        </a:rPr>
                        <a:t>07</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dirty="0">
                          <a:effectLst/>
                          <a:latin typeface="Times New Roman"/>
                          <a:ea typeface="宋体"/>
                        </a:rPr>
                        <a:t>ERP</a:t>
                      </a:r>
                      <a:r>
                        <a:rPr lang="zh-CN" sz="1400" dirty="0">
                          <a:effectLst/>
                          <a:latin typeface="Times New Roman"/>
                          <a:ea typeface="宋体"/>
                        </a:rPr>
                        <a:t>应用</a:t>
                      </a: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36195" marR="36195" algn="just">
                        <a:lnSpc>
                          <a:spcPts val="1400"/>
                        </a:lnSpc>
                        <a:spcBef>
                          <a:spcPts val="100"/>
                        </a:spcBef>
                        <a:spcAft>
                          <a:spcPts val="100"/>
                        </a:spcAft>
                      </a:pPr>
                      <a:r>
                        <a:rPr lang="en-US" sz="1400">
                          <a:effectLst/>
                          <a:latin typeface="Times New Roman"/>
                          <a:ea typeface="宋体"/>
                        </a:rPr>
                        <a:t>04</a:t>
                      </a:r>
                      <a:endParaRPr lang="zh-CN" sz="1400">
                        <a:effectLst/>
                        <a:latin typeface="Times New Roman"/>
                        <a:ea typeface="宋体"/>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dirty="0">
                          <a:effectLst/>
                          <a:latin typeface="Times New Roman"/>
                          <a:ea typeface="宋体"/>
                        </a:rPr>
                        <a:t>2213011007</a:t>
                      </a:r>
                      <a:endParaRPr lang="zh-CN" sz="1400" dirty="0">
                        <a:effectLst/>
                        <a:latin typeface="Times New Roman"/>
                        <a:ea typeface="宋体"/>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400" dirty="0">
                          <a:effectLst/>
                          <a:latin typeface="Times New Roman"/>
                          <a:ea typeface="宋体"/>
                        </a:rPr>
                        <a:t>95</a:t>
                      </a:r>
                      <a:endParaRPr lang="zh-CN" sz="14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1586163" y="1706062"/>
            <a:ext cx="6090987" cy="369332"/>
          </a:xfrm>
          <a:prstGeom prst="rect">
            <a:avLst/>
          </a:prstGeom>
        </p:spPr>
        <p:txBody>
          <a:bodyPr wrap="square">
            <a:spAutoFit/>
          </a:bodyPr>
          <a:lstStyle/>
          <a:p>
            <a:r>
              <a:rPr lang="x-none" altLang="zh-CN" dirty="0" smtClean="0"/>
              <a:t>学生</a:t>
            </a:r>
            <a:r>
              <a:rPr lang="x-none" altLang="zh-CN" dirty="0"/>
              <a:t>		</a:t>
            </a:r>
            <a:r>
              <a:rPr lang="en-US" altLang="zh-CN" dirty="0" smtClean="0"/>
              <a:t>                   </a:t>
            </a:r>
            <a:r>
              <a:rPr lang="x-none" altLang="zh-CN" dirty="0" smtClean="0"/>
              <a:t>课程</a:t>
            </a:r>
            <a:r>
              <a:rPr lang="x-none" altLang="zh-CN" dirty="0"/>
              <a:t>		</a:t>
            </a:r>
            <a:r>
              <a:rPr lang="en-US" altLang="zh-CN" dirty="0" smtClean="0"/>
              <a:t>         </a:t>
            </a:r>
            <a:r>
              <a:rPr lang="x-none" altLang="zh-CN" dirty="0" smtClean="0"/>
              <a:t>选修</a:t>
            </a:r>
            <a:endParaRPr lang="zh-CN" altLang="zh-CN" dirty="0"/>
          </a:p>
        </p:txBody>
      </p:sp>
      <p:grpSp>
        <p:nvGrpSpPr>
          <p:cNvPr id="12" name="组合 11"/>
          <p:cNvGrpSpPr/>
          <p:nvPr/>
        </p:nvGrpSpPr>
        <p:grpSpPr>
          <a:xfrm>
            <a:off x="9182100" y="1610360"/>
            <a:ext cx="2743200" cy="4505705"/>
            <a:chOff x="1088296" y="4213143"/>
            <a:chExt cx="5041515" cy="1669682"/>
          </a:xfrm>
        </p:grpSpPr>
        <p:sp>
          <p:nvSpPr>
            <p:cNvPr id="13" name="矩形 12"/>
            <p:cNvSpPr/>
            <p:nvPr/>
          </p:nvSpPr>
          <p:spPr>
            <a:xfrm>
              <a:off x="1088298" y="4411542"/>
              <a:ext cx="5041513" cy="147128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关系模型是用关系结构（一组规范化了的二维表格）来描述实体及实体间联系的数据模型。从用户观点看，关系的逻辑结构就是一张没有重复行和重复列的二维表。表中每一行表示实体，每一列表示实体的属性。关系模型既能反映一对一联系，也能反映一对多和多对多对联系</a:t>
              </a:r>
              <a:r>
                <a:rPr lang="zh-CN" altLang="en-US" sz="1400" dirty="0" smtClean="0">
                  <a:solidFill>
                    <a:schemeClr val="tx1">
                      <a:lumMod val="50000"/>
                      <a:lumOff val="50000"/>
                    </a:schemeClr>
                  </a:solidFill>
                </a:rPr>
                <a:t>。</a:t>
              </a:r>
              <a:endParaRPr lang="en-US" altLang="zh-CN" sz="1400" dirty="0" smtClean="0">
                <a:solidFill>
                  <a:schemeClr val="tx1">
                    <a:lumMod val="50000"/>
                    <a:lumOff val="50000"/>
                  </a:schemeClr>
                </a:solidFill>
              </a:endParaRPr>
            </a:p>
            <a:p>
              <a:pPr algn="just">
                <a:lnSpc>
                  <a:spcPct val="120000"/>
                </a:lnSpc>
              </a:pPr>
              <a:r>
                <a:rPr lang="zh-CN" altLang="en-US" sz="1400" dirty="0" smtClean="0">
                  <a:solidFill>
                    <a:schemeClr val="tx1">
                      <a:lumMod val="50000"/>
                      <a:lumOff val="50000"/>
                    </a:schemeClr>
                  </a:solidFill>
                </a:rPr>
                <a:t>关系模型</a:t>
              </a:r>
              <a:r>
                <a:rPr lang="zh-CN" altLang="en-US" sz="1400" dirty="0">
                  <a:solidFill>
                    <a:schemeClr val="tx1">
                      <a:lumMod val="50000"/>
                      <a:lumOff val="50000"/>
                    </a:schemeClr>
                  </a:solidFill>
                </a:rPr>
                <a:t>的</a:t>
              </a:r>
              <a:r>
                <a:rPr lang="zh-CN" altLang="en-US" sz="1400" dirty="0" smtClean="0">
                  <a:solidFill>
                    <a:schemeClr val="tx1">
                      <a:lumMod val="50000"/>
                      <a:lumOff val="50000"/>
                    </a:schemeClr>
                  </a:solidFill>
                </a:rPr>
                <a:t>基本条件</a:t>
              </a:r>
              <a:r>
                <a:rPr lang="en-US" altLang="zh-CN" sz="1400" dirty="0" smtClean="0">
                  <a:solidFill>
                    <a:schemeClr val="tx1">
                      <a:lumMod val="50000"/>
                      <a:lumOff val="50000"/>
                    </a:schemeClr>
                  </a:solidFill>
                </a:rPr>
                <a:t>:</a:t>
              </a:r>
              <a:endParaRPr lang="en-US" altLang="zh-CN" sz="1400" dirty="0">
                <a:solidFill>
                  <a:schemeClr val="tx1">
                    <a:lumMod val="50000"/>
                    <a:lumOff val="50000"/>
                  </a:schemeClr>
                </a:solidFill>
              </a:endParaRPr>
            </a:p>
            <a:p>
              <a:pPr algn="just">
                <a:lnSpc>
                  <a:spcPct val="120000"/>
                </a:lnSpc>
              </a:pPr>
              <a:r>
                <a:rPr lang="zh-CN" altLang="en-US" sz="1400" dirty="0">
                  <a:solidFill>
                    <a:schemeClr val="tx1">
                      <a:lumMod val="50000"/>
                      <a:lumOff val="50000"/>
                    </a:schemeClr>
                  </a:solidFill>
                </a:rPr>
                <a:t>①属性值具有原子性，不可分解；</a:t>
              </a:r>
            </a:p>
            <a:p>
              <a:pPr algn="just">
                <a:lnSpc>
                  <a:spcPct val="120000"/>
                </a:lnSpc>
              </a:pPr>
              <a:r>
                <a:rPr lang="zh-CN" altLang="en-US" sz="1400" dirty="0">
                  <a:solidFill>
                    <a:schemeClr val="tx1">
                      <a:lumMod val="50000"/>
                      <a:lumOff val="50000"/>
                    </a:schemeClr>
                  </a:solidFill>
                </a:rPr>
                <a:t>②每一个属性必须各自有不同的名称，但可以有相同的值域；</a:t>
              </a:r>
            </a:p>
            <a:p>
              <a:pPr algn="just">
                <a:lnSpc>
                  <a:spcPct val="120000"/>
                </a:lnSpc>
              </a:pPr>
              <a:r>
                <a:rPr lang="zh-CN" altLang="en-US" sz="1400" dirty="0">
                  <a:solidFill>
                    <a:schemeClr val="tx1">
                      <a:lumMod val="50000"/>
                      <a:lumOff val="50000"/>
                    </a:schemeClr>
                  </a:solidFill>
                </a:rPr>
                <a:t>③关系中任意两行不能完全</a:t>
              </a:r>
              <a:r>
                <a:rPr lang="zh-CN" altLang="en-US" sz="1400" dirty="0" smtClean="0">
                  <a:solidFill>
                    <a:schemeClr val="tx1">
                      <a:lumMod val="50000"/>
                      <a:lumOff val="50000"/>
                    </a:schemeClr>
                  </a:solidFill>
                </a:rPr>
                <a:t>相同</a:t>
              </a:r>
              <a:endParaRPr lang="en-US" altLang="zh-CN" sz="1400" dirty="0" smtClean="0">
                <a:solidFill>
                  <a:schemeClr val="tx1">
                    <a:lumMod val="50000"/>
                    <a:lumOff val="50000"/>
                  </a:schemeClr>
                </a:solidFill>
              </a:endParaRPr>
            </a:p>
            <a:p>
              <a:pPr algn="just">
                <a:lnSpc>
                  <a:spcPct val="120000"/>
                </a:lnSpc>
              </a:pPr>
              <a:r>
                <a:rPr lang="zh-CN" altLang="en-US" sz="1400" dirty="0" smtClean="0">
                  <a:solidFill>
                    <a:schemeClr val="tx1">
                      <a:lumMod val="50000"/>
                      <a:lumOff val="50000"/>
                    </a:schemeClr>
                  </a:solidFill>
                </a:rPr>
                <a:t>④</a:t>
              </a:r>
              <a:r>
                <a:rPr lang="zh-CN" altLang="en-US" sz="1400" dirty="0">
                  <a:solidFill>
                    <a:schemeClr val="tx1">
                      <a:lumMod val="50000"/>
                      <a:lumOff val="50000"/>
                    </a:schemeClr>
                  </a:solidFill>
                </a:rPr>
                <a:t>理论上没有行序</a:t>
              </a:r>
              <a:r>
                <a:rPr lang="zh-CN" altLang="en-US" sz="1400" dirty="0" smtClean="0">
                  <a:solidFill>
                    <a:schemeClr val="tx1">
                      <a:lumMod val="50000"/>
                      <a:lumOff val="50000"/>
                    </a:schemeClr>
                  </a:solidFill>
                </a:rPr>
                <a:t>，列序。</a:t>
              </a:r>
              <a:endParaRPr lang="zh-CN" altLang="en-US" sz="1400" dirty="0">
                <a:solidFill>
                  <a:schemeClr val="tx1">
                    <a:lumMod val="50000"/>
                    <a:lumOff val="50000"/>
                  </a:schemeClr>
                </a:solidFill>
              </a:endParaRPr>
            </a:p>
          </p:txBody>
        </p:sp>
        <p:sp>
          <p:nvSpPr>
            <p:cNvPr id="14" name="矩形 13"/>
            <p:cNvSpPr/>
            <p:nvPr/>
          </p:nvSpPr>
          <p:spPr>
            <a:xfrm>
              <a:off x="1088296" y="4213143"/>
              <a:ext cx="5041513" cy="268298"/>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基本概念和数据结构</a:t>
              </a:r>
            </a:p>
          </p:txBody>
        </p:sp>
      </p:grpSp>
      <p:grpSp>
        <p:nvGrpSpPr>
          <p:cNvPr id="15" name="组合 14"/>
          <p:cNvGrpSpPr/>
          <p:nvPr/>
        </p:nvGrpSpPr>
        <p:grpSpPr>
          <a:xfrm>
            <a:off x="1046328" y="5458758"/>
            <a:ext cx="7716672" cy="1183799"/>
            <a:chOff x="1088299" y="4213143"/>
            <a:chExt cx="2241974" cy="1183832"/>
          </a:xfrm>
        </p:grpSpPr>
        <p:sp>
          <p:nvSpPr>
            <p:cNvPr id="16" name="矩形 15"/>
            <p:cNvSpPr/>
            <p:nvPr/>
          </p:nvSpPr>
          <p:spPr>
            <a:xfrm>
              <a:off x="1088299" y="4658290"/>
              <a:ext cx="2241974" cy="738685"/>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在关系模型中，操作对象和操作结果都是关系（若干元组的集合），操作关系的行为定义为关系语言。关系语言是一种结构化查询语言，结构化查询语言是高度非过程化的语言，查询过程只需给出查询对象，而不必给出怎样查询。</a:t>
              </a:r>
            </a:p>
          </p:txBody>
        </p:sp>
        <p:sp>
          <p:nvSpPr>
            <p:cNvPr id="17" name="矩形 16"/>
            <p:cNvSpPr/>
            <p:nvPr/>
          </p:nvSpPr>
          <p:spPr>
            <a:xfrm>
              <a:off x="1088299" y="4213143"/>
              <a:ext cx="2241974" cy="42474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数据操纵与完整性约束</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3485867846"/>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03</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数据库系统结构</a:t>
            </a: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模式与体系结构</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31" name="组合 130"/>
          <p:cNvGrpSpPr/>
          <p:nvPr/>
        </p:nvGrpSpPr>
        <p:grpSpPr>
          <a:xfrm>
            <a:off x="1215390" y="1610359"/>
            <a:ext cx="9900285" cy="1830145"/>
            <a:chOff x="1088299" y="4213143"/>
            <a:chExt cx="5041512" cy="1830154"/>
          </a:xfrm>
        </p:grpSpPr>
        <p:sp>
          <p:nvSpPr>
            <p:cNvPr id="132" name="矩形 131"/>
            <p:cNvSpPr/>
            <p:nvPr/>
          </p:nvSpPr>
          <p:spPr>
            <a:xfrm>
              <a:off x="1088299" y="4658295"/>
              <a:ext cx="5041512" cy="1385002"/>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模式是基于特定数据模型的一种结构性信息的描述和定义（数据的结构化抽象），也可以理解为模式用于描述同一类事物的数据结构（属性的名称、类型、值域和完整性约束等）及其联系，且模式用于描述数据模型的型（如关系模型的表头），不涉及具体的数据值（如关系模型的表身）。一组具体的数据（值）构成了数据模式的一个实例（模式的具体表现），一个模式可以有许多实例。模式是相对稳定的（数据结构相对不变），是数据结构信息的抽象；而实例是相对变动的（数据值不断变化），是模式特定时刻的数据状态反映。</a:t>
              </a:r>
            </a:p>
          </p:txBody>
        </p:sp>
        <p:sp>
          <p:nvSpPr>
            <p:cNvPr id="133" name="矩形 132"/>
            <p:cNvSpPr/>
            <p:nvPr/>
          </p:nvSpPr>
          <p:spPr>
            <a:xfrm>
              <a:off x="1088299" y="4213143"/>
              <a:ext cx="2241974" cy="4247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模</a:t>
              </a:r>
              <a:r>
                <a:rPr lang="zh-CN" altLang="en-US" b="1" dirty="0">
                  <a:solidFill>
                    <a:schemeClr val="tx1">
                      <a:lumMod val="65000"/>
                      <a:lumOff val="35000"/>
                    </a:schemeClr>
                  </a:solidFill>
                </a:rPr>
                <a:t>式的概</a:t>
              </a:r>
              <a:r>
                <a:rPr lang="zh-CN" altLang="en-US" b="1" dirty="0" smtClean="0">
                  <a:solidFill>
                    <a:schemeClr val="tx1">
                      <a:lumMod val="65000"/>
                      <a:lumOff val="35000"/>
                    </a:schemeClr>
                  </a:solidFill>
                </a:rPr>
                <a:t>念</a:t>
              </a:r>
              <a:endParaRPr lang="zh-CN" altLang="en-US" b="1" dirty="0">
                <a:solidFill>
                  <a:schemeClr val="tx1">
                    <a:lumMod val="65000"/>
                    <a:lumOff val="35000"/>
                  </a:schemeClr>
                </a:solidFill>
              </a:endParaRPr>
            </a:p>
          </p:txBody>
        </p:sp>
      </p:grpSp>
      <p:sp>
        <p:nvSpPr>
          <p:cNvPr id="15" name="矩形 14"/>
          <p:cNvSpPr/>
          <p:nvPr/>
        </p:nvSpPr>
        <p:spPr>
          <a:xfrm>
            <a:off x="1215621" y="3650487"/>
            <a:ext cx="4051934"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数据、模式、数据模型三者的关联</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270" y="4174957"/>
            <a:ext cx="9748589" cy="1856874"/>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本章导读</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359038" y="400325"/>
            <a:ext cx="85311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start</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3017520" y="1573906"/>
            <a:ext cx="8645060" cy="2445411"/>
            <a:chOff x="2154711" y="4290613"/>
            <a:chExt cx="3975100" cy="1775471"/>
          </a:xfrm>
        </p:grpSpPr>
        <p:sp>
          <p:nvSpPr>
            <p:cNvPr id="17" name="矩形 16"/>
            <p:cNvSpPr/>
            <p:nvPr/>
          </p:nvSpPr>
          <p:spPr>
            <a:xfrm>
              <a:off x="2154711" y="4658295"/>
              <a:ext cx="3975100" cy="140778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在当今信息时代，</a:t>
              </a:r>
              <a:r>
                <a:rPr lang="en-US" altLang="zh-CN" sz="2000" dirty="0">
                  <a:solidFill>
                    <a:schemeClr val="tx1">
                      <a:lumMod val="50000"/>
                      <a:lumOff val="50000"/>
                    </a:schemeClr>
                  </a:solidFill>
                </a:rPr>
                <a:t>80%</a:t>
              </a:r>
              <a:r>
                <a:rPr lang="zh-CN" altLang="en-US" sz="2000">
                  <a:solidFill>
                    <a:schemeClr val="tx1">
                      <a:lumMod val="50000"/>
                      <a:lumOff val="50000"/>
                    </a:schemeClr>
                  </a:solidFill>
                </a:rPr>
                <a:t>以上的计算机应用都集中在数据处理方面。数据处理的重要环节是数据管理，数据管理的重要技术是数据库技术。数据库已经成为日常生活和工作的一部分，几乎所有的信息管理系统都构建在数据库系统之上。数据库已成为现代信息社会的基石，是发展人工智能与大数据的底层技术，其使用频度和规模已成为衡量国家现代化的重要指标。</a:t>
              </a:r>
              <a:endParaRPr lang="zh-CN" altLang="en-US" sz="2000" dirty="0">
                <a:solidFill>
                  <a:schemeClr val="tx1">
                    <a:lumMod val="50000"/>
                    <a:lumOff val="50000"/>
                  </a:schemeClr>
                </a:solidFill>
              </a:endParaRPr>
            </a:p>
          </p:txBody>
        </p:sp>
        <p:sp>
          <p:nvSpPr>
            <p:cNvPr id="18" name="矩形 17"/>
            <p:cNvSpPr/>
            <p:nvPr/>
          </p:nvSpPr>
          <p:spPr>
            <a:xfrm>
              <a:off x="3688505" y="4290613"/>
              <a:ext cx="659563" cy="38881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a:solidFill>
                    <a:schemeClr val="tx1">
                      <a:lumMod val="65000"/>
                      <a:lumOff val="35000"/>
                    </a:schemeClr>
                  </a:solidFill>
                </a:rPr>
                <a:t>本章导读</a:t>
              </a:r>
            </a:p>
          </p:txBody>
        </p:sp>
      </p:grpSp>
      <p:pic>
        <p:nvPicPr>
          <p:cNvPr id="22" name="图片占位符 21"/>
          <p:cNvPicPr>
            <a:picLocks noGrp="1" noChangeAspect="1"/>
          </p:cNvPicPr>
          <p:nvPr>
            <p:ph type="pic" sz="quarter" idx="11"/>
          </p:nvPr>
        </p:nvPicPr>
        <p:blipFill>
          <a:blip r:embed="rId3" cstate="screen"/>
          <a:srcRect/>
          <a:stretch>
            <a:fillRect/>
          </a:stretch>
        </p:blipFill>
        <p:spPr>
          <a:xfrm>
            <a:off x="785598" y="1329802"/>
            <a:ext cx="2011319" cy="2011318"/>
          </a:xfrm>
        </p:spPr>
      </p:pic>
    </p:spTree>
    <p:extLst>
      <p:ext uri="{BB962C8B-B14F-4D97-AF65-F5344CB8AC3E}">
        <p14:creationId xmlns:p14="http://schemas.microsoft.com/office/powerpoint/2010/main" val="2140142452"/>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104614" y="1878971"/>
            <a:ext cx="4422410" cy="4134958"/>
            <a:chOff x="1104614" y="1878971"/>
            <a:chExt cx="4422410" cy="4134958"/>
          </a:xfrm>
        </p:grpSpPr>
        <p:grpSp>
          <p:nvGrpSpPr>
            <p:cNvPr id="4" name="Group 6"/>
            <p:cNvGrpSpPr/>
            <p:nvPr/>
          </p:nvGrpSpPr>
          <p:grpSpPr>
            <a:xfrm>
              <a:off x="2679613" y="1878971"/>
              <a:ext cx="2847411" cy="2876550"/>
              <a:chOff x="1990055" y="662512"/>
              <a:chExt cx="2847411" cy="2876550"/>
            </a:xfrm>
          </p:grpSpPr>
          <p:grpSp>
            <p:nvGrpSpPr>
              <p:cNvPr id="15" name="Group 14"/>
              <p:cNvGrpSpPr/>
              <p:nvPr/>
            </p:nvGrpSpPr>
            <p:grpSpPr>
              <a:xfrm>
                <a:off x="1990055" y="662512"/>
                <a:ext cx="2847411" cy="2876550"/>
                <a:chOff x="1922526" y="662512"/>
                <a:chExt cx="2847411" cy="2876550"/>
              </a:xfrm>
            </p:grpSpPr>
            <p:sp>
              <p:nvSpPr>
                <p:cNvPr id="20" name="Parallelogram 5"/>
                <p:cNvSpPr/>
                <p:nvPr/>
              </p:nvSpPr>
              <p:spPr>
                <a:xfrm flipH="1">
                  <a:off x="3164096" y="2568575"/>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Parallelogram 4"/>
                <p:cNvSpPr/>
                <p:nvPr/>
              </p:nvSpPr>
              <p:spPr>
                <a:xfrm>
                  <a:off x="2851120" y="2568575"/>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2" name="Group 13"/>
                <p:cNvGrpSpPr/>
                <p:nvPr/>
              </p:nvGrpSpPr>
              <p:grpSpPr>
                <a:xfrm>
                  <a:off x="1922526" y="662512"/>
                  <a:ext cx="2150430" cy="2876550"/>
                  <a:chOff x="1922526" y="662512"/>
                  <a:chExt cx="2150430" cy="2876550"/>
                </a:xfrm>
                <a:solidFill>
                  <a:schemeClr val="accent2"/>
                </a:solidFill>
              </p:grpSpPr>
              <p:sp>
                <p:nvSpPr>
                  <p:cNvPr id="23" name="Isosceles Triangle 2"/>
                  <p:cNvSpPr/>
                  <p:nvPr/>
                </p:nvSpPr>
                <p:spPr>
                  <a:xfrm flipH="1">
                    <a:off x="1922526" y="662512"/>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Parallelogram 3"/>
                  <p:cNvSpPr/>
                  <p:nvPr/>
                </p:nvSpPr>
                <p:spPr>
                  <a:xfrm flipH="1">
                    <a:off x="2371923" y="2023986"/>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18" name="Freeform: Shape 19"/>
              <p:cNvSpPr/>
              <p:nvPr/>
            </p:nvSpPr>
            <p:spPr bwMode="auto">
              <a:xfrm>
                <a:off x="2661123" y="1315323"/>
                <a:ext cx="515051" cy="51409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sp>
            <p:nvSpPr>
              <p:cNvPr id="19" name="Rectangle 1"/>
              <p:cNvSpPr/>
              <p:nvPr/>
            </p:nvSpPr>
            <p:spPr>
              <a:xfrm>
                <a:off x="2723573" y="2555787"/>
                <a:ext cx="1132790" cy="523220"/>
              </a:xfrm>
              <a:prstGeom prst="rect">
                <a:avLst/>
              </a:prstGeom>
            </p:spPr>
            <p:txBody>
              <a:bodyPr wrap="none">
                <a:normAutofit/>
              </a:bodyPr>
              <a:lstStyle/>
              <a:p>
                <a:r>
                  <a:rPr lang="en-US" altLang="zh-CN" sz="2800" b="1" dirty="0" smtClean="0">
                    <a:solidFill>
                      <a:schemeClr val="bg1"/>
                    </a:solidFill>
                  </a:rPr>
                  <a:t>DBMS</a:t>
                </a:r>
                <a:r>
                  <a:rPr lang="zh-CN" altLang="en-US" sz="2800" b="1" dirty="0" smtClean="0">
                    <a:solidFill>
                      <a:schemeClr val="bg1"/>
                    </a:solidFill>
                  </a:rPr>
                  <a:t>角度</a:t>
                </a:r>
                <a:endParaRPr lang="en-US" altLang="zh-CN" sz="2800" b="1" dirty="0">
                  <a:solidFill>
                    <a:schemeClr val="bg1"/>
                  </a:solidFill>
                </a:endParaRPr>
              </a:p>
            </p:txBody>
          </p:sp>
        </p:grpSp>
        <p:sp>
          <p:nvSpPr>
            <p:cNvPr id="26" name="矩形 25"/>
            <p:cNvSpPr/>
            <p:nvPr/>
          </p:nvSpPr>
          <p:spPr>
            <a:xfrm>
              <a:off x="1104614" y="5426845"/>
              <a:ext cx="4109434" cy="58708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数据库系统通常采用三级模式结构，这是数据库系统的内部体系结构，通常称为数据库体系结</a:t>
              </a:r>
              <a:r>
                <a:rPr lang="zh-CN" altLang="en-US" sz="1400" dirty="0" smtClean="0">
                  <a:solidFill>
                    <a:schemeClr val="tx1">
                      <a:lumMod val="50000"/>
                      <a:lumOff val="50000"/>
                    </a:schemeClr>
                  </a:solidFill>
                </a:rPr>
                <a:t>构。</a:t>
              </a:r>
              <a:endParaRPr lang="zh-CN" altLang="en-US" sz="1400" dirty="0">
                <a:solidFill>
                  <a:schemeClr val="tx1">
                    <a:lumMod val="50000"/>
                    <a:lumOff val="50000"/>
                  </a:schemeClr>
                </a:solidFill>
              </a:endParaRPr>
            </a:p>
          </p:txBody>
        </p:sp>
      </p:grpSp>
      <p:grpSp>
        <p:nvGrpSpPr>
          <p:cNvPr id="5" name="Group 7"/>
          <p:cNvGrpSpPr/>
          <p:nvPr/>
        </p:nvGrpSpPr>
        <p:grpSpPr>
          <a:xfrm>
            <a:off x="6911975" y="2070100"/>
            <a:ext cx="2847340" cy="2876550"/>
            <a:chOff x="7354535" y="2568575"/>
            <a:chExt cx="2847411" cy="2876550"/>
          </a:xfrm>
        </p:grpSpPr>
        <p:grpSp>
          <p:nvGrpSpPr>
            <p:cNvPr id="6" name="Group 8"/>
            <p:cNvGrpSpPr/>
            <p:nvPr/>
          </p:nvGrpSpPr>
          <p:grpSpPr>
            <a:xfrm flipH="1" flipV="1">
              <a:off x="7354535" y="2568575"/>
              <a:ext cx="2847411" cy="2876550"/>
              <a:chOff x="2074926" y="1130300"/>
              <a:chExt cx="2847411" cy="2876550"/>
            </a:xfrm>
          </p:grpSpPr>
          <p:sp>
            <p:nvSpPr>
              <p:cNvPr id="11" name="Parallelogram 9"/>
              <p:cNvSpPr/>
              <p:nvPr/>
            </p:nvSpPr>
            <p:spPr>
              <a:xfrm>
                <a:off x="2074926" y="3036363"/>
                <a:ext cx="1605841" cy="481752"/>
              </a:xfrm>
              <a:prstGeom prst="parallelogram">
                <a:avLst>
                  <a:gd name="adj" fmla="val 63945"/>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Parallelogram 10"/>
              <p:cNvSpPr/>
              <p:nvPr/>
            </p:nvSpPr>
            <p:spPr>
              <a:xfrm flipH="1">
                <a:off x="2387902" y="3036363"/>
                <a:ext cx="1605841" cy="970487"/>
              </a:xfrm>
              <a:prstGeom prst="parallelogram">
                <a:avLst>
                  <a:gd name="adj" fmla="val 38669"/>
                </a:avLst>
              </a:prstGeom>
              <a:solidFill>
                <a:schemeClr val="tx1">
                  <a:lumMod val="65000"/>
                  <a:lumOff val="3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sosceles Triangle 11"/>
              <p:cNvSpPr/>
              <p:nvPr/>
            </p:nvSpPr>
            <p:spPr>
              <a:xfrm>
                <a:off x="2771907" y="1130300"/>
                <a:ext cx="2150430" cy="1368456"/>
              </a:xfrm>
              <a:prstGeom prst="triangle">
                <a:avLst>
                  <a:gd name="adj" fmla="val 65232"/>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Parallelogram 12"/>
              <p:cNvSpPr/>
              <p:nvPr/>
            </p:nvSpPr>
            <p:spPr>
              <a:xfrm>
                <a:off x="2771907" y="2491774"/>
                <a:ext cx="1701033" cy="1515076"/>
              </a:xfrm>
              <a:prstGeom prst="parallelogram">
                <a:avLst>
                  <a:gd name="adj" fmla="val 30532"/>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0" name="Rectangle 22"/>
            <p:cNvSpPr/>
            <p:nvPr/>
          </p:nvSpPr>
          <p:spPr>
            <a:xfrm>
              <a:off x="7723849" y="4091499"/>
              <a:ext cx="1024639" cy="523220"/>
            </a:xfrm>
            <a:prstGeom prst="rect">
              <a:avLst/>
            </a:prstGeom>
          </p:spPr>
          <p:txBody>
            <a:bodyPr wrap="none">
              <a:normAutofit/>
            </a:bodyPr>
            <a:lstStyle/>
            <a:p>
              <a:r>
                <a:rPr lang="zh-CN" altLang="en-US" sz="2800" b="1" dirty="0">
                  <a:solidFill>
                    <a:srgbClr val="00B0F0"/>
                  </a:solidFill>
                </a:rPr>
                <a:t>用户角</a:t>
              </a:r>
              <a:r>
                <a:rPr lang="zh-CN" altLang="en-US" sz="2800" b="1" dirty="0" smtClean="0">
                  <a:solidFill>
                    <a:srgbClr val="00B0F0"/>
                  </a:solidFill>
                </a:rPr>
                <a:t>度</a:t>
              </a:r>
              <a:endParaRPr lang="en-US" altLang="zh-CN" sz="2800" b="1" dirty="0">
                <a:solidFill>
                  <a:srgbClr val="00B0F0"/>
                </a:solidFill>
              </a:endParaRPr>
            </a:p>
          </p:txBody>
        </p:sp>
      </p:grpSp>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模式与体系结构</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52" name="组合 51"/>
          <p:cNvGrpSpPr/>
          <p:nvPr/>
        </p:nvGrpSpPr>
        <p:grpSpPr>
          <a:xfrm>
            <a:off x="6487086" y="2313542"/>
            <a:ext cx="4109434" cy="3700387"/>
            <a:chOff x="1159459" y="2313542"/>
            <a:chExt cx="4109434" cy="3700387"/>
          </a:xfrm>
        </p:grpSpPr>
        <p:sp>
          <p:nvSpPr>
            <p:cNvPr id="56" name="Freeform: Shape 19"/>
            <p:cNvSpPr/>
            <p:nvPr/>
          </p:nvSpPr>
          <p:spPr bwMode="auto">
            <a:xfrm>
              <a:off x="2734084" y="2313542"/>
              <a:ext cx="515051" cy="51409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sp>
          <p:nvSpPr>
            <p:cNvPr id="54" name="矩形 53"/>
            <p:cNvSpPr/>
            <p:nvPr/>
          </p:nvSpPr>
          <p:spPr>
            <a:xfrm>
              <a:off x="1159459" y="5145999"/>
              <a:ext cx="4109434" cy="86793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数据库系统的结构可以分为单机结构、主从式结构、分布式结构、</a:t>
              </a:r>
              <a:r>
                <a:rPr lang="en-US" altLang="zh-CN" sz="1400" dirty="0">
                  <a:solidFill>
                    <a:schemeClr val="tx1">
                      <a:lumMod val="50000"/>
                      <a:lumOff val="50000"/>
                    </a:schemeClr>
                  </a:solidFill>
                </a:rPr>
                <a:t>C/S</a:t>
              </a:r>
              <a:r>
                <a:rPr lang="zh-CN" altLang="en-US" sz="1400" dirty="0">
                  <a:solidFill>
                    <a:schemeClr val="tx1">
                      <a:lumMod val="50000"/>
                      <a:lumOff val="50000"/>
                    </a:schemeClr>
                  </a:solidFill>
                </a:rPr>
                <a:t>结构和</a:t>
              </a:r>
              <a:r>
                <a:rPr lang="en-US" altLang="zh-CN" sz="1400" dirty="0">
                  <a:solidFill>
                    <a:schemeClr val="tx1">
                      <a:lumMod val="50000"/>
                      <a:lumOff val="50000"/>
                    </a:schemeClr>
                  </a:solidFill>
                </a:rPr>
                <a:t>B/S</a:t>
              </a:r>
              <a:r>
                <a:rPr lang="zh-CN" altLang="en-US" sz="1400" dirty="0">
                  <a:solidFill>
                    <a:schemeClr val="tx1">
                      <a:lumMod val="50000"/>
                      <a:lumOff val="50000"/>
                    </a:schemeClr>
                  </a:solidFill>
                </a:rPr>
                <a:t>结构等，这是数据库系统的外部体系结构，简称数据库系统体系结构。。</a:t>
              </a:r>
            </a:p>
          </p:txBody>
        </p:sp>
      </p:grpSp>
      <p:sp>
        <p:nvSpPr>
          <p:cNvPr id="41" name="矩形 40"/>
          <p:cNvSpPr/>
          <p:nvPr/>
        </p:nvSpPr>
        <p:spPr>
          <a:xfrm>
            <a:off x="1215390" y="1610359"/>
            <a:ext cx="4402683"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体系结构的概念</a:t>
            </a: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组合 130"/>
          <p:cNvGrpSpPr/>
          <p:nvPr/>
        </p:nvGrpSpPr>
        <p:grpSpPr>
          <a:xfrm>
            <a:off x="6185095" y="1322509"/>
            <a:ext cx="5467841" cy="1509814"/>
            <a:chOff x="1088299" y="4213143"/>
            <a:chExt cx="5041511" cy="1753210"/>
          </a:xfrm>
        </p:grpSpPr>
        <p:sp>
          <p:nvSpPr>
            <p:cNvPr id="132" name="矩形 131"/>
            <p:cNvSpPr/>
            <p:nvPr/>
          </p:nvSpPr>
          <p:spPr>
            <a:xfrm>
              <a:off x="1118959" y="4658295"/>
              <a:ext cx="5010851" cy="130805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是对特定用户数据（局部数据）的逻辑结构和特征的描述，是某个或某几个用户看到的和直接操作的用户数据视图 ，是从（概念）模式导出的一个子集。外模式是用户与数据库系统之间的接口，用户对数据的操作实质是对外模式数据的操作。</a:t>
              </a:r>
            </a:p>
          </p:txBody>
        </p:sp>
        <p:sp>
          <p:nvSpPr>
            <p:cNvPr id="133" name="矩形 132"/>
            <p:cNvSpPr/>
            <p:nvPr/>
          </p:nvSpPr>
          <p:spPr>
            <a:xfrm>
              <a:off x="1088299" y="4213143"/>
              <a:ext cx="2241974"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外模式</a:t>
              </a:r>
            </a:p>
          </p:txBody>
        </p:sp>
      </p:gr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4698722"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三级模式结构和两层映像</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a:off x="6185095" y="2898908"/>
            <a:ext cx="5467842" cy="1830147"/>
            <a:chOff x="1088299" y="4213143"/>
            <a:chExt cx="5041512" cy="1830147"/>
          </a:xfrm>
        </p:grpSpPr>
        <p:sp>
          <p:nvSpPr>
            <p:cNvPr id="4" name="矩形 3"/>
            <p:cNvSpPr/>
            <p:nvPr/>
          </p:nvSpPr>
          <p:spPr>
            <a:xfrm>
              <a:off x="1088299" y="4658295"/>
              <a:ext cx="5041512" cy="1384995"/>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是对所有用户数据（全局数据）的逻辑结构和特征的总体描述，是所有用户的公共数据视图，是所有外模式的集合。概念模式是由数据库设计者对所有用户数据的综合，按照规范化理论构造的全局逻辑结构。概念模式是外模式和内模式的中间环节和隔离层，是保证数据独立性的关键部分。</a:t>
              </a:r>
              <a:endParaRPr lang="zh-CN" altLang="en-US" sz="1400" dirty="0">
                <a:solidFill>
                  <a:schemeClr val="tx1">
                    <a:lumMod val="50000"/>
                    <a:lumOff val="50000"/>
                  </a:schemeClr>
                </a:solidFill>
              </a:endParaRPr>
            </a:p>
          </p:txBody>
        </p:sp>
        <p:sp>
          <p:nvSpPr>
            <p:cNvPr id="5" name="矩形 4"/>
            <p:cNvSpPr/>
            <p:nvPr/>
          </p:nvSpPr>
          <p:spPr>
            <a:xfrm>
              <a:off x="1088299" y="4213143"/>
              <a:ext cx="2241974"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概念模式</a:t>
              </a:r>
            </a:p>
          </p:txBody>
        </p:sp>
      </p:grpSp>
      <p:pic>
        <p:nvPicPr>
          <p:cNvPr id="1026" name="图片 293" descr="图形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598" y="2298035"/>
            <a:ext cx="5146217" cy="369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组合 16"/>
          <p:cNvGrpSpPr/>
          <p:nvPr/>
        </p:nvGrpSpPr>
        <p:grpSpPr>
          <a:xfrm>
            <a:off x="6218348" y="4734534"/>
            <a:ext cx="5444232" cy="1802219"/>
            <a:chOff x="1088299" y="4213143"/>
            <a:chExt cx="5041512" cy="1922856"/>
          </a:xfrm>
        </p:grpSpPr>
        <p:sp>
          <p:nvSpPr>
            <p:cNvPr id="18" name="矩形 17"/>
            <p:cNvSpPr/>
            <p:nvPr/>
          </p:nvSpPr>
          <p:spPr>
            <a:xfrm>
              <a:off x="1088299" y="4658295"/>
              <a:ext cx="5041512" cy="147770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是对全体数据的存储结构与存储策略的描述，是全体数据的存储视图（全局逻辑结构变换为物理结构的文件形式），是数据在计算机系统中的内部表示和底层描述。内模式负责定义所有数据的存储结构和存储策略，包括数据项的存储结构、记录的存储方式、文件的组织方式、索引的组织方式、数据的压缩存储和加密与否等。</a:t>
              </a:r>
              <a:endParaRPr lang="zh-CN" altLang="en-US" sz="1400" dirty="0">
                <a:solidFill>
                  <a:schemeClr val="tx1">
                    <a:lumMod val="50000"/>
                    <a:lumOff val="50000"/>
                  </a:schemeClr>
                </a:solidFill>
              </a:endParaRPr>
            </a:p>
          </p:txBody>
        </p:sp>
        <p:sp>
          <p:nvSpPr>
            <p:cNvPr id="19" name="矩形 18"/>
            <p:cNvSpPr/>
            <p:nvPr/>
          </p:nvSpPr>
          <p:spPr>
            <a:xfrm>
              <a:off x="1088299" y="4213143"/>
              <a:ext cx="2241974"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内模式</a:t>
              </a:r>
            </a:p>
          </p:txBody>
        </p:sp>
      </p:grpSp>
      <p:sp>
        <p:nvSpPr>
          <p:cNvPr id="20" name="矩形 19"/>
          <p:cNvSpPr/>
          <p:nvPr/>
        </p:nvSpPr>
        <p:spPr>
          <a:xfrm>
            <a:off x="1215390" y="1610359"/>
            <a:ext cx="4402683"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三级模式结构</a:t>
            </a:r>
            <a:endParaRPr lang="zh-CN" altLang="en-US" b="1" dirty="0">
              <a:solidFill>
                <a:schemeClr val="tx1">
                  <a:lumMod val="65000"/>
                  <a:lumOff val="35000"/>
                </a:schemeClr>
              </a:solidFill>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组合 130"/>
          <p:cNvGrpSpPr/>
          <p:nvPr/>
        </p:nvGrpSpPr>
        <p:grpSpPr>
          <a:xfrm>
            <a:off x="6102072" y="1520575"/>
            <a:ext cx="5467841" cy="2543943"/>
            <a:chOff x="1088299" y="4213143"/>
            <a:chExt cx="5041511" cy="2954051"/>
          </a:xfrm>
        </p:grpSpPr>
        <p:sp>
          <p:nvSpPr>
            <p:cNvPr id="132" name="矩形 131"/>
            <p:cNvSpPr/>
            <p:nvPr/>
          </p:nvSpPr>
          <p:spPr>
            <a:xfrm>
              <a:off x="1118959" y="4658295"/>
              <a:ext cx="5010851" cy="250889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外模式</a:t>
              </a:r>
              <a:r>
                <a:rPr lang="en-US" altLang="zh-CN" sz="1400" dirty="0">
                  <a:solidFill>
                    <a:schemeClr val="tx1">
                      <a:lumMod val="50000"/>
                      <a:lumOff val="50000"/>
                    </a:schemeClr>
                  </a:solidFill>
                </a:rPr>
                <a:t>/</a:t>
              </a:r>
              <a:r>
                <a:rPr lang="zh-CN" altLang="en-US" sz="1400" dirty="0">
                  <a:solidFill>
                    <a:schemeClr val="tx1">
                      <a:lumMod val="50000"/>
                      <a:lumOff val="50000"/>
                    </a:schemeClr>
                  </a:solidFill>
                </a:rPr>
                <a:t>模式映像通常保存在外模式描述中，它定义并保证了外模式与概念模式之间的对应关系。由于应用程序是根据外模式进行设计的，因此，当概念模式（逻辑结构）发生变化时（如新增关系或修改属性的数据类型、取值范围、约束条件等），只要数据库管理员改变外模式</a:t>
              </a:r>
              <a:r>
                <a:rPr lang="en-US" altLang="zh-CN" sz="1400" dirty="0">
                  <a:solidFill>
                    <a:schemeClr val="tx1">
                      <a:lumMod val="50000"/>
                      <a:lumOff val="50000"/>
                    </a:schemeClr>
                  </a:solidFill>
                </a:rPr>
                <a:t>/</a:t>
              </a:r>
              <a:r>
                <a:rPr lang="zh-CN" altLang="en-US" sz="1400" dirty="0">
                  <a:solidFill>
                    <a:schemeClr val="tx1">
                      <a:lumMod val="50000"/>
                      <a:lumOff val="50000"/>
                    </a:schemeClr>
                  </a:solidFill>
                </a:rPr>
                <a:t>模式映像，就可以使外模式保持不变，对应的应用程序也可保持不变。也就是说，（全局）数据逻辑结构的改变不影响外模式的独立性，从而保证了应用程序间的独立性（数据的逻辑独立性）。</a:t>
              </a:r>
            </a:p>
          </p:txBody>
        </p:sp>
        <p:sp>
          <p:nvSpPr>
            <p:cNvPr id="133" name="矩形 132"/>
            <p:cNvSpPr/>
            <p:nvPr/>
          </p:nvSpPr>
          <p:spPr>
            <a:xfrm>
              <a:off x="1088299" y="4213143"/>
              <a:ext cx="2241974" cy="45999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外模式</a:t>
              </a:r>
              <a:r>
                <a:rPr lang="en-US" altLang="zh-CN" b="1" dirty="0">
                  <a:solidFill>
                    <a:schemeClr val="tx1">
                      <a:lumMod val="65000"/>
                      <a:lumOff val="35000"/>
                    </a:schemeClr>
                  </a:solidFill>
                </a:rPr>
                <a:t>/</a:t>
              </a:r>
              <a:r>
                <a:rPr lang="zh-CN" altLang="en-US" b="1" dirty="0">
                  <a:solidFill>
                    <a:schemeClr val="tx1">
                      <a:lumMod val="65000"/>
                      <a:lumOff val="35000"/>
                    </a:schemeClr>
                  </a:solidFill>
                </a:rPr>
                <a:t>模式映像</a:t>
              </a:r>
            </a:p>
          </p:txBody>
        </p:sp>
      </p:gr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4698722"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三级模式结构和两层映像</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a:off x="6102071" y="4025400"/>
            <a:ext cx="5467842" cy="2347211"/>
            <a:chOff x="1088299" y="4213143"/>
            <a:chExt cx="5041512" cy="2347211"/>
          </a:xfrm>
        </p:grpSpPr>
        <p:sp>
          <p:nvSpPr>
            <p:cNvPr id="4" name="矩形 3"/>
            <p:cNvSpPr/>
            <p:nvPr/>
          </p:nvSpPr>
          <p:spPr>
            <a:xfrm>
              <a:off x="1088299" y="4658295"/>
              <a:ext cx="5041512" cy="190205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模式</a:t>
              </a:r>
              <a:r>
                <a:rPr lang="en-US" altLang="zh-CN" sz="1400" dirty="0">
                  <a:solidFill>
                    <a:schemeClr val="tx1">
                      <a:lumMod val="50000"/>
                      <a:lumOff val="50000"/>
                    </a:schemeClr>
                  </a:solidFill>
                  <a:sym typeface="+mn-ea"/>
                </a:rPr>
                <a:t>/</a:t>
              </a:r>
              <a:r>
                <a:rPr lang="zh-CN" altLang="en-US" sz="1400" dirty="0">
                  <a:solidFill>
                    <a:schemeClr val="tx1">
                      <a:lumMod val="50000"/>
                      <a:lumOff val="50000"/>
                    </a:schemeClr>
                  </a:solidFill>
                  <a:sym typeface="+mn-ea"/>
                </a:rPr>
                <a:t>内模式映像通常保存在模式描述中，它定义并保证了概念模式与内模式之间的对应关系。当内模式（物理结构）改变时（如介质和位置的改变、数据库文件的增、删、改、数据库文件属性的变化等），只要数据库管理员修改模式</a:t>
              </a:r>
              <a:r>
                <a:rPr lang="en-US" altLang="zh-CN" sz="1400" dirty="0">
                  <a:solidFill>
                    <a:schemeClr val="tx1">
                      <a:lumMod val="50000"/>
                      <a:lumOff val="50000"/>
                    </a:schemeClr>
                  </a:solidFill>
                  <a:sym typeface="+mn-ea"/>
                </a:rPr>
                <a:t>/</a:t>
              </a:r>
              <a:r>
                <a:rPr lang="zh-CN" altLang="en-US" sz="1400" dirty="0">
                  <a:solidFill>
                    <a:schemeClr val="tx1">
                      <a:lumMod val="50000"/>
                      <a:lumOff val="50000"/>
                    </a:schemeClr>
                  </a:solidFill>
                  <a:sym typeface="+mn-ea"/>
                </a:rPr>
                <a:t>内模式映像，就可使模式保持不变，因此应用程序也可保持不变。也就是说，数据物理结构的改变不影响外模式的独立性，从而保证了应用程序间的独立性（数据的物理独立性）。</a:t>
              </a:r>
              <a:endParaRPr lang="zh-CN" altLang="en-US" sz="1400" dirty="0">
                <a:solidFill>
                  <a:schemeClr val="tx1">
                    <a:lumMod val="50000"/>
                    <a:lumOff val="50000"/>
                  </a:schemeClr>
                </a:solidFill>
              </a:endParaRPr>
            </a:p>
          </p:txBody>
        </p:sp>
        <p:sp>
          <p:nvSpPr>
            <p:cNvPr id="5" name="矩形 4"/>
            <p:cNvSpPr/>
            <p:nvPr/>
          </p:nvSpPr>
          <p:spPr>
            <a:xfrm>
              <a:off x="1088299" y="4213143"/>
              <a:ext cx="2241974"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模式</a:t>
              </a:r>
              <a:r>
                <a:rPr lang="en-US" altLang="zh-CN" b="1" dirty="0">
                  <a:solidFill>
                    <a:schemeClr val="tx1">
                      <a:lumMod val="65000"/>
                      <a:lumOff val="35000"/>
                    </a:schemeClr>
                  </a:solidFill>
                </a:rPr>
                <a:t>/</a:t>
              </a:r>
              <a:r>
                <a:rPr lang="zh-CN" altLang="en-US" b="1" dirty="0">
                  <a:solidFill>
                    <a:schemeClr val="tx1">
                      <a:lumMod val="65000"/>
                      <a:lumOff val="35000"/>
                    </a:schemeClr>
                  </a:solidFill>
                </a:rPr>
                <a:t>内模式映像</a:t>
              </a:r>
            </a:p>
          </p:txBody>
        </p:sp>
      </p:grpSp>
      <p:pic>
        <p:nvPicPr>
          <p:cNvPr id="1026" name="图片 293" descr="图形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598" y="2298035"/>
            <a:ext cx="5146217" cy="369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1215390" y="1610359"/>
            <a:ext cx="4402683"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两</a:t>
            </a:r>
            <a:r>
              <a:rPr lang="zh-CN" altLang="en-US" b="1" dirty="0" smtClean="0">
                <a:solidFill>
                  <a:schemeClr val="tx1">
                    <a:lumMod val="65000"/>
                    <a:lumOff val="35000"/>
                  </a:schemeClr>
                </a:solidFill>
              </a:rPr>
              <a:t>层映</a:t>
            </a:r>
            <a:r>
              <a:rPr lang="zh-CN" altLang="en-US" b="1" dirty="0">
                <a:solidFill>
                  <a:schemeClr val="tx1">
                    <a:lumMod val="65000"/>
                    <a:lumOff val="35000"/>
                  </a:schemeClr>
                </a:solidFill>
              </a:rPr>
              <a:t>像</a:t>
            </a:r>
          </a:p>
        </p:txBody>
      </p:sp>
    </p:spTree>
    <p:extLst>
      <p:ext uri="{BB962C8B-B14F-4D97-AF65-F5344CB8AC3E}">
        <p14:creationId xmlns:p14="http://schemas.microsoft.com/office/powerpoint/2010/main" val="1378159801"/>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04</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2236510" cy="58477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2980B9"/>
                </a:solidFill>
                <a:effectLst/>
                <a:uLnTx/>
                <a:uFillTx/>
                <a:latin typeface="Arial" panose="020B0604020202020204"/>
                <a:ea typeface="微软雅黑" panose="020B0503020204020204" charset="-122"/>
                <a:cs typeface="+mn-cs"/>
              </a:rPr>
              <a:t>数据库设计</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数据设计概述</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4" name="组合 13"/>
          <p:cNvGrpSpPr/>
          <p:nvPr/>
        </p:nvGrpSpPr>
        <p:grpSpPr>
          <a:xfrm>
            <a:off x="4732155" y="1280423"/>
            <a:ext cx="6878320" cy="1399242"/>
            <a:chOff x="1088299" y="4213143"/>
            <a:chExt cx="2241974" cy="1399281"/>
          </a:xfrm>
        </p:grpSpPr>
        <p:sp>
          <p:nvSpPr>
            <p:cNvPr id="15" name="矩形 14"/>
            <p:cNvSpPr/>
            <p:nvPr/>
          </p:nvSpPr>
          <p:spPr>
            <a:xfrm>
              <a:off x="1088299" y="4658290"/>
              <a:ext cx="2183984" cy="95413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从内容上看，数据库设计主要包括两方面：一是结构设计（概念设计、逻辑设计和物理设计），也就是设计数据库的框架，包括数据库、表及表之间的联系；二是行为设计（数据库实施），也就是设计访问数据库的应用程序、事务处理等，形成数据库应用系统。</a:t>
              </a:r>
            </a:p>
          </p:txBody>
        </p:sp>
        <p:sp>
          <p:nvSpPr>
            <p:cNvPr id="16" name="矩形 15"/>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数据库</a:t>
              </a:r>
              <a:r>
                <a:rPr lang="zh-CN" altLang="en-US" b="1" dirty="0" smtClean="0">
                  <a:solidFill>
                    <a:schemeClr val="tx1">
                      <a:lumMod val="65000"/>
                      <a:lumOff val="35000"/>
                    </a:schemeClr>
                  </a:solidFill>
                </a:rPr>
                <a:t>设计内容</a:t>
              </a:r>
              <a:endParaRPr lang="zh-CN" altLang="en-US" b="1" dirty="0">
                <a:solidFill>
                  <a:schemeClr val="tx1">
                    <a:lumMod val="65000"/>
                    <a:lumOff val="35000"/>
                  </a:schemeClr>
                </a:solidFill>
              </a:endParaRPr>
            </a:p>
          </p:txBody>
        </p:sp>
      </p:grpSp>
      <p:grpSp>
        <p:nvGrpSpPr>
          <p:cNvPr id="17" name="组合 16"/>
          <p:cNvGrpSpPr/>
          <p:nvPr/>
        </p:nvGrpSpPr>
        <p:grpSpPr>
          <a:xfrm>
            <a:off x="4813369" y="2698851"/>
            <a:ext cx="6700408" cy="3984565"/>
            <a:chOff x="1088299" y="4213143"/>
            <a:chExt cx="2183984" cy="3984676"/>
          </a:xfrm>
        </p:grpSpPr>
        <p:sp>
          <p:nvSpPr>
            <p:cNvPr id="18" name="矩形 17"/>
            <p:cNvSpPr/>
            <p:nvPr/>
          </p:nvSpPr>
          <p:spPr>
            <a:xfrm>
              <a:off x="1088299" y="4658290"/>
              <a:ext cx="2183984" cy="3539529"/>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）需求分析：全面、准确地了解用户的数据需求、处理需求、性能需求、安全性与完整性要求。需求分析的经典方法是结构化分析方法（自顶向下</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自底向上，逐层分解），提供了数据流图和数据字典等工具来进行需求分析，需求分析的主要成果是软件需求分析说明书</a:t>
              </a:r>
              <a:r>
                <a:rPr lang="zh-CN" altLang="en-US" sz="1400" dirty="0" smtClean="0">
                  <a:latin typeface="Courier New" panose="02070309020205020404" charset="0"/>
                  <a:ea typeface="宋体" panose="02010600030101010101" pitchFamily="2" charset="-122"/>
                  <a:sym typeface="+mn-ea"/>
                </a:rPr>
                <a:t>。</a:t>
              </a:r>
              <a:endParaRPr lang="en-US" altLang="zh-CN" sz="1400" dirty="0" smtClean="0">
                <a:latin typeface="Courier New" panose="02070309020205020404" charset="0"/>
                <a:ea typeface="宋体" panose="02010600030101010101" pitchFamily="2" charset="-122"/>
                <a:sym typeface="+mn-ea"/>
              </a:endParaRP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）概念设计：将需求分析得到的用户需求进行综合、归纳与抽象，形成一个独立于具体</a:t>
              </a:r>
              <a:r>
                <a:rPr lang="en-US" altLang="zh-CN" sz="1400" dirty="0">
                  <a:latin typeface="Courier New" panose="02070309020205020404" charset="0"/>
                  <a:ea typeface="宋体" panose="02010600030101010101" pitchFamily="2" charset="-122"/>
                  <a:sym typeface="+mn-ea"/>
                </a:rPr>
                <a:t>DBMS</a:t>
              </a:r>
              <a:r>
                <a:rPr lang="zh-CN" altLang="en-US" sz="1400" dirty="0">
                  <a:latin typeface="Courier New" panose="02070309020205020404" charset="0"/>
                  <a:ea typeface="宋体" panose="02010600030101010101" pitchFamily="2" charset="-122"/>
                  <a:sym typeface="+mn-ea"/>
                </a:rPr>
                <a:t>的概念数据模型（</a:t>
              </a:r>
              <a:r>
                <a:rPr lang="en-US" altLang="zh-CN" sz="1400" dirty="0">
                  <a:latin typeface="Courier New" panose="02070309020205020404" charset="0"/>
                  <a:ea typeface="宋体" panose="02010600030101010101" pitchFamily="2" charset="-122"/>
                  <a:sym typeface="+mn-ea"/>
                </a:rPr>
                <a:t>E-R</a:t>
              </a:r>
              <a:r>
                <a:rPr lang="zh-CN" altLang="en-US" sz="1400" dirty="0">
                  <a:latin typeface="Courier New" panose="02070309020205020404" charset="0"/>
                  <a:ea typeface="宋体" panose="02010600030101010101" pitchFamily="2" charset="-122"/>
                  <a:sym typeface="+mn-ea"/>
                </a:rPr>
                <a:t>模型）。</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3</a:t>
              </a:r>
              <a:r>
                <a:rPr lang="zh-CN" altLang="en-US" sz="1400" dirty="0">
                  <a:latin typeface="Courier New" panose="02070309020205020404" charset="0"/>
                  <a:ea typeface="宋体" panose="02010600030101010101" pitchFamily="2" charset="-122"/>
                  <a:sym typeface="+mn-ea"/>
                </a:rPr>
                <a:t>）逻辑设计：将概念模型（</a:t>
              </a:r>
              <a:r>
                <a:rPr lang="en-US" altLang="zh-CN" sz="1400" dirty="0">
                  <a:latin typeface="Courier New" panose="02070309020205020404" charset="0"/>
                  <a:ea typeface="宋体" panose="02010600030101010101" pitchFamily="2" charset="-122"/>
                  <a:sym typeface="+mn-ea"/>
                </a:rPr>
                <a:t>E-R</a:t>
              </a:r>
              <a:r>
                <a:rPr lang="zh-CN" altLang="en-US" sz="1400" dirty="0">
                  <a:latin typeface="Courier New" panose="02070309020205020404" charset="0"/>
                  <a:ea typeface="宋体" panose="02010600030101010101" pitchFamily="2" charset="-122"/>
                  <a:sym typeface="+mn-ea"/>
                </a:rPr>
                <a:t>模型）转换为</a:t>
              </a:r>
              <a:r>
                <a:rPr lang="en-US" altLang="zh-CN" sz="1400" dirty="0">
                  <a:latin typeface="Courier New" panose="02070309020205020404" charset="0"/>
                  <a:ea typeface="宋体" panose="02010600030101010101" pitchFamily="2" charset="-122"/>
                  <a:sym typeface="+mn-ea"/>
                </a:rPr>
                <a:t>DBMS</a:t>
              </a:r>
              <a:r>
                <a:rPr lang="zh-CN" altLang="en-US" sz="1400" dirty="0">
                  <a:latin typeface="Courier New" panose="02070309020205020404" charset="0"/>
                  <a:ea typeface="宋体" panose="02010600030101010101" pitchFamily="2" charset="-122"/>
                  <a:sym typeface="+mn-ea"/>
                </a:rPr>
                <a:t>支持的逻辑数据模型（关系模型，主要是指基表和视图）。</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4</a:t>
              </a:r>
              <a:r>
                <a:rPr lang="zh-CN" altLang="en-US" sz="1400" dirty="0">
                  <a:latin typeface="Courier New" panose="02070309020205020404" charset="0"/>
                  <a:ea typeface="宋体" panose="02010600030101010101" pitchFamily="2" charset="-122"/>
                  <a:sym typeface="+mn-ea"/>
                </a:rPr>
                <a:t>）物理设计：确定数据库的存储结构和存取方法，包括数据的存放位置、存取路径和索引设计等系统配置。</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5</a:t>
              </a:r>
              <a:r>
                <a:rPr lang="zh-CN" altLang="en-US" sz="1400" dirty="0">
                  <a:latin typeface="Courier New" panose="02070309020205020404" charset="0"/>
                  <a:ea typeface="宋体" panose="02010600030101010101" pitchFamily="2" charset="-122"/>
                  <a:sym typeface="+mn-ea"/>
                </a:rPr>
                <a:t>）数据库实施：建立数据库，组织数据入库，编写和调试应用程序形成数据库应用系统，并进行数据库的试运行（功能测试和性能测试），最后整理文档，形成技术文档和使用说明书。</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6</a:t>
              </a:r>
              <a:r>
                <a:rPr lang="zh-CN" altLang="en-US" sz="1400" dirty="0">
                  <a:latin typeface="Courier New" panose="02070309020205020404" charset="0"/>
                  <a:ea typeface="宋体" panose="02010600030101010101" pitchFamily="2" charset="-122"/>
                  <a:sym typeface="+mn-ea"/>
                </a:rPr>
                <a:t>）数据库运行和维护：指在系统运行过程中的长期维护（修正性、适应性和改善性）工作，包括维护数据库的安全性与完整性、监测并改善数据库性能以及重新组织与构造数据库。</a:t>
              </a:r>
            </a:p>
          </p:txBody>
        </p:sp>
        <p:sp>
          <p:nvSpPr>
            <p:cNvPr id="19" name="矩形 18"/>
            <p:cNvSpPr/>
            <p:nvPr/>
          </p:nvSpPr>
          <p:spPr>
            <a:xfrm>
              <a:off x="1088299" y="4213143"/>
              <a:ext cx="1123602" cy="42474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数据库设</a:t>
              </a:r>
              <a:r>
                <a:rPr lang="zh-CN" altLang="en-US" b="1" dirty="0">
                  <a:solidFill>
                    <a:schemeClr val="tx1">
                      <a:lumMod val="65000"/>
                      <a:lumOff val="35000"/>
                    </a:schemeClr>
                  </a:solidFill>
                </a:rPr>
                <a:t>计步骤</a:t>
              </a:r>
            </a:p>
          </p:txBody>
        </p:sp>
      </p:grpSp>
      <p:sp>
        <p:nvSpPr>
          <p:cNvPr id="23" name="矩形 22"/>
          <p:cNvSpPr/>
          <p:nvPr/>
        </p:nvSpPr>
        <p:spPr>
          <a:xfrm>
            <a:off x="1046479" y="1242060"/>
            <a:ext cx="3315971"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数据库</a:t>
            </a:r>
            <a:r>
              <a:rPr lang="zh-CN" altLang="en-US" b="1" dirty="0" smtClean="0">
                <a:solidFill>
                  <a:schemeClr val="tx1">
                    <a:lumMod val="65000"/>
                    <a:lumOff val="35000"/>
                  </a:schemeClr>
                </a:solidFill>
              </a:rPr>
              <a:t>设计</a:t>
            </a:r>
            <a:r>
              <a:rPr lang="zh-CN" altLang="en-US" b="1" dirty="0">
                <a:solidFill>
                  <a:schemeClr val="tx1">
                    <a:lumMod val="65000"/>
                    <a:lumOff val="35000"/>
                  </a:schemeClr>
                </a:solidFill>
              </a:rPr>
              <a:t>概述</a:t>
            </a:r>
          </a:p>
        </p:txBody>
      </p:sp>
      <p:grpSp>
        <p:nvGrpSpPr>
          <p:cNvPr id="27" name="组合 26"/>
          <p:cNvGrpSpPr/>
          <p:nvPr/>
        </p:nvGrpSpPr>
        <p:grpSpPr>
          <a:xfrm>
            <a:off x="521743" y="3657853"/>
            <a:ext cx="4052853" cy="2600686"/>
            <a:chOff x="1088299" y="4213143"/>
            <a:chExt cx="5041511" cy="2630566"/>
          </a:xfrm>
        </p:grpSpPr>
        <p:sp>
          <p:nvSpPr>
            <p:cNvPr id="35" name="矩形 34"/>
            <p:cNvSpPr/>
            <p:nvPr/>
          </p:nvSpPr>
          <p:spPr>
            <a:xfrm>
              <a:off x="1118958" y="4658295"/>
              <a:ext cx="5010852" cy="218541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1</a:t>
              </a:r>
              <a:r>
                <a:rPr lang="zh-CN" altLang="en-US" sz="1400" dirty="0">
                  <a:solidFill>
                    <a:schemeClr val="tx1">
                      <a:lumMod val="50000"/>
                      <a:lumOff val="50000"/>
                    </a:schemeClr>
                  </a:solidFill>
                </a:rPr>
                <a:t>）充分调动用户的积极性。用户最了解自己的业务需求，用户的配合能够缩短需求分析进程，帮助设计人员准确地抽象出业务逻辑，使系统设计更符合用户设想。</a:t>
              </a:r>
            </a:p>
            <a:p>
              <a:pPr algn="just">
                <a:lnSpc>
                  <a:spcPct val="120000"/>
                </a:lnSpc>
              </a:pPr>
              <a:r>
                <a:rPr lang="zh-CN" altLang="en-US" sz="1400" dirty="0">
                  <a:solidFill>
                    <a:schemeClr val="tx1">
                      <a:lumMod val="50000"/>
                      <a:lumOff val="50000"/>
                    </a:schemeClr>
                  </a:solidFill>
                </a:rPr>
                <a:t>（</a:t>
              </a:r>
              <a:r>
                <a:rPr lang="en-US" altLang="zh-CN" sz="1400" dirty="0">
                  <a:solidFill>
                    <a:schemeClr val="tx1">
                      <a:lumMod val="50000"/>
                      <a:lumOff val="50000"/>
                    </a:schemeClr>
                  </a:solidFill>
                </a:rPr>
                <a:t>2</a:t>
              </a:r>
              <a:r>
                <a:rPr lang="zh-CN" altLang="en-US" sz="1400" dirty="0">
                  <a:solidFill>
                    <a:schemeClr val="tx1">
                      <a:lumMod val="50000"/>
                      <a:lumOff val="50000"/>
                    </a:schemeClr>
                  </a:solidFill>
                </a:rPr>
                <a:t>）充分考虑系统的扩充性。应用环境的改变和业务需求的扩展不会对现有应用程序和数据造成大的影响，只需要在原设计基础上做一些扩充即可满足业务需求的扩展。</a:t>
              </a:r>
            </a:p>
          </p:txBody>
        </p:sp>
        <p:sp>
          <p:nvSpPr>
            <p:cNvPr id="36" name="矩形 35"/>
            <p:cNvSpPr/>
            <p:nvPr/>
          </p:nvSpPr>
          <p:spPr>
            <a:xfrm>
              <a:off x="1088299" y="4213143"/>
              <a:ext cx="2241974" cy="40068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注意</a:t>
              </a:r>
              <a:endParaRPr lang="zh-CN" altLang="en-US" b="1" dirty="0">
                <a:solidFill>
                  <a:schemeClr val="tx1">
                    <a:lumMod val="65000"/>
                    <a:lumOff val="35000"/>
                  </a:schemeClr>
                </a:solidFill>
              </a:endParaRP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620" y="1738084"/>
            <a:ext cx="1758951" cy="1750750"/>
          </a:xfrm>
          <a:prstGeom prst="rect">
            <a:avLst/>
          </a:prstGeom>
        </p:spPr>
      </p:pic>
    </p:spTree>
    <p:extLst>
      <p:ext uri="{BB962C8B-B14F-4D97-AF65-F5344CB8AC3E}">
        <p14:creationId xmlns:p14="http://schemas.microsoft.com/office/powerpoint/2010/main" val="3011649035"/>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Top Corners Snipped 7"/>
          <p:cNvSpPr/>
          <p:nvPr/>
        </p:nvSpPr>
        <p:spPr>
          <a:xfrm>
            <a:off x="131928" y="2579091"/>
            <a:ext cx="1828800" cy="812800"/>
          </a:xfrm>
          <a:prstGeom prst="snip2SameRect">
            <a:avLst>
              <a:gd name="adj1" fmla="val 3958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dirty="0" smtClean="0"/>
              <a:t>属性</a:t>
            </a:r>
            <a:endParaRPr lang="zh-CN" altLang="en-US" sz="1600" dirty="0"/>
          </a:p>
        </p:txBody>
      </p:sp>
      <p:sp>
        <p:nvSpPr>
          <p:cNvPr id="10" name="Rectangle: Top Corners Snipped 8"/>
          <p:cNvSpPr/>
          <p:nvPr/>
        </p:nvSpPr>
        <p:spPr>
          <a:xfrm>
            <a:off x="2017572" y="2579091"/>
            <a:ext cx="1828800" cy="812800"/>
          </a:xfrm>
          <a:prstGeom prst="snip2SameRect">
            <a:avLst>
              <a:gd name="adj1" fmla="val 3958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dirty="0" smtClean="0"/>
              <a:t>联系</a:t>
            </a:r>
            <a:endParaRPr lang="zh-CN" altLang="en-US" sz="1600" dirty="0"/>
          </a:p>
        </p:txBody>
      </p:sp>
      <p:sp>
        <p:nvSpPr>
          <p:cNvPr id="11" name="Rectangle: Top Corners Snipped 9"/>
          <p:cNvSpPr/>
          <p:nvPr/>
        </p:nvSpPr>
        <p:spPr>
          <a:xfrm>
            <a:off x="1240155" y="1643295"/>
            <a:ext cx="1828800" cy="812800"/>
          </a:xfrm>
          <a:prstGeom prst="snip2SameRect">
            <a:avLst>
              <a:gd name="adj1" fmla="val 39583"/>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600" dirty="0"/>
              <a:t>实体</a:t>
            </a: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712328"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ea typeface="微软雅黑" panose="020B0503020204020204" charset="-122"/>
              </a:rPr>
              <a:t>E-R</a:t>
            </a:r>
            <a:r>
              <a:rPr lang="zh-CN" altLang="en-US" sz="3200" b="1" dirty="0">
                <a:solidFill>
                  <a:srgbClr val="2980B9"/>
                </a:solidFill>
                <a:ea typeface="微软雅黑" panose="020B0503020204020204" charset="-122"/>
              </a:rPr>
              <a:t>模型</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4" name="组合 13"/>
          <p:cNvGrpSpPr/>
          <p:nvPr/>
        </p:nvGrpSpPr>
        <p:grpSpPr>
          <a:xfrm>
            <a:off x="4655955" y="1375959"/>
            <a:ext cx="6878320" cy="752912"/>
            <a:chOff x="1088299" y="4213143"/>
            <a:chExt cx="2241974" cy="752933"/>
          </a:xfrm>
        </p:grpSpPr>
        <p:sp>
          <p:nvSpPr>
            <p:cNvPr id="15" name="矩形 14"/>
            <p:cNvSpPr/>
            <p:nvPr/>
          </p:nvSpPr>
          <p:spPr>
            <a:xfrm>
              <a:off x="1088299" y="4658290"/>
              <a:ext cx="2183984" cy="307786"/>
            </a:xfrm>
            <a:prstGeom prst="rect">
              <a:avLst/>
            </a:prstGeom>
          </p:spPr>
          <p:txBody>
            <a:bodyPr wrap="square">
              <a:spAutoFit/>
              <a:scene3d>
                <a:camera prst="orthographicFront"/>
                <a:lightRig rig="threePt" dir="t"/>
              </a:scene3d>
              <a:sp3d contourW="6350"/>
            </a:bodyPr>
            <a:lstStyle/>
            <a:p>
              <a:pPr indent="0"/>
              <a:r>
                <a:rPr lang="zh-CN" altLang="en-US" sz="1400" dirty="0" smtClean="0">
                  <a:latin typeface="Courier New" panose="02070309020205020404" charset="0"/>
                  <a:ea typeface="宋体" panose="02010600030101010101" pitchFamily="2" charset="-122"/>
                  <a:sym typeface="+mn-ea"/>
                </a:rPr>
                <a:t>用</a:t>
              </a:r>
              <a:r>
                <a:rPr lang="zh-CN" altLang="en-US" sz="1400" dirty="0">
                  <a:latin typeface="Courier New" panose="02070309020205020404" charset="0"/>
                  <a:ea typeface="宋体" panose="02010600030101010101" pitchFamily="2" charset="-122"/>
                  <a:sym typeface="+mn-ea"/>
                </a:rPr>
                <a:t>矩形框表示，矩形框内写上实体</a:t>
              </a:r>
              <a:r>
                <a:rPr lang="zh-CN" altLang="en-US" sz="1400" dirty="0" smtClean="0">
                  <a:latin typeface="Courier New" panose="02070309020205020404" charset="0"/>
                  <a:ea typeface="宋体" panose="02010600030101010101" pitchFamily="2" charset="-122"/>
                  <a:sym typeface="+mn-ea"/>
                </a:rPr>
                <a:t>名。</a:t>
              </a:r>
              <a:endParaRPr lang="zh-CN" altLang="en-US" sz="1400" dirty="0">
                <a:latin typeface="Courier New" panose="02070309020205020404" charset="0"/>
                <a:ea typeface="宋体" panose="02010600030101010101" pitchFamily="2" charset="-122"/>
                <a:sym typeface="+mn-ea"/>
              </a:endParaRPr>
            </a:p>
          </p:txBody>
        </p:sp>
        <p:sp>
          <p:nvSpPr>
            <p:cNvPr id="16" name="矩形 15"/>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实体</a:t>
              </a:r>
              <a:endParaRPr lang="zh-CN" altLang="en-US" b="1" dirty="0">
                <a:solidFill>
                  <a:schemeClr val="tx1">
                    <a:lumMod val="65000"/>
                    <a:lumOff val="35000"/>
                  </a:schemeClr>
                </a:solidFill>
              </a:endParaRPr>
            </a:p>
          </p:txBody>
        </p:sp>
      </p:grpSp>
      <p:grpSp>
        <p:nvGrpSpPr>
          <p:cNvPr id="17" name="组合 16"/>
          <p:cNvGrpSpPr/>
          <p:nvPr/>
        </p:nvGrpSpPr>
        <p:grpSpPr>
          <a:xfrm>
            <a:off x="4680019" y="3004223"/>
            <a:ext cx="6878320" cy="752912"/>
            <a:chOff x="1088299" y="4213143"/>
            <a:chExt cx="2241974" cy="752933"/>
          </a:xfrm>
        </p:grpSpPr>
        <p:sp>
          <p:nvSpPr>
            <p:cNvPr id="18" name="矩形 17"/>
            <p:cNvSpPr/>
            <p:nvPr/>
          </p:nvSpPr>
          <p:spPr>
            <a:xfrm>
              <a:off x="1088299" y="4658290"/>
              <a:ext cx="2183984" cy="307786"/>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用椭圆框表示，椭圆框内写上属性名，并用无向边连线连接实体或联系。</a:t>
              </a:r>
            </a:p>
          </p:txBody>
        </p:sp>
        <p:sp>
          <p:nvSpPr>
            <p:cNvPr id="19" name="矩形 18"/>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属性</a:t>
              </a:r>
            </a:p>
          </p:txBody>
        </p:sp>
      </p:grpSp>
      <p:grpSp>
        <p:nvGrpSpPr>
          <p:cNvPr id="20" name="组合 19"/>
          <p:cNvGrpSpPr/>
          <p:nvPr/>
        </p:nvGrpSpPr>
        <p:grpSpPr>
          <a:xfrm>
            <a:off x="4688041" y="4632487"/>
            <a:ext cx="6878320" cy="968355"/>
            <a:chOff x="1088299" y="4213143"/>
            <a:chExt cx="2241974" cy="968382"/>
          </a:xfrm>
        </p:grpSpPr>
        <p:sp>
          <p:nvSpPr>
            <p:cNvPr id="21" name="矩形 20"/>
            <p:cNvSpPr/>
            <p:nvPr/>
          </p:nvSpPr>
          <p:spPr>
            <a:xfrm>
              <a:off x="1088299" y="4658290"/>
              <a:ext cx="2183984" cy="523235"/>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用菱形框表示，菱形框内写上联系名，并用无向边连线将两个实体分别连接在两端，同时在连线上标明实体联系类型。</a:t>
              </a:r>
            </a:p>
          </p:txBody>
        </p:sp>
        <p:sp>
          <p:nvSpPr>
            <p:cNvPr id="22" name="矩形 21"/>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联系</a:t>
              </a:r>
            </a:p>
          </p:txBody>
        </p:sp>
      </p:grpSp>
      <p:sp>
        <p:nvSpPr>
          <p:cNvPr id="23" name="矩形 22"/>
          <p:cNvSpPr/>
          <p:nvPr/>
        </p:nvSpPr>
        <p:spPr>
          <a:xfrm>
            <a:off x="1046479" y="1242060"/>
            <a:ext cx="3315971"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E-R</a:t>
            </a:r>
            <a:r>
              <a:rPr lang="zh-CN" altLang="en-US" b="1" dirty="0">
                <a:solidFill>
                  <a:schemeClr val="tx1">
                    <a:lumMod val="65000"/>
                    <a:lumOff val="35000"/>
                  </a:schemeClr>
                </a:solidFill>
              </a:rPr>
              <a:t>模型的三要素</a:t>
            </a:r>
          </a:p>
        </p:txBody>
      </p:sp>
      <p:sp>
        <p:nvSpPr>
          <p:cNvPr id="2" name="矩形 1"/>
          <p:cNvSpPr/>
          <p:nvPr/>
        </p:nvSpPr>
        <p:spPr>
          <a:xfrm>
            <a:off x="319256" y="3953391"/>
            <a:ext cx="3880514" cy="1754326"/>
          </a:xfrm>
          <a:prstGeom prst="rect">
            <a:avLst/>
          </a:prstGeom>
        </p:spPr>
        <p:txBody>
          <a:bodyPr wrap="square">
            <a:spAutoFit/>
          </a:bodyPr>
          <a:lstStyle/>
          <a:p>
            <a:r>
              <a:rPr lang="en-US" altLang="zh-CN" dirty="0"/>
              <a:t>E-R</a:t>
            </a:r>
            <a:r>
              <a:rPr lang="zh-CN" altLang="en-US" dirty="0"/>
              <a:t>模型是</a:t>
            </a:r>
            <a:r>
              <a:rPr lang="en-US" altLang="zh-CN" dirty="0"/>
              <a:t>P.P.S Chen</a:t>
            </a:r>
            <a:r>
              <a:rPr lang="zh-CN" altLang="en-US" dirty="0"/>
              <a:t>（陈品山）于</a:t>
            </a:r>
            <a:r>
              <a:rPr lang="en-US" altLang="zh-CN" dirty="0"/>
              <a:t>1976</a:t>
            </a:r>
            <a:r>
              <a:rPr lang="zh-CN" altLang="en-US" dirty="0"/>
              <a:t>年提出的一种面向问题的概念数据模型，用图形的方式来描述实体、属性和联系。</a:t>
            </a:r>
            <a:r>
              <a:rPr lang="en-US" altLang="zh-CN" dirty="0"/>
              <a:t>E-R</a:t>
            </a:r>
            <a:r>
              <a:rPr lang="zh-CN" altLang="en-US" dirty="0"/>
              <a:t>模型自问世后经历了多次修改和扩充，这里只介绍基本的</a:t>
            </a:r>
            <a:r>
              <a:rPr lang="en-US" altLang="zh-CN" dirty="0"/>
              <a:t>E-R</a:t>
            </a:r>
            <a:r>
              <a:rPr lang="zh-CN" altLang="en-US" dirty="0"/>
              <a:t>模型。</a:t>
            </a:r>
          </a:p>
        </p:txBody>
      </p:sp>
    </p:spTree>
    <p:extLst>
      <p:ext uri="{BB962C8B-B14F-4D97-AF65-F5344CB8AC3E}">
        <p14:creationId xmlns:p14="http://schemas.microsoft.com/office/powerpoint/2010/main" val="97829001"/>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18565" y="2872998"/>
            <a:ext cx="9993654" cy="2136129"/>
            <a:chOff x="1218565" y="2872998"/>
            <a:chExt cx="9993654" cy="2136129"/>
          </a:xfrm>
        </p:grpSpPr>
        <p:sp>
          <p:nvSpPr>
            <p:cNvPr id="2051" name="椭圆 12"/>
            <p:cNvSpPr>
              <a:spLocks noChangeArrowheads="1"/>
            </p:cNvSpPr>
            <p:nvPr/>
          </p:nvSpPr>
          <p:spPr bwMode="auto">
            <a:xfrm>
              <a:off x="3803215" y="4089243"/>
              <a:ext cx="767956" cy="259676"/>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籍贯</a:t>
              </a:r>
            </a:p>
          </p:txBody>
        </p:sp>
        <p:cxnSp>
          <p:nvCxnSpPr>
            <p:cNvPr id="2052" name="直接连接符 42"/>
            <p:cNvCxnSpPr>
              <a:cxnSpLocks noChangeShapeType="1"/>
              <a:stCxn id="2110" idx="2"/>
              <a:endCxn id="2110" idx="2"/>
            </p:cNvCxnSpPr>
            <p:nvPr/>
          </p:nvCxnSpPr>
          <p:spPr bwMode="auto">
            <a:xfrm>
              <a:off x="5143668" y="4318802"/>
              <a:ext cx="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53" name="组合 36"/>
            <p:cNvGrpSpPr>
              <a:grpSpLocks/>
            </p:cNvGrpSpPr>
            <p:nvPr/>
          </p:nvGrpSpPr>
          <p:grpSpPr bwMode="auto">
            <a:xfrm>
              <a:off x="3539496" y="4749451"/>
              <a:ext cx="3204933" cy="259676"/>
              <a:chOff x="2983523" y="3403103"/>
              <a:chExt cx="1491761" cy="155694"/>
            </a:xfrm>
          </p:grpSpPr>
          <p:sp>
            <p:nvSpPr>
              <p:cNvPr id="2112" name="椭圆 24"/>
              <p:cNvSpPr>
                <a:spLocks noChangeArrowheads="1"/>
              </p:cNvSpPr>
              <p:nvPr/>
            </p:nvSpPr>
            <p:spPr bwMode="auto">
              <a:xfrm>
                <a:off x="2983523" y="3403103"/>
                <a:ext cx="357554" cy="155694"/>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dirty="0">
                    <a:latin typeface="宋体" charset="-122"/>
                  </a:rPr>
                  <a:t>工号</a:t>
                </a:r>
              </a:p>
            </p:txBody>
          </p:sp>
          <p:sp>
            <p:nvSpPr>
              <p:cNvPr id="2113" name="椭圆 25"/>
              <p:cNvSpPr>
                <a:spLocks noChangeArrowheads="1"/>
              </p:cNvSpPr>
              <p:nvPr/>
            </p:nvSpPr>
            <p:spPr bwMode="auto">
              <a:xfrm>
                <a:off x="3361592" y="3403103"/>
                <a:ext cx="357554" cy="155694"/>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姓名</a:t>
                </a:r>
              </a:p>
            </p:txBody>
          </p:sp>
          <p:sp>
            <p:nvSpPr>
              <p:cNvPr id="2114" name="椭圆 26"/>
              <p:cNvSpPr>
                <a:spLocks noChangeArrowheads="1"/>
              </p:cNvSpPr>
              <p:nvPr/>
            </p:nvSpPr>
            <p:spPr bwMode="auto">
              <a:xfrm>
                <a:off x="3739661" y="3403103"/>
                <a:ext cx="357554" cy="155694"/>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性别</a:t>
                </a:r>
              </a:p>
            </p:txBody>
          </p:sp>
          <p:sp>
            <p:nvSpPr>
              <p:cNvPr id="2115" name="椭圆 27"/>
              <p:cNvSpPr>
                <a:spLocks noChangeArrowheads="1"/>
              </p:cNvSpPr>
              <p:nvPr/>
            </p:nvSpPr>
            <p:spPr bwMode="auto">
              <a:xfrm>
                <a:off x="4117730" y="3403103"/>
                <a:ext cx="357554" cy="155694"/>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职称</a:t>
                </a:r>
              </a:p>
            </p:txBody>
          </p:sp>
        </p:grpSp>
        <p:cxnSp>
          <p:nvCxnSpPr>
            <p:cNvPr id="2054" name="直接连接符 38"/>
            <p:cNvCxnSpPr>
              <a:cxnSpLocks noChangeShapeType="1"/>
              <a:stCxn id="2112" idx="0"/>
              <a:endCxn id="2110" idx="2"/>
            </p:cNvCxnSpPr>
            <p:nvPr/>
          </p:nvCxnSpPr>
          <p:spPr bwMode="auto">
            <a:xfrm flipV="1">
              <a:off x="3923585" y="4318802"/>
              <a:ext cx="1220083" cy="4306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5" name="直接连接符 40"/>
            <p:cNvCxnSpPr>
              <a:cxnSpLocks noChangeShapeType="1"/>
              <a:stCxn id="2110" idx="2"/>
              <a:endCxn id="2115" idx="7"/>
            </p:cNvCxnSpPr>
            <p:nvPr/>
          </p:nvCxnSpPr>
          <p:spPr bwMode="auto">
            <a:xfrm>
              <a:off x="5143668" y="4318802"/>
              <a:ext cx="1488264" cy="46867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6" name="直接连接符 44"/>
            <p:cNvCxnSpPr>
              <a:cxnSpLocks noChangeShapeType="1"/>
              <a:stCxn id="2110" idx="2"/>
              <a:endCxn id="2113" idx="0"/>
            </p:cNvCxnSpPr>
            <p:nvPr/>
          </p:nvCxnSpPr>
          <p:spPr bwMode="auto">
            <a:xfrm flipH="1">
              <a:off x="4735838" y="4318802"/>
              <a:ext cx="407830" cy="4306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7" name="直接连接符 46"/>
            <p:cNvCxnSpPr>
              <a:cxnSpLocks noChangeShapeType="1"/>
              <a:stCxn id="2110" idx="2"/>
            </p:cNvCxnSpPr>
            <p:nvPr/>
          </p:nvCxnSpPr>
          <p:spPr bwMode="auto">
            <a:xfrm>
              <a:off x="5143668" y="4318802"/>
              <a:ext cx="406164" cy="430661"/>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58" name="组合 10"/>
            <p:cNvGrpSpPr>
              <a:grpSpLocks/>
            </p:cNvGrpSpPr>
            <p:nvPr/>
          </p:nvGrpSpPr>
          <p:grpSpPr bwMode="auto">
            <a:xfrm>
              <a:off x="4856965" y="4060182"/>
              <a:ext cx="4566772" cy="366831"/>
              <a:chOff x="3597275" y="2667000"/>
              <a:chExt cx="2124075" cy="220513"/>
            </a:xfrm>
          </p:grpSpPr>
          <p:sp>
            <p:nvSpPr>
              <p:cNvPr id="2109" name="菱形 19"/>
              <p:cNvSpPr>
                <a:spLocks noChangeArrowheads="1"/>
              </p:cNvSpPr>
              <p:nvPr/>
            </p:nvSpPr>
            <p:spPr bwMode="auto">
              <a:xfrm>
                <a:off x="4521200" y="2667000"/>
                <a:ext cx="495300" cy="220513"/>
              </a:xfrm>
              <a:prstGeom prst="diamond">
                <a:avLst/>
              </a:prstGeom>
              <a:solidFill>
                <a:schemeClr val="bg1"/>
              </a:solidFill>
              <a:ln w="9525" algn="ctr">
                <a:solidFill>
                  <a:schemeClr val="tx1"/>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授课</a:t>
                </a:r>
              </a:p>
            </p:txBody>
          </p:sp>
          <p:sp>
            <p:nvSpPr>
              <p:cNvPr id="2110" name="矩形 20"/>
              <p:cNvSpPr>
                <a:spLocks noChangeArrowheads="1"/>
              </p:cNvSpPr>
              <p:nvPr/>
            </p:nvSpPr>
            <p:spPr bwMode="auto">
              <a:xfrm>
                <a:off x="3597275" y="2711451"/>
                <a:ext cx="266700" cy="111008"/>
              </a:xfrm>
              <a:prstGeom prst="rect">
                <a:avLst/>
              </a:prstGeom>
              <a:solidFill>
                <a:schemeClr val="bg1"/>
              </a:solidFill>
              <a:ln w="9525" algn="ctr">
                <a:solidFill>
                  <a:schemeClr val="tx1"/>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教师</a:t>
                </a:r>
              </a:p>
            </p:txBody>
          </p:sp>
          <p:sp>
            <p:nvSpPr>
              <p:cNvPr id="2111" name="矩形 7"/>
              <p:cNvSpPr>
                <a:spLocks noChangeArrowheads="1"/>
              </p:cNvSpPr>
              <p:nvPr/>
            </p:nvSpPr>
            <p:spPr bwMode="auto">
              <a:xfrm>
                <a:off x="5340350" y="2711451"/>
                <a:ext cx="381000" cy="111008"/>
              </a:xfrm>
              <a:prstGeom prst="rect">
                <a:avLst/>
              </a:prstGeom>
              <a:solidFill>
                <a:schemeClr val="bg1"/>
              </a:solidFill>
              <a:ln w="9525" algn="ctr">
                <a:solidFill>
                  <a:schemeClr val="tx1"/>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参考书</a:t>
                </a:r>
              </a:p>
            </p:txBody>
          </p:sp>
        </p:grpSp>
        <p:grpSp>
          <p:nvGrpSpPr>
            <p:cNvPr id="2059" name="组合 35"/>
            <p:cNvGrpSpPr>
              <a:grpSpLocks/>
            </p:cNvGrpSpPr>
            <p:nvPr/>
          </p:nvGrpSpPr>
          <p:grpSpPr bwMode="auto">
            <a:xfrm>
              <a:off x="6816103" y="4749450"/>
              <a:ext cx="4396116" cy="259676"/>
              <a:chOff x="2895600" y="3996244"/>
              <a:chExt cx="2045677" cy="155694"/>
            </a:xfrm>
          </p:grpSpPr>
          <p:sp>
            <p:nvSpPr>
              <p:cNvPr id="2104" name="椭圆 30"/>
              <p:cNvSpPr>
                <a:spLocks noChangeArrowheads="1"/>
              </p:cNvSpPr>
              <p:nvPr/>
            </p:nvSpPr>
            <p:spPr bwMode="auto">
              <a:xfrm>
                <a:off x="2895600" y="3996244"/>
                <a:ext cx="357554" cy="155694"/>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zh-CN" sz="1200">
                    <a:latin typeface="宋体" charset="-122"/>
                  </a:rPr>
                  <a:t>ISBN</a:t>
                </a:r>
                <a:endParaRPr lang="zh-CN" altLang="en-US" sz="1200">
                  <a:latin typeface="宋体" charset="-122"/>
                </a:endParaRPr>
              </a:p>
            </p:txBody>
          </p:sp>
          <p:sp>
            <p:nvSpPr>
              <p:cNvPr id="2105" name="椭圆 31"/>
              <p:cNvSpPr>
                <a:spLocks noChangeArrowheads="1"/>
              </p:cNvSpPr>
              <p:nvPr/>
            </p:nvSpPr>
            <p:spPr bwMode="auto">
              <a:xfrm>
                <a:off x="3273669" y="3996244"/>
                <a:ext cx="357554" cy="155694"/>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书名</a:t>
                </a:r>
              </a:p>
            </p:txBody>
          </p:sp>
          <p:sp>
            <p:nvSpPr>
              <p:cNvPr id="2106" name="椭圆 32"/>
              <p:cNvSpPr>
                <a:spLocks noChangeArrowheads="1"/>
              </p:cNvSpPr>
              <p:nvPr/>
            </p:nvSpPr>
            <p:spPr bwMode="auto">
              <a:xfrm>
                <a:off x="3651738" y="3996244"/>
                <a:ext cx="357554" cy="155694"/>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作者</a:t>
                </a:r>
              </a:p>
            </p:txBody>
          </p:sp>
          <p:sp>
            <p:nvSpPr>
              <p:cNvPr id="2107" name="椭圆 33"/>
              <p:cNvSpPr>
                <a:spLocks noChangeArrowheads="1"/>
              </p:cNvSpPr>
              <p:nvPr/>
            </p:nvSpPr>
            <p:spPr bwMode="auto">
              <a:xfrm>
                <a:off x="4029807" y="3996244"/>
                <a:ext cx="357554" cy="155694"/>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价格</a:t>
                </a:r>
              </a:p>
            </p:txBody>
          </p:sp>
          <p:sp>
            <p:nvSpPr>
              <p:cNvPr id="2108" name="椭圆 34"/>
              <p:cNvSpPr>
                <a:spLocks noChangeArrowheads="1"/>
              </p:cNvSpPr>
              <p:nvPr/>
            </p:nvSpPr>
            <p:spPr bwMode="auto">
              <a:xfrm>
                <a:off x="4407877" y="3996244"/>
                <a:ext cx="533400" cy="155694"/>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出版社</a:t>
                </a:r>
              </a:p>
            </p:txBody>
          </p:sp>
        </p:grpSp>
        <p:cxnSp>
          <p:nvCxnSpPr>
            <p:cNvPr id="2060" name="直接连接符 64"/>
            <p:cNvCxnSpPr>
              <a:cxnSpLocks noChangeShapeType="1"/>
              <a:stCxn id="2111" idx="2"/>
              <a:endCxn id="2104" idx="0"/>
            </p:cNvCxnSpPr>
            <p:nvPr/>
          </p:nvCxnSpPr>
          <p:spPr bwMode="auto">
            <a:xfrm flipH="1">
              <a:off x="7200290" y="4318794"/>
              <a:ext cx="1813869" cy="43065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 name="直接连接符 66"/>
            <p:cNvCxnSpPr>
              <a:cxnSpLocks noChangeShapeType="1"/>
              <a:stCxn id="2111" idx="2"/>
              <a:endCxn id="2105" idx="0"/>
            </p:cNvCxnSpPr>
            <p:nvPr/>
          </p:nvCxnSpPr>
          <p:spPr bwMode="auto">
            <a:xfrm flipH="1">
              <a:off x="8012753" y="4318794"/>
              <a:ext cx="1001408" cy="43065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2" name="直接连接符 68"/>
            <p:cNvCxnSpPr>
              <a:cxnSpLocks noChangeShapeType="1"/>
              <a:stCxn id="2111" idx="2"/>
              <a:endCxn id="2107" idx="0"/>
            </p:cNvCxnSpPr>
            <p:nvPr/>
          </p:nvCxnSpPr>
          <p:spPr bwMode="auto">
            <a:xfrm>
              <a:off x="9014161" y="4318794"/>
              <a:ext cx="623517" cy="43065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3" name="直接连接符 70"/>
            <p:cNvCxnSpPr>
              <a:cxnSpLocks noChangeShapeType="1"/>
              <a:stCxn id="2111" idx="2"/>
            </p:cNvCxnSpPr>
            <p:nvPr/>
          </p:nvCxnSpPr>
          <p:spPr bwMode="auto">
            <a:xfrm flipH="1">
              <a:off x="8826440" y="4318794"/>
              <a:ext cx="187719" cy="43066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4" name="直接连接符 72"/>
            <p:cNvCxnSpPr>
              <a:cxnSpLocks noChangeShapeType="1"/>
              <a:stCxn id="2111" idx="2"/>
              <a:endCxn id="2108" idx="0"/>
            </p:cNvCxnSpPr>
            <p:nvPr/>
          </p:nvCxnSpPr>
          <p:spPr bwMode="auto">
            <a:xfrm>
              <a:off x="9014161" y="4318794"/>
              <a:ext cx="1624927" cy="430656"/>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5" name="矩形 2"/>
            <p:cNvSpPr>
              <a:spLocks noChangeArrowheads="1"/>
            </p:cNvSpPr>
            <p:nvPr/>
          </p:nvSpPr>
          <p:spPr bwMode="auto">
            <a:xfrm>
              <a:off x="1505268" y="3543466"/>
              <a:ext cx="573406" cy="184666"/>
            </a:xfrm>
            <a:prstGeom prst="rect">
              <a:avLst/>
            </a:prstGeom>
            <a:solidFill>
              <a:schemeClr val="bg1"/>
            </a:solidFill>
            <a:ln w="9525" algn="ctr">
              <a:solidFill>
                <a:schemeClr val="tx1"/>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班级</a:t>
              </a:r>
            </a:p>
          </p:txBody>
        </p:sp>
        <p:sp>
          <p:nvSpPr>
            <p:cNvPr id="2066" name="椭圆 4"/>
            <p:cNvSpPr>
              <a:spLocks noChangeArrowheads="1"/>
            </p:cNvSpPr>
            <p:nvPr/>
          </p:nvSpPr>
          <p:spPr bwMode="auto">
            <a:xfrm>
              <a:off x="1218565" y="2873256"/>
              <a:ext cx="1146813" cy="259676"/>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dirty="0">
                  <a:latin typeface="宋体" charset="-122"/>
                </a:rPr>
                <a:t>班级号</a:t>
              </a:r>
            </a:p>
          </p:txBody>
        </p:sp>
        <p:sp>
          <p:nvSpPr>
            <p:cNvPr id="2067" name="椭圆 5"/>
            <p:cNvSpPr>
              <a:spLocks noChangeArrowheads="1"/>
            </p:cNvSpPr>
            <p:nvPr/>
          </p:nvSpPr>
          <p:spPr bwMode="auto">
            <a:xfrm>
              <a:off x="1218565" y="4088181"/>
              <a:ext cx="1146813" cy="259676"/>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班级名</a:t>
              </a:r>
            </a:p>
          </p:txBody>
        </p:sp>
        <p:sp>
          <p:nvSpPr>
            <p:cNvPr id="2068" name="TextBox 99"/>
            <p:cNvSpPr txBox="1">
              <a:spLocks noChangeArrowheads="1"/>
            </p:cNvSpPr>
            <p:nvPr/>
          </p:nvSpPr>
          <p:spPr bwMode="auto">
            <a:xfrm>
              <a:off x="4597567" y="3438369"/>
              <a:ext cx="2355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zh-CN" sz="1200"/>
                <a:t>m</a:t>
              </a:r>
              <a:endParaRPr lang="zh-CN" altLang="en-US" sz="1200"/>
            </a:p>
          </p:txBody>
        </p:sp>
        <p:sp>
          <p:nvSpPr>
            <p:cNvPr id="2069" name="TextBox 100"/>
            <p:cNvSpPr txBox="1">
              <a:spLocks noChangeArrowheads="1"/>
            </p:cNvSpPr>
            <p:nvPr/>
          </p:nvSpPr>
          <p:spPr bwMode="auto">
            <a:xfrm>
              <a:off x="6270002" y="3438369"/>
              <a:ext cx="2355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zh-CN" sz="1200"/>
                <a:t>n</a:t>
              </a:r>
              <a:endParaRPr lang="zh-CN" altLang="en-US" sz="1200"/>
            </a:p>
          </p:txBody>
        </p:sp>
        <p:sp>
          <p:nvSpPr>
            <p:cNvPr id="2070" name="TextBox 101"/>
            <p:cNvSpPr txBox="1">
              <a:spLocks noChangeArrowheads="1"/>
            </p:cNvSpPr>
            <p:nvPr/>
          </p:nvSpPr>
          <p:spPr bwMode="auto">
            <a:xfrm>
              <a:off x="3498538" y="3438369"/>
              <a:ext cx="2355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zh-CN" sz="1200"/>
                <a:t>n</a:t>
              </a:r>
              <a:endParaRPr lang="zh-CN" altLang="en-US" sz="1200"/>
            </a:p>
          </p:txBody>
        </p:sp>
        <p:grpSp>
          <p:nvGrpSpPr>
            <p:cNvPr id="2071" name="组合 76"/>
            <p:cNvGrpSpPr>
              <a:grpSpLocks/>
            </p:cNvGrpSpPr>
            <p:nvPr/>
          </p:nvGrpSpPr>
          <p:grpSpPr bwMode="auto">
            <a:xfrm>
              <a:off x="5778511" y="2905574"/>
              <a:ext cx="3194693" cy="259676"/>
              <a:chOff x="3124200" y="1962014"/>
              <a:chExt cx="1485900" cy="155693"/>
            </a:xfrm>
          </p:grpSpPr>
          <p:sp>
            <p:nvSpPr>
              <p:cNvPr id="2101" name="椭圆 14"/>
              <p:cNvSpPr>
                <a:spLocks noChangeArrowheads="1"/>
              </p:cNvSpPr>
              <p:nvPr/>
            </p:nvSpPr>
            <p:spPr bwMode="auto">
              <a:xfrm>
                <a:off x="3124200" y="1962014"/>
                <a:ext cx="533400" cy="155693"/>
              </a:xfrm>
              <a:prstGeom prst="ellipse">
                <a:avLst/>
              </a:prstGeom>
              <a:solidFill>
                <a:schemeClr val="bg1"/>
              </a:solidFill>
              <a:ln w="9525" algn="ctr">
                <a:solidFill>
                  <a:srgbClr val="C00000"/>
                </a:solidFill>
                <a:round/>
                <a:headEnd/>
                <a:tailEnd/>
              </a:ln>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课程号</a:t>
                </a:r>
              </a:p>
            </p:txBody>
          </p:sp>
          <p:sp>
            <p:nvSpPr>
              <p:cNvPr id="2102" name="椭圆 15"/>
              <p:cNvSpPr>
                <a:spLocks noChangeArrowheads="1"/>
              </p:cNvSpPr>
              <p:nvPr/>
            </p:nvSpPr>
            <p:spPr bwMode="auto">
              <a:xfrm>
                <a:off x="3688373" y="1962014"/>
                <a:ext cx="533400" cy="155693"/>
              </a:xfrm>
              <a:prstGeom prst="ellipse">
                <a:avLst/>
              </a:prstGeom>
              <a:solidFill>
                <a:schemeClr val="bg1"/>
              </a:solidFill>
              <a:ln w="9525" algn="ctr">
                <a:solidFill>
                  <a:srgbClr val="C00000"/>
                </a:solidFill>
                <a:round/>
                <a:headEnd/>
                <a:tailEnd/>
              </a:ln>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dirty="0">
                    <a:latin typeface="宋体" charset="-122"/>
                  </a:rPr>
                  <a:t>课程名</a:t>
                </a:r>
              </a:p>
            </p:txBody>
          </p:sp>
          <p:sp>
            <p:nvSpPr>
              <p:cNvPr id="2103" name="椭圆 17"/>
              <p:cNvSpPr>
                <a:spLocks noChangeArrowheads="1"/>
              </p:cNvSpPr>
              <p:nvPr/>
            </p:nvSpPr>
            <p:spPr bwMode="auto">
              <a:xfrm>
                <a:off x="4252546" y="1962014"/>
                <a:ext cx="357554" cy="155693"/>
              </a:xfrm>
              <a:prstGeom prst="ellipse">
                <a:avLst/>
              </a:prstGeom>
              <a:solidFill>
                <a:schemeClr val="bg1"/>
              </a:solidFill>
              <a:ln w="9525" algn="ctr">
                <a:solidFill>
                  <a:srgbClr val="C00000"/>
                </a:solidFill>
                <a:round/>
                <a:headEnd/>
                <a:tailEnd/>
              </a:ln>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学时</a:t>
                </a:r>
              </a:p>
            </p:txBody>
          </p:sp>
        </p:grpSp>
        <p:cxnSp>
          <p:nvCxnSpPr>
            <p:cNvPr id="2072" name="直接连接符 78"/>
            <p:cNvCxnSpPr>
              <a:cxnSpLocks noChangeShapeType="1"/>
              <a:stCxn id="2078" idx="0"/>
              <a:endCxn id="2101" idx="4"/>
            </p:cNvCxnSpPr>
            <p:nvPr/>
          </p:nvCxnSpPr>
          <p:spPr bwMode="auto">
            <a:xfrm flipH="1" flipV="1">
              <a:off x="6351917" y="3165250"/>
              <a:ext cx="1023940" cy="4025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3" name="直接连接符 80"/>
            <p:cNvCxnSpPr>
              <a:cxnSpLocks noChangeShapeType="1"/>
              <a:stCxn id="2078" idx="0"/>
              <a:endCxn id="2103" idx="4"/>
            </p:cNvCxnSpPr>
            <p:nvPr/>
          </p:nvCxnSpPr>
          <p:spPr bwMode="auto">
            <a:xfrm flipV="1">
              <a:off x="7375857" y="3165250"/>
              <a:ext cx="1212977" cy="4025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4" name="直接连接符 82"/>
            <p:cNvCxnSpPr>
              <a:cxnSpLocks noChangeShapeType="1"/>
              <a:stCxn id="2078" idx="0"/>
              <a:endCxn id="2102" idx="4"/>
            </p:cNvCxnSpPr>
            <p:nvPr/>
          </p:nvCxnSpPr>
          <p:spPr bwMode="auto">
            <a:xfrm flipV="1">
              <a:off x="7375857" y="3165250"/>
              <a:ext cx="189037" cy="402519"/>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5" name="椭圆 10"/>
            <p:cNvSpPr>
              <a:spLocks noChangeArrowheads="1"/>
            </p:cNvSpPr>
            <p:nvPr/>
          </p:nvSpPr>
          <p:spPr bwMode="auto">
            <a:xfrm>
              <a:off x="4942294" y="2905577"/>
              <a:ext cx="771368" cy="259676"/>
            </a:xfrm>
            <a:prstGeom prst="ellipse">
              <a:avLst/>
            </a:prstGeom>
            <a:solidFill>
              <a:schemeClr val="bg1"/>
            </a:solidFill>
            <a:ln w="9525" algn="ctr">
              <a:solidFill>
                <a:srgbClr val="C00000"/>
              </a:solidFill>
              <a:round/>
              <a:headEnd/>
              <a:tailEnd/>
            </a:ln>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成绩</a:t>
              </a:r>
            </a:p>
          </p:txBody>
        </p:sp>
        <p:cxnSp>
          <p:nvCxnSpPr>
            <p:cNvPr id="2076" name="直接连接符 89"/>
            <p:cNvCxnSpPr>
              <a:cxnSpLocks noChangeShapeType="1"/>
              <a:stCxn id="2079" idx="0"/>
              <a:endCxn id="2075" idx="4"/>
            </p:cNvCxnSpPr>
            <p:nvPr/>
          </p:nvCxnSpPr>
          <p:spPr bwMode="auto">
            <a:xfrm flipV="1">
              <a:off x="5327977" y="3165253"/>
              <a:ext cx="0" cy="31011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7" name="菱形 6"/>
            <p:cNvSpPr>
              <a:spLocks noChangeArrowheads="1"/>
            </p:cNvSpPr>
            <p:nvPr/>
          </p:nvSpPr>
          <p:spPr bwMode="auto">
            <a:xfrm>
              <a:off x="2365378" y="3475366"/>
              <a:ext cx="1064898" cy="366833"/>
            </a:xfrm>
            <a:prstGeom prst="diamond">
              <a:avLst/>
            </a:prstGeom>
            <a:solidFill>
              <a:schemeClr val="bg1"/>
            </a:solidFill>
            <a:ln w="9525" algn="ctr">
              <a:solidFill>
                <a:schemeClr val="tx1"/>
              </a:solidFill>
              <a:round/>
              <a:headEnd/>
              <a:tailEnd/>
            </a:ln>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组成</a:t>
              </a:r>
            </a:p>
          </p:txBody>
        </p:sp>
        <p:sp>
          <p:nvSpPr>
            <p:cNvPr id="2078" name="矩形 18"/>
            <p:cNvSpPr>
              <a:spLocks noChangeArrowheads="1"/>
            </p:cNvSpPr>
            <p:nvPr/>
          </p:nvSpPr>
          <p:spPr bwMode="auto">
            <a:xfrm>
              <a:off x="7089154" y="3567769"/>
              <a:ext cx="573406" cy="184666"/>
            </a:xfrm>
            <a:prstGeom prst="rect">
              <a:avLst/>
            </a:prstGeom>
            <a:solidFill>
              <a:schemeClr val="bg1"/>
            </a:solidFill>
            <a:ln w="9525" algn="ctr">
              <a:solidFill>
                <a:schemeClr val="tx1"/>
              </a:solidFill>
              <a:round/>
              <a:headEnd/>
              <a:tailEnd/>
            </a:ln>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课程</a:t>
              </a:r>
            </a:p>
          </p:txBody>
        </p:sp>
        <p:sp>
          <p:nvSpPr>
            <p:cNvPr id="2079" name="菱形 9"/>
            <p:cNvSpPr>
              <a:spLocks noChangeArrowheads="1"/>
            </p:cNvSpPr>
            <p:nvPr/>
          </p:nvSpPr>
          <p:spPr bwMode="auto">
            <a:xfrm>
              <a:off x="4795529" y="3475366"/>
              <a:ext cx="1064898" cy="366833"/>
            </a:xfrm>
            <a:prstGeom prst="diamond">
              <a:avLst/>
            </a:prstGeom>
            <a:solidFill>
              <a:schemeClr val="bg1"/>
            </a:solidFill>
            <a:ln w="9525" algn="ctr">
              <a:solidFill>
                <a:schemeClr val="tx1"/>
              </a:solidFill>
              <a:round/>
              <a:headEnd/>
              <a:tailEnd/>
            </a:ln>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dirty="0">
                  <a:latin typeface="宋体" charset="-122"/>
                </a:rPr>
                <a:t>选修</a:t>
              </a:r>
            </a:p>
          </p:txBody>
        </p:sp>
        <p:sp>
          <p:nvSpPr>
            <p:cNvPr id="2080" name="矩形 8"/>
            <p:cNvSpPr>
              <a:spLocks noChangeArrowheads="1"/>
            </p:cNvSpPr>
            <p:nvPr/>
          </p:nvSpPr>
          <p:spPr bwMode="auto">
            <a:xfrm>
              <a:off x="3868975" y="3545225"/>
              <a:ext cx="636438" cy="184666"/>
            </a:xfrm>
            <a:prstGeom prst="rect">
              <a:avLst/>
            </a:prstGeom>
            <a:solidFill>
              <a:schemeClr val="bg1"/>
            </a:solidFill>
            <a:ln w="9525" algn="ctr">
              <a:solidFill>
                <a:schemeClr val="tx1"/>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学生</a:t>
              </a:r>
            </a:p>
          </p:txBody>
        </p:sp>
        <p:cxnSp>
          <p:nvCxnSpPr>
            <p:cNvPr id="2081" name="直接连接符 96"/>
            <p:cNvCxnSpPr>
              <a:cxnSpLocks noChangeShapeType="1"/>
              <a:stCxn id="2079" idx="3"/>
              <a:endCxn id="2078" idx="1"/>
            </p:cNvCxnSpPr>
            <p:nvPr/>
          </p:nvCxnSpPr>
          <p:spPr bwMode="auto">
            <a:xfrm>
              <a:off x="5860426" y="3658783"/>
              <a:ext cx="1228728" cy="131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2" name="直接连接符 98"/>
            <p:cNvCxnSpPr>
              <a:cxnSpLocks noChangeShapeType="1"/>
              <a:stCxn id="2079" idx="1"/>
              <a:endCxn id="2080" idx="3"/>
            </p:cNvCxnSpPr>
            <p:nvPr/>
          </p:nvCxnSpPr>
          <p:spPr bwMode="auto">
            <a:xfrm flipH="1" flipV="1">
              <a:off x="4505413" y="3637558"/>
              <a:ext cx="290115" cy="21225"/>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83" name="TextBox 115"/>
            <p:cNvSpPr txBox="1">
              <a:spLocks noChangeArrowheads="1"/>
            </p:cNvSpPr>
            <p:nvPr/>
          </p:nvSpPr>
          <p:spPr bwMode="auto">
            <a:xfrm>
              <a:off x="2138404" y="3438369"/>
              <a:ext cx="2355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zh-CN" sz="1200">
                  <a:latin typeface="宋体" charset="-122"/>
                </a:rPr>
                <a:t>1</a:t>
              </a:r>
              <a:endParaRPr lang="zh-CN" altLang="en-US" sz="1200">
                <a:latin typeface="宋体" charset="-122"/>
              </a:endParaRPr>
            </a:p>
          </p:txBody>
        </p:sp>
        <p:sp>
          <p:nvSpPr>
            <p:cNvPr id="2084" name="椭圆 125"/>
            <p:cNvSpPr>
              <a:spLocks noChangeArrowheads="1"/>
            </p:cNvSpPr>
            <p:nvPr/>
          </p:nvSpPr>
          <p:spPr bwMode="auto">
            <a:xfrm>
              <a:off x="3803215" y="2872998"/>
              <a:ext cx="767956" cy="259676"/>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姓名</a:t>
              </a:r>
            </a:p>
          </p:txBody>
        </p:sp>
        <p:sp>
          <p:nvSpPr>
            <p:cNvPr id="2085" name="TextBox 136"/>
            <p:cNvSpPr txBox="1">
              <a:spLocks noChangeArrowheads="1"/>
            </p:cNvSpPr>
            <p:nvPr/>
          </p:nvSpPr>
          <p:spPr bwMode="auto">
            <a:xfrm>
              <a:off x="7345140" y="3852984"/>
              <a:ext cx="2355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0"/>
                </a:spcBef>
                <a:buFontTx/>
                <a:buNone/>
              </a:pPr>
              <a:r>
                <a:rPr lang="en-US" altLang="zh-CN" sz="1200">
                  <a:latin typeface="宋体" charset="-122"/>
                </a:rPr>
                <a:t>1</a:t>
              </a:r>
              <a:endParaRPr lang="zh-CN" altLang="en-US" sz="1200">
                <a:latin typeface="宋体" charset="-122"/>
              </a:endParaRPr>
            </a:p>
          </p:txBody>
        </p:sp>
        <p:cxnSp>
          <p:nvCxnSpPr>
            <p:cNvPr id="2086" name="直接连接符 138"/>
            <p:cNvCxnSpPr>
              <a:cxnSpLocks noChangeShapeType="1"/>
              <a:stCxn id="2078" idx="2"/>
              <a:endCxn id="2109" idx="0"/>
            </p:cNvCxnSpPr>
            <p:nvPr/>
          </p:nvCxnSpPr>
          <p:spPr bwMode="auto">
            <a:xfrm>
              <a:off x="7375857" y="3752435"/>
              <a:ext cx="0" cy="30774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7" name="直接连接符 140"/>
            <p:cNvCxnSpPr>
              <a:cxnSpLocks noChangeShapeType="1"/>
              <a:stCxn id="2110" idx="3"/>
              <a:endCxn id="2109" idx="1"/>
            </p:cNvCxnSpPr>
            <p:nvPr/>
          </p:nvCxnSpPr>
          <p:spPr bwMode="auto">
            <a:xfrm>
              <a:off x="5430371" y="4226469"/>
              <a:ext cx="1413037" cy="1713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8" name="直接连接符 142"/>
            <p:cNvCxnSpPr>
              <a:cxnSpLocks noChangeShapeType="1"/>
              <a:stCxn id="2109" idx="3"/>
              <a:endCxn id="2111" idx="1"/>
            </p:cNvCxnSpPr>
            <p:nvPr/>
          </p:nvCxnSpPr>
          <p:spPr bwMode="auto">
            <a:xfrm flipV="1">
              <a:off x="7908306" y="4226461"/>
              <a:ext cx="696279" cy="1713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89" name="TextBox 143"/>
            <p:cNvSpPr txBox="1">
              <a:spLocks noChangeArrowheads="1"/>
            </p:cNvSpPr>
            <p:nvPr/>
          </p:nvSpPr>
          <p:spPr bwMode="auto">
            <a:xfrm>
              <a:off x="6034497" y="3967863"/>
              <a:ext cx="2355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zh-CN" sz="1200"/>
                <a:t>m</a:t>
              </a:r>
              <a:endParaRPr lang="zh-CN" altLang="en-US" sz="1200"/>
            </a:p>
          </p:txBody>
        </p:sp>
        <p:sp>
          <p:nvSpPr>
            <p:cNvPr id="2090" name="TextBox 144"/>
            <p:cNvSpPr txBox="1">
              <a:spLocks noChangeArrowheads="1"/>
            </p:cNvSpPr>
            <p:nvPr/>
          </p:nvSpPr>
          <p:spPr bwMode="auto">
            <a:xfrm>
              <a:off x="8072136" y="3967863"/>
              <a:ext cx="2355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US" altLang="zh-CN" sz="1200"/>
                <a:t>n</a:t>
              </a:r>
              <a:endParaRPr lang="zh-CN" altLang="en-US" sz="1200"/>
            </a:p>
          </p:txBody>
        </p:sp>
        <p:cxnSp>
          <p:nvCxnSpPr>
            <p:cNvPr id="2091" name="直接连接符 9"/>
            <p:cNvCxnSpPr>
              <a:cxnSpLocks noChangeShapeType="1"/>
              <a:stCxn id="2077" idx="3"/>
              <a:endCxn id="2080" idx="1"/>
            </p:cNvCxnSpPr>
            <p:nvPr/>
          </p:nvCxnSpPr>
          <p:spPr bwMode="auto">
            <a:xfrm flipV="1">
              <a:off x="3430275" y="3637558"/>
              <a:ext cx="438700" cy="2122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2" name="直接连接符 12"/>
            <p:cNvCxnSpPr>
              <a:cxnSpLocks noChangeShapeType="1"/>
              <a:stCxn id="2065" idx="3"/>
              <a:endCxn id="2077" idx="1"/>
            </p:cNvCxnSpPr>
            <p:nvPr/>
          </p:nvCxnSpPr>
          <p:spPr bwMode="auto">
            <a:xfrm>
              <a:off x="2078675" y="3635799"/>
              <a:ext cx="286703" cy="22984"/>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93" name="椭圆 125"/>
            <p:cNvSpPr>
              <a:spLocks noChangeArrowheads="1"/>
            </p:cNvSpPr>
            <p:nvPr/>
          </p:nvSpPr>
          <p:spPr bwMode="auto">
            <a:xfrm>
              <a:off x="2908065" y="2872998"/>
              <a:ext cx="767956" cy="259676"/>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学号</a:t>
              </a:r>
            </a:p>
          </p:txBody>
        </p:sp>
        <p:sp>
          <p:nvSpPr>
            <p:cNvPr id="2094" name="椭圆 12"/>
            <p:cNvSpPr>
              <a:spLocks noChangeArrowheads="1"/>
            </p:cNvSpPr>
            <p:nvPr/>
          </p:nvSpPr>
          <p:spPr bwMode="auto">
            <a:xfrm>
              <a:off x="2908065" y="4089243"/>
              <a:ext cx="767956" cy="259676"/>
            </a:xfrm>
            <a:prstGeom prst="ellipse">
              <a:avLst/>
            </a:prstGeom>
            <a:solidFill>
              <a:schemeClr val="bg1"/>
            </a:solidFill>
            <a:ln w="9525" algn="ctr">
              <a:solidFill>
                <a:srgbClr val="C00000"/>
              </a:solidFill>
              <a:round/>
              <a:headEnd/>
              <a:tailEnd/>
            </a:ln>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zh-CN" altLang="en-US" sz="1200">
                  <a:latin typeface="宋体" charset="-122"/>
                </a:rPr>
                <a:t>性别</a:t>
              </a:r>
            </a:p>
          </p:txBody>
        </p:sp>
        <p:cxnSp>
          <p:nvCxnSpPr>
            <p:cNvPr id="2095" name="直接连接符 22"/>
            <p:cNvCxnSpPr>
              <a:cxnSpLocks noChangeShapeType="1"/>
              <a:stCxn id="2084" idx="4"/>
              <a:endCxn id="2080" idx="0"/>
            </p:cNvCxnSpPr>
            <p:nvPr/>
          </p:nvCxnSpPr>
          <p:spPr bwMode="auto">
            <a:xfrm>
              <a:off x="4187193" y="3132674"/>
              <a:ext cx="0" cy="412552"/>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6" name="直接连接符 24"/>
            <p:cNvCxnSpPr>
              <a:cxnSpLocks noChangeShapeType="1"/>
              <a:stCxn id="2080" idx="0"/>
              <a:endCxn id="2093" idx="4"/>
            </p:cNvCxnSpPr>
            <p:nvPr/>
          </p:nvCxnSpPr>
          <p:spPr bwMode="auto">
            <a:xfrm flipH="1" flipV="1">
              <a:off x="3292043" y="3132674"/>
              <a:ext cx="895150" cy="412552"/>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7" name="直接连接符 26"/>
            <p:cNvCxnSpPr>
              <a:cxnSpLocks noChangeShapeType="1"/>
              <a:stCxn id="2080" idx="2"/>
              <a:endCxn id="2051" idx="0"/>
            </p:cNvCxnSpPr>
            <p:nvPr/>
          </p:nvCxnSpPr>
          <p:spPr bwMode="auto">
            <a:xfrm flipH="1">
              <a:off x="4187193" y="3729891"/>
              <a:ext cx="0" cy="359352"/>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8" name="直接连接符 28"/>
            <p:cNvCxnSpPr>
              <a:cxnSpLocks noChangeShapeType="1"/>
              <a:stCxn id="2080" idx="2"/>
              <a:endCxn id="2094" idx="0"/>
            </p:cNvCxnSpPr>
            <p:nvPr/>
          </p:nvCxnSpPr>
          <p:spPr bwMode="auto">
            <a:xfrm flipH="1">
              <a:off x="3292043" y="3729891"/>
              <a:ext cx="895150" cy="359352"/>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9" name="直接连接符 30"/>
            <p:cNvCxnSpPr>
              <a:cxnSpLocks noChangeShapeType="1"/>
              <a:stCxn id="2065" idx="0"/>
              <a:endCxn id="2066" idx="4"/>
            </p:cNvCxnSpPr>
            <p:nvPr/>
          </p:nvCxnSpPr>
          <p:spPr bwMode="auto">
            <a:xfrm flipV="1">
              <a:off x="1791971" y="3132931"/>
              <a:ext cx="0" cy="410535"/>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 name="直接连接符 2048"/>
            <p:cNvCxnSpPr>
              <a:cxnSpLocks noChangeShapeType="1"/>
              <a:stCxn id="2065" idx="2"/>
              <a:endCxn id="2067" idx="0"/>
            </p:cNvCxnSpPr>
            <p:nvPr/>
          </p:nvCxnSpPr>
          <p:spPr bwMode="auto">
            <a:xfrm>
              <a:off x="1791971" y="3728132"/>
              <a:ext cx="0" cy="360047"/>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1" name="矩形: 圆角 27"/>
          <p:cNvSpPr/>
          <p:nvPr/>
        </p:nvSpPr>
        <p:spPr>
          <a:xfrm rot="2700000">
            <a:off x="481701" y="324278"/>
            <a:ext cx="608000" cy="608220"/>
          </a:xfrm>
          <a:prstGeom prst="roundRect">
            <a:avLst/>
          </a:prstGeom>
          <a:solidFill>
            <a:srgbClr val="2980B9"/>
          </a:solidFill>
          <a:ln w="38100" cap="flat" cmpd="sng" algn="ctr">
            <a:solidFill>
              <a:srgbClr val="2980B9">
                <a:lumMod val="20000"/>
                <a:lumOff val="8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panose="020B0503020204020204" charset="-122"/>
              <a:cs typeface="+mn-cs"/>
            </a:endParaRPr>
          </a:p>
        </p:txBody>
      </p:sp>
      <p:cxnSp>
        <p:nvCxnSpPr>
          <p:cNvPr id="72" name="直接连接符 71"/>
          <p:cNvCxnSpPr/>
          <p:nvPr/>
        </p:nvCxnSpPr>
        <p:spPr>
          <a:xfrm>
            <a:off x="1046464" y="1023348"/>
            <a:ext cx="11147123" cy="0"/>
          </a:xfrm>
          <a:prstGeom prst="line">
            <a:avLst/>
          </a:prstGeom>
          <a:noFill/>
          <a:ln w="28575" cap="flat" cmpd="sng" algn="ctr">
            <a:solidFill>
              <a:srgbClr val="2980B9"/>
            </a:solidFill>
            <a:prstDash val="solid"/>
            <a:miter lim="800000"/>
          </a:ln>
          <a:effectLst/>
        </p:spPr>
      </p:cxnSp>
      <p:sp>
        <p:nvSpPr>
          <p:cNvPr id="73" name="文本框 29"/>
          <p:cNvSpPr txBox="1"/>
          <p:nvPr/>
        </p:nvSpPr>
        <p:spPr>
          <a:xfrm>
            <a:off x="1403532" y="366838"/>
            <a:ext cx="1712551" cy="584640"/>
          </a:xfrm>
          <a:prstGeom prst="rect">
            <a:avLst/>
          </a:prstGeom>
          <a:noFill/>
        </p:spPr>
        <p:txBody>
          <a:bodyPr wrap="none" rtlCol="0">
            <a:spAutoFit/>
            <a:scene3d>
              <a:camera prst="orthographicFront"/>
              <a:lightRig rig="threePt" dir="t"/>
            </a:scene3d>
            <a:sp3d contourW="6350"/>
          </a:bodyPr>
          <a:lstStyle/>
          <a:p>
            <a:pPr fontAlgn="auto">
              <a:spcBef>
                <a:spcPts val="0"/>
              </a:spcBef>
              <a:spcAft>
                <a:spcPts val="0"/>
              </a:spcAft>
              <a:defRPr/>
            </a:pPr>
            <a:r>
              <a:rPr lang="en-US" altLang="zh-CN" sz="3200" b="1" dirty="0">
                <a:solidFill>
                  <a:srgbClr val="2980B9"/>
                </a:solidFill>
                <a:latin typeface="Arial"/>
                <a:ea typeface="微软雅黑" panose="020B0503020204020204" charset="-122"/>
              </a:rPr>
              <a:t>E-R</a:t>
            </a:r>
            <a:r>
              <a:rPr lang="zh-CN" altLang="en-US" sz="3200" b="1" dirty="0">
                <a:solidFill>
                  <a:srgbClr val="2980B9"/>
                </a:solidFill>
                <a:latin typeface="Arial"/>
                <a:ea typeface="微软雅黑" panose="020B0503020204020204" charset="-122"/>
              </a:rPr>
              <a:t>模型</a:t>
            </a:r>
          </a:p>
        </p:txBody>
      </p:sp>
      <p:sp>
        <p:nvSpPr>
          <p:cNvPr id="74" name="文本框 30"/>
          <p:cNvSpPr txBox="1"/>
          <p:nvPr/>
        </p:nvSpPr>
        <p:spPr>
          <a:xfrm>
            <a:off x="521811" y="400233"/>
            <a:ext cx="527778" cy="461558"/>
          </a:xfrm>
          <a:prstGeom prst="rect">
            <a:avLst/>
          </a:prstGeom>
          <a:noFill/>
        </p:spPr>
        <p:txBody>
          <a:bodyPr wrap="none" rtlCol="0">
            <a:spAutoFit/>
          </a:bodyPr>
          <a:lstStyle/>
          <a:p>
            <a:pPr algn="ctr" fontAlgn="auto">
              <a:spcBef>
                <a:spcPts val="0"/>
              </a:spcBef>
              <a:spcAft>
                <a:spcPts val="0"/>
              </a:spcAft>
              <a:defRPr/>
            </a:pPr>
            <a:r>
              <a:rPr lang="en-US" altLang="zh-CN" sz="2400" b="1" dirty="0">
                <a:solidFill>
                  <a:srgbClr val="FFFFFF"/>
                </a:solidFill>
                <a:latin typeface="Arial" panose="020B0604020202020204"/>
                <a:ea typeface="微软雅黑" panose="020B0503020204020204" charset="-122"/>
              </a:rPr>
              <a:t>02</a:t>
            </a:r>
            <a:endParaRPr lang="zh-CN" altLang="en-US" sz="2400" b="1" dirty="0">
              <a:solidFill>
                <a:srgbClr val="FFFFFF"/>
              </a:solidFill>
              <a:latin typeface="Arial" panose="020B0604020202020204"/>
              <a:ea typeface="微软雅黑" panose="020B0503020204020204" charset="-122"/>
            </a:endParaRPr>
          </a:p>
        </p:txBody>
      </p:sp>
      <p:sp>
        <p:nvSpPr>
          <p:cNvPr id="75" name="任意多边形: 形状 31"/>
          <p:cNvSpPr/>
          <p:nvPr/>
        </p:nvSpPr>
        <p:spPr>
          <a:xfrm rot="2700000">
            <a:off x="10237603" y="806792"/>
            <a:ext cx="432956" cy="433112"/>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2980B9"/>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panose="020B0503020204020204" charset="-122"/>
              <a:cs typeface="+mn-cs"/>
            </a:endParaRPr>
          </a:p>
        </p:txBody>
      </p:sp>
      <p:sp>
        <p:nvSpPr>
          <p:cNvPr id="76" name="任意多边形: 形状 32"/>
          <p:cNvSpPr/>
          <p:nvPr/>
        </p:nvSpPr>
        <p:spPr>
          <a:xfrm rot="2700000">
            <a:off x="10689484" y="806792"/>
            <a:ext cx="432956" cy="433112"/>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2980B9"/>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panose="020B0503020204020204" charset="-122"/>
              <a:cs typeface="+mn-cs"/>
            </a:endParaRPr>
          </a:p>
        </p:txBody>
      </p:sp>
      <p:sp>
        <p:nvSpPr>
          <p:cNvPr id="77" name="任意多边形: 形状 33"/>
          <p:cNvSpPr/>
          <p:nvPr/>
        </p:nvSpPr>
        <p:spPr>
          <a:xfrm rot="2700000">
            <a:off x="11141363" y="806792"/>
            <a:ext cx="432956" cy="433112"/>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rgbClr val="2980B9"/>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panose="020B0503020204020204" charset="-122"/>
              <a:cs typeface="+mn-cs"/>
            </a:endParaRPr>
          </a:p>
        </p:txBody>
      </p:sp>
      <p:sp>
        <p:nvSpPr>
          <p:cNvPr id="78" name="TextBox 7"/>
          <p:cNvSpPr txBox="1"/>
          <p:nvPr/>
        </p:nvSpPr>
        <p:spPr>
          <a:xfrm>
            <a:off x="1044305" y="1700415"/>
            <a:ext cx="10167913" cy="676943"/>
          </a:xfrm>
          <a:prstGeom prst="rect">
            <a:avLst/>
          </a:prstGeom>
          <a:solidFill>
            <a:srgbClr val="FFFFFF"/>
          </a:solidFill>
          <a:ln>
            <a:solidFill>
              <a:srgbClr val="FF0000"/>
            </a:solidFill>
          </a:ln>
        </p:spPr>
        <p:txBody>
          <a:bodyPr wrap="square" lIns="121912" tIns="60956" rIns="121912" bIns="60956"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err="1" smtClean="0">
                <a:ln>
                  <a:noFill/>
                </a:ln>
                <a:solidFill>
                  <a:srgbClr val="000000"/>
                </a:solidFill>
                <a:effectLst/>
                <a:uLnTx/>
                <a:uFillTx/>
                <a:latin typeface="Arial"/>
                <a:ea typeface="微软雅黑"/>
              </a:rPr>
              <a:t>如班级</a:t>
            </a:r>
            <a:r>
              <a:rPr kumimoji="0" sz="1800" b="0" i="0" u="none" strike="noStrike" kern="0" cap="none" spc="0" normalizeH="0" baseline="0" noProof="0" dirty="0" err="1">
                <a:ln>
                  <a:noFill/>
                </a:ln>
                <a:solidFill>
                  <a:srgbClr val="000000"/>
                </a:solidFill>
                <a:effectLst/>
                <a:uLnTx/>
                <a:uFillTx/>
                <a:latin typeface="Arial"/>
                <a:ea typeface="微软雅黑"/>
              </a:rPr>
              <a:t>、学生、课程、教师和参考书等实体存在一定的联系，学生和课程之间的联系（选修）附带属性为成绩，其E-R</a:t>
            </a:r>
            <a:r>
              <a:rPr kumimoji="0" sz="1800" b="0" i="0" u="none" strike="noStrike" kern="0" cap="none" spc="0" normalizeH="0" baseline="0" noProof="0" dirty="0" err="1" smtClean="0">
                <a:ln>
                  <a:noFill/>
                </a:ln>
                <a:solidFill>
                  <a:srgbClr val="000000"/>
                </a:solidFill>
                <a:effectLst/>
                <a:uLnTx/>
                <a:uFillTx/>
                <a:latin typeface="Arial"/>
                <a:ea typeface="微软雅黑"/>
              </a:rPr>
              <a:t>模型如图所示</a:t>
            </a:r>
            <a:r>
              <a:rPr kumimoji="0" sz="1800" b="0" i="0" u="none" strike="noStrike" kern="0" cap="none" spc="0" normalizeH="0" baseline="0" noProof="0" dirty="0">
                <a:ln>
                  <a:noFill/>
                </a:ln>
                <a:solidFill>
                  <a:srgbClr val="000000"/>
                </a:solidFill>
                <a:effectLst/>
                <a:uLnTx/>
                <a:uFillTx/>
                <a:latin typeface="Arial"/>
                <a:ea typeface="微软雅黑"/>
              </a:rPr>
              <a:t>。</a:t>
            </a:r>
          </a:p>
        </p:txBody>
      </p:sp>
      <p:sp>
        <p:nvSpPr>
          <p:cNvPr id="79" name="矩形 78"/>
          <p:cNvSpPr/>
          <p:nvPr/>
        </p:nvSpPr>
        <p:spPr>
          <a:xfrm>
            <a:off x="1046616" y="1241773"/>
            <a:ext cx="3316403" cy="424732"/>
          </a:xfrm>
          <a:prstGeom prst="rect">
            <a:avLst/>
          </a:prstGeom>
        </p:spPr>
        <p:txBody>
          <a:bodyPr wrap="square">
            <a:spAutoFit/>
            <a:scene3d>
              <a:camera prst="orthographicFront"/>
              <a:lightRig rig="threePt" dir="t"/>
            </a:scene3d>
            <a:sp3d contourW="6350"/>
          </a:bodyPr>
          <a:lstStyle/>
          <a:p>
            <a:pPr fontAlgn="auto">
              <a:lnSpc>
                <a:spcPct val="120000"/>
              </a:lnSpc>
              <a:spcBef>
                <a:spcPts val="0"/>
              </a:spcBef>
              <a:spcAft>
                <a:spcPts val="0"/>
              </a:spcAft>
            </a:pPr>
            <a:r>
              <a:rPr lang="en-US" altLang="zh-CN" b="1" dirty="0">
                <a:solidFill>
                  <a:srgbClr val="000000">
                    <a:lumMod val="65000"/>
                    <a:lumOff val="35000"/>
                  </a:srgbClr>
                </a:solidFill>
                <a:latin typeface="Arial"/>
                <a:ea typeface="微软雅黑"/>
              </a:rPr>
              <a:t>【</a:t>
            </a:r>
            <a:r>
              <a:rPr lang="zh-CN" altLang="en-US" b="1" dirty="0">
                <a:solidFill>
                  <a:srgbClr val="000000">
                    <a:lumMod val="65000"/>
                    <a:lumOff val="35000"/>
                  </a:srgbClr>
                </a:solidFill>
                <a:latin typeface="Arial"/>
                <a:ea typeface="微软雅黑"/>
              </a:rPr>
              <a:t>例</a:t>
            </a:r>
            <a:r>
              <a:rPr lang="en-US" altLang="zh-CN" b="1" dirty="0">
                <a:solidFill>
                  <a:srgbClr val="000000">
                    <a:lumMod val="65000"/>
                    <a:lumOff val="35000"/>
                  </a:srgbClr>
                </a:solidFill>
                <a:latin typeface="Arial"/>
                <a:ea typeface="微软雅黑"/>
              </a:rPr>
              <a:t>1-1】</a:t>
            </a:r>
            <a:endParaRPr lang="zh-CN" altLang="en-US" b="1" dirty="0">
              <a:solidFill>
                <a:srgbClr val="000000">
                  <a:lumMod val="65000"/>
                  <a:lumOff val="35000"/>
                </a:srgbClr>
              </a:solidFill>
              <a:latin typeface="Arial"/>
              <a:ea typeface="微软雅黑"/>
            </a:endParaRPr>
          </a:p>
        </p:txBody>
      </p:sp>
    </p:spTree>
    <p:extLst>
      <p:ext uri="{BB962C8B-B14F-4D97-AF65-F5344CB8AC3E}">
        <p14:creationId xmlns:p14="http://schemas.microsoft.com/office/powerpoint/2010/main" val="80541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4"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8" grpId="10" animBg="1"/>
      <p:bldP spid="78" grpId="11" animBg="1"/>
      <p:bldP spid="78" grpId="12" animBg="1"/>
      <p:bldP spid="78" grpId="13" animBg="1"/>
      <p:bldP spid="78" grpId="14"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712328"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ea typeface="微软雅黑" panose="020B0503020204020204" charset="-122"/>
              </a:rPr>
              <a:t>E-R</a:t>
            </a:r>
            <a:r>
              <a:rPr lang="zh-CN" altLang="en-US" sz="3200" b="1" dirty="0">
                <a:solidFill>
                  <a:srgbClr val="2980B9"/>
                </a:solidFill>
                <a:ea typeface="微软雅黑" panose="020B0503020204020204" charset="-122"/>
              </a:rPr>
              <a:t>模型</a:t>
            </a: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4" name="TextBox 7"/>
          <p:cNvSpPr txBox="1"/>
          <p:nvPr/>
        </p:nvSpPr>
        <p:spPr>
          <a:xfrm>
            <a:off x="1044169" y="1700809"/>
            <a:ext cx="10166589" cy="1231098"/>
          </a:xfrm>
          <a:prstGeom prst="rect">
            <a:avLst/>
          </a:prstGeom>
          <a:solidFill>
            <a:schemeClr val="bg1"/>
          </a:solidFill>
          <a:ln>
            <a:solidFill>
              <a:srgbClr val="FF0000"/>
            </a:solidFill>
          </a:ln>
        </p:spPr>
        <p:txBody>
          <a:bodyPr wrap="square" lIns="121912" tIns="60956" rIns="121912" bIns="60956" rtlCol="0">
            <a:spAutoFit/>
          </a:bodyPr>
          <a:lstStyle/>
          <a:p>
            <a:r>
              <a:rPr lang="zh-CN" altLang="en-US" dirty="0"/>
              <a:t>（</a:t>
            </a:r>
            <a:r>
              <a:rPr lang="en-US" altLang="zh-CN" dirty="0"/>
              <a:t>1</a:t>
            </a:r>
            <a:r>
              <a:rPr lang="zh-CN" altLang="en-US" dirty="0"/>
              <a:t>）确定实体和实体属性</a:t>
            </a:r>
          </a:p>
          <a:p>
            <a:r>
              <a:rPr lang="zh-CN" altLang="en-US" dirty="0"/>
              <a:t>应用环境常常对实体和属性做出了自然划分。实体都是若干属性的有意义聚合（多值属性常作为一个实体或刻画出多个属性），属性必须是不可分的数据项（不能包含其他属性），且不能和其他实体具有联系。为了简化处理，能作为属性对待的事物尽可能划分为属性。</a:t>
            </a:r>
            <a:endParaRPr lang="zh-CN" altLang="zh-CN" dirty="0"/>
          </a:p>
        </p:txBody>
      </p:sp>
      <p:sp>
        <p:nvSpPr>
          <p:cNvPr id="11" name="矩形 10"/>
          <p:cNvSpPr/>
          <p:nvPr/>
        </p:nvSpPr>
        <p:spPr>
          <a:xfrm>
            <a:off x="1046479" y="1242060"/>
            <a:ext cx="3315971"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E-R</a:t>
            </a:r>
            <a:r>
              <a:rPr lang="zh-CN" altLang="en-US" b="1" dirty="0">
                <a:solidFill>
                  <a:schemeClr val="tx1">
                    <a:lumMod val="65000"/>
                    <a:lumOff val="35000"/>
                  </a:schemeClr>
                </a:solidFill>
              </a:rPr>
              <a:t>模型的设计流程</a:t>
            </a:r>
          </a:p>
        </p:txBody>
      </p:sp>
      <p:sp>
        <p:nvSpPr>
          <p:cNvPr id="12" name="TextBox 7"/>
          <p:cNvSpPr txBox="1"/>
          <p:nvPr/>
        </p:nvSpPr>
        <p:spPr>
          <a:xfrm>
            <a:off x="1044169" y="3396259"/>
            <a:ext cx="10166589" cy="954099"/>
          </a:xfrm>
          <a:prstGeom prst="rect">
            <a:avLst/>
          </a:prstGeom>
          <a:solidFill>
            <a:schemeClr val="bg1"/>
          </a:solidFill>
          <a:ln>
            <a:solidFill>
              <a:srgbClr val="FF0000"/>
            </a:solidFill>
          </a:ln>
        </p:spPr>
        <p:txBody>
          <a:bodyPr wrap="square" lIns="121912" tIns="60956" rIns="121912" bIns="60956" rtlCol="0">
            <a:spAutoFit/>
          </a:bodyPr>
          <a:lstStyle/>
          <a:p>
            <a:r>
              <a:rPr lang="zh-CN" altLang="en-US" dirty="0"/>
              <a:t>（</a:t>
            </a:r>
            <a:r>
              <a:rPr lang="en-US" altLang="zh-CN" dirty="0"/>
              <a:t>2</a:t>
            </a:r>
            <a:r>
              <a:rPr lang="zh-CN" altLang="en-US" dirty="0"/>
              <a:t>）确定实体之间的联系及联系类型</a:t>
            </a:r>
          </a:p>
          <a:p>
            <a:r>
              <a:rPr lang="zh-CN" altLang="en-US" dirty="0"/>
              <a:t>当实体之间存在关联行为时，最好采用联系来描述。例如，读者和图书之间的借、还书行为，顾客和商品之间的购买行为，均应该作为联系。</a:t>
            </a:r>
          </a:p>
        </p:txBody>
      </p:sp>
      <p:sp>
        <p:nvSpPr>
          <p:cNvPr id="13" name="TextBox 7"/>
          <p:cNvSpPr txBox="1"/>
          <p:nvPr/>
        </p:nvSpPr>
        <p:spPr>
          <a:xfrm>
            <a:off x="1044169" y="4615459"/>
            <a:ext cx="10166589" cy="1231098"/>
          </a:xfrm>
          <a:prstGeom prst="rect">
            <a:avLst/>
          </a:prstGeom>
          <a:solidFill>
            <a:schemeClr val="bg1"/>
          </a:solidFill>
          <a:ln>
            <a:solidFill>
              <a:srgbClr val="FF0000"/>
            </a:solidFill>
          </a:ln>
        </p:spPr>
        <p:txBody>
          <a:bodyPr wrap="square" lIns="121912" tIns="60956" rIns="121912" bIns="60956" rtlCol="0">
            <a:spAutoFit/>
          </a:bodyPr>
          <a:lstStyle/>
          <a:p>
            <a:r>
              <a:rPr lang="zh-CN" altLang="en-US" dirty="0"/>
              <a:t>（</a:t>
            </a:r>
            <a:r>
              <a:rPr lang="en-US" altLang="zh-CN" dirty="0"/>
              <a:t>3</a:t>
            </a:r>
            <a:r>
              <a:rPr lang="zh-CN" altLang="en-US" dirty="0"/>
              <a:t>）确定联系的属性</a:t>
            </a:r>
          </a:p>
          <a:p>
            <a:r>
              <a:rPr lang="zh-CN" altLang="en-US" dirty="0"/>
              <a:t>联系属性的划分有两个原则：一是实体间联系的标识属性应作为联系的缺省属性（不应显性列入联系属性之中），二是列出和联系中的所有实体都有关的属性。例如，学生和课程的选课联系中的成绩属性，顾客、商品和雇员之间的销售联系中的商品的数量等。</a:t>
            </a:r>
          </a:p>
        </p:txBody>
      </p:sp>
    </p:spTree>
    <p:extLst>
      <p:ext uri="{BB962C8B-B14F-4D97-AF65-F5344CB8AC3E}">
        <p14:creationId xmlns:p14="http://schemas.microsoft.com/office/powerpoint/2010/main" val="21869344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4"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2000"/>
                                        <p:tgtEl>
                                          <p:spTgt spid="24"/>
                                        </p:tgtEl>
                                      </p:cBhvr>
                                    </p:animEffect>
                                  </p:childTnLst>
                                </p:cTn>
                              </p:par>
                              <p:par>
                                <p:cTn id="8" presetID="3" presetClass="entr" presetSubtype="10" fill="hold" grpId="14"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2000"/>
                                        <p:tgtEl>
                                          <p:spTgt spid="12"/>
                                        </p:tgtEl>
                                      </p:cBhvr>
                                    </p:animEffect>
                                  </p:childTnLst>
                                </p:cTn>
                              </p:par>
                              <p:par>
                                <p:cTn id="11" presetID="3" presetClass="entr" presetSubtype="10" fill="hold" grpId="14"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4" grpId="10" animBg="1"/>
      <p:bldP spid="24" grpId="11" animBg="1"/>
      <p:bldP spid="24" grpId="12" animBg="1"/>
      <p:bldP spid="24" grpId="13" animBg="1"/>
      <p:bldP spid="24" grpId="14" bldLvl="0" animBg="1"/>
      <p:bldP spid="12" grpId="0" animBg="1"/>
      <p:bldP spid="12" grpId="1" animBg="1"/>
      <p:bldP spid="12" grpId="2" animBg="1"/>
      <p:bldP spid="12" grpId="3" animBg="1"/>
      <p:bldP spid="12" grpId="4" animBg="1"/>
      <p:bldP spid="12" grpId="5" animBg="1"/>
      <p:bldP spid="12" grpId="6" animBg="1"/>
      <p:bldP spid="12" grpId="7" animBg="1"/>
      <p:bldP spid="12" grpId="8" animBg="1"/>
      <p:bldP spid="12" grpId="9" animBg="1"/>
      <p:bldP spid="12" grpId="10" animBg="1"/>
      <p:bldP spid="12" grpId="11" animBg="1"/>
      <p:bldP spid="12" grpId="12" animBg="1"/>
      <p:bldP spid="12" grpId="13" animBg="1"/>
      <p:bldP spid="12" grpId="14" bldLvl="0" animBg="1"/>
      <p:bldP spid="13" grpId="0" animBg="1"/>
      <p:bldP spid="13" grpId="1" animBg="1"/>
      <p:bldP spid="13" grpId="2" animBg="1"/>
      <p:bldP spid="13" grpId="3" animBg="1"/>
      <p:bldP spid="13" grpId="4" animBg="1"/>
      <p:bldP spid="13" grpId="5" animBg="1"/>
      <p:bldP spid="13" grpId="6" animBg="1"/>
      <p:bldP spid="13" grpId="7" animBg="1"/>
      <p:bldP spid="13" grpId="8" animBg="1"/>
      <p:bldP spid="13" grpId="9" animBg="1"/>
      <p:bldP spid="13" grpId="10" animBg="1"/>
      <p:bldP spid="13" grpId="11" animBg="1"/>
      <p:bldP spid="13" grpId="12" animBg="1"/>
      <p:bldP spid="13" grpId="13" animBg="1"/>
      <p:bldP spid="13" grpId="14"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712328"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ea typeface="微软雅黑" panose="020B0503020204020204" charset="-122"/>
              </a:rPr>
              <a:t>E-R</a:t>
            </a:r>
            <a:r>
              <a:rPr lang="zh-CN" altLang="en-US" sz="3200" b="1" dirty="0">
                <a:solidFill>
                  <a:srgbClr val="2980B9"/>
                </a:solidFill>
                <a:ea typeface="微软雅黑" panose="020B0503020204020204" charset="-122"/>
              </a:rPr>
              <a:t>模型</a:t>
            </a: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4" name="TextBox 7"/>
          <p:cNvSpPr txBox="1"/>
          <p:nvPr/>
        </p:nvSpPr>
        <p:spPr>
          <a:xfrm>
            <a:off x="1044169" y="1700809"/>
            <a:ext cx="10166589" cy="400101"/>
          </a:xfrm>
          <a:prstGeom prst="rect">
            <a:avLst/>
          </a:prstGeom>
          <a:solidFill>
            <a:schemeClr val="bg1"/>
          </a:solidFill>
          <a:ln>
            <a:solidFill>
              <a:srgbClr val="FF0000"/>
            </a:solidFill>
          </a:ln>
        </p:spPr>
        <p:txBody>
          <a:bodyPr wrap="square" lIns="121912" tIns="60956" rIns="121912" bIns="60956" rtlCol="0">
            <a:spAutoFit/>
          </a:bodyPr>
          <a:lstStyle/>
          <a:p>
            <a:r>
              <a:rPr lang="zh-CN" altLang="en-US" dirty="0"/>
              <a:t>（</a:t>
            </a:r>
            <a:r>
              <a:rPr lang="en-US" altLang="zh-CN" dirty="0"/>
              <a:t>1</a:t>
            </a:r>
            <a:r>
              <a:rPr lang="zh-CN" altLang="en-US" dirty="0"/>
              <a:t>）实体内部的联系。同一实体集内部也存在联系。如图</a:t>
            </a:r>
            <a:r>
              <a:rPr lang="en-US" altLang="zh-CN" dirty="0"/>
              <a:t>1-11</a:t>
            </a:r>
            <a:r>
              <a:rPr lang="zh-CN" altLang="en-US" dirty="0"/>
              <a:t>所示。</a:t>
            </a:r>
          </a:p>
        </p:txBody>
      </p:sp>
      <p:sp>
        <p:nvSpPr>
          <p:cNvPr id="11" name="矩形 10"/>
          <p:cNvSpPr/>
          <p:nvPr/>
        </p:nvSpPr>
        <p:spPr>
          <a:xfrm>
            <a:off x="1046479" y="1242060"/>
            <a:ext cx="3315971"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注意：</a:t>
            </a:r>
          </a:p>
        </p:txBody>
      </p:sp>
      <p:pic>
        <p:nvPicPr>
          <p:cNvPr id="1025" name="Picture 1" descr="C:\Users\Administrator\AppData\Roaming\Tencent\Users\57185142\QQ\WinTemp\RichOle\9~DUSO@PDXK1`J71L1XSV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4090" y="2400300"/>
            <a:ext cx="8512413" cy="21535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7"/>
          <p:cNvSpPr txBox="1"/>
          <p:nvPr/>
        </p:nvSpPr>
        <p:spPr>
          <a:xfrm>
            <a:off x="1044170" y="4691659"/>
            <a:ext cx="6213880" cy="1508097"/>
          </a:xfrm>
          <a:prstGeom prst="rect">
            <a:avLst/>
          </a:prstGeom>
          <a:solidFill>
            <a:schemeClr val="bg1"/>
          </a:solidFill>
          <a:ln>
            <a:solidFill>
              <a:srgbClr val="FF0000"/>
            </a:solidFill>
          </a:ln>
        </p:spPr>
        <p:txBody>
          <a:bodyPr wrap="square" lIns="121912" tIns="60956" rIns="121912" bIns="60956" rtlCol="0">
            <a:spAutoFit/>
          </a:bodyPr>
          <a:lstStyle/>
          <a:p>
            <a:r>
              <a:rPr lang="zh-CN" altLang="en-US" dirty="0"/>
              <a:t>（</a:t>
            </a:r>
            <a:r>
              <a:rPr lang="en-US" altLang="zh-CN" dirty="0"/>
              <a:t>2</a:t>
            </a:r>
            <a:r>
              <a:rPr lang="zh-CN" altLang="en-US" dirty="0"/>
              <a:t>）实体间的多重联系。实体间可能存在多重联系，如图</a:t>
            </a:r>
            <a:r>
              <a:rPr lang="en-US" altLang="zh-CN" dirty="0"/>
              <a:t>1-12</a:t>
            </a:r>
            <a:r>
              <a:rPr lang="zh-CN" altLang="en-US" dirty="0"/>
              <a:t>所示。教师和学生之间就有可能有多重联系：一重联系是一个教师可以指导多名学生的毕业论文，另一重联系是一个教师可以教授多名学生课程学习，一个学生也可以参与多名教师的教学。</a:t>
            </a:r>
          </a:p>
        </p:txBody>
      </p:sp>
      <p:pic>
        <p:nvPicPr>
          <p:cNvPr id="15"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871" y="4691659"/>
            <a:ext cx="3050888" cy="177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2416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4"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2000"/>
                                        <p:tgtEl>
                                          <p:spTgt spid="24"/>
                                        </p:tgtEl>
                                      </p:cBhvr>
                                    </p:animEffect>
                                  </p:childTnLst>
                                </p:cTn>
                              </p:par>
                              <p:par>
                                <p:cTn id="8" presetID="3" presetClass="entr" presetSubtype="10" fill="hold" grpId="14"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4" grpId="10" animBg="1"/>
      <p:bldP spid="24" grpId="11" animBg="1"/>
      <p:bldP spid="24" grpId="12" animBg="1"/>
      <p:bldP spid="24" grpId="13" animBg="1"/>
      <p:bldP spid="24" grpId="14" bldLvl="0" animBg="1"/>
      <p:bldP spid="14" grpId="0" animBg="1"/>
      <p:bldP spid="14" grpId="1" animBg="1"/>
      <p:bldP spid="14" grpId="2" animBg="1"/>
      <p:bldP spid="14" grpId="3" animBg="1"/>
      <p:bldP spid="14" grpId="4" animBg="1"/>
      <p:bldP spid="14" grpId="5" animBg="1"/>
      <p:bldP spid="14" grpId="6" animBg="1"/>
      <p:bldP spid="14" grpId="7" animBg="1"/>
      <p:bldP spid="14" grpId="8" animBg="1"/>
      <p:bldP spid="14" grpId="9" animBg="1"/>
      <p:bldP spid="14" grpId="10" animBg="1"/>
      <p:bldP spid="14" grpId="11" animBg="1"/>
      <p:bldP spid="14" grpId="12" animBg="1"/>
      <p:bldP spid="14" grpId="13" animBg="1"/>
      <p:bldP spid="14" grpId="14"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50" name="直接连接符 4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374774" y="338348"/>
            <a:ext cx="4584909"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ea typeface="微软雅黑" panose="020B0503020204020204" charset="-122"/>
              </a:rPr>
              <a:t>E-R</a:t>
            </a:r>
            <a:r>
              <a:rPr lang="zh-CN" altLang="en-US" sz="3200" b="1" dirty="0">
                <a:solidFill>
                  <a:srgbClr val="2980B9"/>
                </a:solidFill>
                <a:ea typeface="微软雅黑" panose="020B0503020204020204" charset="-122"/>
              </a:rPr>
              <a:t>模型向关系模型转换</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52" name="文本框 51"/>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53" name="任意多边形: 形状 5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4" name="任意多边形: 形状 5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5" name="任意多边形: 形状 5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2" name="组合 1"/>
          <p:cNvGrpSpPr/>
          <p:nvPr/>
        </p:nvGrpSpPr>
        <p:grpSpPr>
          <a:xfrm>
            <a:off x="1490980" y="1255396"/>
            <a:ext cx="6826250" cy="1017280"/>
            <a:chOff x="1088299" y="4051218"/>
            <a:chExt cx="5041512" cy="1017308"/>
          </a:xfrm>
        </p:grpSpPr>
        <p:sp>
          <p:nvSpPr>
            <p:cNvPr id="3" name="矩形 2"/>
            <p:cNvSpPr/>
            <p:nvPr/>
          </p:nvSpPr>
          <p:spPr>
            <a:xfrm>
              <a:off x="1088299" y="4459111"/>
              <a:ext cx="5041512" cy="609415"/>
            </a:xfrm>
            <a:prstGeom prst="rect">
              <a:avLst/>
            </a:prstGeom>
            <a:solidFill>
              <a:schemeClr val="bg2">
                <a:lumMod val="90000"/>
              </a:schemeClr>
            </a:solidFill>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一个实体（型）转换为关系模型中的一个关系，实体的属性就是关系的属性，实体的码就是关系的键（一般用加下划线的方式来标识）。</a:t>
              </a:r>
            </a:p>
          </p:txBody>
        </p:sp>
        <p:sp>
          <p:nvSpPr>
            <p:cNvPr id="4" name="矩形 3"/>
            <p:cNvSpPr/>
            <p:nvPr/>
          </p:nvSpPr>
          <p:spPr>
            <a:xfrm>
              <a:off x="1088299" y="4051218"/>
              <a:ext cx="2241974" cy="396145"/>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b="1" dirty="0">
                  <a:solidFill>
                    <a:schemeClr val="tx1">
                      <a:lumMod val="50000"/>
                      <a:lumOff val="50000"/>
                    </a:schemeClr>
                  </a:solidFill>
                  <a:sym typeface="+mn-ea"/>
                </a:rPr>
                <a:t>实体及属性的转换</a:t>
              </a:r>
              <a:endParaRPr lang="zh-CN" altLang="en-US" b="1" dirty="0">
                <a:solidFill>
                  <a:schemeClr val="tx1">
                    <a:lumMod val="65000"/>
                    <a:lumOff val="35000"/>
                  </a:schemeClr>
                </a:solidFill>
              </a:endParaRPr>
            </a:p>
          </p:txBody>
        </p:sp>
      </p:grpSp>
      <p:grpSp>
        <p:nvGrpSpPr>
          <p:cNvPr id="5" name="组合 4"/>
          <p:cNvGrpSpPr/>
          <p:nvPr/>
        </p:nvGrpSpPr>
        <p:grpSpPr>
          <a:xfrm>
            <a:off x="1490980" y="2639696"/>
            <a:ext cx="6843394" cy="3073790"/>
            <a:chOff x="1088299" y="4051218"/>
            <a:chExt cx="5054174" cy="3073876"/>
          </a:xfrm>
        </p:grpSpPr>
        <p:sp>
          <p:nvSpPr>
            <p:cNvPr id="6" name="矩形 5"/>
            <p:cNvSpPr/>
            <p:nvPr/>
          </p:nvSpPr>
          <p:spPr>
            <a:xfrm>
              <a:off x="1100961" y="4447363"/>
              <a:ext cx="5041512" cy="2677731"/>
            </a:xfrm>
            <a:prstGeom prst="rect">
              <a:avLst/>
            </a:prstGeom>
            <a:solidFill>
              <a:schemeClr val="bg2">
                <a:lumMod val="90000"/>
              </a:schemeClr>
            </a:solidFill>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a:t>
              </a:r>
              <a:r>
                <a:rPr lang="en-US" altLang="zh-CN" sz="1400" dirty="0">
                  <a:solidFill>
                    <a:schemeClr val="tx1">
                      <a:lumMod val="50000"/>
                      <a:lumOff val="50000"/>
                    </a:schemeClr>
                  </a:solidFill>
                  <a:sym typeface="+mn-ea"/>
                </a:rPr>
                <a:t>1</a:t>
              </a:r>
              <a:r>
                <a:rPr lang="zh-CN" altLang="en-US" sz="1400" dirty="0">
                  <a:solidFill>
                    <a:schemeClr val="tx1">
                      <a:lumMod val="50000"/>
                      <a:lumOff val="50000"/>
                    </a:schemeClr>
                  </a:solidFill>
                  <a:sym typeface="+mn-ea"/>
                </a:rPr>
                <a:t>）一对一联系的转换。</a:t>
              </a:r>
            </a:p>
            <a:p>
              <a:pPr algn="just">
                <a:lnSpc>
                  <a:spcPct val="120000"/>
                </a:lnSpc>
              </a:pPr>
              <a:r>
                <a:rPr lang="zh-CN" altLang="en-US" sz="1400" dirty="0">
                  <a:solidFill>
                    <a:schemeClr val="tx1">
                      <a:lumMod val="50000"/>
                      <a:lumOff val="50000"/>
                    </a:schemeClr>
                  </a:solidFill>
                  <a:sym typeface="+mn-ea"/>
                </a:rPr>
                <a:t>转换一对一联系时，可以将该联系与任意一方的关系模式合并。具体做法是，在其中一个关系模式的属性中加入另一方实体的码和联系本身的属性（如果联系具有属性）。</a:t>
              </a:r>
            </a:p>
            <a:p>
              <a:pPr algn="just">
                <a:lnSpc>
                  <a:spcPct val="120000"/>
                </a:lnSpc>
              </a:pPr>
              <a:r>
                <a:rPr lang="zh-CN" altLang="en-US" sz="1400" dirty="0">
                  <a:solidFill>
                    <a:schemeClr val="tx1">
                      <a:lumMod val="50000"/>
                      <a:lumOff val="50000"/>
                    </a:schemeClr>
                  </a:solidFill>
                  <a:sym typeface="+mn-ea"/>
                </a:rPr>
                <a:t>（</a:t>
              </a:r>
              <a:r>
                <a:rPr lang="en-US" altLang="zh-CN" sz="1400" dirty="0">
                  <a:solidFill>
                    <a:schemeClr val="tx1">
                      <a:lumMod val="50000"/>
                      <a:lumOff val="50000"/>
                    </a:schemeClr>
                  </a:solidFill>
                  <a:sym typeface="+mn-ea"/>
                </a:rPr>
                <a:t>2</a:t>
              </a:r>
              <a:r>
                <a:rPr lang="zh-CN" altLang="en-US" sz="1400" dirty="0">
                  <a:solidFill>
                    <a:schemeClr val="tx1">
                      <a:lumMod val="50000"/>
                      <a:lumOff val="50000"/>
                    </a:schemeClr>
                  </a:solidFill>
                  <a:sym typeface="+mn-ea"/>
                </a:rPr>
                <a:t>）一对多联系的转换。</a:t>
              </a:r>
            </a:p>
            <a:p>
              <a:pPr algn="just">
                <a:lnSpc>
                  <a:spcPct val="120000"/>
                </a:lnSpc>
              </a:pPr>
              <a:r>
                <a:rPr lang="zh-CN" altLang="en-US" sz="1400" dirty="0">
                  <a:solidFill>
                    <a:schemeClr val="tx1">
                      <a:lumMod val="50000"/>
                      <a:lumOff val="50000"/>
                    </a:schemeClr>
                  </a:solidFill>
                  <a:sym typeface="+mn-ea"/>
                </a:rPr>
                <a:t>转换一对多联系时，需要将该联系与多方对应的关系模式合并。具体做法是，将一方实体的码和联系本身的属性（如果联系具有属性）添加到多方对应的关系模式中。</a:t>
              </a:r>
            </a:p>
            <a:p>
              <a:pPr algn="just">
                <a:lnSpc>
                  <a:spcPct val="120000"/>
                </a:lnSpc>
              </a:pPr>
              <a:r>
                <a:rPr lang="zh-CN" altLang="en-US" sz="1400" dirty="0">
                  <a:solidFill>
                    <a:schemeClr val="tx1">
                      <a:lumMod val="50000"/>
                      <a:lumOff val="50000"/>
                    </a:schemeClr>
                  </a:solidFill>
                  <a:sym typeface="+mn-ea"/>
                </a:rPr>
                <a:t>（</a:t>
              </a:r>
              <a:r>
                <a:rPr lang="en-US" altLang="zh-CN" sz="1400" dirty="0">
                  <a:solidFill>
                    <a:schemeClr val="tx1">
                      <a:lumMod val="50000"/>
                      <a:lumOff val="50000"/>
                    </a:schemeClr>
                  </a:solidFill>
                  <a:sym typeface="+mn-ea"/>
                </a:rPr>
                <a:t>3</a:t>
              </a:r>
              <a:r>
                <a:rPr lang="zh-CN" altLang="en-US" sz="1400" dirty="0">
                  <a:solidFill>
                    <a:schemeClr val="tx1">
                      <a:lumMod val="50000"/>
                      <a:lumOff val="50000"/>
                    </a:schemeClr>
                  </a:solidFill>
                  <a:sym typeface="+mn-ea"/>
                </a:rPr>
                <a:t>）多对多联系的转换。</a:t>
              </a:r>
            </a:p>
            <a:p>
              <a:pPr algn="just">
                <a:lnSpc>
                  <a:spcPct val="120000"/>
                </a:lnSpc>
              </a:pPr>
              <a:r>
                <a:rPr lang="zh-CN" altLang="en-US" sz="1400" dirty="0">
                  <a:solidFill>
                    <a:schemeClr val="tx1">
                      <a:lumMod val="50000"/>
                      <a:lumOff val="50000"/>
                    </a:schemeClr>
                  </a:solidFill>
                  <a:sym typeface="+mn-ea"/>
                </a:rPr>
                <a:t>转换多对多联系时，需要将联系转换为一个独立的关系模式，与该联系相连的各实体的关键字和联系本身的属性（如果联系具有属性）均转换为关系模式的属性，而该新关系模式的键为原各实体码的组合</a:t>
              </a:r>
              <a:r>
                <a:rPr lang="zh-CN" altLang="en-US" sz="1400" dirty="0" smtClean="0">
                  <a:solidFill>
                    <a:schemeClr val="tx1">
                      <a:lumMod val="50000"/>
                      <a:lumOff val="50000"/>
                    </a:schemeClr>
                  </a:solidFill>
                  <a:sym typeface="+mn-ea"/>
                </a:rPr>
                <a:t>。</a:t>
              </a:r>
              <a:endParaRPr lang="zh-CN" altLang="en-US" sz="1400" dirty="0">
                <a:solidFill>
                  <a:schemeClr val="tx1">
                    <a:lumMod val="50000"/>
                    <a:lumOff val="50000"/>
                  </a:schemeClr>
                </a:solidFill>
                <a:sym typeface="+mn-ea"/>
              </a:endParaRPr>
            </a:p>
          </p:txBody>
        </p:sp>
        <p:sp>
          <p:nvSpPr>
            <p:cNvPr id="7" name="矩形 6"/>
            <p:cNvSpPr/>
            <p:nvPr/>
          </p:nvSpPr>
          <p:spPr>
            <a:xfrm>
              <a:off x="1088299" y="4051218"/>
              <a:ext cx="2241974" cy="396145"/>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b="1" dirty="0">
                  <a:solidFill>
                    <a:schemeClr val="tx1">
                      <a:lumMod val="50000"/>
                      <a:lumOff val="50000"/>
                    </a:schemeClr>
                  </a:solidFill>
                  <a:sym typeface="+mn-ea"/>
                </a:rPr>
                <a:t>联系的转换</a:t>
              </a:r>
              <a:endParaRPr lang="zh-CN" altLang="en-US" b="1" dirty="0">
                <a:solidFill>
                  <a:schemeClr val="tx1">
                    <a:lumMod val="65000"/>
                    <a:lumOff val="35000"/>
                  </a:schemeClr>
                </a:solidFill>
              </a:endParaRPr>
            </a:p>
          </p:txBody>
        </p:sp>
      </p:grpSp>
      <p:grpSp>
        <p:nvGrpSpPr>
          <p:cNvPr id="33" name="组合 32"/>
          <p:cNvGrpSpPr/>
          <p:nvPr/>
        </p:nvGrpSpPr>
        <p:grpSpPr>
          <a:xfrm>
            <a:off x="8410345" y="1663278"/>
            <a:ext cx="3485508" cy="1935325"/>
            <a:chOff x="1088298" y="4051218"/>
            <a:chExt cx="5041513" cy="1434424"/>
          </a:xfrm>
        </p:grpSpPr>
        <p:sp>
          <p:nvSpPr>
            <p:cNvPr id="34" name="矩形 33"/>
            <p:cNvSpPr/>
            <p:nvPr/>
          </p:nvSpPr>
          <p:spPr>
            <a:xfrm>
              <a:off x="1088299" y="4459111"/>
              <a:ext cx="5041512" cy="1026531"/>
            </a:xfrm>
            <a:prstGeom prst="rect">
              <a:avLst/>
            </a:prstGeom>
            <a:noFill/>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sym typeface="+mn-ea"/>
                </a:rPr>
                <a:t>“学生”和“班级”之间的“组成”联系是一对多类型，则需将“班级”的“班级号”添加到“学生”的关系模式中，最终“学生”关系模式为：</a:t>
              </a:r>
            </a:p>
            <a:p>
              <a:pPr algn="ctr">
                <a:lnSpc>
                  <a:spcPct val="120000"/>
                </a:lnSpc>
              </a:pPr>
              <a:r>
                <a:rPr lang="zh-CN" altLang="en-US" sz="1400" dirty="0">
                  <a:solidFill>
                    <a:schemeClr val="tx1">
                      <a:lumMod val="50000"/>
                      <a:lumOff val="50000"/>
                    </a:schemeClr>
                  </a:solidFill>
                  <a:sym typeface="+mn-ea"/>
                </a:rPr>
                <a:t>学生</a:t>
              </a:r>
              <a:r>
                <a:rPr lang="en-US" altLang="zh-CN" sz="1400" dirty="0">
                  <a:solidFill>
                    <a:schemeClr val="tx1">
                      <a:lumMod val="50000"/>
                      <a:lumOff val="50000"/>
                    </a:schemeClr>
                  </a:solidFill>
                  <a:sym typeface="+mn-ea"/>
                </a:rPr>
                <a:t>(</a:t>
              </a:r>
              <a:r>
                <a:rPr lang="zh-CN" altLang="en-US" sz="1400" u="sng" dirty="0">
                  <a:solidFill>
                    <a:schemeClr val="tx1">
                      <a:lumMod val="50000"/>
                      <a:lumOff val="50000"/>
                    </a:schemeClr>
                  </a:solidFill>
                  <a:sym typeface="+mn-ea"/>
                </a:rPr>
                <a:t>学号</a:t>
              </a:r>
              <a:r>
                <a:rPr lang="en-US" altLang="zh-CN" sz="1400" dirty="0">
                  <a:solidFill>
                    <a:schemeClr val="tx1">
                      <a:lumMod val="50000"/>
                      <a:lumOff val="50000"/>
                    </a:schemeClr>
                  </a:solidFill>
                  <a:sym typeface="+mn-ea"/>
                </a:rPr>
                <a:t>,</a:t>
              </a:r>
              <a:r>
                <a:rPr lang="zh-CN" altLang="en-US" sz="1400" dirty="0">
                  <a:solidFill>
                    <a:schemeClr val="tx1">
                      <a:lumMod val="50000"/>
                      <a:lumOff val="50000"/>
                    </a:schemeClr>
                  </a:solidFill>
                  <a:sym typeface="+mn-ea"/>
                </a:rPr>
                <a:t>姓名</a:t>
              </a:r>
              <a:r>
                <a:rPr lang="en-US" altLang="zh-CN" sz="1400" dirty="0">
                  <a:solidFill>
                    <a:schemeClr val="tx1">
                      <a:lumMod val="50000"/>
                      <a:lumOff val="50000"/>
                    </a:schemeClr>
                  </a:solidFill>
                  <a:sym typeface="+mn-ea"/>
                </a:rPr>
                <a:t>,</a:t>
              </a:r>
              <a:r>
                <a:rPr lang="zh-CN" altLang="en-US" sz="1400" dirty="0">
                  <a:solidFill>
                    <a:schemeClr val="tx1">
                      <a:lumMod val="50000"/>
                      <a:lumOff val="50000"/>
                    </a:schemeClr>
                  </a:solidFill>
                  <a:sym typeface="+mn-ea"/>
                </a:rPr>
                <a:t>性别</a:t>
              </a:r>
              <a:r>
                <a:rPr lang="en-US" altLang="zh-CN" sz="1400" dirty="0">
                  <a:solidFill>
                    <a:schemeClr val="tx1">
                      <a:lumMod val="50000"/>
                      <a:lumOff val="50000"/>
                    </a:schemeClr>
                  </a:solidFill>
                  <a:sym typeface="+mn-ea"/>
                </a:rPr>
                <a:t>,</a:t>
              </a:r>
              <a:r>
                <a:rPr lang="zh-CN" altLang="en-US" sz="1400" dirty="0">
                  <a:solidFill>
                    <a:schemeClr val="tx1">
                      <a:lumMod val="50000"/>
                      <a:lumOff val="50000"/>
                    </a:schemeClr>
                  </a:solidFill>
                  <a:sym typeface="+mn-ea"/>
                </a:rPr>
                <a:t>入学分</a:t>
              </a:r>
              <a:r>
                <a:rPr lang="en-US" altLang="zh-CN" sz="1400" dirty="0">
                  <a:solidFill>
                    <a:schemeClr val="tx1">
                      <a:lumMod val="50000"/>
                      <a:lumOff val="50000"/>
                    </a:schemeClr>
                  </a:solidFill>
                  <a:sym typeface="+mn-ea"/>
                </a:rPr>
                <a:t>,</a:t>
              </a:r>
              <a:r>
                <a:rPr lang="zh-CN" altLang="en-US" sz="1400" dirty="0">
                  <a:solidFill>
                    <a:schemeClr val="tx1">
                      <a:lumMod val="50000"/>
                      <a:lumOff val="50000"/>
                    </a:schemeClr>
                  </a:solidFill>
                  <a:sym typeface="+mn-ea"/>
                </a:rPr>
                <a:t>班级号</a:t>
              </a:r>
              <a:r>
                <a:rPr lang="en-US" altLang="zh-CN" sz="1400" dirty="0">
                  <a:solidFill>
                    <a:schemeClr val="tx1">
                      <a:lumMod val="50000"/>
                      <a:lumOff val="50000"/>
                    </a:schemeClr>
                  </a:solidFill>
                  <a:sym typeface="+mn-ea"/>
                </a:rPr>
                <a:t>)</a:t>
              </a:r>
            </a:p>
          </p:txBody>
        </p:sp>
        <p:sp>
          <p:nvSpPr>
            <p:cNvPr id="35" name="矩形 34"/>
            <p:cNvSpPr/>
            <p:nvPr/>
          </p:nvSpPr>
          <p:spPr>
            <a:xfrm>
              <a:off x="1088298" y="4051218"/>
              <a:ext cx="4050578" cy="31480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b="1" dirty="0">
                  <a:solidFill>
                    <a:schemeClr val="tx1">
                      <a:lumMod val="50000"/>
                      <a:lumOff val="50000"/>
                    </a:schemeClr>
                  </a:solidFill>
                  <a:sym typeface="+mn-ea"/>
                </a:rPr>
                <a:t>一对多联系的</a:t>
              </a:r>
              <a:r>
                <a:rPr lang="zh-CN" altLang="en-US" b="1" dirty="0" smtClean="0">
                  <a:solidFill>
                    <a:schemeClr val="tx1">
                      <a:lumMod val="50000"/>
                      <a:lumOff val="50000"/>
                    </a:schemeClr>
                  </a:solidFill>
                  <a:sym typeface="+mn-ea"/>
                </a:rPr>
                <a:t>转换实例</a:t>
              </a:r>
              <a:endParaRPr lang="zh-CN" altLang="en-US" b="1" dirty="0">
                <a:solidFill>
                  <a:schemeClr val="tx1">
                    <a:lumMod val="65000"/>
                    <a:lumOff val="35000"/>
                  </a:schemeClr>
                </a:solidFill>
              </a:endParaRPr>
            </a:p>
          </p:txBody>
        </p:sp>
      </p:grpSp>
      <p:grpSp>
        <p:nvGrpSpPr>
          <p:cNvPr id="36" name="组合 35"/>
          <p:cNvGrpSpPr/>
          <p:nvPr/>
        </p:nvGrpSpPr>
        <p:grpSpPr>
          <a:xfrm>
            <a:off x="8410346" y="4133874"/>
            <a:ext cx="3485508" cy="1676791"/>
            <a:chOff x="1088298" y="4051218"/>
            <a:chExt cx="5041513" cy="1242804"/>
          </a:xfrm>
        </p:grpSpPr>
        <p:sp>
          <p:nvSpPr>
            <p:cNvPr id="37" name="矩形 36"/>
            <p:cNvSpPr/>
            <p:nvPr/>
          </p:nvSpPr>
          <p:spPr>
            <a:xfrm>
              <a:off x="1088299" y="4459111"/>
              <a:ext cx="5041512" cy="834911"/>
            </a:xfrm>
            <a:prstGeom prst="rect">
              <a:avLst/>
            </a:prstGeom>
            <a:noFill/>
          </p:spPr>
          <p:txBody>
            <a:bodyPr wrap="square">
              <a:spAutoFit/>
              <a:scene3d>
                <a:camera prst="orthographicFront"/>
                <a:lightRig rig="threePt" dir="t"/>
              </a:scene3d>
              <a:sp3d contourW="6350"/>
            </a:bodyPr>
            <a:lstStyle/>
            <a:p>
              <a:pPr algn="just">
                <a:lnSpc>
                  <a:spcPct val="120000"/>
                </a:lnSpc>
              </a:pPr>
              <a:r>
                <a:rPr lang="zh-CN" altLang="en-US" sz="1400" dirty="0" smtClean="0">
                  <a:solidFill>
                    <a:schemeClr val="tx1">
                      <a:lumMod val="50000"/>
                      <a:lumOff val="50000"/>
                    </a:schemeClr>
                  </a:solidFill>
                  <a:sym typeface="+mn-ea"/>
                </a:rPr>
                <a:t> “课程”和</a:t>
              </a:r>
              <a:r>
                <a:rPr lang="zh-CN" altLang="en-US" sz="1400" dirty="0">
                  <a:solidFill>
                    <a:schemeClr val="tx1">
                      <a:lumMod val="50000"/>
                      <a:lumOff val="50000"/>
                    </a:schemeClr>
                  </a:solidFill>
                  <a:sym typeface="+mn-ea"/>
                </a:rPr>
                <a:t>“学生”</a:t>
              </a:r>
              <a:r>
                <a:rPr lang="zh-CN" altLang="en-US" sz="1400" dirty="0" smtClean="0">
                  <a:solidFill>
                    <a:schemeClr val="tx1">
                      <a:lumMod val="50000"/>
                      <a:lumOff val="50000"/>
                    </a:schemeClr>
                  </a:solidFill>
                  <a:sym typeface="+mn-ea"/>
                </a:rPr>
                <a:t>之间</a:t>
              </a:r>
              <a:r>
                <a:rPr lang="zh-CN" altLang="en-US" sz="1400" dirty="0">
                  <a:solidFill>
                    <a:schemeClr val="tx1">
                      <a:lumMod val="50000"/>
                      <a:lumOff val="50000"/>
                    </a:schemeClr>
                  </a:solidFill>
                  <a:sym typeface="+mn-ea"/>
                </a:rPr>
                <a:t>的“选修”联系是多对多类型，则其联系类型的的关系模式为：</a:t>
              </a:r>
            </a:p>
            <a:p>
              <a:pPr algn="ctr">
                <a:lnSpc>
                  <a:spcPct val="120000"/>
                </a:lnSpc>
              </a:pPr>
              <a:r>
                <a:rPr lang="zh-CN" altLang="en-US" sz="1400" dirty="0">
                  <a:solidFill>
                    <a:schemeClr val="tx1">
                      <a:lumMod val="50000"/>
                      <a:lumOff val="50000"/>
                    </a:schemeClr>
                  </a:solidFill>
                  <a:sym typeface="+mn-ea"/>
                </a:rPr>
                <a:t>选修</a:t>
              </a:r>
              <a:r>
                <a:rPr lang="en-US" altLang="zh-CN" sz="1400" dirty="0">
                  <a:solidFill>
                    <a:schemeClr val="tx1">
                      <a:lumMod val="50000"/>
                      <a:lumOff val="50000"/>
                    </a:schemeClr>
                  </a:solidFill>
                  <a:sym typeface="+mn-ea"/>
                </a:rPr>
                <a:t>(</a:t>
              </a:r>
              <a:r>
                <a:rPr lang="zh-CN" altLang="en-US" sz="1400" u="sng" dirty="0">
                  <a:solidFill>
                    <a:schemeClr val="tx1">
                      <a:lumMod val="50000"/>
                      <a:lumOff val="50000"/>
                    </a:schemeClr>
                  </a:solidFill>
                  <a:sym typeface="+mn-ea"/>
                </a:rPr>
                <a:t>学号</a:t>
              </a:r>
              <a:r>
                <a:rPr lang="en-US" altLang="zh-CN" sz="1400" u="sng" dirty="0">
                  <a:solidFill>
                    <a:schemeClr val="tx1">
                      <a:lumMod val="50000"/>
                      <a:lumOff val="50000"/>
                    </a:schemeClr>
                  </a:solidFill>
                  <a:sym typeface="+mn-ea"/>
                </a:rPr>
                <a:t>,</a:t>
              </a:r>
              <a:r>
                <a:rPr lang="zh-CN" altLang="en-US" sz="1400" u="sng" dirty="0">
                  <a:solidFill>
                    <a:schemeClr val="tx1">
                      <a:lumMod val="50000"/>
                      <a:lumOff val="50000"/>
                    </a:schemeClr>
                  </a:solidFill>
                  <a:sym typeface="+mn-ea"/>
                </a:rPr>
                <a:t>课程号</a:t>
              </a:r>
              <a:r>
                <a:rPr lang="en-US" altLang="zh-CN" sz="1400" dirty="0">
                  <a:solidFill>
                    <a:schemeClr val="tx1">
                      <a:lumMod val="50000"/>
                      <a:lumOff val="50000"/>
                    </a:schemeClr>
                  </a:solidFill>
                  <a:sym typeface="+mn-ea"/>
                </a:rPr>
                <a:t>,</a:t>
              </a:r>
              <a:r>
                <a:rPr lang="zh-CN" altLang="en-US" sz="1400" dirty="0">
                  <a:solidFill>
                    <a:schemeClr val="tx1">
                      <a:lumMod val="50000"/>
                      <a:lumOff val="50000"/>
                    </a:schemeClr>
                  </a:solidFill>
                  <a:sym typeface="+mn-ea"/>
                </a:rPr>
                <a:t>成绩</a:t>
              </a:r>
              <a:r>
                <a:rPr lang="en-US" altLang="zh-CN" sz="1400" dirty="0">
                  <a:solidFill>
                    <a:schemeClr val="tx1">
                      <a:lumMod val="50000"/>
                      <a:lumOff val="50000"/>
                    </a:schemeClr>
                  </a:solidFill>
                  <a:sym typeface="+mn-ea"/>
                </a:rPr>
                <a:t>)</a:t>
              </a:r>
            </a:p>
          </p:txBody>
        </p:sp>
        <p:sp>
          <p:nvSpPr>
            <p:cNvPr id="38" name="矩形 37"/>
            <p:cNvSpPr/>
            <p:nvPr/>
          </p:nvSpPr>
          <p:spPr>
            <a:xfrm>
              <a:off x="1088298" y="4051218"/>
              <a:ext cx="4261182" cy="31480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b="1" dirty="0">
                  <a:solidFill>
                    <a:schemeClr val="tx1">
                      <a:lumMod val="50000"/>
                      <a:lumOff val="50000"/>
                    </a:schemeClr>
                  </a:solidFill>
                  <a:sym typeface="+mn-ea"/>
                </a:rPr>
                <a:t>多对多联系的</a:t>
              </a:r>
              <a:r>
                <a:rPr lang="zh-CN" altLang="en-US" b="1" dirty="0" smtClean="0">
                  <a:solidFill>
                    <a:schemeClr val="tx1">
                      <a:lumMod val="50000"/>
                      <a:lumOff val="50000"/>
                    </a:schemeClr>
                  </a:solidFill>
                  <a:sym typeface="+mn-ea"/>
                </a:rPr>
                <a:t>转换实例</a:t>
              </a:r>
              <a:endParaRPr lang="zh-CN" altLang="en-US" b="1" dirty="0">
                <a:solidFill>
                  <a:schemeClr val="tx1">
                    <a:lumMod val="65000"/>
                    <a:lumOff val="35000"/>
                  </a:schemeClr>
                </a:solidFill>
              </a:endParaRPr>
            </a:p>
          </p:txBody>
        </p:sp>
      </p:gr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4" cstate="screen"/>
          <a:srcRect/>
          <a:stretch>
            <a:fillRect/>
          </a:stretch>
        </p:blipFill>
        <p:spPr/>
      </p:pic>
      <p:sp>
        <p:nvSpPr>
          <p:cNvPr id="7" name="矩形: 圆角 6"/>
          <p:cNvSpPr/>
          <p:nvPr/>
        </p:nvSpPr>
        <p:spPr>
          <a:xfrm rot="2700000">
            <a:off x="1284923" y="1254233"/>
            <a:ext cx="1668167" cy="166816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rot="2700000">
            <a:off x="4687212" y="-1348712"/>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262451" y="342900"/>
            <a:ext cx="1605280" cy="521970"/>
          </a:xfrm>
          <a:prstGeom prst="rect">
            <a:avLst/>
          </a:prstGeom>
          <a:noFill/>
        </p:spPr>
        <p:txBody>
          <a:bodyPr wrap="none" rtlCol="0">
            <a:spAutoFit/>
          </a:bodyPr>
          <a:lstStyle/>
          <a:p>
            <a:pPr algn="ctr"/>
            <a:r>
              <a:rPr lang="zh-CN" altLang="en-US" sz="2800" b="1" dirty="0">
                <a:solidFill>
                  <a:schemeClr val="bg1"/>
                </a:solidFill>
              </a:rPr>
              <a:t>内容安排</a:t>
            </a:r>
            <a:endParaRPr lang="en-US" altLang="zh-CN" sz="2800" b="1" dirty="0">
              <a:solidFill>
                <a:schemeClr val="bg1"/>
              </a:solidFill>
            </a:endParaRPr>
          </a:p>
        </p:txBody>
      </p:sp>
      <p:grpSp>
        <p:nvGrpSpPr>
          <p:cNvPr id="40" name="组合 39"/>
          <p:cNvGrpSpPr/>
          <p:nvPr/>
        </p:nvGrpSpPr>
        <p:grpSpPr>
          <a:xfrm>
            <a:off x="6918586" y="2452132"/>
            <a:ext cx="3496653" cy="523220"/>
            <a:chOff x="6918586" y="2452132"/>
            <a:chExt cx="3496653" cy="523220"/>
          </a:xfrm>
        </p:grpSpPr>
        <p:sp>
          <p:nvSpPr>
            <p:cNvPr id="29" name="文本框 28"/>
            <p:cNvSpPr txBox="1"/>
            <p:nvPr/>
          </p:nvSpPr>
          <p:spPr>
            <a:xfrm>
              <a:off x="7717064" y="2452132"/>
              <a:ext cx="2698175"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数据库技术概述</a:t>
              </a:r>
            </a:p>
          </p:txBody>
        </p:sp>
        <p:sp>
          <p:nvSpPr>
            <p:cNvPr id="33" name="文本框 32"/>
            <p:cNvSpPr txBox="1"/>
            <p:nvPr/>
          </p:nvSpPr>
          <p:spPr>
            <a:xfrm>
              <a:off x="6918586" y="245213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01.</a:t>
              </a:r>
              <a:endParaRPr lang="zh-CN" altLang="en-US" dirty="0">
                <a:solidFill>
                  <a:schemeClr val="accent1"/>
                </a:solidFill>
              </a:endParaRPr>
            </a:p>
          </p:txBody>
        </p:sp>
      </p:grpSp>
      <p:grpSp>
        <p:nvGrpSpPr>
          <p:cNvPr id="41" name="组合 40"/>
          <p:cNvGrpSpPr/>
          <p:nvPr/>
        </p:nvGrpSpPr>
        <p:grpSpPr>
          <a:xfrm>
            <a:off x="6918586" y="3267889"/>
            <a:ext cx="2419435" cy="523220"/>
            <a:chOff x="6918586" y="3267889"/>
            <a:chExt cx="2419435" cy="523220"/>
          </a:xfrm>
        </p:grpSpPr>
        <p:sp>
          <p:nvSpPr>
            <p:cNvPr id="30" name="文本框 29"/>
            <p:cNvSpPr txBox="1"/>
            <p:nvPr/>
          </p:nvSpPr>
          <p:spPr>
            <a:xfrm>
              <a:off x="7717064" y="3267889"/>
              <a:ext cx="1620957"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数据模型</a:t>
              </a:r>
              <a:endParaRPr lang="en-US" altLang="zh-CN" sz="2800" b="1" dirty="0">
                <a:solidFill>
                  <a:schemeClr val="accent1"/>
                </a:solidFill>
              </a:endParaRPr>
            </a:p>
          </p:txBody>
        </p:sp>
        <p:sp>
          <p:nvSpPr>
            <p:cNvPr id="34" name="文本框 33"/>
            <p:cNvSpPr txBox="1"/>
            <p:nvPr/>
          </p:nvSpPr>
          <p:spPr>
            <a:xfrm>
              <a:off x="6918586" y="3267889"/>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02.</a:t>
              </a:r>
              <a:endParaRPr lang="zh-CN" altLang="en-US" dirty="0">
                <a:solidFill>
                  <a:schemeClr val="accent1"/>
                </a:solidFill>
              </a:endParaRPr>
            </a:p>
          </p:txBody>
        </p:sp>
      </p:grpSp>
      <p:grpSp>
        <p:nvGrpSpPr>
          <p:cNvPr id="42" name="组合 41"/>
          <p:cNvGrpSpPr/>
          <p:nvPr/>
        </p:nvGrpSpPr>
        <p:grpSpPr>
          <a:xfrm>
            <a:off x="6918586" y="4083646"/>
            <a:ext cx="3496653" cy="523220"/>
            <a:chOff x="6918586" y="4083646"/>
            <a:chExt cx="3496653" cy="523220"/>
          </a:xfrm>
        </p:grpSpPr>
        <p:sp>
          <p:nvSpPr>
            <p:cNvPr id="31" name="文本框 30"/>
            <p:cNvSpPr txBox="1"/>
            <p:nvPr/>
          </p:nvSpPr>
          <p:spPr>
            <a:xfrm>
              <a:off x="7717064" y="4083646"/>
              <a:ext cx="2698175"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数据库系统结构</a:t>
              </a:r>
              <a:endParaRPr lang="en-US" altLang="zh-CN" sz="2800" b="1" dirty="0">
                <a:solidFill>
                  <a:schemeClr val="accent1"/>
                </a:solidFill>
              </a:endParaRPr>
            </a:p>
          </p:txBody>
        </p:sp>
        <p:sp>
          <p:nvSpPr>
            <p:cNvPr id="35" name="文本框 34"/>
            <p:cNvSpPr txBox="1"/>
            <p:nvPr/>
          </p:nvSpPr>
          <p:spPr>
            <a:xfrm>
              <a:off x="6918586" y="4083646"/>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03.</a:t>
              </a:r>
              <a:endParaRPr lang="zh-CN" altLang="en-US" dirty="0">
                <a:solidFill>
                  <a:schemeClr val="accent1"/>
                </a:solidFill>
              </a:endParaRPr>
            </a:p>
          </p:txBody>
        </p:sp>
      </p:grpSp>
      <p:grpSp>
        <p:nvGrpSpPr>
          <p:cNvPr id="43" name="组合 42"/>
          <p:cNvGrpSpPr/>
          <p:nvPr/>
        </p:nvGrpSpPr>
        <p:grpSpPr>
          <a:xfrm>
            <a:off x="6918586" y="4899402"/>
            <a:ext cx="2778507" cy="523220"/>
            <a:chOff x="6918586" y="4899402"/>
            <a:chExt cx="2778507" cy="523220"/>
          </a:xfrm>
        </p:grpSpPr>
        <p:sp>
          <p:nvSpPr>
            <p:cNvPr id="32" name="文本框 31"/>
            <p:cNvSpPr txBox="1"/>
            <p:nvPr/>
          </p:nvSpPr>
          <p:spPr>
            <a:xfrm>
              <a:off x="7717064" y="4899402"/>
              <a:ext cx="1980029"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数据库设计</a:t>
              </a:r>
            </a:p>
          </p:txBody>
        </p:sp>
        <p:sp>
          <p:nvSpPr>
            <p:cNvPr id="36" name="文本框 35"/>
            <p:cNvSpPr txBox="1"/>
            <p:nvPr/>
          </p:nvSpPr>
          <p:spPr>
            <a:xfrm>
              <a:off x="6918586" y="489940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04.</a:t>
              </a:r>
              <a:endParaRPr lang="zh-CN" altLang="en-US" dirty="0">
                <a:solidFill>
                  <a:schemeClr val="accent1"/>
                </a:solidFill>
              </a:endParaRPr>
            </a:p>
          </p:txBody>
        </p:sp>
      </p:gr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995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小结</a:t>
            </a:r>
          </a:p>
        </p:txBody>
      </p:sp>
      <p:sp>
        <p:nvSpPr>
          <p:cNvPr id="7" name="文本框 6"/>
          <p:cNvSpPr txBox="1"/>
          <p:nvPr/>
        </p:nvSpPr>
        <p:spPr>
          <a:xfrm>
            <a:off x="419951" y="400325"/>
            <a:ext cx="73129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rgbClr val="FFFFFF"/>
                </a:solidFill>
                <a:latin typeface="Arial" panose="020B0604020202020204"/>
                <a:ea typeface="微软雅黑" panose="020B0503020204020204" charset="-122"/>
              </a:rPr>
              <a:t>end</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7410450" y="1573908"/>
            <a:ext cx="4252130" cy="5252336"/>
            <a:chOff x="2154711" y="4290613"/>
            <a:chExt cx="3975100" cy="3813415"/>
          </a:xfrm>
        </p:grpSpPr>
        <p:sp>
          <p:nvSpPr>
            <p:cNvPr id="17" name="矩形 16"/>
            <p:cNvSpPr/>
            <p:nvPr/>
          </p:nvSpPr>
          <p:spPr>
            <a:xfrm>
              <a:off x="2154711" y="4658295"/>
              <a:ext cx="3975100" cy="344573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rPr>
                <a:t>数据库系统的出现使信息系统从加工数据的程序中心转向共享数据的数据库中心的新阶段。数据技术不仅应用于日常事务处理，提高了数据的利用率和相容性，还应用于情报检索、人工智能、专家系统、计算机辅助设计等领域，提高了决策的可靠性。本章首先讲述了数据库系统的组成及其相关概念、数据管理技术的发展历程，其次介绍了数据模型的背景、要素、分层和分类等内容，再从体系结构上介绍了数据库系统的三级模式与二层映像，最后介绍了数据库设计的基本流程和</a:t>
              </a:r>
              <a:r>
                <a:rPr lang="en-US" altLang="zh-CN" dirty="0">
                  <a:solidFill>
                    <a:schemeClr val="tx1">
                      <a:lumMod val="50000"/>
                      <a:lumOff val="50000"/>
                    </a:schemeClr>
                  </a:solidFill>
                </a:rPr>
                <a:t>E-R</a:t>
              </a:r>
              <a:r>
                <a:rPr lang="zh-CN" altLang="en-US">
                  <a:solidFill>
                    <a:schemeClr val="tx1">
                      <a:lumMod val="50000"/>
                      <a:lumOff val="50000"/>
                    </a:schemeClr>
                  </a:solidFill>
                </a:rPr>
                <a:t>模型转换为关系模型的方法。</a:t>
              </a:r>
              <a:endParaRPr lang="zh-CN" altLang="en-US" dirty="0">
                <a:solidFill>
                  <a:schemeClr val="tx1">
                    <a:lumMod val="50000"/>
                    <a:lumOff val="50000"/>
                  </a:schemeClr>
                </a:solidFill>
              </a:endParaRPr>
            </a:p>
          </p:txBody>
        </p:sp>
        <p:sp>
          <p:nvSpPr>
            <p:cNvPr id="18" name="矩形 17"/>
            <p:cNvSpPr/>
            <p:nvPr/>
          </p:nvSpPr>
          <p:spPr>
            <a:xfrm>
              <a:off x="3688505" y="4290613"/>
              <a:ext cx="901521" cy="38578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smtClean="0">
                  <a:solidFill>
                    <a:schemeClr val="tx1">
                      <a:lumMod val="65000"/>
                      <a:lumOff val="35000"/>
                    </a:schemeClr>
                  </a:solidFill>
                </a:rPr>
                <a:t>小</a:t>
              </a:r>
              <a:r>
                <a:rPr lang="zh-CN" altLang="en-US" sz="2400" b="1" dirty="0">
                  <a:solidFill>
                    <a:schemeClr val="tx1">
                      <a:lumMod val="65000"/>
                      <a:lumOff val="35000"/>
                    </a:schemeClr>
                  </a:solidFill>
                </a:rPr>
                <a:t>结</a:t>
              </a:r>
            </a:p>
          </p:txBody>
        </p:sp>
      </p:grpSp>
      <p:pic>
        <p:nvPicPr>
          <p:cNvPr id="20" name="图片占位符 19"/>
          <p:cNvPicPr>
            <a:picLocks noGrp="1" noChangeAspect="1"/>
          </p:cNvPicPr>
          <p:nvPr>
            <p:ph type="pic" sz="quarter" idx="10"/>
          </p:nvPr>
        </p:nvPicPr>
        <p:blipFill>
          <a:blip r:embed="rId3" cstate="screen"/>
          <a:srcRect/>
          <a:stretch>
            <a:fillRect/>
          </a:stretch>
        </p:blipFill>
        <p:spPr/>
      </p:pic>
      <p:pic>
        <p:nvPicPr>
          <p:cNvPr id="22" name="图片占位符 21"/>
          <p:cNvPicPr>
            <a:picLocks noGrp="1" noChangeAspect="1"/>
          </p:cNvPicPr>
          <p:nvPr>
            <p:ph type="pic" sz="quarter" idx="11"/>
          </p:nvPr>
        </p:nvPicPr>
        <p:blipFill>
          <a:blip r:embed="rId4" cstate="screen"/>
          <a:srcRect/>
          <a:stretch>
            <a:fillRect/>
          </a:stretch>
        </p:blipFill>
        <p:spPr/>
      </p:pic>
      <p:pic>
        <p:nvPicPr>
          <p:cNvPr id="24" name="图片占位符 23"/>
          <p:cNvPicPr>
            <a:picLocks noGrp="1" noChangeAspect="1"/>
          </p:cNvPicPr>
          <p:nvPr>
            <p:ph type="pic" sz="quarter" idx="12"/>
          </p:nvPr>
        </p:nvPicPr>
        <p:blipFill>
          <a:blip r:embed="rId5" cstate="screen"/>
          <a:srcRect/>
          <a:stretch>
            <a:fillRect/>
          </a:stretch>
        </p:blipFill>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8" name="图片占位符 27"/>
          <p:cNvPicPr>
            <a:picLocks noGrp="1" noChangeAspect="1"/>
          </p:cNvPicPr>
          <p:nvPr>
            <p:ph type="pic" sz="quarter" idx="12"/>
          </p:nvPr>
        </p:nvPicPr>
        <p:blipFill>
          <a:blip r:embed="rId4" cstate="screen"/>
          <a:srcRect/>
          <a:stretch>
            <a:fillRect/>
          </a:stretch>
        </p:blipFill>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6" name="文本框 5"/>
          <p:cNvSpPr txBox="1"/>
          <p:nvPr/>
        </p:nvSpPr>
        <p:spPr>
          <a:xfrm>
            <a:off x="700215" y="1915937"/>
            <a:ext cx="3877985"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zh-CN" altLang="en-US" sz="4800" dirty="0">
                <a:solidFill>
                  <a:schemeClr val="accent1"/>
                </a:solidFill>
              </a:rPr>
              <a:t>感谢您的观看</a:t>
            </a:r>
          </a:p>
        </p:txBody>
      </p:sp>
      <p:sp>
        <p:nvSpPr>
          <p:cNvPr id="7" name="矩形: 圆角 6"/>
          <p:cNvSpPr/>
          <p:nvPr/>
        </p:nvSpPr>
        <p:spPr>
          <a:xfrm>
            <a:off x="784522"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2106984"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3429446"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3629" y="3173083"/>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sp>
        <p:nvSpPr>
          <p:cNvPr id="11" name="文本框 10"/>
          <p:cNvSpPr txBox="1"/>
          <p:nvPr/>
        </p:nvSpPr>
        <p:spPr>
          <a:xfrm>
            <a:off x="2448025" y="3173083"/>
            <a:ext cx="5384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a:t>
            </a:r>
          </a:p>
        </p:txBody>
      </p:sp>
      <p:sp>
        <p:nvSpPr>
          <p:cNvPr id="12" name="文本框 11"/>
          <p:cNvSpPr txBox="1"/>
          <p:nvPr/>
        </p:nvSpPr>
        <p:spPr>
          <a:xfrm>
            <a:off x="3478623" y="3173083"/>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sp>
        <p:nvSpPr>
          <p:cNvPr id="13" name="矩形 12"/>
          <p:cNvSpPr/>
          <p:nvPr/>
        </p:nvSpPr>
        <p:spPr>
          <a:xfrm>
            <a:off x="720725" y="2728872"/>
            <a:ext cx="4437938" cy="306705"/>
          </a:xfrm>
          <a:prstGeom prst="rect">
            <a:avLst/>
          </a:prstGeom>
        </p:spPr>
        <p:txBody>
          <a:bodyPr wrap="square">
            <a:spAutoFit/>
          </a:bodyPr>
          <a:lstStyle/>
          <a:p>
            <a:pPr lvl="0">
              <a:defRPr/>
            </a:pPr>
            <a:r>
              <a:rPr lang="zh-CN" altLang="en-US" sz="1400">
                <a:solidFill>
                  <a:schemeClr val="bg1">
                    <a:lumMod val="65000"/>
                  </a:schemeClr>
                </a:solidFill>
                <a:ea typeface="等线" panose="02010600030101010101" pitchFamily="2" charset="-122"/>
              </a:rPr>
              <a:t>人民邮电出版社</a:t>
            </a:r>
            <a:endParaRPr lang="zh-CN" altLang="en-US" sz="1400" dirty="0">
              <a:solidFill>
                <a:schemeClr val="bg1">
                  <a:lumMod val="65000"/>
                </a:schemeClr>
              </a:solidFill>
              <a:ea typeface="等线"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sz="4800" dirty="0">
                <a:solidFill>
                  <a:schemeClr val="accent1"/>
                </a:solidFill>
              </a:rPr>
              <a:t>PART  01</a:t>
            </a:r>
            <a:endParaRPr lang="zh-CN" altLang="en-US" sz="4800" dirty="0">
              <a:solidFill>
                <a:schemeClr val="accent1"/>
              </a:solidFill>
            </a:endParaRPr>
          </a:p>
        </p:txBody>
      </p:sp>
      <p:sp>
        <p:nvSpPr>
          <p:cNvPr id="13" name="文本框 12"/>
          <p:cNvSpPr txBox="1"/>
          <p:nvPr/>
        </p:nvSpPr>
        <p:spPr>
          <a:xfrm>
            <a:off x="5981700" y="3288447"/>
            <a:ext cx="3057247" cy="58477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数据库技术概述</a:t>
            </a:r>
          </a:p>
        </p:txBody>
      </p:sp>
      <p:pic>
        <p:nvPicPr>
          <p:cNvPr id="16" name="图片占位符 15"/>
          <p:cNvPicPr>
            <a:picLocks noGrp="1" noChangeAspect="1"/>
          </p:cNvPicPr>
          <p:nvPr>
            <p:ph type="pic" sz="quarter" idx="10"/>
          </p:nvPr>
        </p:nvPicPr>
        <p:blipFill>
          <a:blip r:embed="rId4" cstate="screen"/>
          <a:srcRect/>
          <a:stretch>
            <a:fillRect/>
          </a:stretch>
        </p:blipFill>
        <p:spPr/>
      </p:pic>
      <p:cxnSp>
        <p:nvCxnSpPr>
          <p:cNvPr id="19" name="直接连接符 18"/>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数据</a:t>
            </a:r>
            <a:r>
              <a:rPr lang="zh-CN" altLang="en-US" sz="3200" b="1" dirty="0">
                <a:solidFill>
                  <a:srgbClr val="2980B9"/>
                </a:solidFill>
                <a:ea typeface="微软雅黑" panose="020B0503020204020204" charset="-122"/>
              </a:rPr>
              <a:t>与</a:t>
            </a:r>
            <a:r>
              <a:rPr lang="zh-CN" altLang="en-US" sz="3200" b="1" dirty="0" smtClean="0">
                <a:solidFill>
                  <a:srgbClr val="2980B9"/>
                </a:solidFill>
                <a:ea typeface="微软雅黑" panose="020B0503020204020204" charset="-122"/>
              </a:rPr>
              <a:t>信息</a:t>
            </a:r>
            <a:endParaRPr lang="zh-CN" altLang="en-US" sz="3200" b="1" dirty="0">
              <a:solidFill>
                <a:srgbClr val="2980B9"/>
              </a:solidFill>
              <a:ea typeface="微软雅黑" panose="020B0503020204020204" charset="-122"/>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2476460"/>
            <a:chOff x="1088299" y="4213143"/>
            <a:chExt cx="2241974" cy="2476529"/>
          </a:xfrm>
        </p:grpSpPr>
        <p:sp>
          <p:nvSpPr>
            <p:cNvPr id="7" name="矩形 6"/>
            <p:cNvSpPr/>
            <p:nvPr/>
          </p:nvSpPr>
          <p:spPr>
            <a:xfrm>
              <a:off x="1088299" y="4658290"/>
              <a:ext cx="2210311" cy="2031382"/>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数据是指描述和记录客观事物的物理符号（能被计算机存储和识别的数字化符号）。描述事物的物理符号有多种表现形式，如文本、图像、声音、视频等。数据既能描述客观事物，如一本书的名称、作者、定价等内容；也能描述抽象事物，如设计思想、设计蓝图。</a:t>
              </a:r>
            </a:p>
            <a:p>
              <a:pPr indent="0"/>
              <a:r>
                <a:rPr lang="zh-CN" altLang="en-US" sz="1400" dirty="0">
                  <a:latin typeface="Courier New" panose="02070309020205020404" charset="0"/>
                  <a:ea typeface="宋体" panose="02010600030101010101" pitchFamily="2" charset="-122"/>
                  <a:sym typeface="+mn-ea"/>
                </a:rPr>
                <a:t>数据是数据库中存储的基本对象，用型（</a:t>
              </a:r>
              <a:r>
                <a:rPr lang="en-US" altLang="zh-CN" sz="1400" dirty="0">
                  <a:latin typeface="Courier New" panose="02070309020205020404" charset="0"/>
                  <a:ea typeface="宋体" panose="02010600030101010101" pitchFamily="2" charset="-122"/>
                  <a:sym typeface="+mn-ea"/>
                </a:rPr>
                <a:t>Type</a:t>
              </a:r>
              <a:r>
                <a:rPr lang="zh-CN" altLang="en-US" sz="1400" dirty="0">
                  <a:latin typeface="Courier New" panose="02070309020205020404" charset="0"/>
                  <a:ea typeface="宋体" panose="02010600030101010101" pitchFamily="2" charset="-122"/>
                  <a:sym typeface="+mn-ea"/>
                </a:rPr>
                <a:t>，数据类型）和值（</a:t>
              </a:r>
              <a:r>
                <a:rPr lang="en-US" altLang="zh-CN" sz="1400" dirty="0">
                  <a:latin typeface="Courier New" panose="02070309020205020404" charset="0"/>
                  <a:ea typeface="宋体" panose="02010600030101010101" pitchFamily="2" charset="-122"/>
                  <a:sym typeface="+mn-ea"/>
                </a:rPr>
                <a:t>Value</a:t>
              </a:r>
              <a:r>
                <a:rPr lang="zh-CN" altLang="en-US" sz="1400" dirty="0">
                  <a:latin typeface="Courier New" panose="02070309020205020404" charset="0"/>
                  <a:ea typeface="宋体" panose="02010600030101010101" pitchFamily="2" charset="-122"/>
                  <a:sym typeface="+mn-ea"/>
                </a:rPr>
                <a:t>，数据值）来表征。型是指对数据结构及其属性的说明，值是型的一个具体值，举例如下。</a:t>
              </a:r>
            </a:p>
            <a:p>
              <a:pPr indent="0"/>
              <a:r>
                <a:rPr lang="zh-CN" altLang="en-US" sz="1400" dirty="0">
                  <a:latin typeface="Courier New" panose="02070309020205020404" charset="0"/>
                  <a:ea typeface="宋体" panose="02010600030101010101" pitchFamily="2" charset="-122"/>
                  <a:sym typeface="+mn-ea"/>
                </a:rPr>
                <a:t>记录型：学生</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学号 </a:t>
              </a:r>
              <a:r>
                <a:rPr lang="en-US" altLang="zh-CN" sz="1400" dirty="0">
                  <a:latin typeface="Courier New" panose="02070309020205020404" charset="0"/>
                  <a:ea typeface="宋体" panose="02010600030101010101" pitchFamily="2" charset="-122"/>
                  <a:sym typeface="+mn-ea"/>
                </a:rPr>
                <a:t>char(8),</a:t>
              </a:r>
              <a:r>
                <a:rPr lang="zh-CN" altLang="en-US" sz="1400" dirty="0">
                  <a:latin typeface="Courier New" panose="02070309020205020404" charset="0"/>
                  <a:ea typeface="宋体" panose="02010600030101010101" pitchFamily="2" charset="-122"/>
                  <a:sym typeface="+mn-ea"/>
                </a:rPr>
                <a:t>姓名 </a:t>
              </a:r>
              <a:r>
                <a:rPr lang="en-US" altLang="zh-CN" sz="1400" dirty="0">
                  <a:latin typeface="Courier New" panose="02070309020205020404" charset="0"/>
                  <a:ea typeface="宋体" panose="02010600030101010101" pitchFamily="2" charset="-122"/>
                  <a:sym typeface="+mn-ea"/>
                </a:rPr>
                <a:t>char(6),</a:t>
              </a:r>
              <a:r>
                <a:rPr lang="zh-CN" altLang="en-US" sz="1400" dirty="0">
                  <a:latin typeface="Courier New" panose="02070309020205020404" charset="0"/>
                  <a:ea typeface="宋体" panose="02010600030101010101" pitchFamily="2" charset="-122"/>
                  <a:sym typeface="+mn-ea"/>
                </a:rPr>
                <a:t>性别 </a:t>
              </a:r>
              <a:r>
                <a:rPr lang="en-US" altLang="zh-CN" sz="1400" dirty="0">
                  <a:latin typeface="Courier New" panose="02070309020205020404" charset="0"/>
                  <a:ea typeface="宋体" panose="02010600030101010101" pitchFamily="2" charset="-122"/>
                  <a:sym typeface="+mn-ea"/>
                </a:rPr>
                <a:t>char(2),</a:t>
              </a:r>
              <a:r>
                <a:rPr lang="zh-CN" altLang="en-US" sz="1400" dirty="0">
                  <a:latin typeface="Courier New" panose="02070309020205020404" charset="0"/>
                  <a:ea typeface="宋体" panose="02010600030101010101" pitchFamily="2" charset="-122"/>
                  <a:sym typeface="+mn-ea"/>
                </a:rPr>
                <a:t>年龄 </a:t>
              </a:r>
              <a:r>
                <a:rPr lang="en-US" altLang="zh-CN" sz="1400" dirty="0">
                  <a:latin typeface="Courier New" panose="02070309020205020404" charset="0"/>
                  <a:ea typeface="宋体" panose="02010600030101010101" pitchFamily="2" charset="-122"/>
                  <a:sym typeface="+mn-ea"/>
                </a:rPr>
                <a:t>tinyint,</a:t>
              </a:r>
              <a:r>
                <a:rPr lang="zh-CN" altLang="en-US" sz="1400" dirty="0">
                  <a:latin typeface="Courier New" panose="02070309020205020404" charset="0"/>
                  <a:ea typeface="宋体" panose="02010600030101010101" pitchFamily="2" charset="-122"/>
                  <a:sym typeface="+mn-ea"/>
                </a:rPr>
                <a:t>系别</a:t>
              </a:r>
              <a:r>
                <a:rPr lang="en-US" altLang="zh-CN" sz="1400" dirty="0">
                  <a:latin typeface="Courier New" panose="02070309020205020404" charset="0"/>
                  <a:ea typeface="宋体" panose="02010600030101010101" pitchFamily="2" charset="-122"/>
                  <a:sym typeface="+mn-ea"/>
                </a:rPr>
                <a:t>varchar(20))</a:t>
              </a:r>
              <a:r>
                <a:rPr lang="zh-CN" altLang="en-US" sz="1400" dirty="0">
                  <a:latin typeface="Courier New" panose="02070309020205020404" charset="0"/>
                  <a:ea typeface="宋体" panose="02010600030101010101" pitchFamily="2" charset="-122"/>
                  <a:sym typeface="+mn-ea"/>
                </a:rPr>
                <a:t>。</a:t>
              </a:r>
            </a:p>
            <a:p>
              <a:pPr indent="0"/>
              <a:r>
                <a:rPr lang="zh-CN" altLang="en-US" sz="1400" dirty="0">
                  <a:latin typeface="Courier New" panose="02070309020205020404" charset="0"/>
                  <a:ea typeface="宋体" panose="02010600030101010101" pitchFamily="2" charset="-122"/>
                  <a:sym typeface="+mn-ea"/>
                </a:rPr>
                <a:t>记录值：</a:t>
              </a:r>
              <a:r>
                <a:rPr lang="en-US" altLang="zh-CN" sz="1400" dirty="0">
                  <a:latin typeface="Courier New" panose="02070309020205020404" charset="0"/>
                  <a:ea typeface="宋体" panose="02010600030101010101" pitchFamily="2" charset="-122"/>
                  <a:sym typeface="+mn-ea"/>
                </a:rPr>
                <a:t>('</a:t>
              </a:r>
              <a:r>
                <a:rPr lang="en-US" altLang="zh-CN" sz="1400" dirty="0" smtClean="0">
                  <a:latin typeface="Courier New" panose="02070309020205020404" charset="0"/>
                  <a:ea typeface="宋体" panose="02010600030101010101" pitchFamily="2" charset="-122"/>
                  <a:sym typeface="+mn-ea"/>
                </a:rPr>
                <a:t>210201</a:t>
              </a:r>
              <a:r>
                <a:rPr lang="en-US" altLang="zh-CN" sz="1400" dirty="0">
                  <a:latin typeface="Courier New" panose="02070309020205020404" charset="0"/>
                  <a:ea typeface="宋体" panose="02010600030101010101" pitchFamily="2" charset="-122"/>
                  <a:sym typeface="+mn-ea"/>
                </a:rPr>
                <a:t>'</a:t>
              </a:r>
              <a:r>
                <a:rPr lang="en-US" altLang="zh-CN" sz="1400" dirty="0" smtClean="0">
                  <a:latin typeface="Courier New" panose="02070309020205020404" charset="0"/>
                  <a:ea typeface="宋体" panose="02010600030101010101" pitchFamily="2" charset="-122"/>
                  <a:sym typeface="+mn-ea"/>
                </a:rPr>
                <a:t>,'</a:t>
              </a:r>
              <a:r>
                <a:rPr lang="zh-CN" altLang="en-US" sz="1400" dirty="0" smtClean="0">
                  <a:latin typeface="Courier New" panose="02070309020205020404" charset="0"/>
                  <a:ea typeface="宋体" panose="02010600030101010101" pitchFamily="2" charset="-122"/>
                  <a:sym typeface="+mn-ea"/>
                </a:rPr>
                <a:t>李欣</a:t>
              </a:r>
              <a:r>
                <a:rPr lang="en-US" altLang="zh-CN" sz="1400" dirty="0">
                  <a:latin typeface="Courier New" panose="02070309020205020404" charset="0"/>
                  <a:ea typeface="宋体" panose="02010600030101010101" pitchFamily="2" charset="-122"/>
                  <a:sym typeface="+mn-ea"/>
                </a:rPr>
                <a:t>'</a:t>
              </a:r>
              <a:r>
                <a:rPr lang="en-US" altLang="zh-CN" sz="1400" dirty="0" smtClean="0">
                  <a:latin typeface="Courier New" panose="02070309020205020404" charset="0"/>
                  <a:ea typeface="宋体" panose="02010600030101010101" pitchFamily="2" charset="-122"/>
                  <a:sym typeface="+mn-ea"/>
                </a:rPr>
                <a:t>, </a:t>
              </a:r>
              <a:r>
                <a:rPr lang="en-US" altLang="zh-CN" sz="1400" dirty="0">
                  <a:latin typeface="Courier New" panose="02070309020205020404" charset="0"/>
                  <a:ea typeface="宋体" panose="02010600030101010101" pitchFamily="2" charset="-122"/>
                  <a:sym typeface="+mn-ea"/>
                </a:rPr>
                <a:t>'</a:t>
              </a:r>
              <a:r>
                <a:rPr lang="zh-CN" altLang="en-US" sz="1400" dirty="0" smtClean="0">
                  <a:latin typeface="Courier New" panose="02070309020205020404" charset="0"/>
                  <a:ea typeface="宋体" panose="02010600030101010101" pitchFamily="2" charset="-122"/>
                  <a:sym typeface="+mn-ea"/>
                </a:rPr>
                <a:t>女</a:t>
              </a:r>
              <a:r>
                <a:rPr lang="en-US" altLang="zh-CN" sz="1400" dirty="0">
                  <a:latin typeface="Courier New" panose="02070309020205020404" charset="0"/>
                  <a:ea typeface="宋体" panose="02010600030101010101" pitchFamily="2" charset="-122"/>
                  <a:sym typeface="+mn-ea"/>
                </a:rPr>
                <a:t>',23, '</a:t>
              </a:r>
              <a:r>
                <a:rPr lang="zh-CN" altLang="en-US" sz="1400" dirty="0" smtClean="0">
                  <a:latin typeface="Courier New" panose="02070309020205020404" charset="0"/>
                  <a:ea typeface="宋体" panose="02010600030101010101" pitchFamily="2" charset="-122"/>
                  <a:sym typeface="+mn-ea"/>
                </a:rPr>
                <a:t>财务会计系</a:t>
              </a:r>
              <a:r>
                <a:rPr lang="en-US" altLang="zh-CN" sz="1400" dirty="0" smtClean="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a:t>
              </a:r>
            </a:p>
            <a:p>
              <a:pPr indent="0"/>
              <a:r>
                <a:rPr lang="zh-CN" altLang="en-US" sz="1400" dirty="0" smtClean="0">
                  <a:latin typeface="Courier New" panose="02070309020205020404" charset="0"/>
                  <a:ea typeface="宋体" panose="02010600030101010101" pitchFamily="2" charset="-122"/>
                  <a:sym typeface="+mn-ea"/>
                </a:rPr>
                <a:t>注意：数</a:t>
              </a:r>
              <a:r>
                <a:rPr lang="zh-CN" altLang="en-US" sz="1400" dirty="0">
                  <a:latin typeface="Courier New" panose="02070309020205020404" charset="0"/>
                  <a:ea typeface="宋体" panose="02010600030101010101" pitchFamily="2" charset="-122"/>
                  <a:sym typeface="+mn-ea"/>
                </a:rPr>
                <a:t>据与其语义是密不可分的，数据的语义是可以人为解释的，同一数据可能有不同的含义。如某一数据记录值</a:t>
              </a:r>
              <a:r>
                <a:rPr lang="en-US" altLang="zh-CN" sz="1400" dirty="0" smtClean="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航天</a:t>
              </a:r>
              <a:r>
                <a:rPr lang="en-US" altLang="zh-CN" sz="1400" dirty="0">
                  <a:latin typeface="Courier New" panose="02070309020205020404" charset="0"/>
                  <a:ea typeface="宋体" panose="02010600030101010101" pitchFamily="2" charset="-122"/>
                  <a:sym typeface="+mn-ea"/>
                </a:rPr>
                <a:t>,85,3)</a:t>
              </a:r>
              <a:r>
                <a:rPr lang="zh-CN" altLang="en-US" sz="1400" dirty="0">
                  <a:latin typeface="Courier New" panose="02070309020205020404" charset="0"/>
                  <a:ea typeface="宋体" panose="02010600030101010101" pitchFamily="2" charset="-122"/>
                  <a:sym typeface="+mn-ea"/>
                </a:rPr>
                <a:t>可以表示某人的姓名、成绩和名次等内容，也可以表示</a:t>
              </a:r>
              <a:r>
                <a:rPr lang="en-US" altLang="zh-CN" sz="1400" dirty="0">
                  <a:latin typeface="Courier New" panose="02070309020205020404" charset="0"/>
                  <a:ea typeface="宋体" panose="02010600030101010101" pitchFamily="2" charset="-122"/>
                  <a:sym typeface="+mn-ea"/>
                </a:rPr>
                <a:t>2020</a:t>
              </a:r>
              <a:r>
                <a:rPr lang="zh-CN" altLang="en-US" sz="1400" dirty="0">
                  <a:latin typeface="Courier New" panose="02070309020205020404" charset="0"/>
                  <a:ea typeface="宋体" panose="02010600030101010101" pitchFamily="2" charset="-122"/>
                  <a:sym typeface="+mn-ea"/>
                </a:rPr>
                <a:t>年中国航天领域的航天器、入轨总数和世界排名等内容。</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数据</a:t>
              </a:r>
            </a:p>
          </p:txBody>
        </p:sp>
      </p:grpSp>
      <p:grpSp>
        <p:nvGrpSpPr>
          <p:cNvPr id="2" name="组合 1"/>
          <p:cNvGrpSpPr/>
          <p:nvPr/>
        </p:nvGrpSpPr>
        <p:grpSpPr>
          <a:xfrm>
            <a:off x="1113153" y="3649009"/>
            <a:ext cx="10243209" cy="1183799"/>
            <a:chOff x="1088299" y="4213143"/>
            <a:chExt cx="2241974" cy="1183832"/>
          </a:xfrm>
        </p:grpSpPr>
        <p:sp>
          <p:nvSpPr>
            <p:cNvPr id="3" name="矩形 2"/>
            <p:cNvSpPr/>
            <p:nvPr/>
          </p:nvSpPr>
          <p:spPr>
            <a:xfrm>
              <a:off x="1088299" y="4658290"/>
              <a:ext cx="2210105" cy="738685"/>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信息是数据所包含的实际意义，是人们对客观世界的直观描述，用来传递一些有用的知识、消息，或者是对计划、决策、控制等具体行为产生影响的数据。具体地说，那些可能影响人类的行为，具有潜在或明显的实际应用价值的数据才是信息。信息的主要特征包括可传递性、可感知性和可管理性。</a:t>
              </a:r>
            </a:p>
          </p:txBody>
        </p:sp>
        <p:sp>
          <p:nvSpPr>
            <p:cNvPr id="4" name="矩形 3"/>
            <p:cNvSpPr/>
            <p:nvPr/>
          </p:nvSpPr>
          <p:spPr>
            <a:xfrm>
              <a:off x="1088299" y="4213143"/>
              <a:ext cx="2241974" cy="394221"/>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信息</a:t>
              </a:r>
              <a:endParaRPr lang="zh-CN" altLang="en-US" b="1" dirty="0">
                <a:solidFill>
                  <a:schemeClr val="tx1">
                    <a:lumMod val="65000"/>
                    <a:lumOff val="35000"/>
                  </a:schemeClr>
                </a:solidFill>
              </a:endParaRPr>
            </a:p>
          </p:txBody>
        </p:sp>
      </p:grpSp>
      <p:grpSp>
        <p:nvGrpSpPr>
          <p:cNvPr id="5" name="组合 4"/>
          <p:cNvGrpSpPr/>
          <p:nvPr/>
        </p:nvGrpSpPr>
        <p:grpSpPr>
          <a:xfrm>
            <a:off x="1129665" y="4807411"/>
            <a:ext cx="10226697" cy="1182109"/>
            <a:chOff x="1088299" y="4154225"/>
            <a:chExt cx="2241974" cy="919512"/>
          </a:xfrm>
        </p:grpSpPr>
        <p:sp>
          <p:nvSpPr>
            <p:cNvPr id="9" name="矩形 8"/>
            <p:cNvSpPr/>
            <p:nvPr/>
          </p:nvSpPr>
          <p:spPr>
            <a:xfrm>
              <a:off x="1088299" y="4499162"/>
              <a:ext cx="2142923" cy="574575"/>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数据与信息既有区别又有联系。数据是信息的载体或符号表现形式，信息是数据的内涵与语义解释。数据是彼此独立的、未经加工的原始素材，信息是关联数据的集合和数据处理的结果。同一数据可以有不同的信息解释含义，而同一信息也可以有不同的数据表现形式。</a:t>
              </a:r>
              <a:endParaRPr lang="en-US" sz="1400" dirty="0">
                <a:latin typeface="Courier New" panose="02070309020205020404" charset="0"/>
                <a:ea typeface="宋体" panose="02010600030101010101" pitchFamily="2" charset="-122"/>
                <a:sym typeface="+mn-ea"/>
              </a:endParaRPr>
            </a:p>
          </p:txBody>
        </p:sp>
        <p:sp>
          <p:nvSpPr>
            <p:cNvPr id="10" name="矩形 9"/>
            <p:cNvSpPr/>
            <p:nvPr/>
          </p:nvSpPr>
          <p:spPr>
            <a:xfrm>
              <a:off x="1088299" y="4154225"/>
              <a:ext cx="2241974" cy="394221"/>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比较</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19143697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组合 130"/>
          <p:cNvGrpSpPr/>
          <p:nvPr/>
        </p:nvGrpSpPr>
        <p:grpSpPr>
          <a:xfrm>
            <a:off x="6197988" y="1630768"/>
            <a:ext cx="5041512" cy="2088679"/>
            <a:chOff x="1088299" y="4213143"/>
            <a:chExt cx="5041512" cy="2088679"/>
          </a:xfrm>
        </p:grpSpPr>
        <p:sp>
          <p:nvSpPr>
            <p:cNvPr id="132" name="矩形 131"/>
            <p:cNvSpPr/>
            <p:nvPr/>
          </p:nvSpPr>
          <p:spPr>
            <a:xfrm>
              <a:off x="1088299" y="4658295"/>
              <a:ext cx="5041512" cy="1643527"/>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数据处理也称信息处理，是指将数据转换成信息的过程，是对数据的搜集、加工、分类、存储、统计、检索和传输等一系列活动的总称。数据处理的目的是从大量的、可能杂乱无章的或难以理解的数据出发，根据事物之间的固有联系及其运动规律，采用分析、推理、归纳等手段，推导出对人们有价值、有意义的信息。数据是原始事实，而信息是数据处理的结果。</a:t>
              </a:r>
            </a:p>
          </p:txBody>
        </p:sp>
        <p:sp>
          <p:nvSpPr>
            <p:cNvPr id="133" name="矩形 132"/>
            <p:cNvSpPr/>
            <p:nvPr/>
          </p:nvSpPr>
          <p:spPr>
            <a:xfrm>
              <a:off x="1088299" y="4213143"/>
              <a:ext cx="2241974"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数据处理</a:t>
              </a:r>
              <a:endParaRPr lang="zh-CN" altLang="en-US" b="1" dirty="0">
                <a:solidFill>
                  <a:schemeClr val="tx1">
                    <a:lumMod val="65000"/>
                    <a:lumOff val="35000"/>
                  </a:schemeClr>
                </a:solidFill>
              </a:endParaRPr>
            </a:p>
          </p:txBody>
        </p:sp>
      </p:gr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877985"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数据处理与信息处理</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3" name="组合 2"/>
          <p:cNvGrpSpPr/>
          <p:nvPr/>
        </p:nvGrpSpPr>
        <p:grpSpPr>
          <a:xfrm>
            <a:off x="6252598" y="4156163"/>
            <a:ext cx="5041512" cy="1571614"/>
            <a:chOff x="1088299" y="4213143"/>
            <a:chExt cx="5041512" cy="1571614"/>
          </a:xfrm>
        </p:grpSpPr>
        <p:sp>
          <p:nvSpPr>
            <p:cNvPr id="4" name="矩形 3"/>
            <p:cNvSpPr/>
            <p:nvPr/>
          </p:nvSpPr>
          <p:spPr>
            <a:xfrm>
              <a:off x="1088299" y="4658295"/>
              <a:ext cx="5041512" cy="1126462"/>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数据管理也称信息管理，是利用计算机硬件和软件技术对数据进行分类、组织、编码、存储、检索、维护的过程，其目的是有效地发挥数据的作用。数据管理是数据处理的核心环节和首要问题。</a:t>
              </a:r>
            </a:p>
          </p:txBody>
        </p:sp>
        <p:sp>
          <p:nvSpPr>
            <p:cNvPr id="5" name="矩形 4"/>
            <p:cNvSpPr/>
            <p:nvPr/>
          </p:nvSpPr>
          <p:spPr>
            <a:xfrm>
              <a:off x="1088299" y="4213143"/>
              <a:ext cx="2241974"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数据管理</a:t>
              </a:r>
              <a:endParaRPr lang="zh-CN" altLang="en-US" b="1" dirty="0">
                <a:solidFill>
                  <a:schemeClr val="tx1">
                    <a:lumMod val="65000"/>
                    <a:lumOff val="35000"/>
                  </a:schemeClr>
                </a:solidFill>
              </a:endParaRPr>
            </a:p>
          </p:txBody>
        </p:sp>
      </p:grpSp>
      <p:sp>
        <p:nvSpPr>
          <p:cNvPr id="104" name="文本框 103"/>
          <p:cNvSpPr txBox="1"/>
          <p:nvPr/>
        </p:nvSpPr>
        <p:spPr>
          <a:xfrm>
            <a:off x="971994" y="3719447"/>
            <a:ext cx="4890135" cy="369332"/>
          </a:xfrm>
          <a:prstGeom prst="rect">
            <a:avLst/>
          </a:prstGeom>
          <a:noFill/>
          <a:ln w="9525">
            <a:noFill/>
          </a:ln>
        </p:spPr>
        <p:txBody>
          <a:bodyPr wrap="square">
            <a:spAutoFit/>
          </a:bodyPr>
          <a:lstStyle/>
          <a:p>
            <a:r>
              <a:rPr lang="zh-CN" altLang="en-US" dirty="0" smtClean="0"/>
              <a:t>   数据</a:t>
            </a:r>
            <a:r>
              <a:rPr lang="zh-CN" altLang="en-US" dirty="0"/>
              <a:t>是原始事实，而信息是数据处理的结果</a:t>
            </a:r>
            <a:r>
              <a:rPr lang="zh-CN" altLang="en-US" dirty="0" smtClean="0"/>
              <a:t>。</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449" y="2897683"/>
            <a:ext cx="4070186" cy="58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11764"/>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46761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数据管理技术发展</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aphicFrame>
        <p:nvGraphicFramePr>
          <p:cNvPr id="18" name="表格 17"/>
          <p:cNvGraphicFramePr>
            <a:graphicFrameLocks noGrp="1"/>
          </p:cNvGraphicFramePr>
          <p:nvPr>
            <p:extLst>
              <p:ext uri="{D42A27DB-BD31-4B8C-83A1-F6EECF244321}">
                <p14:modId xmlns:p14="http://schemas.microsoft.com/office/powerpoint/2010/main" val="1746359741"/>
              </p:ext>
            </p:extLst>
          </p:nvPr>
        </p:nvGraphicFramePr>
        <p:xfrm>
          <a:off x="1482725" y="1318895"/>
          <a:ext cx="10372390" cy="4735195"/>
        </p:xfrm>
        <a:graphic>
          <a:graphicData uri="http://schemas.openxmlformats.org/drawingml/2006/table">
            <a:tbl>
              <a:tblPr firstRow="1" bandRow="1">
                <a:tableStyleId>{3B4B98B0-60AC-42C2-AFA5-B58CD77FA1E5}</a:tableStyleId>
              </a:tblPr>
              <a:tblGrid>
                <a:gridCol w="1260475"/>
                <a:gridCol w="2286000"/>
                <a:gridCol w="2123783"/>
                <a:gridCol w="2181517"/>
                <a:gridCol w="2520615"/>
              </a:tblGrid>
              <a:tr h="528955">
                <a:tc>
                  <a:txBody>
                    <a:bodyPr/>
                    <a:lstStyle/>
                    <a:p>
                      <a:pPr>
                        <a:buNone/>
                      </a:pPr>
                      <a:endParaRPr lang="zh-CN" altLang="en-US" sz="2000" dirty="0">
                        <a:latin typeface="宋体" pitchFamily="2" charset="-122"/>
                        <a:ea typeface="宋体" pitchFamily="2" charset="-122"/>
                      </a:endParaRPr>
                    </a:p>
                  </a:txBody>
                  <a:tcPr/>
                </a:tc>
                <a:tc>
                  <a:txBody>
                    <a:bodyPr/>
                    <a:lstStyle/>
                    <a:p>
                      <a:r>
                        <a:rPr lang="zh-CN" altLang="en-US" sz="2000" dirty="0">
                          <a:latin typeface="宋体" pitchFamily="2" charset="-122"/>
                          <a:ea typeface="宋体" pitchFamily="2" charset="-122"/>
                        </a:rPr>
                        <a:t>人工管理阶段</a:t>
                      </a:r>
                    </a:p>
                  </a:txBody>
                  <a:tcPr/>
                </a:tc>
                <a:tc>
                  <a:txBody>
                    <a:bodyPr/>
                    <a:lstStyle/>
                    <a:p>
                      <a:r>
                        <a:rPr sz="2000" dirty="0">
                          <a:latin typeface="宋体" pitchFamily="2" charset="-122"/>
                          <a:ea typeface="宋体" pitchFamily="2" charset="-122"/>
                        </a:rPr>
                        <a:t>文件系统阶段</a:t>
                      </a:r>
                    </a:p>
                  </a:txBody>
                  <a:tcPr/>
                </a:tc>
                <a:tc>
                  <a:txBody>
                    <a:bodyPr/>
                    <a:lstStyle/>
                    <a:p>
                      <a:r>
                        <a:rPr sz="2000" dirty="0">
                          <a:latin typeface="宋体" pitchFamily="2" charset="-122"/>
                          <a:ea typeface="宋体" pitchFamily="2" charset="-122"/>
                        </a:rPr>
                        <a:t>数据库系统阶段</a:t>
                      </a:r>
                    </a:p>
                  </a:txBody>
                  <a:tcPr/>
                </a:tc>
                <a:tc>
                  <a:txBody>
                    <a:bodyPr/>
                    <a:lstStyle/>
                    <a:p>
                      <a:r>
                        <a:rPr lang="zh-CN" altLang="en-US" sz="2000" dirty="0" smtClean="0">
                          <a:latin typeface="宋体" pitchFamily="2" charset="-122"/>
                          <a:ea typeface="宋体" pitchFamily="2" charset="-122"/>
                        </a:rPr>
                        <a:t>高级数据库技术阶段</a:t>
                      </a:r>
                      <a:endParaRPr sz="2000" dirty="0">
                        <a:latin typeface="宋体" pitchFamily="2" charset="-122"/>
                        <a:ea typeface="宋体" pitchFamily="2" charset="-122"/>
                      </a:endParaRPr>
                    </a:p>
                  </a:txBody>
                  <a:tcPr/>
                </a:tc>
              </a:tr>
              <a:tr h="914400">
                <a:tc>
                  <a:txBody>
                    <a:bodyPr/>
                    <a:lstStyle/>
                    <a:p>
                      <a:pPr>
                        <a:buNone/>
                      </a:pPr>
                      <a:r>
                        <a:rPr lang="zh-CN" altLang="en-US" sz="2000" dirty="0">
                          <a:latin typeface="宋体" pitchFamily="2" charset="-122"/>
                          <a:ea typeface="宋体" pitchFamily="2" charset="-122"/>
                        </a:rPr>
                        <a:t>时    间</a:t>
                      </a:r>
                    </a:p>
                  </a:txBody>
                  <a:tcPr/>
                </a:tc>
                <a:tc>
                  <a:txBody>
                    <a:bodyPr/>
                    <a:lstStyle/>
                    <a:p>
                      <a:r>
                        <a:rPr lang="zh-CN" altLang="en-US" sz="2000" kern="1200" dirty="0">
                          <a:latin typeface="宋体" pitchFamily="2" charset="-122"/>
                          <a:ea typeface="宋体" pitchFamily="2" charset="-122"/>
                        </a:rPr>
                        <a:t>20世纪50年代中期以前</a:t>
                      </a:r>
                    </a:p>
                  </a:txBody>
                  <a:tcPr/>
                </a:tc>
                <a:tc>
                  <a:txBody>
                    <a:bodyPr/>
                    <a:lstStyle/>
                    <a:p>
                      <a:r>
                        <a:rPr lang="zh-CN" altLang="en-US" sz="2000" kern="1200" dirty="0">
                          <a:solidFill>
                            <a:schemeClr val="tx1"/>
                          </a:solidFill>
                          <a:latin typeface="宋体" pitchFamily="2" charset="-122"/>
                          <a:ea typeface="宋体" pitchFamily="2" charset="-122"/>
                          <a:cs typeface="+mn-cs"/>
                        </a:rPr>
                        <a:t>20世纪50年代中后期</a:t>
                      </a:r>
                    </a:p>
                  </a:txBody>
                  <a:tcPr/>
                </a:tc>
                <a:tc>
                  <a:txBody>
                    <a:bodyPr/>
                    <a:lstStyle/>
                    <a:p>
                      <a:r>
                        <a:rPr lang="zh-CN" altLang="en-US" sz="2000" kern="1200" dirty="0">
                          <a:solidFill>
                            <a:schemeClr val="tx1"/>
                          </a:solidFill>
                          <a:latin typeface="宋体" pitchFamily="2" charset="-122"/>
                          <a:ea typeface="宋体" pitchFamily="2" charset="-122"/>
                          <a:cs typeface="+mn-cs"/>
                        </a:rPr>
                        <a:t>20世纪60年代中后期开始</a:t>
                      </a:r>
                    </a:p>
                  </a:txBody>
                  <a:tcPr/>
                </a:tc>
                <a:tc>
                  <a:txBody>
                    <a:bodyPr/>
                    <a:lstStyle/>
                    <a:p>
                      <a:r>
                        <a:rPr lang="en-US" altLang="zh-CN" sz="2000" kern="1200" dirty="0" smtClean="0">
                          <a:solidFill>
                            <a:schemeClr val="tx1"/>
                          </a:solidFill>
                          <a:latin typeface="宋体" pitchFamily="2" charset="-122"/>
                          <a:ea typeface="宋体" pitchFamily="2" charset="-122"/>
                          <a:cs typeface="+mn-cs"/>
                        </a:rPr>
                        <a:t>20</a:t>
                      </a:r>
                      <a:r>
                        <a:rPr lang="zh-CN" altLang="en-US" sz="2000" kern="1200" dirty="0" smtClean="0">
                          <a:solidFill>
                            <a:schemeClr val="tx1"/>
                          </a:solidFill>
                          <a:latin typeface="宋体" pitchFamily="2" charset="-122"/>
                          <a:ea typeface="宋体" pitchFamily="2" charset="-122"/>
                          <a:cs typeface="+mn-cs"/>
                        </a:rPr>
                        <a:t>世纪</a:t>
                      </a:r>
                      <a:r>
                        <a:rPr lang="en-US" altLang="zh-CN" sz="2000" kern="1200" dirty="0" smtClean="0">
                          <a:solidFill>
                            <a:schemeClr val="tx1"/>
                          </a:solidFill>
                          <a:latin typeface="宋体" pitchFamily="2" charset="-122"/>
                          <a:ea typeface="宋体" pitchFamily="2" charset="-122"/>
                          <a:cs typeface="+mn-cs"/>
                        </a:rPr>
                        <a:t>70</a:t>
                      </a:r>
                      <a:r>
                        <a:rPr lang="zh-CN" altLang="en-US" sz="2000" kern="1200" dirty="0" smtClean="0">
                          <a:solidFill>
                            <a:schemeClr val="tx1"/>
                          </a:solidFill>
                          <a:latin typeface="宋体" pitchFamily="2" charset="-122"/>
                          <a:ea typeface="宋体" pitchFamily="2" charset="-122"/>
                          <a:cs typeface="+mn-cs"/>
                        </a:rPr>
                        <a:t>年代中期以来</a:t>
                      </a:r>
                      <a:endParaRPr lang="zh-CN" altLang="en-US" sz="2000" kern="1200" dirty="0">
                        <a:solidFill>
                          <a:schemeClr val="tx1"/>
                        </a:solidFill>
                        <a:latin typeface="宋体" pitchFamily="2" charset="-122"/>
                        <a:ea typeface="宋体" pitchFamily="2" charset="-122"/>
                        <a:cs typeface="+mn-cs"/>
                      </a:endParaRPr>
                    </a:p>
                  </a:txBody>
                  <a:tcPr/>
                </a:tc>
              </a:tr>
              <a:tr h="1371600">
                <a:tc>
                  <a:txBody>
                    <a:bodyPr/>
                    <a:lstStyle/>
                    <a:p>
                      <a:pPr>
                        <a:buNone/>
                      </a:pPr>
                      <a:r>
                        <a:rPr lang="zh-CN" altLang="en-US" sz="2000" dirty="0">
                          <a:latin typeface="宋体" pitchFamily="2" charset="-122"/>
                          <a:ea typeface="宋体" pitchFamily="2" charset="-122"/>
                        </a:rPr>
                        <a:t>背    景</a:t>
                      </a:r>
                    </a:p>
                  </a:txBody>
                  <a:tcPr/>
                </a:tc>
                <a:tc>
                  <a:txBody>
                    <a:bodyPr/>
                    <a:lstStyle/>
                    <a:p>
                      <a:pPr algn="l"/>
                      <a:r>
                        <a:rPr lang="zh-CN" altLang="en-US" sz="2000" kern="1200" dirty="0">
                          <a:latin typeface="宋体" pitchFamily="2" charset="-122"/>
                          <a:ea typeface="宋体" pitchFamily="2" charset="-122"/>
                        </a:rPr>
                        <a:t>硬件方面没有外存储器软件方面没有操作系统</a:t>
                      </a:r>
                    </a:p>
                  </a:txBody>
                  <a:tcPr/>
                </a:tc>
                <a:tc>
                  <a:txBody>
                    <a:bodyPr/>
                    <a:lstStyle/>
                    <a:p>
                      <a:pPr algn="l"/>
                      <a:r>
                        <a:rPr lang="zh-CN" altLang="en-US" sz="2000" kern="1200" dirty="0">
                          <a:latin typeface="宋体" pitchFamily="2" charset="-122"/>
                          <a:ea typeface="宋体" pitchFamily="2" charset="-122"/>
                        </a:rPr>
                        <a:t>硬件方面有外存储器软件方面有操作系统</a:t>
                      </a:r>
                    </a:p>
                  </a:txBody>
                  <a:tcPr/>
                </a:tc>
                <a:tc>
                  <a:txBody>
                    <a:bodyPr/>
                    <a:lstStyle/>
                    <a:p>
                      <a:pPr algn="l"/>
                      <a:r>
                        <a:rPr lang="zh-CN" altLang="en-US" sz="2000" kern="1200" dirty="0">
                          <a:latin typeface="宋体" pitchFamily="2" charset="-122"/>
                          <a:ea typeface="宋体" pitchFamily="2" charset="-122"/>
                        </a:rPr>
                        <a:t>硬件方面出现了大容量存储设备，计算机管理数据的规模不断扩大。</a:t>
                      </a:r>
                    </a:p>
                  </a:txBody>
                  <a:tcPr/>
                </a:tc>
                <a:tc>
                  <a:txBody>
                    <a:bodyPr/>
                    <a:lstStyle/>
                    <a:p>
                      <a:pPr algn="l"/>
                      <a:r>
                        <a:rPr lang="zh-CN" altLang="en-US" sz="2000" kern="1200" dirty="0" smtClean="0">
                          <a:latin typeface="宋体" pitchFamily="2" charset="-122"/>
                          <a:ea typeface="宋体" pitchFamily="2" charset="-122"/>
                        </a:rPr>
                        <a:t>数据库技术已经与网络通信技术、面向对象技术、人工智能技术等融合在一起</a:t>
                      </a:r>
                      <a:endParaRPr lang="zh-CN" altLang="en-US" sz="2000" kern="1200" dirty="0">
                        <a:latin typeface="宋体" pitchFamily="2" charset="-122"/>
                        <a:ea typeface="宋体" pitchFamily="2" charset="-122"/>
                      </a:endParaRPr>
                    </a:p>
                  </a:txBody>
                  <a:tcPr/>
                </a:tc>
              </a:tr>
              <a:tr h="1585695">
                <a:tc>
                  <a:txBody>
                    <a:bodyPr/>
                    <a:lstStyle/>
                    <a:p>
                      <a:pPr>
                        <a:buNone/>
                      </a:pPr>
                      <a:r>
                        <a:rPr lang="zh-CN" altLang="en-US" sz="2000" dirty="0">
                          <a:latin typeface="宋体" pitchFamily="2" charset="-122"/>
                          <a:ea typeface="宋体" pitchFamily="2" charset="-122"/>
                        </a:rPr>
                        <a:t>典型特征</a:t>
                      </a:r>
                    </a:p>
                  </a:txBody>
                  <a:tcPr/>
                </a:tc>
                <a:tc>
                  <a:txBody>
                    <a:bodyPr/>
                    <a:lstStyle/>
                    <a:p>
                      <a:pPr algn="l"/>
                      <a:r>
                        <a:rPr lang="zh-CN" altLang="en-US" sz="2000" dirty="0">
                          <a:latin typeface="宋体" pitchFamily="2" charset="-122"/>
                          <a:ea typeface="宋体" pitchFamily="2" charset="-122"/>
                        </a:rPr>
                        <a:t>数据不能被保存</a:t>
                      </a:r>
                      <a:r>
                        <a:rPr lang="zh-CN" altLang="en-US" sz="2000" dirty="0" smtClean="0">
                          <a:latin typeface="宋体" pitchFamily="2" charset="-122"/>
                          <a:ea typeface="宋体" pitchFamily="2" charset="-122"/>
                        </a:rPr>
                        <a:t>；数据依赖应用程序，应用程序管理数据；</a:t>
                      </a:r>
                      <a:r>
                        <a:rPr lang="zh-CN" altLang="en-US" sz="2000" dirty="0">
                          <a:latin typeface="宋体" pitchFamily="2" charset="-122"/>
                          <a:ea typeface="宋体" pitchFamily="2" charset="-122"/>
                        </a:rPr>
                        <a:t>数据不能被共享，即不同程序不能直接交换数据。</a:t>
                      </a:r>
                    </a:p>
                  </a:txBody>
                  <a:tcPr/>
                </a:tc>
                <a:tc>
                  <a:txBody>
                    <a:bodyPr/>
                    <a:lstStyle/>
                    <a:p>
                      <a:pPr algn="l"/>
                      <a:r>
                        <a:rPr lang="zh-CN" altLang="en-US" sz="2000" dirty="0">
                          <a:latin typeface="宋体" pitchFamily="2" charset="-122"/>
                          <a:ea typeface="宋体" pitchFamily="2" charset="-122"/>
                        </a:rPr>
                        <a:t>数据保存在磁盘上；文件管理数据；数据共享性差，数据冗余度大；数据独立性差。</a:t>
                      </a:r>
                    </a:p>
                  </a:txBody>
                  <a:tcPr/>
                </a:tc>
                <a:tc>
                  <a:txBody>
                    <a:bodyPr/>
                    <a:lstStyle/>
                    <a:p>
                      <a:pPr algn="l"/>
                      <a:r>
                        <a:rPr lang="zh-CN" altLang="en-US" sz="2000" dirty="0">
                          <a:latin typeface="宋体" pitchFamily="2" charset="-122"/>
                          <a:ea typeface="宋体" pitchFamily="2" charset="-122"/>
                        </a:rPr>
                        <a:t>数据结构化；数据由数据库管理系统统一管理；数据的共享性高；数据独立性高。</a:t>
                      </a:r>
                    </a:p>
                  </a:txBody>
                  <a:tcPr/>
                </a:tc>
                <a:tc>
                  <a:txBody>
                    <a:bodyPr/>
                    <a:lstStyle/>
                    <a:p>
                      <a:pPr algn="l"/>
                      <a:r>
                        <a:rPr lang="zh-CN" altLang="en-US" sz="2000" dirty="0" smtClean="0">
                          <a:latin typeface="宋体" pitchFamily="2" charset="-122"/>
                          <a:ea typeface="宋体" pitchFamily="2" charset="-122"/>
                        </a:rPr>
                        <a:t>分布式数据库系统、面向对象数据库系统、智能型知识数据库系统、多媒体数据库系统等</a:t>
                      </a:r>
                      <a:endParaRPr lang="zh-CN" altLang="en-US" sz="2000" dirty="0">
                        <a:latin typeface="宋体" pitchFamily="2" charset="-122"/>
                        <a:ea typeface="宋体" pitchFamily="2" charset="-122"/>
                      </a:endParaRPr>
                    </a:p>
                  </a:txBody>
                  <a:tcPr/>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467616"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rPr>
              <a:t>数据库系统的组成</a:t>
            </a:r>
            <a:endParaRPr lang="zh-CN" altLang="en-US" sz="3200" b="1" dirty="0">
              <a:solidFill>
                <a:srgbClr val="2980B9"/>
              </a:solidFill>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04</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59"/>
            <a:ext cx="10164279" cy="1276131"/>
            <a:chOff x="1088299" y="4213143"/>
            <a:chExt cx="2241974" cy="1276167"/>
          </a:xfrm>
        </p:grpSpPr>
        <p:sp>
          <p:nvSpPr>
            <p:cNvPr id="7" name="矩形 6"/>
            <p:cNvSpPr/>
            <p:nvPr/>
          </p:nvSpPr>
          <p:spPr>
            <a:xfrm>
              <a:off x="1088299" y="4658290"/>
              <a:ext cx="2166179" cy="831020"/>
            </a:xfrm>
            <a:prstGeom prst="rect">
              <a:avLst/>
            </a:prstGeom>
          </p:spPr>
          <p:txBody>
            <a:bodyPr wrap="square">
              <a:spAutoFit/>
              <a:scene3d>
                <a:camera prst="orthographicFront"/>
                <a:lightRig rig="threePt" dir="t"/>
              </a:scene3d>
              <a:sp3d contourW="6350"/>
            </a:bodyPr>
            <a:lstStyle/>
            <a:p>
              <a:r>
                <a:rPr lang="zh-CN" altLang="en-US" sz="1600" dirty="0">
                  <a:solidFill>
                    <a:srgbClr val="000000"/>
                  </a:solidFill>
                  <a:latin typeface="Courier New" panose="02070309020205020404" charset="0"/>
                  <a:ea typeface="宋体" panose="02010600030101010101" pitchFamily="2" charset="-122"/>
                  <a:sym typeface="+mn-ea"/>
                </a:rPr>
                <a:t>数据库（</a:t>
              </a:r>
              <a:r>
                <a:rPr lang="en-US" altLang="zh-CN" sz="1600" dirty="0">
                  <a:solidFill>
                    <a:srgbClr val="000000"/>
                  </a:solidFill>
                  <a:latin typeface="Courier New" panose="02070309020205020404" charset="0"/>
                  <a:ea typeface="宋体" panose="02010600030101010101" pitchFamily="2" charset="-122"/>
                  <a:sym typeface="+mn-ea"/>
                </a:rPr>
                <a:t>Database</a:t>
              </a:r>
              <a:r>
                <a:rPr lang="zh-CN" altLang="en-US" sz="1600" dirty="0">
                  <a:solidFill>
                    <a:srgbClr val="000000"/>
                  </a:solidFill>
                  <a:latin typeface="Courier New" panose="02070309020205020404" charset="0"/>
                  <a:ea typeface="宋体" panose="02010600030101010101" pitchFamily="2" charset="-122"/>
                  <a:sym typeface="+mn-ea"/>
                </a:rPr>
                <a:t>，</a:t>
              </a:r>
              <a:r>
                <a:rPr lang="en-US" altLang="zh-CN" sz="1600" dirty="0">
                  <a:solidFill>
                    <a:srgbClr val="000000"/>
                  </a:solidFill>
                  <a:latin typeface="Courier New" panose="02070309020205020404" charset="0"/>
                  <a:ea typeface="宋体" panose="02010600030101010101" pitchFamily="2" charset="-122"/>
                  <a:sym typeface="+mn-ea"/>
                </a:rPr>
                <a:t>DB</a:t>
              </a:r>
              <a:r>
                <a:rPr lang="zh-CN" altLang="en-US" sz="1600" dirty="0">
                  <a:solidFill>
                    <a:srgbClr val="000000"/>
                  </a:solidFill>
                  <a:latin typeface="Courier New" panose="02070309020205020404" charset="0"/>
                  <a:ea typeface="宋体" panose="02010600030101010101" pitchFamily="2" charset="-122"/>
                  <a:sym typeface="+mn-ea"/>
                </a:rPr>
                <a:t>）是指建立在计算机内的，可长期存储的、有组织的、可共享的相关数据集合。简单地说，数据库就是管理数据的仓库，其中包含的数据具有结构化、独立性高、共享度高、冗余度小、数据间联系密切的特点。</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数据库</a:t>
              </a:r>
            </a:p>
          </p:txBody>
        </p:sp>
      </p:grpSp>
      <p:grpSp>
        <p:nvGrpSpPr>
          <p:cNvPr id="2" name="组合 1"/>
          <p:cNvGrpSpPr/>
          <p:nvPr/>
        </p:nvGrpSpPr>
        <p:grpSpPr>
          <a:xfrm>
            <a:off x="1049454" y="2502733"/>
            <a:ext cx="9936992" cy="1488812"/>
            <a:chOff x="1077046" y="4146166"/>
            <a:chExt cx="2241974" cy="1488851"/>
          </a:xfrm>
        </p:grpSpPr>
        <p:sp>
          <p:nvSpPr>
            <p:cNvPr id="3" name="矩形 2"/>
            <p:cNvSpPr/>
            <p:nvPr/>
          </p:nvSpPr>
          <p:spPr>
            <a:xfrm>
              <a:off x="1088299" y="4557771"/>
              <a:ext cx="2198253" cy="1077246"/>
            </a:xfrm>
            <a:prstGeom prst="rect">
              <a:avLst/>
            </a:prstGeom>
          </p:spPr>
          <p:txBody>
            <a:bodyPr wrap="square">
              <a:spAutoFit/>
              <a:scene3d>
                <a:camera prst="orthographicFront"/>
                <a:lightRig rig="threePt" dir="t"/>
              </a:scene3d>
              <a:sp3d contourW="6350"/>
            </a:bodyPr>
            <a:lstStyle/>
            <a:p>
              <a:r>
                <a:rPr lang="zh-CN" altLang="en-US" sz="1600" dirty="0">
                  <a:solidFill>
                    <a:srgbClr val="000000"/>
                  </a:solidFill>
                  <a:latin typeface="Courier New" panose="02070309020205020404" charset="0"/>
                  <a:ea typeface="宋体" panose="02010600030101010101" pitchFamily="2" charset="-122"/>
                  <a:sym typeface="+mn-ea"/>
                </a:rPr>
                <a:t>数据库管理系统（</a:t>
              </a:r>
              <a:r>
                <a:rPr lang="en-US" altLang="zh-CN" sz="1600" dirty="0">
                  <a:solidFill>
                    <a:srgbClr val="000000"/>
                  </a:solidFill>
                  <a:latin typeface="Courier New" panose="02070309020205020404" charset="0"/>
                  <a:ea typeface="宋体" panose="02010600030101010101" pitchFamily="2" charset="-122"/>
                  <a:sym typeface="+mn-ea"/>
                </a:rPr>
                <a:t>Database Management System</a:t>
              </a:r>
              <a:r>
                <a:rPr lang="zh-CN" altLang="en-US" sz="1600" dirty="0">
                  <a:solidFill>
                    <a:srgbClr val="000000"/>
                  </a:solidFill>
                  <a:latin typeface="Courier New" panose="02070309020205020404" charset="0"/>
                  <a:ea typeface="宋体" panose="02010600030101010101" pitchFamily="2" charset="-122"/>
                  <a:sym typeface="+mn-ea"/>
                </a:rPr>
                <a:t>，</a:t>
              </a:r>
              <a:r>
                <a:rPr lang="en-US" altLang="zh-CN" sz="1600" dirty="0">
                  <a:solidFill>
                    <a:srgbClr val="000000"/>
                  </a:solidFill>
                  <a:latin typeface="Courier New" panose="02070309020205020404" charset="0"/>
                  <a:ea typeface="宋体" panose="02010600030101010101" pitchFamily="2" charset="-122"/>
                  <a:sym typeface="+mn-ea"/>
                </a:rPr>
                <a:t>DBMS</a:t>
              </a:r>
              <a:r>
                <a:rPr lang="zh-CN" altLang="en-US" sz="1600" dirty="0">
                  <a:solidFill>
                    <a:srgbClr val="000000"/>
                  </a:solidFill>
                  <a:latin typeface="Courier New" panose="02070309020205020404" charset="0"/>
                  <a:ea typeface="宋体" panose="02010600030101010101" pitchFamily="2" charset="-122"/>
                  <a:sym typeface="+mn-ea"/>
                </a:rPr>
                <a:t>）是一种操纵和管理数据库的大型系统软件，负责建立、使用、管理、控制和保护数据库。</a:t>
              </a:r>
              <a:r>
                <a:rPr lang="en-US" altLang="zh-CN" sz="1600" dirty="0">
                  <a:solidFill>
                    <a:srgbClr val="000000"/>
                  </a:solidFill>
                  <a:latin typeface="Courier New" panose="02070309020205020404" charset="0"/>
                  <a:ea typeface="宋体" panose="02010600030101010101" pitchFamily="2" charset="-122"/>
                  <a:sym typeface="+mn-ea"/>
                </a:rPr>
                <a:t>DBMS</a:t>
              </a:r>
              <a:r>
                <a:rPr lang="zh-CN" altLang="en-US" sz="1600" dirty="0">
                  <a:solidFill>
                    <a:srgbClr val="000000"/>
                  </a:solidFill>
                  <a:latin typeface="Courier New" panose="02070309020205020404" charset="0"/>
                  <a:ea typeface="宋体" panose="02010600030101010101" pitchFamily="2" charset="-122"/>
                  <a:sym typeface="+mn-ea"/>
                </a:rPr>
                <a:t>是数据库系统的核心，提供了访问数据库的各种方式，如数据定义语言、数据操纵语言、数据控制语言和数据库的维护，以保证多用户共享环境下的数据安全性、完整性、并发控制及数据库恢复能力。</a:t>
              </a:r>
            </a:p>
          </p:txBody>
        </p:sp>
        <p:sp>
          <p:nvSpPr>
            <p:cNvPr id="4" name="矩形 3"/>
            <p:cNvSpPr/>
            <p:nvPr/>
          </p:nvSpPr>
          <p:spPr>
            <a:xfrm>
              <a:off x="1077046" y="4146166"/>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数据库管理系统</a:t>
              </a:r>
            </a:p>
          </p:txBody>
        </p:sp>
      </p:grpSp>
      <p:grpSp>
        <p:nvGrpSpPr>
          <p:cNvPr id="5" name="组合 4"/>
          <p:cNvGrpSpPr/>
          <p:nvPr/>
        </p:nvGrpSpPr>
        <p:grpSpPr>
          <a:xfrm>
            <a:off x="1129664" y="3920629"/>
            <a:ext cx="9774877" cy="1029909"/>
            <a:chOff x="1088299" y="4213143"/>
            <a:chExt cx="2241974" cy="1029938"/>
          </a:xfrm>
        </p:grpSpPr>
        <p:sp>
          <p:nvSpPr>
            <p:cNvPr id="9" name="矩形 8"/>
            <p:cNvSpPr/>
            <p:nvPr/>
          </p:nvSpPr>
          <p:spPr>
            <a:xfrm>
              <a:off x="1088299" y="4658290"/>
              <a:ext cx="2198253" cy="584791"/>
            </a:xfrm>
            <a:prstGeom prst="rect">
              <a:avLst/>
            </a:prstGeom>
          </p:spPr>
          <p:txBody>
            <a:bodyPr wrap="square">
              <a:spAutoFit/>
              <a:scene3d>
                <a:camera prst="orthographicFront"/>
                <a:lightRig rig="threePt" dir="t"/>
              </a:scene3d>
              <a:sp3d contourW="6350"/>
            </a:bodyPr>
            <a:lstStyle/>
            <a:p>
              <a:r>
                <a:rPr lang="zh-CN" altLang="en-US" sz="1600" dirty="0">
                  <a:solidFill>
                    <a:srgbClr val="000000"/>
                  </a:solidFill>
                  <a:latin typeface="Courier New" panose="02070309020205020404" charset="0"/>
                  <a:ea typeface="宋体" panose="02010600030101010101" pitchFamily="2" charset="-122"/>
                  <a:sym typeface="+mn-ea"/>
                </a:rPr>
                <a:t>数据库应用系统是基于数据库管理系统的应用软件。在计算机应用领域，用户实际面对的数据库系统是一套基于数据库管理系统的应用软件。</a:t>
              </a:r>
              <a:endParaRPr lang="en-US" sz="1600" dirty="0">
                <a:solidFill>
                  <a:srgbClr val="000000"/>
                </a:solidFill>
                <a:latin typeface="Courier New" panose="02070309020205020404" charset="0"/>
                <a:ea typeface="宋体" panose="02010600030101010101" pitchFamily="2" charset="-122"/>
                <a:sym typeface="+mn-ea"/>
              </a:endParaRPr>
            </a:p>
          </p:txBody>
        </p:sp>
        <p:sp>
          <p:nvSpPr>
            <p:cNvPr id="10" name="矩形 9"/>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数据库应用系统</a:t>
              </a:r>
            </a:p>
          </p:txBody>
        </p:sp>
      </p:grpSp>
      <p:grpSp>
        <p:nvGrpSpPr>
          <p:cNvPr id="18" name="组合 17"/>
          <p:cNvGrpSpPr/>
          <p:nvPr/>
        </p:nvGrpSpPr>
        <p:grpSpPr>
          <a:xfrm>
            <a:off x="1121644" y="5099717"/>
            <a:ext cx="10089113" cy="1029909"/>
            <a:chOff x="1088299" y="4213143"/>
            <a:chExt cx="2241974" cy="1029938"/>
          </a:xfrm>
        </p:grpSpPr>
        <p:sp>
          <p:nvSpPr>
            <p:cNvPr id="19" name="矩形 18"/>
            <p:cNvSpPr/>
            <p:nvPr/>
          </p:nvSpPr>
          <p:spPr>
            <a:xfrm>
              <a:off x="1088299" y="4658290"/>
              <a:ext cx="2198253" cy="584791"/>
            </a:xfrm>
            <a:prstGeom prst="rect">
              <a:avLst/>
            </a:prstGeom>
          </p:spPr>
          <p:txBody>
            <a:bodyPr wrap="square">
              <a:spAutoFit/>
              <a:scene3d>
                <a:camera prst="orthographicFront"/>
                <a:lightRig rig="threePt" dir="t"/>
              </a:scene3d>
              <a:sp3d contourW="6350"/>
            </a:bodyPr>
            <a:lstStyle/>
            <a:p>
              <a:r>
                <a:rPr lang="zh-CN" altLang="en-US" sz="1600" dirty="0">
                  <a:solidFill>
                    <a:srgbClr val="000000"/>
                  </a:solidFill>
                  <a:latin typeface="Courier New" panose="02070309020205020404" charset="0"/>
                  <a:ea typeface="宋体" panose="02010600030101010101" pitchFamily="2" charset="-122"/>
                  <a:sym typeface="+mn-ea"/>
                </a:rPr>
                <a:t>数据库管理人员（</a:t>
              </a:r>
              <a:r>
                <a:rPr lang="en-US" altLang="zh-CN" sz="1600" dirty="0">
                  <a:solidFill>
                    <a:srgbClr val="000000"/>
                  </a:solidFill>
                  <a:latin typeface="Courier New" panose="02070309020205020404" charset="0"/>
                  <a:ea typeface="宋体" panose="02010600030101010101" pitchFamily="2" charset="-122"/>
                  <a:sym typeface="+mn-ea"/>
                </a:rPr>
                <a:t>Database Administrator</a:t>
              </a:r>
              <a:r>
                <a:rPr lang="zh-CN" altLang="en-US" sz="1600" dirty="0">
                  <a:solidFill>
                    <a:srgbClr val="000000"/>
                  </a:solidFill>
                  <a:latin typeface="Courier New" panose="02070309020205020404" charset="0"/>
                  <a:ea typeface="宋体" panose="02010600030101010101" pitchFamily="2" charset="-122"/>
                  <a:sym typeface="+mn-ea"/>
                </a:rPr>
                <a:t>，</a:t>
              </a:r>
              <a:r>
                <a:rPr lang="en-US" altLang="zh-CN" sz="1600" dirty="0">
                  <a:solidFill>
                    <a:srgbClr val="000000"/>
                  </a:solidFill>
                  <a:latin typeface="Courier New" panose="02070309020205020404" charset="0"/>
                  <a:ea typeface="宋体" panose="02010600030101010101" pitchFamily="2" charset="-122"/>
                  <a:sym typeface="+mn-ea"/>
                </a:rPr>
                <a:t>DBA</a:t>
              </a:r>
              <a:r>
                <a:rPr lang="zh-CN" altLang="en-US" sz="1600" dirty="0">
                  <a:solidFill>
                    <a:srgbClr val="000000"/>
                  </a:solidFill>
                  <a:latin typeface="Courier New" panose="02070309020205020404" charset="0"/>
                  <a:ea typeface="宋体" panose="02010600030101010101" pitchFamily="2" charset="-122"/>
                  <a:sym typeface="+mn-ea"/>
                </a:rPr>
                <a:t>）是一个负责设计、开发、维护和使用数据库的人员，这个职位对不同的人意味着不同的意义。</a:t>
              </a:r>
              <a:endParaRPr lang="en-US" sz="1600" dirty="0">
                <a:solidFill>
                  <a:srgbClr val="000000"/>
                </a:solidFill>
                <a:latin typeface="Courier New" panose="02070309020205020404" charset="0"/>
                <a:ea typeface="宋体" panose="02010600030101010101" pitchFamily="2" charset="-122"/>
                <a:sym typeface="+mn-ea"/>
              </a:endParaRPr>
            </a:p>
          </p:txBody>
        </p:sp>
        <p:sp>
          <p:nvSpPr>
            <p:cNvPr id="20" name="矩形 19"/>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数据库管理人员</a:t>
              </a:r>
            </a:p>
          </p:txBody>
        </p:sp>
      </p:grpSp>
    </p:spTree>
    <p:extLst>
      <p:ext uri="{BB962C8B-B14F-4D97-AF65-F5344CB8AC3E}">
        <p14:creationId xmlns:p14="http://schemas.microsoft.com/office/powerpoint/2010/main" val="2556199151"/>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02</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2980B9"/>
                </a:solidFill>
                <a:effectLst/>
                <a:uLnTx/>
                <a:uFillTx/>
                <a:latin typeface="Arial" panose="020B0604020202020204"/>
                <a:ea typeface="微软雅黑" panose="020B0503020204020204" charset="-122"/>
                <a:cs typeface="+mn-cs"/>
              </a:rPr>
              <a:t>数据模型</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093588"/>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787</TotalTime>
  <Words>4863</Words>
  <Application>Microsoft Office PowerPoint</Application>
  <PresentationFormat>自定义</PresentationFormat>
  <Paragraphs>405</Paragraphs>
  <Slides>31</Slides>
  <Notes>30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dc:title>
  <dc:creator>第一PPT</dc:creator>
  <cp:keywords>www.1ppt.com</cp:keywords>
  <dc:description>www.1ppt.com</dc:description>
  <cp:lastModifiedBy>微软用户</cp:lastModifiedBy>
  <cp:revision>207</cp:revision>
  <dcterms:created xsi:type="dcterms:W3CDTF">2017-05-13T03:05:00Z</dcterms:created>
  <dcterms:modified xsi:type="dcterms:W3CDTF">2022-01-18T09:40:40Z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