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4.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heme/themeOverride5.xml" ContentType="application/vnd.openxmlformats-officedocument.themeOverr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390" r:id="rId3"/>
    <p:sldId id="257" r:id="rId4"/>
    <p:sldId id="258" r:id="rId5"/>
    <p:sldId id="342" r:id="rId6"/>
    <p:sldId id="362" r:id="rId7"/>
    <p:sldId id="392" r:id="rId8"/>
    <p:sldId id="393" r:id="rId9"/>
    <p:sldId id="394" r:id="rId10"/>
    <p:sldId id="395" r:id="rId11"/>
    <p:sldId id="396" r:id="rId12"/>
    <p:sldId id="397" r:id="rId13"/>
    <p:sldId id="398" r:id="rId14"/>
    <p:sldId id="399" r:id="rId15"/>
    <p:sldId id="400" r:id="rId16"/>
    <p:sldId id="348" r:id="rId17"/>
    <p:sldId id="367" r:id="rId18"/>
    <p:sldId id="401" r:id="rId19"/>
    <p:sldId id="402" r:id="rId20"/>
    <p:sldId id="403" r:id="rId21"/>
    <p:sldId id="404" r:id="rId22"/>
    <p:sldId id="405" r:id="rId23"/>
    <p:sldId id="406" r:id="rId24"/>
    <p:sldId id="407" r:id="rId25"/>
    <p:sldId id="408" r:id="rId26"/>
    <p:sldId id="410" r:id="rId27"/>
    <p:sldId id="411" r:id="rId28"/>
    <p:sldId id="412" r:id="rId29"/>
    <p:sldId id="413" r:id="rId30"/>
    <p:sldId id="261" r:id="rId31"/>
    <p:sldId id="373" r:id="rId32"/>
    <p:sldId id="376" r:id="rId33"/>
    <p:sldId id="414" r:id="rId34"/>
    <p:sldId id="415" r:id="rId35"/>
    <p:sldId id="416" r:id="rId36"/>
    <p:sldId id="417" r:id="rId37"/>
    <p:sldId id="418" r:id="rId38"/>
    <p:sldId id="419" r:id="rId39"/>
    <p:sldId id="420" r:id="rId40"/>
    <p:sldId id="422" r:id="rId41"/>
    <p:sldId id="421" r:id="rId42"/>
    <p:sldId id="334" r:id="rId43"/>
    <p:sldId id="263" r:id="rId44"/>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0" autoAdjust="0"/>
    <p:restoredTop sz="94601" autoAdjust="0"/>
  </p:normalViewPr>
  <p:slideViewPr>
    <p:cSldViewPr snapToGrid="0" showGuides="1">
      <p:cViewPr>
        <p:scale>
          <a:sx n="50" d="100"/>
          <a:sy n="50" d="100"/>
        </p:scale>
        <p:origin x="-254" y="-398"/>
      </p:cViewPr>
      <p:guideLst>
        <p:guide orient="horz" pos="2485"/>
        <p:guide orient="horz" pos="790"/>
        <p:guide orient="horz" pos="4150"/>
        <p:guide pos="3865"/>
        <p:guide pos="454"/>
        <p:guide pos="729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5DA7-C378-4EA6-96C8-9729AD8A43DD}" type="datetimeFigureOut">
              <a:rPr lang="zh-CN" altLang="en-US" smtClean="0"/>
              <a:t>2022/1/23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98E3-16CD-4F8A-A268-FE366D8E7381}" type="slidenum">
              <a:rPr lang="zh-CN" altLang="en-US" smtClean="0"/>
              <a:t>‹#›</a:t>
            </a:fld>
            <a:endParaRPr lang="zh-CN" altLang="en-US"/>
          </a:p>
        </p:txBody>
      </p:sp>
    </p:spTree>
    <p:extLst>
      <p:ext uri="{BB962C8B-B14F-4D97-AF65-F5344CB8AC3E}">
        <p14:creationId xmlns:p14="http://schemas.microsoft.com/office/powerpoint/2010/main" val="81062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17</a:t>
            </a:fld>
            <a:endParaRPr lang="zh-CN" altLang="en-US">
              <a:solidFill>
                <a:prstClr val="black"/>
              </a:solidFill>
              <a:latin typeface="Calibri"/>
              <a:ea typeface="宋体"/>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18</a:t>
            </a:fld>
            <a:endParaRPr lang="zh-CN" altLang="en-US">
              <a:solidFill>
                <a:prstClr val="black"/>
              </a:solidFill>
              <a:latin typeface="Calibri"/>
              <a:ea typeface="宋体"/>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19</a:t>
            </a:fld>
            <a:endParaRPr lang="zh-CN" altLang="en-US">
              <a:solidFill>
                <a:prstClr val="black"/>
              </a:solidFill>
              <a:latin typeface="Calibri"/>
              <a:ea typeface="宋体"/>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20</a:t>
            </a:fld>
            <a:endParaRPr lang="zh-CN" altLang="en-US">
              <a:solidFill>
                <a:prstClr val="black"/>
              </a:solidFill>
              <a:latin typeface="Calibri"/>
              <a:ea typeface="宋体"/>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21</a:t>
            </a:fld>
            <a:endParaRPr lang="zh-CN" altLang="en-US">
              <a:solidFill>
                <a:prstClr val="black"/>
              </a:solidFill>
              <a:latin typeface="Calibri"/>
              <a:ea typeface="宋体"/>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22</a:t>
            </a:fld>
            <a:endParaRPr lang="zh-CN" altLang="en-US">
              <a:solidFill>
                <a:prstClr val="black"/>
              </a:solidFill>
              <a:latin typeface="Calibri"/>
              <a:ea typeface="宋体"/>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23</a:t>
            </a:fld>
            <a:endParaRPr lang="zh-CN" altLang="en-US">
              <a:solidFill>
                <a:prstClr val="black"/>
              </a:solidFill>
              <a:latin typeface="Calibri"/>
              <a:ea typeface="宋体"/>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24</a:t>
            </a:fld>
            <a:endParaRPr lang="zh-CN" altLang="en-US">
              <a:solidFill>
                <a:prstClr val="black"/>
              </a:solidFill>
              <a:latin typeface="Calibri"/>
              <a:ea typeface="宋体"/>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25</a:t>
            </a:fld>
            <a:endParaRPr lang="zh-CN" altLang="en-US">
              <a:solidFill>
                <a:prstClr val="black"/>
              </a:solidFill>
              <a:latin typeface="Calibri"/>
              <a:ea typeface="宋体"/>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26</a:t>
            </a:fld>
            <a:endParaRPr lang="zh-CN" altLang="en-US">
              <a:solidFill>
                <a:prstClr val="black"/>
              </a:solidFill>
              <a:latin typeface="Calibri"/>
              <a:ea typeface="宋体"/>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27</a:t>
            </a:fld>
            <a:endParaRPr lang="zh-CN" altLang="en-US">
              <a:solidFill>
                <a:prstClr val="black"/>
              </a:solidFill>
              <a:latin typeface="Calibri"/>
              <a:ea typeface="宋体"/>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28</a:t>
            </a:fld>
            <a:endParaRPr lang="zh-CN" altLang="en-US">
              <a:solidFill>
                <a:prstClr val="black"/>
              </a:solidFill>
              <a:latin typeface="Calibri"/>
              <a:ea typeface="宋体"/>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29</a:t>
            </a:fld>
            <a:endParaRPr lang="zh-CN" altLang="en-US">
              <a:solidFill>
                <a:prstClr val="black"/>
              </a:solidFill>
              <a:latin typeface="Calibri"/>
              <a:ea typeface="宋体"/>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31</a:t>
            </a:fld>
            <a:endParaRPr lang="zh-CN" altLang="en-US">
              <a:solidFill>
                <a:prstClr val="black"/>
              </a:solidFill>
              <a:latin typeface="Calibri"/>
              <a:ea typeface="宋体"/>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32</a:t>
            </a:fld>
            <a:endParaRPr lang="zh-CN" altLang="en-US">
              <a:solidFill>
                <a:prstClr val="black"/>
              </a:solidFill>
              <a:latin typeface="Calibri"/>
              <a:ea typeface="宋体"/>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33</a:t>
            </a:fld>
            <a:endParaRPr lang="zh-CN" altLang="en-US">
              <a:solidFill>
                <a:prstClr val="black"/>
              </a:solidFill>
              <a:latin typeface="Calibri"/>
              <a:ea typeface="宋体"/>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34</a:t>
            </a:fld>
            <a:endParaRPr lang="zh-CN" altLang="en-US">
              <a:solidFill>
                <a:prstClr val="black"/>
              </a:solidFill>
              <a:latin typeface="Calibri"/>
              <a:ea typeface="宋体"/>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35</a:t>
            </a:fld>
            <a:endParaRPr lang="zh-CN" altLang="en-US">
              <a:solidFill>
                <a:prstClr val="black"/>
              </a:solidFill>
              <a:latin typeface="Calibri"/>
              <a:ea typeface="宋体"/>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36</a:t>
            </a:fld>
            <a:endParaRPr lang="zh-CN" altLang="en-US">
              <a:solidFill>
                <a:prstClr val="black"/>
              </a:solidFill>
              <a:latin typeface="Calibri"/>
              <a:ea typeface="宋体"/>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37</a:t>
            </a:fld>
            <a:endParaRPr lang="zh-CN" altLang="en-US">
              <a:solidFill>
                <a:prstClr val="black"/>
              </a:solidFill>
              <a:latin typeface="Calibri"/>
              <a:ea typeface="宋体"/>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38</a:t>
            </a:fld>
            <a:endParaRPr lang="zh-CN" altLang="en-US">
              <a:solidFill>
                <a:prstClr val="black"/>
              </a:solidFill>
              <a:latin typeface="Calibri"/>
              <a:ea typeface="宋体"/>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39</a:t>
            </a:fld>
            <a:endParaRPr lang="zh-CN" altLang="en-US">
              <a:solidFill>
                <a:prstClr val="black"/>
              </a:solidFill>
              <a:latin typeface="Calibri"/>
              <a:ea typeface="宋体"/>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40</a:t>
            </a:fld>
            <a:endParaRPr lang="zh-CN" altLang="en-US">
              <a:solidFill>
                <a:prstClr val="black"/>
              </a:solidFill>
              <a:latin typeface="Calibri"/>
              <a:ea typeface="宋体"/>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41</a:t>
            </a:fld>
            <a:endParaRPr lang="zh-CN" altLang="en-US">
              <a:solidFill>
                <a:prstClr val="black"/>
              </a:solidFill>
              <a:latin typeface="Calibri"/>
              <a:ea typeface="宋体"/>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3" name="任意多边形: 形状 22"/>
          <p:cNvSpPr>
            <a:spLocks noGrp="1"/>
          </p:cNvSpPr>
          <p:nvPr>
            <p:ph type="pic" sz="quarter" idx="12"/>
          </p:nvPr>
        </p:nvSpPr>
        <p:spPr>
          <a:xfrm>
            <a:off x="10890792" y="3345440"/>
            <a:ext cx="1301207" cy="3069398"/>
          </a:xfrm>
          <a:custGeom>
            <a:avLst/>
            <a:gdLst>
              <a:gd name="connsiteX0" fmla="*/ 1301207 w 1301207"/>
              <a:gd name="connsiteY0" fmla="*/ 0 h 3069398"/>
              <a:gd name="connsiteX1" fmla="*/ 1301207 w 1301207"/>
              <a:gd name="connsiteY1" fmla="*/ 3069398 h 3069398"/>
              <a:gd name="connsiteX2" fmla="*/ 165104 w 1301207"/>
              <a:gd name="connsiteY2" fmla="*/ 1933295 h 3069398"/>
              <a:gd name="connsiteX3" fmla="*/ 165104 w 1301207"/>
              <a:gd name="connsiteY3" fmla="*/ 1136103 h 3069398"/>
              <a:gd name="connsiteX0-1" fmla="*/ 1301207 w 1301207"/>
              <a:gd name="connsiteY0-2" fmla="*/ 0 h 3069398"/>
              <a:gd name="connsiteX1-3" fmla="*/ 1288508 w 1301207"/>
              <a:gd name="connsiteY1-4" fmla="*/ 1251960 h 3069398"/>
              <a:gd name="connsiteX2-5" fmla="*/ 1301207 w 1301207"/>
              <a:gd name="connsiteY2-6" fmla="*/ 3069398 h 3069398"/>
              <a:gd name="connsiteX3-7" fmla="*/ 165104 w 1301207"/>
              <a:gd name="connsiteY3-8" fmla="*/ 1933295 h 3069398"/>
              <a:gd name="connsiteX4" fmla="*/ 165104 w 1301207"/>
              <a:gd name="connsiteY4" fmla="*/ 1136103 h 3069398"/>
              <a:gd name="connsiteX5" fmla="*/ 1301207 w 1301207"/>
              <a:gd name="connsiteY5" fmla="*/ 0 h 3069398"/>
              <a:gd name="connsiteX0-9" fmla="*/ 1288508 w 1379948"/>
              <a:gd name="connsiteY0-10" fmla="*/ 1251960 h 3069398"/>
              <a:gd name="connsiteX1-11" fmla="*/ 1301207 w 1379948"/>
              <a:gd name="connsiteY1-12" fmla="*/ 3069398 h 3069398"/>
              <a:gd name="connsiteX2-13" fmla="*/ 165104 w 1379948"/>
              <a:gd name="connsiteY2-14" fmla="*/ 1933295 h 3069398"/>
              <a:gd name="connsiteX3-15" fmla="*/ 165104 w 1379948"/>
              <a:gd name="connsiteY3-16" fmla="*/ 1136103 h 3069398"/>
              <a:gd name="connsiteX4-17" fmla="*/ 1301207 w 1379948"/>
              <a:gd name="connsiteY4-18" fmla="*/ 0 h 3069398"/>
              <a:gd name="connsiteX5-19" fmla="*/ 1379948 w 1379948"/>
              <a:gd name="connsiteY5-20" fmla="*/ 1343400 h 3069398"/>
              <a:gd name="connsiteX0-21" fmla="*/ 1288508 w 1301207"/>
              <a:gd name="connsiteY0-22" fmla="*/ 1251960 h 3069398"/>
              <a:gd name="connsiteX1-23" fmla="*/ 1301207 w 1301207"/>
              <a:gd name="connsiteY1-24" fmla="*/ 3069398 h 3069398"/>
              <a:gd name="connsiteX2-25" fmla="*/ 165104 w 1301207"/>
              <a:gd name="connsiteY2-26" fmla="*/ 1933295 h 3069398"/>
              <a:gd name="connsiteX3-27" fmla="*/ 165104 w 1301207"/>
              <a:gd name="connsiteY3-28" fmla="*/ 1136103 h 3069398"/>
              <a:gd name="connsiteX4-29" fmla="*/ 1301207 w 1301207"/>
              <a:gd name="connsiteY4-30" fmla="*/ 0 h 3069398"/>
              <a:gd name="connsiteX0-31" fmla="*/ 1301207 w 1301207"/>
              <a:gd name="connsiteY0-32" fmla="*/ 3069398 h 3069398"/>
              <a:gd name="connsiteX1-33" fmla="*/ 165104 w 1301207"/>
              <a:gd name="connsiteY1-34" fmla="*/ 1933295 h 3069398"/>
              <a:gd name="connsiteX2-35" fmla="*/ 165104 w 1301207"/>
              <a:gd name="connsiteY2-36" fmla="*/ 1136103 h 3069398"/>
              <a:gd name="connsiteX3-37" fmla="*/ 1301207 w 1301207"/>
              <a:gd name="connsiteY3-38" fmla="*/ 0 h 3069398"/>
            </a:gdLst>
            <a:ahLst/>
            <a:cxnLst>
              <a:cxn ang="0">
                <a:pos x="connsiteX0-1" y="connsiteY0-2"/>
              </a:cxn>
              <a:cxn ang="0">
                <a:pos x="connsiteX1-3" y="connsiteY1-4"/>
              </a:cxn>
              <a:cxn ang="0">
                <a:pos x="connsiteX2-5" y="connsiteY2-6"/>
              </a:cxn>
              <a:cxn ang="0">
                <a:pos x="connsiteX3-7" y="connsiteY3-8"/>
              </a:cxn>
            </a:cxnLst>
            <a:rect l="l" t="t" r="r" b="b"/>
            <a:pathLst>
              <a:path w="1301207" h="3069398">
                <a:moveTo>
                  <a:pt x="1301207" y="3069398"/>
                </a:moveTo>
                <a:lnTo>
                  <a:pt x="165104" y="1933295"/>
                </a:lnTo>
                <a:cubicBezTo>
                  <a:pt x="-55034" y="1713157"/>
                  <a:pt x="-55034" y="1356242"/>
                  <a:pt x="165104" y="1136103"/>
                </a:cubicBezTo>
                <a:lnTo>
                  <a:pt x="1301207" y="0"/>
                </a:lnTo>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20" name="任意多边形: 形状 19"/>
          <p:cNvSpPr>
            <a:spLocks noGrp="1"/>
          </p:cNvSpPr>
          <p:nvPr>
            <p:ph type="pic" sz="quarter" idx="11"/>
          </p:nvPr>
        </p:nvSpPr>
        <p:spPr>
          <a:xfrm>
            <a:off x="8311358" y="142667"/>
            <a:ext cx="3880643" cy="4316073"/>
          </a:xfrm>
          <a:custGeom>
            <a:avLst/>
            <a:gdLst>
              <a:gd name="connsiteX0" fmla="*/ 2158037 w 3880643"/>
              <a:gd name="connsiteY0" fmla="*/ 0 h 4316073"/>
              <a:gd name="connsiteX1" fmla="*/ 2556633 w 3880643"/>
              <a:gd name="connsiteY1" fmla="*/ 165103 h 4316073"/>
              <a:gd name="connsiteX2" fmla="*/ 3880643 w 3880643"/>
              <a:gd name="connsiteY2" fmla="*/ 1489113 h 4316073"/>
              <a:gd name="connsiteX3" fmla="*/ 3880643 w 3880643"/>
              <a:gd name="connsiteY3" fmla="*/ 2826959 h 4316073"/>
              <a:gd name="connsiteX4" fmla="*/ 2556634 w 3880643"/>
              <a:gd name="connsiteY4" fmla="*/ 4150970 h 4316073"/>
              <a:gd name="connsiteX5" fmla="*/ 1759440 w 3880643"/>
              <a:gd name="connsiteY5" fmla="*/ 4150970 h 4316073"/>
              <a:gd name="connsiteX6" fmla="*/ 165104 w 3880643"/>
              <a:gd name="connsiteY6" fmla="*/ 2556633 h 4316073"/>
              <a:gd name="connsiteX7" fmla="*/ 165104 w 3880643"/>
              <a:gd name="connsiteY7" fmla="*/ 1759440 h 4316073"/>
              <a:gd name="connsiteX8" fmla="*/ 1759441 w 3880643"/>
              <a:gd name="connsiteY8" fmla="*/ 165103 h 4316073"/>
              <a:gd name="connsiteX9" fmla="*/ 2158037 w 3880643"/>
              <a:gd name="connsiteY9" fmla="*/ 0 h 43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643" h="4316073">
                <a:moveTo>
                  <a:pt x="2158037" y="0"/>
                </a:moveTo>
                <a:cubicBezTo>
                  <a:pt x="2302301" y="0"/>
                  <a:pt x="2446564" y="55034"/>
                  <a:pt x="2556633" y="165103"/>
                </a:cubicBezTo>
                <a:lnTo>
                  <a:pt x="3880643" y="1489113"/>
                </a:lnTo>
                <a:lnTo>
                  <a:pt x="3880643" y="2826959"/>
                </a:lnTo>
                <a:lnTo>
                  <a:pt x="2556634" y="4150970"/>
                </a:lnTo>
                <a:cubicBezTo>
                  <a:pt x="2336494" y="4371108"/>
                  <a:pt x="1979580" y="4371108"/>
                  <a:pt x="1759440" y="4150970"/>
                </a:cubicBezTo>
                <a:lnTo>
                  <a:pt x="165104" y="2556633"/>
                </a:lnTo>
                <a:cubicBezTo>
                  <a:pt x="-55034" y="2336494"/>
                  <a:pt x="-55034" y="1979579"/>
                  <a:pt x="165104" y="1759440"/>
                </a:cubicBezTo>
                <a:lnTo>
                  <a:pt x="1759441" y="165103"/>
                </a:lnTo>
                <a:cubicBezTo>
                  <a:pt x="1869511" y="55034"/>
                  <a:pt x="2013773" y="0"/>
                  <a:pt x="2158037" y="0"/>
                </a:cubicBezTo>
                <a:close/>
              </a:path>
            </a:pathLst>
          </a:cu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2" name="任意多边形: 形状 11"/>
          <p:cNvSpPr>
            <a:spLocks noGrp="1"/>
          </p:cNvSpPr>
          <p:nvPr>
            <p:ph type="pic" sz="quarter" idx="10"/>
          </p:nvPr>
        </p:nvSpPr>
        <p:spPr>
          <a:xfrm>
            <a:off x="5808252" y="1"/>
            <a:ext cx="4163416" cy="1879305"/>
          </a:xfrm>
          <a:custGeom>
            <a:avLst/>
            <a:gdLst>
              <a:gd name="connsiteX0" fmla="*/ 0 w 4163416"/>
              <a:gd name="connsiteY0" fmla="*/ 0 h 1879305"/>
              <a:gd name="connsiteX1" fmla="*/ 4163416 w 4163416"/>
              <a:gd name="connsiteY1" fmla="*/ 0 h 1879305"/>
              <a:gd name="connsiteX2" fmla="*/ 4146874 w 4163416"/>
              <a:gd name="connsiteY2" fmla="*/ 31436 h 1879305"/>
              <a:gd name="connsiteX3" fmla="*/ 4074640 w 4163416"/>
              <a:gd name="connsiteY3" fmla="*/ 119865 h 1879305"/>
              <a:gd name="connsiteX4" fmla="*/ 2480303 w 4163416"/>
              <a:gd name="connsiteY4" fmla="*/ 1714202 h 1879305"/>
              <a:gd name="connsiteX5" fmla="*/ 1683111 w 4163416"/>
              <a:gd name="connsiteY5" fmla="*/ 1714202 h 1879305"/>
              <a:gd name="connsiteX6" fmla="*/ 88774 w 4163416"/>
              <a:gd name="connsiteY6" fmla="*/ 119865 h 1879305"/>
              <a:gd name="connsiteX7" fmla="*/ 16541 w 4163416"/>
              <a:gd name="connsiteY7" fmla="*/ 31436 h 1879305"/>
              <a:gd name="connsiteX0-1" fmla="*/ 0 w 4163416"/>
              <a:gd name="connsiteY0-2" fmla="*/ 1 h 1879306"/>
              <a:gd name="connsiteX1-3" fmla="*/ 2002248 w 4163416"/>
              <a:gd name="connsiteY1-4" fmla="*/ 0 h 1879306"/>
              <a:gd name="connsiteX2-5" fmla="*/ 4163416 w 4163416"/>
              <a:gd name="connsiteY2-6" fmla="*/ 1 h 1879306"/>
              <a:gd name="connsiteX3-7" fmla="*/ 4146874 w 4163416"/>
              <a:gd name="connsiteY3-8" fmla="*/ 31437 h 1879306"/>
              <a:gd name="connsiteX4-9" fmla="*/ 4074640 w 4163416"/>
              <a:gd name="connsiteY4-10" fmla="*/ 119866 h 1879306"/>
              <a:gd name="connsiteX5-11" fmla="*/ 2480303 w 4163416"/>
              <a:gd name="connsiteY5-12" fmla="*/ 1714203 h 1879306"/>
              <a:gd name="connsiteX6-13" fmla="*/ 1683111 w 4163416"/>
              <a:gd name="connsiteY6-14" fmla="*/ 1714203 h 1879306"/>
              <a:gd name="connsiteX7-15" fmla="*/ 88774 w 4163416"/>
              <a:gd name="connsiteY7-16" fmla="*/ 119866 h 1879306"/>
              <a:gd name="connsiteX8" fmla="*/ 16541 w 4163416"/>
              <a:gd name="connsiteY8" fmla="*/ 31437 h 1879306"/>
              <a:gd name="connsiteX9" fmla="*/ 0 w 4163416"/>
              <a:gd name="connsiteY9" fmla="*/ 1 h 1879306"/>
              <a:gd name="connsiteX0-17" fmla="*/ 2002248 w 4163416"/>
              <a:gd name="connsiteY0-18" fmla="*/ 0 h 1879306"/>
              <a:gd name="connsiteX1-19" fmla="*/ 4163416 w 4163416"/>
              <a:gd name="connsiteY1-20" fmla="*/ 1 h 1879306"/>
              <a:gd name="connsiteX2-21" fmla="*/ 4146874 w 4163416"/>
              <a:gd name="connsiteY2-22" fmla="*/ 31437 h 1879306"/>
              <a:gd name="connsiteX3-23" fmla="*/ 4074640 w 4163416"/>
              <a:gd name="connsiteY3-24" fmla="*/ 119866 h 1879306"/>
              <a:gd name="connsiteX4-25" fmla="*/ 2480303 w 4163416"/>
              <a:gd name="connsiteY4-26" fmla="*/ 1714203 h 1879306"/>
              <a:gd name="connsiteX5-27" fmla="*/ 1683111 w 4163416"/>
              <a:gd name="connsiteY5-28" fmla="*/ 1714203 h 1879306"/>
              <a:gd name="connsiteX6-29" fmla="*/ 88774 w 4163416"/>
              <a:gd name="connsiteY6-30" fmla="*/ 119866 h 1879306"/>
              <a:gd name="connsiteX7-31" fmla="*/ 16541 w 4163416"/>
              <a:gd name="connsiteY7-32" fmla="*/ 31437 h 1879306"/>
              <a:gd name="connsiteX8-33" fmla="*/ 0 w 4163416"/>
              <a:gd name="connsiteY8-34" fmla="*/ 1 h 1879306"/>
              <a:gd name="connsiteX9-35" fmla="*/ 2093688 w 4163416"/>
              <a:gd name="connsiteY9-36" fmla="*/ 91440 h 1879306"/>
              <a:gd name="connsiteX0-37" fmla="*/ 2002248 w 4163416"/>
              <a:gd name="connsiteY0-38" fmla="*/ 0 h 1879306"/>
              <a:gd name="connsiteX1-39" fmla="*/ 4163416 w 4163416"/>
              <a:gd name="connsiteY1-40" fmla="*/ 1 h 1879306"/>
              <a:gd name="connsiteX2-41" fmla="*/ 4146874 w 4163416"/>
              <a:gd name="connsiteY2-42" fmla="*/ 31437 h 1879306"/>
              <a:gd name="connsiteX3-43" fmla="*/ 4074640 w 4163416"/>
              <a:gd name="connsiteY3-44" fmla="*/ 119866 h 1879306"/>
              <a:gd name="connsiteX4-45" fmla="*/ 2480303 w 4163416"/>
              <a:gd name="connsiteY4-46" fmla="*/ 1714203 h 1879306"/>
              <a:gd name="connsiteX5-47" fmla="*/ 1683111 w 4163416"/>
              <a:gd name="connsiteY5-48" fmla="*/ 1714203 h 1879306"/>
              <a:gd name="connsiteX6-49" fmla="*/ 88774 w 4163416"/>
              <a:gd name="connsiteY6-50" fmla="*/ 119866 h 1879306"/>
              <a:gd name="connsiteX7-51" fmla="*/ 16541 w 4163416"/>
              <a:gd name="connsiteY7-52" fmla="*/ 31437 h 1879306"/>
              <a:gd name="connsiteX8-53" fmla="*/ 0 w 4163416"/>
              <a:gd name="connsiteY8-54" fmla="*/ 1 h 1879306"/>
              <a:gd name="connsiteX0-55" fmla="*/ 4163416 w 4163416"/>
              <a:gd name="connsiteY0-56" fmla="*/ 0 h 1879305"/>
              <a:gd name="connsiteX1-57" fmla="*/ 4146874 w 4163416"/>
              <a:gd name="connsiteY1-58" fmla="*/ 31436 h 1879305"/>
              <a:gd name="connsiteX2-59" fmla="*/ 4074640 w 4163416"/>
              <a:gd name="connsiteY2-60" fmla="*/ 119865 h 1879305"/>
              <a:gd name="connsiteX3-61" fmla="*/ 2480303 w 4163416"/>
              <a:gd name="connsiteY3-62" fmla="*/ 1714202 h 1879305"/>
              <a:gd name="connsiteX4-63" fmla="*/ 1683111 w 4163416"/>
              <a:gd name="connsiteY4-64" fmla="*/ 1714202 h 1879305"/>
              <a:gd name="connsiteX5-65" fmla="*/ 88774 w 4163416"/>
              <a:gd name="connsiteY5-66" fmla="*/ 119865 h 1879305"/>
              <a:gd name="connsiteX6-67" fmla="*/ 16541 w 4163416"/>
              <a:gd name="connsiteY6-68" fmla="*/ 31436 h 1879305"/>
              <a:gd name="connsiteX7-69" fmla="*/ 0 w 4163416"/>
              <a:gd name="connsiteY7-70" fmla="*/ 0 h 18793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163416" h="1879305">
                <a:moveTo>
                  <a:pt x="4163416" y="0"/>
                </a:moveTo>
                <a:lnTo>
                  <a:pt x="4146874" y="31436"/>
                </a:lnTo>
                <a:cubicBezTo>
                  <a:pt x="4126236" y="62693"/>
                  <a:pt x="4102157" y="92348"/>
                  <a:pt x="4074640" y="119865"/>
                </a:cubicBezTo>
                <a:lnTo>
                  <a:pt x="2480303" y="1714202"/>
                </a:lnTo>
                <a:cubicBezTo>
                  <a:pt x="2260165" y="1934340"/>
                  <a:pt x="1903250" y="1934340"/>
                  <a:pt x="1683111" y="1714202"/>
                </a:cubicBezTo>
                <a:lnTo>
                  <a:pt x="88774" y="119865"/>
                </a:lnTo>
                <a:cubicBezTo>
                  <a:pt x="61257" y="92348"/>
                  <a:pt x="37179" y="62693"/>
                  <a:pt x="16541" y="31436"/>
                </a:cubicBezTo>
                <a:lnTo>
                  <a:pt x="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DC28D3-987D-401E-95A8-72784AD93D33}" type="datetimeFigureOut">
              <a:rPr lang="zh-CN" altLang="en-US" smtClean="0"/>
              <a:t>2022/1/23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295495" y="1716603"/>
            <a:ext cx="4262993" cy="4262992"/>
          </a:xfrm>
          <a:custGeom>
            <a:avLst/>
            <a:gdLst>
              <a:gd name="connsiteX0" fmla="*/ 2187077 w 4262993"/>
              <a:gd name="connsiteY0" fmla="*/ 0 h 4262992"/>
              <a:gd name="connsiteX1" fmla="*/ 2323431 w 4262993"/>
              <a:gd name="connsiteY1" fmla="*/ 56479 h 4262992"/>
              <a:gd name="connsiteX2" fmla="*/ 4206514 w 4262993"/>
              <a:gd name="connsiteY2" fmla="*/ 1939563 h 4262992"/>
              <a:gd name="connsiteX3" fmla="*/ 4206514 w 4262993"/>
              <a:gd name="connsiteY3" fmla="*/ 2212270 h 4262992"/>
              <a:gd name="connsiteX4" fmla="*/ 2212271 w 4262993"/>
              <a:gd name="connsiteY4" fmla="*/ 4206513 h 4262992"/>
              <a:gd name="connsiteX5" fmla="*/ 1939564 w 4262993"/>
              <a:gd name="connsiteY5" fmla="*/ 4206513 h 4262992"/>
              <a:gd name="connsiteX6" fmla="*/ 56480 w 4262993"/>
              <a:gd name="connsiteY6" fmla="*/ 2323430 h 4262992"/>
              <a:gd name="connsiteX7" fmla="*/ 56480 w 4262993"/>
              <a:gd name="connsiteY7" fmla="*/ 2050723 h 4262992"/>
              <a:gd name="connsiteX8" fmla="*/ 2050724 w 4262993"/>
              <a:gd name="connsiteY8" fmla="*/ 56479 h 4262992"/>
              <a:gd name="connsiteX9" fmla="*/ 2187077 w 4262993"/>
              <a:gd name="connsiteY9" fmla="*/ 0 h 4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2993" h="4262992">
                <a:moveTo>
                  <a:pt x="2187077" y="0"/>
                </a:moveTo>
                <a:cubicBezTo>
                  <a:pt x="2236427" y="0"/>
                  <a:pt x="2285777" y="18826"/>
                  <a:pt x="2323431" y="56479"/>
                </a:cubicBezTo>
                <a:lnTo>
                  <a:pt x="4206514" y="1939563"/>
                </a:lnTo>
                <a:cubicBezTo>
                  <a:pt x="4281820" y="2014869"/>
                  <a:pt x="4281820" y="2136963"/>
                  <a:pt x="4206514" y="2212270"/>
                </a:cubicBezTo>
                <a:lnTo>
                  <a:pt x="2212271" y="4206513"/>
                </a:lnTo>
                <a:cubicBezTo>
                  <a:pt x="2136964" y="4281819"/>
                  <a:pt x="2014870" y="4281819"/>
                  <a:pt x="1939564" y="4206513"/>
                </a:cubicBezTo>
                <a:lnTo>
                  <a:pt x="56480" y="2323430"/>
                </a:lnTo>
                <a:cubicBezTo>
                  <a:pt x="-18826" y="2248123"/>
                  <a:pt x="-18826" y="2126029"/>
                  <a:pt x="56480" y="2050723"/>
                </a:cubicBezTo>
                <a:lnTo>
                  <a:pt x="2050724" y="56479"/>
                </a:lnTo>
                <a:cubicBezTo>
                  <a:pt x="2088377" y="18826"/>
                  <a:pt x="2137727" y="0"/>
                  <a:pt x="2187077" y="0"/>
                </a:cubicBez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5349054" y="21308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5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5"/>
                </a:lnTo>
                <a:cubicBezTo>
                  <a:pt x="-8882" y="1060685"/>
                  <a:pt x="-8882" y="1003079"/>
                  <a:pt x="26648" y="967549"/>
                </a:cubicBezTo>
                <a:lnTo>
                  <a:pt x="967550" y="26647"/>
                </a:lnTo>
                <a:cubicBezTo>
                  <a:pt x="985315" y="8882"/>
                  <a:pt x="1008599" y="0"/>
                  <a:pt x="1031884"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4739453" y="40104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6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6"/>
                </a:lnTo>
                <a:cubicBezTo>
                  <a:pt x="-8882" y="1060686"/>
                  <a:pt x="-8882" y="1003079"/>
                  <a:pt x="26648" y="967549"/>
                </a:cubicBezTo>
                <a:lnTo>
                  <a:pt x="967550" y="26647"/>
                </a:lnTo>
                <a:cubicBezTo>
                  <a:pt x="985315" y="8882"/>
                  <a:pt x="1008600" y="0"/>
                  <a:pt x="1031884"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3"/>
          </p:nvPr>
        </p:nvSpPr>
        <p:spPr>
          <a:xfrm>
            <a:off x="4315366" y="2034973"/>
            <a:ext cx="2093747" cy="1201420"/>
          </a:xfrm>
          <a:custGeom>
            <a:avLst/>
            <a:gdLst>
              <a:gd name="connsiteX0" fmla="*/ 115228 w 2093747"/>
              <a:gd name="connsiteY0" fmla="*/ 0 h 1201420"/>
              <a:gd name="connsiteX1" fmla="*/ 1978519 w 2093747"/>
              <a:gd name="connsiteY1" fmla="*/ 0 h 1201420"/>
              <a:gd name="connsiteX2" fmla="*/ 2093747 w 2093747"/>
              <a:gd name="connsiteY2" fmla="*/ 115228 h 1201420"/>
              <a:gd name="connsiteX3" fmla="*/ 2093747 w 2093747"/>
              <a:gd name="connsiteY3" fmla="*/ 1086192 h 1201420"/>
              <a:gd name="connsiteX4" fmla="*/ 1978519 w 2093747"/>
              <a:gd name="connsiteY4" fmla="*/ 1201420 h 1201420"/>
              <a:gd name="connsiteX5" fmla="*/ 115228 w 2093747"/>
              <a:gd name="connsiteY5" fmla="*/ 1201420 h 1201420"/>
              <a:gd name="connsiteX6" fmla="*/ 0 w 2093747"/>
              <a:gd name="connsiteY6" fmla="*/ 1086192 h 1201420"/>
              <a:gd name="connsiteX7" fmla="*/ 0 w 2093747"/>
              <a:gd name="connsiteY7" fmla="*/ 115228 h 1201420"/>
              <a:gd name="connsiteX8" fmla="*/ 115228 w 2093747"/>
              <a:gd name="connsiteY8" fmla="*/ 0 h 120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1201420">
                <a:moveTo>
                  <a:pt x="115228" y="0"/>
                </a:moveTo>
                <a:lnTo>
                  <a:pt x="1978519" y="0"/>
                </a:lnTo>
                <a:cubicBezTo>
                  <a:pt x="2042158" y="0"/>
                  <a:pt x="2093747" y="51589"/>
                  <a:pt x="2093747" y="115228"/>
                </a:cubicBezTo>
                <a:lnTo>
                  <a:pt x="2093747" y="1086192"/>
                </a:lnTo>
                <a:cubicBezTo>
                  <a:pt x="2093747" y="1149831"/>
                  <a:pt x="2042158" y="1201420"/>
                  <a:pt x="1978519" y="1201420"/>
                </a:cubicBezTo>
                <a:lnTo>
                  <a:pt x="115228" y="1201420"/>
                </a:lnTo>
                <a:cubicBezTo>
                  <a:pt x="51589" y="1201420"/>
                  <a:pt x="0" y="1149831"/>
                  <a:pt x="0" y="1086192"/>
                </a:cubicBezTo>
                <a:lnTo>
                  <a:pt x="0" y="115228"/>
                </a:lnTo>
                <a:cubicBezTo>
                  <a:pt x="0" y="51589"/>
                  <a:pt x="51589" y="0"/>
                  <a:pt x="115228"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4"/>
          </p:nvPr>
        </p:nvSpPr>
        <p:spPr>
          <a:xfrm>
            <a:off x="4315366" y="3368473"/>
            <a:ext cx="2093747" cy="2298700"/>
          </a:xfrm>
          <a:custGeom>
            <a:avLst/>
            <a:gdLst>
              <a:gd name="connsiteX0" fmla="*/ 107849 w 2093747"/>
              <a:gd name="connsiteY0" fmla="*/ 0 h 2298700"/>
              <a:gd name="connsiteX1" fmla="*/ 1985898 w 2093747"/>
              <a:gd name="connsiteY1" fmla="*/ 0 h 2298700"/>
              <a:gd name="connsiteX2" fmla="*/ 2093747 w 2093747"/>
              <a:gd name="connsiteY2" fmla="*/ 107849 h 2298700"/>
              <a:gd name="connsiteX3" fmla="*/ 2093747 w 2093747"/>
              <a:gd name="connsiteY3" fmla="*/ 2190851 h 2298700"/>
              <a:gd name="connsiteX4" fmla="*/ 1985898 w 2093747"/>
              <a:gd name="connsiteY4" fmla="*/ 2298700 h 2298700"/>
              <a:gd name="connsiteX5" fmla="*/ 107849 w 2093747"/>
              <a:gd name="connsiteY5" fmla="*/ 2298700 h 2298700"/>
              <a:gd name="connsiteX6" fmla="*/ 0 w 2093747"/>
              <a:gd name="connsiteY6" fmla="*/ 2190851 h 2298700"/>
              <a:gd name="connsiteX7" fmla="*/ 0 w 2093747"/>
              <a:gd name="connsiteY7" fmla="*/ 107849 h 2298700"/>
              <a:gd name="connsiteX8" fmla="*/ 107849 w 2093747"/>
              <a:gd name="connsiteY8" fmla="*/ 0 h 22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2298700">
                <a:moveTo>
                  <a:pt x="107849" y="0"/>
                </a:moveTo>
                <a:lnTo>
                  <a:pt x="1985898" y="0"/>
                </a:lnTo>
                <a:cubicBezTo>
                  <a:pt x="2045461" y="0"/>
                  <a:pt x="2093747" y="48286"/>
                  <a:pt x="2093747" y="107849"/>
                </a:cubicBezTo>
                <a:lnTo>
                  <a:pt x="2093747" y="2190851"/>
                </a:lnTo>
                <a:cubicBezTo>
                  <a:pt x="2093747" y="2250414"/>
                  <a:pt x="2045461" y="2298700"/>
                  <a:pt x="1985898" y="2298700"/>
                </a:cubicBezTo>
                <a:lnTo>
                  <a:pt x="107849" y="2298700"/>
                </a:lnTo>
                <a:cubicBezTo>
                  <a:pt x="48286" y="2298700"/>
                  <a:pt x="0" y="2250414"/>
                  <a:pt x="0" y="2190851"/>
                </a:cubicBezTo>
                <a:lnTo>
                  <a:pt x="0" y="107849"/>
                </a:lnTo>
                <a:cubicBezTo>
                  <a:pt x="0" y="48286"/>
                  <a:pt x="48286" y="0"/>
                  <a:pt x="107849" y="0"/>
                </a:cubicBezTo>
                <a:close/>
              </a:path>
            </a:pathLst>
          </a:custGeom>
        </p:spPr>
        <p:txBody>
          <a:bodyPr wrap="square">
            <a:noAutofit/>
          </a:bodyPr>
          <a:lstStyle/>
          <a:p>
            <a:endParaRPr lang="zh-CN" altLang="en-US"/>
          </a:p>
        </p:txBody>
      </p:sp>
      <p:sp>
        <p:nvSpPr>
          <p:cNvPr id="13" name="任意多边形: 形状 12"/>
          <p:cNvSpPr>
            <a:spLocks noGrp="1"/>
          </p:cNvSpPr>
          <p:nvPr>
            <p:ph type="pic" sz="quarter" idx="15"/>
          </p:nvPr>
        </p:nvSpPr>
        <p:spPr>
          <a:xfrm>
            <a:off x="6596436" y="2034973"/>
            <a:ext cx="4773780" cy="3632200"/>
          </a:xfrm>
          <a:custGeom>
            <a:avLst/>
            <a:gdLst>
              <a:gd name="connsiteX0" fmla="*/ 187095 w 4773780"/>
              <a:gd name="connsiteY0" fmla="*/ 0 h 3632200"/>
              <a:gd name="connsiteX1" fmla="*/ 4586685 w 4773780"/>
              <a:gd name="connsiteY1" fmla="*/ 0 h 3632200"/>
              <a:gd name="connsiteX2" fmla="*/ 4773780 w 4773780"/>
              <a:gd name="connsiteY2" fmla="*/ 187095 h 3632200"/>
              <a:gd name="connsiteX3" fmla="*/ 4773780 w 4773780"/>
              <a:gd name="connsiteY3" fmla="*/ 3445105 h 3632200"/>
              <a:gd name="connsiteX4" fmla="*/ 4586685 w 4773780"/>
              <a:gd name="connsiteY4" fmla="*/ 3632200 h 3632200"/>
              <a:gd name="connsiteX5" fmla="*/ 187095 w 4773780"/>
              <a:gd name="connsiteY5" fmla="*/ 3632200 h 3632200"/>
              <a:gd name="connsiteX6" fmla="*/ 0 w 4773780"/>
              <a:gd name="connsiteY6" fmla="*/ 3445105 h 3632200"/>
              <a:gd name="connsiteX7" fmla="*/ 0 w 4773780"/>
              <a:gd name="connsiteY7" fmla="*/ 187095 h 3632200"/>
              <a:gd name="connsiteX8" fmla="*/ 187095 w 477378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780" h="3632200">
                <a:moveTo>
                  <a:pt x="187095" y="0"/>
                </a:moveTo>
                <a:lnTo>
                  <a:pt x="4586685" y="0"/>
                </a:lnTo>
                <a:cubicBezTo>
                  <a:pt x="4690015" y="0"/>
                  <a:pt x="4773780" y="83765"/>
                  <a:pt x="4773780" y="187095"/>
                </a:cubicBezTo>
                <a:lnTo>
                  <a:pt x="4773780" y="3445105"/>
                </a:lnTo>
                <a:cubicBezTo>
                  <a:pt x="4773780" y="3548435"/>
                  <a:pt x="4690015" y="3632200"/>
                  <a:pt x="4586685" y="3632200"/>
                </a:cubicBezTo>
                <a:lnTo>
                  <a:pt x="187095" y="3632200"/>
                </a:lnTo>
                <a:cubicBezTo>
                  <a:pt x="83765" y="3632200"/>
                  <a:pt x="0" y="3548435"/>
                  <a:pt x="0" y="3445105"/>
                </a:cubicBezTo>
                <a:lnTo>
                  <a:pt x="0" y="187095"/>
                </a:lnTo>
                <a:cubicBezTo>
                  <a:pt x="0" y="83765"/>
                  <a:pt x="83765" y="0"/>
                  <a:pt x="187095"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6" name="任意多边形: 形状 25"/>
          <p:cNvSpPr>
            <a:spLocks noGrp="1"/>
          </p:cNvSpPr>
          <p:nvPr>
            <p:ph type="pic" sz="quarter" idx="18"/>
          </p:nvPr>
        </p:nvSpPr>
        <p:spPr>
          <a:xfrm>
            <a:off x="9089489"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1" name="任意多边形: 形状 30"/>
          <p:cNvSpPr>
            <a:spLocks noGrp="1"/>
          </p:cNvSpPr>
          <p:nvPr>
            <p:ph type="pic" sz="quarter" idx="14"/>
          </p:nvPr>
        </p:nvSpPr>
        <p:spPr>
          <a:xfrm>
            <a:off x="1538935"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2" name="任意多边形: 形状 31"/>
          <p:cNvSpPr>
            <a:spLocks noGrp="1"/>
          </p:cNvSpPr>
          <p:nvPr>
            <p:ph type="pic" sz="quarter" idx="15"/>
          </p:nvPr>
        </p:nvSpPr>
        <p:spPr>
          <a:xfrm>
            <a:off x="3426574"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3" name="任意多边形: 形状 32"/>
          <p:cNvSpPr>
            <a:spLocks noGrp="1"/>
          </p:cNvSpPr>
          <p:nvPr>
            <p:ph type="pic" sz="quarter" idx="16"/>
          </p:nvPr>
        </p:nvSpPr>
        <p:spPr>
          <a:xfrm>
            <a:off x="5314212"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4" name="任意多边形: 形状 33"/>
          <p:cNvSpPr>
            <a:spLocks noGrp="1"/>
          </p:cNvSpPr>
          <p:nvPr>
            <p:ph type="pic" sz="quarter" idx="17"/>
          </p:nvPr>
        </p:nvSpPr>
        <p:spPr>
          <a:xfrm>
            <a:off x="7201851"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27" name="任意多边形: 形状 26"/>
          <p:cNvSpPr>
            <a:spLocks noGrp="1"/>
          </p:cNvSpPr>
          <p:nvPr>
            <p:ph type="pic" sz="quarter" idx="10"/>
          </p:nvPr>
        </p:nvSpPr>
        <p:spPr>
          <a:xfrm>
            <a:off x="2461837"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8" name="任意多边形: 形状 27"/>
          <p:cNvSpPr>
            <a:spLocks noGrp="1"/>
          </p:cNvSpPr>
          <p:nvPr>
            <p:ph type="pic" sz="quarter" idx="11"/>
          </p:nvPr>
        </p:nvSpPr>
        <p:spPr>
          <a:xfrm>
            <a:off x="4349476"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9" name="任意多边形: 形状 28"/>
          <p:cNvSpPr>
            <a:spLocks noGrp="1"/>
          </p:cNvSpPr>
          <p:nvPr>
            <p:ph type="pic" sz="quarter" idx="12"/>
          </p:nvPr>
        </p:nvSpPr>
        <p:spPr>
          <a:xfrm>
            <a:off x="6237114"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5" y="20398"/>
                  <a:pt x="746385" y="0"/>
                  <a:pt x="799855" y="0"/>
                </a:cubicBezTo>
                <a:close/>
              </a:path>
            </a:pathLst>
          </a:custGeom>
        </p:spPr>
        <p:txBody>
          <a:bodyPr wrap="square">
            <a:noAutofit/>
          </a:bodyPr>
          <a:lstStyle/>
          <a:p>
            <a:endParaRPr lang="zh-CN" altLang="en-US"/>
          </a:p>
        </p:txBody>
      </p:sp>
      <p:sp>
        <p:nvSpPr>
          <p:cNvPr id="30" name="任意多边形: 形状 29"/>
          <p:cNvSpPr>
            <a:spLocks noGrp="1"/>
          </p:cNvSpPr>
          <p:nvPr>
            <p:ph type="pic" sz="quarter" idx="13"/>
          </p:nvPr>
        </p:nvSpPr>
        <p:spPr>
          <a:xfrm>
            <a:off x="8124752"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4"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
        <p:nvSpPr>
          <p:cNvPr id="7" name="矩形 6"/>
          <p:cNvSpPr/>
          <p:nvPr userDrawn="1"/>
        </p:nvSpPr>
        <p:spPr>
          <a:xfrm>
            <a:off x="8729683" y="6422330"/>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3507265"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1311274"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3" name="任意多边形: 形状 12"/>
          <p:cNvSpPr>
            <a:spLocks noGrp="1"/>
          </p:cNvSpPr>
          <p:nvPr>
            <p:ph type="pic" sz="quarter" idx="12"/>
          </p:nvPr>
        </p:nvSpPr>
        <p:spPr>
          <a:xfrm>
            <a:off x="2295507" y="1895063"/>
            <a:ext cx="1901775" cy="3373748"/>
          </a:xfrm>
          <a:custGeom>
            <a:avLst/>
            <a:gdLst>
              <a:gd name="connsiteX0" fmla="*/ 0 w 1901775"/>
              <a:gd name="connsiteY0" fmla="*/ 0 h 3373748"/>
              <a:gd name="connsiteX1" fmla="*/ 1901775 w 1901775"/>
              <a:gd name="connsiteY1" fmla="*/ 0 h 3373748"/>
              <a:gd name="connsiteX2" fmla="*/ 1901775 w 1901775"/>
              <a:gd name="connsiteY2" fmla="*/ 3373748 h 3373748"/>
              <a:gd name="connsiteX3" fmla="*/ 0 w 1901775"/>
              <a:gd name="connsiteY3" fmla="*/ 3373748 h 3373748"/>
            </a:gdLst>
            <a:ahLst/>
            <a:cxnLst>
              <a:cxn ang="0">
                <a:pos x="connsiteX0" y="connsiteY0"/>
              </a:cxn>
              <a:cxn ang="0">
                <a:pos x="connsiteX1" y="connsiteY1"/>
              </a:cxn>
              <a:cxn ang="0">
                <a:pos x="connsiteX2" y="connsiteY2"/>
              </a:cxn>
              <a:cxn ang="0">
                <a:pos x="connsiteX3" y="connsiteY3"/>
              </a:cxn>
            </a:cxnLst>
            <a:rect l="l" t="t" r="r" b="b"/>
            <a:pathLst>
              <a:path w="1901775" h="3373748">
                <a:moveTo>
                  <a:pt x="0" y="0"/>
                </a:moveTo>
                <a:lnTo>
                  <a:pt x="1901775" y="0"/>
                </a:lnTo>
                <a:lnTo>
                  <a:pt x="1901775" y="3373748"/>
                </a:lnTo>
                <a:lnTo>
                  <a:pt x="0" y="3373748"/>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0" y="1"/>
            <a:ext cx="5778474" cy="5747783"/>
          </a:xfrm>
          <a:custGeom>
            <a:avLst/>
            <a:gdLst>
              <a:gd name="connsiteX0" fmla="*/ 2119001 w 5778474"/>
              <a:gd name="connsiteY0" fmla="*/ 3618970 h 5747783"/>
              <a:gd name="connsiteX1" fmla="*/ 2315600 w 5778474"/>
              <a:gd name="connsiteY1" fmla="*/ 3700404 h 5747783"/>
              <a:gd name="connsiteX2" fmla="*/ 3101974 w 5778474"/>
              <a:gd name="connsiteY2" fmla="*/ 4486778 h 5747783"/>
              <a:gd name="connsiteX3" fmla="*/ 3101974 w 5778474"/>
              <a:gd name="connsiteY3" fmla="*/ 4879976 h 5747783"/>
              <a:gd name="connsiteX4" fmla="*/ 2315600 w 5778474"/>
              <a:gd name="connsiteY4" fmla="*/ 5666350 h 5747783"/>
              <a:gd name="connsiteX5" fmla="*/ 1922402 w 5778474"/>
              <a:gd name="connsiteY5" fmla="*/ 5666350 h 5747783"/>
              <a:gd name="connsiteX6" fmla="*/ 1136028 w 5778474"/>
              <a:gd name="connsiteY6" fmla="*/ 4879976 h 5747783"/>
              <a:gd name="connsiteX7" fmla="*/ 1136028 w 5778474"/>
              <a:gd name="connsiteY7" fmla="*/ 4486778 h 5747783"/>
              <a:gd name="connsiteX8" fmla="*/ 1922402 w 5778474"/>
              <a:gd name="connsiteY8" fmla="*/ 3700404 h 5747783"/>
              <a:gd name="connsiteX9" fmla="*/ 2119001 w 5778474"/>
              <a:gd name="connsiteY9" fmla="*/ 3618970 h 5747783"/>
              <a:gd name="connsiteX10" fmla="*/ 821473 w 5778474"/>
              <a:gd name="connsiteY10" fmla="*/ 2321442 h 5747783"/>
              <a:gd name="connsiteX11" fmla="*/ 1018072 w 5778474"/>
              <a:gd name="connsiteY11" fmla="*/ 2402876 h 5747783"/>
              <a:gd name="connsiteX12" fmla="*/ 1804446 w 5778474"/>
              <a:gd name="connsiteY12" fmla="*/ 3189250 h 5747783"/>
              <a:gd name="connsiteX13" fmla="*/ 1804446 w 5778474"/>
              <a:gd name="connsiteY13" fmla="*/ 3582448 h 5747783"/>
              <a:gd name="connsiteX14" fmla="*/ 1018072 w 5778474"/>
              <a:gd name="connsiteY14" fmla="*/ 4368823 h 5747783"/>
              <a:gd name="connsiteX15" fmla="*/ 624874 w 5778474"/>
              <a:gd name="connsiteY15" fmla="*/ 4368823 h 5747783"/>
              <a:gd name="connsiteX16" fmla="*/ 0 w 5778474"/>
              <a:gd name="connsiteY16" fmla="*/ 3743949 h 5747783"/>
              <a:gd name="connsiteX17" fmla="*/ 0 w 5778474"/>
              <a:gd name="connsiteY17" fmla="*/ 3027750 h 5747783"/>
              <a:gd name="connsiteX18" fmla="*/ 624874 w 5778474"/>
              <a:gd name="connsiteY18" fmla="*/ 2402876 h 5747783"/>
              <a:gd name="connsiteX19" fmla="*/ 821473 w 5778474"/>
              <a:gd name="connsiteY19" fmla="*/ 2321442 h 5747783"/>
              <a:gd name="connsiteX20" fmla="*/ 3416534 w 5778474"/>
              <a:gd name="connsiteY20" fmla="*/ 2321437 h 5747783"/>
              <a:gd name="connsiteX21" fmla="*/ 3613133 w 5778474"/>
              <a:gd name="connsiteY21" fmla="*/ 2402870 h 5747783"/>
              <a:gd name="connsiteX22" fmla="*/ 4399507 w 5778474"/>
              <a:gd name="connsiteY22" fmla="*/ 3189245 h 5747783"/>
              <a:gd name="connsiteX23" fmla="*/ 4399507 w 5778474"/>
              <a:gd name="connsiteY23" fmla="*/ 3582443 h 5747783"/>
              <a:gd name="connsiteX24" fmla="*/ 3613133 w 5778474"/>
              <a:gd name="connsiteY24" fmla="*/ 4368817 h 5747783"/>
              <a:gd name="connsiteX25" fmla="*/ 3219935 w 5778474"/>
              <a:gd name="connsiteY25" fmla="*/ 4368817 h 5747783"/>
              <a:gd name="connsiteX26" fmla="*/ 2433561 w 5778474"/>
              <a:gd name="connsiteY26" fmla="*/ 3582443 h 5747783"/>
              <a:gd name="connsiteX27" fmla="*/ 2433561 w 5778474"/>
              <a:gd name="connsiteY27" fmla="*/ 3189245 h 5747783"/>
              <a:gd name="connsiteX28" fmla="*/ 3219935 w 5778474"/>
              <a:gd name="connsiteY28" fmla="*/ 2402870 h 5747783"/>
              <a:gd name="connsiteX29" fmla="*/ 3416534 w 5778474"/>
              <a:gd name="connsiteY29" fmla="*/ 2321437 h 5747783"/>
              <a:gd name="connsiteX30" fmla="*/ 0 w 5778474"/>
              <a:gd name="connsiteY30" fmla="*/ 1384804 h 5747783"/>
              <a:gd name="connsiteX31" fmla="*/ 506920 w 5778474"/>
              <a:gd name="connsiteY31" fmla="*/ 1891724 h 5747783"/>
              <a:gd name="connsiteX32" fmla="*/ 506919 w 5778474"/>
              <a:gd name="connsiteY32" fmla="*/ 2284921 h 5747783"/>
              <a:gd name="connsiteX33" fmla="*/ 0 w 5778474"/>
              <a:gd name="connsiteY33" fmla="*/ 2791839 h 5747783"/>
              <a:gd name="connsiteX34" fmla="*/ 2119006 w 5778474"/>
              <a:gd name="connsiteY34" fmla="*/ 1023909 h 5747783"/>
              <a:gd name="connsiteX35" fmla="*/ 2315606 w 5778474"/>
              <a:gd name="connsiteY35" fmla="*/ 1105343 h 5747783"/>
              <a:gd name="connsiteX36" fmla="*/ 3101980 w 5778474"/>
              <a:gd name="connsiteY36" fmla="*/ 1891717 h 5747783"/>
              <a:gd name="connsiteX37" fmla="*/ 3101980 w 5778474"/>
              <a:gd name="connsiteY37" fmla="*/ 2284914 h 5747783"/>
              <a:gd name="connsiteX38" fmla="*/ 2315606 w 5778474"/>
              <a:gd name="connsiteY38" fmla="*/ 3071289 h 5747783"/>
              <a:gd name="connsiteX39" fmla="*/ 1922408 w 5778474"/>
              <a:gd name="connsiteY39" fmla="*/ 3071289 h 5747783"/>
              <a:gd name="connsiteX40" fmla="*/ 1136034 w 5778474"/>
              <a:gd name="connsiteY40" fmla="*/ 2284914 h 5747783"/>
              <a:gd name="connsiteX41" fmla="*/ 1136034 w 5778474"/>
              <a:gd name="connsiteY41" fmla="*/ 1891716 h 5747783"/>
              <a:gd name="connsiteX42" fmla="*/ 1922408 w 5778474"/>
              <a:gd name="connsiteY42" fmla="*/ 1105342 h 5747783"/>
              <a:gd name="connsiteX43" fmla="*/ 2119006 w 5778474"/>
              <a:gd name="connsiteY43" fmla="*/ 1023909 h 5747783"/>
              <a:gd name="connsiteX44" fmla="*/ 4714068 w 5778474"/>
              <a:gd name="connsiteY44" fmla="*/ 1023903 h 5747783"/>
              <a:gd name="connsiteX45" fmla="*/ 4910667 w 5778474"/>
              <a:gd name="connsiteY45" fmla="*/ 1105337 h 5747783"/>
              <a:gd name="connsiteX46" fmla="*/ 5697041 w 5778474"/>
              <a:gd name="connsiteY46" fmla="*/ 1891711 h 5747783"/>
              <a:gd name="connsiteX47" fmla="*/ 5697041 w 5778474"/>
              <a:gd name="connsiteY47" fmla="*/ 2284909 h 5747783"/>
              <a:gd name="connsiteX48" fmla="*/ 4910667 w 5778474"/>
              <a:gd name="connsiteY48" fmla="*/ 3071283 h 5747783"/>
              <a:gd name="connsiteX49" fmla="*/ 4517469 w 5778474"/>
              <a:gd name="connsiteY49" fmla="*/ 3071283 h 5747783"/>
              <a:gd name="connsiteX50" fmla="*/ 3731095 w 5778474"/>
              <a:gd name="connsiteY50" fmla="*/ 2284909 h 5747783"/>
              <a:gd name="connsiteX51" fmla="*/ 3731095 w 5778474"/>
              <a:gd name="connsiteY51" fmla="*/ 1891711 h 5747783"/>
              <a:gd name="connsiteX52" fmla="*/ 4517469 w 5778474"/>
              <a:gd name="connsiteY52" fmla="*/ 1105337 h 5747783"/>
              <a:gd name="connsiteX53" fmla="*/ 4714068 w 5778474"/>
              <a:gd name="connsiteY53" fmla="*/ 1023903 h 5747783"/>
              <a:gd name="connsiteX54" fmla="*/ 3027750 w 5778474"/>
              <a:gd name="connsiteY54" fmla="*/ 0 h 5747783"/>
              <a:gd name="connsiteX55" fmla="*/ 3805329 w 5778474"/>
              <a:gd name="connsiteY55" fmla="*/ 0 h 5747783"/>
              <a:gd name="connsiteX56" fmla="*/ 4399513 w 5778474"/>
              <a:gd name="connsiteY56" fmla="*/ 594184 h 5747783"/>
              <a:gd name="connsiteX57" fmla="*/ 4399513 w 5778474"/>
              <a:gd name="connsiteY57" fmla="*/ 987382 h 5747783"/>
              <a:gd name="connsiteX58" fmla="*/ 3613139 w 5778474"/>
              <a:gd name="connsiteY58" fmla="*/ 1773756 h 5747783"/>
              <a:gd name="connsiteX59" fmla="*/ 3219941 w 5778474"/>
              <a:gd name="connsiteY59" fmla="*/ 1773756 h 5747783"/>
              <a:gd name="connsiteX60" fmla="*/ 2433567 w 5778474"/>
              <a:gd name="connsiteY60" fmla="*/ 987382 h 5747783"/>
              <a:gd name="connsiteX61" fmla="*/ 2433567 w 5778474"/>
              <a:gd name="connsiteY61" fmla="*/ 594184 h 5747783"/>
              <a:gd name="connsiteX62" fmla="*/ 2791841 w 5778474"/>
              <a:gd name="connsiteY62" fmla="*/ 0 h 5747783"/>
              <a:gd name="connsiteX63" fmla="*/ 2315612 w 5778474"/>
              <a:gd name="connsiteY63" fmla="*/ 476229 h 5747783"/>
              <a:gd name="connsiteX64" fmla="*/ 1922415 w 5778474"/>
              <a:gd name="connsiteY64" fmla="*/ 476230 h 5747783"/>
              <a:gd name="connsiteX65" fmla="*/ 1446185 w 5778474"/>
              <a:gd name="connsiteY65" fmla="*/ 1 h 5747783"/>
              <a:gd name="connsiteX66" fmla="*/ 432697 w 5778474"/>
              <a:gd name="connsiteY66" fmla="*/ 0 h 5747783"/>
              <a:gd name="connsiteX67" fmla="*/ 1210263 w 5778474"/>
              <a:gd name="connsiteY67" fmla="*/ 0 h 5747783"/>
              <a:gd name="connsiteX68" fmla="*/ 1804453 w 5778474"/>
              <a:gd name="connsiteY68" fmla="*/ 594190 h 5747783"/>
              <a:gd name="connsiteX69" fmla="*/ 1804453 w 5778474"/>
              <a:gd name="connsiteY69" fmla="*/ 987388 h 5747783"/>
              <a:gd name="connsiteX70" fmla="*/ 1018079 w 5778474"/>
              <a:gd name="connsiteY70" fmla="*/ 1773762 h 5747783"/>
              <a:gd name="connsiteX71" fmla="*/ 624881 w 5778474"/>
              <a:gd name="connsiteY71" fmla="*/ 1773762 h 5747783"/>
              <a:gd name="connsiteX72" fmla="*/ 0 w 5778474"/>
              <a:gd name="connsiteY72" fmla="*/ 1148882 h 5747783"/>
              <a:gd name="connsiteX73" fmla="*/ 0 w 5778474"/>
              <a:gd name="connsiteY73" fmla="*/ 432696 h 57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78474" h="5747783">
                <a:moveTo>
                  <a:pt x="2119001" y="3618970"/>
                </a:moveTo>
                <a:cubicBezTo>
                  <a:pt x="2190156" y="3618970"/>
                  <a:pt x="2261310" y="3646114"/>
                  <a:pt x="2315600" y="3700404"/>
                </a:cubicBezTo>
                <a:lnTo>
                  <a:pt x="3101974" y="4486778"/>
                </a:lnTo>
                <a:cubicBezTo>
                  <a:pt x="3210552" y="4595356"/>
                  <a:pt x="3210552" y="4771398"/>
                  <a:pt x="3101974" y="4879976"/>
                </a:cubicBezTo>
                <a:lnTo>
                  <a:pt x="2315600" y="5666350"/>
                </a:lnTo>
                <a:cubicBezTo>
                  <a:pt x="2207022" y="5774928"/>
                  <a:pt x="2030980" y="5774928"/>
                  <a:pt x="1922402" y="5666350"/>
                </a:cubicBezTo>
                <a:lnTo>
                  <a:pt x="1136028" y="4879976"/>
                </a:lnTo>
                <a:cubicBezTo>
                  <a:pt x="1027449" y="4771398"/>
                  <a:pt x="1027449" y="4595356"/>
                  <a:pt x="1136028" y="4486778"/>
                </a:cubicBezTo>
                <a:lnTo>
                  <a:pt x="1922402" y="3700404"/>
                </a:lnTo>
                <a:cubicBezTo>
                  <a:pt x="1976691" y="3646114"/>
                  <a:pt x="2047846" y="3618970"/>
                  <a:pt x="2119001" y="3618970"/>
                </a:cubicBezTo>
                <a:close/>
                <a:moveTo>
                  <a:pt x="821473" y="2321442"/>
                </a:moveTo>
                <a:cubicBezTo>
                  <a:pt x="892629" y="2321443"/>
                  <a:pt x="963784" y="2348587"/>
                  <a:pt x="1018072" y="2402876"/>
                </a:cubicBezTo>
                <a:lnTo>
                  <a:pt x="1804446" y="3189250"/>
                </a:lnTo>
                <a:cubicBezTo>
                  <a:pt x="1913025" y="3297829"/>
                  <a:pt x="1913025" y="3473870"/>
                  <a:pt x="1804446" y="3582448"/>
                </a:cubicBezTo>
                <a:lnTo>
                  <a:pt x="1018072" y="4368823"/>
                </a:lnTo>
                <a:cubicBezTo>
                  <a:pt x="909494" y="4477401"/>
                  <a:pt x="733453" y="4477401"/>
                  <a:pt x="624874" y="4368823"/>
                </a:cubicBezTo>
                <a:lnTo>
                  <a:pt x="0" y="3743949"/>
                </a:lnTo>
                <a:lnTo>
                  <a:pt x="0" y="3027750"/>
                </a:lnTo>
                <a:lnTo>
                  <a:pt x="624874" y="2402876"/>
                </a:lnTo>
                <a:cubicBezTo>
                  <a:pt x="679163" y="2348587"/>
                  <a:pt x="750318" y="2321443"/>
                  <a:pt x="821473" y="2321442"/>
                </a:cubicBezTo>
                <a:close/>
                <a:moveTo>
                  <a:pt x="3416534" y="2321437"/>
                </a:moveTo>
                <a:cubicBezTo>
                  <a:pt x="3487689" y="2321437"/>
                  <a:pt x="3558844" y="2348582"/>
                  <a:pt x="3613133" y="2402870"/>
                </a:cubicBezTo>
                <a:lnTo>
                  <a:pt x="4399507" y="3189245"/>
                </a:lnTo>
                <a:cubicBezTo>
                  <a:pt x="4508086" y="3297822"/>
                  <a:pt x="4508086" y="3473865"/>
                  <a:pt x="4399507" y="3582443"/>
                </a:cubicBezTo>
                <a:lnTo>
                  <a:pt x="3613133" y="4368817"/>
                </a:lnTo>
                <a:cubicBezTo>
                  <a:pt x="3504555" y="4477395"/>
                  <a:pt x="3328513" y="4477395"/>
                  <a:pt x="3219935" y="4368817"/>
                </a:cubicBezTo>
                <a:lnTo>
                  <a:pt x="2433561" y="3582443"/>
                </a:lnTo>
                <a:cubicBezTo>
                  <a:pt x="2324983" y="3473864"/>
                  <a:pt x="2324983" y="3297823"/>
                  <a:pt x="2433561" y="3189245"/>
                </a:cubicBezTo>
                <a:lnTo>
                  <a:pt x="3219935" y="2402870"/>
                </a:lnTo>
                <a:cubicBezTo>
                  <a:pt x="3274224" y="2348582"/>
                  <a:pt x="3345379" y="2321437"/>
                  <a:pt x="3416534" y="2321437"/>
                </a:cubicBezTo>
                <a:close/>
                <a:moveTo>
                  <a:pt x="0" y="1384804"/>
                </a:moveTo>
                <a:lnTo>
                  <a:pt x="506920" y="1891724"/>
                </a:lnTo>
                <a:cubicBezTo>
                  <a:pt x="615498" y="2000302"/>
                  <a:pt x="615497" y="2176342"/>
                  <a:pt x="506919" y="2284921"/>
                </a:cubicBezTo>
                <a:lnTo>
                  <a:pt x="0" y="2791839"/>
                </a:lnTo>
                <a:close/>
                <a:moveTo>
                  <a:pt x="2119006" y="1023909"/>
                </a:moveTo>
                <a:cubicBezTo>
                  <a:pt x="2190162" y="1023908"/>
                  <a:pt x="2261317" y="1051054"/>
                  <a:pt x="2315606" y="1105343"/>
                </a:cubicBezTo>
                <a:lnTo>
                  <a:pt x="3101980" y="1891717"/>
                </a:lnTo>
                <a:cubicBezTo>
                  <a:pt x="3210558" y="2000296"/>
                  <a:pt x="3210558" y="2176337"/>
                  <a:pt x="3101980" y="2284914"/>
                </a:cubicBezTo>
                <a:lnTo>
                  <a:pt x="2315606" y="3071289"/>
                </a:lnTo>
                <a:cubicBezTo>
                  <a:pt x="2207028" y="3179867"/>
                  <a:pt x="2030987" y="3179867"/>
                  <a:pt x="1922408" y="3071289"/>
                </a:cubicBezTo>
                <a:lnTo>
                  <a:pt x="1136034" y="2284914"/>
                </a:lnTo>
                <a:cubicBezTo>
                  <a:pt x="1027455" y="2176337"/>
                  <a:pt x="1027455" y="2000296"/>
                  <a:pt x="1136034" y="1891716"/>
                </a:cubicBezTo>
                <a:lnTo>
                  <a:pt x="1922408" y="1105342"/>
                </a:lnTo>
                <a:cubicBezTo>
                  <a:pt x="1976697" y="1051053"/>
                  <a:pt x="2047852" y="1023909"/>
                  <a:pt x="2119006" y="1023909"/>
                </a:cubicBezTo>
                <a:close/>
                <a:moveTo>
                  <a:pt x="4714068" y="1023903"/>
                </a:moveTo>
                <a:cubicBezTo>
                  <a:pt x="4785223" y="1023903"/>
                  <a:pt x="4856377" y="1051048"/>
                  <a:pt x="4910667" y="1105337"/>
                </a:cubicBezTo>
                <a:lnTo>
                  <a:pt x="5697041" y="1891711"/>
                </a:lnTo>
                <a:cubicBezTo>
                  <a:pt x="5805619" y="2000289"/>
                  <a:pt x="5805619" y="2176331"/>
                  <a:pt x="5697041" y="2284909"/>
                </a:cubicBezTo>
                <a:lnTo>
                  <a:pt x="4910667" y="3071283"/>
                </a:lnTo>
                <a:cubicBezTo>
                  <a:pt x="4802089" y="3179862"/>
                  <a:pt x="4626047" y="3179861"/>
                  <a:pt x="4517469" y="3071283"/>
                </a:cubicBezTo>
                <a:lnTo>
                  <a:pt x="3731095" y="2284909"/>
                </a:lnTo>
                <a:cubicBezTo>
                  <a:pt x="3622516" y="2176331"/>
                  <a:pt x="3622516" y="2000289"/>
                  <a:pt x="3731095" y="1891711"/>
                </a:cubicBezTo>
                <a:lnTo>
                  <a:pt x="4517469" y="1105337"/>
                </a:lnTo>
                <a:cubicBezTo>
                  <a:pt x="4571758" y="1051048"/>
                  <a:pt x="4642912" y="1023903"/>
                  <a:pt x="4714068" y="1023903"/>
                </a:cubicBezTo>
                <a:close/>
                <a:moveTo>
                  <a:pt x="3027750" y="0"/>
                </a:moveTo>
                <a:lnTo>
                  <a:pt x="3805329" y="0"/>
                </a:lnTo>
                <a:lnTo>
                  <a:pt x="4399513" y="594184"/>
                </a:lnTo>
                <a:cubicBezTo>
                  <a:pt x="4508091" y="702762"/>
                  <a:pt x="4508091" y="878804"/>
                  <a:pt x="4399513" y="987382"/>
                </a:cubicBezTo>
                <a:lnTo>
                  <a:pt x="3613139" y="1773756"/>
                </a:lnTo>
                <a:cubicBezTo>
                  <a:pt x="3504560" y="1882335"/>
                  <a:pt x="3328519" y="1882335"/>
                  <a:pt x="3219941" y="1773756"/>
                </a:cubicBezTo>
                <a:lnTo>
                  <a:pt x="2433567" y="987382"/>
                </a:lnTo>
                <a:cubicBezTo>
                  <a:pt x="2324988" y="878804"/>
                  <a:pt x="2324989" y="702763"/>
                  <a:pt x="2433567" y="594184"/>
                </a:cubicBezTo>
                <a:close/>
                <a:moveTo>
                  <a:pt x="2791841" y="0"/>
                </a:moveTo>
                <a:lnTo>
                  <a:pt x="2315612" y="476229"/>
                </a:lnTo>
                <a:cubicBezTo>
                  <a:pt x="2207034" y="584808"/>
                  <a:pt x="2030993" y="584808"/>
                  <a:pt x="1922415" y="476230"/>
                </a:cubicBezTo>
                <a:lnTo>
                  <a:pt x="1446185" y="1"/>
                </a:lnTo>
                <a:close/>
                <a:moveTo>
                  <a:pt x="432697" y="0"/>
                </a:moveTo>
                <a:lnTo>
                  <a:pt x="1210263" y="0"/>
                </a:lnTo>
                <a:lnTo>
                  <a:pt x="1804453" y="594190"/>
                </a:lnTo>
                <a:cubicBezTo>
                  <a:pt x="1913031" y="702769"/>
                  <a:pt x="1913031" y="878810"/>
                  <a:pt x="1804453" y="987388"/>
                </a:cubicBezTo>
                <a:lnTo>
                  <a:pt x="1018079" y="1773762"/>
                </a:lnTo>
                <a:cubicBezTo>
                  <a:pt x="909500" y="1882341"/>
                  <a:pt x="733459" y="1882341"/>
                  <a:pt x="624881" y="1773762"/>
                </a:cubicBezTo>
                <a:lnTo>
                  <a:pt x="0" y="1148882"/>
                </a:lnTo>
                <a:lnTo>
                  <a:pt x="0" y="432696"/>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0" y="0"/>
            <a:ext cx="5279257" cy="5530032"/>
          </a:xfrm>
          <a:custGeom>
            <a:avLst/>
            <a:gdLst>
              <a:gd name="connsiteX0" fmla="*/ 0 w 5279257"/>
              <a:gd name="connsiteY0" fmla="*/ 0 h 5530032"/>
              <a:gd name="connsiteX1" fmla="*/ 3641372 w 5279257"/>
              <a:gd name="connsiteY1" fmla="*/ 0 h 5530032"/>
              <a:gd name="connsiteX2" fmla="*/ 5010556 w 5279257"/>
              <a:gd name="connsiteY2" fmla="*/ 1369184 h 5530032"/>
              <a:gd name="connsiteX3" fmla="*/ 5010556 w 5279257"/>
              <a:gd name="connsiteY3" fmla="*/ 2666592 h 5530032"/>
              <a:gd name="connsiteX4" fmla="*/ 2415817 w 5279257"/>
              <a:gd name="connsiteY4" fmla="*/ 5261331 h 5530032"/>
              <a:gd name="connsiteX5" fmla="*/ 1118409 w 5279257"/>
              <a:gd name="connsiteY5" fmla="*/ 5261331 h 5530032"/>
              <a:gd name="connsiteX6" fmla="*/ 1 w 5279257"/>
              <a:gd name="connsiteY6" fmla="*/ 4142923 h 55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257" h="5530032">
                <a:moveTo>
                  <a:pt x="0" y="0"/>
                </a:moveTo>
                <a:lnTo>
                  <a:pt x="3641372" y="0"/>
                </a:lnTo>
                <a:lnTo>
                  <a:pt x="5010556" y="1369184"/>
                </a:lnTo>
                <a:cubicBezTo>
                  <a:pt x="5368825" y="1727453"/>
                  <a:pt x="5368825" y="2308323"/>
                  <a:pt x="5010556" y="2666592"/>
                </a:cubicBezTo>
                <a:lnTo>
                  <a:pt x="2415817" y="5261331"/>
                </a:lnTo>
                <a:cubicBezTo>
                  <a:pt x="2057548" y="5619600"/>
                  <a:pt x="1476678" y="5619600"/>
                  <a:pt x="1118409" y="5261331"/>
                </a:cubicBezTo>
                <a:lnTo>
                  <a:pt x="1" y="4142923"/>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C28D3-987D-401E-95A8-72784AD93D33}" type="datetimeFigureOut">
              <a:rPr lang="zh-CN" altLang="en-US" smtClean="0"/>
              <a:t>2022/1/23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A4A5A-5C6D-4E6F-81A3-06DF189A7A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4.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2"/>
          </p:nvPr>
        </p:nvPicPr>
        <p:blipFill>
          <a:blip r:embed="rId4" cstate="screen"/>
          <a:srcRect/>
          <a:stretch>
            <a:fillRect/>
          </a:stretch>
        </p:blipFill>
        <p:spPr>
          <a:xfrm>
            <a:off x="10890792" y="3345440"/>
            <a:ext cx="1301207" cy="3069398"/>
          </a:xfrm>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29" name="文本框 28"/>
          <p:cNvSpPr txBox="1"/>
          <p:nvPr/>
        </p:nvSpPr>
        <p:spPr>
          <a:xfrm>
            <a:off x="695325" y="1298315"/>
            <a:ext cx="5827236" cy="144655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r>
              <a:rPr lang="zh-CN" altLang="en-US" sz="4800" b="0" dirty="0" smtClean="0">
                <a:latin typeface="时尚中黑简体" panose="01010104010101010101" pitchFamily="2" charset="-122"/>
                <a:ea typeface="时尚中黑简体" panose="01010104010101010101" pitchFamily="2" charset="-122"/>
              </a:rPr>
              <a:t>第</a:t>
            </a:r>
            <a:r>
              <a:rPr lang="en-US" altLang="zh-CN" sz="4800" b="0" dirty="0" smtClean="0">
                <a:latin typeface="时尚中黑简体" panose="01010104010101010101" pitchFamily="2" charset="-122"/>
                <a:ea typeface="时尚中黑简体" panose="01010104010101010101" pitchFamily="2" charset="-122"/>
              </a:rPr>
              <a:t>3</a:t>
            </a:r>
            <a:r>
              <a:rPr lang="zh-CN" altLang="en-US" sz="4800" b="0" dirty="0" smtClean="0">
                <a:latin typeface="时尚中黑简体" panose="01010104010101010101" pitchFamily="2" charset="-122"/>
                <a:ea typeface="时尚中黑简体" panose="01010104010101010101" pitchFamily="2" charset="-122"/>
              </a:rPr>
              <a:t>章</a:t>
            </a:r>
            <a:endParaRPr lang="en-US" altLang="zh-CN" sz="4800" b="0" dirty="0">
              <a:latin typeface="时尚中黑简体" panose="01010104010101010101" pitchFamily="2" charset="-122"/>
              <a:ea typeface="时尚中黑简体" panose="01010104010101010101" pitchFamily="2" charset="-122"/>
            </a:endParaRPr>
          </a:p>
          <a:p>
            <a:r>
              <a:rPr lang="zh-CN" altLang="en-US" sz="4000" b="0" dirty="0">
                <a:solidFill>
                  <a:schemeClr val="tx1">
                    <a:lumMod val="65000"/>
                    <a:lumOff val="35000"/>
                  </a:schemeClr>
                </a:solidFill>
                <a:latin typeface="时尚中黑简体" panose="01010104010101010101" pitchFamily="2" charset="-122"/>
                <a:ea typeface="时尚中黑简体" panose="01010104010101010101" pitchFamily="2" charset="-122"/>
              </a:rPr>
              <a:t>关系数据库的规范化理论</a:t>
            </a:r>
          </a:p>
        </p:txBody>
      </p:sp>
      <p:grpSp>
        <p:nvGrpSpPr>
          <p:cNvPr id="38" name="组合 37"/>
          <p:cNvGrpSpPr/>
          <p:nvPr/>
        </p:nvGrpSpPr>
        <p:grpSpPr>
          <a:xfrm>
            <a:off x="784522" y="3311161"/>
            <a:ext cx="1220561" cy="360000"/>
            <a:chOff x="784522" y="3311161"/>
            <a:chExt cx="1220561" cy="360000"/>
          </a:xfrm>
        </p:grpSpPr>
        <p:sp>
          <p:nvSpPr>
            <p:cNvPr id="30" name="矩形: 圆角 29"/>
            <p:cNvSpPr/>
            <p:nvPr/>
          </p:nvSpPr>
          <p:spPr>
            <a:xfrm>
              <a:off x="784522"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47762" y="3332740"/>
              <a:ext cx="8940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微课视频</a:t>
              </a:r>
            </a:p>
          </p:txBody>
        </p:sp>
      </p:grpSp>
      <p:grpSp>
        <p:nvGrpSpPr>
          <p:cNvPr id="39" name="组合 38"/>
          <p:cNvGrpSpPr/>
          <p:nvPr/>
        </p:nvGrpSpPr>
        <p:grpSpPr>
          <a:xfrm>
            <a:off x="2106984" y="3311161"/>
            <a:ext cx="1220561" cy="360000"/>
            <a:chOff x="2106984" y="3311161"/>
            <a:chExt cx="1220561" cy="360000"/>
          </a:xfrm>
        </p:grpSpPr>
        <p:sp>
          <p:nvSpPr>
            <p:cNvPr id="31" name="矩形: 圆角 30"/>
            <p:cNvSpPr/>
            <p:nvPr/>
          </p:nvSpPr>
          <p:spPr>
            <a:xfrm>
              <a:off x="2106984"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160190" y="3332740"/>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grpSp>
      <p:grpSp>
        <p:nvGrpSpPr>
          <p:cNvPr id="40" name="组合 39"/>
          <p:cNvGrpSpPr/>
          <p:nvPr/>
        </p:nvGrpSpPr>
        <p:grpSpPr>
          <a:xfrm>
            <a:off x="3429446" y="3311161"/>
            <a:ext cx="1220561" cy="360000"/>
            <a:chOff x="3429446" y="3311161"/>
            <a:chExt cx="1220561" cy="360000"/>
          </a:xfrm>
        </p:grpSpPr>
        <p:sp>
          <p:nvSpPr>
            <p:cNvPr id="32" name="矩形: 圆角 31"/>
            <p:cNvSpPr/>
            <p:nvPr/>
          </p:nvSpPr>
          <p:spPr>
            <a:xfrm>
              <a:off x="3429446"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494525" y="3332740"/>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grpSp>
      <p:sp>
        <p:nvSpPr>
          <p:cNvPr id="36" name="矩形 35"/>
          <p:cNvSpPr/>
          <p:nvPr/>
        </p:nvSpPr>
        <p:spPr>
          <a:xfrm>
            <a:off x="720725" y="2844987"/>
            <a:ext cx="4437938" cy="30670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zh-CN" sz="1400" noProof="0" dirty="0">
                <a:ln>
                  <a:noFill/>
                </a:ln>
                <a:solidFill>
                  <a:schemeClr val="bg1">
                    <a:lumMod val="65000"/>
                  </a:schemeClr>
                </a:solidFill>
                <a:effectLst/>
                <a:uLnTx/>
                <a:uFillTx/>
                <a:ea typeface="等线" panose="02010600030101010101" pitchFamily="2" charset="-122"/>
                <a:sym typeface="+mn-ea"/>
              </a:rPr>
              <a:t>主讲人</a:t>
            </a:r>
            <a:r>
              <a:rPr lang="zh-CN" altLang="zh-CN" sz="1400" noProof="0" dirty="0" smtClean="0">
                <a:ln>
                  <a:noFill/>
                </a:ln>
                <a:solidFill>
                  <a:schemeClr val="bg1">
                    <a:lumMod val="65000"/>
                  </a:schemeClr>
                </a:solidFill>
                <a:effectLst/>
                <a:uLnTx/>
                <a:uFillTx/>
                <a:ea typeface="等线" panose="02010600030101010101" pitchFamily="2" charset="-122"/>
                <a:sym typeface="+mn-ea"/>
              </a:rPr>
              <a:t>：</a:t>
            </a:r>
            <a:r>
              <a:rPr lang="en-US" altLang="zh-CN" sz="1400" noProof="0" smtClean="0">
                <a:ln>
                  <a:noFill/>
                </a:ln>
                <a:solidFill>
                  <a:schemeClr val="bg1">
                    <a:lumMod val="65000"/>
                  </a:schemeClr>
                </a:solidFill>
                <a:effectLst/>
                <a:uLnTx/>
                <a:uFillTx/>
                <a:ea typeface="等线" panose="02010600030101010101" pitchFamily="2" charset="-122"/>
                <a:sym typeface="+mn-ea"/>
              </a:rPr>
              <a:t>XXX</a:t>
            </a:r>
            <a:endParaRPr kumimoji="0" lang="zh-CN" altLang="zh-CN" sz="14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函数依赖的概念</a:t>
            </a:r>
            <a:endParaRPr lang="zh-CN" altLang="en-US" sz="3200" b="1" dirty="0">
              <a:solidFill>
                <a:srgbClr val="2980B9"/>
              </a:solidFill>
              <a:ea typeface="微软雅黑" panose="020B0503020204020204" charset="-122"/>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2862322"/>
          </a:xfrm>
          <a:prstGeom prst="rect">
            <a:avLst/>
          </a:prstGeom>
        </p:spPr>
        <p:txBody>
          <a:bodyPr wrap="square">
            <a:spAutoFit/>
            <a:scene3d>
              <a:camera prst="orthographicFront"/>
              <a:lightRig rig="threePt" dir="t"/>
            </a:scene3d>
            <a:sp3d contourW="6350"/>
          </a:bodyPr>
          <a:lstStyle/>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）平凡函数依赖和非平凡函数依赖</a:t>
            </a:r>
          </a:p>
          <a:p>
            <a:pPr indent="457200"/>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定义</a:t>
            </a:r>
            <a:r>
              <a:rPr lang="en-US" altLang="zh-CN" sz="2000" dirty="0">
                <a:latin typeface="Courier New" panose="02070309020205020404" charset="0"/>
                <a:ea typeface="宋体" panose="02010600030101010101" pitchFamily="2" charset="-122"/>
                <a:sym typeface="+mn-ea"/>
              </a:rPr>
              <a:t>3.2】</a:t>
            </a:r>
            <a:r>
              <a:rPr lang="zh-CN" altLang="en-US" sz="2000" dirty="0">
                <a:latin typeface="Courier New" panose="02070309020205020404" charset="0"/>
                <a:ea typeface="宋体" panose="02010600030101010101" pitchFamily="2" charset="-122"/>
                <a:sym typeface="+mn-ea"/>
              </a:rPr>
              <a:t>设有关系模式</a:t>
            </a:r>
            <a:r>
              <a:rPr lang="en-US" altLang="zh-CN" sz="2000" dirty="0">
                <a:latin typeface="Courier New" panose="02070309020205020404" charset="0"/>
                <a:ea typeface="宋体" panose="02010600030101010101" pitchFamily="2" charset="-122"/>
                <a:sym typeface="+mn-ea"/>
              </a:rPr>
              <a:t>R(U)</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和</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是属性集</a:t>
            </a:r>
            <a:r>
              <a:rPr lang="en-US" altLang="zh-CN" sz="2000" dirty="0">
                <a:latin typeface="Courier New" panose="02070309020205020404" charset="0"/>
                <a:ea typeface="宋体" panose="02010600030101010101" pitchFamily="2" charset="-122"/>
                <a:sym typeface="+mn-ea"/>
              </a:rPr>
              <a:t>U</a:t>
            </a:r>
            <a:r>
              <a:rPr lang="zh-CN" altLang="en-US" sz="2000" dirty="0">
                <a:latin typeface="Courier New" panose="02070309020205020404" charset="0"/>
                <a:ea typeface="宋体" panose="02010600030101010101" pitchFamily="2" charset="-122"/>
                <a:sym typeface="+mn-ea"/>
              </a:rPr>
              <a:t>的子集，对于</a:t>
            </a:r>
            <a:r>
              <a:rPr lang="en-US" altLang="zh-CN" sz="2000" dirty="0">
                <a:latin typeface="Courier New" panose="02070309020205020404" charset="0"/>
                <a:ea typeface="宋体" panose="02010600030101010101" pitchFamily="2" charset="-122"/>
                <a:sym typeface="+mn-ea"/>
              </a:rPr>
              <a:t>R(U)</a:t>
            </a:r>
            <a:r>
              <a:rPr lang="zh-CN" altLang="en-US" sz="2000" dirty="0">
                <a:latin typeface="Courier New" panose="02070309020205020404" charset="0"/>
                <a:ea typeface="宋体" panose="02010600030101010101" pitchFamily="2" charset="-122"/>
                <a:sym typeface="+mn-ea"/>
              </a:rPr>
              <a:t>的任意一个可能的关系</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，如果</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，但</a:t>
            </a:r>
            <a:r>
              <a:rPr lang="en-US" altLang="zh-CN" sz="2000" dirty="0">
                <a:latin typeface="Courier New" panose="02070309020205020404" charset="0"/>
                <a:ea typeface="宋体" panose="02010600030101010101" pitchFamily="2" charset="-122"/>
                <a:sym typeface="+mn-ea"/>
              </a:rPr>
              <a:t>Y ⊈ X</a:t>
            </a:r>
            <a:r>
              <a:rPr lang="zh-CN" altLang="en-US" sz="2000" dirty="0">
                <a:latin typeface="Courier New" panose="02070309020205020404" charset="0"/>
                <a:ea typeface="宋体" panose="02010600030101010101" pitchFamily="2" charset="-122"/>
                <a:sym typeface="+mn-ea"/>
              </a:rPr>
              <a:t>，则称</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是非平凡的函数依赖。若</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，但</a:t>
            </a:r>
            <a:r>
              <a:rPr lang="en-US" altLang="zh-CN" sz="2000" dirty="0">
                <a:latin typeface="Courier New" panose="02070309020205020404" charset="0"/>
                <a:ea typeface="宋体" panose="02010600030101010101" pitchFamily="2" charset="-122"/>
                <a:sym typeface="+mn-ea"/>
              </a:rPr>
              <a:t>YX</a:t>
            </a:r>
            <a:r>
              <a:rPr lang="zh-CN" altLang="en-US" sz="2000" dirty="0">
                <a:latin typeface="Courier New" panose="02070309020205020404" charset="0"/>
                <a:ea typeface="宋体" panose="02010600030101010101" pitchFamily="2" charset="-122"/>
                <a:sym typeface="+mn-ea"/>
              </a:rPr>
              <a:t>，则称</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是平凡的函数依赖。</a:t>
            </a:r>
          </a:p>
          <a:p>
            <a:pPr indent="457200"/>
            <a:r>
              <a:rPr lang="zh-CN" altLang="en-US" sz="2000" dirty="0">
                <a:latin typeface="Courier New" panose="02070309020205020404" charset="0"/>
                <a:ea typeface="宋体" panose="02010600030101010101" pitchFamily="2" charset="-122"/>
                <a:sym typeface="+mn-ea"/>
              </a:rPr>
              <a:t>对于任一关系模式，平凡函数依赖总是成立的，它不反映新的数据语义。因此若无特别说明，只讨论非平凡函数依赖。</a:t>
            </a:r>
          </a:p>
          <a:p>
            <a:pPr indent="457200"/>
            <a:r>
              <a:rPr lang="zh-CN" altLang="en-US" sz="2000" dirty="0">
                <a:latin typeface="Courier New" panose="02070309020205020404" charset="0"/>
                <a:ea typeface="宋体" panose="02010600030101010101" pitchFamily="2" charset="-122"/>
                <a:sym typeface="+mn-ea"/>
              </a:rPr>
              <a:t>例如，在关系模式</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学号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姓名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成绩</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中，存在如下两种情况：</a:t>
            </a:r>
          </a:p>
          <a:p>
            <a:pPr indent="457200"/>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成绩</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是非平凡函数依赖。</a:t>
            </a:r>
          </a:p>
          <a:p>
            <a:pPr indent="457200"/>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是平凡函数依赖。</a:t>
            </a:r>
          </a:p>
        </p:txBody>
      </p:sp>
      <p:sp>
        <p:nvSpPr>
          <p:cNvPr id="2" name="矩形 1"/>
          <p:cNvSpPr/>
          <p:nvPr/>
        </p:nvSpPr>
        <p:spPr>
          <a:xfrm>
            <a:off x="1046328" y="1145136"/>
            <a:ext cx="2159566" cy="369332"/>
          </a:xfrm>
          <a:prstGeom prst="rect">
            <a:avLst/>
          </a:prstGeom>
        </p:spPr>
        <p:txBody>
          <a:bodyPr wrap="none">
            <a:spAutoFit/>
          </a:bodyPr>
          <a:lstStyle/>
          <a:p>
            <a:r>
              <a:rPr lang="en-US" altLang="zh-CN" dirty="0"/>
              <a:t>2</a:t>
            </a:r>
            <a:r>
              <a:rPr lang="zh-CN" altLang="en-US" dirty="0"/>
              <a:t>．函数依赖的分类</a:t>
            </a:r>
          </a:p>
        </p:txBody>
      </p:sp>
    </p:spTree>
    <p:extLst>
      <p:ext uri="{BB962C8B-B14F-4D97-AF65-F5344CB8AC3E}">
        <p14:creationId xmlns:p14="http://schemas.microsoft.com/office/powerpoint/2010/main" val="215712486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函数依赖的概念</a:t>
            </a:r>
            <a:endParaRPr lang="zh-CN" altLang="en-US" sz="3200" b="1" dirty="0">
              <a:solidFill>
                <a:srgbClr val="2980B9"/>
              </a:solidFill>
              <a:ea typeface="微软雅黑" panose="020B0503020204020204" charset="-122"/>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3785652"/>
          </a:xfrm>
          <a:prstGeom prst="rect">
            <a:avLst/>
          </a:prstGeom>
        </p:spPr>
        <p:txBody>
          <a:bodyPr wrap="square">
            <a:spAutoFit/>
            <a:scene3d>
              <a:camera prst="orthographicFront"/>
              <a:lightRig rig="threePt" dir="t"/>
            </a:scene3d>
            <a:sp3d contourW="6350"/>
          </a:bodyPr>
          <a:lstStyle/>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）完全函数依赖和部分函数依赖</a:t>
            </a:r>
          </a:p>
          <a:p>
            <a:pPr indent="457200"/>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定义</a:t>
            </a:r>
            <a:r>
              <a:rPr lang="en-US" altLang="zh-CN" sz="2000" dirty="0">
                <a:latin typeface="Courier New" panose="02070309020205020404" charset="0"/>
                <a:ea typeface="宋体" panose="02010600030101010101" pitchFamily="2" charset="-122"/>
                <a:sym typeface="+mn-ea"/>
              </a:rPr>
              <a:t>3.3】</a:t>
            </a:r>
            <a:r>
              <a:rPr lang="zh-CN" altLang="en-US" sz="2000" dirty="0">
                <a:latin typeface="Courier New" panose="02070309020205020404" charset="0"/>
                <a:ea typeface="宋体" panose="02010600030101010101" pitchFamily="2" charset="-122"/>
                <a:sym typeface="+mn-ea"/>
              </a:rPr>
              <a:t>设有关系模式</a:t>
            </a:r>
            <a:r>
              <a:rPr lang="en-US" altLang="zh-CN" sz="2000" dirty="0">
                <a:latin typeface="Courier New" panose="02070309020205020404" charset="0"/>
                <a:ea typeface="宋体" panose="02010600030101010101" pitchFamily="2" charset="-122"/>
                <a:sym typeface="+mn-ea"/>
              </a:rPr>
              <a:t>R(U)</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和</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是属性集</a:t>
            </a:r>
            <a:r>
              <a:rPr lang="en-US" altLang="zh-CN" sz="2000" dirty="0">
                <a:latin typeface="Courier New" panose="02070309020205020404" charset="0"/>
                <a:ea typeface="宋体" panose="02010600030101010101" pitchFamily="2" charset="-122"/>
                <a:sym typeface="+mn-ea"/>
              </a:rPr>
              <a:t>U</a:t>
            </a:r>
            <a:r>
              <a:rPr lang="zh-CN" altLang="en-US" sz="2000" dirty="0">
                <a:latin typeface="Courier New" panose="02070309020205020404" charset="0"/>
                <a:ea typeface="宋体" panose="02010600030101010101" pitchFamily="2" charset="-122"/>
                <a:sym typeface="+mn-ea"/>
              </a:rPr>
              <a:t>的子集，对于</a:t>
            </a:r>
            <a:r>
              <a:rPr lang="en-US" altLang="zh-CN" sz="2000" dirty="0">
                <a:latin typeface="Courier New" panose="02070309020205020404" charset="0"/>
                <a:ea typeface="宋体" panose="02010600030101010101" pitchFamily="2" charset="-122"/>
                <a:sym typeface="+mn-ea"/>
              </a:rPr>
              <a:t>R(U)</a:t>
            </a:r>
            <a:r>
              <a:rPr lang="zh-CN" altLang="en-US" sz="2000" dirty="0">
                <a:latin typeface="Courier New" panose="02070309020205020404" charset="0"/>
                <a:ea typeface="宋体" panose="02010600030101010101" pitchFamily="2" charset="-122"/>
                <a:sym typeface="+mn-ea"/>
              </a:rPr>
              <a:t>的任意一个可能的关系</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，如果</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，并且对于</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的任何一个真子集</a:t>
            </a:r>
            <a:r>
              <a:rPr lang="en-US" altLang="zh-CN" sz="2000" dirty="0">
                <a:latin typeface="Courier New" panose="02070309020205020404" charset="0"/>
                <a:ea typeface="宋体" panose="02010600030101010101" pitchFamily="2" charset="-122"/>
                <a:sym typeface="+mn-ea"/>
              </a:rPr>
              <a:t>Z</a:t>
            </a:r>
            <a:r>
              <a:rPr lang="zh-CN" altLang="en-US" sz="2000" dirty="0">
                <a:latin typeface="Courier New" panose="02070309020205020404" charset="0"/>
                <a:ea typeface="宋体" panose="02010600030101010101" pitchFamily="2" charset="-122"/>
                <a:sym typeface="+mn-ea"/>
              </a:rPr>
              <a:t>，都有</a:t>
            </a:r>
            <a:r>
              <a:rPr lang="en-US" altLang="zh-CN" sz="2000" dirty="0">
                <a:latin typeface="Courier New" panose="02070309020205020404" charset="0"/>
                <a:ea typeface="宋体" panose="02010600030101010101" pitchFamily="2" charset="-122"/>
                <a:sym typeface="+mn-ea"/>
              </a:rPr>
              <a:t>Z↛Y</a:t>
            </a:r>
            <a:r>
              <a:rPr lang="zh-CN" altLang="en-US" sz="2000" dirty="0">
                <a:latin typeface="Courier New" panose="02070309020205020404" charset="0"/>
                <a:ea typeface="宋体" panose="02010600030101010101" pitchFamily="2" charset="-122"/>
                <a:sym typeface="+mn-ea"/>
              </a:rPr>
              <a:t>，则称</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对</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完全函数依赖，记作：</a:t>
            </a:r>
            <a:r>
              <a:rPr lang="en-US" altLang="zh-CN" sz="2000" dirty="0" err="1">
                <a:latin typeface="Courier New" panose="02070309020205020404" charset="0"/>
                <a:ea typeface="宋体" panose="02010600030101010101" pitchFamily="2" charset="-122"/>
                <a:sym typeface="+mn-ea"/>
              </a:rPr>
              <a:t>Xf→Y</a:t>
            </a:r>
            <a:r>
              <a:rPr lang="zh-CN" altLang="en-US" sz="2000" dirty="0">
                <a:latin typeface="Courier New" panose="02070309020205020404" charset="0"/>
                <a:ea typeface="宋体" panose="02010600030101010101" pitchFamily="2" charset="-122"/>
                <a:sym typeface="+mn-ea"/>
              </a:rPr>
              <a:t>。若</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，但</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不完全函数依赖于</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，则称</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对</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部分函数依赖，记作</a:t>
            </a:r>
            <a:r>
              <a:rPr lang="en-US" altLang="zh-CN" sz="2000" dirty="0">
                <a:latin typeface="Courier New" panose="02070309020205020404" charset="0"/>
                <a:ea typeface="宋体" panose="02010600030101010101" pitchFamily="2" charset="-122"/>
                <a:sym typeface="+mn-ea"/>
              </a:rPr>
              <a:t>XP→Y</a:t>
            </a:r>
            <a:r>
              <a:rPr lang="zh-CN" altLang="en-US"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例如，关系模式</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工号，姓名，职称，课酬标准，课程号，课程名称，学时，课酬</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中，因为</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工号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课酬</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，且</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课酬</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，所以</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工号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)}f →{</a:t>
            </a:r>
            <a:r>
              <a:rPr lang="zh-CN" altLang="en-US" sz="2000" dirty="0">
                <a:latin typeface="Courier New" panose="02070309020205020404" charset="0"/>
                <a:ea typeface="宋体" panose="02010600030101010101" pitchFamily="2" charset="-122"/>
                <a:sym typeface="+mn-ea"/>
              </a:rPr>
              <a:t>课酬</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。而</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工号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姓名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，且</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课程名称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，所以</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工号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)}P→{</a:t>
            </a:r>
            <a:r>
              <a:rPr lang="zh-CN" altLang="en-US" sz="2000" dirty="0">
                <a:latin typeface="Courier New" panose="02070309020205020404" charset="0"/>
                <a:ea typeface="宋体" panose="02010600030101010101" pitchFamily="2" charset="-122"/>
                <a:sym typeface="+mn-ea"/>
              </a:rPr>
              <a:t>姓名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工号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)}P→{</a:t>
            </a:r>
            <a:r>
              <a:rPr lang="zh-CN" altLang="en-US" sz="2000" dirty="0">
                <a:latin typeface="Courier New" panose="02070309020205020404" charset="0"/>
                <a:ea typeface="宋体" panose="02010600030101010101" pitchFamily="2" charset="-122"/>
                <a:sym typeface="+mn-ea"/>
              </a:rPr>
              <a:t>课程名称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换言之，在一个函数依赖关系中，只要决定属性集中不包含多余属性（从决定属性集中去掉任何一个属性，函数依赖关系都不成立），就是完全函数依赖，否则就是部分函数依赖。由此可知，决定属性集中只包含一个属性的函数依赖一定是完全函数依赖。</a:t>
            </a:r>
          </a:p>
        </p:txBody>
      </p:sp>
      <p:sp>
        <p:nvSpPr>
          <p:cNvPr id="2" name="矩形 1"/>
          <p:cNvSpPr/>
          <p:nvPr/>
        </p:nvSpPr>
        <p:spPr>
          <a:xfrm>
            <a:off x="1046328" y="1145136"/>
            <a:ext cx="2159566" cy="369332"/>
          </a:xfrm>
          <a:prstGeom prst="rect">
            <a:avLst/>
          </a:prstGeom>
        </p:spPr>
        <p:txBody>
          <a:bodyPr wrap="none">
            <a:spAutoFit/>
          </a:bodyPr>
          <a:lstStyle/>
          <a:p>
            <a:r>
              <a:rPr lang="en-US" altLang="zh-CN" dirty="0"/>
              <a:t>2</a:t>
            </a:r>
            <a:r>
              <a:rPr lang="zh-CN" altLang="en-US" dirty="0"/>
              <a:t>．函数依赖的分类</a:t>
            </a:r>
          </a:p>
        </p:txBody>
      </p:sp>
    </p:spTree>
    <p:extLst>
      <p:ext uri="{BB962C8B-B14F-4D97-AF65-F5344CB8AC3E}">
        <p14:creationId xmlns:p14="http://schemas.microsoft.com/office/powerpoint/2010/main" val="1811601442"/>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函数依赖的概念</a:t>
            </a:r>
            <a:endParaRPr lang="zh-CN" altLang="en-US" sz="3200" b="1" dirty="0">
              <a:solidFill>
                <a:srgbClr val="2980B9"/>
              </a:solidFill>
              <a:ea typeface="微软雅黑" panose="020B0503020204020204" charset="-122"/>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2246769"/>
          </a:xfrm>
          <a:prstGeom prst="rect">
            <a:avLst/>
          </a:prstGeom>
        </p:spPr>
        <p:txBody>
          <a:bodyPr wrap="square">
            <a:spAutoFit/>
            <a:scene3d>
              <a:camera prst="orthographicFront"/>
              <a:lightRig rig="threePt" dir="t"/>
            </a:scene3d>
            <a:sp3d contourW="6350"/>
          </a:bodyPr>
          <a:lstStyle/>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）传递函数依赖</a:t>
            </a:r>
          </a:p>
          <a:p>
            <a:pPr indent="457200"/>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定义</a:t>
            </a:r>
            <a:r>
              <a:rPr lang="en-US" altLang="zh-CN" sz="2000" dirty="0">
                <a:latin typeface="Courier New" panose="02070309020205020404" charset="0"/>
                <a:ea typeface="宋体" panose="02010600030101010101" pitchFamily="2" charset="-122"/>
                <a:sym typeface="+mn-ea"/>
              </a:rPr>
              <a:t>3.4】</a:t>
            </a:r>
            <a:r>
              <a:rPr lang="zh-CN" altLang="en-US" sz="2000" dirty="0">
                <a:latin typeface="Courier New" panose="02070309020205020404" charset="0"/>
                <a:ea typeface="宋体" panose="02010600030101010101" pitchFamily="2" charset="-122"/>
                <a:sym typeface="+mn-ea"/>
              </a:rPr>
              <a:t>设有关系模式</a:t>
            </a:r>
            <a:r>
              <a:rPr lang="en-US" altLang="zh-CN" sz="2000" dirty="0">
                <a:latin typeface="Courier New" panose="02070309020205020404" charset="0"/>
                <a:ea typeface="宋体" panose="02010600030101010101" pitchFamily="2" charset="-122"/>
                <a:sym typeface="+mn-ea"/>
              </a:rPr>
              <a:t>R(U)</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和</a:t>
            </a:r>
            <a:r>
              <a:rPr lang="en-US" altLang="zh-CN" sz="2000" dirty="0">
                <a:latin typeface="Courier New" panose="02070309020205020404" charset="0"/>
                <a:ea typeface="宋体" panose="02010600030101010101" pitchFamily="2" charset="-122"/>
                <a:sym typeface="+mn-ea"/>
              </a:rPr>
              <a:t>Z</a:t>
            </a:r>
            <a:r>
              <a:rPr lang="zh-CN" altLang="en-US" sz="2000" dirty="0">
                <a:latin typeface="Courier New" panose="02070309020205020404" charset="0"/>
                <a:ea typeface="宋体" panose="02010600030101010101" pitchFamily="2" charset="-122"/>
                <a:sym typeface="+mn-ea"/>
              </a:rPr>
              <a:t>是属性集</a:t>
            </a:r>
            <a:r>
              <a:rPr lang="en-US" altLang="zh-CN" sz="2000" dirty="0">
                <a:latin typeface="Courier New" panose="02070309020205020404" charset="0"/>
                <a:ea typeface="宋体" panose="02010600030101010101" pitchFamily="2" charset="-122"/>
                <a:sym typeface="+mn-ea"/>
              </a:rPr>
              <a:t>U</a:t>
            </a:r>
            <a:r>
              <a:rPr lang="zh-CN" altLang="en-US" sz="2000" dirty="0">
                <a:latin typeface="Courier New" panose="02070309020205020404" charset="0"/>
                <a:ea typeface="宋体" panose="02010600030101010101" pitchFamily="2" charset="-122"/>
                <a:sym typeface="+mn-ea"/>
              </a:rPr>
              <a:t>的子集，对于</a:t>
            </a:r>
            <a:r>
              <a:rPr lang="en-US" altLang="zh-CN" sz="2000" dirty="0">
                <a:latin typeface="Courier New" panose="02070309020205020404" charset="0"/>
                <a:ea typeface="宋体" panose="02010600030101010101" pitchFamily="2" charset="-122"/>
                <a:sym typeface="+mn-ea"/>
              </a:rPr>
              <a:t>R(U)</a:t>
            </a:r>
            <a:r>
              <a:rPr lang="zh-CN" altLang="en-US" sz="2000" dirty="0">
                <a:latin typeface="Courier New" panose="02070309020205020404" charset="0"/>
                <a:ea typeface="宋体" panose="02010600030101010101" pitchFamily="2" charset="-122"/>
                <a:sym typeface="+mn-ea"/>
              </a:rPr>
              <a:t>的任意一个可能的关系</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，如果</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Y→Z</a:t>
            </a:r>
            <a:r>
              <a:rPr lang="zh-CN" altLang="en-US" sz="2000" dirty="0">
                <a:latin typeface="Courier New" panose="02070309020205020404" charset="0"/>
                <a:ea typeface="宋体" panose="02010600030101010101" pitchFamily="2" charset="-122"/>
                <a:sym typeface="+mn-ea"/>
              </a:rPr>
              <a:t>，且</a:t>
            </a:r>
            <a:r>
              <a:rPr lang="en-US" altLang="zh-CN" sz="2000" dirty="0">
                <a:latin typeface="Courier New" panose="02070309020205020404" charset="0"/>
                <a:ea typeface="宋体" panose="02010600030101010101" pitchFamily="2" charset="-122"/>
                <a:sym typeface="+mn-ea"/>
              </a:rPr>
              <a:t>Y↛X</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Z-X</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Z-Y</a:t>
            </a:r>
            <a:r>
              <a:rPr lang="zh-CN" altLang="en-US" sz="2000" dirty="0">
                <a:latin typeface="Courier New" panose="02070309020205020404" charset="0"/>
                <a:ea typeface="宋体" panose="02010600030101010101" pitchFamily="2" charset="-122"/>
                <a:sym typeface="+mn-ea"/>
              </a:rPr>
              <a:t>和</a:t>
            </a:r>
            <a:r>
              <a:rPr lang="en-US" altLang="zh-CN" sz="2000" dirty="0">
                <a:latin typeface="Courier New" panose="02070309020205020404" charset="0"/>
                <a:ea typeface="宋体" panose="02010600030101010101" pitchFamily="2" charset="-122"/>
                <a:sym typeface="+mn-ea"/>
              </a:rPr>
              <a:t>Y-X</a:t>
            </a:r>
            <a:r>
              <a:rPr lang="zh-CN" altLang="en-US" sz="2000" dirty="0">
                <a:latin typeface="Courier New" panose="02070309020205020404" charset="0"/>
                <a:ea typeface="宋体" panose="02010600030101010101" pitchFamily="2" charset="-122"/>
                <a:sym typeface="+mn-ea"/>
              </a:rPr>
              <a:t>均不为空，则称</a:t>
            </a:r>
            <a:r>
              <a:rPr lang="en-US" altLang="zh-CN" sz="2000" dirty="0">
                <a:latin typeface="Courier New" panose="02070309020205020404" charset="0"/>
                <a:ea typeface="宋体" panose="02010600030101010101" pitchFamily="2" charset="-122"/>
                <a:sym typeface="+mn-ea"/>
              </a:rPr>
              <a:t>Z</a:t>
            </a:r>
            <a:r>
              <a:rPr lang="zh-CN" altLang="en-US" sz="2000" dirty="0">
                <a:latin typeface="Courier New" panose="02070309020205020404" charset="0"/>
                <a:ea typeface="宋体" panose="02010600030101010101" pitchFamily="2" charset="-122"/>
                <a:sym typeface="+mn-ea"/>
              </a:rPr>
              <a:t>传递函数依赖于</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，记作：</a:t>
            </a:r>
            <a:r>
              <a:rPr lang="en-US" altLang="zh-CN" sz="2000" dirty="0" err="1">
                <a:latin typeface="Courier New" panose="02070309020205020404" charset="0"/>
                <a:ea typeface="宋体" panose="02010600030101010101" pitchFamily="2" charset="-122"/>
                <a:sym typeface="+mn-ea"/>
              </a:rPr>
              <a:t>Xt→Z</a:t>
            </a:r>
            <a:r>
              <a:rPr lang="zh-CN" altLang="en-US" sz="2000" dirty="0">
                <a:latin typeface="Courier New" panose="02070309020205020404" charset="0"/>
                <a:ea typeface="宋体" panose="02010600030101010101" pitchFamily="2" charset="-122"/>
                <a:sym typeface="+mn-ea"/>
              </a:rPr>
              <a:t>。如果</a:t>
            </a:r>
            <a:r>
              <a:rPr lang="en-US" altLang="zh-CN" sz="2000" dirty="0">
                <a:latin typeface="Courier New" panose="02070309020205020404" charset="0"/>
                <a:ea typeface="宋体" panose="02010600030101010101" pitchFamily="2" charset="-122"/>
                <a:sym typeface="+mn-ea"/>
              </a:rPr>
              <a:t>Y→X</a:t>
            </a:r>
            <a:r>
              <a:rPr lang="zh-CN" altLang="en-US" sz="2000" dirty="0">
                <a:latin typeface="Courier New" panose="02070309020205020404" charset="0"/>
                <a:ea typeface="宋体" panose="02010600030101010101" pitchFamily="2" charset="-122"/>
                <a:sym typeface="+mn-ea"/>
              </a:rPr>
              <a:t>，即</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，则称</a:t>
            </a:r>
            <a:r>
              <a:rPr lang="en-US" altLang="zh-CN" sz="2000" dirty="0">
                <a:latin typeface="Courier New" panose="02070309020205020404" charset="0"/>
                <a:ea typeface="宋体" panose="02010600030101010101" pitchFamily="2" charset="-122"/>
                <a:sym typeface="+mn-ea"/>
              </a:rPr>
              <a:t>Z</a:t>
            </a:r>
            <a:r>
              <a:rPr lang="zh-CN" altLang="en-US" sz="2000" dirty="0">
                <a:latin typeface="Courier New" panose="02070309020205020404" charset="0"/>
                <a:ea typeface="宋体" panose="02010600030101010101" pitchFamily="2" charset="-122"/>
                <a:sym typeface="+mn-ea"/>
              </a:rPr>
              <a:t>直接依赖于</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例如，在关系模式</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工号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姓名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职称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课酬标准</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课程名称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学时</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课酬</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中，因为</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工号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职称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职称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课酬标准</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职称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工号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，所以</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工号</a:t>
            </a:r>
            <a:r>
              <a:rPr lang="en-US" altLang="zh-CN" sz="2000" dirty="0">
                <a:latin typeface="Courier New" panose="02070309020205020404" charset="0"/>
                <a:ea typeface="宋体" panose="02010600030101010101" pitchFamily="2" charset="-122"/>
                <a:sym typeface="+mn-ea"/>
              </a:rPr>
              <a:t>}t→{</a:t>
            </a:r>
            <a:r>
              <a:rPr lang="zh-CN" altLang="en-US" sz="2000" dirty="0">
                <a:latin typeface="Courier New" panose="02070309020205020404" charset="0"/>
                <a:ea typeface="宋体" panose="02010600030101010101" pitchFamily="2" charset="-122"/>
                <a:sym typeface="+mn-ea"/>
              </a:rPr>
              <a:t>课酬标准</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是课酬标准传递函数依赖工号。</a:t>
            </a:r>
          </a:p>
        </p:txBody>
      </p:sp>
      <p:sp>
        <p:nvSpPr>
          <p:cNvPr id="2" name="矩形 1"/>
          <p:cNvSpPr/>
          <p:nvPr/>
        </p:nvSpPr>
        <p:spPr>
          <a:xfrm>
            <a:off x="1046328" y="1145136"/>
            <a:ext cx="2159566" cy="369332"/>
          </a:xfrm>
          <a:prstGeom prst="rect">
            <a:avLst/>
          </a:prstGeom>
        </p:spPr>
        <p:txBody>
          <a:bodyPr wrap="none">
            <a:spAutoFit/>
          </a:bodyPr>
          <a:lstStyle/>
          <a:p>
            <a:r>
              <a:rPr lang="en-US" altLang="zh-CN" dirty="0"/>
              <a:t>2</a:t>
            </a:r>
            <a:r>
              <a:rPr lang="zh-CN" altLang="en-US" dirty="0"/>
              <a:t>．函数依赖的分类</a:t>
            </a:r>
          </a:p>
        </p:txBody>
      </p:sp>
    </p:spTree>
    <p:extLst>
      <p:ext uri="{BB962C8B-B14F-4D97-AF65-F5344CB8AC3E}">
        <p14:creationId xmlns:p14="http://schemas.microsoft.com/office/powerpoint/2010/main" val="1526566059"/>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主码和外码</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4093428"/>
          </a:xfrm>
          <a:prstGeom prst="rect">
            <a:avLst/>
          </a:prstGeom>
        </p:spPr>
        <p:txBody>
          <a:bodyPr wrap="square">
            <a:spAutoFit/>
            <a:scene3d>
              <a:camera prst="orthographicFront"/>
              <a:lightRig rig="threePt" dir="t"/>
            </a:scene3d>
            <a:sp3d contourW="6350"/>
          </a:bodyPr>
          <a:lstStyle/>
          <a:p>
            <a:pPr indent="457200"/>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定义</a:t>
            </a:r>
            <a:r>
              <a:rPr lang="en-US" altLang="zh-CN" sz="2000" dirty="0">
                <a:latin typeface="Courier New" panose="02070309020205020404" charset="0"/>
                <a:ea typeface="宋体" panose="02010600030101010101" pitchFamily="2" charset="-122"/>
                <a:sym typeface="+mn-ea"/>
              </a:rPr>
              <a:t>3.5】</a:t>
            </a:r>
            <a:r>
              <a:rPr lang="zh-CN" altLang="en-US" sz="2000" dirty="0">
                <a:latin typeface="Courier New" panose="02070309020205020404" charset="0"/>
                <a:ea typeface="宋体" panose="02010600030101010101" pitchFamily="2" charset="-122"/>
                <a:sym typeface="+mn-ea"/>
              </a:rPr>
              <a:t>设</a:t>
            </a:r>
            <a:r>
              <a:rPr lang="en-US" altLang="zh-CN" sz="2000" dirty="0">
                <a:latin typeface="Courier New" panose="02070309020205020404" charset="0"/>
                <a:ea typeface="宋体" panose="02010600030101010101" pitchFamily="2" charset="-122"/>
                <a:sym typeface="+mn-ea"/>
              </a:rPr>
              <a:t>K</a:t>
            </a:r>
            <a:r>
              <a:rPr lang="zh-CN" altLang="en-US" sz="2000" dirty="0">
                <a:latin typeface="Courier New" panose="02070309020205020404" charset="0"/>
                <a:ea typeface="宋体" panose="02010600030101010101" pitchFamily="2" charset="-122"/>
                <a:sym typeface="+mn-ea"/>
              </a:rPr>
              <a:t>是关系模式</a:t>
            </a:r>
            <a:r>
              <a:rPr lang="en-US" altLang="zh-CN" sz="2000" dirty="0">
                <a:latin typeface="Courier New" panose="02070309020205020404" charset="0"/>
                <a:ea typeface="宋体" panose="02010600030101010101" pitchFamily="2" charset="-122"/>
                <a:sym typeface="+mn-ea"/>
              </a:rPr>
              <a:t>R(U)</a:t>
            </a:r>
            <a:r>
              <a:rPr lang="zh-CN" altLang="en-US" sz="2000" dirty="0">
                <a:latin typeface="Courier New" panose="02070309020205020404" charset="0"/>
                <a:ea typeface="宋体" panose="02010600030101010101" pitchFamily="2" charset="-122"/>
                <a:sym typeface="+mn-ea"/>
              </a:rPr>
              <a:t>中的属性或属性组，</a:t>
            </a:r>
            <a:r>
              <a:rPr lang="en-US" altLang="zh-CN" sz="2000" dirty="0">
                <a:latin typeface="Courier New" panose="02070309020205020404" charset="0"/>
                <a:ea typeface="宋体" panose="02010600030101010101" pitchFamily="2" charset="-122"/>
                <a:sym typeface="+mn-ea"/>
              </a:rPr>
              <a:t>K’</a:t>
            </a:r>
            <a:r>
              <a:rPr lang="zh-CN" altLang="en-US" sz="2000" dirty="0">
                <a:latin typeface="Courier New" panose="02070309020205020404" charset="0"/>
                <a:ea typeface="宋体" panose="02010600030101010101" pitchFamily="2" charset="-122"/>
                <a:sym typeface="+mn-ea"/>
              </a:rPr>
              <a:t>是</a:t>
            </a:r>
            <a:r>
              <a:rPr lang="en-US" altLang="zh-CN" sz="2000" dirty="0">
                <a:latin typeface="Courier New" panose="02070309020205020404" charset="0"/>
                <a:ea typeface="宋体" panose="02010600030101010101" pitchFamily="2" charset="-122"/>
                <a:sym typeface="+mn-ea"/>
              </a:rPr>
              <a:t>K</a:t>
            </a:r>
            <a:r>
              <a:rPr lang="zh-CN" altLang="en-US" sz="2000" dirty="0">
                <a:latin typeface="Courier New" panose="02070309020205020404" charset="0"/>
                <a:ea typeface="宋体" panose="02010600030101010101" pitchFamily="2" charset="-122"/>
                <a:sym typeface="+mn-ea"/>
              </a:rPr>
              <a:t>的任一子集。若</a:t>
            </a:r>
            <a:r>
              <a:rPr lang="en-US" altLang="zh-CN" sz="2000" dirty="0">
                <a:latin typeface="Courier New" panose="02070309020205020404" charset="0"/>
                <a:ea typeface="宋体" panose="02010600030101010101" pitchFamily="2" charset="-122"/>
                <a:sym typeface="+mn-ea"/>
              </a:rPr>
              <a:t>K→U</a:t>
            </a:r>
            <a:r>
              <a:rPr lang="zh-CN" altLang="en-US" sz="2000" dirty="0">
                <a:latin typeface="Courier New" panose="02070309020205020404" charset="0"/>
                <a:ea typeface="宋体" panose="02010600030101010101" pitchFamily="2" charset="-122"/>
                <a:sym typeface="+mn-ea"/>
              </a:rPr>
              <a:t>，而不存在</a:t>
            </a:r>
            <a:r>
              <a:rPr lang="en-US" altLang="zh-CN" sz="2000" dirty="0">
                <a:latin typeface="Courier New" panose="02070309020205020404" charset="0"/>
                <a:ea typeface="宋体" panose="02010600030101010101" pitchFamily="2" charset="-122"/>
                <a:sym typeface="+mn-ea"/>
              </a:rPr>
              <a:t>K’→U</a:t>
            </a:r>
            <a:r>
              <a:rPr lang="zh-CN" altLang="en-US" sz="2000" dirty="0">
                <a:latin typeface="Courier New" panose="02070309020205020404" charset="0"/>
                <a:ea typeface="宋体" panose="02010600030101010101" pitchFamily="2" charset="-122"/>
                <a:sym typeface="+mn-ea"/>
              </a:rPr>
              <a:t>，则</a:t>
            </a:r>
            <a:r>
              <a:rPr lang="en-US" altLang="zh-CN" sz="2000" dirty="0">
                <a:latin typeface="Courier New" panose="02070309020205020404" charset="0"/>
                <a:ea typeface="宋体" panose="02010600030101010101" pitchFamily="2" charset="-122"/>
                <a:sym typeface="+mn-ea"/>
              </a:rPr>
              <a:t>K</a:t>
            </a:r>
            <a:r>
              <a:rPr lang="zh-CN" altLang="en-US" sz="2000" dirty="0">
                <a:latin typeface="Courier New" panose="02070309020205020404" charset="0"/>
                <a:ea typeface="宋体" panose="02010600030101010101" pitchFamily="2" charset="-122"/>
                <a:sym typeface="+mn-ea"/>
              </a:rPr>
              <a:t>为</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的候选码。</a:t>
            </a:r>
          </a:p>
          <a:p>
            <a:pPr indent="457200"/>
            <a:r>
              <a:rPr lang="zh-CN" altLang="en-US" sz="2000" dirty="0">
                <a:latin typeface="Courier New" panose="02070309020205020404" charset="0"/>
                <a:ea typeface="宋体" panose="02010600030101010101" pitchFamily="2" charset="-122"/>
                <a:sym typeface="+mn-ea"/>
              </a:rPr>
              <a:t>说明：</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）候选码可以唯一地标识关系中的每一个元组；</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）一个关系模式可能存在多个候选码，选中用于标识关系中每个元组的候选码称为主码（主键）；</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）包含在任何一个候选码中的属性，叫作主属性（</a:t>
            </a:r>
            <a:r>
              <a:rPr lang="en-US" altLang="zh-CN" sz="2000" dirty="0">
                <a:latin typeface="Courier New" panose="02070309020205020404" charset="0"/>
                <a:ea typeface="宋体" panose="02010600030101010101" pitchFamily="2" charset="-122"/>
                <a:sym typeface="+mn-ea"/>
              </a:rPr>
              <a:t>Prime </a:t>
            </a:r>
            <a:r>
              <a:rPr lang="en-US" altLang="zh-CN" sz="2000" dirty="0" err="1">
                <a:latin typeface="Courier New" panose="02070309020205020404" charset="0"/>
                <a:ea typeface="宋体" panose="02010600030101010101" pitchFamily="2" charset="-122"/>
                <a:sym typeface="+mn-ea"/>
              </a:rPr>
              <a:t>Atttibute</a:t>
            </a:r>
            <a:r>
              <a:rPr lang="zh-CN" altLang="en-US" sz="2000" dirty="0">
                <a:latin typeface="Courier New" panose="02070309020205020404" charset="0"/>
                <a:ea typeface="宋体" panose="02010600030101010101" pitchFamily="2" charset="-122"/>
                <a:sym typeface="+mn-ea"/>
              </a:rPr>
              <a:t>）。不包含在任何候选码中的属性称为非主属性（</a:t>
            </a:r>
            <a:r>
              <a:rPr lang="en-US" altLang="zh-CN" sz="2000" dirty="0">
                <a:latin typeface="Courier New" panose="02070309020205020404" charset="0"/>
                <a:ea typeface="宋体" panose="02010600030101010101" pitchFamily="2" charset="-122"/>
                <a:sym typeface="+mn-ea"/>
              </a:rPr>
              <a:t>Nonprime </a:t>
            </a:r>
            <a:r>
              <a:rPr lang="en-US" altLang="zh-CN" sz="2000" dirty="0" err="1">
                <a:latin typeface="Courier New" panose="02070309020205020404" charset="0"/>
                <a:ea typeface="宋体" panose="02010600030101010101" pitchFamily="2" charset="-122"/>
                <a:sym typeface="+mn-ea"/>
              </a:rPr>
              <a:t>Atttibute</a:t>
            </a:r>
            <a:r>
              <a:rPr lang="zh-CN" altLang="en-US"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4</a:t>
            </a:r>
            <a:r>
              <a:rPr lang="zh-CN" altLang="en-US" sz="2000" dirty="0">
                <a:latin typeface="Courier New" panose="02070309020205020404" charset="0"/>
                <a:ea typeface="宋体" panose="02010600030101010101" pitchFamily="2" charset="-122"/>
                <a:sym typeface="+mn-ea"/>
              </a:rPr>
              <a:t>）在最简单的情况下，候选码只包含一个属性。</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5</a:t>
            </a:r>
            <a:r>
              <a:rPr lang="zh-CN" altLang="en-US" sz="2000" dirty="0">
                <a:latin typeface="Courier New" panose="02070309020205020404" charset="0"/>
                <a:ea typeface="宋体" panose="02010600030101010101" pitchFamily="2" charset="-122"/>
                <a:sym typeface="+mn-ea"/>
              </a:rPr>
              <a:t>）在最极端的情况下，候选码包含关系模式的所有属性，称为全码（</a:t>
            </a:r>
            <a:r>
              <a:rPr lang="en-US" altLang="zh-CN" sz="2000" dirty="0">
                <a:latin typeface="Courier New" panose="02070309020205020404" charset="0"/>
                <a:ea typeface="宋体" panose="02010600030101010101" pitchFamily="2" charset="-122"/>
                <a:sym typeface="+mn-ea"/>
              </a:rPr>
              <a:t>All-key</a:t>
            </a:r>
            <a:r>
              <a:rPr lang="zh-CN" altLang="en-US"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举例如下。</a:t>
            </a:r>
          </a:p>
          <a:p>
            <a:pPr indent="457200"/>
            <a:r>
              <a:rPr lang="zh-CN" altLang="en-US" sz="2000" dirty="0">
                <a:latin typeface="Courier New" panose="02070309020205020404" charset="0"/>
                <a:ea typeface="宋体" panose="02010600030101010101" pitchFamily="2" charset="-122"/>
                <a:sym typeface="+mn-ea"/>
              </a:rPr>
              <a:t>实习</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姓名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所在院系</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实习单位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，全码（候选码）：</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姓名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所在院系</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实习单位</a:t>
            </a:r>
            <a:r>
              <a:rPr lang="en-US" altLang="zh-CN" sz="2000" dirty="0">
                <a:latin typeface="Courier New" panose="02070309020205020404" charset="0"/>
                <a:ea typeface="宋体" panose="02010600030101010101" pitchFamily="2" charset="-122"/>
                <a:sym typeface="+mn-ea"/>
              </a:rPr>
              <a:t>)</a:t>
            </a:r>
          </a:p>
        </p:txBody>
      </p:sp>
      <p:sp>
        <p:nvSpPr>
          <p:cNvPr id="2" name="矩形 1"/>
          <p:cNvSpPr/>
          <p:nvPr/>
        </p:nvSpPr>
        <p:spPr>
          <a:xfrm>
            <a:off x="1046328" y="1145136"/>
            <a:ext cx="2390398" cy="369332"/>
          </a:xfrm>
          <a:prstGeom prst="rect">
            <a:avLst/>
          </a:prstGeom>
        </p:spPr>
        <p:txBody>
          <a:bodyPr wrap="none">
            <a:spAutoFit/>
          </a:bodyPr>
          <a:lstStyle/>
          <a:p>
            <a:r>
              <a:rPr lang="en-US" altLang="zh-CN" dirty="0"/>
              <a:t>1</a:t>
            </a:r>
            <a:r>
              <a:rPr lang="zh-CN" altLang="en-US" dirty="0"/>
              <a:t>．主码和外码的定义</a:t>
            </a:r>
          </a:p>
        </p:txBody>
      </p:sp>
    </p:spTree>
    <p:extLst>
      <p:ext uri="{BB962C8B-B14F-4D97-AF65-F5344CB8AC3E}">
        <p14:creationId xmlns:p14="http://schemas.microsoft.com/office/powerpoint/2010/main" val="134896903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主码和外码</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2554545"/>
          </a:xfrm>
          <a:prstGeom prst="rect">
            <a:avLst/>
          </a:prstGeom>
        </p:spPr>
        <p:txBody>
          <a:bodyPr wrap="square">
            <a:spAutoFit/>
            <a:scene3d>
              <a:camera prst="orthographicFront"/>
              <a:lightRig rig="threePt" dir="t"/>
            </a:scene3d>
            <a:sp3d contourW="6350"/>
          </a:bodyPr>
          <a:lstStyle/>
          <a:p>
            <a:pPr indent="457200"/>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定义</a:t>
            </a:r>
            <a:r>
              <a:rPr lang="en-US" altLang="zh-CN" sz="2000" dirty="0">
                <a:latin typeface="Courier New" panose="02070309020205020404" charset="0"/>
                <a:ea typeface="宋体" panose="02010600030101010101" pitchFamily="2" charset="-122"/>
                <a:sym typeface="+mn-ea"/>
              </a:rPr>
              <a:t>3.6】</a:t>
            </a:r>
            <a:r>
              <a:rPr lang="zh-CN" altLang="en-US" sz="2000" dirty="0">
                <a:latin typeface="Courier New" panose="02070309020205020404" charset="0"/>
                <a:ea typeface="宋体" panose="02010600030101010101" pitchFamily="2" charset="-122"/>
                <a:sym typeface="+mn-ea"/>
              </a:rPr>
              <a:t>设有两个关系模式</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和</a:t>
            </a:r>
            <a:r>
              <a:rPr lang="en-US" altLang="zh-CN" sz="2000" dirty="0">
                <a:latin typeface="Courier New" panose="02070309020205020404" charset="0"/>
                <a:ea typeface="宋体" panose="02010600030101010101" pitchFamily="2" charset="-122"/>
                <a:sym typeface="+mn-ea"/>
              </a:rPr>
              <a:t>S</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是</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的属性（组），并且</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不是</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的主码，但</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是</a:t>
            </a:r>
            <a:r>
              <a:rPr lang="en-US" altLang="zh-CN" sz="2000" dirty="0">
                <a:latin typeface="Courier New" panose="02070309020205020404" charset="0"/>
                <a:ea typeface="宋体" panose="02010600030101010101" pitchFamily="2" charset="-122"/>
                <a:sym typeface="+mn-ea"/>
              </a:rPr>
              <a:t>S</a:t>
            </a:r>
            <a:r>
              <a:rPr lang="zh-CN" altLang="en-US" sz="2000" dirty="0">
                <a:latin typeface="Courier New" panose="02070309020205020404" charset="0"/>
                <a:ea typeface="宋体" panose="02010600030101010101" pitchFamily="2" charset="-122"/>
                <a:sym typeface="+mn-ea"/>
              </a:rPr>
              <a:t>的主码，则称</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是</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的外码（外键）。</a:t>
            </a:r>
          </a:p>
          <a:p>
            <a:pPr indent="457200"/>
            <a:r>
              <a:rPr lang="zh-CN" altLang="en-US" sz="2000" dirty="0">
                <a:latin typeface="Courier New" panose="02070309020205020404" charset="0"/>
                <a:ea typeface="宋体" panose="02010600030101010101" pitchFamily="2" charset="-122"/>
                <a:sym typeface="+mn-ea"/>
              </a:rPr>
              <a:t>举例如下。</a:t>
            </a:r>
          </a:p>
          <a:p>
            <a:pPr indent="457200"/>
            <a:r>
              <a:rPr lang="zh-CN" altLang="en-US" sz="2000" dirty="0">
                <a:latin typeface="Courier New" panose="02070309020205020404" charset="0"/>
                <a:ea typeface="宋体" panose="02010600030101010101" pitchFamily="2" charset="-122"/>
                <a:sym typeface="+mn-ea"/>
              </a:rPr>
              <a:t>职工</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职工号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姓名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性别</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职称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部门号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，主码：职工号，外码：部门号</a:t>
            </a:r>
          </a:p>
          <a:p>
            <a:pPr indent="457200"/>
            <a:r>
              <a:rPr lang="zh-CN" altLang="en-US" sz="2000" dirty="0">
                <a:latin typeface="Courier New" panose="02070309020205020404" charset="0"/>
                <a:ea typeface="宋体" panose="02010600030101010101" pitchFamily="2" charset="-122"/>
                <a:sym typeface="+mn-ea"/>
              </a:rPr>
              <a:t>部门</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部门号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部门名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电话</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负责人</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，主码：部门号</a:t>
            </a:r>
          </a:p>
          <a:p>
            <a:pPr indent="457200"/>
            <a:r>
              <a:rPr lang="zh-CN" altLang="en-US" sz="2000" dirty="0">
                <a:latin typeface="Courier New" panose="02070309020205020404" charset="0"/>
                <a:ea typeface="宋体" panose="02010600030101010101" pitchFamily="2" charset="-122"/>
                <a:sym typeface="+mn-ea"/>
              </a:rPr>
              <a:t>关系间的联系通过主表的主码和从表的外码的取值来建立，如果要查询某个职工所在部门的基本信息，只需要查询部门表中的部门号与该职工部门号相同的记录即可。可以说，主码和外码提供了关系间联系的途径。</a:t>
            </a:r>
          </a:p>
        </p:txBody>
      </p:sp>
      <p:sp>
        <p:nvSpPr>
          <p:cNvPr id="2" name="矩形 1"/>
          <p:cNvSpPr/>
          <p:nvPr/>
        </p:nvSpPr>
        <p:spPr>
          <a:xfrm>
            <a:off x="1046328" y="1145136"/>
            <a:ext cx="2390398" cy="369332"/>
          </a:xfrm>
          <a:prstGeom prst="rect">
            <a:avLst/>
          </a:prstGeom>
        </p:spPr>
        <p:txBody>
          <a:bodyPr wrap="none">
            <a:spAutoFit/>
          </a:bodyPr>
          <a:lstStyle/>
          <a:p>
            <a:r>
              <a:rPr lang="en-US" altLang="zh-CN" dirty="0"/>
              <a:t>1</a:t>
            </a:r>
            <a:r>
              <a:rPr lang="zh-CN" altLang="en-US" dirty="0"/>
              <a:t>．主码和外码的定义</a:t>
            </a:r>
          </a:p>
        </p:txBody>
      </p:sp>
    </p:spTree>
    <p:extLst>
      <p:ext uri="{BB962C8B-B14F-4D97-AF65-F5344CB8AC3E}">
        <p14:creationId xmlns:p14="http://schemas.microsoft.com/office/powerpoint/2010/main" val="3124345989"/>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主码和外码</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2862322"/>
          </a:xfrm>
          <a:prstGeom prst="rect">
            <a:avLst/>
          </a:prstGeom>
        </p:spPr>
        <p:txBody>
          <a:bodyPr wrap="square">
            <a:spAutoFit/>
            <a:scene3d>
              <a:camera prst="orthographicFront"/>
              <a:lightRig rig="threePt" dir="t"/>
            </a:scene3d>
            <a:sp3d contourW="6350"/>
          </a:bodyPr>
          <a:lstStyle/>
          <a:p>
            <a:pPr indent="457200"/>
            <a:r>
              <a:rPr lang="zh-CN" altLang="en-US" sz="2000" dirty="0">
                <a:latin typeface="Courier New" panose="02070309020205020404" charset="0"/>
                <a:ea typeface="宋体" panose="02010600030101010101" pitchFamily="2" charset="-122"/>
                <a:sym typeface="+mn-ea"/>
              </a:rPr>
              <a:t>由主码的形式化定义可以推导出：主码是由一个或多个属性组成的，是唯一标识元组的最小属性组。与之对应，不包含在任何候选码中的属性称为非码属性（</a:t>
            </a:r>
            <a:r>
              <a:rPr lang="en-US" altLang="zh-CN" sz="2000" dirty="0">
                <a:latin typeface="Courier New" panose="02070309020205020404" charset="0"/>
                <a:ea typeface="宋体" panose="02010600030101010101" pitchFamily="2" charset="-122"/>
                <a:sym typeface="+mn-ea"/>
              </a:rPr>
              <a:t>Non-key attribute</a:t>
            </a:r>
            <a:r>
              <a:rPr lang="zh-CN" altLang="en-US"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在关系中，主码取值总是唯一且无重复的，主码值能唯一决定一个元组。因为如果主码值允许重复，则元组都会重复，这违反了实体完整性规则。元组的重复则表示存在两个完全相同的实体，这在现实世界显然是不可能的，所以主码是不允许重复取值的。</a:t>
            </a:r>
          </a:p>
          <a:p>
            <a:pPr indent="457200"/>
            <a:r>
              <a:rPr lang="zh-CN" altLang="en-US" sz="2000" dirty="0">
                <a:latin typeface="Courier New" panose="02070309020205020404" charset="0"/>
                <a:ea typeface="宋体" panose="02010600030101010101" pitchFamily="2" charset="-122"/>
                <a:sym typeface="+mn-ea"/>
              </a:rPr>
              <a:t>函数依赖是一个与数据有关的事物规则的概念。在关系模式</a:t>
            </a:r>
            <a:r>
              <a:rPr lang="en-US" altLang="zh-CN" sz="2000" dirty="0">
                <a:latin typeface="Courier New" panose="02070309020205020404" charset="0"/>
                <a:ea typeface="宋体" panose="02010600030101010101" pitchFamily="2" charset="-122"/>
                <a:sym typeface="+mn-ea"/>
              </a:rPr>
              <a:t>R(U)</a:t>
            </a:r>
            <a:r>
              <a:rPr lang="zh-CN" altLang="en-US" sz="2000" dirty="0">
                <a:latin typeface="Courier New" panose="02070309020205020404" charset="0"/>
                <a:ea typeface="宋体" panose="02010600030101010101" pitchFamily="2" charset="-122"/>
                <a:sym typeface="+mn-ea"/>
              </a:rPr>
              <a:t>中，对于</a:t>
            </a:r>
            <a:r>
              <a:rPr lang="en-US" altLang="zh-CN" sz="2000" dirty="0">
                <a:latin typeface="Courier New" panose="02070309020205020404" charset="0"/>
                <a:ea typeface="宋体" panose="02010600030101010101" pitchFamily="2" charset="-122"/>
                <a:sym typeface="+mn-ea"/>
              </a:rPr>
              <a:t>U</a:t>
            </a:r>
            <a:r>
              <a:rPr lang="zh-CN" altLang="en-US" sz="2000" dirty="0">
                <a:latin typeface="Courier New" panose="02070309020205020404" charset="0"/>
                <a:ea typeface="宋体" panose="02010600030101010101" pitchFamily="2" charset="-122"/>
                <a:sym typeface="+mn-ea"/>
              </a:rPr>
              <a:t>的子集</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和</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，如果属性</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函数依赖于属性</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，那么知道了</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的值，则完全可以确定</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的值。这并非是可以由</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的值计算出</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的值，而是逻辑上只能存在一个</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的值。</a:t>
            </a:r>
          </a:p>
        </p:txBody>
      </p:sp>
      <p:sp>
        <p:nvSpPr>
          <p:cNvPr id="2" name="矩形 1"/>
          <p:cNvSpPr/>
          <p:nvPr/>
        </p:nvSpPr>
        <p:spPr>
          <a:xfrm>
            <a:off x="1046328" y="1145136"/>
            <a:ext cx="3082895" cy="369332"/>
          </a:xfrm>
          <a:prstGeom prst="rect">
            <a:avLst/>
          </a:prstGeom>
        </p:spPr>
        <p:txBody>
          <a:bodyPr wrap="none">
            <a:spAutoFit/>
          </a:bodyPr>
          <a:lstStyle/>
          <a:p>
            <a:r>
              <a:rPr lang="en-US" altLang="zh-CN" dirty="0"/>
              <a:t>2</a:t>
            </a:r>
            <a:r>
              <a:rPr lang="zh-CN" altLang="en-US" dirty="0"/>
              <a:t>．函数依赖和主码的唯一性</a:t>
            </a:r>
          </a:p>
        </p:txBody>
      </p:sp>
    </p:spTree>
    <p:extLst>
      <p:ext uri="{BB962C8B-B14F-4D97-AF65-F5344CB8AC3E}">
        <p14:creationId xmlns:p14="http://schemas.microsoft.com/office/powerpoint/2010/main" val="1479031383"/>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02</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3877985"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smtClean="0">
                <a:solidFill>
                  <a:srgbClr val="2980B9"/>
                </a:solidFill>
                <a:ea typeface="微软雅黑" panose="020B0503020204020204" charset="-122"/>
              </a:rPr>
              <a:t>函数依赖的公里系统</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09358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922869"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rPr>
              <a:t>Armstrong</a:t>
            </a:r>
            <a:r>
              <a:rPr lang="zh-CN" altLang="en-US" sz="3200" b="1" dirty="0">
                <a:solidFill>
                  <a:srgbClr val="2980B9"/>
                </a:solidFill>
              </a:rPr>
              <a:t>公理</a:t>
            </a:r>
            <a:r>
              <a:rPr lang="zh-CN" altLang="en-US" sz="3200" b="1" dirty="0" smtClean="0">
                <a:solidFill>
                  <a:srgbClr val="2980B9"/>
                </a:solidFill>
              </a:rPr>
              <a:t>系统</a:t>
            </a:r>
            <a:endParaRPr lang="zh-CN" altLang="en-US" sz="3200" b="1" dirty="0">
              <a:solidFill>
                <a:srgbClr val="2980B9"/>
              </a:solidFill>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4708981"/>
          </a:xfrm>
          <a:prstGeom prst="rect">
            <a:avLst/>
          </a:prstGeom>
        </p:spPr>
        <p:txBody>
          <a:bodyPr wrap="square">
            <a:spAutoFit/>
            <a:scene3d>
              <a:camera prst="orthographicFront"/>
              <a:lightRig rig="threePt" dir="t"/>
            </a:scene3d>
            <a:sp3d contourW="6350"/>
          </a:bodyPr>
          <a:lstStyle/>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定义</a:t>
            </a:r>
            <a:r>
              <a:rPr lang="en-US" altLang="zh-CN" sz="2000" dirty="0">
                <a:solidFill>
                  <a:srgbClr val="000000"/>
                </a:solidFill>
                <a:latin typeface="Courier New" panose="02070309020205020404" charset="0"/>
                <a:ea typeface="宋体" panose="02010600030101010101" pitchFamily="2" charset="-122"/>
                <a:sym typeface="+mn-ea"/>
              </a:rPr>
              <a:t>3.7】 </a:t>
            </a:r>
            <a:r>
              <a:rPr lang="zh-CN" altLang="en-US" sz="2000" dirty="0">
                <a:solidFill>
                  <a:srgbClr val="000000"/>
                </a:solidFill>
                <a:latin typeface="Courier New" panose="02070309020205020404" charset="0"/>
                <a:ea typeface="宋体" panose="02010600030101010101" pitchFamily="2" charset="-122"/>
                <a:sym typeface="+mn-ea"/>
              </a:rPr>
              <a:t>设</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是一个具有属性集合</a:t>
            </a:r>
            <a:r>
              <a:rPr lang="en-US" altLang="zh-CN" sz="2000" dirty="0">
                <a:solidFill>
                  <a:srgbClr val="000000"/>
                </a:solidFill>
                <a:latin typeface="Courier New" panose="02070309020205020404" charset="0"/>
                <a:ea typeface="宋体" panose="02010600030101010101" pitchFamily="2" charset="-122"/>
                <a:sym typeface="+mn-ea"/>
              </a:rPr>
              <a:t>U</a:t>
            </a:r>
            <a:r>
              <a:rPr lang="zh-CN" altLang="en-US" sz="2000" dirty="0">
                <a:solidFill>
                  <a:srgbClr val="000000"/>
                </a:solidFill>
                <a:latin typeface="Courier New" panose="02070309020205020404" charset="0"/>
                <a:ea typeface="宋体" panose="02010600030101010101" pitchFamily="2" charset="-122"/>
                <a:sym typeface="+mn-ea"/>
              </a:rPr>
              <a:t>的关系模式，</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是</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上的函数依赖集合，对于任何一组满足函数依赖</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的关系</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，若函数依赖</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都成立，则称</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逻辑蕴涵</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，或称</a:t>
            </a:r>
            <a:r>
              <a:rPr lang="en-US" altLang="zh-CN" sz="2000" dirty="0">
                <a:solidFill>
                  <a:srgbClr val="000000"/>
                </a:solidFill>
                <a:latin typeface="Courier New" panose="02070309020205020404" charset="0"/>
                <a:ea typeface="宋体" panose="02010600030101010101" pitchFamily="2" charset="-122"/>
                <a:sym typeface="+mn-ea"/>
              </a:rPr>
              <a:t>X→Y </a:t>
            </a:r>
            <a:r>
              <a:rPr lang="zh-CN" altLang="en-US" sz="2000" dirty="0">
                <a:solidFill>
                  <a:srgbClr val="000000"/>
                </a:solidFill>
                <a:latin typeface="Courier New" panose="02070309020205020404" charset="0"/>
                <a:ea typeface="宋体" panose="02010600030101010101" pitchFamily="2" charset="-122"/>
                <a:sym typeface="+mn-ea"/>
              </a:rPr>
              <a:t>是</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的逻辑蕴涵。</a:t>
            </a:r>
          </a:p>
          <a:p>
            <a:pPr indent="457200"/>
            <a:r>
              <a:rPr lang="zh-CN" altLang="en-US" sz="2000" dirty="0">
                <a:solidFill>
                  <a:srgbClr val="000000"/>
                </a:solidFill>
                <a:latin typeface="Courier New" panose="02070309020205020404" charset="0"/>
                <a:ea typeface="宋体" panose="02010600030101010101" pitchFamily="2" charset="-122"/>
                <a:sym typeface="+mn-ea"/>
              </a:rPr>
              <a:t>为了求得给定关系模式的主码，从一组函数依赖中求得其蕴涵的函数依赖，就需要使用</a:t>
            </a:r>
            <a:r>
              <a:rPr lang="en-US" altLang="zh-CN" sz="2000" dirty="0">
                <a:solidFill>
                  <a:srgbClr val="000000"/>
                </a:solidFill>
                <a:latin typeface="Courier New" panose="02070309020205020404" charset="0"/>
                <a:ea typeface="宋体" panose="02010600030101010101" pitchFamily="2" charset="-122"/>
                <a:sym typeface="+mn-ea"/>
              </a:rPr>
              <a:t>Armstrong</a:t>
            </a:r>
            <a:r>
              <a:rPr lang="zh-CN" altLang="en-US" sz="2000" dirty="0">
                <a:solidFill>
                  <a:srgbClr val="000000"/>
                </a:solidFill>
                <a:latin typeface="Courier New" panose="02070309020205020404" charset="0"/>
                <a:ea typeface="宋体" panose="02010600030101010101" pitchFamily="2" charset="-122"/>
                <a:sym typeface="+mn-ea"/>
              </a:rPr>
              <a:t>公理系统。</a:t>
            </a:r>
          </a:p>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定理</a:t>
            </a:r>
            <a:r>
              <a:rPr lang="en-US" altLang="zh-CN" sz="2000" dirty="0">
                <a:solidFill>
                  <a:srgbClr val="000000"/>
                </a:solidFill>
                <a:latin typeface="Courier New" panose="02070309020205020404" charset="0"/>
                <a:ea typeface="宋体" panose="02010600030101010101" pitchFamily="2" charset="-122"/>
                <a:sym typeface="+mn-ea"/>
              </a:rPr>
              <a:t>3.1】 Armstrong</a:t>
            </a:r>
            <a:r>
              <a:rPr lang="zh-CN" altLang="en-US" sz="2000" dirty="0">
                <a:solidFill>
                  <a:srgbClr val="000000"/>
                </a:solidFill>
                <a:latin typeface="Courier New" panose="02070309020205020404" charset="0"/>
                <a:ea typeface="宋体" panose="02010600030101010101" pitchFamily="2" charset="-122"/>
                <a:sym typeface="+mn-ea"/>
              </a:rPr>
              <a:t>公理系统对关系模式</a:t>
            </a:r>
            <a:r>
              <a:rPr lang="en-US" altLang="zh-CN" sz="2000" dirty="0">
                <a:solidFill>
                  <a:srgbClr val="000000"/>
                </a:solidFill>
                <a:latin typeface="Courier New" panose="02070309020205020404" charset="0"/>
                <a:ea typeface="宋体" panose="02010600030101010101" pitchFamily="2" charset="-122"/>
                <a:sym typeface="+mn-ea"/>
              </a:rPr>
              <a:t>R(U</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来说有以下的推理规则，这些规则是保真的，它们不会产生错误的函数依赖。</a:t>
            </a:r>
          </a:p>
          <a:p>
            <a:pPr indent="457200"/>
            <a:r>
              <a:rPr lang="zh-CN" altLang="en-US" sz="2000" dirty="0">
                <a:solidFill>
                  <a:srgbClr val="000000"/>
                </a:solidFill>
                <a:latin typeface="Courier New" panose="02070309020205020404" charset="0"/>
                <a:ea typeface="宋体" panose="02010600030101010101" pitchFamily="2" charset="-122"/>
                <a:sym typeface="+mn-ea"/>
              </a:rPr>
              <a:t>①自反律（平凡函数依赖）：若</a:t>
            </a:r>
            <a:r>
              <a:rPr lang="en-US" altLang="zh-CN" sz="2000" dirty="0">
                <a:solidFill>
                  <a:srgbClr val="000000"/>
                </a:solidFill>
                <a:latin typeface="Courier New" panose="02070309020205020404" charset="0"/>
                <a:ea typeface="宋体" panose="02010600030101010101" pitchFamily="2" charset="-122"/>
                <a:sym typeface="+mn-ea"/>
              </a:rPr>
              <a:t>Y⊆X⊆U</a:t>
            </a:r>
            <a:r>
              <a:rPr lang="zh-CN" altLang="en-US" sz="2000" dirty="0">
                <a:solidFill>
                  <a:srgbClr val="000000"/>
                </a:solidFill>
                <a:latin typeface="Courier New" panose="02070309020205020404" charset="0"/>
                <a:ea typeface="宋体" panose="02010600030101010101" pitchFamily="2" charset="-122"/>
                <a:sym typeface="+mn-ea"/>
              </a:rPr>
              <a:t>，则</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所蕴涵。</a:t>
            </a:r>
          </a:p>
          <a:p>
            <a:pPr indent="457200"/>
            <a:r>
              <a:rPr lang="zh-CN" altLang="en-US" sz="2000" dirty="0">
                <a:solidFill>
                  <a:srgbClr val="000000"/>
                </a:solidFill>
                <a:latin typeface="Courier New" panose="02070309020205020404" charset="0"/>
                <a:ea typeface="宋体" panose="02010600030101010101" pitchFamily="2" charset="-122"/>
                <a:sym typeface="+mn-ea"/>
              </a:rPr>
              <a:t>②增广律：若</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所蕴涵，且</a:t>
            </a:r>
            <a:r>
              <a:rPr lang="en-US" altLang="zh-CN" sz="2000" dirty="0">
                <a:solidFill>
                  <a:srgbClr val="000000"/>
                </a:solidFill>
                <a:latin typeface="Courier New" panose="02070309020205020404" charset="0"/>
                <a:ea typeface="宋体" panose="02010600030101010101" pitchFamily="2" charset="-122"/>
                <a:sym typeface="+mn-ea"/>
              </a:rPr>
              <a:t>Z⊆U</a:t>
            </a:r>
            <a:r>
              <a:rPr lang="zh-CN" altLang="en-US" sz="2000" dirty="0">
                <a:solidFill>
                  <a:srgbClr val="000000"/>
                </a:solidFill>
                <a:latin typeface="Courier New" panose="02070309020205020404" charset="0"/>
                <a:ea typeface="宋体" panose="02010600030101010101" pitchFamily="2" charset="-122"/>
                <a:sym typeface="+mn-ea"/>
              </a:rPr>
              <a:t>，则</a:t>
            </a:r>
            <a:r>
              <a:rPr lang="en-US" altLang="zh-CN" sz="2000" dirty="0">
                <a:solidFill>
                  <a:srgbClr val="000000"/>
                </a:solidFill>
                <a:latin typeface="Courier New" panose="02070309020205020404" charset="0"/>
                <a:ea typeface="宋体" panose="02010600030101010101" pitchFamily="2" charset="-122"/>
                <a:sym typeface="+mn-ea"/>
              </a:rPr>
              <a:t>XZ→YZ</a:t>
            </a:r>
            <a:r>
              <a:rPr lang="zh-CN" altLang="en-US" sz="2000" dirty="0">
                <a:solidFill>
                  <a:srgbClr val="000000"/>
                </a:solidFill>
                <a:latin typeface="Courier New" panose="02070309020205020404" charset="0"/>
                <a:ea typeface="宋体" panose="02010600030101010101" pitchFamily="2" charset="-122"/>
                <a:sym typeface="+mn-ea"/>
              </a:rPr>
              <a:t>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所蕴涵。</a:t>
            </a:r>
          </a:p>
          <a:p>
            <a:pPr indent="457200"/>
            <a:r>
              <a:rPr lang="zh-CN" altLang="en-US" sz="2000" dirty="0">
                <a:solidFill>
                  <a:srgbClr val="000000"/>
                </a:solidFill>
                <a:latin typeface="Courier New" panose="02070309020205020404" charset="0"/>
                <a:ea typeface="宋体" panose="02010600030101010101" pitchFamily="2" charset="-122"/>
                <a:sym typeface="+mn-ea"/>
              </a:rPr>
              <a:t>③传递律：若</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及</a:t>
            </a:r>
            <a:r>
              <a:rPr lang="en-US" altLang="zh-CN" sz="2000" dirty="0">
                <a:solidFill>
                  <a:srgbClr val="000000"/>
                </a:solidFill>
                <a:latin typeface="Courier New" panose="02070309020205020404" charset="0"/>
                <a:ea typeface="宋体" panose="02010600030101010101" pitchFamily="2" charset="-122"/>
                <a:sym typeface="+mn-ea"/>
              </a:rPr>
              <a:t>Y→Z</a:t>
            </a:r>
            <a:r>
              <a:rPr lang="zh-CN" altLang="en-US" sz="2000" dirty="0">
                <a:solidFill>
                  <a:srgbClr val="000000"/>
                </a:solidFill>
                <a:latin typeface="Courier New" panose="02070309020205020404" charset="0"/>
                <a:ea typeface="宋体" panose="02010600030101010101" pitchFamily="2" charset="-122"/>
                <a:sym typeface="+mn-ea"/>
              </a:rPr>
              <a:t>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所蕴涵，则</a:t>
            </a:r>
            <a:r>
              <a:rPr lang="en-US" altLang="zh-CN" sz="2000" dirty="0">
                <a:solidFill>
                  <a:srgbClr val="000000"/>
                </a:solidFill>
                <a:latin typeface="Courier New" panose="02070309020205020404" charset="0"/>
                <a:ea typeface="宋体" panose="02010600030101010101" pitchFamily="2" charset="-122"/>
                <a:sym typeface="+mn-ea"/>
              </a:rPr>
              <a:t>X→Z</a:t>
            </a:r>
            <a:r>
              <a:rPr lang="zh-CN" altLang="en-US" sz="2000" dirty="0">
                <a:solidFill>
                  <a:srgbClr val="000000"/>
                </a:solidFill>
                <a:latin typeface="Courier New" panose="02070309020205020404" charset="0"/>
                <a:ea typeface="宋体" panose="02010600030101010101" pitchFamily="2" charset="-122"/>
                <a:sym typeface="+mn-ea"/>
              </a:rPr>
              <a:t>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所蕴涵。</a:t>
            </a:r>
          </a:p>
          <a:p>
            <a:pPr indent="457200"/>
            <a:r>
              <a:rPr lang="zh-CN" altLang="en-US" sz="2000" dirty="0">
                <a:solidFill>
                  <a:srgbClr val="000000"/>
                </a:solidFill>
                <a:latin typeface="Courier New" panose="02070309020205020404" charset="0"/>
                <a:ea typeface="宋体" panose="02010600030101010101" pitchFamily="2" charset="-122"/>
                <a:sym typeface="+mn-ea"/>
              </a:rPr>
              <a:t>说明：</a:t>
            </a:r>
            <a:r>
              <a:rPr lang="en-US" altLang="zh-CN" sz="2000" dirty="0">
                <a:solidFill>
                  <a:srgbClr val="000000"/>
                </a:solidFill>
                <a:latin typeface="Courier New" panose="02070309020205020404" charset="0"/>
                <a:ea typeface="宋体" panose="02010600030101010101" pitchFamily="2" charset="-122"/>
                <a:sym typeface="+mn-ea"/>
              </a:rPr>
              <a:t>XZ</a:t>
            </a:r>
            <a:r>
              <a:rPr lang="zh-CN" altLang="en-US" sz="2000" dirty="0">
                <a:solidFill>
                  <a:srgbClr val="000000"/>
                </a:solidFill>
                <a:latin typeface="Courier New" panose="02070309020205020404" charset="0"/>
                <a:ea typeface="宋体" panose="02010600030101010101" pitchFamily="2" charset="-122"/>
                <a:sym typeface="+mn-ea"/>
              </a:rPr>
              <a:t>即为</a:t>
            </a:r>
            <a:r>
              <a:rPr lang="en-US" altLang="zh-CN" sz="2000" dirty="0">
                <a:solidFill>
                  <a:srgbClr val="000000"/>
                </a:solidFill>
                <a:latin typeface="Courier New" panose="02070309020205020404" charset="0"/>
                <a:ea typeface="宋体" panose="02010600030101010101" pitchFamily="2" charset="-122"/>
                <a:sym typeface="+mn-ea"/>
              </a:rPr>
              <a:t>X∪Z</a:t>
            </a:r>
            <a:r>
              <a:rPr lang="zh-CN" altLang="en-US" sz="2000" dirty="0">
                <a:solidFill>
                  <a:srgbClr val="000000"/>
                </a:solidFill>
                <a:latin typeface="Courier New" panose="02070309020205020404" charset="0"/>
                <a:ea typeface="宋体" panose="02010600030101010101" pitchFamily="2" charset="-122"/>
                <a:sym typeface="+mn-ea"/>
              </a:rPr>
              <a:t>，下同。</a:t>
            </a:r>
          </a:p>
          <a:p>
            <a:pPr indent="457200"/>
            <a:r>
              <a:rPr lang="zh-CN" altLang="en-US" sz="2000" dirty="0">
                <a:solidFill>
                  <a:srgbClr val="000000"/>
                </a:solidFill>
                <a:latin typeface="Courier New" panose="02070309020205020404" charset="0"/>
                <a:ea typeface="宋体" panose="02010600030101010101" pitchFamily="2" charset="-122"/>
                <a:sym typeface="+mn-ea"/>
              </a:rPr>
              <a:t>注意：由自反律所得到的函数依赖均是平凡的函数依赖，自反律的使用并不依赖于</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smtClean="0">
                <a:solidFill>
                  <a:srgbClr val="000000"/>
                </a:solidFill>
                <a:latin typeface="Courier New" panose="02070309020205020404" charset="0"/>
                <a:ea typeface="宋体" panose="02010600030101010101" pitchFamily="2" charset="-122"/>
                <a:sym typeface="+mn-ea"/>
              </a:rPr>
              <a:t>。</a:t>
            </a:r>
            <a:endParaRPr lang="en-US" altLang="zh-CN" sz="2000" dirty="0" smtClean="0">
              <a:solidFill>
                <a:srgbClr val="000000"/>
              </a:solidFill>
              <a:latin typeface="Courier New" panose="02070309020205020404" charset="0"/>
              <a:ea typeface="宋体" panose="02010600030101010101" pitchFamily="2" charset="-122"/>
              <a:sym typeface="+mn-ea"/>
            </a:endParaRPr>
          </a:p>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引理</a:t>
            </a:r>
            <a:r>
              <a:rPr lang="en-US" altLang="zh-CN" sz="2000" dirty="0">
                <a:solidFill>
                  <a:srgbClr val="000000"/>
                </a:solidFill>
                <a:latin typeface="Courier New" panose="02070309020205020404" charset="0"/>
                <a:ea typeface="宋体" panose="02010600030101010101" pitchFamily="2" charset="-122"/>
                <a:sym typeface="+mn-ea"/>
              </a:rPr>
              <a:t>3.1】 Armstrong</a:t>
            </a:r>
            <a:r>
              <a:rPr lang="zh-CN" altLang="en-US" sz="2000" dirty="0">
                <a:solidFill>
                  <a:srgbClr val="000000"/>
                </a:solidFill>
                <a:latin typeface="Courier New" panose="02070309020205020404" charset="0"/>
                <a:ea typeface="宋体" panose="02010600030101010101" pitchFamily="2" charset="-122"/>
                <a:sym typeface="+mn-ea"/>
              </a:rPr>
              <a:t>公理是正确的。即如果函数依赖</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成立，则由</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根据</a:t>
            </a:r>
            <a:r>
              <a:rPr lang="en-US" altLang="zh-CN" sz="2000" dirty="0">
                <a:solidFill>
                  <a:srgbClr val="000000"/>
                </a:solidFill>
                <a:latin typeface="Courier New" panose="02070309020205020404" charset="0"/>
                <a:ea typeface="宋体" panose="02010600030101010101" pitchFamily="2" charset="-122"/>
                <a:sym typeface="+mn-ea"/>
              </a:rPr>
              <a:t>Armstrong</a:t>
            </a:r>
            <a:r>
              <a:rPr lang="zh-CN" altLang="en-US" sz="2000" dirty="0">
                <a:solidFill>
                  <a:srgbClr val="000000"/>
                </a:solidFill>
                <a:latin typeface="Courier New" panose="02070309020205020404" charset="0"/>
                <a:ea typeface="宋体" panose="02010600030101010101" pitchFamily="2" charset="-122"/>
                <a:sym typeface="+mn-ea"/>
              </a:rPr>
              <a:t>公理所推导的函数依赖总是成立的（并且被称为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所蕴涵的函数依赖）。</a:t>
            </a:r>
          </a:p>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定理</a:t>
            </a:r>
            <a:r>
              <a:rPr lang="en-US" altLang="zh-CN" sz="2000" dirty="0">
                <a:solidFill>
                  <a:srgbClr val="000000"/>
                </a:solidFill>
                <a:latin typeface="Courier New" panose="02070309020205020404" charset="0"/>
                <a:ea typeface="宋体" panose="02010600030101010101" pitchFamily="2" charset="-122"/>
                <a:sym typeface="+mn-ea"/>
              </a:rPr>
              <a:t>3.2】 Armstrong</a:t>
            </a:r>
            <a:r>
              <a:rPr lang="zh-CN" altLang="en-US" sz="2000" dirty="0">
                <a:solidFill>
                  <a:srgbClr val="000000"/>
                </a:solidFill>
                <a:latin typeface="Courier New" panose="02070309020205020404" charset="0"/>
                <a:ea typeface="宋体" panose="02010600030101010101" pitchFamily="2" charset="-122"/>
                <a:sym typeface="+mn-ea"/>
              </a:rPr>
              <a:t>公理是正确的、完备的</a:t>
            </a:r>
            <a:r>
              <a:rPr lang="zh-CN" altLang="en-US" sz="2000" dirty="0" smtClean="0">
                <a:solidFill>
                  <a:srgbClr val="000000"/>
                </a:solidFill>
                <a:latin typeface="Courier New" panose="02070309020205020404" charset="0"/>
                <a:ea typeface="宋体" panose="02010600030101010101" pitchFamily="2" charset="-122"/>
                <a:sym typeface="+mn-ea"/>
              </a:rPr>
              <a:t>。</a:t>
            </a:r>
            <a:endParaRPr lang="zh-CN" altLang="en-US" sz="2000" dirty="0">
              <a:solidFill>
                <a:srgbClr val="000000"/>
              </a:solidFill>
              <a:latin typeface="Courier New" panose="02070309020205020404" charset="0"/>
              <a:ea typeface="宋体" panose="02010600030101010101" pitchFamily="2" charset="-122"/>
              <a:sym typeface="+mn-ea"/>
            </a:endParaRPr>
          </a:p>
        </p:txBody>
      </p:sp>
    </p:spTree>
    <p:extLst>
      <p:ext uri="{BB962C8B-B14F-4D97-AF65-F5344CB8AC3E}">
        <p14:creationId xmlns:p14="http://schemas.microsoft.com/office/powerpoint/2010/main" val="163535242"/>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922869"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rPr>
              <a:t>Armstrong</a:t>
            </a:r>
            <a:r>
              <a:rPr lang="zh-CN" altLang="en-US" sz="3200" b="1" dirty="0">
                <a:solidFill>
                  <a:srgbClr val="2980B9"/>
                </a:solidFill>
              </a:rPr>
              <a:t>公理</a:t>
            </a:r>
            <a:r>
              <a:rPr lang="zh-CN" altLang="en-US" sz="3200" b="1" dirty="0" smtClean="0">
                <a:solidFill>
                  <a:srgbClr val="2980B9"/>
                </a:solidFill>
              </a:rPr>
              <a:t>系统</a:t>
            </a:r>
            <a:endParaRPr lang="zh-CN" altLang="en-US" sz="3200" b="1" dirty="0">
              <a:solidFill>
                <a:srgbClr val="2980B9"/>
              </a:solidFill>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3477875"/>
          </a:xfrm>
          <a:prstGeom prst="rect">
            <a:avLst/>
          </a:prstGeom>
        </p:spPr>
        <p:txBody>
          <a:bodyPr wrap="square">
            <a:spAutoFit/>
            <a:scene3d>
              <a:camera prst="orthographicFront"/>
              <a:lightRig rig="threePt" dir="t"/>
            </a:scene3d>
            <a:sp3d contourW="6350"/>
          </a:bodyPr>
          <a:lstStyle/>
          <a:p>
            <a:pPr indent="457200"/>
            <a:r>
              <a:rPr lang="zh-CN" altLang="en-US" sz="2000" dirty="0">
                <a:solidFill>
                  <a:srgbClr val="000000"/>
                </a:solidFill>
                <a:latin typeface="Courier New" panose="02070309020205020404" charset="0"/>
                <a:ea typeface="宋体" panose="02010600030101010101" pitchFamily="2" charset="-122"/>
                <a:sym typeface="+mn-ea"/>
              </a:rPr>
              <a:t>根据以上</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条推理规则可以得到下面</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条很有用的导出规则： </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）合并规则：由</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X→Z</a:t>
            </a:r>
            <a:r>
              <a:rPr lang="zh-CN" altLang="en-US" sz="2000" dirty="0">
                <a:solidFill>
                  <a:srgbClr val="000000"/>
                </a:solidFill>
                <a:latin typeface="Courier New" panose="02070309020205020404" charset="0"/>
                <a:ea typeface="宋体" panose="02010600030101010101" pitchFamily="2" charset="-122"/>
                <a:sym typeface="+mn-ea"/>
              </a:rPr>
              <a:t>，有</a:t>
            </a:r>
            <a:r>
              <a:rPr lang="en-US" altLang="zh-CN" sz="2000" dirty="0">
                <a:solidFill>
                  <a:srgbClr val="000000"/>
                </a:solidFill>
                <a:latin typeface="Courier New" panose="02070309020205020404" charset="0"/>
                <a:ea typeface="宋体" panose="02010600030101010101" pitchFamily="2" charset="-122"/>
                <a:sym typeface="+mn-ea"/>
              </a:rPr>
              <a:t>X→YZ</a:t>
            </a:r>
            <a:r>
              <a:rPr lang="zh-CN" altLang="en-US" sz="2000" dirty="0">
                <a:solidFill>
                  <a:srgbClr val="000000"/>
                </a:solidFill>
                <a:latin typeface="Courier New" panose="02070309020205020404" charset="0"/>
                <a:ea typeface="宋体" panose="02010600030101010101" pitchFamily="2" charset="-122"/>
                <a:sym typeface="+mn-ea"/>
              </a:rPr>
              <a:t>（由增广律和传递律导出）。</a:t>
            </a:r>
          </a:p>
          <a:p>
            <a:pPr indent="457200"/>
            <a:r>
              <a:rPr lang="zh-CN" altLang="en-US" sz="2000" dirty="0">
                <a:solidFill>
                  <a:srgbClr val="000000"/>
                </a:solidFill>
                <a:latin typeface="Courier New" panose="02070309020205020404" charset="0"/>
                <a:ea typeface="宋体" panose="02010600030101010101" pitchFamily="2" charset="-122"/>
                <a:sym typeface="+mn-ea"/>
              </a:rPr>
              <a:t>证明：由</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，得到</a:t>
            </a:r>
            <a:r>
              <a:rPr lang="en-US" altLang="zh-CN" sz="2000" dirty="0">
                <a:solidFill>
                  <a:srgbClr val="000000"/>
                </a:solidFill>
                <a:latin typeface="Courier New" panose="02070309020205020404" charset="0"/>
                <a:ea typeface="宋体" panose="02010600030101010101" pitchFamily="2" charset="-122"/>
                <a:sym typeface="+mn-ea"/>
              </a:rPr>
              <a:t>X∪X→X∪Y</a:t>
            </a:r>
            <a:r>
              <a:rPr lang="zh-CN" altLang="en-US" sz="2000" dirty="0">
                <a:solidFill>
                  <a:srgbClr val="000000"/>
                </a:solidFill>
                <a:latin typeface="Courier New" panose="02070309020205020404" charset="0"/>
                <a:ea typeface="宋体" panose="02010600030101010101" pitchFamily="2" charset="-122"/>
                <a:sym typeface="+mn-ea"/>
              </a:rPr>
              <a:t>；又由</a:t>
            </a:r>
            <a:r>
              <a:rPr lang="en-US" altLang="zh-CN" sz="2000" dirty="0">
                <a:solidFill>
                  <a:srgbClr val="000000"/>
                </a:solidFill>
                <a:latin typeface="Courier New" panose="02070309020205020404" charset="0"/>
                <a:ea typeface="宋体" panose="02010600030101010101" pitchFamily="2" charset="-122"/>
                <a:sym typeface="+mn-ea"/>
              </a:rPr>
              <a:t>X→Z</a:t>
            </a:r>
            <a:r>
              <a:rPr lang="zh-CN" altLang="en-US" sz="2000" dirty="0">
                <a:solidFill>
                  <a:srgbClr val="000000"/>
                </a:solidFill>
                <a:latin typeface="Courier New" panose="02070309020205020404" charset="0"/>
                <a:ea typeface="宋体" panose="02010600030101010101" pitchFamily="2" charset="-122"/>
                <a:sym typeface="+mn-ea"/>
              </a:rPr>
              <a:t>，得到</a:t>
            </a:r>
            <a:r>
              <a:rPr lang="en-US" altLang="zh-CN" sz="2000" dirty="0">
                <a:solidFill>
                  <a:srgbClr val="000000"/>
                </a:solidFill>
                <a:latin typeface="Courier New" panose="02070309020205020404" charset="0"/>
                <a:ea typeface="宋体" panose="02010600030101010101" pitchFamily="2" charset="-122"/>
                <a:sym typeface="+mn-ea"/>
              </a:rPr>
              <a:t>X∪Y→Y∪Z</a:t>
            </a:r>
            <a:r>
              <a:rPr lang="zh-CN" altLang="en-US" sz="2000" dirty="0">
                <a:solidFill>
                  <a:srgbClr val="000000"/>
                </a:solidFill>
                <a:latin typeface="Courier New" panose="02070309020205020404" charset="0"/>
                <a:ea typeface="宋体" panose="02010600030101010101" pitchFamily="2" charset="-122"/>
                <a:sym typeface="+mn-ea"/>
              </a:rPr>
              <a:t>；最后得到</a:t>
            </a:r>
            <a:r>
              <a:rPr lang="en-US" altLang="zh-CN" sz="2000" dirty="0">
                <a:solidFill>
                  <a:srgbClr val="000000"/>
                </a:solidFill>
                <a:latin typeface="Courier New" panose="02070309020205020404" charset="0"/>
                <a:ea typeface="宋体" panose="02010600030101010101" pitchFamily="2" charset="-122"/>
                <a:sym typeface="+mn-ea"/>
              </a:rPr>
              <a:t>X∪X→Y∪Z</a:t>
            </a:r>
            <a:r>
              <a:rPr lang="zh-CN" altLang="en-US" sz="2000" dirty="0">
                <a:solidFill>
                  <a:srgbClr val="000000"/>
                </a:solidFill>
                <a:latin typeface="Courier New" panose="02070309020205020404" charset="0"/>
                <a:ea typeface="宋体" panose="02010600030101010101" pitchFamily="2" charset="-122"/>
                <a:sym typeface="+mn-ea"/>
              </a:rPr>
              <a:t>，即</a:t>
            </a:r>
            <a:r>
              <a:rPr lang="en-US" altLang="zh-CN" sz="2000" dirty="0">
                <a:solidFill>
                  <a:srgbClr val="000000"/>
                </a:solidFill>
                <a:latin typeface="Courier New" panose="02070309020205020404" charset="0"/>
                <a:ea typeface="宋体" panose="02010600030101010101" pitchFamily="2" charset="-122"/>
                <a:sym typeface="+mn-ea"/>
              </a:rPr>
              <a:t>X→YZ</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）伪传递规则：由</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WY→Z</a:t>
            </a:r>
            <a:r>
              <a:rPr lang="zh-CN" altLang="en-US" sz="2000" dirty="0">
                <a:solidFill>
                  <a:srgbClr val="000000"/>
                </a:solidFill>
                <a:latin typeface="Courier New" panose="02070309020205020404" charset="0"/>
                <a:ea typeface="宋体" panose="02010600030101010101" pitchFamily="2" charset="-122"/>
                <a:sym typeface="+mn-ea"/>
              </a:rPr>
              <a:t>，有</a:t>
            </a:r>
            <a:r>
              <a:rPr lang="en-US" altLang="zh-CN" sz="2000" dirty="0">
                <a:solidFill>
                  <a:srgbClr val="000000"/>
                </a:solidFill>
                <a:latin typeface="Courier New" panose="02070309020205020404" charset="0"/>
                <a:ea typeface="宋体" panose="02010600030101010101" pitchFamily="2" charset="-122"/>
                <a:sym typeface="+mn-ea"/>
              </a:rPr>
              <a:t>XW→Z</a:t>
            </a:r>
            <a:r>
              <a:rPr lang="zh-CN" altLang="en-US" sz="2000" dirty="0">
                <a:solidFill>
                  <a:srgbClr val="000000"/>
                </a:solidFill>
                <a:latin typeface="Courier New" panose="02070309020205020404" charset="0"/>
                <a:ea typeface="宋体" panose="02010600030101010101" pitchFamily="2" charset="-122"/>
                <a:sym typeface="+mn-ea"/>
              </a:rPr>
              <a:t>（由增广律和传递律导出）。</a:t>
            </a:r>
          </a:p>
          <a:p>
            <a:pPr indent="457200"/>
            <a:r>
              <a:rPr lang="zh-CN" altLang="en-US" sz="2000" dirty="0">
                <a:solidFill>
                  <a:srgbClr val="000000"/>
                </a:solidFill>
                <a:latin typeface="Courier New" panose="02070309020205020404" charset="0"/>
                <a:ea typeface="宋体" panose="02010600030101010101" pitchFamily="2" charset="-122"/>
                <a:sym typeface="+mn-ea"/>
              </a:rPr>
              <a:t>证明：由</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，得到</a:t>
            </a:r>
            <a:r>
              <a:rPr lang="en-US" altLang="zh-CN" sz="2000" dirty="0">
                <a:solidFill>
                  <a:srgbClr val="000000"/>
                </a:solidFill>
                <a:latin typeface="Courier New" panose="02070309020205020404" charset="0"/>
                <a:ea typeface="宋体" panose="02010600030101010101" pitchFamily="2" charset="-122"/>
                <a:sym typeface="+mn-ea"/>
              </a:rPr>
              <a:t>X∪W→W∪Y</a:t>
            </a:r>
            <a:r>
              <a:rPr lang="zh-CN" altLang="en-US" sz="2000" dirty="0">
                <a:solidFill>
                  <a:srgbClr val="000000"/>
                </a:solidFill>
                <a:latin typeface="Courier New" panose="02070309020205020404" charset="0"/>
                <a:ea typeface="宋体" panose="02010600030101010101" pitchFamily="2" charset="-122"/>
                <a:sym typeface="+mn-ea"/>
              </a:rPr>
              <a:t>；又因</a:t>
            </a:r>
            <a:r>
              <a:rPr lang="en-US" altLang="zh-CN" sz="2000" dirty="0">
                <a:solidFill>
                  <a:srgbClr val="000000"/>
                </a:solidFill>
                <a:latin typeface="Courier New" panose="02070309020205020404" charset="0"/>
                <a:ea typeface="宋体" panose="02010600030101010101" pitchFamily="2" charset="-122"/>
                <a:sym typeface="+mn-ea"/>
              </a:rPr>
              <a:t>WY→Z</a:t>
            </a:r>
            <a:r>
              <a:rPr lang="zh-CN" altLang="en-US" sz="2000" dirty="0">
                <a:solidFill>
                  <a:srgbClr val="000000"/>
                </a:solidFill>
                <a:latin typeface="Courier New" panose="02070309020205020404" charset="0"/>
                <a:ea typeface="宋体" panose="02010600030101010101" pitchFamily="2" charset="-122"/>
                <a:sym typeface="+mn-ea"/>
              </a:rPr>
              <a:t>，最后得到</a:t>
            </a:r>
            <a:r>
              <a:rPr lang="en-US" altLang="zh-CN" sz="2000" dirty="0">
                <a:solidFill>
                  <a:srgbClr val="000000"/>
                </a:solidFill>
                <a:latin typeface="Courier New" panose="02070309020205020404" charset="0"/>
                <a:ea typeface="宋体" panose="02010600030101010101" pitchFamily="2" charset="-122"/>
                <a:sym typeface="+mn-ea"/>
              </a:rPr>
              <a:t>X∪W→Z</a:t>
            </a:r>
            <a:r>
              <a:rPr lang="zh-CN" altLang="en-US" sz="2000" dirty="0">
                <a:solidFill>
                  <a:srgbClr val="000000"/>
                </a:solidFill>
                <a:latin typeface="Courier New" panose="02070309020205020404" charset="0"/>
                <a:ea typeface="宋体" panose="02010600030101010101" pitchFamily="2" charset="-122"/>
                <a:sym typeface="+mn-ea"/>
              </a:rPr>
              <a:t>，即</a:t>
            </a:r>
            <a:r>
              <a:rPr lang="en-US" altLang="zh-CN" sz="2000" dirty="0">
                <a:solidFill>
                  <a:srgbClr val="000000"/>
                </a:solidFill>
                <a:latin typeface="Courier New" panose="02070309020205020404" charset="0"/>
                <a:ea typeface="宋体" panose="02010600030101010101" pitchFamily="2" charset="-122"/>
                <a:sym typeface="+mn-ea"/>
              </a:rPr>
              <a:t>XW→Z</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）分解规则：由</a:t>
            </a:r>
            <a:r>
              <a:rPr lang="en-US" altLang="zh-CN" sz="2000" dirty="0">
                <a:solidFill>
                  <a:srgbClr val="000000"/>
                </a:solidFill>
                <a:latin typeface="Courier New" panose="02070309020205020404" charset="0"/>
                <a:ea typeface="宋体" panose="02010600030101010101" pitchFamily="2" charset="-122"/>
                <a:sym typeface="+mn-ea"/>
              </a:rPr>
              <a:t>X→YZ</a:t>
            </a:r>
            <a:r>
              <a:rPr lang="zh-CN" altLang="en-US" sz="2000" dirty="0">
                <a:solidFill>
                  <a:srgbClr val="000000"/>
                </a:solidFill>
                <a:latin typeface="Courier New" panose="02070309020205020404" charset="0"/>
                <a:ea typeface="宋体" panose="02010600030101010101" pitchFamily="2" charset="-122"/>
                <a:sym typeface="+mn-ea"/>
              </a:rPr>
              <a:t>，有</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X→Z</a:t>
            </a:r>
            <a:r>
              <a:rPr lang="zh-CN" altLang="en-US" sz="2000" dirty="0">
                <a:solidFill>
                  <a:srgbClr val="000000"/>
                </a:solidFill>
                <a:latin typeface="Courier New" panose="02070309020205020404" charset="0"/>
                <a:ea typeface="宋体" panose="02010600030101010101" pitchFamily="2" charset="-122"/>
                <a:sym typeface="+mn-ea"/>
              </a:rPr>
              <a:t>（由自反律和传递律导出）。</a:t>
            </a:r>
          </a:p>
          <a:p>
            <a:pPr indent="457200"/>
            <a:r>
              <a:rPr lang="zh-CN" altLang="en-US" sz="2000" dirty="0">
                <a:solidFill>
                  <a:srgbClr val="000000"/>
                </a:solidFill>
                <a:latin typeface="Courier New" panose="02070309020205020404" charset="0"/>
                <a:ea typeface="宋体" panose="02010600030101010101" pitchFamily="2" charset="-122"/>
                <a:sym typeface="+mn-ea"/>
              </a:rPr>
              <a:t>证明：由</a:t>
            </a:r>
            <a:r>
              <a:rPr lang="en-US" altLang="zh-CN" sz="2000" dirty="0">
                <a:solidFill>
                  <a:srgbClr val="000000"/>
                </a:solidFill>
                <a:latin typeface="Courier New" panose="02070309020205020404" charset="0"/>
                <a:ea typeface="宋体" panose="02010600030101010101" pitchFamily="2" charset="-122"/>
                <a:sym typeface="+mn-ea"/>
              </a:rPr>
              <a:t>Y⊆YZ⊆U</a:t>
            </a:r>
            <a:r>
              <a:rPr lang="zh-CN" altLang="en-US" sz="2000" dirty="0">
                <a:solidFill>
                  <a:srgbClr val="000000"/>
                </a:solidFill>
                <a:latin typeface="Courier New" panose="02070309020205020404" charset="0"/>
                <a:ea typeface="宋体" panose="02010600030101010101" pitchFamily="2" charset="-122"/>
                <a:sym typeface="+mn-ea"/>
              </a:rPr>
              <a:t>，得到</a:t>
            </a:r>
            <a:r>
              <a:rPr lang="en-US" altLang="zh-CN" sz="2000" dirty="0">
                <a:solidFill>
                  <a:srgbClr val="000000"/>
                </a:solidFill>
                <a:latin typeface="Courier New" panose="02070309020205020404" charset="0"/>
                <a:ea typeface="宋体" panose="02010600030101010101" pitchFamily="2" charset="-122"/>
                <a:sym typeface="+mn-ea"/>
              </a:rPr>
              <a:t>YZ→Y</a:t>
            </a:r>
            <a:r>
              <a:rPr lang="zh-CN" altLang="en-US" sz="2000" dirty="0">
                <a:solidFill>
                  <a:srgbClr val="000000"/>
                </a:solidFill>
                <a:latin typeface="Courier New" panose="02070309020205020404" charset="0"/>
                <a:ea typeface="宋体" panose="02010600030101010101" pitchFamily="2" charset="-122"/>
                <a:sym typeface="+mn-ea"/>
              </a:rPr>
              <a:t>；由</a:t>
            </a:r>
            <a:r>
              <a:rPr lang="en-US" altLang="zh-CN" sz="2000" dirty="0">
                <a:solidFill>
                  <a:srgbClr val="000000"/>
                </a:solidFill>
                <a:latin typeface="Courier New" panose="02070309020205020404" charset="0"/>
                <a:ea typeface="宋体" panose="02010600030101010101" pitchFamily="2" charset="-122"/>
                <a:sym typeface="+mn-ea"/>
              </a:rPr>
              <a:t>Z⊆YZ⊆U</a:t>
            </a:r>
            <a:r>
              <a:rPr lang="zh-CN" altLang="en-US" sz="2000" dirty="0">
                <a:solidFill>
                  <a:srgbClr val="000000"/>
                </a:solidFill>
                <a:latin typeface="Courier New" panose="02070309020205020404" charset="0"/>
                <a:ea typeface="宋体" panose="02010600030101010101" pitchFamily="2" charset="-122"/>
                <a:sym typeface="+mn-ea"/>
              </a:rPr>
              <a:t>，得到</a:t>
            </a:r>
            <a:r>
              <a:rPr lang="en-US" altLang="zh-CN" sz="2000" dirty="0">
                <a:solidFill>
                  <a:srgbClr val="000000"/>
                </a:solidFill>
                <a:latin typeface="Courier New" panose="02070309020205020404" charset="0"/>
                <a:ea typeface="宋体" panose="02010600030101010101" pitchFamily="2" charset="-122"/>
                <a:sym typeface="+mn-ea"/>
              </a:rPr>
              <a:t>YZ→Z</a:t>
            </a:r>
            <a:r>
              <a:rPr lang="zh-CN" altLang="en-US" sz="2000" dirty="0">
                <a:solidFill>
                  <a:srgbClr val="000000"/>
                </a:solidFill>
                <a:latin typeface="Courier New" panose="02070309020205020404" charset="0"/>
                <a:ea typeface="宋体" panose="02010600030101010101" pitchFamily="2" charset="-122"/>
                <a:sym typeface="+mn-ea"/>
              </a:rPr>
              <a:t>；因</a:t>
            </a:r>
            <a:r>
              <a:rPr lang="en-US" altLang="zh-CN" sz="2000" dirty="0">
                <a:solidFill>
                  <a:srgbClr val="000000"/>
                </a:solidFill>
                <a:latin typeface="Courier New" panose="02070309020205020404" charset="0"/>
                <a:ea typeface="宋体" panose="02010600030101010101" pitchFamily="2" charset="-122"/>
                <a:sym typeface="+mn-ea"/>
              </a:rPr>
              <a:t>X→YZ</a:t>
            </a:r>
            <a:r>
              <a:rPr lang="zh-CN" altLang="en-US" sz="2000" dirty="0">
                <a:solidFill>
                  <a:srgbClr val="000000"/>
                </a:solidFill>
                <a:latin typeface="Courier New" panose="02070309020205020404" charset="0"/>
                <a:ea typeface="宋体" panose="02010600030101010101" pitchFamily="2" charset="-122"/>
                <a:sym typeface="+mn-ea"/>
              </a:rPr>
              <a:t>，所以</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X→Z</a:t>
            </a:r>
            <a:r>
              <a:rPr lang="zh-CN" altLang="en-US" sz="2000" dirty="0" smtClean="0">
                <a:solidFill>
                  <a:srgbClr val="000000"/>
                </a:solidFill>
                <a:latin typeface="Courier New" panose="02070309020205020404" charset="0"/>
                <a:ea typeface="宋体" panose="02010600030101010101" pitchFamily="2" charset="-122"/>
                <a:sym typeface="+mn-ea"/>
              </a:rPr>
              <a:t>。</a:t>
            </a:r>
            <a:endParaRPr lang="en-US" altLang="zh-CN" sz="2000" dirty="0" smtClean="0">
              <a:solidFill>
                <a:srgbClr val="000000"/>
              </a:solidFill>
              <a:latin typeface="Courier New" panose="02070309020205020404" charset="0"/>
              <a:ea typeface="宋体" panose="02010600030101010101" pitchFamily="2" charset="-122"/>
              <a:sym typeface="+mn-ea"/>
            </a:endParaRPr>
          </a:p>
          <a:p>
            <a:pPr indent="457200"/>
            <a:r>
              <a:rPr lang="zh-CN" altLang="en-US" sz="2000" dirty="0">
                <a:solidFill>
                  <a:srgbClr val="000000"/>
                </a:solidFill>
                <a:latin typeface="Courier New" panose="02070309020205020404" charset="0"/>
                <a:ea typeface="宋体" panose="02010600030101010101" pitchFamily="2" charset="-122"/>
                <a:sym typeface="+mn-ea"/>
              </a:rPr>
              <a:t>根据合并规则和分解规则很容易得到引理</a:t>
            </a:r>
            <a:r>
              <a:rPr lang="en-US" altLang="zh-CN" sz="2000" dirty="0">
                <a:solidFill>
                  <a:srgbClr val="000000"/>
                </a:solidFill>
                <a:latin typeface="Courier New" panose="02070309020205020404" charset="0"/>
                <a:ea typeface="宋体" panose="02010600030101010101" pitchFamily="2" charset="-122"/>
                <a:sym typeface="+mn-ea"/>
              </a:rPr>
              <a:t>3.2</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引理</a:t>
            </a:r>
            <a:r>
              <a:rPr lang="en-US" altLang="zh-CN" sz="2000" dirty="0">
                <a:solidFill>
                  <a:srgbClr val="000000"/>
                </a:solidFill>
                <a:latin typeface="Courier New" panose="02070309020205020404" charset="0"/>
                <a:ea typeface="宋体" panose="02010600030101010101" pitchFamily="2" charset="-122"/>
                <a:sym typeface="+mn-ea"/>
              </a:rPr>
              <a:t>3.2】 X→A1A2…</a:t>
            </a:r>
            <a:r>
              <a:rPr lang="en-US" altLang="zh-CN" sz="2000" dirty="0" err="1">
                <a:solidFill>
                  <a:srgbClr val="000000"/>
                </a:solidFill>
                <a:latin typeface="Courier New" panose="02070309020205020404" charset="0"/>
                <a:ea typeface="宋体" panose="02010600030101010101" pitchFamily="2" charset="-122"/>
                <a:sym typeface="+mn-ea"/>
              </a:rPr>
              <a:t>Ak</a:t>
            </a:r>
            <a:r>
              <a:rPr lang="zh-CN" altLang="en-US" sz="2000" dirty="0">
                <a:solidFill>
                  <a:srgbClr val="000000"/>
                </a:solidFill>
                <a:latin typeface="Courier New" panose="02070309020205020404" charset="0"/>
                <a:ea typeface="宋体" panose="02010600030101010101" pitchFamily="2" charset="-122"/>
                <a:sym typeface="+mn-ea"/>
              </a:rPr>
              <a:t>成立的充分必要条件是</a:t>
            </a:r>
            <a:r>
              <a:rPr lang="en-US" altLang="zh-CN" sz="2000" dirty="0" err="1">
                <a:solidFill>
                  <a:srgbClr val="000000"/>
                </a:solidFill>
                <a:latin typeface="Courier New" panose="02070309020205020404" charset="0"/>
                <a:ea typeface="宋体" panose="02010600030101010101" pitchFamily="2" charset="-122"/>
                <a:sym typeface="+mn-ea"/>
              </a:rPr>
              <a:t>X→Ai</a:t>
            </a:r>
            <a:r>
              <a:rPr lang="zh-CN" altLang="en-US" sz="2000" dirty="0">
                <a:solidFill>
                  <a:srgbClr val="000000"/>
                </a:solidFill>
                <a:latin typeface="Courier New" panose="02070309020205020404" charset="0"/>
                <a:ea typeface="宋体" panose="02010600030101010101" pitchFamily="2" charset="-122"/>
                <a:sym typeface="+mn-ea"/>
              </a:rPr>
              <a:t>成立</a:t>
            </a:r>
            <a:r>
              <a:rPr lang="en-US" altLang="zh-CN" sz="2000" dirty="0">
                <a:solidFill>
                  <a:srgbClr val="000000"/>
                </a:solidFill>
                <a:latin typeface="Courier New" panose="02070309020205020404" charset="0"/>
                <a:ea typeface="宋体" panose="02010600030101010101" pitchFamily="2" charset="-122"/>
                <a:sym typeface="+mn-ea"/>
              </a:rPr>
              <a:t>(i=l,2,…,k)</a:t>
            </a:r>
            <a:r>
              <a:rPr lang="zh-CN" altLang="en-US" sz="2000" dirty="0">
                <a:solidFill>
                  <a:srgbClr val="000000"/>
                </a:solidFill>
                <a:latin typeface="Courier New" panose="02070309020205020404" charset="0"/>
                <a:ea typeface="宋体" panose="02010600030101010101" pitchFamily="2" charset="-122"/>
                <a:sym typeface="+mn-ea"/>
              </a:rPr>
              <a:t>。</a:t>
            </a:r>
          </a:p>
          <a:p>
            <a:pPr indent="457200"/>
            <a:endParaRPr lang="zh-CN" altLang="en-US" sz="2000" dirty="0">
              <a:solidFill>
                <a:srgbClr val="000000"/>
              </a:solidFill>
              <a:latin typeface="Courier New" panose="02070309020205020404" charset="0"/>
              <a:ea typeface="宋体" panose="02010600030101010101" pitchFamily="2" charset="-122"/>
              <a:sym typeface="+mn-ea"/>
            </a:endParaRPr>
          </a:p>
        </p:txBody>
      </p:sp>
    </p:spTree>
    <p:extLst>
      <p:ext uri="{BB962C8B-B14F-4D97-AF65-F5344CB8AC3E}">
        <p14:creationId xmlns:p14="http://schemas.microsoft.com/office/powerpoint/2010/main" val="1009192978"/>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闭包</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4708981"/>
          </a:xfrm>
          <a:prstGeom prst="rect">
            <a:avLst/>
          </a:prstGeom>
        </p:spPr>
        <p:txBody>
          <a:bodyPr wrap="square">
            <a:spAutoFit/>
            <a:scene3d>
              <a:camera prst="orthographicFront"/>
              <a:lightRig rig="threePt" dir="t"/>
            </a:scene3d>
            <a:sp3d contourW="6350"/>
          </a:bodyPr>
          <a:lstStyle/>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定义</a:t>
            </a:r>
            <a:r>
              <a:rPr lang="en-US" altLang="zh-CN" sz="2000" dirty="0">
                <a:solidFill>
                  <a:srgbClr val="000000"/>
                </a:solidFill>
                <a:latin typeface="Courier New" panose="02070309020205020404" charset="0"/>
                <a:ea typeface="宋体" panose="02010600030101010101" pitchFamily="2" charset="-122"/>
                <a:sym typeface="+mn-ea"/>
              </a:rPr>
              <a:t>3.8】 </a:t>
            </a:r>
            <a:r>
              <a:rPr lang="zh-CN" altLang="en-US" sz="2000" dirty="0">
                <a:solidFill>
                  <a:srgbClr val="000000"/>
                </a:solidFill>
                <a:latin typeface="Courier New" panose="02070309020205020404" charset="0"/>
                <a:ea typeface="宋体" panose="02010600030101010101" pitchFamily="2" charset="-122"/>
                <a:sym typeface="+mn-ea"/>
              </a:rPr>
              <a:t>函数依赖集的闭包：设有关系模式</a:t>
            </a:r>
            <a:r>
              <a:rPr lang="en-US" altLang="zh-CN" sz="2000" dirty="0">
                <a:solidFill>
                  <a:srgbClr val="000000"/>
                </a:solidFill>
                <a:latin typeface="Courier New" panose="02070309020205020404" charset="0"/>
                <a:ea typeface="宋体" panose="02010600030101010101" pitchFamily="2" charset="-122"/>
                <a:sym typeface="+mn-ea"/>
              </a:rPr>
              <a:t>R(U,F)</a:t>
            </a:r>
            <a:r>
              <a:rPr lang="zh-CN" altLang="en-US" sz="2000" dirty="0">
                <a:solidFill>
                  <a:srgbClr val="000000"/>
                </a:solidFill>
                <a:latin typeface="Courier New" panose="02070309020205020404" charset="0"/>
                <a:ea typeface="宋体" panose="02010600030101010101" pitchFamily="2" charset="-122"/>
                <a:sym typeface="+mn-ea"/>
              </a:rPr>
              <a:t>，由</a:t>
            </a:r>
            <a:r>
              <a:rPr lang="en-US" altLang="zh-CN" sz="2000" dirty="0">
                <a:solidFill>
                  <a:srgbClr val="000000"/>
                </a:solidFill>
                <a:latin typeface="Courier New" panose="02070309020205020404" charset="0"/>
                <a:ea typeface="宋体" panose="02010600030101010101" pitchFamily="2" charset="-122"/>
                <a:sym typeface="+mn-ea"/>
              </a:rPr>
              <a:t>Armstrong</a:t>
            </a:r>
            <a:r>
              <a:rPr lang="zh-CN" altLang="en-US" sz="2000" dirty="0">
                <a:solidFill>
                  <a:srgbClr val="000000"/>
                </a:solidFill>
                <a:latin typeface="Courier New" panose="02070309020205020404" charset="0"/>
                <a:ea typeface="宋体" panose="02010600030101010101" pitchFamily="2" charset="-122"/>
                <a:sym typeface="+mn-ea"/>
              </a:rPr>
              <a:t>公理从</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推出的函数依赖</a:t>
            </a:r>
            <a:r>
              <a:rPr lang="en-US" altLang="zh-CN" sz="2000" dirty="0" err="1">
                <a:solidFill>
                  <a:srgbClr val="000000"/>
                </a:solidFill>
                <a:latin typeface="Courier New" panose="02070309020205020404" charset="0"/>
                <a:ea typeface="宋体" panose="02010600030101010101" pitchFamily="2" charset="-122"/>
                <a:sym typeface="+mn-ea"/>
              </a:rPr>
              <a:t>X→Ai</a:t>
            </a:r>
            <a:r>
              <a:rPr lang="zh-CN" altLang="en-US" sz="2000" dirty="0">
                <a:solidFill>
                  <a:srgbClr val="000000"/>
                </a:solidFill>
                <a:latin typeface="Courier New" panose="02070309020205020404" charset="0"/>
                <a:ea typeface="宋体" panose="02010600030101010101" pitchFamily="2" charset="-122"/>
                <a:sym typeface="+mn-ea"/>
              </a:rPr>
              <a:t>的全体，被</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所逻辑蕴涵的函数依赖的全体叫做</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的闭包，记为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该定义通常用来计算</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上所有的函数依赖。但是闭包</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＋的计算是一个</a:t>
            </a:r>
            <a:r>
              <a:rPr lang="en-US" altLang="zh-CN" sz="2000" dirty="0">
                <a:solidFill>
                  <a:srgbClr val="000000"/>
                </a:solidFill>
                <a:latin typeface="Courier New" panose="02070309020205020404" charset="0"/>
                <a:ea typeface="宋体" panose="02010600030101010101" pitchFamily="2" charset="-122"/>
                <a:sym typeface="+mn-ea"/>
              </a:rPr>
              <a:t>NP</a:t>
            </a:r>
            <a:r>
              <a:rPr lang="zh-CN" altLang="en-US" sz="2000" dirty="0">
                <a:solidFill>
                  <a:srgbClr val="000000"/>
                </a:solidFill>
                <a:latin typeface="Courier New" panose="02070309020205020404" charset="0"/>
                <a:ea typeface="宋体" panose="02010600030101010101" pitchFamily="2" charset="-122"/>
                <a:sym typeface="+mn-ea"/>
              </a:rPr>
              <a:t>问题，</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＋的计算是一件非常繁琐的事情。</a:t>
            </a:r>
          </a:p>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smtClean="0">
                <a:solidFill>
                  <a:srgbClr val="000000"/>
                </a:solidFill>
                <a:latin typeface="Courier New" panose="02070309020205020404" charset="0"/>
                <a:ea typeface="宋体" panose="02010600030101010101" pitchFamily="2" charset="-122"/>
                <a:sym typeface="+mn-ea"/>
              </a:rPr>
              <a:t>例</a:t>
            </a:r>
            <a:r>
              <a:rPr lang="en-US" altLang="zh-CN" sz="2000" dirty="0">
                <a:solidFill>
                  <a:srgbClr val="000000"/>
                </a:solidFill>
                <a:latin typeface="Courier New" panose="02070309020205020404" charset="0"/>
                <a:ea typeface="宋体" panose="02010600030101010101" pitchFamily="2" charset="-122"/>
                <a:sym typeface="+mn-ea"/>
              </a:rPr>
              <a:t>0</a:t>
            </a:r>
            <a:r>
              <a:rPr lang="en-US" altLang="zh-CN" sz="2000" dirty="0" smtClean="0">
                <a:solidFill>
                  <a:srgbClr val="000000"/>
                </a:solidFill>
                <a:latin typeface="Courier New" panose="02070309020205020404" charset="0"/>
                <a:ea typeface="宋体" panose="02010600030101010101" pitchFamily="2" charset="-122"/>
                <a:sym typeface="+mn-ea"/>
              </a:rPr>
              <a:t>2</a:t>
            </a:r>
            <a:r>
              <a:rPr lang="en-US" altLang="zh-CN" sz="2000" dirty="0">
                <a:solidFill>
                  <a:srgbClr val="000000"/>
                </a:solidFill>
                <a:latin typeface="Courier New" panose="02070309020205020404" charset="0"/>
                <a:ea typeface="宋体" panose="02010600030101010101" pitchFamily="2" charset="-122"/>
                <a:sym typeface="+mn-ea"/>
              </a:rPr>
              <a:t>】 </a:t>
            </a:r>
            <a:r>
              <a:rPr lang="zh-CN" altLang="en-US" sz="2000" dirty="0">
                <a:solidFill>
                  <a:srgbClr val="000000"/>
                </a:solidFill>
                <a:latin typeface="Courier New" panose="02070309020205020404" charset="0"/>
                <a:ea typeface="宋体" panose="02010600030101010101" pitchFamily="2" charset="-122"/>
                <a:sym typeface="+mn-ea"/>
              </a:rPr>
              <a:t>设有关系模式</a:t>
            </a:r>
            <a:r>
              <a:rPr lang="en-US" altLang="zh-CN" sz="2000" dirty="0">
                <a:solidFill>
                  <a:srgbClr val="000000"/>
                </a:solidFill>
                <a:latin typeface="Courier New" panose="02070309020205020404" charset="0"/>
                <a:ea typeface="宋体" panose="02010600030101010101" pitchFamily="2" charset="-122"/>
                <a:sym typeface="+mn-ea"/>
              </a:rPr>
              <a:t>R(U,F)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U={A,B,C}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F={A→B,B→C}</a:t>
            </a:r>
            <a:r>
              <a:rPr lang="zh-CN" altLang="en-US" sz="2000" dirty="0">
                <a:solidFill>
                  <a:srgbClr val="000000"/>
                </a:solidFill>
                <a:latin typeface="Courier New" panose="02070309020205020404" charset="0"/>
                <a:ea typeface="宋体" panose="02010600030101010101" pitchFamily="2" charset="-122"/>
                <a:sym typeface="+mn-ea"/>
              </a:rPr>
              <a:t>，则可以由</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根据以上推理规则及推论得出：</a:t>
            </a:r>
          </a:p>
          <a:p>
            <a:pPr indent="457200"/>
            <a:r>
              <a:rPr lang="en-US" altLang="zh-CN" sz="2000" dirty="0">
                <a:solidFill>
                  <a:srgbClr val="000000"/>
                </a:solidFill>
                <a:latin typeface="Courier New" panose="02070309020205020404" charset="0"/>
                <a:ea typeface="宋体" panose="02010600030101010101" pitchFamily="2" charset="-122"/>
                <a:sym typeface="+mn-ea"/>
              </a:rPr>
              <a:t>F+={</a:t>
            </a:r>
          </a:p>
          <a:p>
            <a:pPr indent="457200"/>
            <a:r>
              <a:rPr lang="en-US" altLang="zh-CN" sz="2000" dirty="0">
                <a:solidFill>
                  <a:srgbClr val="000000"/>
                </a:solidFill>
                <a:latin typeface="Courier New" panose="02070309020205020404" charset="0"/>
                <a:ea typeface="宋体" panose="02010600030101010101" pitchFamily="2" charset="-122"/>
                <a:sym typeface="+mn-ea"/>
              </a:rPr>
              <a:t>A→Ф</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B→Ф</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C→Ф</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AB→Ф</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AC→Ф</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BC→Ф</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ABC→Ф</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A→A</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C→C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AB→A</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AC→A</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BC→B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ABC→A</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BC→C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ABC→B</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BC→BC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ABC→C</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A→AB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AB→AB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AC→AB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ABC→AB</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A→AC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AC→AC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ABC→BC</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AB→AC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AC→AB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ABC→AC</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A→ABC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AB→ABC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AC→ABC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ABC→ABC}</a:t>
            </a:r>
          </a:p>
        </p:txBody>
      </p:sp>
    </p:spTree>
    <p:extLst>
      <p:ext uri="{BB962C8B-B14F-4D97-AF65-F5344CB8AC3E}">
        <p14:creationId xmlns:p14="http://schemas.microsoft.com/office/powerpoint/2010/main" val="176242480"/>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本章导读</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359038" y="400325"/>
            <a:ext cx="85311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FFFFFF"/>
                </a:solidFill>
                <a:latin typeface="Arial" panose="020B0604020202020204"/>
                <a:ea typeface="微软雅黑" panose="020B0503020204020204" charset="-122"/>
              </a:rPr>
              <a:t>start</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3017520" y="1573906"/>
            <a:ext cx="8645060" cy="2445411"/>
            <a:chOff x="2154711" y="4290613"/>
            <a:chExt cx="3975100" cy="1775471"/>
          </a:xfrm>
        </p:grpSpPr>
        <p:sp>
          <p:nvSpPr>
            <p:cNvPr id="17" name="矩形 16"/>
            <p:cNvSpPr/>
            <p:nvPr/>
          </p:nvSpPr>
          <p:spPr>
            <a:xfrm>
              <a:off x="2154711" y="4658295"/>
              <a:ext cx="3975100" cy="140778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关系数据库的规范化理论研究的是关系模式中各属性之间的依赖关系及其对关系模式性能的影响，探讨“好”的关系模式应该具备的性质，以及达到“好”的关系模式提供的方法。关系规范化理论提供了判断关系逻辑模式优劣的理论标准，是数据库设计的理论基础和关系模式算法工具，用于帮助数据库设计工程师预测和优化模式可能出现的问题。</a:t>
              </a:r>
            </a:p>
          </p:txBody>
        </p:sp>
        <p:sp>
          <p:nvSpPr>
            <p:cNvPr id="18" name="矩形 17"/>
            <p:cNvSpPr/>
            <p:nvPr/>
          </p:nvSpPr>
          <p:spPr>
            <a:xfrm>
              <a:off x="3688505" y="4290613"/>
              <a:ext cx="659563" cy="38881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a:solidFill>
                    <a:schemeClr val="tx1">
                      <a:lumMod val="65000"/>
                      <a:lumOff val="35000"/>
                    </a:schemeClr>
                  </a:solidFill>
                </a:rPr>
                <a:t>本章导读</a:t>
              </a:r>
            </a:p>
          </p:txBody>
        </p:sp>
      </p:grpSp>
      <p:pic>
        <p:nvPicPr>
          <p:cNvPr id="22" name="图片占位符 21"/>
          <p:cNvPicPr>
            <a:picLocks noGrp="1" noChangeAspect="1"/>
          </p:cNvPicPr>
          <p:nvPr>
            <p:ph type="pic" sz="quarter" idx="11"/>
          </p:nvPr>
        </p:nvPicPr>
        <p:blipFill>
          <a:blip r:embed="rId3" cstate="screen"/>
          <a:srcRect/>
          <a:stretch>
            <a:fillRect/>
          </a:stretch>
        </p:blipFill>
        <p:spPr>
          <a:xfrm>
            <a:off x="785598" y="1329802"/>
            <a:ext cx="2011319" cy="2011318"/>
          </a:xfrm>
        </p:spPr>
      </p:pic>
    </p:spTree>
    <p:extLst>
      <p:ext uri="{BB962C8B-B14F-4D97-AF65-F5344CB8AC3E}">
        <p14:creationId xmlns:p14="http://schemas.microsoft.com/office/powerpoint/2010/main" val="2140142452"/>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闭包</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5324535"/>
          </a:xfrm>
          <a:prstGeom prst="rect">
            <a:avLst/>
          </a:prstGeom>
        </p:spPr>
        <p:txBody>
          <a:bodyPr wrap="square">
            <a:spAutoFit/>
            <a:scene3d>
              <a:camera prst="orthographicFront"/>
              <a:lightRig rig="threePt" dir="t"/>
            </a:scene3d>
            <a:sp3d contourW="6350"/>
          </a:bodyPr>
          <a:lstStyle/>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定义</a:t>
            </a:r>
            <a:r>
              <a:rPr lang="en-US" altLang="zh-CN" sz="2000" dirty="0">
                <a:solidFill>
                  <a:srgbClr val="000000"/>
                </a:solidFill>
                <a:latin typeface="Courier New" panose="02070309020205020404" charset="0"/>
                <a:ea typeface="宋体" panose="02010600030101010101" pitchFamily="2" charset="-122"/>
                <a:sym typeface="+mn-ea"/>
              </a:rPr>
              <a:t>3.9】 </a:t>
            </a:r>
            <a:r>
              <a:rPr lang="zh-CN" altLang="en-US" sz="2000" dirty="0">
                <a:solidFill>
                  <a:srgbClr val="000000"/>
                </a:solidFill>
                <a:latin typeface="Courier New" panose="02070309020205020404" charset="0"/>
                <a:ea typeface="宋体" panose="02010600030101010101" pitchFamily="2" charset="-122"/>
                <a:sym typeface="+mn-ea"/>
              </a:rPr>
              <a:t>有关系模式</a:t>
            </a:r>
            <a:r>
              <a:rPr lang="en-US" altLang="zh-CN" sz="2000" dirty="0">
                <a:solidFill>
                  <a:srgbClr val="000000"/>
                </a:solidFill>
                <a:latin typeface="Courier New" panose="02070309020205020404" charset="0"/>
                <a:ea typeface="宋体" panose="02010600030101010101" pitchFamily="2" charset="-122"/>
                <a:sym typeface="+mn-ea"/>
              </a:rPr>
              <a:t>R(U,F)</a:t>
            </a:r>
            <a:r>
              <a:rPr lang="zh-CN" altLang="en-US" sz="2000" dirty="0">
                <a:solidFill>
                  <a:srgbClr val="000000"/>
                </a:solidFill>
                <a:latin typeface="Courier New" panose="02070309020205020404" charset="0"/>
                <a:ea typeface="宋体" panose="02010600030101010101" pitchFamily="2" charset="-122"/>
                <a:sym typeface="+mn-ea"/>
              </a:rPr>
              <a:t>，设</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为属性集</a:t>
            </a:r>
            <a:r>
              <a:rPr lang="en-US" altLang="zh-CN" sz="2000" dirty="0">
                <a:solidFill>
                  <a:srgbClr val="000000"/>
                </a:solidFill>
                <a:latin typeface="Courier New" panose="02070309020205020404" charset="0"/>
                <a:ea typeface="宋体" panose="02010600030101010101" pitchFamily="2" charset="-122"/>
                <a:sym typeface="+mn-ea"/>
              </a:rPr>
              <a:t>U</a:t>
            </a:r>
            <a:r>
              <a:rPr lang="zh-CN" altLang="en-US" sz="2000" dirty="0">
                <a:solidFill>
                  <a:srgbClr val="000000"/>
                </a:solidFill>
                <a:latin typeface="Courier New" panose="02070309020205020404" charset="0"/>
                <a:ea typeface="宋体" panose="02010600030101010101" pitchFamily="2" charset="-122"/>
                <a:sym typeface="+mn-ea"/>
              </a:rPr>
              <a:t>上的一组函数依赖，</a:t>
            </a:r>
            <a:r>
              <a:rPr lang="en-US" altLang="zh-CN" sz="2000" dirty="0">
                <a:solidFill>
                  <a:srgbClr val="000000"/>
                </a:solidFill>
                <a:latin typeface="Courier New" panose="02070309020205020404" charset="0"/>
                <a:ea typeface="宋体" panose="02010600030101010101" pitchFamily="2" charset="-122"/>
                <a:sym typeface="+mn-ea"/>
              </a:rPr>
              <a:t>X⊆U</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XF+={A|X→A}</a:t>
            </a:r>
            <a:r>
              <a:rPr lang="zh-CN" altLang="en-US" sz="2000" dirty="0">
                <a:solidFill>
                  <a:srgbClr val="000000"/>
                </a:solidFill>
                <a:latin typeface="Courier New" panose="02070309020205020404" charset="0"/>
                <a:ea typeface="宋体" panose="02010600030101010101" pitchFamily="2" charset="-122"/>
                <a:sym typeface="+mn-ea"/>
              </a:rPr>
              <a:t>能由</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根据</a:t>
            </a:r>
            <a:r>
              <a:rPr lang="en-US" altLang="zh-CN" sz="2000" dirty="0">
                <a:solidFill>
                  <a:srgbClr val="000000"/>
                </a:solidFill>
                <a:latin typeface="Courier New" panose="02070309020205020404" charset="0"/>
                <a:ea typeface="宋体" panose="02010600030101010101" pitchFamily="2" charset="-122"/>
                <a:sym typeface="+mn-ea"/>
              </a:rPr>
              <a:t>Armstrong</a:t>
            </a:r>
            <a:r>
              <a:rPr lang="zh-CN" altLang="en-US" sz="2000" dirty="0">
                <a:solidFill>
                  <a:srgbClr val="000000"/>
                </a:solidFill>
                <a:latin typeface="Courier New" panose="02070309020205020404" charset="0"/>
                <a:ea typeface="宋体" panose="02010600030101010101" pitchFamily="2" charset="-122"/>
                <a:sym typeface="+mn-ea"/>
              </a:rPr>
              <a:t>公理导出，</a:t>
            </a:r>
            <a:r>
              <a:rPr lang="en-US" altLang="zh-CN" sz="2000" dirty="0">
                <a:solidFill>
                  <a:srgbClr val="000000"/>
                </a:solidFill>
                <a:latin typeface="Courier New" panose="02070309020205020404" charset="0"/>
                <a:ea typeface="宋体" panose="02010600030101010101" pitchFamily="2" charset="-122"/>
                <a:sym typeface="+mn-ea"/>
              </a:rPr>
              <a:t>XF+</a:t>
            </a:r>
            <a:r>
              <a:rPr lang="zh-CN" altLang="en-US" sz="2000" dirty="0">
                <a:solidFill>
                  <a:srgbClr val="000000"/>
                </a:solidFill>
                <a:latin typeface="Courier New" panose="02070309020205020404" charset="0"/>
                <a:ea typeface="宋体" panose="02010600030101010101" pitchFamily="2" charset="-122"/>
                <a:sym typeface="+mn-ea"/>
              </a:rPr>
              <a:t>称为属性集</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关于函数依赖集</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的闭包。</a:t>
            </a:r>
          </a:p>
          <a:p>
            <a:pPr indent="457200"/>
            <a:r>
              <a:rPr lang="zh-CN" altLang="en-US" sz="2000" dirty="0">
                <a:solidFill>
                  <a:srgbClr val="000000"/>
                </a:solidFill>
                <a:latin typeface="Courier New" panose="02070309020205020404" charset="0"/>
                <a:ea typeface="宋体" panose="02010600030101010101" pitchFamily="2" charset="-122"/>
                <a:sym typeface="+mn-ea"/>
              </a:rPr>
              <a:t>例如，设有关系模式</a:t>
            </a:r>
            <a:r>
              <a:rPr lang="en-US" altLang="zh-CN" sz="2000" dirty="0">
                <a:solidFill>
                  <a:srgbClr val="000000"/>
                </a:solidFill>
                <a:latin typeface="Courier New" panose="02070309020205020404" charset="0"/>
                <a:ea typeface="宋体" panose="02010600030101010101" pitchFamily="2" charset="-122"/>
                <a:sym typeface="+mn-ea"/>
              </a:rPr>
              <a:t>R(U,F)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U={A,B,C}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F={A→B,A→C}</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如果</a:t>
            </a:r>
            <a:r>
              <a:rPr lang="en-US" altLang="zh-CN" sz="2000" dirty="0">
                <a:solidFill>
                  <a:srgbClr val="000000"/>
                </a:solidFill>
                <a:latin typeface="Courier New" panose="02070309020205020404" charset="0"/>
                <a:ea typeface="宋体" panose="02010600030101010101" pitchFamily="2" charset="-122"/>
                <a:sym typeface="+mn-ea"/>
              </a:rPr>
              <a:t>X={A}</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A→A</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a:t>
            </a:r>
            <a:r>
              <a:rPr lang="zh-CN" altLang="en-US" sz="2000" dirty="0">
                <a:solidFill>
                  <a:srgbClr val="000000"/>
                </a:solidFill>
                <a:latin typeface="Courier New" panose="02070309020205020404" charset="0"/>
                <a:ea typeface="宋体" panose="02010600030101010101" pitchFamily="2" charset="-122"/>
                <a:sym typeface="+mn-ea"/>
              </a:rPr>
              <a:t>，则</a:t>
            </a:r>
            <a:r>
              <a:rPr lang="en-US" altLang="zh-CN" sz="2000" dirty="0">
                <a:solidFill>
                  <a:srgbClr val="000000"/>
                </a:solidFill>
                <a:latin typeface="Courier New" panose="02070309020205020404" charset="0"/>
                <a:ea typeface="宋体" panose="02010600030101010101" pitchFamily="2" charset="-122"/>
                <a:sym typeface="+mn-ea"/>
              </a:rPr>
              <a:t>XF+={A,B,C}</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如果</a:t>
            </a:r>
            <a:r>
              <a:rPr lang="en-US" altLang="zh-CN" sz="2000" dirty="0">
                <a:solidFill>
                  <a:srgbClr val="000000"/>
                </a:solidFill>
                <a:latin typeface="Courier New" panose="02070309020205020404" charset="0"/>
                <a:ea typeface="宋体" panose="02010600030101010101" pitchFamily="2" charset="-122"/>
                <a:sym typeface="+mn-ea"/>
              </a:rPr>
              <a:t>X={B}</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B→B</a:t>
            </a:r>
            <a:r>
              <a:rPr lang="zh-CN" altLang="en-US" sz="2000" dirty="0">
                <a:solidFill>
                  <a:srgbClr val="000000"/>
                </a:solidFill>
                <a:latin typeface="Courier New" panose="02070309020205020404" charset="0"/>
                <a:ea typeface="宋体" panose="02010600030101010101" pitchFamily="2" charset="-122"/>
                <a:sym typeface="+mn-ea"/>
              </a:rPr>
              <a:t>，则</a:t>
            </a:r>
            <a:r>
              <a:rPr lang="en-US" altLang="zh-CN" sz="2000" dirty="0">
                <a:solidFill>
                  <a:srgbClr val="000000"/>
                </a:solidFill>
                <a:latin typeface="Courier New" panose="02070309020205020404" charset="0"/>
                <a:ea typeface="宋体" panose="02010600030101010101" pitchFamily="2" charset="-122"/>
                <a:sym typeface="+mn-ea"/>
              </a:rPr>
              <a:t>XF+={B}</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如果</a:t>
            </a:r>
            <a:r>
              <a:rPr lang="en-US" altLang="zh-CN" sz="2000" dirty="0">
                <a:solidFill>
                  <a:srgbClr val="000000"/>
                </a:solidFill>
                <a:latin typeface="Courier New" panose="02070309020205020404" charset="0"/>
                <a:ea typeface="宋体" panose="02010600030101010101" pitchFamily="2" charset="-122"/>
                <a:sym typeface="+mn-ea"/>
              </a:rPr>
              <a:t>X={C}</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C→C</a:t>
            </a:r>
            <a:r>
              <a:rPr lang="zh-CN" altLang="en-US" sz="2000" dirty="0">
                <a:solidFill>
                  <a:srgbClr val="000000"/>
                </a:solidFill>
                <a:latin typeface="Courier New" panose="02070309020205020404" charset="0"/>
                <a:ea typeface="宋体" panose="02010600030101010101" pitchFamily="2" charset="-122"/>
                <a:sym typeface="+mn-ea"/>
              </a:rPr>
              <a:t>，则</a:t>
            </a:r>
            <a:r>
              <a:rPr lang="en-US" altLang="zh-CN" sz="2000" dirty="0">
                <a:solidFill>
                  <a:srgbClr val="000000"/>
                </a:solidFill>
                <a:latin typeface="Courier New" panose="02070309020205020404" charset="0"/>
                <a:ea typeface="宋体" panose="02010600030101010101" pitchFamily="2" charset="-122"/>
                <a:sym typeface="+mn-ea"/>
              </a:rPr>
              <a:t>XF+={C}</a:t>
            </a:r>
            <a:r>
              <a:rPr lang="zh-CN" altLang="en-US" sz="2000" dirty="0" smtClean="0">
                <a:solidFill>
                  <a:srgbClr val="000000"/>
                </a:solidFill>
                <a:latin typeface="Courier New" panose="02070309020205020404" charset="0"/>
                <a:ea typeface="宋体" panose="02010600030101010101" pitchFamily="2" charset="-122"/>
                <a:sym typeface="+mn-ea"/>
              </a:rPr>
              <a:t>。</a:t>
            </a:r>
            <a:endParaRPr lang="en-US" altLang="zh-CN" sz="2000" dirty="0" smtClean="0">
              <a:solidFill>
                <a:srgbClr val="000000"/>
              </a:solidFill>
              <a:latin typeface="Courier New" panose="02070309020205020404" charset="0"/>
              <a:ea typeface="宋体" panose="02010600030101010101" pitchFamily="2" charset="-122"/>
              <a:sym typeface="+mn-ea"/>
            </a:endParaRPr>
          </a:p>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引理</a:t>
            </a:r>
            <a:r>
              <a:rPr lang="en-US" altLang="zh-CN" sz="2000" dirty="0">
                <a:solidFill>
                  <a:srgbClr val="000000"/>
                </a:solidFill>
                <a:latin typeface="Courier New" panose="02070309020205020404" charset="0"/>
                <a:ea typeface="宋体" panose="02010600030101010101" pitchFamily="2" charset="-122"/>
                <a:sym typeface="+mn-ea"/>
              </a:rPr>
              <a:t>3.3】 </a:t>
            </a:r>
            <a:r>
              <a:rPr lang="zh-CN" altLang="en-US" sz="2000" dirty="0">
                <a:solidFill>
                  <a:srgbClr val="000000"/>
                </a:solidFill>
                <a:latin typeface="Courier New" panose="02070309020205020404" charset="0"/>
                <a:ea typeface="宋体" panose="02010600030101010101" pitchFamily="2" charset="-122"/>
                <a:sym typeface="+mn-ea"/>
              </a:rPr>
              <a:t>设</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为属性集</a:t>
            </a:r>
            <a:r>
              <a:rPr lang="en-US" altLang="zh-CN" sz="2000" dirty="0">
                <a:solidFill>
                  <a:srgbClr val="000000"/>
                </a:solidFill>
                <a:latin typeface="Courier New" panose="02070309020205020404" charset="0"/>
                <a:ea typeface="宋体" panose="02010600030101010101" pitchFamily="2" charset="-122"/>
                <a:sym typeface="+mn-ea"/>
              </a:rPr>
              <a:t>U</a:t>
            </a:r>
            <a:r>
              <a:rPr lang="zh-CN" altLang="en-US" sz="2000" dirty="0">
                <a:solidFill>
                  <a:srgbClr val="000000"/>
                </a:solidFill>
                <a:latin typeface="Courier New" panose="02070309020205020404" charset="0"/>
                <a:ea typeface="宋体" panose="02010600030101010101" pitchFamily="2" charset="-122"/>
                <a:sym typeface="+mn-ea"/>
              </a:rPr>
              <a:t>上的一组函数依赖，</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Y⊆U</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能由</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根据</a:t>
            </a:r>
            <a:r>
              <a:rPr lang="en-US" altLang="zh-CN" sz="2000" dirty="0">
                <a:solidFill>
                  <a:srgbClr val="000000"/>
                </a:solidFill>
                <a:latin typeface="Courier New" panose="02070309020205020404" charset="0"/>
                <a:ea typeface="宋体" panose="02010600030101010101" pitchFamily="2" charset="-122"/>
                <a:sym typeface="+mn-ea"/>
              </a:rPr>
              <a:t>Armstrong</a:t>
            </a:r>
            <a:r>
              <a:rPr lang="zh-CN" altLang="en-US" sz="2000" dirty="0">
                <a:solidFill>
                  <a:srgbClr val="000000"/>
                </a:solidFill>
                <a:latin typeface="Courier New" panose="02070309020205020404" charset="0"/>
                <a:ea typeface="宋体" panose="02010600030101010101" pitchFamily="2" charset="-122"/>
                <a:sym typeface="+mn-ea"/>
              </a:rPr>
              <a:t>公理导出的充分必要条件是</a:t>
            </a:r>
            <a:r>
              <a:rPr lang="en-US" altLang="zh-CN" sz="2000" dirty="0">
                <a:solidFill>
                  <a:srgbClr val="000000"/>
                </a:solidFill>
                <a:latin typeface="Courier New" panose="02070309020205020404" charset="0"/>
                <a:ea typeface="宋体" panose="02010600030101010101" pitchFamily="2" charset="-122"/>
                <a:sym typeface="+mn-ea"/>
              </a:rPr>
              <a:t>Y⊆XF+</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于是，判定</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是否能由</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根据</a:t>
            </a:r>
            <a:r>
              <a:rPr lang="en-US" altLang="zh-CN" sz="2000" dirty="0">
                <a:solidFill>
                  <a:srgbClr val="000000"/>
                </a:solidFill>
                <a:latin typeface="Courier New" panose="02070309020205020404" charset="0"/>
                <a:ea typeface="宋体" panose="02010600030101010101" pitchFamily="2" charset="-122"/>
                <a:sym typeface="+mn-ea"/>
              </a:rPr>
              <a:t>Armstrong</a:t>
            </a:r>
            <a:r>
              <a:rPr lang="zh-CN" altLang="en-US" sz="2000" dirty="0">
                <a:solidFill>
                  <a:srgbClr val="000000"/>
                </a:solidFill>
                <a:latin typeface="Courier New" panose="02070309020205020404" charset="0"/>
                <a:ea typeface="宋体" panose="02010600030101010101" pitchFamily="2" charset="-122"/>
                <a:sym typeface="+mn-ea"/>
              </a:rPr>
              <a:t>公理导出的问题，就转化为求出</a:t>
            </a:r>
            <a:r>
              <a:rPr lang="en-US" altLang="zh-CN" sz="2000" dirty="0">
                <a:solidFill>
                  <a:srgbClr val="000000"/>
                </a:solidFill>
                <a:latin typeface="Courier New" panose="02070309020205020404" charset="0"/>
                <a:ea typeface="宋体" panose="02010600030101010101" pitchFamily="2" charset="-122"/>
                <a:sym typeface="+mn-ea"/>
              </a:rPr>
              <a:t>X F+</a:t>
            </a:r>
            <a:r>
              <a:rPr lang="zh-CN" altLang="en-US" sz="2000" dirty="0">
                <a:solidFill>
                  <a:srgbClr val="000000"/>
                </a:solidFill>
                <a:latin typeface="Courier New" panose="02070309020205020404" charset="0"/>
                <a:ea typeface="宋体" panose="02010600030101010101" pitchFamily="2" charset="-122"/>
                <a:sym typeface="+mn-ea"/>
              </a:rPr>
              <a:t>，并判定</a:t>
            </a:r>
            <a:r>
              <a:rPr lang="en-US" altLang="zh-CN" sz="2000" dirty="0">
                <a:solidFill>
                  <a:srgbClr val="000000"/>
                </a:solidFill>
                <a:latin typeface="Courier New" panose="02070309020205020404" charset="0"/>
                <a:ea typeface="宋体" panose="02010600030101010101" pitchFamily="2" charset="-122"/>
                <a:sym typeface="+mn-ea"/>
              </a:rPr>
              <a:t>Y</a:t>
            </a:r>
            <a:r>
              <a:rPr lang="zh-CN" altLang="en-US" sz="2000" dirty="0">
                <a:solidFill>
                  <a:srgbClr val="000000"/>
                </a:solidFill>
                <a:latin typeface="Courier New" panose="02070309020205020404" charset="0"/>
                <a:ea typeface="宋体" panose="02010600030101010101" pitchFamily="2" charset="-122"/>
                <a:sym typeface="+mn-ea"/>
              </a:rPr>
              <a:t>是否为</a:t>
            </a:r>
            <a:r>
              <a:rPr lang="en-US" altLang="zh-CN" sz="2000" dirty="0">
                <a:solidFill>
                  <a:srgbClr val="000000"/>
                </a:solidFill>
                <a:latin typeface="Courier New" panose="02070309020205020404" charset="0"/>
                <a:ea typeface="宋体" panose="02010600030101010101" pitchFamily="2" charset="-122"/>
                <a:sym typeface="+mn-ea"/>
              </a:rPr>
              <a:t>XF+</a:t>
            </a:r>
            <a:r>
              <a:rPr lang="zh-CN" altLang="en-US" sz="2000" dirty="0">
                <a:solidFill>
                  <a:srgbClr val="000000"/>
                </a:solidFill>
                <a:latin typeface="Courier New" panose="02070309020205020404" charset="0"/>
                <a:ea typeface="宋体" panose="02010600030101010101" pitchFamily="2" charset="-122"/>
                <a:sym typeface="+mn-ea"/>
              </a:rPr>
              <a:t>的子集的问题。计算</a:t>
            </a:r>
            <a:r>
              <a:rPr lang="en-US" altLang="zh-CN" sz="2000" dirty="0">
                <a:solidFill>
                  <a:srgbClr val="000000"/>
                </a:solidFill>
                <a:latin typeface="Courier New" panose="02070309020205020404" charset="0"/>
                <a:ea typeface="宋体" panose="02010600030101010101" pitchFamily="2" charset="-122"/>
                <a:sym typeface="+mn-ea"/>
              </a:rPr>
              <a:t>X F+</a:t>
            </a:r>
            <a:r>
              <a:rPr lang="zh-CN" altLang="en-US" sz="2000" dirty="0">
                <a:solidFill>
                  <a:srgbClr val="000000"/>
                </a:solidFill>
                <a:latin typeface="Courier New" panose="02070309020205020404" charset="0"/>
                <a:ea typeface="宋体" panose="02010600030101010101" pitchFamily="2" charset="-122"/>
                <a:sym typeface="+mn-ea"/>
              </a:rPr>
              <a:t>的基本思想如下。</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）明确</a:t>
            </a:r>
            <a:r>
              <a:rPr lang="en-US" altLang="zh-CN" sz="2000" dirty="0">
                <a:solidFill>
                  <a:srgbClr val="000000"/>
                </a:solidFill>
                <a:latin typeface="Courier New" panose="02070309020205020404" charset="0"/>
                <a:ea typeface="宋体" panose="02010600030101010101" pitchFamily="2" charset="-122"/>
                <a:sym typeface="+mn-ea"/>
              </a:rPr>
              <a:t>XF+</a:t>
            </a:r>
            <a:r>
              <a:rPr lang="zh-CN" altLang="en-US" sz="2000" dirty="0">
                <a:solidFill>
                  <a:srgbClr val="000000"/>
                </a:solidFill>
                <a:latin typeface="Courier New" panose="02070309020205020404" charset="0"/>
                <a:ea typeface="宋体" panose="02010600030101010101" pitchFamily="2" charset="-122"/>
                <a:sym typeface="+mn-ea"/>
              </a:rPr>
              <a:t>的含义是</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所能函数决定的所有被决定因素的集合。</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）证明某个属性（组）函数依赖于</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，以确定它属于</a:t>
            </a:r>
            <a:r>
              <a:rPr lang="en-US" altLang="zh-CN" sz="2000" dirty="0">
                <a:solidFill>
                  <a:srgbClr val="000000"/>
                </a:solidFill>
                <a:latin typeface="Courier New" panose="02070309020205020404" charset="0"/>
                <a:ea typeface="宋体" panose="02010600030101010101" pitchFamily="2" charset="-122"/>
                <a:sym typeface="+mn-ea"/>
              </a:rPr>
              <a:t>XF+</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X→X</a:t>
            </a:r>
            <a:r>
              <a:rPr lang="zh-CN" altLang="en-US" sz="2000" dirty="0">
                <a:solidFill>
                  <a:srgbClr val="000000"/>
                </a:solidFill>
                <a:latin typeface="Courier New" panose="02070309020205020404" charset="0"/>
                <a:ea typeface="宋体" panose="02010600030101010101" pitchFamily="2" charset="-122"/>
                <a:sym typeface="+mn-ea"/>
              </a:rPr>
              <a:t>是无争的事实，所以</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应属于</a:t>
            </a:r>
            <a:r>
              <a:rPr lang="en-US" altLang="zh-CN" sz="2000" dirty="0">
                <a:solidFill>
                  <a:srgbClr val="000000"/>
                </a:solidFill>
                <a:latin typeface="Courier New" panose="02070309020205020404" charset="0"/>
                <a:ea typeface="宋体" panose="02010600030101010101" pitchFamily="2" charset="-122"/>
                <a:sym typeface="+mn-ea"/>
              </a:rPr>
              <a:t>XF+</a:t>
            </a:r>
            <a:r>
              <a:rPr lang="zh-CN" altLang="en-US" sz="2000" dirty="0">
                <a:solidFill>
                  <a:srgbClr val="000000"/>
                </a:solidFill>
                <a:latin typeface="Courier New" panose="02070309020205020404" charset="0"/>
                <a:ea typeface="宋体" panose="02010600030101010101" pitchFamily="2" charset="-122"/>
                <a:sym typeface="+mn-ea"/>
              </a:rPr>
              <a:t>，然后在</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中寻找其决定因素包含于</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的函数依赖，若存在，则它的被决定因素也应属于</a:t>
            </a:r>
            <a:r>
              <a:rPr lang="en-US" altLang="zh-CN" sz="2000" dirty="0">
                <a:solidFill>
                  <a:srgbClr val="000000"/>
                </a:solidFill>
                <a:latin typeface="Courier New" panose="02070309020205020404" charset="0"/>
                <a:ea typeface="宋体" panose="02010600030101010101" pitchFamily="2" charset="-122"/>
                <a:sym typeface="+mn-ea"/>
              </a:rPr>
              <a:t>XF+</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）找出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中所有决定因素包含于所求出的中间集的所有函数依赖，并把它们的被决定因素都归并到该闭包的中间集中。</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4</a:t>
            </a:r>
            <a:r>
              <a:rPr lang="zh-CN" altLang="en-US" sz="2000" dirty="0">
                <a:solidFill>
                  <a:srgbClr val="000000"/>
                </a:solidFill>
                <a:latin typeface="Courier New" panose="02070309020205020404" charset="0"/>
                <a:ea typeface="宋体" panose="02010600030101010101" pitchFamily="2" charset="-122"/>
                <a:sym typeface="+mn-ea"/>
              </a:rPr>
              <a:t>）直到</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中找不到符合上述条件的函数依赖时，所求闭包集就是最终闭包</a:t>
            </a:r>
            <a:r>
              <a:rPr lang="zh-CN" altLang="en-US" sz="2000" dirty="0" smtClean="0">
                <a:solidFill>
                  <a:srgbClr val="000000"/>
                </a:solidFill>
                <a:latin typeface="Courier New" panose="02070309020205020404" charset="0"/>
                <a:ea typeface="宋体" panose="02010600030101010101" pitchFamily="2" charset="-122"/>
                <a:sym typeface="+mn-ea"/>
              </a:rPr>
              <a:t>。</a:t>
            </a:r>
            <a:endParaRPr lang="zh-CN" altLang="en-US" sz="2000" dirty="0">
              <a:solidFill>
                <a:srgbClr val="000000"/>
              </a:solidFill>
              <a:latin typeface="Courier New" panose="02070309020205020404" charset="0"/>
              <a:ea typeface="宋体" panose="02010600030101010101" pitchFamily="2" charset="-122"/>
              <a:sym typeface="+mn-ea"/>
            </a:endParaRPr>
          </a:p>
        </p:txBody>
      </p:sp>
    </p:spTree>
    <p:extLst>
      <p:ext uri="{BB962C8B-B14F-4D97-AF65-F5344CB8AC3E}">
        <p14:creationId xmlns:p14="http://schemas.microsoft.com/office/powerpoint/2010/main" val="802819153"/>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闭包</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3785652"/>
          </a:xfrm>
          <a:prstGeom prst="rect">
            <a:avLst/>
          </a:prstGeom>
        </p:spPr>
        <p:txBody>
          <a:bodyPr wrap="square">
            <a:spAutoFit/>
            <a:scene3d>
              <a:camera prst="orthographicFront"/>
              <a:lightRig rig="threePt" dir="t"/>
            </a:scene3d>
            <a:sp3d contourW="6350"/>
          </a:bodyPr>
          <a:lstStyle/>
          <a:p>
            <a:pPr indent="457200"/>
            <a:r>
              <a:rPr lang="zh-CN" altLang="en-US" sz="2000" dirty="0">
                <a:solidFill>
                  <a:srgbClr val="000000"/>
                </a:solidFill>
                <a:latin typeface="Courier New" panose="02070309020205020404" charset="0"/>
                <a:ea typeface="宋体" panose="02010600030101010101" pitchFamily="2" charset="-122"/>
                <a:sym typeface="+mn-ea"/>
              </a:rPr>
              <a:t>具体过程见算法</a:t>
            </a:r>
            <a:r>
              <a:rPr lang="en-US" altLang="zh-CN" sz="2000" dirty="0">
                <a:solidFill>
                  <a:srgbClr val="000000"/>
                </a:solidFill>
                <a:latin typeface="Courier New" panose="02070309020205020404" charset="0"/>
                <a:ea typeface="宋体" panose="02010600030101010101" pitchFamily="2" charset="-122"/>
                <a:sym typeface="+mn-ea"/>
              </a:rPr>
              <a:t>3.1</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算法</a:t>
            </a:r>
            <a:r>
              <a:rPr lang="en-US" altLang="zh-CN" sz="2000" dirty="0">
                <a:solidFill>
                  <a:srgbClr val="000000"/>
                </a:solidFill>
                <a:latin typeface="Courier New" panose="02070309020205020404" charset="0"/>
                <a:ea typeface="宋体" panose="02010600030101010101" pitchFamily="2" charset="-122"/>
                <a:sym typeface="+mn-ea"/>
              </a:rPr>
              <a:t>3.1】 </a:t>
            </a:r>
            <a:r>
              <a:rPr lang="zh-CN" altLang="en-US" sz="2000" dirty="0">
                <a:solidFill>
                  <a:srgbClr val="000000"/>
                </a:solidFill>
                <a:latin typeface="Courier New" panose="02070309020205020404" charset="0"/>
                <a:ea typeface="宋体" panose="02010600030101010101" pitchFamily="2" charset="-122"/>
                <a:sym typeface="+mn-ea"/>
              </a:rPr>
              <a:t>有关系模式</a:t>
            </a:r>
            <a:r>
              <a:rPr lang="en-US" altLang="zh-CN" sz="2000" dirty="0">
                <a:solidFill>
                  <a:srgbClr val="000000"/>
                </a:solidFill>
                <a:latin typeface="Courier New" panose="02070309020205020404" charset="0"/>
                <a:ea typeface="宋体" panose="02010600030101010101" pitchFamily="2" charset="-122"/>
                <a:sym typeface="+mn-ea"/>
              </a:rPr>
              <a:t>R(U,F)</a:t>
            </a:r>
            <a:r>
              <a:rPr lang="zh-CN" altLang="en-US" sz="2000" dirty="0">
                <a:solidFill>
                  <a:srgbClr val="000000"/>
                </a:solidFill>
                <a:latin typeface="Courier New" panose="02070309020205020404" charset="0"/>
                <a:ea typeface="宋体" panose="02010600030101010101" pitchFamily="2" charset="-122"/>
                <a:sym typeface="+mn-ea"/>
              </a:rPr>
              <a:t>，求属性集</a:t>
            </a:r>
            <a:r>
              <a:rPr lang="en-US" altLang="zh-CN" sz="2000" dirty="0">
                <a:solidFill>
                  <a:srgbClr val="000000"/>
                </a:solidFill>
                <a:latin typeface="Courier New" panose="02070309020205020404" charset="0"/>
                <a:ea typeface="宋体" panose="02010600030101010101" pitchFamily="2" charset="-122"/>
                <a:sym typeface="+mn-ea"/>
              </a:rPr>
              <a:t>X(X⊆U)</a:t>
            </a:r>
            <a:r>
              <a:rPr lang="zh-CN" altLang="en-US" sz="2000" dirty="0">
                <a:solidFill>
                  <a:srgbClr val="000000"/>
                </a:solidFill>
                <a:latin typeface="Courier New" panose="02070309020205020404" charset="0"/>
                <a:ea typeface="宋体" panose="02010600030101010101" pitchFamily="2" charset="-122"/>
                <a:sym typeface="+mn-ea"/>
              </a:rPr>
              <a:t>关于</a:t>
            </a:r>
            <a:r>
              <a:rPr lang="en-US" altLang="zh-CN" sz="2000" dirty="0">
                <a:solidFill>
                  <a:srgbClr val="000000"/>
                </a:solidFill>
                <a:latin typeface="Courier New" panose="02070309020205020404" charset="0"/>
                <a:ea typeface="宋体" panose="02010600030101010101" pitchFamily="2" charset="-122"/>
                <a:sym typeface="+mn-ea"/>
              </a:rPr>
              <a:t>U</a:t>
            </a:r>
            <a:r>
              <a:rPr lang="zh-CN" altLang="en-US" sz="2000" dirty="0">
                <a:solidFill>
                  <a:srgbClr val="000000"/>
                </a:solidFill>
                <a:latin typeface="Courier New" panose="02070309020205020404" charset="0"/>
                <a:ea typeface="宋体" panose="02010600030101010101" pitchFamily="2" charset="-122"/>
                <a:sym typeface="+mn-ea"/>
              </a:rPr>
              <a:t>上的函数依赖集</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的闭包</a:t>
            </a:r>
            <a:r>
              <a:rPr lang="en-US" altLang="zh-CN" sz="2000" dirty="0">
                <a:solidFill>
                  <a:srgbClr val="000000"/>
                </a:solidFill>
                <a:latin typeface="Courier New" panose="02070309020205020404" charset="0"/>
                <a:ea typeface="宋体" panose="02010600030101010101" pitchFamily="2" charset="-122"/>
                <a:sym typeface="+mn-ea"/>
              </a:rPr>
              <a:t>XF+</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输入：</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输出：</a:t>
            </a:r>
            <a:r>
              <a:rPr lang="en-US" altLang="zh-CN" sz="2000" dirty="0">
                <a:solidFill>
                  <a:srgbClr val="000000"/>
                </a:solidFill>
                <a:latin typeface="Courier New" panose="02070309020205020404" charset="0"/>
                <a:ea typeface="宋体" panose="02010600030101010101" pitchFamily="2" charset="-122"/>
                <a:sym typeface="+mn-ea"/>
              </a:rPr>
              <a:t>XF+</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步骤如下。</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）令</a:t>
            </a:r>
            <a:r>
              <a:rPr lang="en-US" altLang="zh-CN" sz="2000" dirty="0">
                <a:solidFill>
                  <a:srgbClr val="000000"/>
                </a:solidFill>
                <a:latin typeface="Courier New" panose="02070309020205020404" charset="0"/>
                <a:ea typeface="宋体" panose="02010600030101010101" pitchFamily="2" charset="-122"/>
                <a:sym typeface="+mn-ea"/>
              </a:rPr>
              <a:t>X i=X</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i=0</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）逐一考查函数依赖集</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中的各函数依赖，找出决定因素是</a:t>
            </a:r>
            <a:r>
              <a:rPr lang="en-US" altLang="zh-CN" sz="2000" dirty="0">
                <a:solidFill>
                  <a:srgbClr val="000000"/>
                </a:solidFill>
                <a:latin typeface="Courier New" panose="02070309020205020404" charset="0"/>
                <a:ea typeface="宋体" panose="02010600030101010101" pitchFamily="2" charset="-122"/>
                <a:sym typeface="+mn-ea"/>
              </a:rPr>
              <a:t>X i</a:t>
            </a:r>
            <a:r>
              <a:rPr lang="zh-CN" altLang="en-US" sz="2000" dirty="0">
                <a:solidFill>
                  <a:srgbClr val="000000"/>
                </a:solidFill>
                <a:latin typeface="Courier New" panose="02070309020205020404" charset="0"/>
                <a:ea typeface="宋体" panose="02010600030101010101" pitchFamily="2" charset="-122"/>
                <a:sym typeface="+mn-ea"/>
              </a:rPr>
              <a:t>所有子集的函数依赖，用找到的函数依赖的右部属性组成集合</a:t>
            </a:r>
            <a:r>
              <a:rPr lang="en-US" altLang="zh-CN" sz="2000" dirty="0">
                <a:solidFill>
                  <a:srgbClr val="000000"/>
                </a:solidFill>
                <a:latin typeface="Courier New" panose="02070309020205020404" charset="0"/>
                <a:ea typeface="宋体" panose="02010600030101010101" pitchFamily="2" charset="-122"/>
                <a:sym typeface="+mn-ea"/>
              </a:rPr>
              <a:t>Z</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Xi+1=Z∪X i</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4</a:t>
            </a:r>
            <a:r>
              <a:rPr lang="zh-CN" altLang="en-US" sz="2000" dirty="0">
                <a:solidFill>
                  <a:srgbClr val="000000"/>
                </a:solidFill>
                <a:latin typeface="Courier New" panose="02070309020205020404" charset="0"/>
                <a:ea typeface="宋体" panose="02010600030101010101" pitchFamily="2" charset="-122"/>
                <a:sym typeface="+mn-ea"/>
              </a:rPr>
              <a:t>）判断</a:t>
            </a:r>
            <a:r>
              <a:rPr lang="en-US" altLang="zh-CN" sz="2000" dirty="0">
                <a:solidFill>
                  <a:srgbClr val="000000"/>
                </a:solidFill>
                <a:latin typeface="Courier New" panose="02070309020205020404" charset="0"/>
                <a:ea typeface="宋体" panose="02010600030101010101" pitchFamily="2" charset="-122"/>
                <a:sym typeface="+mn-ea"/>
              </a:rPr>
              <a:t>X i+1</a:t>
            </a:r>
            <a:r>
              <a:rPr lang="zh-CN" altLang="en-US" sz="2000" dirty="0">
                <a:solidFill>
                  <a:srgbClr val="000000"/>
                </a:solidFill>
                <a:latin typeface="Courier New" panose="02070309020205020404" charset="0"/>
                <a:ea typeface="宋体" panose="02010600030101010101" pitchFamily="2" charset="-122"/>
                <a:sym typeface="+mn-ea"/>
              </a:rPr>
              <a:t>与</a:t>
            </a:r>
            <a:r>
              <a:rPr lang="en-US" altLang="zh-CN" sz="2000" dirty="0">
                <a:solidFill>
                  <a:srgbClr val="000000"/>
                </a:solidFill>
                <a:latin typeface="Courier New" panose="02070309020205020404" charset="0"/>
                <a:ea typeface="宋体" panose="02010600030101010101" pitchFamily="2" charset="-122"/>
                <a:sym typeface="+mn-ea"/>
              </a:rPr>
              <a:t>X i</a:t>
            </a:r>
            <a:r>
              <a:rPr lang="zh-CN" altLang="en-US" sz="2000" dirty="0">
                <a:solidFill>
                  <a:srgbClr val="000000"/>
                </a:solidFill>
                <a:latin typeface="Courier New" panose="02070309020205020404" charset="0"/>
                <a:ea typeface="宋体" panose="02010600030101010101" pitchFamily="2" charset="-122"/>
                <a:sym typeface="+mn-ea"/>
              </a:rPr>
              <a:t>是否相等。</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5</a:t>
            </a:r>
            <a:r>
              <a:rPr lang="zh-CN" altLang="en-US" sz="2000" dirty="0">
                <a:solidFill>
                  <a:srgbClr val="000000"/>
                </a:solidFill>
                <a:latin typeface="Courier New" panose="02070309020205020404" charset="0"/>
                <a:ea typeface="宋体" panose="02010600030101010101" pitchFamily="2" charset="-122"/>
                <a:sym typeface="+mn-ea"/>
              </a:rPr>
              <a:t>）若相等或</a:t>
            </a:r>
            <a:r>
              <a:rPr lang="en-US" altLang="zh-CN" sz="2000" dirty="0">
                <a:solidFill>
                  <a:srgbClr val="000000"/>
                </a:solidFill>
                <a:latin typeface="Courier New" panose="02070309020205020404" charset="0"/>
                <a:ea typeface="宋体" panose="02010600030101010101" pitchFamily="2" charset="-122"/>
                <a:sym typeface="+mn-ea"/>
              </a:rPr>
              <a:t>X i+1=U</a:t>
            </a:r>
            <a:r>
              <a:rPr lang="zh-CN" altLang="en-US" sz="2000" dirty="0">
                <a:solidFill>
                  <a:srgbClr val="000000"/>
                </a:solidFill>
                <a:latin typeface="Courier New" panose="02070309020205020404" charset="0"/>
                <a:ea typeface="宋体" panose="02010600030101010101" pitchFamily="2" charset="-122"/>
                <a:sym typeface="+mn-ea"/>
              </a:rPr>
              <a:t>，则</a:t>
            </a:r>
            <a:r>
              <a:rPr lang="en-US" altLang="zh-CN" sz="2000" dirty="0">
                <a:solidFill>
                  <a:srgbClr val="000000"/>
                </a:solidFill>
                <a:latin typeface="Courier New" panose="02070309020205020404" charset="0"/>
                <a:ea typeface="宋体" panose="02010600030101010101" pitchFamily="2" charset="-122"/>
                <a:sym typeface="+mn-ea"/>
              </a:rPr>
              <a:t>X i+1</a:t>
            </a:r>
            <a:r>
              <a:rPr lang="zh-CN" altLang="en-US" sz="2000" dirty="0">
                <a:solidFill>
                  <a:srgbClr val="000000"/>
                </a:solidFill>
                <a:latin typeface="Courier New" panose="02070309020205020404" charset="0"/>
                <a:ea typeface="宋体" panose="02010600030101010101" pitchFamily="2" charset="-122"/>
                <a:sym typeface="+mn-ea"/>
              </a:rPr>
              <a:t>就是</a:t>
            </a:r>
            <a:r>
              <a:rPr lang="en-US" altLang="zh-CN" sz="2000" dirty="0">
                <a:solidFill>
                  <a:srgbClr val="000000"/>
                </a:solidFill>
                <a:latin typeface="Courier New" panose="02070309020205020404" charset="0"/>
                <a:ea typeface="宋体" panose="02010600030101010101" pitchFamily="2" charset="-122"/>
                <a:sym typeface="+mn-ea"/>
              </a:rPr>
              <a:t>XF+</a:t>
            </a:r>
            <a:r>
              <a:rPr lang="zh-CN" altLang="en-US" sz="2000" dirty="0">
                <a:solidFill>
                  <a:srgbClr val="000000"/>
                </a:solidFill>
                <a:latin typeface="Courier New" panose="02070309020205020404" charset="0"/>
                <a:ea typeface="宋体" panose="02010600030101010101" pitchFamily="2" charset="-122"/>
                <a:sym typeface="+mn-ea"/>
              </a:rPr>
              <a:t>，算法终止。</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6</a:t>
            </a:r>
            <a:r>
              <a:rPr lang="zh-CN" altLang="en-US" sz="2000" dirty="0">
                <a:solidFill>
                  <a:srgbClr val="000000"/>
                </a:solidFill>
                <a:latin typeface="Courier New" panose="02070309020205020404" charset="0"/>
                <a:ea typeface="宋体" panose="02010600030101010101" pitchFamily="2" charset="-122"/>
                <a:sym typeface="+mn-ea"/>
              </a:rPr>
              <a:t>）若不相等，则</a:t>
            </a:r>
            <a:r>
              <a:rPr lang="en-US" altLang="zh-CN" sz="2000" dirty="0">
                <a:solidFill>
                  <a:srgbClr val="000000"/>
                </a:solidFill>
                <a:latin typeface="Courier New" panose="02070309020205020404" charset="0"/>
                <a:ea typeface="宋体" panose="02010600030101010101" pitchFamily="2" charset="-122"/>
                <a:sym typeface="+mn-ea"/>
              </a:rPr>
              <a:t>i=</a:t>
            </a:r>
            <a:r>
              <a:rPr lang="en-US" altLang="zh-CN" sz="2000" dirty="0" err="1">
                <a:solidFill>
                  <a:srgbClr val="000000"/>
                </a:solidFill>
                <a:latin typeface="Courier New" panose="02070309020205020404" charset="0"/>
                <a:ea typeface="宋体" panose="02010600030101010101" pitchFamily="2" charset="-122"/>
                <a:sym typeface="+mn-ea"/>
              </a:rPr>
              <a:t>i+l</a:t>
            </a:r>
            <a:r>
              <a:rPr lang="zh-CN" altLang="en-US" sz="2000" dirty="0">
                <a:solidFill>
                  <a:srgbClr val="000000"/>
                </a:solidFill>
                <a:latin typeface="Courier New" panose="02070309020205020404" charset="0"/>
                <a:ea typeface="宋体" panose="02010600030101010101" pitchFamily="2" charset="-122"/>
                <a:sym typeface="+mn-ea"/>
              </a:rPr>
              <a:t>，返回第（</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）步</a:t>
            </a:r>
            <a:r>
              <a:rPr lang="zh-CN" altLang="en-US" sz="2000" dirty="0" smtClean="0">
                <a:solidFill>
                  <a:srgbClr val="000000"/>
                </a:solidFill>
                <a:latin typeface="Courier New" panose="02070309020205020404" charset="0"/>
                <a:ea typeface="宋体" panose="02010600030101010101" pitchFamily="2" charset="-122"/>
                <a:sym typeface="+mn-ea"/>
              </a:rPr>
              <a:t>。</a:t>
            </a:r>
            <a:endParaRPr lang="zh-CN" altLang="en-US" sz="2000" dirty="0">
              <a:solidFill>
                <a:srgbClr val="000000"/>
              </a:solidFill>
              <a:latin typeface="Courier New" panose="02070309020205020404" charset="0"/>
              <a:ea typeface="宋体" panose="02010600030101010101" pitchFamily="2" charset="-122"/>
              <a:sym typeface="+mn-ea"/>
            </a:endParaRPr>
          </a:p>
        </p:txBody>
      </p:sp>
    </p:spTree>
    <p:extLst>
      <p:ext uri="{BB962C8B-B14F-4D97-AF65-F5344CB8AC3E}">
        <p14:creationId xmlns:p14="http://schemas.microsoft.com/office/powerpoint/2010/main" val="3802054692"/>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闭包</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2862322"/>
          </a:xfrm>
          <a:prstGeom prst="rect">
            <a:avLst/>
          </a:prstGeom>
        </p:spPr>
        <p:txBody>
          <a:bodyPr wrap="square">
            <a:spAutoFit/>
            <a:scene3d>
              <a:camera prst="orthographicFront"/>
              <a:lightRig rig="threePt" dir="t"/>
            </a:scene3d>
            <a:sp3d contourW="6350"/>
          </a:bodyPr>
          <a:lstStyle/>
          <a:p>
            <a:pPr indent="457200"/>
            <a:r>
              <a:rPr lang="en-US" altLang="zh-CN" sz="2000" dirty="0" smtClean="0">
                <a:solidFill>
                  <a:srgbClr val="000000"/>
                </a:solidFill>
                <a:latin typeface="Courier New" panose="02070309020205020404" charset="0"/>
                <a:ea typeface="宋体" panose="02010600030101010101" pitchFamily="2" charset="-122"/>
                <a:sym typeface="+mn-ea"/>
              </a:rPr>
              <a:t>【</a:t>
            </a:r>
            <a:r>
              <a:rPr lang="zh-CN" altLang="en-US" sz="2000" dirty="0" smtClean="0">
                <a:solidFill>
                  <a:srgbClr val="000000"/>
                </a:solidFill>
                <a:latin typeface="Courier New" panose="02070309020205020404" charset="0"/>
                <a:ea typeface="宋体" panose="02010600030101010101" pitchFamily="2" charset="-122"/>
                <a:sym typeface="+mn-ea"/>
              </a:rPr>
              <a:t>例</a:t>
            </a:r>
            <a:r>
              <a:rPr lang="en-US" altLang="zh-CN" sz="2000" dirty="0" smtClean="0">
                <a:solidFill>
                  <a:srgbClr val="000000"/>
                </a:solidFill>
                <a:latin typeface="Courier New" panose="02070309020205020404" charset="0"/>
                <a:ea typeface="宋体" panose="02010600030101010101" pitchFamily="2" charset="-122"/>
                <a:sym typeface="+mn-ea"/>
              </a:rPr>
              <a:t>03</a:t>
            </a:r>
            <a:r>
              <a:rPr lang="en-US" altLang="zh-CN" sz="2000" dirty="0">
                <a:solidFill>
                  <a:srgbClr val="000000"/>
                </a:solidFill>
                <a:latin typeface="Courier New" panose="02070309020205020404" charset="0"/>
                <a:ea typeface="宋体" panose="02010600030101010101" pitchFamily="2" charset="-122"/>
                <a:sym typeface="+mn-ea"/>
              </a:rPr>
              <a:t>】 </a:t>
            </a:r>
            <a:r>
              <a:rPr lang="zh-CN" altLang="en-US" sz="2000" dirty="0">
                <a:solidFill>
                  <a:srgbClr val="000000"/>
                </a:solidFill>
                <a:latin typeface="Courier New" panose="02070309020205020404" charset="0"/>
                <a:ea typeface="宋体" panose="02010600030101010101" pitchFamily="2" charset="-122"/>
                <a:sym typeface="+mn-ea"/>
              </a:rPr>
              <a:t>已知关系模式</a:t>
            </a:r>
            <a:r>
              <a:rPr lang="en-US" altLang="zh-CN" sz="2000" dirty="0">
                <a:solidFill>
                  <a:srgbClr val="000000"/>
                </a:solidFill>
                <a:latin typeface="Courier New" panose="02070309020205020404" charset="0"/>
                <a:ea typeface="宋体" panose="02010600030101010101" pitchFamily="2" charset="-122"/>
                <a:sym typeface="+mn-ea"/>
              </a:rPr>
              <a:t>R(U,F)</a:t>
            </a:r>
            <a:r>
              <a:rPr lang="zh-CN" altLang="en-US" sz="2000" dirty="0">
                <a:solidFill>
                  <a:srgbClr val="000000"/>
                </a:solidFill>
                <a:latin typeface="Courier New" panose="02070309020205020404" charset="0"/>
                <a:ea typeface="宋体" panose="02010600030101010101" pitchFamily="2" charset="-122"/>
                <a:sym typeface="+mn-ea"/>
              </a:rPr>
              <a:t>，其中</a:t>
            </a:r>
            <a:r>
              <a:rPr lang="en-US" altLang="zh-CN" sz="2000" dirty="0">
                <a:solidFill>
                  <a:srgbClr val="000000"/>
                </a:solidFill>
                <a:latin typeface="Courier New" panose="02070309020205020404" charset="0"/>
                <a:ea typeface="宋体" panose="02010600030101010101" pitchFamily="2" charset="-122"/>
                <a:sym typeface="+mn-ea"/>
              </a:rPr>
              <a:t>U={A,B,C,D,E}</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F={AB→E,DE→B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B→C,C→E,E→A}</a:t>
            </a:r>
            <a:r>
              <a:rPr lang="zh-CN" altLang="en-US" sz="2000" dirty="0">
                <a:solidFill>
                  <a:srgbClr val="000000"/>
                </a:solidFill>
                <a:latin typeface="Courier New" panose="02070309020205020404" charset="0"/>
                <a:ea typeface="宋体" panose="02010600030101010101" pitchFamily="2" charset="-122"/>
                <a:sym typeface="+mn-ea"/>
              </a:rPr>
              <a:t>，求</a:t>
            </a:r>
            <a:r>
              <a:rPr lang="en-US" altLang="zh-CN" sz="2000" dirty="0">
                <a:solidFill>
                  <a:srgbClr val="000000"/>
                </a:solidFill>
                <a:latin typeface="Courier New" panose="02070309020205020404" charset="0"/>
                <a:ea typeface="宋体" panose="02010600030101010101" pitchFamily="2" charset="-122"/>
                <a:sym typeface="+mn-ea"/>
              </a:rPr>
              <a:t>(AB)F+</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解：</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）设</a:t>
            </a:r>
            <a:r>
              <a:rPr lang="en-US" altLang="zh-CN" sz="2000" dirty="0">
                <a:solidFill>
                  <a:srgbClr val="000000"/>
                </a:solidFill>
                <a:latin typeface="Courier New" panose="02070309020205020404" charset="0"/>
                <a:ea typeface="宋体" panose="02010600030101010101" pitchFamily="2" charset="-122"/>
                <a:sym typeface="+mn-ea"/>
              </a:rPr>
              <a:t>X0={AB}</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）找出左部为</a:t>
            </a:r>
            <a:r>
              <a:rPr lang="en-US" altLang="zh-CN" sz="2000" dirty="0">
                <a:solidFill>
                  <a:srgbClr val="000000"/>
                </a:solidFill>
                <a:latin typeface="Courier New" panose="02070309020205020404" charset="0"/>
                <a:ea typeface="宋体" panose="02010600030101010101" pitchFamily="2" charset="-122"/>
                <a:sym typeface="+mn-ea"/>
              </a:rPr>
              <a:t>A</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和</a:t>
            </a:r>
            <a:r>
              <a:rPr lang="en-US" altLang="zh-CN" sz="2000" dirty="0">
                <a:solidFill>
                  <a:srgbClr val="000000"/>
                </a:solidFill>
                <a:latin typeface="Courier New" panose="02070309020205020404" charset="0"/>
                <a:ea typeface="宋体" panose="02010600030101010101" pitchFamily="2" charset="-122"/>
                <a:sym typeface="+mn-ea"/>
              </a:rPr>
              <a:t>AB</a:t>
            </a:r>
            <a:r>
              <a:rPr lang="zh-CN" altLang="en-US" sz="2000" dirty="0">
                <a:solidFill>
                  <a:srgbClr val="000000"/>
                </a:solidFill>
                <a:latin typeface="Courier New" panose="02070309020205020404" charset="0"/>
                <a:ea typeface="宋体" panose="02010600030101010101" pitchFamily="2" charset="-122"/>
                <a:sym typeface="+mn-ea"/>
              </a:rPr>
              <a:t>的函数依赖，有</a:t>
            </a:r>
            <a:r>
              <a:rPr lang="en-US" altLang="zh-CN" sz="2000" dirty="0">
                <a:solidFill>
                  <a:srgbClr val="000000"/>
                </a:solidFill>
                <a:latin typeface="Courier New" panose="02070309020205020404" charset="0"/>
                <a:ea typeface="宋体" panose="02010600030101010101" pitchFamily="2" charset="-122"/>
                <a:sym typeface="+mn-ea"/>
              </a:rPr>
              <a:t>AB→E</a:t>
            </a:r>
            <a:r>
              <a:rPr lang="zh-CN" altLang="en-US" sz="2000" dirty="0">
                <a:solidFill>
                  <a:srgbClr val="000000"/>
                </a:solidFill>
                <a:latin typeface="Courier New" panose="02070309020205020404" charset="0"/>
                <a:ea typeface="宋体" panose="02010600030101010101" pitchFamily="2" charset="-122"/>
                <a:sym typeface="+mn-ea"/>
              </a:rPr>
              <a:t>和</a:t>
            </a:r>
            <a:r>
              <a:rPr lang="en-US" altLang="zh-CN" sz="2000" dirty="0">
                <a:solidFill>
                  <a:srgbClr val="000000"/>
                </a:solidFill>
                <a:latin typeface="Courier New" panose="02070309020205020404" charset="0"/>
                <a:ea typeface="宋体" panose="02010600030101010101" pitchFamily="2" charset="-122"/>
                <a:sym typeface="+mn-ea"/>
              </a:rPr>
              <a:t>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Z={C,E}</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X1={A</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E}={A,B,C,E}</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4</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X0≠X1</a:t>
            </a:r>
            <a:r>
              <a:rPr lang="zh-CN" altLang="en-US" sz="2000" dirty="0">
                <a:solidFill>
                  <a:srgbClr val="000000"/>
                </a:solidFill>
                <a:latin typeface="Courier New" panose="02070309020205020404" charset="0"/>
                <a:ea typeface="宋体" panose="02010600030101010101" pitchFamily="2" charset="-122"/>
                <a:sym typeface="+mn-ea"/>
              </a:rPr>
              <a:t>，找出左部为</a:t>
            </a:r>
            <a:r>
              <a:rPr lang="en-US" altLang="zh-CN" sz="2000" dirty="0">
                <a:solidFill>
                  <a:srgbClr val="000000"/>
                </a:solidFill>
                <a:latin typeface="Courier New" panose="02070309020205020404" charset="0"/>
                <a:ea typeface="宋体" panose="02010600030101010101" pitchFamily="2" charset="-122"/>
                <a:sym typeface="+mn-ea"/>
              </a:rPr>
              <a:t>X1</a:t>
            </a:r>
            <a:r>
              <a:rPr lang="zh-CN" altLang="en-US" sz="2000" dirty="0">
                <a:solidFill>
                  <a:srgbClr val="000000"/>
                </a:solidFill>
                <a:latin typeface="Courier New" panose="02070309020205020404" charset="0"/>
                <a:ea typeface="宋体" panose="02010600030101010101" pitchFamily="2" charset="-122"/>
                <a:sym typeface="+mn-ea"/>
              </a:rPr>
              <a:t>任意子集的函数依赖，有</a:t>
            </a:r>
            <a:r>
              <a:rPr lang="en-US" altLang="zh-CN" sz="2000" dirty="0">
                <a:solidFill>
                  <a:srgbClr val="000000"/>
                </a:solidFill>
                <a:latin typeface="Courier New" panose="02070309020205020404" charset="0"/>
                <a:ea typeface="宋体" panose="02010600030101010101" pitchFamily="2" charset="-122"/>
                <a:sym typeface="+mn-ea"/>
              </a:rPr>
              <a:t>E→A</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5</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X2=X1∪{A}={A,B,C,E}</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6</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X2=X1</a:t>
            </a:r>
            <a:r>
              <a:rPr lang="zh-CN" altLang="en-US" sz="2000" dirty="0">
                <a:solidFill>
                  <a:srgbClr val="000000"/>
                </a:solidFill>
                <a:latin typeface="Courier New" panose="02070309020205020404" charset="0"/>
                <a:ea typeface="宋体" panose="02010600030101010101" pitchFamily="2" charset="-122"/>
                <a:sym typeface="+mn-ea"/>
              </a:rPr>
              <a:t>，算法终止，</a:t>
            </a:r>
            <a:r>
              <a:rPr lang="en-US" altLang="zh-CN" sz="2000" dirty="0">
                <a:solidFill>
                  <a:srgbClr val="000000"/>
                </a:solidFill>
                <a:latin typeface="Courier New" panose="02070309020205020404" charset="0"/>
                <a:ea typeface="宋体" panose="02010600030101010101" pitchFamily="2" charset="-122"/>
                <a:sym typeface="+mn-ea"/>
              </a:rPr>
              <a:t>(AB)F+={A,B,C,E}</a:t>
            </a:r>
            <a:r>
              <a:rPr lang="zh-CN" altLang="en-US" sz="2000" dirty="0">
                <a:solidFill>
                  <a:srgbClr val="000000"/>
                </a:solidFill>
                <a:latin typeface="Courier New" panose="02070309020205020404" charset="0"/>
                <a:ea typeface="宋体" panose="02010600030101010101" pitchFamily="2" charset="-122"/>
                <a:sym typeface="+mn-ea"/>
              </a:rPr>
              <a:t>。</a:t>
            </a:r>
          </a:p>
        </p:txBody>
      </p:sp>
    </p:spTree>
    <p:extLst>
      <p:ext uri="{BB962C8B-B14F-4D97-AF65-F5344CB8AC3E}">
        <p14:creationId xmlns:p14="http://schemas.microsoft.com/office/powerpoint/2010/main" val="1101979900"/>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候选码的确定</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4093428"/>
          </a:xfrm>
          <a:prstGeom prst="rect">
            <a:avLst/>
          </a:prstGeom>
        </p:spPr>
        <p:txBody>
          <a:bodyPr wrap="square">
            <a:spAutoFit/>
            <a:scene3d>
              <a:camera prst="orthographicFront"/>
              <a:lightRig rig="threePt" dir="t"/>
            </a:scene3d>
            <a:sp3d contourW="6350"/>
          </a:bodyPr>
          <a:lstStyle/>
          <a:p>
            <a:pPr indent="457200"/>
            <a:r>
              <a:rPr lang="zh-CN" altLang="en-US" sz="2000" dirty="0">
                <a:solidFill>
                  <a:srgbClr val="000000"/>
                </a:solidFill>
                <a:latin typeface="Courier New" panose="02070309020205020404" charset="0"/>
                <a:ea typeface="宋体" panose="02010600030101010101" pitchFamily="2" charset="-122"/>
                <a:sym typeface="+mn-ea"/>
              </a:rPr>
              <a:t>对于给定关系模式</a:t>
            </a:r>
            <a:r>
              <a:rPr lang="en-US" altLang="zh-CN" sz="2000" dirty="0">
                <a:solidFill>
                  <a:srgbClr val="000000"/>
                </a:solidFill>
                <a:latin typeface="Courier New" panose="02070309020205020404" charset="0"/>
                <a:ea typeface="宋体" panose="02010600030101010101" pitchFamily="2" charset="-122"/>
                <a:sym typeface="+mn-ea"/>
              </a:rPr>
              <a:t>R(U,F)</a:t>
            </a:r>
            <a:r>
              <a:rPr lang="zh-CN" altLang="en-US" sz="2000" dirty="0">
                <a:solidFill>
                  <a:srgbClr val="000000"/>
                </a:solidFill>
                <a:latin typeface="Courier New" panose="02070309020205020404" charset="0"/>
                <a:ea typeface="宋体" panose="02010600030101010101" pitchFamily="2" charset="-122"/>
                <a:sym typeface="+mn-ea"/>
              </a:rPr>
              <a:t>，通过闭包运算可得到候选码，具体操作步骤如下。</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）找出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中只在函数依赖集右边出现的属性，以及没有出现在</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中的任何函数依赖集中的属性。这些属性一定不是候选码。</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）找出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中只在函数依赖集左边出现的属性集</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一定存在于某候选码中。逐一计算属性集</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关于</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的闭包，若包含了</a:t>
            </a:r>
            <a:r>
              <a:rPr lang="en-US" altLang="zh-CN" sz="2000" dirty="0">
                <a:solidFill>
                  <a:srgbClr val="000000"/>
                </a:solidFill>
                <a:latin typeface="Courier New" panose="02070309020205020404" charset="0"/>
                <a:ea typeface="宋体" panose="02010600030101010101" pitchFamily="2" charset="-122"/>
                <a:sym typeface="+mn-ea"/>
              </a:rPr>
              <a:t>U</a:t>
            </a:r>
            <a:r>
              <a:rPr lang="zh-CN" altLang="en-US" sz="2000" dirty="0">
                <a:solidFill>
                  <a:srgbClr val="000000"/>
                </a:solidFill>
                <a:latin typeface="Courier New" panose="02070309020205020404" charset="0"/>
                <a:ea typeface="宋体" panose="02010600030101010101" pitchFamily="2" charset="-122"/>
                <a:sym typeface="+mn-ea"/>
              </a:rPr>
              <a:t>的所有属性，即</a:t>
            </a:r>
            <a:r>
              <a:rPr lang="en-US" altLang="zh-CN" sz="2000" dirty="0">
                <a:solidFill>
                  <a:srgbClr val="000000"/>
                </a:solidFill>
                <a:latin typeface="Courier New" panose="02070309020205020404" charset="0"/>
                <a:ea typeface="宋体" panose="02010600030101010101" pitchFamily="2" charset="-122"/>
                <a:sym typeface="+mn-ea"/>
              </a:rPr>
              <a:t>XF+ =U</a:t>
            </a:r>
            <a:r>
              <a:rPr lang="zh-CN" altLang="en-US" sz="2000" dirty="0">
                <a:solidFill>
                  <a:srgbClr val="000000"/>
                </a:solidFill>
                <a:latin typeface="Courier New" panose="02070309020205020404" charset="0"/>
                <a:ea typeface="宋体" panose="02010600030101010101" pitchFamily="2" charset="-122"/>
                <a:sym typeface="+mn-ea"/>
              </a:rPr>
              <a:t>，则</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是</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的唯一候选码，算法结束，否则进入下一步。</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）找出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中函数依赖集左边和右边都出现的属性集</a:t>
            </a:r>
            <a:r>
              <a:rPr lang="en-US" altLang="zh-CN" sz="2000" dirty="0">
                <a:solidFill>
                  <a:srgbClr val="000000"/>
                </a:solidFill>
                <a:latin typeface="Courier New" panose="02070309020205020404" charset="0"/>
                <a:ea typeface="宋体" panose="02010600030101010101" pitchFamily="2" charset="-122"/>
                <a:sym typeface="+mn-ea"/>
              </a:rPr>
              <a:t>Y</a:t>
            </a:r>
            <a:r>
              <a:rPr lang="zh-CN" altLang="en-US" sz="2000" dirty="0">
                <a:solidFill>
                  <a:srgbClr val="000000"/>
                </a:solidFill>
                <a:latin typeface="Courier New" panose="02070309020205020404" charset="0"/>
                <a:ea typeface="宋体" panose="02010600030101010101" pitchFamily="2" charset="-122"/>
                <a:sym typeface="+mn-ea"/>
              </a:rPr>
              <a:t>，逐一取出</a:t>
            </a:r>
            <a:r>
              <a:rPr lang="en-US" altLang="zh-CN" sz="2000" dirty="0">
                <a:solidFill>
                  <a:srgbClr val="000000"/>
                </a:solidFill>
                <a:latin typeface="Courier New" panose="02070309020205020404" charset="0"/>
                <a:ea typeface="宋体" panose="02010600030101010101" pitchFamily="2" charset="-122"/>
                <a:sym typeface="+mn-ea"/>
              </a:rPr>
              <a:t>Y</a:t>
            </a:r>
            <a:r>
              <a:rPr lang="zh-CN" altLang="en-US" sz="2000" dirty="0">
                <a:solidFill>
                  <a:srgbClr val="000000"/>
                </a:solidFill>
                <a:latin typeface="Courier New" panose="02070309020205020404" charset="0"/>
                <a:ea typeface="宋体" panose="02010600030101010101" pitchFamily="2" charset="-122"/>
                <a:sym typeface="+mn-ea"/>
              </a:rPr>
              <a:t>中的单个属性</a:t>
            </a:r>
            <a:r>
              <a:rPr lang="en-US" altLang="zh-CN" sz="2000" dirty="0">
                <a:solidFill>
                  <a:srgbClr val="000000"/>
                </a:solidFill>
                <a:latin typeface="Courier New" panose="02070309020205020404" charset="0"/>
                <a:ea typeface="宋体" panose="02010600030101010101" pitchFamily="2" charset="-122"/>
                <a:sym typeface="+mn-ea"/>
              </a:rPr>
              <a:t>A</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A∪X</a:t>
            </a:r>
            <a:r>
              <a:rPr lang="zh-CN" altLang="en-US" sz="2000" dirty="0">
                <a:solidFill>
                  <a:srgbClr val="000000"/>
                </a:solidFill>
                <a:latin typeface="Courier New" panose="02070309020205020404" charset="0"/>
                <a:ea typeface="宋体" panose="02010600030101010101" pitchFamily="2" charset="-122"/>
                <a:sym typeface="+mn-ea"/>
              </a:rPr>
              <a:t>，如果</a:t>
            </a:r>
            <a:r>
              <a:rPr lang="en-US" altLang="zh-CN" sz="2000" dirty="0">
                <a:solidFill>
                  <a:srgbClr val="000000"/>
                </a:solidFill>
                <a:latin typeface="Courier New" panose="02070309020205020404" charset="0"/>
                <a:ea typeface="宋体" panose="02010600030101010101" pitchFamily="2" charset="-122"/>
                <a:sym typeface="+mn-ea"/>
              </a:rPr>
              <a:t>AX</a:t>
            </a:r>
            <a:r>
              <a:rPr lang="zh-CN" altLang="en-US" sz="2000" dirty="0">
                <a:solidFill>
                  <a:srgbClr val="000000"/>
                </a:solidFill>
                <a:latin typeface="Courier New" panose="02070309020205020404" charset="0"/>
                <a:ea typeface="宋体" panose="02010600030101010101" pitchFamily="2" charset="-122"/>
                <a:sym typeface="+mn-ea"/>
              </a:rPr>
              <a:t>在属性集</a:t>
            </a:r>
            <a:r>
              <a:rPr lang="en-US" altLang="zh-CN" sz="2000" dirty="0">
                <a:solidFill>
                  <a:srgbClr val="000000"/>
                </a:solidFill>
                <a:latin typeface="Courier New" panose="02070309020205020404" charset="0"/>
                <a:ea typeface="宋体" panose="02010600030101010101" pitchFamily="2" charset="-122"/>
                <a:sym typeface="+mn-ea"/>
              </a:rPr>
              <a:t>AX</a:t>
            </a:r>
            <a:r>
              <a:rPr lang="zh-CN" altLang="en-US" sz="2000" dirty="0">
                <a:solidFill>
                  <a:srgbClr val="000000"/>
                </a:solidFill>
                <a:latin typeface="Courier New" panose="02070309020205020404" charset="0"/>
                <a:ea typeface="宋体" panose="02010600030101010101" pitchFamily="2" charset="-122"/>
                <a:sym typeface="+mn-ea"/>
              </a:rPr>
              <a:t>关于</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的闭包包含了</a:t>
            </a:r>
            <a:r>
              <a:rPr lang="en-US" altLang="zh-CN" sz="2000" dirty="0">
                <a:solidFill>
                  <a:srgbClr val="000000"/>
                </a:solidFill>
                <a:latin typeface="Courier New" panose="02070309020205020404" charset="0"/>
                <a:ea typeface="宋体" panose="02010600030101010101" pitchFamily="2" charset="-122"/>
                <a:sym typeface="+mn-ea"/>
              </a:rPr>
              <a:t>U</a:t>
            </a:r>
            <a:r>
              <a:rPr lang="zh-CN" altLang="en-US" sz="2000" dirty="0">
                <a:solidFill>
                  <a:srgbClr val="000000"/>
                </a:solidFill>
                <a:latin typeface="Courier New" panose="02070309020205020404" charset="0"/>
                <a:ea typeface="宋体" panose="02010600030101010101" pitchFamily="2" charset="-122"/>
                <a:sym typeface="+mn-ea"/>
              </a:rPr>
              <a:t>的所有属性，即</a:t>
            </a:r>
            <a:r>
              <a:rPr lang="en-US" altLang="zh-CN" sz="2000" dirty="0">
                <a:solidFill>
                  <a:srgbClr val="000000"/>
                </a:solidFill>
                <a:latin typeface="Courier New" panose="02070309020205020404" charset="0"/>
                <a:ea typeface="宋体" panose="02010600030101010101" pitchFamily="2" charset="-122"/>
                <a:sym typeface="+mn-ea"/>
              </a:rPr>
              <a:t>(AX)F+ =U</a:t>
            </a:r>
            <a:r>
              <a:rPr lang="zh-CN" altLang="en-US" sz="2000" dirty="0">
                <a:solidFill>
                  <a:srgbClr val="000000"/>
                </a:solidFill>
                <a:latin typeface="Courier New" panose="02070309020205020404" charset="0"/>
                <a:ea typeface="宋体" panose="02010600030101010101" pitchFamily="2" charset="-122"/>
                <a:sym typeface="+mn-ea"/>
              </a:rPr>
              <a:t>，则</a:t>
            </a:r>
            <a:r>
              <a:rPr lang="en-US" altLang="zh-CN" sz="2000" dirty="0">
                <a:solidFill>
                  <a:srgbClr val="000000"/>
                </a:solidFill>
                <a:latin typeface="Courier New" panose="02070309020205020404" charset="0"/>
                <a:ea typeface="宋体" panose="02010600030101010101" pitchFamily="2" charset="-122"/>
                <a:sym typeface="+mn-ea"/>
              </a:rPr>
              <a:t>AX</a:t>
            </a:r>
            <a:r>
              <a:rPr lang="zh-CN" altLang="en-US" sz="2000" dirty="0">
                <a:solidFill>
                  <a:srgbClr val="000000"/>
                </a:solidFill>
                <a:latin typeface="Courier New" panose="02070309020205020404" charset="0"/>
                <a:ea typeface="宋体" panose="02010600030101010101" pitchFamily="2" charset="-122"/>
                <a:sym typeface="+mn-ea"/>
              </a:rPr>
              <a:t>是</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的候选码。令</a:t>
            </a:r>
            <a:r>
              <a:rPr lang="en-US" altLang="zh-CN" sz="2000" dirty="0">
                <a:solidFill>
                  <a:srgbClr val="000000"/>
                </a:solidFill>
                <a:latin typeface="Courier New" panose="02070309020205020404" charset="0"/>
                <a:ea typeface="宋体" panose="02010600030101010101" pitchFamily="2" charset="-122"/>
                <a:sym typeface="+mn-ea"/>
              </a:rPr>
              <a:t>Y=Y</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a:t>
            </a:r>
            <a:r>
              <a:rPr lang="zh-CN" altLang="en-US" sz="2000" dirty="0">
                <a:solidFill>
                  <a:srgbClr val="000000"/>
                </a:solidFill>
                <a:latin typeface="Courier New" panose="02070309020205020404" charset="0"/>
                <a:ea typeface="宋体" panose="02010600030101010101" pitchFamily="2" charset="-122"/>
                <a:sym typeface="+mn-ea"/>
              </a:rPr>
              <a:t>，进入下一步。</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4</a:t>
            </a:r>
            <a:r>
              <a:rPr lang="zh-CN" altLang="en-US" sz="2000" dirty="0">
                <a:solidFill>
                  <a:srgbClr val="000000"/>
                </a:solidFill>
                <a:latin typeface="Courier New" panose="02070309020205020404" charset="0"/>
                <a:ea typeface="宋体" panose="02010600030101010101" pitchFamily="2" charset="-122"/>
                <a:sym typeface="+mn-ea"/>
              </a:rPr>
              <a:t>）如果已经找出所有候选码，则算法结束，否则逐一取出</a:t>
            </a:r>
            <a:r>
              <a:rPr lang="en-US" altLang="zh-CN" sz="2000" dirty="0">
                <a:solidFill>
                  <a:srgbClr val="000000"/>
                </a:solidFill>
                <a:latin typeface="Courier New" panose="02070309020205020404" charset="0"/>
                <a:ea typeface="宋体" panose="02010600030101010101" pitchFamily="2" charset="-122"/>
                <a:sym typeface="+mn-ea"/>
              </a:rPr>
              <a:t>Y</a:t>
            </a:r>
            <a:r>
              <a:rPr lang="zh-CN" altLang="en-US" sz="2000" dirty="0">
                <a:solidFill>
                  <a:srgbClr val="000000"/>
                </a:solidFill>
                <a:latin typeface="Courier New" panose="02070309020205020404" charset="0"/>
                <a:ea typeface="宋体" panose="02010600030101010101" pitchFamily="2" charset="-122"/>
                <a:sym typeface="+mn-ea"/>
              </a:rPr>
              <a:t>中的任意</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个、</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个乃至</a:t>
            </a:r>
            <a:r>
              <a:rPr lang="en-US" altLang="zh-CN" sz="2000" dirty="0">
                <a:solidFill>
                  <a:srgbClr val="000000"/>
                </a:solidFill>
                <a:latin typeface="Courier New" panose="02070309020205020404" charset="0"/>
                <a:ea typeface="宋体" panose="02010600030101010101" pitchFamily="2" charset="-122"/>
                <a:sym typeface="+mn-ea"/>
              </a:rPr>
              <a:t>n</a:t>
            </a:r>
            <a:r>
              <a:rPr lang="zh-CN" altLang="en-US" sz="2000" dirty="0">
                <a:solidFill>
                  <a:srgbClr val="000000"/>
                </a:solidFill>
                <a:latin typeface="Courier New" panose="02070309020205020404" charset="0"/>
                <a:ea typeface="宋体" panose="02010600030101010101" pitchFamily="2" charset="-122"/>
                <a:sym typeface="+mn-ea"/>
              </a:rPr>
              <a:t>个属性，分别组成</a:t>
            </a:r>
            <a:r>
              <a:rPr lang="en-US" altLang="zh-CN" sz="2000" dirty="0">
                <a:solidFill>
                  <a:srgbClr val="000000"/>
                </a:solidFill>
                <a:latin typeface="Courier New" panose="02070309020205020404" charset="0"/>
                <a:ea typeface="宋体" panose="02010600030101010101" pitchFamily="2" charset="-122"/>
                <a:sym typeface="+mn-ea"/>
              </a:rPr>
              <a:t>Z</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Z∪X</a:t>
            </a:r>
            <a:r>
              <a:rPr lang="zh-CN" altLang="en-US" sz="2000" dirty="0">
                <a:solidFill>
                  <a:srgbClr val="000000"/>
                </a:solidFill>
                <a:latin typeface="Courier New" panose="02070309020205020404" charset="0"/>
                <a:ea typeface="宋体" panose="02010600030101010101" pitchFamily="2" charset="-122"/>
                <a:sym typeface="+mn-ea"/>
              </a:rPr>
              <a:t>，如果</a:t>
            </a:r>
            <a:r>
              <a:rPr lang="en-US" altLang="zh-CN" sz="2000" dirty="0">
                <a:solidFill>
                  <a:srgbClr val="000000"/>
                </a:solidFill>
                <a:latin typeface="Courier New" panose="02070309020205020404" charset="0"/>
                <a:ea typeface="宋体" panose="02010600030101010101" pitchFamily="2" charset="-122"/>
                <a:sym typeface="+mn-ea"/>
              </a:rPr>
              <a:t>ZX</a:t>
            </a:r>
            <a:r>
              <a:rPr lang="zh-CN" altLang="en-US" sz="2000" dirty="0">
                <a:solidFill>
                  <a:srgbClr val="000000"/>
                </a:solidFill>
                <a:latin typeface="Courier New" panose="02070309020205020404" charset="0"/>
                <a:ea typeface="宋体" panose="02010600030101010101" pitchFamily="2" charset="-122"/>
                <a:sym typeface="+mn-ea"/>
              </a:rPr>
              <a:t>在属性集</a:t>
            </a:r>
            <a:r>
              <a:rPr lang="en-US" altLang="zh-CN" sz="2000" dirty="0">
                <a:solidFill>
                  <a:srgbClr val="000000"/>
                </a:solidFill>
                <a:latin typeface="Courier New" panose="02070309020205020404" charset="0"/>
                <a:ea typeface="宋体" panose="02010600030101010101" pitchFamily="2" charset="-122"/>
                <a:sym typeface="+mn-ea"/>
              </a:rPr>
              <a:t>ZX</a:t>
            </a:r>
            <a:r>
              <a:rPr lang="zh-CN" altLang="en-US" sz="2000" dirty="0">
                <a:solidFill>
                  <a:srgbClr val="000000"/>
                </a:solidFill>
                <a:latin typeface="Courier New" panose="02070309020205020404" charset="0"/>
                <a:ea typeface="宋体" panose="02010600030101010101" pitchFamily="2" charset="-122"/>
                <a:sym typeface="+mn-ea"/>
              </a:rPr>
              <a:t>关于</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的闭包中包含了</a:t>
            </a:r>
            <a:r>
              <a:rPr lang="en-US" altLang="zh-CN" sz="2000" dirty="0">
                <a:solidFill>
                  <a:srgbClr val="000000"/>
                </a:solidFill>
                <a:latin typeface="Courier New" panose="02070309020205020404" charset="0"/>
                <a:ea typeface="宋体" panose="02010600030101010101" pitchFamily="2" charset="-122"/>
                <a:sym typeface="+mn-ea"/>
              </a:rPr>
              <a:t>U</a:t>
            </a:r>
            <a:r>
              <a:rPr lang="zh-CN" altLang="en-US" sz="2000" dirty="0">
                <a:solidFill>
                  <a:srgbClr val="000000"/>
                </a:solidFill>
                <a:latin typeface="Courier New" panose="02070309020205020404" charset="0"/>
                <a:ea typeface="宋体" panose="02010600030101010101" pitchFamily="2" charset="-122"/>
                <a:sym typeface="+mn-ea"/>
              </a:rPr>
              <a:t>的所有属性，即</a:t>
            </a:r>
            <a:r>
              <a:rPr lang="en-US" altLang="zh-CN" sz="2000" dirty="0">
                <a:solidFill>
                  <a:srgbClr val="000000"/>
                </a:solidFill>
                <a:latin typeface="Courier New" panose="02070309020205020404" charset="0"/>
                <a:ea typeface="宋体" panose="02010600030101010101" pitchFamily="2" charset="-122"/>
                <a:sym typeface="+mn-ea"/>
              </a:rPr>
              <a:t>(ZX)F+ =U</a:t>
            </a:r>
            <a:r>
              <a:rPr lang="zh-CN" altLang="en-US" sz="2000" dirty="0">
                <a:solidFill>
                  <a:srgbClr val="000000"/>
                </a:solidFill>
                <a:latin typeface="Courier New" panose="02070309020205020404" charset="0"/>
                <a:ea typeface="宋体" panose="02010600030101010101" pitchFamily="2" charset="-122"/>
                <a:sym typeface="+mn-ea"/>
              </a:rPr>
              <a:t>，且</a:t>
            </a:r>
            <a:r>
              <a:rPr lang="en-US" altLang="zh-CN" sz="2000" dirty="0">
                <a:solidFill>
                  <a:srgbClr val="000000"/>
                </a:solidFill>
                <a:latin typeface="Courier New" panose="02070309020205020404" charset="0"/>
                <a:ea typeface="宋体" panose="02010600030101010101" pitchFamily="2" charset="-122"/>
                <a:sym typeface="+mn-ea"/>
              </a:rPr>
              <a:t>ZX</a:t>
            </a:r>
            <a:r>
              <a:rPr lang="zh-CN" altLang="en-US" sz="2000" dirty="0">
                <a:solidFill>
                  <a:srgbClr val="000000"/>
                </a:solidFill>
                <a:latin typeface="Courier New" panose="02070309020205020404" charset="0"/>
                <a:ea typeface="宋体" panose="02010600030101010101" pitchFamily="2" charset="-122"/>
                <a:sym typeface="+mn-ea"/>
              </a:rPr>
              <a:t>不包含已经找到的候选码，则</a:t>
            </a:r>
            <a:r>
              <a:rPr lang="en-US" altLang="zh-CN" sz="2000" dirty="0">
                <a:solidFill>
                  <a:srgbClr val="000000"/>
                </a:solidFill>
                <a:latin typeface="Courier New" panose="02070309020205020404" charset="0"/>
                <a:ea typeface="宋体" panose="02010600030101010101" pitchFamily="2" charset="-122"/>
                <a:sym typeface="+mn-ea"/>
              </a:rPr>
              <a:t>ZX</a:t>
            </a:r>
            <a:r>
              <a:rPr lang="zh-CN" altLang="en-US" sz="2000" dirty="0">
                <a:solidFill>
                  <a:srgbClr val="000000"/>
                </a:solidFill>
                <a:latin typeface="Courier New" panose="02070309020205020404" charset="0"/>
                <a:ea typeface="宋体" panose="02010600030101010101" pitchFamily="2" charset="-122"/>
                <a:sym typeface="+mn-ea"/>
              </a:rPr>
              <a:t>是</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的候选码。</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5</a:t>
            </a:r>
            <a:r>
              <a:rPr lang="zh-CN" altLang="en-US" sz="2000" dirty="0">
                <a:solidFill>
                  <a:srgbClr val="000000"/>
                </a:solidFill>
                <a:latin typeface="Courier New" panose="02070309020205020404" charset="0"/>
                <a:ea typeface="宋体" panose="02010600030101010101" pitchFamily="2" charset="-122"/>
                <a:sym typeface="+mn-ea"/>
              </a:rPr>
              <a:t>）整理所有找到的候选码，消除重复的候选码，算法结束。</a:t>
            </a:r>
          </a:p>
        </p:txBody>
      </p:sp>
    </p:spTree>
    <p:extLst>
      <p:ext uri="{BB962C8B-B14F-4D97-AF65-F5344CB8AC3E}">
        <p14:creationId xmlns:p14="http://schemas.microsoft.com/office/powerpoint/2010/main" val="2040592569"/>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候选码的确定</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2554545"/>
          </a:xfrm>
          <a:prstGeom prst="rect">
            <a:avLst/>
          </a:prstGeom>
        </p:spPr>
        <p:txBody>
          <a:bodyPr wrap="square">
            <a:spAutoFit/>
            <a:scene3d>
              <a:camera prst="orthographicFront"/>
              <a:lightRig rig="threePt" dir="t"/>
            </a:scene3d>
            <a:sp3d contourW="6350"/>
          </a:bodyPr>
          <a:lstStyle/>
          <a:p>
            <a:pPr indent="457200"/>
            <a:r>
              <a:rPr lang="en-US" altLang="zh-CN" sz="2000" dirty="0" smtClean="0">
                <a:solidFill>
                  <a:srgbClr val="000000"/>
                </a:solidFill>
                <a:latin typeface="Courier New" panose="02070309020205020404" charset="0"/>
                <a:ea typeface="宋体" panose="02010600030101010101" pitchFamily="2" charset="-122"/>
                <a:sym typeface="+mn-ea"/>
              </a:rPr>
              <a:t>【</a:t>
            </a:r>
            <a:r>
              <a:rPr lang="zh-CN" altLang="en-US" sz="2000" dirty="0" smtClean="0">
                <a:solidFill>
                  <a:srgbClr val="000000"/>
                </a:solidFill>
                <a:latin typeface="Courier New" panose="02070309020205020404" charset="0"/>
                <a:ea typeface="宋体" panose="02010600030101010101" pitchFamily="2" charset="-122"/>
                <a:sym typeface="+mn-ea"/>
              </a:rPr>
              <a:t>例</a:t>
            </a:r>
            <a:r>
              <a:rPr lang="en-US" altLang="zh-CN" sz="2000" dirty="0">
                <a:solidFill>
                  <a:srgbClr val="000000"/>
                </a:solidFill>
                <a:latin typeface="Courier New" panose="02070309020205020404" charset="0"/>
                <a:ea typeface="宋体" panose="02010600030101010101" pitchFamily="2" charset="-122"/>
                <a:sym typeface="+mn-ea"/>
              </a:rPr>
              <a:t>0</a:t>
            </a:r>
            <a:r>
              <a:rPr lang="en-US" altLang="zh-CN" sz="2000" dirty="0" smtClean="0">
                <a:solidFill>
                  <a:srgbClr val="000000"/>
                </a:solidFill>
                <a:latin typeface="Courier New" panose="02070309020205020404" charset="0"/>
                <a:ea typeface="宋体" panose="02010600030101010101" pitchFamily="2" charset="-122"/>
                <a:sym typeface="+mn-ea"/>
              </a:rPr>
              <a:t>4</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已知关系模式</a:t>
            </a:r>
            <a:r>
              <a:rPr lang="en-US" altLang="zh-CN" sz="2000" dirty="0">
                <a:solidFill>
                  <a:srgbClr val="000000"/>
                </a:solidFill>
                <a:latin typeface="Courier New" panose="02070309020205020404" charset="0"/>
                <a:ea typeface="宋体" panose="02010600030101010101" pitchFamily="2" charset="-122"/>
                <a:sym typeface="+mn-ea"/>
              </a:rPr>
              <a:t>R(U,F)</a:t>
            </a:r>
            <a:r>
              <a:rPr lang="zh-CN" altLang="en-US" sz="2000" dirty="0">
                <a:solidFill>
                  <a:srgbClr val="000000"/>
                </a:solidFill>
                <a:latin typeface="Courier New" panose="02070309020205020404" charset="0"/>
                <a:ea typeface="宋体" panose="02010600030101010101" pitchFamily="2" charset="-122"/>
                <a:sym typeface="+mn-ea"/>
              </a:rPr>
              <a:t>，其中</a:t>
            </a:r>
            <a:r>
              <a:rPr lang="en-US" altLang="zh-CN" sz="2000" dirty="0">
                <a:solidFill>
                  <a:srgbClr val="000000"/>
                </a:solidFill>
                <a:latin typeface="Courier New" panose="02070309020205020404" charset="0"/>
                <a:ea typeface="宋体" panose="02010600030101010101" pitchFamily="2" charset="-122"/>
                <a:sym typeface="+mn-ea"/>
              </a:rPr>
              <a:t>U={A,B,C,D}</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F={AC→D,B→C,A→C}</a:t>
            </a:r>
            <a:r>
              <a:rPr lang="zh-CN" altLang="en-US" sz="2000" dirty="0">
                <a:solidFill>
                  <a:srgbClr val="000000"/>
                </a:solidFill>
                <a:latin typeface="Courier New" panose="02070309020205020404" charset="0"/>
                <a:ea typeface="宋体" panose="02010600030101010101" pitchFamily="2" charset="-122"/>
                <a:sym typeface="+mn-ea"/>
              </a:rPr>
              <a:t>，求</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的候选码。</a:t>
            </a:r>
          </a:p>
          <a:p>
            <a:pPr indent="457200"/>
            <a:r>
              <a:rPr lang="zh-CN" altLang="en-US" sz="2000" dirty="0">
                <a:solidFill>
                  <a:srgbClr val="000000"/>
                </a:solidFill>
                <a:latin typeface="Courier New" panose="02070309020205020404" charset="0"/>
                <a:ea typeface="宋体" panose="02010600030101010101" pitchFamily="2" charset="-122"/>
                <a:sym typeface="+mn-ea"/>
              </a:rPr>
              <a:t>解：</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）属性</a:t>
            </a:r>
            <a:r>
              <a:rPr lang="en-US" altLang="zh-CN" sz="2000" dirty="0">
                <a:solidFill>
                  <a:srgbClr val="000000"/>
                </a:solidFill>
                <a:latin typeface="Courier New" panose="02070309020205020404" charset="0"/>
                <a:ea typeface="宋体" panose="02010600030101010101" pitchFamily="2" charset="-122"/>
                <a:sym typeface="+mn-ea"/>
              </a:rPr>
              <a:t>D</a:t>
            </a:r>
            <a:r>
              <a:rPr lang="zh-CN" altLang="en-US" sz="2000" dirty="0">
                <a:solidFill>
                  <a:srgbClr val="000000"/>
                </a:solidFill>
                <a:latin typeface="Courier New" panose="02070309020205020404" charset="0"/>
                <a:ea typeface="宋体" panose="02010600030101010101" pitchFamily="2" charset="-122"/>
                <a:sym typeface="+mn-ea"/>
              </a:rPr>
              <a:t>只在函数依赖集右边出现，所以</a:t>
            </a:r>
            <a:r>
              <a:rPr lang="en-US" altLang="zh-CN" sz="2000" dirty="0">
                <a:solidFill>
                  <a:srgbClr val="000000"/>
                </a:solidFill>
                <a:latin typeface="Courier New" panose="02070309020205020404" charset="0"/>
                <a:ea typeface="宋体" panose="02010600030101010101" pitchFamily="2" charset="-122"/>
                <a:sym typeface="+mn-ea"/>
              </a:rPr>
              <a:t>D</a:t>
            </a:r>
            <a:r>
              <a:rPr lang="zh-CN" altLang="en-US" sz="2000" dirty="0">
                <a:solidFill>
                  <a:srgbClr val="000000"/>
                </a:solidFill>
                <a:latin typeface="Courier New" panose="02070309020205020404" charset="0"/>
                <a:ea typeface="宋体" panose="02010600030101010101" pitchFamily="2" charset="-122"/>
                <a:sym typeface="+mn-ea"/>
              </a:rPr>
              <a:t>不是候选码。</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）属性</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只在函数依赖集左边出现，计算</a:t>
            </a:r>
            <a:r>
              <a:rPr lang="en-US" altLang="zh-CN" sz="2000" dirty="0">
                <a:solidFill>
                  <a:srgbClr val="000000"/>
                </a:solidFill>
                <a:latin typeface="Courier New" panose="02070309020205020404" charset="0"/>
                <a:ea typeface="宋体" panose="02010600030101010101" pitchFamily="2" charset="-122"/>
                <a:sym typeface="+mn-ea"/>
              </a:rPr>
              <a:t>BF+ ={B,C}</a:t>
            </a:r>
            <a:r>
              <a:rPr lang="zh-CN" altLang="en-US" sz="2000" dirty="0">
                <a:solidFill>
                  <a:srgbClr val="000000"/>
                </a:solidFill>
                <a:latin typeface="Courier New" panose="02070309020205020404" charset="0"/>
                <a:ea typeface="宋体" panose="02010600030101010101" pitchFamily="2" charset="-122"/>
                <a:sym typeface="+mn-ea"/>
              </a:rPr>
              <a:t>，所以</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存在于某候选码中。</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）属性</a:t>
            </a:r>
            <a:r>
              <a:rPr lang="en-US" altLang="zh-CN" sz="2000" dirty="0">
                <a:solidFill>
                  <a:srgbClr val="000000"/>
                </a:solidFill>
                <a:latin typeface="Courier New" panose="02070309020205020404" charset="0"/>
                <a:ea typeface="宋体" panose="02010600030101010101" pitchFamily="2" charset="-122"/>
                <a:sym typeface="+mn-ea"/>
              </a:rPr>
              <a:t>A</a:t>
            </a:r>
            <a:r>
              <a:rPr lang="zh-CN" altLang="en-US" sz="2000" dirty="0">
                <a:solidFill>
                  <a:srgbClr val="000000"/>
                </a:solidFill>
                <a:latin typeface="Courier New" panose="02070309020205020404" charset="0"/>
                <a:ea typeface="宋体" panose="02010600030101010101" pitchFamily="2" charset="-122"/>
                <a:sym typeface="+mn-ea"/>
              </a:rPr>
              <a:t>和属性</a:t>
            </a:r>
            <a:r>
              <a:rPr lang="en-US" altLang="zh-CN" sz="2000" dirty="0">
                <a:solidFill>
                  <a:srgbClr val="000000"/>
                </a:solidFill>
                <a:latin typeface="Courier New" panose="02070309020205020404" charset="0"/>
                <a:ea typeface="宋体" panose="02010600030101010101" pitchFamily="2" charset="-122"/>
                <a:sym typeface="+mn-ea"/>
              </a:rPr>
              <a:t>C</a:t>
            </a:r>
            <a:r>
              <a:rPr lang="zh-CN" altLang="en-US" sz="2000" dirty="0">
                <a:solidFill>
                  <a:srgbClr val="000000"/>
                </a:solidFill>
                <a:latin typeface="Courier New" panose="02070309020205020404" charset="0"/>
                <a:ea typeface="宋体" panose="02010600030101010101" pitchFamily="2" charset="-122"/>
                <a:sym typeface="+mn-ea"/>
              </a:rPr>
              <a:t>在函数依赖集左边和右边都出现。首先计算</a:t>
            </a:r>
            <a:r>
              <a:rPr lang="en-US" altLang="zh-CN" sz="2000" dirty="0">
                <a:solidFill>
                  <a:srgbClr val="000000"/>
                </a:solidFill>
                <a:latin typeface="Courier New" panose="02070309020205020404" charset="0"/>
                <a:ea typeface="宋体" panose="02010600030101010101" pitchFamily="2" charset="-122"/>
                <a:sym typeface="+mn-ea"/>
              </a:rPr>
              <a:t>(AB)F+ ={A,B,C,D}</a:t>
            </a:r>
            <a:r>
              <a:rPr lang="zh-CN" altLang="en-US" sz="2000" dirty="0">
                <a:solidFill>
                  <a:srgbClr val="000000"/>
                </a:solidFill>
                <a:latin typeface="Courier New" panose="02070309020205020404" charset="0"/>
                <a:ea typeface="宋体" panose="02010600030101010101" pitchFamily="2" charset="-122"/>
                <a:sym typeface="+mn-ea"/>
              </a:rPr>
              <a:t>，所以</a:t>
            </a:r>
            <a:r>
              <a:rPr lang="en-US" altLang="zh-CN" sz="2000" dirty="0">
                <a:solidFill>
                  <a:srgbClr val="000000"/>
                </a:solidFill>
                <a:latin typeface="Courier New" panose="02070309020205020404" charset="0"/>
                <a:ea typeface="宋体" panose="02010600030101010101" pitchFamily="2" charset="-122"/>
                <a:sym typeface="+mn-ea"/>
              </a:rPr>
              <a:t>AB</a:t>
            </a:r>
            <a:r>
              <a:rPr lang="zh-CN" altLang="en-US" sz="2000" dirty="0">
                <a:solidFill>
                  <a:srgbClr val="000000"/>
                </a:solidFill>
                <a:latin typeface="Courier New" panose="02070309020205020404" charset="0"/>
                <a:ea typeface="宋体" panose="02010600030101010101" pitchFamily="2" charset="-122"/>
                <a:sym typeface="+mn-ea"/>
              </a:rPr>
              <a:t>是候选码。再计算</a:t>
            </a:r>
            <a:r>
              <a:rPr lang="en-US" altLang="zh-CN" sz="2000" dirty="0">
                <a:solidFill>
                  <a:srgbClr val="000000"/>
                </a:solidFill>
                <a:latin typeface="Courier New" panose="02070309020205020404" charset="0"/>
                <a:ea typeface="宋体" panose="02010600030101010101" pitchFamily="2" charset="-122"/>
                <a:sym typeface="+mn-ea"/>
              </a:rPr>
              <a:t>(BC) F+={ B,C}</a:t>
            </a:r>
            <a:r>
              <a:rPr lang="zh-CN" altLang="en-US" sz="2000" dirty="0">
                <a:solidFill>
                  <a:srgbClr val="000000"/>
                </a:solidFill>
                <a:latin typeface="Courier New" panose="02070309020205020404" charset="0"/>
                <a:ea typeface="宋体" panose="02010600030101010101" pitchFamily="2" charset="-122"/>
                <a:sym typeface="+mn-ea"/>
              </a:rPr>
              <a:t>，所以</a:t>
            </a:r>
            <a:r>
              <a:rPr lang="en-US" altLang="zh-CN" sz="2000" dirty="0">
                <a:solidFill>
                  <a:srgbClr val="000000"/>
                </a:solidFill>
                <a:latin typeface="Courier New" panose="02070309020205020404" charset="0"/>
                <a:ea typeface="宋体" panose="02010600030101010101" pitchFamily="2" charset="-122"/>
                <a:sym typeface="+mn-ea"/>
              </a:rPr>
              <a:t>BC</a:t>
            </a:r>
            <a:r>
              <a:rPr lang="zh-CN" altLang="en-US" sz="2000" dirty="0">
                <a:solidFill>
                  <a:srgbClr val="000000"/>
                </a:solidFill>
                <a:latin typeface="Courier New" panose="02070309020205020404" charset="0"/>
                <a:ea typeface="宋体" panose="02010600030101010101" pitchFamily="2" charset="-122"/>
                <a:sym typeface="+mn-ea"/>
              </a:rPr>
              <a:t>不是候选码。</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4</a:t>
            </a:r>
            <a:r>
              <a:rPr lang="zh-CN" altLang="en-US" sz="2000" dirty="0">
                <a:solidFill>
                  <a:srgbClr val="000000"/>
                </a:solidFill>
                <a:latin typeface="Courier New" panose="02070309020205020404" charset="0"/>
                <a:ea typeface="宋体" panose="02010600030101010101" pitchFamily="2" charset="-122"/>
                <a:sym typeface="+mn-ea"/>
              </a:rPr>
              <a:t>）由此可得</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的候选码是</a:t>
            </a:r>
            <a:r>
              <a:rPr lang="en-US" altLang="zh-CN" sz="2000" dirty="0">
                <a:solidFill>
                  <a:srgbClr val="000000"/>
                </a:solidFill>
                <a:latin typeface="Courier New" panose="02070309020205020404" charset="0"/>
                <a:ea typeface="宋体" panose="02010600030101010101" pitchFamily="2" charset="-122"/>
                <a:sym typeface="+mn-ea"/>
              </a:rPr>
              <a:t>AB</a:t>
            </a:r>
            <a:r>
              <a:rPr lang="zh-CN" altLang="en-US" sz="2000" dirty="0">
                <a:solidFill>
                  <a:srgbClr val="000000"/>
                </a:solidFill>
                <a:latin typeface="Courier New" panose="02070309020205020404" charset="0"/>
                <a:ea typeface="宋体" panose="02010600030101010101" pitchFamily="2" charset="-122"/>
                <a:sym typeface="+mn-ea"/>
              </a:rPr>
              <a:t>。</a:t>
            </a:r>
          </a:p>
        </p:txBody>
      </p:sp>
    </p:spTree>
    <p:extLst>
      <p:ext uri="{BB962C8B-B14F-4D97-AF65-F5344CB8AC3E}">
        <p14:creationId xmlns:p14="http://schemas.microsoft.com/office/powerpoint/2010/main" val="3365228404"/>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634019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函数依赖集等价和最小函数依赖集</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04</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5016758"/>
          </a:xfrm>
          <a:prstGeom prst="rect">
            <a:avLst/>
          </a:prstGeom>
        </p:spPr>
        <p:txBody>
          <a:bodyPr wrap="square">
            <a:spAutoFit/>
            <a:scene3d>
              <a:camera prst="orthographicFront"/>
              <a:lightRig rig="threePt" dir="t"/>
            </a:scene3d>
            <a:sp3d contourW="6350"/>
          </a:bodyPr>
          <a:lstStyle/>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定义</a:t>
            </a:r>
            <a:r>
              <a:rPr lang="en-US" altLang="zh-CN" sz="2000" dirty="0">
                <a:solidFill>
                  <a:srgbClr val="000000"/>
                </a:solidFill>
                <a:latin typeface="Courier New" panose="02070309020205020404" charset="0"/>
                <a:ea typeface="宋体" panose="02010600030101010101" pitchFamily="2" charset="-122"/>
                <a:sym typeface="+mn-ea"/>
              </a:rPr>
              <a:t>3.10】 </a:t>
            </a:r>
            <a:r>
              <a:rPr lang="zh-CN" altLang="en-US" sz="2000" dirty="0">
                <a:solidFill>
                  <a:srgbClr val="000000"/>
                </a:solidFill>
                <a:latin typeface="Courier New" panose="02070309020205020404" charset="0"/>
                <a:ea typeface="宋体" panose="02010600030101010101" pitchFamily="2" charset="-122"/>
                <a:sym typeface="+mn-ea"/>
              </a:rPr>
              <a:t>函数依赖集等价：设</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和</a:t>
            </a:r>
            <a:r>
              <a:rPr lang="en-US" altLang="zh-CN" sz="2000" dirty="0">
                <a:solidFill>
                  <a:srgbClr val="000000"/>
                </a:solidFill>
                <a:latin typeface="Courier New" panose="02070309020205020404" charset="0"/>
                <a:ea typeface="宋体" panose="02010600030101010101" pitchFamily="2" charset="-122"/>
                <a:sym typeface="+mn-ea"/>
              </a:rPr>
              <a:t>G</a:t>
            </a:r>
            <a:r>
              <a:rPr lang="zh-CN" altLang="en-US" sz="2000" dirty="0">
                <a:solidFill>
                  <a:srgbClr val="000000"/>
                </a:solidFill>
                <a:latin typeface="Courier New" panose="02070309020205020404" charset="0"/>
                <a:ea typeface="宋体" panose="02010600030101010101" pitchFamily="2" charset="-122"/>
                <a:sym typeface="+mn-ea"/>
              </a:rPr>
              <a:t>是关系模式</a:t>
            </a:r>
            <a:r>
              <a:rPr lang="en-US" altLang="zh-CN" sz="2000" dirty="0">
                <a:solidFill>
                  <a:srgbClr val="000000"/>
                </a:solidFill>
                <a:latin typeface="Courier New" panose="02070309020205020404" charset="0"/>
                <a:ea typeface="宋体" panose="02010600030101010101" pitchFamily="2" charset="-122"/>
                <a:sym typeface="+mn-ea"/>
              </a:rPr>
              <a:t>R(U)</a:t>
            </a:r>
            <a:r>
              <a:rPr lang="zh-CN" altLang="en-US" sz="2000" dirty="0">
                <a:solidFill>
                  <a:srgbClr val="000000"/>
                </a:solidFill>
                <a:latin typeface="Courier New" panose="02070309020205020404" charset="0"/>
                <a:ea typeface="宋体" panose="02010600030101010101" pitchFamily="2" charset="-122"/>
                <a:sym typeface="+mn-ea"/>
              </a:rPr>
              <a:t>上的两个函数依赖集。</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）如果</a:t>
            </a:r>
            <a:r>
              <a:rPr lang="en-US" altLang="zh-CN" sz="2000" dirty="0">
                <a:solidFill>
                  <a:srgbClr val="000000"/>
                </a:solidFill>
                <a:latin typeface="Courier New" panose="02070309020205020404" charset="0"/>
                <a:ea typeface="宋体" panose="02010600030101010101" pitchFamily="2" charset="-122"/>
                <a:sym typeface="+mn-ea"/>
              </a:rPr>
              <a:t>F+G+</a:t>
            </a:r>
            <a:r>
              <a:rPr lang="zh-CN" altLang="en-US" sz="2000" dirty="0">
                <a:solidFill>
                  <a:srgbClr val="000000"/>
                </a:solidFill>
                <a:latin typeface="Courier New" panose="02070309020205020404" charset="0"/>
                <a:ea typeface="宋体" panose="02010600030101010101" pitchFamily="2" charset="-122"/>
                <a:sym typeface="+mn-ea"/>
              </a:rPr>
              <a:t>，则称</a:t>
            </a:r>
            <a:r>
              <a:rPr lang="en-US" altLang="zh-CN" sz="2000" dirty="0">
                <a:solidFill>
                  <a:srgbClr val="000000"/>
                </a:solidFill>
                <a:latin typeface="Courier New" panose="02070309020205020404" charset="0"/>
                <a:ea typeface="宋体" panose="02010600030101010101" pitchFamily="2" charset="-122"/>
                <a:sym typeface="+mn-ea"/>
              </a:rPr>
              <a:t>G</a:t>
            </a:r>
            <a:r>
              <a:rPr lang="zh-CN" altLang="en-US" sz="2000" dirty="0">
                <a:solidFill>
                  <a:srgbClr val="000000"/>
                </a:solidFill>
                <a:latin typeface="Courier New" panose="02070309020205020404" charset="0"/>
                <a:ea typeface="宋体" panose="02010600030101010101" pitchFamily="2" charset="-122"/>
                <a:sym typeface="+mn-ea"/>
              </a:rPr>
              <a:t>是</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的一个覆盖，或称</a:t>
            </a:r>
            <a:r>
              <a:rPr lang="en-US" altLang="zh-CN" sz="2000" dirty="0">
                <a:solidFill>
                  <a:srgbClr val="000000"/>
                </a:solidFill>
                <a:latin typeface="Courier New" panose="02070309020205020404" charset="0"/>
                <a:ea typeface="宋体" panose="02010600030101010101" pitchFamily="2" charset="-122"/>
                <a:sym typeface="+mn-ea"/>
              </a:rPr>
              <a:t>G</a:t>
            </a:r>
            <a:r>
              <a:rPr lang="zh-CN" altLang="en-US" sz="2000" dirty="0">
                <a:solidFill>
                  <a:srgbClr val="000000"/>
                </a:solidFill>
                <a:latin typeface="Courier New" panose="02070309020205020404" charset="0"/>
                <a:ea typeface="宋体" panose="02010600030101010101" pitchFamily="2" charset="-122"/>
                <a:sym typeface="+mn-ea"/>
              </a:rPr>
              <a:t>覆盖</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）如果</a:t>
            </a:r>
            <a:r>
              <a:rPr lang="en-US" altLang="zh-CN" sz="2000" dirty="0">
                <a:solidFill>
                  <a:srgbClr val="000000"/>
                </a:solidFill>
                <a:latin typeface="Courier New" panose="02070309020205020404" charset="0"/>
                <a:ea typeface="宋体" panose="02010600030101010101" pitchFamily="2" charset="-122"/>
                <a:sym typeface="+mn-ea"/>
              </a:rPr>
              <a:t>F+G+</a:t>
            </a:r>
            <a:r>
              <a:rPr lang="zh-CN" altLang="en-US" sz="2000" dirty="0">
                <a:solidFill>
                  <a:srgbClr val="000000"/>
                </a:solidFill>
                <a:latin typeface="Courier New" panose="02070309020205020404" charset="0"/>
                <a:ea typeface="宋体" panose="02010600030101010101" pitchFamily="2" charset="-122"/>
                <a:sym typeface="+mn-ea"/>
              </a:rPr>
              <a:t>和</a:t>
            </a:r>
            <a:r>
              <a:rPr lang="en-US" altLang="zh-CN" sz="2000" dirty="0">
                <a:solidFill>
                  <a:srgbClr val="000000"/>
                </a:solidFill>
                <a:latin typeface="Courier New" panose="02070309020205020404" charset="0"/>
                <a:ea typeface="宋体" panose="02010600030101010101" pitchFamily="2" charset="-122"/>
                <a:sym typeface="+mn-ea"/>
              </a:rPr>
              <a:t>G+F+</a:t>
            </a:r>
            <a:r>
              <a:rPr lang="zh-CN" altLang="en-US" sz="2000" dirty="0">
                <a:solidFill>
                  <a:srgbClr val="000000"/>
                </a:solidFill>
                <a:latin typeface="Courier New" panose="02070309020205020404" charset="0"/>
                <a:ea typeface="宋体" panose="02010600030101010101" pitchFamily="2" charset="-122"/>
                <a:sym typeface="+mn-ea"/>
              </a:rPr>
              <a:t>同时成立，即</a:t>
            </a:r>
            <a:r>
              <a:rPr lang="en-US" altLang="zh-CN" sz="2000" dirty="0">
                <a:solidFill>
                  <a:srgbClr val="000000"/>
                </a:solidFill>
                <a:latin typeface="Courier New" panose="02070309020205020404" charset="0"/>
                <a:ea typeface="宋体" panose="02010600030101010101" pitchFamily="2" charset="-122"/>
                <a:sym typeface="+mn-ea"/>
              </a:rPr>
              <a:t>G+=F+</a:t>
            </a:r>
            <a:r>
              <a:rPr lang="zh-CN" altLang="en-US" sz="2000" dirty="0">
                <a:solidFill>
                  <a:srgbClr val="000000"/>
                </a:solidFill>
                <a:latin typeface="Courier New" panose="02070309020205020404" charset="0"/>
                <a:ea typeface="宋体" panose="02010600030101010101" pitchFamily="2" charset="-122"/>
                <a:sym typeface="+mn-ea"/>
              </a:rPr>
              <a:t>，则称</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与</a:t>
            </a:r>
            <a:r>
              <a:rPr lang="en-US" altLang="zh-CN" sz="2000" dirty="0">
                <a:solidFill>
                  <a:srgbClr val="000000"/>
                </a:solidFill>
                <a:latin typeface="Courier New" panose="02070309020205020404" charset="0"/>
                <a:ea typeface="宋体" panose="02010600030101010101" pitchFamily="2" charset="-122"/>
                <a:sym typeface="+mn-ea"/>
              </a:rPr>
              <a:t>G</a:t>
            </a:r>
            <a:r>
              <a:rPr lang="zh-CN" altLang="en-US" sz="2000" dirty="0">
                <a:solidFill>
                  <a:srgbClr val="000000"/>
                </a:solidFill>
                <a:latin typeface="Courier New" panose="02070309020205020404" charset="0"/>
                <a:ea typeface="宋体" panose="02010600030101010101" pitchFamily="2" charset="-122"/>
                <a:sym typeface="+mn-ea"/>
              </a:rPr>
              <a:t>等价，也可以说</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覆盖</a:t>
            </a:r>
            <a:r>
              <a:rPr lang="en-US" altLang="zh-CN" sz="2000" dirty="0">
                <a:solidFill>
                  <a:srgbClr val="000000"/>
                </a:solidFill>
                <a:latin typeface="Courier New" panose="02070309020205020404" charset="0"/>
                <a:ea typeface="宋体" panose="02010600030101010101" pitchFamily="2" charset="-122"/>
                <a:sym typeface="+mn-ea"/>
              </a:rPr>
              <a:t>G</a:t>
            </a:r>
            <a:r>
              <a:rPr lang="zh-CN" altLang="en-US" sz="2000" dirty="0">
                <a:solidFill>
                  <a:srgbClr val="000000"/>
                </a:solidFill>
                <a:latin typeface="Courier New" panose="02070309020205020404" charset="0"/>
                <a:ea typeface="宋体" panose="02010600030101010101" pitchFamily="2" charset="-122"/>
                <a:sym typeface="+mn-ea"/>
              </a:rPr>
              <a:t>，或</a:t>
            </a:r>
            <a:r>
              <a:rPr lang="en-US" altLang="zh-CN" sz="2000" dirty="0">
                <a:solidFill>
                  <a:srgbClr val="000000"/>
                </a:solidFill>
                <a:latin typeface="Courier New" panose="02070309020205020404" charset="0"/>
                <a:ea typeface="宋体" panose="02010600030101010101" pitchFamily="2" charset="-122"/>
                <a:sym typeface="+mn-ea"/>
              </a:rPr>
              <a:t>G</a:t>
            </a:r>
            <a:r>
              <a:rPr lang="zh-CN" altLang="en-US" sz="2000" dirty="0">
                <a:solidFill>
                  <a:srgbClr val="000000"/>
                </a:solidFill>
                <a:latin typeface="Courier New" panose="02070309020205020404" charset="0"/>
                <a:ea typeface="宋体" panose="02010600030101010101" pitchFamily="2" charset="-122"/>
                <a:sym typeface="+mn-ea"/>
              </a:rPr>
              <a:t>覆盖</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，或</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G</a:t>
            </a:r>
            <a:r>
              <a:rPr lang="zh-CN" altLang="en-US" sz="2000" dirty="0">
                <a:solidFill>
                  <a:srgbClr val="000000"/>
                </a:solidFill>
                <a:latin typeface="Courier New" panose="02070309020205020404" charset="0"/>
                <a:ea typeface="宋体" panose="02010600030101010101" pitchFamily="2" charset="-122"/>
                <a:sym typeface="+mn-ea"/>
              </a:rPr>
              <a:t>相互覆盖。记作</a:t>
            </a:r>
            <a:r>
              <a:rPr lang="en-US" altLang="zh-CN" sz="2000" dirty="0">
                <a:solidFill>
                  <a:srgbClr val="000000"/>
                </a:solidFill>
                <a:latin typeface="Courier New" panose="02070309020205020404" charset="0"/>
                <a:ea typeface="宋体" panose="02010600030101010101" pitchFamily="2" charset="-122"/>
                <a:sym typeface="+mn-ea"/>
              </a:rPr>
              <a:t>F≡G</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引理</a:t>
            </a:r>
            <a:r>
              <a:rPr lang="en-US" altLang="zh-CN" sz="2000" dirty="0">
                <a:solidFill>
                  <a:srgbClr val="000000"/>
                </a:solidFill>
                <a:latin typeface="Courier New" panose="02070309020205020404" charset="0"/>
                <a:ea typeface="宋体" panose="02010600030101010101" pitchFamily="2" charset="-122"/>
                <a:sym typeface="+mn-ea"/>
              </a:rPr>
              <a:t>3.4】 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G</a:t>
            </a:r>
            <a:r>
              <a:rPr lang="zh-CN" altLang="en-US" sz="2000" dirty="0">
                <a:solidFill>
                  <a:srgbClr val="000000"/>
                </a:solidFill>
                <a:latin typeface="Courier New" panose="02070309020205020404" charset="0"/>
                <a:ea typeface="宋体" panose="02010600030101010101" pitchFamily="2" charset="-122"/>
                <a:sym typeface="+mn-ea"/>
              </a:rPr>
              <a:t>＋的充分必要条件是</a:t>
            </a:r>
            <a:r>
              <a:rPr lang="en-US" altLang="zh-CN" sz="2000" dirty="0">
                <a:solidFill>
                  <a:srgbClr val="000000"/>
                </a:solidFill>
                <a:latin typeface="Courier New" panose="02070309020205020404" charset="0"/>
                <a:ea typeface="宋体" panose="02010600030101010101" pitchFamily="2" charset="-122"/>
                <a:sym typeface="+mn-ea"/>
              </a:rPr>
              <a:t>FG</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GF</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判断</a:t>
            </a:r>
            <a:r>
              <a:rPr lang="en-US" altLang="zh-CN" sz="2000" dirty="0">
                <a:solidFill>
                  <a:srgbClr val="000000"/>
                </a:solidFill>
                <a:latin typeface="Courier New" panose="02070309020205020404" charset="0"/>
                <a:ea typeface="宋体" panose="02010600030101010101" pitchFamily="2" charset="-122"/>
                <a:sym typeface="+mn-ea"/>
              </a:rPr>
              <a:t>FG+</a:t>
            </a:r>
            <a:r>
              <a:rPr lang="zh-CN" altLang="en-US" sz="2000" dirty="0">
                <a:solidFill>
                  <a:srgbClr val="000000"/>
                </a:solidFill>
                <a:latin typeface="Courier New" panose="02070309020205020404" charset="0"/>
                <a:ea typeface="宋体" panose="02010600030101010101" pitchFamily="2" charset="-122"/>
                <a:sym typeface="+mn-ea"/>
              </a:rPr>
              <a:t>的计算方法：检查</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中的每个函数依赖</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是否属于</a:t>
            </a:r>
            <a:r>
              <a:rPr lang="en-US" altLang="zh-CN" sz="2000" dirty="0">
                <a:solidFill>
                  <a:srgbClr val="000000"/>
                </a:solidFill>
                <a:latin typeface="Courier New" panose="02070309020205020404" charset="0"/>
                <a:ea typeface="宋体" panose="02010600030101010101" pitchFamily="2" charset="-122"/>
                <a:sym typeface="+mn-ea"/>
              </a:rPr>
              <a:t>G+</a:t>
            </a:r>
            <a:r>
              <a:rPr lang="zh-CN" altLang="en-US" sz="2000" dirty="0">
                <a:solidFill>
                  <a:srgbClr val="000000"/>
                </a:solidFill>
                <a:latin typeface="Courier New" panose="02070309020205020404" charset="0"/>
                <a:ea typeface="宋体" panose="02010600030101010101" pitchFamily="2" charset="-122"/>
                <a:sym typeface="+mn-ea"/>
              </a:rPr>
              <a:t>，如果不容易看出，就计算</a:t>
            </a:r>
            <a:r>
              <a:rPr lang="en-US" altLang="zh-CN" sz="2000" dirty="0">
                <a:solidFill>
                  <a:srgbClr val="000000"/>
                </a:solidFill>
                <a:latin typeface="Courier New" panose="02070309020205020404" charset="0"/>
                <a:ea typeface="宋体" panose="02010600030101010101" pitchFamily="2" charset="-122"/>
                <a:sym typeface="+mn-ea"/>
              </a:rPr>
              <a:t>Y</a:t>
            </a:r>
            <a:r>
              <a:rPr lang="zh-CN" altLang="en-US" sz="2000" dirty="0">
                <a:solidFill>
                  <a:srgbClr val="000000"/>
                </a:solidFill>
                <a:latin typeface="Courier New" panose="02070309020205020404" charset="0"/>
                <a:ea typeface="宋体" panose="02010600030101010101" pitchFamily="2" charset="-122"/>
                <a:sym typeface="+mn-ea"/>
              </a:rPr>
              <a:t>是否属于</a:t>
            </a:r>
            <a:r>
              <a:rPr lang="en-US" altLang="zh-CN" sz="2000" dirty="0">
                <a:solidFill>
                  <a:srgbClr val="000000"/>
                </a:solidFill>
                <a:latin typeface="Courier New" panose="02070309020205020404" charset="0"/>
                <a:ea typeface="宋体" panose="02010600030101010101" pitchFamily="2" charset="-122"/>
                <a:sym typeface="+mn-ea"/>
              </a:rPr>
              <a:t>XG+</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定义</a:t>
            </a:r>
            <a:r>
              <a:rPr lang="en-US" altLang="zh-CN" sz="2000" dirty="0">
                <a:solidFill>
                  <a:srgbClr val="000000"/>
                </a:solidFill>
                <a:latin typeface="Courier New" panose="02070309020205020404" charset="0"/>
                <a:ea typeface="宋体" panose="02010600030101010101" pitchFamily="2" charset="-122"/>
                <a:sym typeface="+mn-ea"/>
              </a:rPr>
              <a:t>3.11】 </a:t>
            </a:r>
            <a:r>
              <a:rPr lang="zh-CN" altLang="en-US" sz="2000" dirty="0">
                <a:solidFill>
                  <a:srgbClr val="000000"/>
                </a:solidFill>
                <a:latin typeface="Courier New" panose="02070309020205020404" charset="0"/>
                <a:ea typeface="宋体" panose="02010600030101010101" pitchFamily="2" charset="-122"/>
                <a:sym typeface="+mn-ea"/>
              </a:rPr>
              <a:t>如果函数依赖集</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满足下列条件，则称</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为一个最小函数依赖集，或称极小函数依赖集或最小覆盖。</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中任一函数依赖的右部仅含有一个属性。</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中不存在这样的函数依赖</a:t>
            </a:r>
            <a:r>
              <a:rPr lang="en-US" altLang="zh-CN" sz="2000" dirty="0">
                <a:solidFill>
                  <a:srgbClr val="000000"/>
                </a:solidFill>
                <a:latin typeface="Courier New" panose="02070309020205020404" charset="0"/>
                <a:ea typeface="宋体" panose="02010600030101010101" pitchFamily="2" charset="-122"/>
                <a:sym typeface="+mn-ea"/>
              </a:rPr>
              <a:t>X→A</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有真子集</a:t>
            </a:r>
            <a:r>
              <a:rPr lang="en-US" altLang="zh-CN" sz="2000" dirty="0">
                <a:solidFill>
                  <a:srgbClr val="000000"/>
                </a:solidFill>
                <a:latin typeface="Courier New" panose="02070309020205020404" charset="0"/>
                <a:ea typeface="宋体" panose="02010600030101010101" pitchFamily="2" charset="-122"/>
                <a:sym typeface="+mn-ea"/>
              </a:rPr>
              <a:t>Z</a:t>
            </a:r>
            <a:r>
              <a:rPr lang="zh-CN" altLang="en-US" sz="2000" dirty="0">
                <a:solidFill>
                  <a:srgbClr val="000000"/>
                </a:solidFill>
                <a:latin typeface="Courier New" panose="02070309020205020404" charset="0"/>
                <a:ea typeface="宋体" panose="02010600030101010101" pitchFamily="2" charset="-122"/>
                <a:sym typeface="+mn-ea"/>
              </a:rPr>
              <a:t>使得</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{X→A}∪{Z</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a:t>
            </a:r>
            <a:r>
              <a:rPr lang="zh-CN" altLang="en-US" sz="2000" dirty="0">
                <a:solidFill>
                  <a:srgbClr val="000000"/>
                </a:solidFill>
                <a:latin typeface="Courier New" panose="02070309020205020404" charset="0"/>
                <a:ea typeface="宋体" panose="02010600030101010101" pitchFamily="2" charset="-122"/>
                <a:sym typeface="+mn-ea"/>
              </a:rPr>
              <a:t>与</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等价。</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中不存在这样的函数依赖</a:t>
            </a:r>
            <a:r>
              <a:rPr lang="en-US" altLang="zh-CN" sz="2000" dirty="0">
                <a:solidFill>
                  <a:srgbClr val="000000"/>
                </a:solidFill>
                <a:latin typeface="Courier New" panose="02070309020205020404" charset="0"/>
                <a:ea typeface="宋体" panose="02010600030101010101" pitchFamily="2" charset="-122"/>
                <a:sym typeface="+mn-ea"/>
              </a:rPr>
              <a:t>X→A</a:t>
            </a:r>
            <a:r>
              <a:rPr lang="zh-CN" altLang="en-US" sz="2000" dirty="0">
                <a:solidFill>
                  <a:srgbClr val="000000"/>
                </a:solidFill>
                <a:latin typeface="Courier New" panose="02070309020205020404" charset="0"/>
                <a:ea typeface="宋体" panose="02010600030101010101" pitchFamily="2" charset="-122"/>
                <a:sym typeface="+mn-ea"/>
              </a:rPr>
              <a:t>，使得</a:t>
            </a:r>
            <a:r>
              <a:rPr lang="en-US" altLang="zh-CN" sz="2000" dirty="0">
                <a:solidFill>
                  <a:srgbClr val="000000"/>
                </a:solidFill>
                <a:latin typeface="Courier New" panose="02070309020205020404" charset="0"/>
                <a:ea typeface="宋体" panose="02010600030101010101" pitchFamily="2" charset="-122"/>
                <a:sym typeface="+mn-ea"/>
              </a:rPr>
              <a:t>F </a:t>
            </a:r>
            <a:r>
              <a:rPr lang="zh-CN" altLang="en-US" sz="2000" dirty="0">
                <a:solidFill>
                  <a:srgbClr val="000000"/>
                </a:solidFill>
                <a:latin typeface="Courier New" panose="02070309020205020404" charset="0"/>
                <a:ea typeface="宋体" panose="02010600030101010101" pitchFamily="2" charset="-122"/>
                <a:sym typeface="+mn-ea"/>
              </a:rPr>
              <a:t>与</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{X→A}</a:t>
            </a:r>
            <a:r>
              <a:rPr lang="zh-CN" altLang="en-US" sz="2000" dirty="0">
                <a:solidFill>
                  <a:srgbClr val="000000"/>
                </a:solidFill>
                <a:latin typeface="Courier New" panose="02070309020205020404" charset="0"/>
                <a:ea typeface="宋体" panose="02010600030101010101" pitchFamily="2" charset="-122"/>
                <a:sym typeface="+mn-ea"/>
              </a:rPr>
              <a:t>等价。</a:t>
            </a:r>
          </a:p>
          <a:p>
            <a:pPr indent="457200"/>
            <a:r>
              <a:rPr lang="zh-CN" altLang="en-US" sz="2000" dirty="0">
                <a:solidFill>
                  <a:srgbClr val="000000"/>
                </a:solidFill>
                <a:latin typeface="Courier New" panose="02070309020205020404" charset="0"/>
                <a:ea typeface="宋体" panose="02010600030101010101" pitchFamily="2" charset="-122"/>
                <a:sym typeface="+mn-ea"/>
              </a:rPr>
              <a:t>说明：</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）第一个条件保证了</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中每一个函数依赖的右部都是单一属性；</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）第二个条件保证了</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中每个函数依赖的左部都没有多余属性；</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）第三个条件保证了</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中不存在多余的函数依赖。</a:t>
            </a:r>
          </a:p>
        </p:txBody>
      </p:sp>
    </p:spTree>
    <p:extLst>
      <p:ext uri="{BB962C8B-B14F-4D97-AF65-F5344CB8AC3E}">
        <p14:creationId xmlns:p14="http://schemas.microsoft.com/office/powerpoint/2010/main" val="1808160721"/>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634019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函数依赖集等价和最小函数依赖集</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04</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3170099"/>
          </a:xfrm>
          <a:prstGeom prst="rect">
            <a:avLst/>
          </a:prstGeom>
        </p:spPr>
        <p:txBody>
          <a:bodyPr wrap="square">
            <a:spAutoFit/>
            <a:scene3d>
              <a:camera prst="orthographicFront"/>
              <a:lightRig rig="threePt" dir="t"/>
            </a:scene3d>
            <a:sp3d contourW="6350"/>
          </a:bodyPr>
          <a:lstStyle/>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定理</a:t>
            </a:r>
            <a:r>
              <a:rPr lang="en-US" altLang="zh-CN" sz="2000" dirty="0">
                <a:solidFill>
                  <a:srgbClr val="000000"/>
                </a:solidFill>
                <a:latin typeface="Courier New" panose="02070309020205020404" charset="0"/>
                <a:ea typeface="宋体" panose="02010600030101010101" pitchFamily="2" charset="-122"/>
                <a:sym typeface="+mn-ea"/>
              </a:rPr>
              <a:t>3.3】 </a:t>
            </a:r>
            <a:r>
              <a:rPr lang="zh-CN" altLang="en-US" sz="2000" dirty="0">
                <a:solidFill>
                  <a:srgbClr val="000000"/>
                </a:solidFill>
                <a:latin typeface="Courier New" panose="02070309020205020404" charset="0"/>
                <a:ea typeface="宋体" panose="02010600030101010101" pitchFamily="2" charset="-122"/>
                <a:sym typeface="+mn-ea"/>
              </a:rPr>
              <a:t>任一函数依赖集</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均等价于一个最小函数依赖集</a:t>
            </a:r>
            <a:r>
              <a:rPr lang="en-US" altLang="zh-CN" sz="2000" dirty="0" err="1">
                <a:solidFill>
                  <a:srgbClr val="000000"/>
                </a:solidFill>
                <a:latin typeface="Courier New" panose="02070309020205020404" charset="0"/>
                <a:ea typeface="宋体" panose="02010600030101010101" pitchFamily="2" charset="-122"/>
                <a:sym typeface="+mn-ea"/>
              </a:rPr>
              <a:t>Fm</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最小函数依赖集可以由上述定义为基本思想所确定的算法求解，具体过程见算法</a:t>
            </a:r>
            <a:r>
              <a:rPr lang="en-US" altLang="zh-CN" sz="2000" dirty="0">
                <a:solidFill>
                  <a:srgbClr val="000000"/>
                </a:solidFill>
                <a:latin typeface="Courier New" panose="02070309020205020404" charset="0"/>
                <a:ea typeface="宋体" panose="02010600030101010101" pitchFamily="2" charset="-122"/>
                <a:sym typeface="+mn-ea"/>
              </a:rPr>
              <a:t>3.2</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算法</a:t>
            </a:r>
            <a:r>
              <a:rPr lang="en-US" altLang="zh-CN" sz="2000" dirty="0">
                <a:solidFill>
                  <a:srgbClr val="000000"/>
                </a:solidFill>
                <a:latin typeface="Courier New" panose="02070309020205020404" charset="0"/>
                <a:ea typeface="宋体" panose="02010600030101010101" pitchFamily="2" charset="-122"/>
                <a:sym typeface="+mn-ea"/>
              </a:rPr>
              <a:t>3.2】 </a:t>
            </a:r>
            <a:r>
              <a:rPr lang="zh-CN" altLang="en-US" sz="2000" dirty="0">
                <a:solidFill>
                  <a:srgbClr val="000000"/>
                </a:solidFill>
                <a:latin typeface="Courier New" panose="02070309020205020404" charset="0"/>
                <a:ea typeface="宋体" panose="02010600030101010101" pitchFamily="2" charset="-122"/>
                <a:sym typeface="+mn-ea"/>
              </a:rPr>
              <a:t>分</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步对</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进行“极小化处理”，找出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的一个最小函数依赖集。</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）逐一检查</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中各函数依赖</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，若</a:t>
            </a:r>
            <a:r>
              <a:rPr lang="en-US" altLang="zh-CN" sz="2000" dirty="0">
                <a:solidFill>
                  <a:srgbClr val="000000"/>
                </a:solidFill>
                <a:latin typeface="Courier New" panose="02070309020205020404" charset="0"/>
                <a:ea typeface="宋体" panose="02010600030101010101" pitchFamily="2" charset="-122"/>
                <a:sym typeface="+mn-ea"/>
              </a:rPr>
              <a:t>Y=A1A2…</a:t>
            </a:r>
            <a:r>
              <a:rPr lang="en-US" altLang="zh-CN" sz="2000" dirty="0" err="1">
                <a:solidFill>
                  <a:srgbClr val="000000"/>
                </a:solidFill>
                <a:latin typeface="Courier New" panose="02070309020205020404" charset="0"/>
                <a:ea typeface="宋体" panose="02010600030101010101" pitchFamily="2" charset="-122"/>
                <a:sym typeface="+mn-ea"/>
              </a:rPr>
              <a:t>Ak</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k&gt;2</a:t>
            </a:r>
            <a:r>
              <a:rPr lang="zh-CN" altLang="en-US" sz="2000" dirty="0">
                <a:solidFill>
                  <a:srgbClr val="000000"/>
                </a:solidFill>
                <a:latin typeface="Courier New" panose="02070309020205020404" charset="0"/>
                <a:ea typeface="宋体" panose="02010600030101010101" pitchFamily="2" charset="-122"/>
                <a:sym typeface="+mn-ea"/>
              </a:rPr>
              <a:t>，则由分解规则可知，可用</a:t>
            </a:r>
            <a:r>
              <a:rPr lang="en-US" altLang="zh-CN" sz="2000" dirty="0">
                <a:solidFill>
                  <a:srgbClr val="000000"/>
                </a:solidFill>
                <a:latin typeface="Courier New" panose="02070309020205020404" charset="0"/>
                <a:ea typeface="宋体" panose="02010600030101010101" pitchFamily="2" charset="-122"/>
                <a:sym typeface="+mn-ea"/>
              </a:rPr>
              <a:t>{</a:t>
            </a:r>
            <a:r>
              <a:rPr lang="en-US" altLang="zh-CN" sz="2000" dirty="0" err="1">
                <a:solidFill>
                  <a:srgbClr val="000000"/>
                </a:solidFill>
                <a:latin typeface="Courier New" panose="02070309020205020404" charset="0"/>
                <a:ea typeface="宋体" panose="02010600030101010101" pitchFamily="2" charset="-122"/>
                <a:sym typeface="+mn-ea"/>
              </a:rPr>
              <a:t>X→Aj|j</a:t>
            </a:r>
            <a:r>
              <a:rPr lang="en-US" altLang="zh-CN" sz="2000" dirty="0">
                <a:solidFill>
                  <a:srgbClr val="000000"/>
                </a:solidFill>
                <a:latin typeface="Courier New" panose="02070309020205020404" charset="0"/>
                <a:ea typeface="宋体" panose="02010600030101010101" pitchFamily="2" charset="-122"/>
                <a:sym typeface="+mn-ea"/>
              </a:rPr>
              <a:t>=1,2,…,k}</a:t>
            </a:r>
            <a:r>
              <a:rPr lang="zh-CN" altLang="en-US" sz="2000" dirty="0">
                <a:solidFill>
                  <a:srgbClr val="000000"/>
                </a:solidFill>
                <a:latin typeface="Courier New" panose="02070309020205020404" charset="0"/>
                <a:ea typeface="宋体" panose="02010600030101010101" pitchFamily="2" charset="-122"/>
                <a:sym typeface="+mn-ea"/>
              </a:rPr>
              <a:t>来取代</a:t>
            </a:r>
            <a:r>
              <a:rPr lang="en-US" altLang="zh-CN" sz="2000" dirty="0">
                <a:solidFill>
                  <a:srgbClr val="000000"/>
                </a:solidFill>
                <a:latin typeface="Courier New" panose="02070309020205020404" charset="0"/>
                <a:ea typeface="宋体" panose="02010600030101010101" pitchFamily="2" charset="-122"/>
                <a:sym typeface="+mn-ea"/>
              </a:rPr>
              <a:t>X→Y</a:t>
            </a:r>
            <a:r>
              <a:rPr lang="zh-CN" altLang="en-US" sz="2000" dirty="0">
                <a:solidFill>
                  <a:srgbClr val="000000"/>
                </a:solidFill>
                <a:latin typeface="Courier New" panose="02070309020205020404" charset="0"/>
                <a:ea typeface="宋体" panose="02010600030101010101" pitchFamily="2" charset="-122"/>
                <a:sym typeface="+mn-ea"/>
              </a:rPr>
              <a:t>。换句话说，将</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中的所有函数依赖的右边化为单一属性。</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）逐一检查</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中各函数依赖</a:t>
            </a:r>
            <a:r>
              <a:rPr lang="en-US" altLang="zh-CN" sz="2000" dirty="0">
                <a:solidFill>
                  <a:srgbClr val="000000"/>
                </a:solidFill>
                <a:latin typeface="Courier New" panose="02070309020205020404" charset="0"/>
                <a:ea typeface="宋体" panose="02010600030101010101" pitchFamily="2" charset="-122"/>
                <a:sym typeface="+mn-ea"/>
              </a:rPr>
              <a:t>X→A</a:t>
            </a:r>
            <a:r>
              <a:rPr lang="zh-CN" altLang="en-US" sz="2000" dirty="0">
                <a:solidFill>
                  <a:srgbClr val="000000"/>
                </a:solidFill>
                <a:latin typeface="Courier New" panose="02070309020205020404" charset="0"/>
                <a:ea typeface="宋体" panose="02010600030101010101" pitchFamily="2" charset="-122"/>
                <a:sym typeface="+mn-ea"/>
              </a:rPr>
              <a:t>，令</a:t>
            </a:r>
            <a:r>
              <a:rPr lang="en-US" altLang="zh-CN" sz="2000" dirty="0">
                <a:solidFill>
                  <a:srgbClr val="000000"/>
                </a:solidFill>
                <a:latin typeface="Courier New" panose="02070309020205020404" charset="0"/>
                <a:ea typeface="宋体" panose="02010600030101010101" pitchFamily="2" charset="-122"/>
                <a:sym typeface="+mn-ea"/>
              </a:rPr>
              <a:t>G=F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{X→A}</a:t>
            </a:r>
            <a:r>
              <a:rPr lang="zh-CN" altLang="en-US" sz="2000" dirty="0">
                <a:solidFill>
                  <a:srgbClr val="000000"/>
                </a:solidFill>
                <a:latin typeface="Courier New" panose="02070309020205020404" charset="0"/>
                <a:ea typeface="宋体" panose="02010600030101010101" pitchFamily="2" charset="-122"/>
                <a:sym typeface="+mn-ea"/>
              </a:rPr>
              <a:t>，若</a:t>
            </a:r>
            <a:r>
              <a:rPr lang="en-US" altLang="zh-CN" sz="2000" dirty="0">
                <a:solidFill>
                  <a:srgbClr val="000000"/>
                </a:solidFill>
                <a:latin typeface="Courier New" panose="02070309020205020404" charset="0"/>
                <a:ea typeface="宋体" panose="02010600030101010101" pitchFamily="2" charset="-122"/>
                <a:sym typeface="+mn-ea"/>
              </a:rPr>
              <a:t>A∈XG+</a:t>
            </a:r>
            <a:r>
              <a:rPr lang="zh-CN" altLang="en-US" sz="2000" dirty="0">
                <a:solidFill>
                  <a:srgbClr val="000000"/>
                </a:solidFill>
                <a:latin typeface="Courier New" panose="02070309020205020404" charset="0"/>
                <a:ea typeface="宋体" panose="02010600030101010101" pitchFamily="2" charset="-122"/>
                <a:sym typeface="+mn-ea"/>
              </a:rPr>
              <a:t>，则从</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中去掉此函数依赖。换句话说，去掉</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中所有冗余的函数依赖。</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）逐一取出</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中各函数依赖</a:t>
            </a:r>
            <a:r>
              <a:rPr lang="en-US" altLang="zh-CN" sz="2000" dirty="0">
                <a:solidFill>
                  <a:srgbClr val="000000"/>
                </a:solidFill>
                <a:latin typeface="Courier New" panose="02070309020205020404" charset="0"/>
                <a:ea typeface="宋体" panose="02010600030101010101" pitchFamily="2" charset="-122"/>
                <a:sym typeface="+mn-ea"/>
              </a:rPr>
              <a:t>X→A</a:t>
            </a:r>
            <a:r>
              <a:rPr lang="zh-CN" altLang="en-US" sz="2000" dirty="0">
                <a:solidFill>
                  <a:srgbClr val="000000"/>
                </a:solidFill>
                <a:latin typeface="Courier New" panose="02070309020205020404" charset="0"/>
                <a:ea typeface="宋体" panose="02010600030101010101" pitchFamily="2" charset="-122"/>
                <a:sym typeface="+mn-ea"/>
              </a:rPr>
              <a:t>，设</a:t>
            </a:r>
            <a:r>
              <a:rPr lang="en-US" altLang="zh-CN" sz="2000" dirty="0">
                <a:solidFill>
                  <a:srgbClr val="000000"/>
                </a:solidFill>
                <a:latin typeface="Courier New" panose="02070309020205020404" charset="0"/>
                <a:ea typeface="宋体" panose="02010600030101010101" pitchFamily="2" charset="-122"/>
                <a:sym typeface="+mn-ea"/>
              </a:rPr>
              <a:t>X=B1B2…</a:t>
            </a:r>
            <a:r>
              <a:rPr lang="en-US" altLang="zh-CN" sz="2000" dirty="0" err="1">
                <a:solidFill>
                  <a:srgbClr val="000000"/>
                </a:solidFill>
                <a:latin typeface="Courier New" panose="02070309020205020404" charset="0"/>
                <a:ea typeface="宋体" panose="02010600030101010101" pitchFamily="2" charset="-122"/>
                <a:sym typeface="+mn-ea"/>
              </a:rPr>
              <a:t>Bm</a:t>
            </a:r>
            <a:r>
              <a:rPr lang="zh-CN" altLang="en-US" sz="2000" dirty="0">
                <a:solidFill>
                  <a:srgbClr val="000000"/>
                </a:solidFill>
                <a:latin typeface="Courier New" panose="02070309020205020404" charset="0"/>
                <a:ea typeface="宋体" panose="02010600030101010101" pitchFamily="2" charset="-122"/>
                <a:sym typeface="+mn-ea"/>
              </a:rPr>
              <a:t>，逐一考查</a:t>
            </a:r>
            <a:r>
              <a:rPr lang="en-US" altLang="zh-CN" sz="2000" dirty="0">
                <a:solidFill>
                  <a:srgbClr val="000000"/>
                </a:solidFill>
                <a:latin typeface="Courier New" panose="02070309020205020404" charset="0"/>
                <a:ea typeface="宋体" panose="02010600030101010101" pitchFamily="2" charset="-122"/>
                <a:sym typeface="+mn-ea"/>
              </a:rPr>
              <a:t>Bi</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i=l,2,…,m</a:t>
            </a:r>
            <a:r>
              <a:rPr lang="zh-CN" altLang="en-US" sz="2000" dirty="0">
                <a:solidFill>
                  <a:srgbClr val="000000"/>
                </a:solidFill>
                <a:latin typeface="Courier New" panose="02070309020205020404" charset="0"/>
                <a:ea typeface="宋体" panose="02010600030101010101" pitchFamily="2" charset="-122"/>
                <a:sym typeface="+mn-ea"/>
              </a:rPr>
              <a:t>），若</a:t>
            </a:r>
            <a:r>
              <a:rPr lang="en-US" altLang="zh-CN" sz="2000" dirty="0">
                <a:solidFill>
                  <a:srgbClr val="000000"/>
                </a:solidFill>
                <a:latin typeface="Courier New" panose="02070309020205020404" charset="0"/>
                <a:ea typeface="宋体" panose="02010600030101010101" pitchFamily="2" charset="-122"/>
                <a:sym typeface="+mn-ea"/>
              </a:rPr>
              <a:t>A∈(X</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Bi)F+</a:t>
            </a:r>
            <a:r>
              <a:rPr lang="zh-CN" altLang="en-US" sz="2000" dirty="0">
                <a:solidFill>
                  <a:srgbClr val="000000"/>
                </a:solidFill>
                <a:latin typeface="Courier New" panose="02070309020205020404" charset="0"/>
                <a:ea typeface="宋体" panose="02010600030101010101" pitchFamily="2" charset="-122"/>
                <a:sym typeface="+mn-ea"/>
              </a:rPr>
              <a:t>，则以</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Bi</a:t>
            </a:r>
            <a:r>
              <a:rPr lang="zh-CN" altLang="en-US" sz="2000" dirty="0">
                <a:solidFill>
                  <a:srgbClr val="000000"/>
                </a:solidFill>
                <a:latin typeface="Courier New" panose="02070309020205020404" charset="0"/>
                <a:ea typeface="宋体" panose="02010600030101010101" pitchFamily="2" charset="-122"/>
                <a:sym typeface="+mn-ea"/>
              </a:rPr>
              <a:t>取代</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。换句话说，去掉</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中的所有函数依赖左边的冗余属性。</a:t>
            </a:r>
          </a:p>
          <a:p>
            <a:pPr indent="457200"/>
            <a:r>
              <a:rPr lang="zh-CN" altLang="en-US" sz="2000" dirty="0">
                <a:solidFill>
                  <a:srgbClr val="000000"/>
                </a:solidFill>
                <a:latin typeface="Courier New" panose="02070309020205020404" charset="0"/>
                <a:ea typeface="宋体" panose="02010600030101010101" pitchFamily="2" charset="-122"/>
                <a:sym typeface="+mn-ea"/>
              </a:rPr>
              <a:t>最后剩下的</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就一定是最小依赖集</a:t>
            </a:r>
            <a:r>
              <a:rPr lang="en-US" altLang="zh-CN" sz="2000" dirty="0" err="1">
                <a:solidFill>
                  <a:srgbClr val="000000"/>
                </a:solidFill>
                <a:latin typeface="Courier New" panose="02070309020205020404" charset="0"/>
                <a:ea typeface="宋体" panose="02010600030101010101" pitchFamily="2" charset="-122"/>
                <a:sym typeface="+mn-ea"/>
              </a:rPr>
              <a:t>Fm</a:t>
            </a:r>
            <a:r>
              <a:rPr lang="zh-CN" altLang="en-US" sz="2000" dirty="0">
                <a:solidFill>
                  <a:srgbClr val="000000"/>
                </a:solidFill>
                <a:latin typeface="Courier New" panose="02070309020205020404" charset="0"/>
                <a:ea typeface="宋体" panose="02010600030101010101" pitchFamily="2" charset="-122"/>
                <a:sym typeface="+mn-ea"/>
              </a:rPr>
              <a:t>。</a:t>
            </a:r>
          </a:p>
        </p:txBody>
      </p:sp>
    </p:spTree>
    <p:extLst>
      <p:ext uri="{BB962C8B-B14F-4D97-AF65-F5344CB8AC3E}">
        <p14:creationId xmlns:p14="http://schemas.microsoft.com/office/powerpoint/2010/main" val="1373896426"/>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634019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函数依赖集等价和最小函数依赖集</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04</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4708981"/>
          </a:xfrm>
          <a:prstGeom prst="rect">
            <a:avLst/>
          </a:prstGeom>
        </p:spPr>
        <p:txBody>
          <a:bodyPr wrap="square">
            <a:spAutoFit/>
            <a:scene3d>
              <a:camera prst="orthographicFront"/>
              <a:lightRig rig="threePt" dir="t"/>
            </a:scene3d>
            <a:sp3d contourW="6350"/>
          </a:bodyPr>
          <a:lstStyle/>
          <a:p>
            <a:pPr indent="457200"/>
            <a:r>
              <a:rPr lang="en-US" altLang="zh-CN" sz="2000" dirty="0" smtClean="0">
                <a:solidFill>
                  <a:srgbClr val="000000"/>
                </a:solidFill>
                <a:latin typeface="Courier New" panose="02070309020205020404" charset="0"/>
                <a:ea typeface="宋体" panose="02010600030101010101" pitchFamily="2" charset="-122"/>
                <a:sym typeface="+mn-ea"/>
              </a:rPr>
              <a:t>【</a:t>
            </a:r>
            <a:r>
              <a:rPr lang="zh-CN" altLang="en-US" sz="2000" dirty="0" smtClean="0">
                <a:solidFill>
                  <a:srgbClr val="000000"/>
                </a:solidFill>
                <a:latin typeface="Courier New" panose="02070309020205020404" charset="0"/>
                <a:ea typeface="宋体" panose="02010600030101010101" pitchFamily="2" charset="-122"/>
                <a:sym typeface="+mn-ea"/>
              </a:rPr>
              <a:t>例</a:t>
            </a:r>
            <a:r>
              <a:rPr lang="en-US" altLang="zh-CN" sz="2000" dirty="0">
                <a:solidFill>
                  <a:srgbClr val="000000"/>
                </a:solidFill>
                <a:latin typeface="Courier New" panose="02070309020205020404" charset="0"/>
                <a:ea typeface="宋体" panose="02010600030101010101" pitchFamily="2" charset="-122"/>
                <a:sym typeface="+mn-ea"/>
              </a:rPr>
              <a:t>0</a:t>
            </a:r>
            <a:r>
              <a:rPr lang="en-US" altLang="zh-CN" sz="2000" dirty="0" smtClean="0">
                <a:solidFill>
                  <a:srgbClr val="000000"/>
                </a:solidFill>
                <a:latin typeface="Courier New" panose="02070309020205020404" charset="0"/>
                <a:ea typeface="宋体" panose="02010600030101010101" pitchFamily="2" charset="-122"/>
                <a:sym typeface="+mn-ea"/>
              </a:rPr>
              <a:t>5</a:t>
            </a:r>
            <a:r>
              <a:rPr lang="en-US" altLang="zh-CN" sz="2000" dirty="0">
                <a:solidFill>
                  <a:srgbClr val="000000"/>
                </a:solidFill>
                <a:latin typeface="Courier New" panose="02070309020205020404" charset="0"/>
                <a:ea typeface="宋体" panose="02010600030101010101" pitchFamily="2" charset="-122"/>
                <a:sym typeface="+mn-ea"/>
              </a:rPr>
              <a:t>】 </a:t>
            </a:r>
            <a:r>
              <a:rPr lang="zh-CN" altLang="en-US" sz="2000" dirty="0">
                <a:solidFill>
                  <a:srgbClr val="000000"/>
                </a:solidFill>
                <a:latin typeface="Courier New" panose="02070309020205020404" charset="0"/>
                <a:ea typeface="宋体" panose="02010600030101010101" pitchFamily="2" charset="-122"/>
                <a:sym typeface="+mn-ea"/>
              </a:rPr>
              <a:t>已知关系模式</a:t>
            </a:r>
            <a:r>
              <a:rPr lang="en-US" altLang="zh-CN" sz="2000" dirty="0">
                <a:solidFill>
                  <a:srgbClr val="000000"/>
                </a:solidFill>
                <a:latin typeface="Courier New" panose="02070309020205020404" charset="0"/>
                <a:ea typeface="宋体" panose="02010600030101010101" pitchFamily="2" charset="-122"/>
                <a:sym typeface="+mn-ea"/>
              </a:rPr>
              <a:t>R(U,F)</a:t>
            </a:r>
            <a:r>
              <a:rPr lang="zh-CN" altLang="en-US" sz="2000" dirty="0">
                <a:solidFill>
                  <a:srgbClr val="000000"/>
                </a:solidFill>
                <a:latin typeface="Courier New" panose="02070309020205020404" charset="0"/>
                <a:ea typeface="宋体" panose="02010600030101010101" pitchFamily="2" charset="-122"/>
                <a:sym typeface="+mn-ea"/>
              </a:rPr>
              <a:t>，其中</a:t>
            </a:r>
            <a:r>
              <a:rPr lang="en-US" altLang="zh-CN" sz="2000" dirty="0">
                <a:solidFill>
                  <a:srgbClr val="000000"/>
                </a:solidFill>
                <a:latin typeface="Courier New" panose="02070309020205020404" charset="0"/>
                <a:ea typeface="宋体" panose="02010600030101010101" pitchFamily="2" charset="-122"/>
                <a:sym typeface="+mn-ea"/>
              </a:rPr>
              <a:t>U={A,B,C,D,E}</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F={AB→C,B→D,C→E,EC→B,AC→B}</a:t>
            </a:r>
            <a:r>
              <a:rPr lang="zh-CN" altLang="en-US" sz="2000" dirty="0">
                <a:solidFill>
                  <a:srgbClr val="000000"/>
                </a:solidFill>
                <a:latin typeface="Courier New" panose="02070309020205020404" charset="0"/>
                <a:ea typeface="宋体" panose="02010600030101010101" pitchFamily="2" charset="-122"/>
                <a:sym typeface="+mn-ea"/>
              </a:rPr>
              <a:t>，求其最小函数依赖集</a:t>
            </a:r>
            <a:r>
              <a:rPr lang="en-US" altLang="zh-CN" sz="2000" dirty="0" err="1">
                <a:solidFill>
                  <a:srgbClr val="000000"/>
                </a:solidFill>
                <a:latin typeface="Courier New" panose="02070309020205020404" charset="0"/>
                <a:ea typeface="宋体" panose="02010600030101010101" pitchFamily="2" charset="-122"/>
                <a:sym typeface="+mn-ea"/>
              </a:rPr>
              <a:t>Fm</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首先去掉函数依赖右部多余属性。考查</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中所有函数依赖的右部，因为右部是单属性，</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不变。</a:t>
            </a:r>
          </a:p>
          <a:p>
            <a:pPr indent="457200"/>
            <a:r>
              <a:rPr lang="zh-CN" altLang="en-US" sz="2000" dirty="0">
                <a:solidFill>
                  <a:srgbClr val="000000"/>
                </a:solidFill>
                <a:latin typeface="Courier New" panose="02070309020205020404" charset="0"/>
                <a:ea typeface="宋体" panose="02010600030101010101" pitchFamily="2" charset="-122"/>
                <a:sym typeface="+mn-ea"/>
              </a:rPr>
              <a:t>然后去掉多余的函数依赖。按照以下步骤逐一考查</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中所有函数依赖。</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）令</a:t>
            </a:r>
            <a:r>
              <a:rPr lang="en-US" altLang="zh-CN" sz="2000" dirty="0">
                <a:solidFill>
                  <a:srgbClr val="000000"/>
                </a:solidFill>
                <a:latin typeface="Courier New" panose="02070309020205020404" charset="0"/>
                <a:ea typeface="宋体" panose="02010600030101010101" pitchFamily="2" charset="-122"/>
                <a:sym typeface="+mn-ea"/>
              </a:rPr>
              <a:t>G=F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{AB→C}</a:t>
            </a:r>
            <a:r>
              <a:rPr lang="zh-CN" altLang="en-US" sz="2000" dirty="0">
                <a:solidFill>
                  <a:srgbClr val="000000"/>
                </a:solidFill>
                <a:latin typeface="Courier New" panose="02070309020205020404" charset="0"/>
                <a:ea typeface="宋体" panose="02010600030101010101" pitchFamily="2" charset="-122"/>
                <a:sym typeface="+mn-ea"/>
              </a:rPr>
              <a:t>，得到</a:t>
            </a:r>
            <a:r>
              <a:rPr lang="en-US" altLang="zh-CN" sz="2000" dirty="0">
                <a:solidFill>
                  <a:srgbClr val="000000"/>
                </a:solidFill>
                <a:latin typeface="Courier New" panose="02070309020205020404" charset="0"/>
                <a:ea typeface="宋体" panose="02010600030101010101" pitchFamily="2" charset="-122"/>
                <a:sym typeface="+mn-ea"/>
              </a:rPr>
              <a:t>G={B→D,C→E,EC→B,AC→B}</a:t>
            </a:r>
            <a:r>
              <a:rPr lang="zh-CN" altLang="en-US" sz="2000" dirty="0">
                <a:solidFill>
                  <a:srgbClr val="000000"/>
                </a:solidFill>
                <a:latin typeface="Courier New" panose="02070309020205020404" charset="0"/>
                <a:ea typeface="宋体" panose="02010600030101010101" pitchFamily="2" charset="-122"/>
                <a:sym typeface="+mn-ea"/>
              </a:rPr>
              <a:t>，求解</a:t>
            </a:r>
            <a:r>
              <a:rPr lang="en-US" altLang="zh-CN" sz="2000" dirty="0">
                <a:solidFill>
                  <a:srgbClr val="000000"/>
                </a:solidFill>
                <a:latin typeface="Courier New" panose="02070309020205020404" charset="0"/>
                <a:ea typeface="宋体" panose="02010600030101010101" pitchFamily="2" charset="-122"/>
                <a:sym typeface="+mn-ea"/>
              </a:rPr>
              <a:t>(AB)G+</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(AB)G+={A,B,D}</a:t>
            </a:r>
            <a:r>
              <a:rPr lang="zh-CN" altLang="en-US" sz="2000" dirty="0">
                <a:solidFill>
                  <a:srgbClr val="000000"/>
                </a:solidFill>
                <a:latin typeface="Courier New" panose="02070309020205020404" charset="0"/>
                <a:ea typeface="宋体" panose="02010600030101010101" pitchFamily="2" charset="-122"/>
                <a:sym typeface="+mn-ea"/>
              </a:rPr>
              <a:t>，不包含属性</a:t>
            </a:r>
            <a:r>
              <a:rPr lang="en-US" altLang="zh-CN" sz="2000" dirty="0">
                <a:solidFill>
                  <a:srgbClr val="000000"/>
                </a:solidFill>
                <a:latin typeface="Courier New" panose="02070309020205020404" charset="0"/>
                <a:ea typeface="宋体" panose="02010600030101010101" pitchFamily="2" charset="-122"/>
                <a:sym typeface="+mn-ea"/>
              </a:rPr>
              <a:t>C</a:t>
            </a:r>
            <a:r>
              <a:rPr lang="zh-CN" altLang="en-US" sz="2000" dirty="0">
                <a:solidFill>
                  <a:srgbClr val="000000"/>
                </a:solidFill>
                <a:latin typeface="Courier New" panose="02070309020205020404" charset="0"/>
                <a:ea typeface="宋体" panose="02010600030101010101" pitchFamily="2" charset="-122"/>
                <a:sym typeface="+mn-ea"/>
              </a:rPr>
              <a:t>，所以不可以去掉</a:t>
            </a:r>
            <a:r>
              <a:rPr lang="en-US" altLang="zh-CN" sz="2000" dirty="0">
                <a:solidFill>
                  <a:srgbClr val="000000"/>
                </a:solidFill>
                <a:latin typeface="Courier New" panose="02070309020205020404" charset="0"/>
                <a:ea typeface="宋体" panose="02010600030101010101" pitchFamily="2" charset="-122"/>
                <a:sym typeface="+mn-ea"/>
              </a:rPr>
              <a:t>AB→C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不变。</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）令</a:t>
            </a:r>
            <a:r>
              <a:rPr lang="en-US" altLang="zh-CN" sz="2000" dirty="0">
                <a:solidFill>
                  <a:srgbClr val="000000"/>
                </a:solidFill>
                <a:latin typeface="Courier New" panose="02070309020205020404" charset="0"/>
                <a:ea typeface="宋体" panose="02010600030101010101" pitchFamily="2" charset="-122"/>
                <a:sym typeface="+mn-ea"/>
              </a:rPr>
              <a:t>G=F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{B→D}</a:t>
            </a:r>
            <a:r>
              <a:rPr lang="zh-CN" altLang="en-US" sz="2000" dirty="0">
                <a:solidFill>
                  <a:srgbClr val="000000"/>
                </a:solidFill>
                <a:latin typeface="Courier New" panose="02070309020205020404" charset="0"/>
                <a:ea typeface="宋体" panose="02010600030101010101" pitchFamily="2" charset="-122"/>
                <a:sym typeface="+mn-ea"/>
              </a:rPr>
              <a:t>，得到</a:t>
            </a:r>
            <a:r>
              <a:rPr lang="en-US" altLang="zh-CN" sz="2000" dirty="0">
                <a:solidFill>
                  <a:srgbClr val="000000"/>
                </a:solidFill>
                <a:latin typeface="Courier New" panose="02070309020205020404" charset="0"/>
                <a:ea typeface="宋体" panose="02010600030101010101" pitchFamily="2" charset="-122"/>
                <a:sym typeface="+mn-ea"/>
              </a:rPr>
              <a:t>G={AB→C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C→E</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EC→B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AC→B}</a:t>
            </a:r>
            <a:r>
              <a:rPr lang="zh-CN" altLang="en-US" sz="2000" dirty="0">
                <a:solidFill>
                  <a:srgbClr val="000000"/>
                </a:solidFill>
                <a:latin typeface="Courier New" panose="02070309020205020404" charset="0"/>
                <a:ea typeface="宋体" panose="02010600030101010101" pitchFamily="2" charset="-122"/>
                <a:sym typeface="+mn-ea"/>
              </a:rPr>
              <a:t>，求解</a:t>
            </a:r>
            <a:r>
              <a:rPr lang="en-US" altLang="zh-CN" sz="2000" dirty="0">
                <a:solidFill>
                  <a:srgbClr val="000000"/>
                </a:solidFill>
                <a:latin typeface="Courier New" panose="02070309020205020404" charset="0"/>
                <a:ea typeface="宋体" panose="02010600030101010101" pitchFamily="2" charset="-122"/>
                <a:sym typeface="+mn-ea"/>
              </a:rPr>
              <a:t>BG+</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BG+={B}</a:t>
            </a:r>
            <a:r>
              <a:rPr lang="zh-CN" altLang="en-US" sz="2000" dirty="0">
                <a:solidFill>
                  <a:srgbClr val="000000"/>
                </a:solidFill>
                <a:latin typeface="Courier New" panose="02070309020205020404" charset="0"/>
                <a:ea typeface="宋体" panose="02010600030101010101" pitchFamily="2" charset="-122"/>
                <a:sym typeface="+mn-ea"/>
              </a:rPr>
              <a:t>，不包含属性</a:t>
            </a:r>
            <a:r>
              <a:rPr lang="en-US" altLang="zh-CN" sz="2000" dirty="0">
                <a:solidFill>
                  <a:srgbClr val="000000"/>
                </a:solidFill>
                <a:latin typeface="Courier New" panose="02070309020205020404" charset="0"/>
                <a:ea typeface="宋体" panose="02010600030101010101" pitchFamily="2" charset="-122"/>
                <a:sym typeface="+mn-ea"/>
              </a:rPr>
              <a:t>D</a:t>
            </a:r>
            <a:r>
              <a:rPr lang="zh-CN" altLang="en-US" sz="2000" dirty="0">
                <a:solidFill>
                  <a:srgbClr val="000000"/>
                </a:solidFill>
                <a:latin typeface="Courier New" panose="02070309020205020404" charset="0"/>
                <a:ea typeface="宋体" panose="02010600030101010101" pitchFamily="2" charset="-122"/>
                <a:sym typeface="+mn-ea"/>
              </a:rPr>
              <a:t>，不可以去掉</a:t>
            </a:r>
            <a:r>
              <a:rPr lang="en-US" altLang="zh-CN" sz="2000" dirty="0">
                <a:solidFill>
                  <a:srgbClr val="000000"/>
                </a:solidFill>
                <a:latin typeface="Courier New" panose="02070309020205020404" charset="0"/>
                <a:ea typeface="宋体" panose="02010600030101010101" pitchFamily="2" charset="-122"/>
                <a:sym typeface="+mn-ea"/>
              </a:rPr>
              <a:t>B→D</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不变。</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）令</a:t>
            </a:r>
            <a:r>
              <a:rPr lang="en-US" altLang="zh-CN" sz="2000" dirty="0">
                <a:solidFill>
                  <a:srgbClr val="000000"/>
                </a:solidFill>
                <a:latin typeface="Courier New" panose="02070309020205020404" charset="0"/>
                <a:ea typeface="宋体" panose="02010600030101010101" pitchFamily="2" charset="-122"/>
                <a:sym typeface="+mn-ea"/>
              </a:rPr>
              <a:t>G=F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{C→E}</a:t>
            </a:r>
            <a:r>
              <a:rPr lang="zh-CN" altLang="en-US" sz="2000" dirty="0">
                <a:solidFill>
                  <a:srgbClr val="000000"/>
                </a:solidFill>
                <a:latin typeface="Courier New" panose="02070309020205020404" charset="0"/>
                <a:ea typeface="宋体" panose="02010600030101010101" pitchFamily="2" charset="-122"/>
                <a:sym typeface="+mn-ea"/>
              </a:rPr>
              <a:t>，得到</a:t>
            </a:r>
            <a:r>
              <a:rPr lang="en-US" altLang="zh-CN" sz="2000" dirty="0">
                <a:solidFill>
                  <a:srgbClr val="000000"/>
                </a:solidFill>
                <a:latin typeface="Courier New" panose="02070309020205020404" charset="0"/>
                <a:ea typeface="宋体" panose="02010600030101010101" pitchFamily="2" charset="-122"/>
                <a:sym typeface="+mn-ea"/>
              </a:rPr>
              <a:t>G={AB→C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B→D</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EC→B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AC→B}</a:t>
            </a:r>
            <a:r>
              <a:rPr lang="zh-CN" altLang="en-US" sz="2000" dirty="0">
                <a:solidFill>
                  <a:srgbClr val="000000"/>
                </a:solidFill>
                <a:latin typeface="Courier New" panose="02070309020205020404" charset="0"/>
                <a:ea typeface="宋体" panose="02010600030101010101" pitchFamily="2" charset="-122"/>
                <a:sym typeface="+mn-ea"/>
              </a:rPr>
              <a:t>，求解</a:t>
            </a:r>
            <a:r>
              <a:rPr lang="en-US" altLang="zh-CN" sz="2000" dirty="0">
                <a:solidFill>
                  <a:srgbClr val="000000"/>
                </a:solidFill>
                <a:latin typeface="Courier New" panose="02070309020205020404" charset="0"/>
                <a:ea typeface="宋体" panose="02010600030101010101" pitchFamily="2" charset="-122"/>
                <a:sym typeface="+mn-ea"/>
              </a:rPr>
              <a:t>CG+</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CG+={C}</a:t>
            </a:r>
            <a:r>
              <a:rPr lang="zh-CN" altLang="en-US" sz="2000" dirty="0">
                <a:solidFill>
                  <a:srgbClr val="000000"/>
                </a:solidFill>
                <a:latin typeface="Courier New" panose="02070309020205020404" charset="0"/>
                <a:ea typeface="宋体" panose="02010600030101010101" pitchFamily="2" charset="-122"/>
                <a:sym typeface="+mn-ea"/>
              </a:rPr>
              <a:t>，不包含属性</a:t>
            </a:r>
            <a:r>
              <a:rPr lang="en-US" altLang="zh-CN" sz="2000" dirty="0">
                <a:solidFill>
                  <a:srgbClr val="000000"/>
                </a:solidFill>
                <a:latin typeface="Courier New" panose="02070309020205020404" charset="0"/>
                <a:ea typeface="宋体" panose="02010600030101010101" pitchFamily="2" charset="-122"/>
                <a:sym typeface="+mn-ea"/>
              </a:rPr>
              <a:t>E</a:t>
            </a:r>
            <a:r>
              <a:rPr lang="zh-CN" altLang="en-US" sz="2000" dirty="0">
                <a:solidFill>
                  <a:srgbClr val="000000"/>
                </a:solidFill>
                <a:latin typeface="Courier New" panose="02070309020205020404" charset="0"/>
                <a:ea typeface="宋体" panose="02010600030101010101" pitchFamily="2" charset="-122"/>
                <a:sym typeface="+mn-ea"/>
              </a:rPr>
              <a:t>，不可以去掉</a:t>
            </a:r>
            <a:r>
              <a:rPr lang="en-US" altLang="zh-CN" sz="2000" dirty="0">
                <a:solidFill>
                  <a:srgbClr val="000000"/>
                </a:solidFill>
                <a:latin typeface="Courier New" panose="02070309020205020404" charset="0"/>
                <a:ea typeface="宋体" panose="02010600030101010101" pitchFamily="2" charset="-122"/>
                <a:sym typeface="+mn-ea"/>
              </a:rPr>
              <a:t>C→E</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不变。</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4</a:t>
            </a:r>
            <a:r>
              <a:rPr lang="zh-CN" altLang="en-US" sz="2000" dirty="0">
                <a:solidFill>
                  <a:srgbClr val="000000"/>
                </a:solidFill>
                <a:latin typeface="Courier New" panose="02070309020205020404" charset="0"/>
                <a:ea typeface="宋体" panose="02010600030101010101" pitchFamily="2" charset="-122"/>
                <a:sym typeface="+mn-ea"/>
              </a:rPr>
              <a:t>）令</a:t>
            </a:r>
            <a:r>
              <a:rPr lang="en-US" altLang="zh-CN" sz="2000" dirty="0">
                <a:solidFill>
                  <a:srgbClr val="000000"/>
                </a:solidFill>
                <a:latin typeface="Courier New" panose="02070309020205020404" charset="0"/>
                <a:ea typeface="宋体" panose="02010600030101010101" pitchFamily="2" charset="-122"/>
                <a:sym typeface="+mn-ea"/>
              </a:rPr>
              <a:t>G=F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{EC→B}</a:t>
            </a:r>
            <a:r>
              <a:rPr lang="zh-CN" altLang="en-US" sz="2000" dirty="0">
                <a:solidFill>
                  <a:srgbClr val="000000"/>
                </a:solidFill>
                <a:latin typeface="Courier New" panose="02070309020205020404" charset="0"/>
                <a:ea typeface="宋体" panose="02010600030101010101" pitchFamily="2" charset="-122"/>
                <a:sym typeface="+mn-ea"/>
              </a:rPr>
              <a:t>，得到</a:t>
            </a:r>
            <a:r>
              <a:rPr lang="en-US" altLang="zh-CN" sz="2000" dirty="0">
                <a:solidFill>
                  <a:srgbClr val="000000"/>
                </a:solidFill>
                <a:latin typeface="Courier New" panose="02070309020205020404" charset="0"/>
                <a:ea typeface="宋体" panose="02010600030101010101" pitchFamily="2" charset="-122"/>
                <a:sym typeface="+mn-ea"/>
              </a:rPr>
              <a:t>G={AB→C,B→D,C→E,AC→B}</a:t>
            </a:r>
            <a:r>
              <a:rPr lang="zh-CN" altLang="en-US" sz="2000" dirty="0">
                <a:solidFill>
                  <a:srgbClr val="000000"/>
                </a:solidFill>
                <a:latin typeface="Courier New" panose="02070309020205020404" charset="0"/>
                <a:ea typeface="宋体" panose="02010600030101010101" pitchFamily="2" charset="-122"/>
                <a:sym typeface="+mn-ea"/>
              </a:rPr>
              <a:t>，求解</a:t>
            </a:r>
            <a:r>
              <a:rPr lang="en-US" altLang="zh-CN" sz="2000" dirty="0">
                <a:solidFill>
                  <a:srgbClr val="000000"/>
                </a:solidFill>
                <a:latin typeface="Courier New" panose="02070309020205020404" charset="0"/>
                <a:ea typeface="宋体" panose="02010600030101010101" pitchFamily="2" charset="-122"/>
                <a:sym typeface="+mn-ea"/>
              </a:rPr>
              <a:t>ECG+</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ECG+={E}</a:t>
            </a:r>
            <a:r>
              <a:rPr lang="zh-CN" altLang="en-US" sz="2000" dirty="0">
                <a:solidFill>
                  <a:srgbClr val="000000"/>
                </a:solidFill>
                <a:latin typeface="Courier New" panose="02070309020205020404" charset="0"/>
                <a:ea typeface="宋体" panose="02010600030101010101" pitchFamily="2" charset="-122"/>
                <a:sym typeface="+mn-ea"/>
              </a:rPr>
              <a:t>，不包含属性</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，不可以去掉</a:t>
            </a:r>
            <a:r>
              <a:rPr lang="en-US" altLang="zh-CN" sz="2000" dirty="0">
                <a:solidFill>
                  <a:srgbClr val="000000"/>
                </a:solidFill>
                <a:latin typeface="Courier New" panose="02070309020205020404" charset="0"/>
                <a:ea typeface="宋体" panose="02010600030101010101" pitchFamily="2" charset="-122"/>
                <a:sym typeface="+mn-ea"/>
              </a:rPr>
              <a:t>EC→B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不变。</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5</a:t>
            </a:r>
            <a:r>
              <a:rPr lang="zh-CN" altLang="en-US" sz="2000" dirty="0">
                <a:solidFill>
                  <a:srgbClr val="000000"/>
                </a:solidFill>
                <a:latin typeface="Courier New" panose="02070309020205020404" charset="0"/>
                <a:ea typeface="宋体" panose="02010600030101010101" pitchFamily="2" charset="-122"/>
                <a:sym typeface="+mn-ea"/>
              </a:rPr>
              <a:t>）令</a:t>
            </a:r>
            <a:r>
              <a:rPr lang="en-US" altLang="zh-CN" sz="2000" dirty="0">
                <a:solidFill>
                  <a:srgbClr val="000000"/>
                </a:solidFill>
                <a:latin typeface="Courier New" panose="02070309020205020404" charset="0"/>
                <a:ea typeface="宋体" panose="02010600030101010101" pitchFamily="2" charset="-122"/>
                <a:sym typeface="+mn-ea"/>
              </a:rPr>
              <a:t>G=F</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{AC→B}</a:t>
            </a:r>
            <a:r>
              <a:rPr lang="zh-CN" altLang="en-US" sz="2000" dirty="0">
                <a:solidFill>
                  <a:srgbClr val="000000"/>
                </a:solidFill>
                <a:latin typeface="Courier New" panose="02070309020205020404" charset="0"/>
                <a:ea typeface="宋体" panose="02010600030101010101" pitchFamily="2" charset="-122"/>
                <a:sym typeface="+mn-ea"/>
              </a:rPr>
              <a:t>，得到</a:t>
            </a:r>
            <a:r>
              <a:rPr lang="en-US" altLang="zh-CN" sz="2000" dirty="0">
                <a:solidFill>
                  <a:srgbClr val="000000"/>
                </a:solidFill>
                <a:latin typeface="Courier New" panose="02070309020205020404" charset="0"/>
                <a:ea typeface="宋体" panose="02010600030101010101" pitchFamily="2" charset="-122"/>
                <a:sym typeface="+mn-ea"/>
              </a:rPr>
              <a:t>G={AB→C,B→D,C→E,EC→B}</a:t>
            </a:r>
            <a:r>
              <a:rPr lang="zh-CN" altLang="en-US" sz="2000" dirty="0">
                <a:solidFill>
                  <a:srgbClr val="000000"/>
                </a:solidFill>
                <a:latin typeface="Courier New" panose="02070309020205020404" charset="0"/>
                <a:ea typeface="宋体" panose="02010600030101010101" pitchFamily="2" charset="-122"/>
                <a:sym typeface="+mn-ea"/>
              </a:rPr>
              <a:t>，求解</a:t>
            </a:r>
            <a:r>
              <a:rPr lang="en-US" altLang="zh-CN" sz="2000" dirty="0">
                <a:solidFill>
                  <a:srgbClr val="000000"/>
                </a:solidFill>
                <a:latin typeface="Courier New" panose="02070309020205020404" charset="0"/>
                <a:ea typeface="宋体" panose="02010600030101010101" pitchFamily="2" charset="-122"/>
                <a:sym typeface="+mn-ea"/>
              </a:rPr>
              <a:t>ACG+</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ACG+={A</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C</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D</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E}</a:t>
            </a:r>
            <a:r>
              <a:rPr lang="zh-CN" altLang="en-US" sz="2000" dirty="0">
                <a:solidFill>
                  <a:srgbClr val="000000"/>
                </a:solidFill>
                <a:latin typeface="Courier New" panose="02070309020205020404" charset="0"/>
                <a:ea typeface="宋体" panose="02010600030101010101" pitchFamily="2" charset="-122"/>
                <a:sym typeface="+mn-ea"/>
              </a:rPr>
              <a:t>，包含属性</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，可以去掉</a:t>
            </a:r>
            <a:r>
              <a:rPr lang="en-US" altLang="zh-CN" sz="2000" dirty="0">
                <a:solidFill>
                  <a:srgbClr val="000000"/>
                </a:solidFill>
                <a:latin typeface="Courier New" panose="02070309020205020404" charset="0"/>
                <a:ea typeface="宋体" panose="02010600030101010101" pitchFamily="2" charset="-122"/>
                <a:sym typeface="+mn-ea"/>
              </a:rPr>
              <a:t>AC→B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F={AB→C,B→D,C→E,EC→B}</a:t>
            </a:r>
            <a:r>
              <a:rPr lang="zh-CN" altLang="en-US" sz="2000" dirty="0" smtClean="0">
                <a:solidFill>
                  <a:srgbClr val="000000"/>
                </a:solidFill>
                <a:latin typeface="Courier New" panose="02070309020205020404" charset="0"/>
                <a:ea typeface="宋体" panose="02010600030101010101" pitchFamily="2" charset="-122"/>
                <a:sym typeface="+mn-ea"/>
              </a:rPr>
              <a:t>。</a:t>
            </a:r>
            <a:endParaRPr lang="zh-CN" altLang="en-US" sz="2000" dirty="0">
              <a:solidFill>
                <a:srgbClr val="000000"/>
              </a:solidFill>
              <a:latin typeface="Courier New" panose="02070309020205020404" charset="0"/>
              <a:ea typeface="宋体" panose="02010600030101010101" pitchFamily="2" charset="-122"/>
              <a:sym typeface="+mn-ea"/>
            </a:endParaRPr>
          </a:p>
        </p:txBody>
      </p:sp>
    </p:spTree>
    <p:extLst>
      <p:ext uri="{BB962C8B-B14F-4D97-AF65-F5344CB8AC3E}">
        <p14:creationId xmlns:p14="http://schemas.microsoft.com/office/powerpoint/2010/main" val="991147384"/>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634019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函数依赖集等价和最小函数依赖集</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04</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2862322"/>
          </a:xfrm>
          <a:prstGeom prst="rect">
            <a:avLst/>
          </a:prstGeom>
        </p:spPr>
        <p:txBody>
          <a:bodyPr wrap="square">
            <a:spAutoFit/>
            <a:scene3d>
              <a:camera prst="orthographicFront"/>
              <a:lightRig rig="threePt" dir="t"/>
            </a:scene3d>
            <a:sp3d contourW="6350"/>
          </a:bodyPr>
          <a:lstStyle/>
          <a:p>
            <a:pPr indent="457200"/>
            <a:r>
              <a:rPr lang="en-US" altLang="zh-CN" sz="2000" dirty="0" smtClean="0">
                <a:solidFill>
                  <a:srgbClr val="000000"/>
                </a:solidFill>
                <a:latin typeface="Courier New" panose="02070309020205020404" charset="0"/>
                <a:ea typeface="宋体" panose="02010600030101010101" pitchFamily="2" charset="-122"/>
                <a:sym typeface="+mn-ea"/>
              </a:rPr>
              <a:t>【</a:t>
            </a:r>
            <a:r>
              <a:rPr lang="zh-CN" altLang="en-US" sz="2000" dirty="0" smtClean="0">
                <a:solidFill>
                  <a:srgbClr val="000000"/>
                </a:solidFill>
                <a:latin typeface="Courier New" panose="02070309020205020404" charset="0"/>
                <a:ea typeface="宋体" panose="02010600030101010101" pitchFamily="2" charset="-122"/>
                <a:sym typeface="+mn-ea"/>
              </a:rPr>
              <a:t>例</a:t>
            </a:r>
            <a:r>
              <a:rPr lang="en-US" altLang="zh-CN" sz="2000" dirty="0">
                <a:solidFill>
                  <a:srgbClr val="000000"/>
                </a:solidFill>
                <a:latin typeface="Courier New" panose="02070309020205020404" charset="0"/>
                <a:ea typeface="宋体" panose="02010600030101010101" pitchFamily="2" charset="-122"/>
                <a:sym typeface="+mn-ea"/>
              </a:rPr>
              <a:t>0</a:t>
            </a:r>
            <a:r>
              <a:rPr lang="en-US" altLang="zh-CN" sz="2000" dirty="0" smtClean="0">
                <a:solidFill>
                  <a:srgbClr val="000000"/>
                </a:solidFill>
                <a:latin typeface="Courier New" panose="02070309020205020404" charset="0"/>
                <a:ea typeface="宋体" panose="02010600030101010101" pitchFamily="2" charset="-122"/>
                <a:sym typeface="+mn-ea"/>
              </a:rPr>
              <a:t>5</a:t>
            </a:r>
            <a:r>
              <a:rPr lang="en-US" altLang="zh-CN" sz="2000" dirty="0">
                <a:solidFill>
                  <a:srgbClr val="000000"/>
                </a:solidFill>
                <a:latin typeface="Courier New" panose="02070309020205020404" charset="0"/>
                <a:ea typeface="宋体" panose="02010600030101010101" pitchFamily="2" charset="-122"/>
                <a:sym typeface="+mn-ea"/>
              </a:rPr>
              <a:t>】 </a:t>
            </a:r>
            <a:r>
              <a:rPr lang="zh-CN" altLang="en-US" sz="2000" dirty="0">
                <a:solidFill>
                  <a:srgbClr val="000000"/>
                </a:solidFill>
                <a:latin typeface="Courier New" panose="02070309020205020404" charset="0"/>
                <a:ea typeface="宋体" panose="02010600030101010101" pitchFamily="2" charset="-122"/>
                <a:sym typeface="+mn-ea"/>
              </a:rPr>
              <a:t>已知关系模式</a:t>
            </a:r>
            <a:r>
              <a:rPr lang="en-US" altLang="zh-CN" sz="2000" dirty="0">
                <a:solidFill>
                  <a:srgbClr val="000000"/>
                </a:solidFill>
                <a:latin typeface="Courier New" panose="02070309020205020404" charset="0"/>
                <a:ea typeface="宋体" panose="02010600030101010101" pitchFamily="2" charset="-122"/>
                <a:sym typeface="+mn-ea"/>
              </a:rPr>
              <a:t>R(U,F)</a:t>
            </a:r>
            <a:r>
              <a:rPr lang="zh-CN" altLang="en-US" sz="2000" dirty="0">
                <a:solidFill>
                  <a:srgbClr val="000000"/>
                </a:solidFill>
                <a:latin typeface="Courier New" panose="02070309020205020404" charset="0"/>
                <a:ea typeface="宋体" panose="02010600030101010101" pitchFamily="2" charset="-122"/>
                <a:sym typeface="+mn-ea"/>
              </a:rPr>
              <a:t>，其中</a:t>
            </a:r>
            <a:r>
              <a:rPr lang="en-US" altLang="zh-CN" sz="2000" dirty="0">
                <a:solidFill>
                  <a:srgbClr val="000000"/>
                </a:solidFill>
                <a:latin typeface="Courier New" panose="02070309020205020404" charset="0"/>
                <a:ea typeface="宋体" panose="02010600030101010101" pitchFamily="2" charset="-122"/>
                <a:sym typeface="+mn-ea"/>
              </a:rPr>
              <a:t>U={A,B,C,D,E}</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F={AB→C,B→D,C→E,EC→B,AC→B}</a:t>
            </a:r>
            <a:r>
              <a:rPr lang="zh-CN" altLang="en-US" sz="2000" dirty="0">
                <a:solidFill>
                  <a:srgbClr val="000000"/>
                </a:solidFill>
                <a:latin typeface="Courier New" panose="02070309020205020404" charset="0"/>
                <a:ea typeface="宋体" panose="02010600030101010101" pitchFamily="2" charset="-122"/>
                <a:sym typeface="+mn-ea"/>
              </a:rPr>
              <a:t>，求其最小函数依赖集</a:t>
            </a:r>
            <a:r>
              <a:rPr lang="en-US" altLang="zh-CN" sz="2000" dirty="0" err="1">
                <a:solidFill>
                  <a:srgbClr val="000000"/>
                </a:solidFill>
                <a:latin typeface="Courier New" panose="02070309020205020404" charset="0"/>
                <a:ea typeface="宋体" panose="02010600030101010101" pitchFamily="2" charset="-122"/>
                <a:sym typeface="+mn-ea"/>
              </a:rPr>
              <a:t>Fm</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smtClean="0">
                <a:solidFill>
                  <a:srgbClr val="000000"/>
                </a:solidFill>
                <a:latin typeface="Courier New" panose="02070309020205020404" charset="0"/>
                <a:ea typeface="宋体" panose="02010600030101010101" pitchFamily="2" charset="-122"/>
                <a:sym typeface="+mn-ea"/>
              </a:rPr>
              <a:t>最后</a:t>
            </a:r>
            <a:r>
              <a:rPr lang="zh-CN" altLang="en-US" sz="2000" dirty="0">
                <a:solidFill>
                  <a:srgbClr val="000000"/>
                </a:solidFill>
                <a:latin typeface="Courier New" panose="02070309020205020404" charset="0"/>
                <a:ea typeface="宋体" panose="02010600030101010101" pitchFamily="2" charset="-122"/>
                <a:sym typeface="+mn-ea"/>
              </a:rPr>
              <a:t>去掉函数依赖左部的多余属性。考查</a:t>
            </a:r>
            <a:r>
              <a:rPr lang="en-US" altLang="zh-CN" sz="2000" dirty="0">
                <a:solidFill>
                  <a:srgbClr val="000000"/>
                </a:solidFill>
                <a:latin typeface="Courier New" panose="02070309020205020404" charset="0"/>
                <a:ea typeface="宋体" panose="02010600030101010101" pitchFamily="2" charset="-122"/>
                <a:sym typeface="+mn-ea"/>
              </a:rPr>
              <a:t>F={AB→C,B→D,C→E,EC→B}</a:t>
            </a:r>
            <a:r>
              <a:rPr lang="zh-CN" altLang="en-US" sz="2000" dirty="0">
                <a:solidFill>
                  <a:srgbClr val="000000"/>
                </a:solidFill>
                <a:latin typeface="Courier New" panose="02070309020205020404" charset="0"/>
                <a:ea typeface="宋体" panose="02010600030101010101" pitchFamily="2" charset="-122"/>
                <a:sym typeface="+mn-ea"/>
              </a:rPr>
              <a:t>中所有函数依赖的左部，只有</a:t>
            </a:r>
            <a:r>
              <a:rPr lang="en-US" altLang="zh-CN" sz="2000" dirty="0">
                <a:solidFill>
                  <a:srgbClr val="000000"/>
                </a:solidFill>
                <a:latin typeface="Courier New" panose="02070309020205020404" charset="0"/>
                <a:ea typeface="宋体" panose="02010600030101010101" pitchFamily="2" charset="-122"/>
                <a:sym typeface="+mn-ea"/>
              </a:rPr>
              <a:t>AB→C,EC→B</a:t>
            </a:r>
            <a:r>
              <a:rPr lang="zh-CN" altLang="en-US" sz="2000" dirty="0">
                <a:solidFill>
                  <a:srgbClr val="000000"/>
                </a:solidFill>
                <a:latin typeface="Courier New" panose="02070309020205020404" charset="0"/>
                <a:ea typeface="宋体" panose="02010600030101010101" pitchFamily="2" charset="-122"/>
                <a:sym typeface="+mn-ea"/>
              </a:rPr>
              <a:t>的左部是多属性，逐一进行考查。</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）考查</a:t>
            </a:r>
            <a:r>
              <a:rPr lang="en-US" altLang="zh-CN" sz="2000" dirty="0">
                <a:solidFill>
                  <a:srgbClr val="000000"/>
                </a:solidFill>
                <a:latin typeface="Courier New" panose="02070309020205020404" charset="0"/>
                <a:ea typeface="宋体" panose="02010600030101010101" pitchFamily="2" charset="-122"/>
                <a:sym typeface="+mn-ea"/>
              </a:rPr>
              <a:t>AB→C</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AF+={A}</a:t>
            </a:r>
            <a:r>
              <a:rPr lang="zh-CN" altLang="en-US" sz="2000" dirty="0">
                <a:solidFill>
                  <a:srgbClr val="000000"/>
                </a:solidFill>
                <a:latin typeface="Courier New" panose="02070309020205020404" charset="0"/>
                <a:ea typeface="宋体" panose="02010600030101010101" pitchFamily="2" charset="-122"/>
                <a:sym typeface="+mn-ea"/>
              </a:rPr>
              <a:t>，不包含</a:t>
            </a:r>
            <a:r>
              <a:rPr lang="en-US" altLang="zh-CN" sz="2000" dirty="0">
                <a:solidFill>
                  <a:srgbClr val="000000"/>
                </a:solidFill>
                <a:latin typeface="Courier New" panose="02070309020205020404" charset="0"/>
                <a:ea typeface="宋体" panose="02010600030101010101" pitchFamily="2" charset="-122"/>
                <a:sym typeface="+mn-ea"/>
              </a:rPr>
              <a:t>C</a:t>
            </a:r>
            <a:r>
              <a:rPr lang="zh-CN" altLang="en-US" sz="2000" dirty="0">
                <a:solidFill>
                  <a:srgbClr val="000000"/>
                </a:solidFill>
                <a:latin typeface="Courier New" panose="02070309020205020404" charset="0"/>
                <a:ea typeface="宋体" panose="02010600030101010101" pitchFamily="2" charset="-122"/>
                <a:sym typeface="+mn-ea"/>
              </a:rPr>
              <a:t>，不能去掉</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BF+={B,D}</a:t>
            </a:r>
            <a:r>
              <a:rPr lang="zh-CN" altLang="en-US" sz="2000" dirty="0">
                <a:solidFill>
                  <a:srgbClr val="000000"/>
                </a:solidFill>
                <a:latin typeface="Courier New" panose="02070309020205020404" charset="0"/>
                <a:ea typeface="宋体" panose="02010600030101010101" pitchFamily="2" charset="-122"/>
                <a:sym typeface="+mn-ea"/>
              </a:rPr>
              <a:t>，不包含</a:t>
            </a:r>
            <a:r>
              <a:rPr lang="en-US" altLang="zh-CN" sz="2000" dirty="0">
                <a:solidFill>
                  <a:srgbClr val="000000"/>
                </a:solidFill>
                <a:latin typeface="Courier New" panose="02070309020205020404" charset="0"/>
                <a:ea typeface="宋体" panose="02010600030101010101" pitchFamily="2" charset="-122"/>
                <a:sym typeface="+mn-ea"/>
              </a:rPr>
              <a:t>C</a:t>
            </a:r>
            <a:r>
              <a:rPr lang="zh-CN" altLang="en-US" sz="2000" dirty="0">
                <a:solidFill>
                  <a:srgbClr val="000000"/>
                </a:solidFill>
                <a:latin typeface="Courier New" panose="02070309020205020404" charset="0"/>
                <a:ea typeface="宋体" panose="02010600030101010101" pitchFamily="2" charset="-122"/>
                <a:sym typeface="+mn-ea"/>
              </a:rPr>
              <a:t>，不能去掉</a:t>
            </a:r>
            <a:r>
              <a:rPr lang="en-US" altLang="zh-CN" sz="2000" dirty="0">
                <a:solidFill>
                  <a:srgbClr val="000000"/>
                </a:solidFill>
                <a:latin typeface="Courier New" panose="02070309020205020404" charset="0"/>
                <a:ea typeface="宋体" panose="02010600030101010101" pitchFamily="2" charset="-122"/>
                <a:sym typeface="+mn-ea"/>
              </a:rPr>
              <a:t>A</a:t>
            </a:r>
            <a:r>
              <a:rPr lang="zh-CN" altLang="en-US" sz="2000" dirty="0">
                <a:solidFill>
                  <a:srgbClr val="000000"/>
                </a:solidFill>
                <a:latin typeface="Courier New" panose="02070309020205020404" charset="0"/>
                <a:ea typeface="宋体" panose="02010600030101010101" pitchFamily="2" charset="-122"/>
                <a:sym typeface="+mn-ea"/>
              </a:rPr>
              <a:t>。函数依赖</a:t>
            </a:r>
            <a:r>
              <a:rPr lang="en-US" altLang="zh-CN" sz="2000" dirty="0">
                <a:solidFill>
                  <a:srgbClr val="000000"/>
                </a:solidFill>
                <a:latin typeface="Courier New" panose="02070309020205020404" charset="0"/>
                <a:ea typeface="宋体" panose="02010600030101010101" pitchFamily="2" charset="-122"/>
                <a:sym typeface="+mn-ea"/>
              </a:rPr>
              <a:t>AB→C</a:t>
            </a:r>
            <a:r>
              <a:rPr lang="zh-CN" altLang="en-US" sz="2000" dirty="0">
                <a:solidFill>
                  <a:srgbClr val="000000"/>
                </a:solidFill>
                <a:latin typeface="Courier New" panose="02070309020205020404" charset="0"/>
                <a:ea typeface="宋体" panose="02010600030101010101" pitchFamily="2" charset="-122"/>
                <a:sym typeface="+mn-ea"/>
              </a:rPr>
              <a:t>不变。</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）考查</a:t>
            </a:r>
            <a:r>
              <a:rPr lang="en-US" altLang="zh-CN" sz="2000" dirty="0">
                <a:solidFill>
                  <a:srgbClr val="000000"/>
                </a:solidFill>
                <a:latin typeface="Courier New" panose="02070309020205020404" charset="0"/>
                <a:ea typeface="宋体" panose="02010600030101010101" pitchFamily="2" charset="-122"/>
                <a:sym typeface="+mn-ea"/>
              </a:rPr>
              <a:t>EC→B</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EF+={E}</a:t>
            </a:r>
            <a:r>
              <a:rPr lang="zh-CN" altLang="en-US" sz="2000" dirty="0">
                <a:solidFill>
                  <a:srgbClr val="000000"/>
                </a:solidFill>
                <a:latin typeface="Courier New" panose="02070309020205020404" charset="0"/>
                <a:ea typeface="宋体" panose="02010600030101010101" pitchFamily="2" charset="-122"/>
                <a:sym typeface="+mn-ea"/>
              </a:rPr>
              <a:t>，不包含</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，不能去掉</a:t>
            </a:r>
            <a:r>
              <a:rPr lang="en-US" altLang="zh-CN" sz="2000" dirty="0">
                <a:solidFill>
                  <a:srgbClr val="000000"/>
                </a:solidFill>
                <a:latin typeface="Courier New" panose="02070309020205020404" charset="0"/>
                <a:ea typeface="宋体" panose="02010600030101010101" pitchFamily="2" charset="-122"/>
                <a:sym typeface="+mn-ea"/>
              </a:rPr>
              <a:t>C</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CF+={B,C,D,E}</a:t>
            </a:r>
            <a:r>
              <a:rPr lang="zh-CN" altLang="en-US" sz="2000" dirty="0">
                <a:solidFill>
                  <a:srgbClr val="000000"/>
                </a:solidFill>
                <a:latin typeface="Courier New" panose="02070309020205020404" charset="0"/>
                <a:ea typeface="宋体" panose="02010600030101010101" pitchFamily="2" charset="-122"/>
                <a:sym typeface="+mn-ea"/>
              </a:rPr>
              <a:t>，包含</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，可以去掉</a:t>
            </a:r>
            <a:r>
              <a:rPr lang="en-US" altLang="zh-CN" sz="2000" dirty="0">
                <a:solidFill>
                  <a:srgbClr val="000000"/>
                </a:solidFill>
                <a:latin typeface="Courier New" panose="02070309020205020404" charset="0"/>
                <a:ea typeface="宋体" panose="02010600030101010101" pitchFamily="2" charset="-122"/>
                <a:sym typeface="+mn-ea"/>
              </a:rPr>
              <a:t>E</a:t>
            </a:r>
            <a:r>
              <a:rPr lang="zh-CN" altLang="en-US" sz="2000" dirty="0">
                <a:solidFill>
                  <a:srgbClr val="000000"/>
                </a:solidFill>
                <a:latin typeface="Courier New" panose="02070309020205020404" charset="0"/>
                <a:ea typeface="宋体" panose="02010600030101010101" pitchFamily="2" charset="-122"/>
                <a:sym typeface="+mn-ea"/>
              </a:rPr>
              <a:t>。函数依赖</a:t>
            </a:r>
            <a:r>
              <a:rPr lang="en-US" altLang="zh-CN" sz="2000" dirty="0">
                <a:solidFill>
                  <a:srgbClr val="000000"/>
                </a:solidFill>
                <a:latin typeface="Courier New" panose="02070309020205020404" charset="0"/>
                <a:ea typeface="宋体" panose="02010600030101010101" pitchFamily="2" charset="-122"/>
                <a:sym typeface="+mn-ea"/>
              </a:rPr>
              <a:t>EC→B</a:t>
            </a:r>
            <a:r>
              <a:rPr lang="zh-CN" altLang="en-US" sz="2000" dirty="0">
                <a:solidFill>
                  <a:srgbClr val="000000"/>
                </a:solidFill>
                <a:latin typeface="Courier New" panose="02070309020205020404" charset="0"/>
                <a:ea typeface="宋体" panose="02010600030101010101" pitchFamily="2" charset="-122"/>
                <a:sym typeface="+mn-ea"/>
              </a:rPr>
              <a:t>转化为</a:t>
            </a:r>
            <a:r>
              <a:rPr lang="en-US" altLang="zh-CN" sz="2000" dirty="0">
                <a:solidFill>
                  <a:srgbClr val="000000"/>
                </a:solidFill>
                <a:latin typeface="Courier New" panose="02070309020205020404" charset="0"/>
                <a:ea typeface="宋体" panose="02010600030101010101" pitchFamily="2" charset="-122"/>
                <a:sym typeface="+mn-ea"/>
              </a:rPr>
              <a:t>C→B</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最后，</a:t>
            </a:r>
            <a:r>
              <a:rPr lang="en-US" altLang="zh-CN" sz="2000" dirty="0" err="1">
                <a:solidFill>
                  <a:srgbClr val="000000"/>
                </a:solidFill>
                <a:latin typeface="Courier New" panose="02070309020205020404" charset="0"/>
                <a:ea typeface="宋体" panose="02010600030101010101" pitchFamily="2" charset="-122"/>
                <a:sym typeface="+mn-ea"/>
              </a:rPr>
              <a:t>Fm</a:t>
            </a:r>
            <a:r>
              <a:rPr lang="en-US" altLang="zh-CN" sz="2000" dirty="0">
                <a:solidFill>
                  <a:srgbClr val="000000"/>
                </a:solidFill>
                <a:latin typeface="Courier New" panose="02070309020205020404" charset="0"/>
                <a:ea typeface="宋体" panose="02010600030101010101" pitchFamily="2" charset="-122"/>
                <a:sym typeface="+mn-ea"/>
              </a:rPr>
              <a:t>={AB→C,B→D,C→E,C→B}</a:t>
            </a:r>
          </a:p>
        </p:txBody>
      </p:sp>
    </p:spTree>
    <p:extLst>
      <p:ext uri="{BB962C8B-B14F-4D97-AF65-F5344CB8AC3E}">
        <p14:creationId xmlns:p14="http://schemas.microsoft.com/office/powerpoint/2010/main" val="178883372"/>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634019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函数依赖集等价和最小函数依赖集</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04</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215551"/>
            <a:ext cx="10616101" cy="5016758"/>
          </a:xfrm>
          <a:prstGeom prst="rect">
            <a:avLst/>
          </a:prstGeom>
        </p:spPr>
        <p:txBody>
          <a:bodyPr wrap="square">
            <a:spAutoFit/>
            <a:scene3d>
              <a:camera prst="orthographicFront"/>
              <a:lightRig rig="threePt" dir="t"/>
            </a:scene3d>
            <a:sp3d contourW="6350"/>
          </a:bodyPr>
          <a:lstStyle/>
          <a:p>
            <a:pPr indent="457200"/>
            <a:r>
              <a:rPr lang="en-US" altLang="zh-CN" sz="2000" dirty="0" smtClean="0">
                <a:solidFill>
                  <a:srgbClr val="000000"/>
                </a:solidFill>
                <a:latin typeface="Courier New" panose="02070309020205020404" charset="0"/>
                <a:ea typeface="宋体" panose="02010600030101010101" pitchFamily="2" charset="-122"/>
                <a:sym typeface="+mn-ea"/>
              </a:rPr>
              <a:t>【</a:t>
            </a:r>
            <a:r>
              <a:rPr lang="zh-CN" altLang="en-US" sz="2000" dirty="0" smtClean="0">
                <a:solidFill>
                  <a:srgbClr val="000000"/>
                </a:solidFill>
                <a:latin typeface="Courier New" panose="02070309020205020404" charset="0"/>
                <a:ea typeface="宋体" panose="02010600030101010101" pitchFamily="2" charset="-122"/>
                <a:sym typeface="+mn-ea"/>
              </a:rPr>
              <a:t>例</a:t>
            </a:r>
            <a:r>
              <a:rPr lang="en-US" altLang="zh-CN" sz="2000" dirty="0" smtClean="0">
                <a:solidFill>
                  <a:srgbClr val="000000"/>
                </a:solidFill>
                <a:latin typeface="Courier New" panose="02070309020205020404" charset="0"/>
                <a:ea typeface="宋体" panose="02010600030101010101" pitchFamily="2" charset="-122"/>
                <a:sym typeface="+mn-ea"/>
              </a:rPr>
              <a:t>06</a:t>
            </a:r>
            <a:r>
              <a:rPr lang="en-US" altLang="zh-CN" sz="2000" dirty="0">
                <a:solidFill>
                  <a:srgbClr val="000000"/>
                </a:solidFill>
                <a:latin typeface="Courier New" panose="02070309020205020404" charset="0"/>
                <a:ea typeface="宋体" panose="02010600030101010101" pitchFamily="2" charset="-122"/>
                <a:sym typeface="+mn-ea"/>
              </a:rPr>
              <a:t>】 F={AB→C,B→A,A→B}</a:t>
            </a:r>
            <a:r>
              <a:rPr lang="zh-CN" altLang="en-US" sz="2000" dirty="0">
                <a:solidFill>
                  <a:srgbClr val="000000"/>
                </a:solidFill>
                <a:latin typeface="Courier New" panose="02070309020205020404" charset="0"/>
                <a:ea typeface="宋体" panose="02010600030101010101" pitchFamily="2" charset="-122"/>
                <a:sym typeface="+mn-ea"/>
              </a:rPr>
              <a:t>，求最小依赖集</a:t>
            </a:r>
            <a:r>
              <a:rPr lang="en-US" altLang="zh-CN" sz="2000" dirty="0" err="1">
                <a:solidFill>
                  <a:srgbClr val="000000"/>
                </a:solidFill>
                <a:latin typeface="Courier New" panose="02070309020205020404" charset="0"/>
                <a:ea typeface="宋体" panose="02010600030101010101" pitchFamily="2" charset="-122"/>
                <a:sym typeface="+mn-ea"/>
              </a:rPr>
              <a:t>Fm</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首先去掉函数依赖右边的多余属性。先分解右端，右部是单属性，</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不变。</a:t>
            </a:r>
          </a:p>
          <a:p>
            <a:pPr indent="457200"/>
            <a:r>
              <a:rPr lang="zh-CN" altLang="en-US" sz="2000" dirty="0">
                <a:solidFill>
                  <a:srgbClr val="000000"/>
                </a:solidFill>
                <a:latin typeface="Courier New" panose="02070309020205020404" charset="0"/>
                <a:ea typeface="宋体" panose="02010600030101010101" pitchFamily="2" charset="-122"/>
                <a:sym typeface="+mn-ea"/>
              </a:rPr>
              <a:t>然后去掉多余的函数依赖。</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）去掉</a:t>
            </a:r>
            <a:r>
              <a:rPr lang="en-US" altLang="zh-CN" sz="2000" dirty="0">
                <a:solidFill>
                  <a:srgbClr val="000000"/>
                </a:solidFill>
                <a:latin typeface="Courier New" panose="02070309020205020404" charset="0"/>
                <a:ea typeface="宋体" panose="02010600030101010101" pitchFamily="2" charset="-122"/>
                <a:sym typeface="+mn-ea"/>
              </a:rPr>
              <a:t>AB→C</a:t>
            </a:r>
            <a:r>
              <a:rPr lang="zh-CN" altLang="en-US" sz="2000" dirty="0">
                <a:solidFill>
                  <a:srgbClr val="000000"/>
                </a:solidFill>
                <a:latin typeface="Courier New" panose="02070309020205020404" charset="0"/>
                <a:ea typeface="宋体" panose="02010600030101010101" pitchFamily="2" charset="-122"/>
                <a:sym typeface="+mn-ea"/>
              </a:rPr>
              <a:t>，令</a:t>
            </a:r>
            <a:r>
              <a:rPr lang="en-US" altLang="zh-CN" sz="2000" dirty="0">
                <a:solidFill>
                  <a:srgbClr val="000000"/>
                </a:solidFill>
                <a:latin typeface="Courier New" panose="02070309020205020404" charset="0"/>
                <a:ea typeface="宋体" panose="02010600030101010101" pitchFamily="2" charset="-122"/>
                <a:sym typeface="+mn-ea"/>
              </a:rPr>
              <a:t>G=F-{AB→C}={B→A,A→B}</a:t>
            </a:r>
            <a:r>
              <a:rPr lang="zh-CN" altLang="en-US" sz="2000" dirty="0">
                <a:solidFill>
                  <a:srgbClr val="000000"/>
                </a:solidFill>
                <a:latin typeface="Courier New" panose="02070309020205020404" charset="0"/>
                <a:ea typeface="宋体" panose="02010600030101010101" pitchFamily="2" charset="-122"/>
                <a:sym typeface="+mn-ea"/>
              </a:rPr>
              <a:t>。若</a:t>
            </a:r>
            <a:r>
              <a:rPr lang="en-US" altLang="zh-CN" sz="2000" dirty="0">
                <a:solidFill>
                  <a:srgbClr val="000000"/>
                </a:solidFill>
                <a:latin typeface="Courier New" panose="02070309020205020404" charset="0"/>
                <a:ea typeface="宋体" panose="02010600030101010101" pitchFamily="2" charset="-122"/>
                <a:sym typeface="+mn-ea"/>
              </a:rPr>
              <a:t>C(AB)G+</a:t>
            </a:r>
            <a:r>
              <a:rPr lang="zh-CN" altLang="en-US" sz="2000" dirty="0">
                <a:solidFill>
                  <a:srgbClr val="000000"/>
                </a:solidFill>
                <a:latin typeface="Courier New" panose="02070309020205020404" charset="0"/>
                <a:ea typeface="宋体" panose="02010600030101010101" pitchFamily="2" charset="-122"/>
                <a:sym typeface="+mn-ea"/>
              </a:rPr>
              <a:t>，则从</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中去掉</a:t>
            </a:r>
            <a:r>
              <a:rPr lang="en-US" altLang="zh-CN" sz="2000" dirty="0">
                <a:solidFill>
                  <a:srgbClr val="000000"/>
                </a:solidFill>
                <a:latin typeface="Courier New" panose="02070309020205020404" charset="0"/>
                <a:ea typeface="宋体" panose="02010600030101010101" pitchFamily="2" charset="-122"/>
                <a:sym typeface="+mn-ea"/>
              </a:rPr>
              <a:t>{AB→C}</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AB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G+={AB}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C</a:t>
            </a:r>
            <a:r>
              <a:rPr lang="zh-CN" altLang="en-US" sz="2000" dirty="0">
                <a:solidFill>
                  <a:srgbClr val="000000"/>
                </a:solidFill>
                <a:latin typeface="Courier New" panose="02070309020205020404" charset="0"/>
                <a:ea typeface="宋体" panose="02010600030101010101" pitchFamily="2" charset="-122"/>
                <a:sym typeface="+mn-ea"/>
              </a:rPr>
              <a:t>没有</a:t>
            </a:r>
            <a:r>
              <a:rPr lang="en-US" altLang="zh-CN" sz="2000" dirty="0">
                <a:solidFill>
                  <a:srgbClr val="000000"/>
                </a:solidFill>
                <a:latin typeface="Courier New" panose="02070309020205020404" charset="0"/>
                <a:ea typeface="宋体" panose="02010600030101010101" pitchFamily="2" charset="-122"/>
                <a:sym typeface="+mn-ea"/>
              </a:rPr>
              <a:t>{AB}</a:t>
            </a:r>
            <a:r>
              <a:rPr lang="zh-CN" altLang="en-US" sz="2000" dirty="0">
                <a:solidFill>
                  <a:srgbClr val="000000"/>
                </a:solidFill>
                <a:latin typeface="Courier New" panose="02070309020205020404" charset="0"/>
                <a:ea typeface="宋体" panose="02010600030101010101" pitchFamily="2" charset="-122"/>
                <a:sym typeface="+mn-ea"/>
              </a:rPr>
              <a:t>，所以该函数依赖不能去掉。</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）去掉</a:t>
            </a:r>
            <a:r>
              <a:rPr lang="en-US" altLang="zh-CN" sz="2000" dirty="0">
                <a:solidFill>
                  <a:srgbClr val="000000"/>
                </a:solidFill>
                <a:latin typeface="Courier New" panose="02070309020205020404" charset="0"/>
                <a:ea typeface="宋体" panose="02010600030101010101" pitchFamily="2" charset="-122"/>
                <a:sym typeface="+mn-ea"/>
              </a:rPr>
              <a:t>B→A</a:t>
            </a:r>
            <a:r>
              <a:rPr lang="zh-CN" altLang="en-US" sz="2000" dirty="0">
                <a:solidFill>
                  <a:srgbClr val="000000"/>
                </a:solidFill>
                <a:latin typeface="Courier New" panose="02070309020205020404" charset="0"/>
                <a:ea typeface="宋体" panose="02010600030101010101" pitchFamily="2" charset="-122"/>
                <a:sym typeface="+mn-ea"/>
              </a:rPr>
              <a:t>，令</a:t>
            </a:r>
            <a:r>
              <a:rPr lang="en-US" altLang="zh-CN" sz="2000" dirty="0">
                <a:solidFill>
                  <a:srgbClr val="000000"/>
                </a:solidFill>
                <a:latin typeface="Courier New" panose="02070309020205020404" charset="0"/>
                <a:ea typeface="宋体" panose="02010600030101010101" pitchFamily="2" charset="-122"/>
                <a:sym typeface="+mn-ea"/>
              </a:rPr>
              <a:t>G=F-{B→A}={AB→C,A→B}</a:t>
            </a:r>
            <a:r>
              <a:rPr lang="zh-CN" altLang="en-US" sz="2000" dirty="0">
                <a:solidFill>
                  <a:srgbClr val="000000"/>
                </a:solidFill>
                <a:latin typeface="Courier New" panose="02070309020205020404" charset="0"/>
                <a:ea typeface="宋体" panose="02010600030101010101" pitchFamily="2" charset="-122"/>
                <a:sym typeface="+mn-ea"/>
              </a:rPr>
              <a:t>。若</a:t>
            </a:r>
            <a:r>
              <a:rPr lang="en-US" altLang="zh-CN" sz="2000" dirty="0">
                <a:solidFill>
                  <a:srgbClr val="000000"/>
                </a:solidFill>
                <a:latin typeface="Courier New" panose="02070309020205020404" charset="0"/>
                <a:ea typeface="宋体" panose="02010600030101010101" pitchFamily="2" charset="-122"/>
                <a:sym typeface="+mn-ea"/>
              </a:rPr>
              <a:t>A(B)G+</a:t>
            </a:r>
            <a:r>
              <a:rPr lang="zh-CN" altLang="en-US" sz="2000" dirty="0">
                <a:solidFill>
                  <a:srgbClr val="000000"/>
                </a:solidFill>
                <a:latin typeface="Courier New" panose="02070309020205020404" charset="0"/>
                <a:ea typeface="宋体" panose="02010600030101010101" pitchFamily="2" charset="-122"/>
                <a:sym typeface="+mn-ea"/>
              </a:rPr>
              <a:t>，则从</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中去掉</a:t>
            </a:r>
            <a:r>
              <a:rPr lang="en-US" altLang="zh-CN" sz="2000" dirty="0">
                <a:solidFill>
                  <a:srgbClr val="000000"/>
                </a:solidFill>
                <a:latin typeface="Courier New" panose="02070309020205020404" charset="0"/>
                <a:ea typeface="宋体" panose="02010600030101010101" pitchFamily="2" charset="-122"/>
                <a:sym typeface="+mn-ea"/>
              </a:rPr>
              <a:t>{B→A}</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G+={B}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a:t>
            </a:r>
            <a:r>
              <a:rPr lang="zh-CN" altLang="en-US" sz="2000" dirty="0">
                <a:solidFill>
                  <a:srgbClr val="000000"/>
                </a:solidFill>
                <a:latin typeface="Courier New" panose="02070309020205020404" charset="0"/>
                <a:ea typeface="宋体" panose="02010600030101010101" pitchFamily="2" charset="-122"/>
                <a:sym typeface="+mn-ea"/>
              </a:rPr>
              <a:t>没有</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，所以该函数依赖不能去掉。</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3</a:t>
            </a:r>
            <a:r>
              <a:rPr lang="zh-CN" altLang="en-US" sz="2000" dirty="0">
                <a:solidFill>
                  <a:srgbClr val="000000"/>
                </a:solidFill>
                <a:latin typeface="Courier New" panose="02070309020205020404" charset="0"/>
                <a:ea typeface="宋体" panose="02010600030101010101" pitchFamily="2" charset="-122"/>
                <a:sym typeface="+mn-ea"/>
              </a:rPr>
              <a:t>）去掉</a:t>
            </a:r>
            <a:r>
              <a:rPr lang="en-US" altLang="zh-CN" sz="2000" dirty="0">
                <a:solidFill>
                  <a:srgbClr val="000000"/>
                </a:solidFill>
                <a:latin typeface="Courier New" panose="02070309020205020404" charset="0"/>
                <a:ea typeface="宋体" panose="02010600030101010101" pitchFamily="2" charset="-122"/>
                <a:sym typeface="+mn-ea"/>
              </a:rPr>
              <a:t>A→B</a:t>
            </a:r>
            <a:r>
              <a:rPr lang="zh-CN" altLang="en-US" sz="2000" dirty="0">
                <a:solidFill>
                  <a:srgbClr val="000000"/>
                </a:solidFill>
                <a:latin typeface="Courier New" panose="02070309020205020404" charset="0"/>
                <a:ea typeface="宋体" panose="02010600030101010101" pitchFamily="2" charset="-122"/>
                <a:sym typeface="+mn-ea"/>
              </a:rPr>
              <a:t>，令</a:t>
            </a:r>
            <a:r>
              <a:rPr lang="en-US" altLang="zh-CN" sz="2000" dirty="0">
                <a:solidFill>
                  <a:srgbClr val="000000"/>
                </a:solidFill>
                <a:latin typeface="Courier New" panose="02070309020205020404" charset="0"/>
                <a:ea typeface="宋体" panose="02010600030101010101" pitchFamily="2" charset="-122"/>
                <a:sym typeface="+mn-ea"/>
              </a:rPr>
              <a:t>G=F-{A→B}={AB→C,B→A}</a:t>
            </a:r>
            <a:r>
              <a:rPr lang="zh-CN" altLang="en-US" sz="2000" dirty="0">
                <a:solidFill>
                  <a:srgbClr val="000000"/>
                </a:solidFill>
                <a:latin typeface="Courier New" panose="02070309020205020404" charset="0"/>
                <a:ea typeface="宋体" panose="02010600030101010101" pitchFamily="2" charset="-122"/>
                <a:sym typeface="+mn-ea"/>
              </a:rPr>
              <a:t>。若</a:t>
            </a:r>
            <a:r>
              <a:rPr lang="en-US" altLang="zh-CN" sz="2000" dirty="0">
                <a:solidFill>
                  <a:srgbClr val="000000"/>
                </a:solidFill>
                <a:latin typeface="Courier New" panose="02070309020205020404" charset="0"/>
                <a:ea typeface="宋体" panose="02010600030101010101" pitchFamily="2" charset="-122"/>
                <a:sym typeface="+mn-ea"/>
              </a:rPr>
              <a:t>B(A)G+</a:t>
            </a:r>
            <a:r>
              <a:rPr lang="zh-CN" altLang="en-US" sz="2000" dirty="0">
                <a:solidFill>
                  <a:srgbClr val="000000"/>
                </a:solidFill>
                <a:latin typeface="Courier New" panose="02070309020205020404" charset="0"/>
                <a:ea typeface="宋体" panose="02010600030101010101" pitchFamily="2" charset="-122"/>
                <a:sym typeface="+mn-ea"/>
              </a:rPr>
              <a:t>，则从</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中去掉</a:t>
            </a:r>
            <a:r>
              <a:rPr lang="en-US" altLang="zh-CN" sz="2000" dirty="0">
                <a:solidFill>
                  <a:srgbClr val="000000"/>
                </a:solidFill>
                <a:latin typeface="Courier New" panose="02070309020205020404" charset="0"/>
                <a:ea typeface="宋体" panose="02010600030101010101" pitchFamily="2" charset="-122"/>
                <a:sym typeface="+mn-ea"/>
              </a:rPr>
              <a:t>{A→B}</a:t>
            </a:r>
            <a:r>
              <a:rPr lang="zh-CN" altLang="en-US" sz="2000" dirty="0">
                <a:solidFill>
                  <a:srgbClr val="000000"/>
                </a:solidFill>
                <a:latin typeface="Courier New" panose="02070309020205020404" charset="0"/>
                <a:ea typeface="宋体" panose="02010600030101010101" pitchFamily="2" charset="-122"/>
                <a:sym typeface="+mn-ea"/>
              </a:rPr>
              <a:t>。因为（</a:t>
            </a:r>
            <a:r>
              <a:rPr lang="en-US" altLang="zh-CN" sz="2000" dirty="0">
                <a:solidFill>
                  <a:srgbClr val="000000"/>
                </a:solidFill>
                <a:latin typeface="Courier New" panose="02070309020205020404" charset="0"/>
                <a:ea typeface="宋体" panose="02010600030101010101" pitchFamily="2" charset="-122"/>
                <a:sym typeface="+mn-ea"/>
              </a:rPr>
              <a:t>A</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G+={A}</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没有</a:t>
            </a:r>
            <a:r>
              <a:rPr lang="en-US" altLang="zh-CN" sz="2000" dirty="0">
                <a:solidFill>
                  <a:srgbClr val="000000"/>
                </a:solidFill>
                <a:latin typeface="Courier New" panose="02070309020205020404" charset="0"/>
                <a:ea typeface="宋体" panose="02010600030101010101" pitchFamily="2" charset="-122"/>
                <a:sym typeface="+mn-ea"/>
              </a:rPr>
              <a:t>{A}</a:t>
            </a:r>
            <a:r>
              <a:rPr lang="zh-CN" altLang="en-US" sz="2000" dirty="0">
                <a:solidFill>
                  <a:srgbClr val="000000"/>
                </a:solidFill>
                <a:latin typeface="Courier New" panose="02070309020205020404" charset="0"/>
                <a:ea typeface="宋体" panose="02010600030101010101" pitchFamily="2" charset="-122"/>
                <a:sym typeface="+mn-ea"/>
              </a:rPr>
              <a:t>，所以该函数依赖不能去掉。</a:t>
            </a:r>
          </a:p>
          <a:p>
            <a:pPr indent="457200"/>
            <a:r>
              <a:rPr lang="zh-CN" altLang="en-US" sz="2000" dirty="0">
                <a:solidFill>
                  <a:srgbClr val="000000"/>
                </a:solidFill>
                <a:latin typeface="Courier New" panose="02070309020205020404" charset="0"/>
                <a:ea typeface="宋体" panose="02010600030101010101" pitchFamily="2" charset="-122"/>
                <a:sym typeface="+mn-ea"/>
              </a:rPr>
              <a:t>最后去掉函数依赖左边的多余属性。只有</a:t>
            </a:r>
            <a:r>
              <a:rPr lang="en-US" altLang="zh-CN" sz="2000" dirty="0">
                <a:solidFill>
                  <a:srgbClr val="000000"/>
                </a:solidFill>
                <a:latin typeface="Courier New" panose="02070309020205020404" charset="0"/>
                <a:ea typeface="宋体" panose="02010600030101010101" pitchFamily="2" charset="-122"/>
                <a:sym typeface="+mn-ea"/>
              </a:rPr>
              <a:t>AB→C</a:t>
            </a:r>
            <a:r>
              <a:rPr lang="zh-CN" altLang="en-US" sz="2000" dirty="0">
                <a:solidFill>
                  <a:srgbClr val="000000"/>
                </a:solidFill>
                <a:latin typeface="Courier New" panose="02070309020205020404" charset="0"/>
                <a:ea typeface="宋体" panose="02010600030101010101" pitchFamily="2" charset="-122"/>
                <a:sym typeface="+mn-ea"/>
              </a:rPr>
              <a:t>的左边是多余属性，那么就考查它。</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a:t>
            </a:r>
            <a:r>
              <a:rPr lang="zh-CN" altLang="en-US" sz="2000" dirty="0">
                <a:solidFill>
                  <a:srgbClr val="000000"/>
                </a:solidFill>
                <a:latin typeface="Courier New" panose="02070309020205020404" charset="0"/>
                <a:ea typeface="宋体" panose="02010600030101010101" pitchFamily="2" charset="-122"/>
                <a:sym typeface="+mn-ea"/>
              </a:rPr>
              <a:t>）若</a:t>
            </a:r>
            <a:r>
              <a:rPr lang="en-US" altLang="zh-CN" sz="2000" dirty="0">
                <a:solidFill>
                  <a:srgbClr val="000000"/>
                </a:solidFill>
                <a:latin typeface="Courier New" panose="02070309020205020404" charset="0"/>
                <a:ea typeface="宋体" panose="02010600030101010101" pitchFamily="2" charset="-122"/>
                <a:sym typeface="+mn-ea"/>
              </a:rPr>
              <a:t>C(AB-A)F+</a:t>
            </a:r>
            <a:r>
              <a:rPr lang="zh-CN" altLang="en-US" sz="2000" dirty="0">
                <a:solidFill>
                  <a:srgbClr val="000000"/>
                </a:solidFill>
                <a:latin typeface="Courier New" panose="02070309020205020404" charset="0"/>
                <a:ea typeface="宋体" panose="02010600030101010101" pitchFamily="2" charset="-122"/>
                <a:sym typeface="+mn-ea"/>
              </a:rPr>
              <a:t>，即考查</a:t>
            </a:r>
            <a:r>
              <a:rPr lang="en-US" altLang="zh-CN" sz="2000" dirty="0">
                <a:solidFill>
                  <a:srgbClr val="000000"/>
                </a:solidFill>
                <a:latin typeface="Courier New" panose="02070309020205020404" charset="0"/>
                <a:ea typeface="宋体" panose="02010600030101010101" pitchFamily="2" charset="-122"/>
                <a:sym typeface="+mn-ea"/>
              </a:rPr>
              <a:t>C(B)F+</a:t>
            </a:r>
            <a:r>
              <a:rPr lang="zh-CN" altLang="en-US" sz="2000" dirty="0">
                <a:solidFill>
                  <a:srgbClr val="000000"/>
                </a:solidFill>
                <a:latin typeface="Courier New" panose="02070309020205020404" charset="0"/>
                <a:ea typeface="宋体" panose="02010600030101010101" pitchFamily="2" charset="-122"/>
                <a:sym typeface="+mn-ea"/>
              </a:rPr>
              <a:t>吗？因为</a:t>
            </a:r>
            <a:r>
              <a:rPr lang="en-US" altLang="zh-CN" sz="2000" dirty="0">
                <a:solidFill>
                  <a:srgbClr val="000000"/>
                </a:solidFill>
                <a:latin typeface="Courier New" panose="02070309020205020404" charset="0"/>
                <a:ea typeface="宋体" panose="02010600030101010101" pitchFamily="2" charset="-122"/>
                <a:sym typeface="+mn-ea"/>
              </a:rPr>
              <a:t>(B)F+={AC}</a:t>
            </a:r>
            <a:r>
              <a:rPr lang="zh-CN" altLang="en-US" sz="2000" dirty="0">
                <a:solidFill>
                  <a:srgbClr val="000000"/>
                </a:solidFill>
                <a:latin typeface="Courier New" panose="02070309020205020404" charset="0"/>
                <a:ea typeface="宋体" panose="02010600030101010101" pitchFamily="2" charset="-122"/>
                <a:sym typeface="+mn-ea"/>
              </a:rPr>
              <a:t>，所以</a:t>
            </a:r>
            <a:r>
              <a:rPr lang="en-US" altLang="zh-CN" sz="2000" dirty="0">
                <a:solidFill>
                  <a:srgbClr val="000000"/>
                </a:solidFill>
                <a:latin typeface="Courier New" panose="02070309020205020404" charset="0"/>
                <a:ea typeface="宋体" panose="02010600030101010101" pitchFamily="2" charset="-122"/>
                <a:sym typeface="+mn-ea"/>
              </a:rPr>
              <a:t>C(B)F+</a:t>
            </a:r>
            <a:r>
              <a:rPr lang="zh-CN" altLang="en-US" sz="2000" dirty="0">
                <a:solidFill>
                  <a:srgbClr val="000000"/>
                </a:solidFill>
                <a:latin typeface="Courier New" panose="02070309020205020404" charset="0"/>
                <a:ea typeface="宋体" panose="02010600030101010101" pitchFamily="2" charset="-122"/>
                <a:sym typeface="+mn-ea"/>
              </a:rPr>
              <a:t>，以</a:t>
            </a:r>
            <a:r>
              <a:rPr lang="en-US" altLang="zh-CN" sz="2000" dirty="0">
                <a:solidFill>
                  <a:srgbClr val="000000"/>
                </a:solidFill>
                <a:latin typeface="Courier New" panose="02070309020205020404" charset="0"/>
                <a:ea typeface="宋体" panose="02010600030101010101" pitchFamily="2" charset="-122"/>
                <a:sym typeface="+mn-ea"/>
              </a:rPr>
              <a:t>B</a:t>
            </a:r>
            <a:r>
              <a:rPr lang="zh-CN" altLang="en-US" sz="2000" dirty="0">
                <a:solidFill>
                  <a:srgbClr val="000000"/>
                </a:solidFill>
                <a:latin typeface="Courier New" panose="02070309020205020404" charset="0"/>
                <a:ea typeface="宋体" panose="02010600030101010101" pitchFamily="2" charset="-122"/>
                <a:sym typeface="+mn-ea"/>
              </a:rPr>
              <a:t>取代</a:t>
            </a:r>
            <a:r>
              <a:rPr lang="en-US" altLang="zh-CN" sz="2000" dirty="0">
                <a:solidFill>
                  <a:srgbClr val="000000"/>
                </a:solidFill>
                <a:latin typeface="Courier New" panose="02070309020205020404" charset="0"/>
                <a:ea typeface="宋体" panose="02010600030101010101" pitchFamily="2" charset="-122"/>
                <a:sym typeface="+mn-ea"/>
              </a:rPr>
              <a:t>AB</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{AB→C}</a:t>
            </a:r>
            <a:r>
              <a:rPr lang="zh-CN" altLang="en-US" sz="2000" dirty="0">
                <a:solidFill>
                  <a:srgbClr val="000000"/>
                </a:solidFill>
                <a:latin typeface="Courier New" panose="02070309020205020404" charset="0"/>
                <a:ea typeface="宋体" panose="02010600030101010101" pitchFamily="2" charset="-122"/>
                <a:sym typeface="+mn-ea"/>
              </a:rPr>
              <a:t>改为</a:t>
            </a:r>
            <a:r>
              <a:rPr lang="en-US" altLang="zh-CN" sz="2000" dirty="0">
                <a:solidFill>
                  <a:srgbClr val="000000"/>
                </a:solidFill>
                <a:latin typeface="Courier New" panose="02070309020205020404" charset="0"/>
                <a:ea typeface="宋体" panose="02010600030101010101" pitchFamily="2" charset="-122"/>
                <a:sym typeface="+mn-ea"/>
              </a:rPr>
              <a:t>{B→C}</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）同理，用</a:t>
            </a:r>
            <a:r>
              <a:rPr lang="en-US" altLang="zh-CN" sz="2000" dirty="0">
                <a:solidFill>
                  <a:srgbClr val="000000"/>
                </a:solidFill>
                <a:latin typeface="Courier New" panose="02070309020205020404" charset="0"/>
                <a:ea typeface="宋体" panose="02010600030101010101" pitchFamily="2" charset="-122"/>
                <a:sym typeface="+mn-ea"/>
              </a:rPr>
              <a:t>C(AB-B)F+</a:t>
            </a:r>
            <a:r>
              <a:rPr lang="zh-CN" altLang="en-US" sz="2000" dirty="0">
                <a:solidFill>
                  <a:srgbClr val="000000"/>
                </a:solidFill>
                <a:latin typeface="Courier New" panose="02070309020205020404" charset="0"/>
                <a:ea typeface="宋体" panose="02010600030101010101" pitchFamily="2" charset="-122"/>
                <a:sym typeface="+mn-ea"/>
              </a:rPr>
              <a:t>，即考查</a:t>
            </a:r>
            <a:r>
              <a:rPr lang="en-US" altLang="zh-CN" sz="2000" dirty="0">
                <a:solidFill>
                  <a:srgbClr val="000000"/>
                </a:solidFill>
                <a:latin typeface="Courier New" panose="02070309020205020404" charset="0"/>
                <a:ea typeface="宋体" panose="02010600030101010101" pitchFamily="2" charset="-122"/>
                <a:sym typeface="+mn-ea"/>
              </a:rPr>
              <a:t>C(A)F+</a:t>
            </a:r>
            <a:r>
              <a:rPr lang="zh-CN" altLang="en-US" sz="2000" dirty="0">
                <a:solidFill>
                  <a:srgbClr val="000000"/>
                </a:solidFill>
                <a:latin typeface="Courier New" panose="02070309020205020404" charset="0"/>
                <a:ea typeface="宋体" panose="02010600030101010101" pitchFamily="2" charset="-122"/>
                <a:sym typeface="+mn-ea"/>
              </a:rPr>
              <a:t>，以</a:t>
            </a:r>
            <a:r>
              <a:rPr lang="en-US" altLang="zh-CN" sz="2000" dirty="0">
                <a:solidFill>
                  <a:srgbClr val="000000"/>
                </a:solidFill>
                <a:latin typeface="Courier New" panose="02070309020205020404" charset="0"/>
                <a:ea typeface="宋体" panose="02010600030101010101" pitchFamily="2" charset="-122"/>
                <a:sym typeface="+mn-ea"/>
              </a:rPr>
              <a:t>A</a:t>
            </a:r>
            <a:r>
              <a:rPr lang="zh-CN" altLang="en-US" sz="2000" dirty="0">
                <a:solidFill>
                  <a:srgbClr val="000000"/>
                </a:solidFill>
                <a:latin typeface="Courier New" panose="02070309020205020404" charset="0"/>
                <a:ea typeface="宋体" panose="02010600030101010101" pitchFamily="2" charset="-122"/>
                <a:sym typeface="+mn-ea"/>
              </a:rPr>
              <a:t>取代</a:t>
            </a:r>
            <a:r>
              <a:rPr lang="en-US" altLang="zh-CN" sz="2000" dirty="0">
                <a:solidFill>
                  <a:srgbClr val="000000"/>
                </a:solidFill>
                <a:latin typeface="Courier New" panose="02070309020205020404" charset="0"/>
                <a:ea typeface="宋体" panose="02010600030101010101" pitchFamily="2" charset="-122"/>
                <a:sym typeface="+mn-ea"/>
              </a:rPr>
              <a:t>AB</a:t>
            </a:r>
            <a:r>
              <a:rPr lang="zh-CN" altLang="en-US" sz="2000" dirty="0">
                <a:solidFill>
                  <a:srgbClr val="000000"/>
                </a:solidFill>
                <a:latin typeface="Courier New" panose="02070309020205020404" charset="0"/>
                <a:ea typeface="宋体" panose="02010600030101010101" pitchFamily="2" charset="-122"/>
                <a:sym typeface="+mn-ea"/>
              </a:rPr>
              <a:t>也可以。</a:t>
            </a:r>
          </a:p>
          <a:p>
            <a:pPr indent="457200"/>
            <a:r>
              <a:rPr lang="en-US" altLang="zh-CN" sz="2000" dirty="0" err="1">
                <a:solidFill>
                  <a:srgbClr val="000000"/>
                </a:solidFill>
                <a:latin typeface="Courier New" panose="02070309020205020404" charset="0"/>
                <a:ea typeface="宋体" panose="02010600030101010101" pitchFamily="2" charset="-122"/>
                <a:sym typeface="+mn-ea"/>
              </a:rPr>
              <a:t>Fm</a:t>
            </a:r>
            <a:r>
              <a:rPr lang="zh-CN" altLang="en-US" sz="2000" dirty="0">
                <a:solidFill>
                  <a:srgbClr val="000000"/>
                </a:solidFill>
                <a:latin typeface="Courier New" panose="02070309020205020404" charset="0"/>
                <a:ea typeface="宋体" panose="02010600030101010101" pitchFamily="2" charset="-122"/>
                <a:sym typeface="+mn-ea"/>
              </a:rPr>
              <a:t>是</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的最小依赖集：</a:t>
            </a:r>
            <a:r>
              <a:rPr lang="en-US" altLang="zh-CN" sz="2000" dirty="0">
                <a:solidFill>
                  <a:srgbClr val="000000"/>
                </a:solidFill>
                <a:latin typeface="Courier New" panose="02070309020205020404" charset="0"/>
                <a:ea typeface="宋体" panose="02010600030101010101" pitchFamily="2" charset="-122"/>
                <a:sym typeface="+mn-ea"/>
              </a:rPr>
              <a:t>{B→C,A→B,B→A}</a:t>
            </a:r>
            <a:r>
              <a:rPr lang="zh-CN" altLang="en-US" sz="2000" dirty="0">
                <a:solidFill>
                  <a:srgbClr val="000000"/>
                </a:solidFill>
                <a:latin typeface="Courier New" panose="02070309020205020404" charset="0"/>
                <a:ea typeface="宋体" panose="02010600030101010101" pitchFamily="2" charset="-122"/>
                <a:sym typeface="+mn-ea"/>
              </a:rPr>
              <a:t>或</a:t>
            </a:r>
            <a:r>
              <a:rPr lang="en-US" altLang="zh-CN" sz="2000" dirty="0">
                <a:solidFill>
                  <a:srgbClr val="000000"/>
                </a:solidFill>
                <a:latin typeface="Courier New" panose="02070309020205020404" charset="0"/>
                <a:ea typeface="宋体" panose="02010600030101010101" pitchFamily="2" charset="-122"/>
                <a:sym typeface="+mn-ea"/>
              </a:rPr>
              <a:t>{A→C,A→B,B→A}</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zh-CN" altLang="en-US" sz="2000" dirty="0">
                <a:solidFill>
                  <a:srgbClr val="000000"/>
                </a:solidFill>
                <a:latin typeface="Courier New" panose="02070309020205020404" charset="0"/>
                <a:ea typeface="宋体" panose="02010600030101010101" pitchFamily="2" charset="-122"/>
                <a:sym typeface="+mn-ea"/>
              </a:rPr>
              <a:t>注意：最小函数依赖集</a:t>
            </a:r>
            <a:r>
              <a:rPr lang="en-US" altLang="zh-CN" sz="2000" dirty="0" err="1">
                <a:solidFill>
                  <a:srgbClr val="000000"/>
                </a:solidFill>
                <a:latin typeface="Courier New" panose="02070309020205020404" charset="0"/>
                <a:ea typeface="宋体" panose="02010600030101010101" pitchFamily="2" charset="-122"/>
                <a:sym typeface="+mn-ea"/>
              </a:rPr>
              <a:t>Fm</a:t>
            </a:r>
            <a:r>
              <a:rPr lang="zh-CN" altLang="en-US" sz="2000" dirty="0">
                <a:solidFill>
                  <a:srgbClr val="000000"/>
                </a:solidFill>
                <a:latin typeface="Courier New" panose="02070309020205020404" charset="0"/>
                <a:ea typeface="宋体" panose="02010600030101010101" pitchFamily="2" charset="-122"/>
                <a:sym typeface="+mn-ea"/>
              </a:rPr>
              <a:t>不一定是唯一的，这与各函数依赖及</a:t>
            </a:r>
            <a:r>
              <a:rPr lang="en-US" altLang="zh-CN" sz="2000" dirty="0">
                <a:solidFill>
                  <a:srgbClr val="000000"/>
                </a:solidFill>
                <a:latin typeface="Courier New" panose="02070309020205020404" charset="0"/>
                <a:ea typeface="宋体" panose="02010600030101010101" pitchFamily="2" charset="-122"/>
                <a:sym typeface="+mn-ea"/>
              </a:rPr>
              <a:t>X→A</a:t>
            </a:r>
            <a:r>
              <a:rPr lang="zh-CN" altLang="en-US" sz="2000" dirty="0">
                <a:solidFill>
                  <a:srgbClr val="000000"/>
                </a:solidFill>
                <a:latin typeface="Courier New" panose="02070309020205020404" charset="0"/>
                <a:ea typeface="宋体" panose="02010600030101010101" pitchFamily="2" charset="-122"/>
                <a:sym typeface="+mn-ea"/>
              </a:rPr>
              <a:t>中</a:t>
            </a:r>
            <a:r>
              <a:rPr lang="en-US" altLang="zh-CN" sz="2000" dirty="0">
                <a:solidFill>
                  <a:srgbClr val="000000"/>
                </a:solidFill>
                <a:latin typeface="Courier New" panose="02070309020205020404" charset="0"/>
                <a:ea typeface="宋体" panose="02010600030101010101" pitchFamily="2" charset="-122"/>
                <a:sym typeface="+mn-ea"/>
              </a:rPr>
              <a:t>X</a:t>
            </a:r>
            <a:r>
              <a:rPr lang="zh-CN" altLang="en-US" sz="2000" dirty="0">
                <a:solidFill>
                  <a:srgbClr val="000000"/>
                </a:solidFill>
                <a:latin typeface="Courier New" panose="02070309020205020404" charset="0"/>
                <a:ea typeface="宋体" panose="02010600030101010101" pitchFamily="2" charset="-122"/>
                <a:sym typeface="+mn-ea"/>
              </a:rPr>
              <a:t>各属性的处理顺序有关。</a:t>
            </a:r>
          </a:p>
        </p:txBody>
      </p:sp>
    </p:spTree>
    <p:extLst>
      <p:ext uri="{BB962C8B-B14F-4D97-AF65-F5344CB8AC3E}">
        <p14:creationId xmlns:p14="http://schemas.microsoft.com/office/powerpoint/2010/main" val="1013224790"/>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8"/>
          <p:cNvPicPr>
            <a:picLocks noGrp="1" noChangeAspect="1"/>
          </p:cNvPicPr>
          <p:nvPr>
            <p:ph type="pic" sz="quarter" idx="10"/>
          </p:nvPr>
        </p:nvPicPr>
        <p:blipFill>
          <a:blip r:embed="rId4" cstate="screen"/>
          <a:srcRect/>
          <a:stretch>
            <a:fillRect/>
          </a:stretch>
        </p:blipFill>
        <p:spPr/>
      </p:pic>
      <p:sp>
        <p:nvSpPr>
          <p:cNvPr id="7" name="矩形: 圆角 6"/>
          <p:cNvSpPr/>
          <p:nvPr/>
        </p:nvSpPr>
        <p:spPr>
          <a:xfrm rot="2700000">
            <a:off x="1284923" y="1254233"/>
            <a:ext cx="1668167" cy="166816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p:nvSpPr>
        <p:spPr>
          <a:xfrm rot="2700000">
            <a:off x="4687212" y="-1348712"/>
            <a:ext cx="2717656" cy="2717656"/>
          </a:xfrm>
          <a:custGeom>
            <a:avLst/>
            <a:gdLst>
              <a:gd name="connsiteX0" fmla="*/ 0 w 2717656"/>
              <a:gd name="connsiteY0" fmla="*/ 2703351 h 2717656"/>
              <a:gd name="connsiteX1" fmla="*/ 2703351 w 2717656"/>
              <a:gd name="connsiteY1" fmla="*/ 0 h 2717656"/>
              <a:gd name="connsiteX2" fmla="*/ 2717656 w 2717656"/>
              <a:gd name="connsiteY2" fmla="*/ 70857 h 2717656"/>
              <a:gd name="connsiteX3" fmla="*/ 2717656 w 2717656"/>
              <a:gd name="connsiteY3" fmla="*/ 2511563 h 2717656"/>
              <a:gd name="connsiteX4" fmla="*/ 2511563 w 2717656"/>
              <a:gd name="connsiteY4" fmla="*/ 2717656 h 2717656"/>
              <a:gd name="connsiteX5" fmla="*/ 70857 w 2717656"/>
              <a:gd name="connsiteY5" fmla="*/ 2717656 h 271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656" h="2717656">
                <a:moveTo>
                  <a:pt x="0" y="2703351"/>
                </a:moveTo>
                <a:lnTo>
                  <a:pt x="2703351" y="0"/>
                </a:lnTo>
                <a:lnTo>
                  <a:pt x="2717656" y="70857"/>
                </a:lnTo>
                <a:lnTo>
                  <a:pt x="2717656" y="2511563"/>
                </a:lnTo>
                <a:cubicBezTo>
                  <a:pt x="2717656" y="2625385"/>
                  <a:pt x="2625385" y="2717656"/>
                  <a:pt x="2511563" y="2717656"/>
                </a:cubicBezTo>
                <a:lnTo>
                  <a:pt x="70857" y="271765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262451" y="342900"/>
            <a:ext cx="1605280" cy="521970"/>
          </a:xfrm>
          <a:prstGeom prst="rect">
            <a:avLst/>
          </a:prstGeom>
          <a:noFill/>
        </p:spPr>
        <p:txBody>
          <a:bodyPr wrap="none" rtlCol="0">
            <a:spAutoFit/>
          </a:bodyPr>
          <a:lstStyle/>
          <a:p>
            <a:pPr algn="ctr"/>
            <a:r>
              <a:rPr lang="zh-CN" altLang="en-US" sz="2800" b="1" dirty="0">
                <a:solidFill>
                  <a:schemeClr val="bg1"/>
                </a:solidFill>
              </a:rPr>
              <a:t>内容安排</a:t>
            </a:r>
            <a:endParaRPr lang="en-US" altLang="zh-CN" sz="2800" b="1" dirty="0">
              <a:solidFill>
                <a:schemeClr val="bg1"/>
              </a:solidFill>
            </a:endParaRPr>
          </a:p>
        </p:txBody>
      </p:sp>
      <p:grpSp>
        <p:nvGrpSpPr>
          <p:cNvPr id="40" name="组合 39"/>
          <p:cNvGrpSpPr/>
          <p:nvPr/>
        </p:nvGrpSpPr>
        <p:grpSpPr>
          <a:xfrm>
            <a:off x="6918586" y="2452132"/>
            <a:ext cx="2419435" cy="523220"/>
            <a:chOff x="6918586" y="2452132"/>
            <a:chExt cx="2419435" cy="523220"/>
          </a:xfrm>
        </p:grpSpPr>
        <p:sp>
          <p:nvSpPr>
            <p:cNvPr id="29" name="文本框 28"/>
            <p:cNvSpPr txBox="1"/>
            <p:nvPr/>
          </p:nvSpPr>
          <p:spPr>
            <a:xfrm>
              <a:off x="7717064" y="2452132"/>
              <a:ext cx="1620957"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函数依赖</a:t>
              </a:r>
            </a:p>
          </p:txBody>
        </p:sp>
        <p:sp>
          <p:nvSpPr>
            <p:cNvPr id="33" name="文本框 32"/>
            <p:cNvSpPr txBox="1"/>
            <p:nvPr/>
          </p:nvSpPr>
          <p:spPr>
            <a:xfrm>
              <a:off x="6918586" y="245213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01.</a:t>
              </a:r>
              <a:endParaRPr lang="zh-CN" altLang="en-US" dirty="0">
                <a:solidFill>
                  <a:schemeClr val="accent1"/>
                </a:solidFill>
              </a:endParaRPr>
            </a:p>
          </p:txBody>
        </p:sp>
      </p:grpSp>
      <p:grpSp>
        <p:nvGrpSpPr>
          <p:cNvPr id="41" name="组合 40"/>
          <p:cNvGrpSpPr/>
          <p:nvPr/>
        </p:nvGrpSpPr>
        <p:grpSpPr>
          <a:xfrm>
            <a:off x="6918586" y="3267889"/>
            <a:ext cx="4214798" cy="523220"/>
            <a:chOff x="6918586" y="3267889"/>
            <a:chExt cx="4214798" cy="523220"/>
          </a:xfrm>
        </p:grpSpPr>
        <p:sp>
          <p:nvSpPr>
            <p:cNvPr id="30" name="文本框 29"/>
            <p:cNvSpPr txBox="1"/>
            <p:nvPr/>
          </p:nvSpPr>
          <p:spPr>
            <a:xfrm>
              <a:off x="7717064" y="3267889"/>
              <a:ext cx="3416320"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函数依赖的公理系统</a:t>
              </a:r>
            </a:p>
          </p:txBody>
        </p:sp>
        <p:sp>
          <p:nvSpPr>
            <p:cNvPr id="34" name="文本框 33"/>
            <p:cNvSpPr txBox="1"/>
            <p:nvPr/>
          </p:nvSpPr>
          <p:spPr>
            <a:xfrm>
              <a:off x="6918586" y="3267889"/>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02.</a:t>
              </a:r>
              <a:endParaRPr lang="zh-CN" altLang="en-US" dirty="0">
                <a:solidFill>
                  <a:schemeClr val="accent1"/>
                </a:solidFill>
              </a:endParaRPr>
            </a:p>
          </p:txBody>
        </p:sp>
      </p:grpSp>
      <p:grpSp>
        <p:nvGrpSpPr>
          <p:cNvPr id="42" name="组合 41"/>
          <p:cNvGrpSpPr/>
          <p:nvPr/>
        </p:nvGrpSpPr>
        <p:grpSpPr>
          <a:xfrm>
            <a:off x="6918586" y="4083646"/>
            <a:ext cx="3855725" cy="523220"/>
            <a:chOff x="6918586" y="4083646"/>
            <a:chExt cx="3855725" cy="523220"/>
          </a:xfrm>
        </p:grpSpPr>
        <p:sp>
          <p:nvSpPr>
            <p:cNvPr id="31" name="文本框 30"/>
            <p:cNvSpPr txBox="1"/>
            <p:nvPr/>
          </p:nvSpPr>
          <p:spPr>
            <a:xfrm>
              <a:off x="7717064" y="4083646"/>
              <a:ext cx="3057247"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规范化与模式分解</a:t>
              </a:r>
            </a:p>
          </p:txBody>
        </p:sp>
        <p:sp>
          <p:nvSpPr>
            <p:cNvPr id="35" name="文本框 34"/>
            <p:cNvSpPr txBox="1"/>
            <p:nvPr/>
          </p:nvSpPr>
          <p:spPr>
            <a:xfrm>
              <a:off x="6918586" y="4083646"/>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03.</a:t>
              </a:r>
              <a:endParaRPr lang="zh-CN" altLang="en-US" dirty="0">
                <a:solidFill>
                  <a:schemeClr val="accent1"/>
                </a:solidFill>
              </a:endParaRPr>
            </a:p>
          </p:txBody>
        </p:sp>
      </p:gr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03</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3467616"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规范化与模式分解</a:t>
            </a: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877985"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范式和规范化的概念</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2753458"/>
            <a:chOff x="1088299" y="4213143"/>
            <a:chExt cx="2241974" cy="2753535"/>
          </a:xfrm>
        </p:grpSpPr>
        <p:sp>
          <p:nvSpPr>
            <p:cNvPr id="7" name="矩形 6"/>
            <p:cNvSpPr/>
            <p:nvPr/>
          </p:nvSpPr>
          <p:spPr>
            <a:xfrm>
              <a:off x="1088299" y="4658290"/>
              <a:ext cx="2166179" cy="2308388"/>
            </a:xfrm>
            <a:prstGeom prst="rect">
              <a:avLst/>
            </a:prstGeom>
          </p:spPr>
          <p:txBody>
            <a:bodyPr wrap="square">
              <a:spAutoFit/>
              <a:scene3d>
                <a:camera prst="orthographicFront"/>
                <a:lightRig rig="threePt" dir="t"/>
              </a:scene3d>
              <a:sp3d contourW="6350"/>
            </a:bodyPr>
            <a:lstStyle/>
            <a:p>
              <a:pPr indent="457200"/>
              <a:r>
                <a:rPr lang="zh-CN" altLang="en-US" dirty="0">
                  <a:solidFill>
                    <a:srgbClr val="000000"/>
                  </a:solidFill>
                  <a:latin typeface="Courier New" panose="02070309020205020404" charset="0"/>
                  <a:ea typeface="宋体" panose="02010600030101010101" pitchFamily="2" charset="-122"/>
                  <a:sym typeface="+mn-ea"/>
                </a:rPr>
                <a:t>范式（</a:t>
              </a:r>
              <a:r>
                <a:rPr lang="en-US" altLang="zh-CN" dirty="0">
                  <a:solidFill>
                    <a:srgbClr val="000000"/>
                  </a:solidFill>
                  <a:latin typeface="Courier New" panose="02070309020205020404" charset="0"/>
                  <a:ea typeface="宋体" panose="02010600030101010101" pitchFamily="2" charset="-122"/>
                  <a:sym typeface="+mn-ea"/>
                </a:rPr>
                <a:t>Normal Formula</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NF</a:t>
              </a:r>
              <a:r>
                <a:rPr lang="zh-CN" altLang="en-US" dirty="0">
                  <a:solidFill>
                    <a:srgbClr val="000000"/>
                  </a:solidFill>
                  <a:latin typeface="Courier New" panose="02070309020205020404" charset="0"/>
                  <a:ea typeface="宋体" panose="02010600030101010101" pitchFamily="2" charset="-122"/>
                  <a:sym typeface="+mn-ea"/>
                </a:rPr>
                <a:t>）是测量关系中属性间的函数依赖是否满足某种合理程度要求的标准。范式可以理解为符合某种函数依赖程度的关系模式的集合，也可理解为衡量关系模式“优劣”的尺度。关系数据库中的关系模式必须满足一定的范式要求，某一关系模式</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符合第</a:t>
              </a:r>
              <a:r>
                <a:rPr lang="en-US" altLang="zh-CN" dirty="0">
                  <a:solidFill>
                    <a:srgbClr val="000000"/>
                  </a:solidFill>
                  <a:latin typeface="Courier New" panose="02070309020205020404" charset="0"/>
                  <a:ea typeface="宋体" panose="02010600030101010101" pitchFamily="2" charset="-122"/>
                  <a:sym typeface="+mn-ea"/>
                </a:rPr>
                <a:t>n</a:t>
              </a:r>
              <a:r>
                <a:rPr lang="zh-CN" altLang="en-US" dirty="0">
                  <a:solidFill>
                    <a:srgbClr val="000000"/>
                  </a:solidFill>
                  <a:latin typeface="Courier New" panose="02070309020205020404" charset="0"/>
                  <a:ea typeface="宋体" panose="02010600030101010101" pitchFamily="2" charset="-122"/>
                  <a:sym typeface="+mn-ea"/>
                </a:rPr>
                <a:t>范式的要求，可简记为</a:t>
              </a:r>
              <a:r>
                <a:rPr lang="en-US" altLang="zh-CN" dirty="0" err="1">
                  <a:solidFill>
                    <a:srgbClr val="000000"/>
                  </a:solidFill>
                  <a:latin typeface="Courier New" panose="02070309020205020404" charset="0"/>
                  <a:ea typeface="宋体" panose="02010600030101010101" pitchFamily="2" charset="-122"/>
                  <a:sym typeface="+mn-ea"/>
                </a:rPr>
                <a:t>R∈nNF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通常，范式类型从低级到高级依次可分为</a:t>
              </a:r>
              <a:r>
                <a:rPr lang="en-US" altLang="zh-CN" dirty="0">
                  <a:solidFill>
                    <a:srgbClr val="000000"/>
                  </a:solidFill>
                  <a:latin typeface="Courier New" panose="02070309020205020404" charset="0"/>
                  <a:ea typeface="宋体" panose="02010600030101010101" pitchFamily="2" charset="-122"/>
                  <a:sym typeface="+mn-ea"/>
                </a:rPr>
                <a:t>1NF</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2NF</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3NF</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BCNF</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4NF</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5NF</a:t>
              </a:r>
              <a:r>
                <a:rPr lang="zh-CN" altLang="en-US" dirty="0">
                  <a:solidFill>
                    <a:srgbClr val="000000"/>
                  </a:solidFill>
                  <a:latin typeface="Courier New" panose="02070309020205020404" charset="0"/>
                  <a:ea typeface="宋体" panose="02010600030101010101" pitchFamily="2" charset="-122"/>
                  <a:sym typeface="+mn-ea"/>
                </a:rPr>
                <a:t>。范式之间存在低级范式包含高级范式的包含关系，即</a:t>
              </a:r>
              <a:r>
                <a:rPr lang="en-US" altLang="zh-CN" dirty="0">
                  <a:solidFill>
                    <a:srgbClr val="000000"/>
                  </a:solidFill>
                  <a:latin typeface="Courier New" panose="02070309020205020404" charset="0"/>
                  <a:ea typeface="宋体" panose="02010600030101010101" pitchFamily="2" charset="-122"/>
                  <a:sym typeface="+mn-ea"/>
                </a:rPr>
                <a:t>1NF⊃2NF⊃3NF⊃BCNF⊃4NF⊃5NF</a:t>
              </a:r>
              <a:r>
                <a:rPr lang="zh-CN" altLang="en-US" dirty="0">
                  <a:solidFill>
                    <a:srgbClr val="000000"/>
                  </a:solidFill>
                  <a:latin typeface="Courier New" panose="02070309020205020404" charset="0"/>
                  <a:ea typeface="宋体" panose="02010600030101010101" pitchFamily="2" charset="-122"/>
                  <a:sym typeface="+mn-ea"/>
                </a:rPr>
                <a:t>。范式级别越高，数据冗余和操作异常越少。但是，在减少数据冗余和消除操作异常的同时，也加大了系统对数据检索的开销，降低了数据检索效率。</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1. </a:t>
              </a:r>
              <a:r>
                <a:rPr lang="zh-CN" altLang="en-US" b="1" dirty="0">
                  <a:solidFill>
                    <a:srgbClr val="000000">
                      <a:lumMod val="65000"/>
                      <a:lumOff val="35000"/>
                    </a:srgbClr>
                  </a:solidFill>
                </a:rPr>
                <a:t>范式</a:t>
              </a:r>
            </a:p>
          </p:txBody>
        </p:sp>
      </p:grpSp>
      <p:grpSp>
        <p:nvGrpSpPr>
          <p:cNvPr id="16" name="组合 15"/>
          <p:cNvGrpSpPr/>
          <p:nvPr/>
        </p:nvGrpSpPr>
        <p:grpSpPr>
          <a:xfrm>
            <a:off x="1046479" y="4076699"/>
            <a:ext cx="10164279" cy="2199460"/>
            <a:chOff x="1088299" y="4213143"/>
            <a:chExt cx="2241974" cy="2199522"/>
          </a:xfrm>
        </p:grpSpPr>
        <p:sp>
          <p:nvSpPr>
            <p:cNvPr id="17" name="矩形 16"/>
            <p:cNvSpPr/>
            <p:nvPr/>
          </p:nvSpPr>
          <p:spPr>
            <a:xfrm>
              <a:off x="1088299" y="4658290"/>
              <a:ext cx="2166179" cy="1754375"/>
            </a:xfrm>
            <a:prstGeom prst="rect">
              <a:avLst/>
            </a:prstGeom>
          </p:spPr>
          <p:txBody>
            <a:bodyPr wrap="square">
              <a:spAutoFit/>
              <a:scene3d>
                <a:camera prst="orthographicFront"/>
                <a:lightRig rig="threePt" dir="t"/>
              </a:scene3d>
              <a:sp3d contourW="6350"/>
            </a:bodyPr>
            <a:lstStyle/>
            <a:p>
              <a:pPr indent="457200"/>
              <a:r>
                <a:rPr lang="zh-CN" altLang="en-US" dirty="0">
                  <a:solidFill>
                    <a:srgbClr val="000000"/>
                  </a:solidFill>
                  <a:latin typeface="Courier New" panose="02070309020205020404" charset="0"/>
                  <a:ea typeface="宋体" panose="02010600030101010101" pitchFamily="2" charset="-122"/>
                  <a:sym typeface="+mn-ea"/>
                </a:rPr>
                <a:t>规范化 是将关系模式设计为满足既定范式要求的过程。关系模式的规范化主要通过模式分解的方法来完成，即将一个低级范式的关系模式分解为若干个高级范式的关系模式的过程。关系模式的规范化既是一个关系模式分解的过程，也是一个不断增加约束条件的过程。</a:t>
              </a:r>
            </a:p>
            <a:p>
              <a:pPr indent="457200"/>
              <a:r>
                <a:rPr lang="zh-CN" altLang="en-US" dirty="0">
                  <a:solidFill>
                    <a:srgbClr val="000000"/>
                  </a:solidFill>
                  <a:latin typeface="Courier New" panose="02070309020205020404" charset="0"/>
                  <a:ea typeface="宋体" panose="02010600030101010101" pitchFamily="2" charset="-122"/>
                  <a:sym typeface="+mn-ea"/>
                </a:rPr>
                <a:t>关系数据库设计过程中，关系模式规范化的基本原则是“由低到高，逐步规范，权衡利弊，适可而止”，其中，</a:t>
              </a:r>
              <a:r>
                <a:rPr lang="en-US" altLang="zh-CN" dirty="0">
                  <a:solidFill>
                    <a:srgbClr val="000000"/>
                  </a:solidFill>
                  <a:latin typeface="Courier New" panose="02070309020205020404" charset="0"/>
                  <a:ea typeface="宋体" panose="02010600030101010101" pitchFamily="2" charset="-122"/>
                  <a:sym typeface="+mn-ea"/>
                </a:rPr>
                <a:t>1NF </a:t>
              </a:r>
              <a:r>
                <a:rPr lang="zh-CN" altLang="en-US" dirty="0">
                  <a:solidFill>
                    <a:srgbClr val="000000"/>
                  </a:solidFill>
                  <a:latin typeface="Courier New" panose="02070309020205020404" charset="0"/>
                  <a:ea typeface="宋体" panose="02010600030101010101" pitchFamily="2" charset="-122"/>
                  <a:sym typeface="+mn-ea"/>
                </a:rPr>
                <a:t>的规范化程度最低，</a:t>
              </a:r>
              <a:r>
                <a:rPr lang="en-US" altLang="zh-CN" dirty="0">
                  <a:solidFill>
                    <a:srgbClr val="000000"/>
                  </a:solidFill>
                  <a:latin typeface="Courier New" panose="02070309020205020404" charset="0"/>
                  <a:ea typeface="宋体" panose="02010600030101010101" pitchFamily="2" charset="-122"/>
                  <a:sym typeface="+mn-ea"/>
                </a:rPr>
                <a:t>5NF </a:t>
              </a:r>
              <a:r>
                <a:rPr lang="zh-CN" altLang="en-US" dirty="0">
                  <a:solidFill>
                    <a:srgbClr val="000000"/>
                  </a:solidFill>
                  <a:latin typeface="Courier New" panose="02070309020205020404" charset="0"/>
                  <a:ea typeface="宋体" panose="02010600030101010101" pitchFamily="2" charset="-122"/>
                  <a:sym typeface="+mn-ea"/>
                </a:rPr>
                <a:t>的规范化程度最高，通常以满足第三范式为基本要求，达到</a:t>
              </a:r>
              <a:r>
                <a:rPr lang="en-US" altLang="zh-CN" dirty="0">
                  <a:solidFill>
                    <a:srgbClr val="000000"/>
                  </a:solidFill>
                  <a:latin typeface="Courier New" panose="02070309020205020404" charset="0"/>
                  <a:ea typeface="宋体" panose="02010600030101010101" pitchFamily="2" charset="-122"/>
                  <a:sym typeface="+mn-ea"/>
                </a:rPr>
                <a:t>BCNF</a:t>
              </a:r>
              <a:r>
                <a:rPr lang="zh-CN" altLang="en-US" dirty="0">
                  <a:solidFill>
                    <a:srgbClr val="000000"/>
                  </a:solidFill>
                  <a:latin typeface="Courier New" panose="02070309020205020404" charset="0"/>
                  <a:ea typeface="宋体" panose="02010600030101010101" pitchFamily="2" charset="-122"/>
                  <a:sym typeface="+mn-ea"/>
                </a:rPr>
                <a:t>范式级的关系模式就已经很完美了。</a:t>
              </a:r>
            </a:p>
          </p:txBody>
        </p:sp>
        <p:sp>
          <p:nvSpPr>
            <p:cNvPr id="18" name="矩形 1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2.</a:t>
              </a:r>
              <a:r>
                <a:rPr lang="zh-CN" altLang="en-US" b="1" dirty="0">
                  <a:solidFill>
                    <a:srgbClr val="000000">
                      <a:lumMod val="65000"/>
                      <a:lumOff val="35000"/>
                    </a:srgbClr>
                  </a:solidFill>
                </a:rPr>
                <a:t>规范化</a:t>
              </a:r>
            </a:p>
          </p:txBody>
        </p:sp>
      </p:grpSp>
    </p:spTree>
    <p:extLst>
      <p:ext uri="{BB962C8B-B14F-4D97-AF65-F5344CB8AC3E}">
        <p14:creationId xmlns:p14="http://schemas.microsoft.com/office/powerpoint/2010/main" val="2027455928"/>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范式的类型</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2209159"/>
            <a:chOff x="1088299" y="4213143"/>
            <a:chExt cx="2241974" cy="1904384"/>
          </a:xfrm>
        </p:grpSpPr>
        <p:sp>
          <p:nvSpPr>
            <p:cNvPr id="7" name="矩形 6"/>
            <p:cNvSpPr/>
            <p:nvPr/>
          </p:nvSpPr>
          <p:spPr>
            <a:xfrm>
              <a:off x="1088299" y="4658290"/>
              <a:ext cx="2166179" cy="1459237"/>
            </a:xfrm>
            <a:prstGeom prst="rect">
              <a:avLst/>
            </a:prstGeom>
          </p:spPr>
          <p:txBody>
            <a:bodyPr wrap="square">
              <a:spAutoFit/>
              <a:scene3d>
                <a:camera prst="orthographicFront"/>
                <a:lightRig rig="threePt" dir="t"/>
              </a:scene3d>
              <a:sp3d contourW="6350"/>
            </a:bodyPr>
            <a:lstStyle/>
            <a:p>
              <a:pPr indent="457200"/>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定义</a:t>
              </a:r>
              <a:r>
                <a:rPr lang="en-US" altLang="zh-CN" dirty="0">
                  <a:solidFill>
                    <a:srgbClr val="000000"/>
                  </a:solidFill>
                  <a:latin typeface="Courier New" panose="02070309020205020404" charset="0"/>
                  <a:ea typeface="宋体" panose="02010600030101010101" pitchFamily="2" charset="-122"/>
                  <a:sym typeface="+mn-ea"/>
                </a:rPr>
                <a:t>3.12】 </a:t>
              </a:r>
              <a:r>
                <a:rPr lang="zh-CN" altLang="en-US" dirty="0">
                  <a:solidFill>
                    <a:srgbClr val="000000"/>
                  </a:solidFill>
                  <a:latin typeface="Courier New" panose="02070309020205020404" charset="0"/>
                  <a:ea typeface="宋体" panose="02010600030101010101" pitchFamily="2" charset="-122"/>
                  <a:sym typeface="+mn-ea"/>
                </a:rPr>
                <a:t>如果关系</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模式的所有属性都是不可再分的基本数据项，则称</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属于第一范式，记作</a:t>
              </a:r>
              <a:r>
                <a:rPr lang="en-US" altLang="zh-CN" dirty="0">
                  <a:solidFill>
                    <a:srgbClr val="000000"/>
                  </a:solidFill>
                  <a:latin typeface="Courier New" panose="02070309020205020404" charset="0"/>
                  <a:ea typeface="宋体" panose="02010600030101010101" pitchFamily="2" charset="-122"/>
                  <a:sym typeface="+mn-ea"/>
                </a:rPr>
                <a:t>R∈1NF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在关系数据库中，</a:t>
              </a:r>
              <a:r>
                <a:rPr lang="en-US" altLang="zh-CN" dirty="0">
                  <a:solidFill>
                    <a:srgbClr val="000000"/>
                  </a:solidFill>
                  <a:latin typeface="Courier New" panose="02070309020205020404" charset="0"/>
                  <a:ea typeface="宋体" panose="02010600030101010101" pitchFamily="2" charset="-122"/>
                  <a:sym typeface="+mn-ea"/>
                </a:rPr>
                <a:t>1NF</a:t>
              </a:r>
              <a:r>
                <a:rPr lang="zh-CN" altLang="en-US" dirty="0">
                  <a:solidFill>
                    <a:srgbClr val="000000"/>
                  </a:solidFill>
                  <a:latin typeface="Courier New" panose="02070309020205020404" charset="0"/>
                  <a:ea typeface="宋体" panose="02010600030101010101" pitchFamily="2" charset="-122"/>
                  <a:sym typeface="+mn-ea"/>
                </a:rPr>
                <a:t>是对关系模式的最低要求，它是由关系的基本性质决定的，任何一个关系模式都必须遵守，如果不满足，必须予以转换。</a:t>
              </a:r>
            </a:p>
            <a:p>
              <a:pPr indent="457200"/>
              <a:r>
                <a:rPr lang="zh-CN" altLang="en-US" dirty="0">
                  <a:solidFill>
                    <a:srgbClr val="000000"/>
                  </a:solidFill>
                  <a:latin typeface="Courier New" panose="02070309020205020404" charset="0"/>
                  <a:ea typeface="宋体" panose="02010600030101010101" pitchFamily="2" charset="-122"/>
                  <a:sym typeface="+mn-ea"/>
                </a:rPr>
                <a:t>例如，表</a:t>
              </a:r>
              <a:r>
                <a:rPr lang="en-US" altLang="zh-CN" dirty="0">
                  <a:solidFill>
                    <a:srgbClr val="000000"/>
                  </a:solidFill>
                  <a:latin typeface="Courier New" panose="02070309020205020404" charset="0"/>
                  <a:ea typeface="宋体" panose="02010600030101010101" pitchFamily="2" charset="-122"/>
                  <a:sym typeface="+mn-ea"/>
                </a:rPr>
                <a:t>3-2</a:t>
              </a:r>
              <a:r>
                <a:rPr lang="zh-CN" altLang="en-US" dirty="0">
                  <a:solidFill>
                    <a:srgbClr val="000000"/>
                  </a:solidFill>
                  <a:latin typeface="Courier New" panose="02070309020205020404" charset="0"/>
                  <a:ea typeface="宋体" panose="02010600030101010101" pitchFamily="2" charset="-122"/>
                  <a:sym typeface="+mn-ea"/>
                </a:rPr>
                <a:t>所示的二维表就不是一个规范的关系（非规范的关系）。</a:t>
              </a:r>
            </a:p>
            <a:p>
              <a:pPr indent="457200"/>
              <a:endParaRPr lang="zh-CN" altLang="en-US" sz="1400" dirty="0">
                <a:solidFill>
                  <a:srgbClr val="000000"/>
                </a:solidFill>
                <a:latin typeface="Courier New" panose="02070309020205020404" charset="0"/>
                <a:ea typeface="宋体" panose="02010600030101010101" pitchFamily="2" charset="-122"/>
                <a:sym typeface="+mn-ea"/>
              </a:endParaRPr>
            </a:p>
          </p:txBody>
        </p:sp>
        <p:sp>
          <p:nvSpPr>
            <p:cNvPr id="8" name="矩形 7"/>
            <p:cNvSpPr/>
            <p:nvPr/>
          </p:nvSpPr>
          <p:spPr>
            <a:xfrm>
              <a:off x="1088299" y="4213143"/>
              <a:ext cx="2241974" cy="34148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1</a:t>
              </a:r>
              <a:r>
                <a:rPr lang="zh-CN" altLang="en-US" b="1" dirty="0">
                  <a:solidFill>
                    <a:srgbClr val="000000">
                      <a:lumMod val="65000"/>
                      <a:lumOff val="35000"/>
                    </a:srgbClr>
                  </a:solidFill>
                </a:rPr>
                <a:t>．第一范式（</a:t>
              </a:r>
              <a:r>
                <a:rPr lang="en-US" altLang="zh-CN" b="1" dirty="0">
                  <a:solidFill>
                    <a:srgbClr val="000000">
                      <a:lumMod val="65000"/>
                      <a:lumOff val="35000"/>
                    </a:srgbClr>
                  </a:solidFill>
                </a:rPr>
                <a:t>1NF</a:t>
              </a:r>
              <a:r>
                <a:rPr lang="zh-CN" altLang="en-US" b="1" dirty="0">
                  <a:solidFill>
                    <a:srgbClr val="000000">
                      <a:lumMod val="65000"/>
                      <a:lumOff val="35000"/>
                    </a:srgbClr>
                  </a:solidFill>
                </a:rPr>
                <a:t>）</a:t>
              </a: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4110548170"/>
              </p:ext>
            </p:extLst>
          </p:nvPr>
        </p:nvGraphicFramePr>
        <p:xfrm>
          <a:off x="838200" y="3645694"/>
          <a:ext cx="11033759" cy="1413988"/>
        </p:xfrm>
        <a:graphic>
          <a:graphicData uri="http://schemas.openxmlformats.org/drawingml/2006/table">
            <a:tbl>
              <a:tblPr/>
              <a:tblGrid>
                <a:gridCol w="3694103"/>
                <a:gridCol w="2447287"/>
                <a:gridCol w="2447287"/>
                <a:gridCol w="2445082"/>
              </a:tblGrid>
              <a:tr h="353497">
                <a:tc rowSpan="2">
                  <a:txBody>
                    <a:bodyPr/>
                    <a:lstStyle/>
                    <a:p>
                      <a:pPr algn="ctr">
                        <a:lnSpc>
                          <a:spcPts val="1400"/>
                        </a:lnSpc>
                        <a:spcBef>
                          <a:spcPts val="100"/>
                        </a:spcBef>
                        <a:spcAft>
                          <a:spcPts val="100"/>
                        </a:spcAft>
                      </a:pPr>
                      <a:r>
                        <a:rPr lang="zh-CN" sz="1800" kern="100" dirty="0">
                          <a:effectLst/>
                          <a:latin typeface="Arial"/>
                          <a:ea typeface="黑体"/>
                          <a:cs typeface="Times New Roman"/>
                        </a:rPr>
                        <a:t>班级</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ts val="1400"/>
                        </a:lnSpc>
                        <a:spcBef>
                          <a:spcPts val="100"/>
                        </a:spcBef>
                        <a:spcAft>
                          <a:spcPts val="100"/>
                        </a:spcAft>
                      </a:pPr>
                      <a:r>
                        <a:rPr lang="zh-CN" sz="1800" kern="100" dirty="0">
                          <a:effectLst/>
                          <a:latin typeface="Arial"/>
                          <a:ea typeface="黑体"/>
                          <a:cs typeface="Times New Roman"/>
                        </a:rPr>
                        <a:t>实验人数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53497">
                <a:tc vMerge="1">
                  <a:txBody>
                    <a:bodyPr/>
                    <a:lstStyle/>
                    <a:p>
                      <a:endParaRPr lang="zh-CN" altLang="en-US"/>
                    </a:p>
                  </a:txBody>
                  <a:tcPr/>
                </a:tc>
                <a:tc>
                  <a:txBody>
                    <a:bodyPr/>
                    <a:lstStyle/>
                    <a:p>
                      <a:pPr algn="ctr">
                        <a:lnSpc>
                          <a:spcPts val="1400"/>
                        </a:lnSpc>
                        <a:spcBef>
                          <a:spcPts val="100"/>
                        </a:spcBef>
                        <a:spcAft>
                          <a:spcPts val="100"/>
                        </a:spcAft>
                      </a:pPr>
                      <a:r>
                        <a:rPr lang="zh-CN" sz="1800" kern="100" dirty="0">
                          <a:effectLst/>
                          <a:latin typeface="Arial"/>
                          <a:ea typeface="黑体"/>
                          <a:cs typeface="Times New Roman"/>
                        </a:rPr>
                        <a:t>生物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100">
                          <a:effectLst/>
                          <a:latin typeface="Arial"/>
                          <a:ea typeface="黑体"/>
                          <a:cs typeface="Times New Roman"/>
                        </a:rPr>
                        <a:t>物理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100">
                          <a:effectLst/>
                          <a:latin typeface="Arial"/>
                          <a:ea typeface="黑体"/>
                          <a:cs typeface="Times New Roman"/>
                        </a:rPr>
                        <a:t>化学</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497">
                <a:tc>
                  <a:txBody>
                    <a:bodyPr/>
                    <a:lstStyle/>
                    <a:p>
                      <a:pPr marL="36195" marR="36195" algn="ctr">
                        <a:lnSpc>
                          <a:spcPts val="1400"/>
                        </a:lnSpc>
                        <a:spcBef>
                          <a:spcPts val="100"/>
                        </a:spcBef>
                        <a:spcAft>
                          <a:spcPts val="100"/>
                        </a:spcAft>
                      </a:pPr>
                      <a:r>
                        <a:rPr lang="zh-CN" sz="1800">
                          <a:effectLst/>
                          <a:latin typeface="Times New Roman"/>
                          <a:ea typeface="宋体"/>
                        </a:rPr>
                        <a:t>九</a:t>
                      </a:r>
                      <a:r>
                        <a:rPr lang="en-US" sz="1800">
                          <a:effectLst/>
                          <a:latin typeface="Times New Roman"/>
                          <a:ea typeface="宋体"/>
                        </a:rPr>
                        <a:t>1</a:t>
                      </a:r>
                      <a:r>
                        <a:rPr lang="zh-CN" sz="1800">
                          <a:effectLst/>
                          <a:latin typeface="Times New Roman"/>
                          <a:ea typeface="宋体"/>
                        </a:rPr>
                        <a:t>班</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dirty="0">
                          <a:effectLst/>
                          <a:latin typeface="Times New Roman"/>
                          <a:ea typeface="宋体"/>
                        </a:rPr>
                        <a:t>15</a:t>
                      </a:r>
                      <a:endParaRPr lang="zh-CN"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dirty="0">
                          <a:effectLst/>
                          <a:latin typeface="Times New Roman"/>
                          <a:ea typeface="宋体"/>
                        </a:rPr>
                        <a:t>17</a:t>
                      </a:r>
                      <a:endParaRPr lang="zh-CN"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Times New Roman"/>
                          <a:ea typeface="宋体"/>
                        </a:rPr>
                        <a:t>18</a:t>
                      </a:r>
                      <a:endParaRPr lang="zh-CN" sz="18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497">
                <a:tc>
                  <a:txBody>
                    <a:bodyPr/>
                    <a:lstStyle/>
                    <a:p>
                      <a:pPr marL="36195" marR="36195" algn="ctr">
                        <a:lnSpc>
                          <a:spcPts val="1400"/>
                        </a:lnSpc>
                        <a:spcBef>
                          <a:spcPts val="100"/>
                        </a:spcBef>
                        <a:spcAft>
                          <a:spcPts val="100"/>
                        </a:spcAft>
                      </a:pPr>
                      <a:r>
                        <a:rPr lang="zh-CN" sz="1800">
                          <a:effectLst/>
                          <a:latin typeface="Times New Roman"/>
                          <a:ea typeface="宋体"/>
                        </a:rPr>
                        <a:t>九</a:t>
                      </a:r>
                      <a:r>
                        <a:rPr lang="en-US" sz="1800">
                          <a:effectLst/>
                          <a:latin typeface="Times New Roman"/>
                          <a:ea typeface="宋体"/>
                        </a:rPr>
                        <a:t>2</a:t>
                      </a:r>
                      <a:r>
                        <a:rPr lang="zh-CN" sz="1800">
                          <a:effectLst/>
                          <a:latin typeface="Times New Roman"/>
                          <a:ea typeface="宋体"/>
                        </a:rPr>
                        <a:t>班</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Times New Roman"/>
                          <a:ea typeface="宋体"/>
                        </a:rPr>
                        <a:t>13</a:t>
                      </a:r>
                      <a:endParaRPr lang="zh-CN" sz="18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dirty="0">
                          <a:effectLst/>
                          <a:latin typeface="Times New Roman"/>
                          <a:ea typeface="宋体"/>
                        </a:rPr>
                        <a:t>15</a:t>
                      </a:r>
                      <a:endParaRPr lang="zh-CN"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dirty="0">
                          <a:effectLst/>
                          <a:latin typeface="Times New Roman"/>
                          <a:ea typeface="宋体"/>
                        </a:rPr>
                        <a:t>16</a:t>
                      </a:r>
                      <a:endParaRPr lang="zh-CN"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5372669" y="5301734"/>
            <a:ext cx="2492990" cy="369332"/>
          </a:xfrm>
          <a:prstGeom prst="rect">
            <a:avLst/>
          </a:prstGeom>
        </p:spPr>
        <p:txBody>
          <a:bodyPr wrap="none">
            <a:spAutoFit/>
          </a:bodyPr>
          <a:lstStyle/>
          <a:p>
            <a:r>
              <a:rPr lang="zh-CN" altLang="zh-CN" dirty="0"/>
              <a:t>不符合第一范式的关系</a:t>
            </a:r>
          </a:p>
        </p:txBody>
      </p:sp>
    </p:spTree>
    <p:extLst>
      <p:ext uri="{BB962C8B-B14F-4D97-AF65-F5344CB8AC3E}">
        <p14:creationId xmlns:p14="http://schemas.microsoft.com/office/powerpoint/2010/main" val="147421671"/>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范式的类型</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59"/>
            <a:ext cx="10164279" cy="1162718"/>
            <a:chOff x="1088299" y="4213143"/>
            <a:chExt cx="2241974" cy="1002310"/>
          </a:xfrm>
        </p:grpSpPr>
        <p:sp>
          <p:nvSpPr>
            <p:cNvPr id="7" name="矩形 6"/>
            <p:cNvSpPr/>
            <p:nvPr/>
          </p:nvSpPr>
          <p:spPr>
            <a:xfrm>
              <a:off x="1088299" y="4658290"/>
              <a:ext cx="2166179" cy="557163"/>
            </a:xfrm>
            <a:prstGeom prst="rect">
              <a:avLst/>
            </a:prstGeom>
          </p:spPr>
          <p:txBody>
            <a:bodyPr wrap="square">
              <a:spAutoFit/>
              <a:scene3d>
                <a:camera prst="orthographicFront"/>
                <a:lightRig rig="threePt" dir="t"/>
              </a:scene3d>
              <a:sp3d contourW="6350"/>
            </a:bodyPr>
            <a:lstStyle/>
            <a:p>
              <a:pPr indent="457200"/>
              <a:r>
                <a:rPr lang="zh-CN" altLang="en-US" dirty="0">
                  <a:solidFill>
                    <a:srgbClr val="000000"/>
                  </a:solidFill>
                  <a:latin typeface="Courier New" panose="02070309020205020404" charset="0"/>
                  <a:ea typeface="宋体" panose="02010600030101010101" pitchFamily="2" charset="-122"/>
                  <a:sym typeface="+mn-ea"/>
                </a:rPr>
                <a:t>将组合属性分解为不可再分的属性，可实现非规范的关系向规范的关系（</a:t>
              </a:r>
              <a:r>
                <a:rPr lang="en-US" altLang="zh-CN" dirty="0">
                  <a:solidFill>
                    <a:srgbClr val="000000"/>
                  </a:solidFill>
                  <a:latin typeface="Courier New" panose="02070309020205020404" charset="0"/>
                  <a:ea typeface="宋体" panose="02010600030101010101" pitchFamily="2" charset="-122"/>
                  <a:sym typeface="+mn-ea"/>
                </a:rPr>
                <a:t>1NF</a:t>
              </a:r>
              <a:r>
                <a:rPr lang="zh-CN" altLang="en-US" dirty="0">
                  <a:solidFill>
                    <a:srgbClr val="000000"/>
                  </a:solidFill>
                  <a:latin typeface="Courier New" panose="02070309020205020404" charset="0"/>
                  <a:ea typeface="宋体" panose="02010600030101010101" pitchFamily="2" charset="-122"/>
                  <a:sym typeface="+mn-ea"/>
                </a:rPr>
                <a:t>）转换。通过横向或纵向展开的方式对表</a:t>
              </a:r>
              <a:r>
                <a:rPr lang="en-US" altLang="zh-CN" dirty="0">
                  <a:solidFill>
                    <a:srgbClr val="000000"/>
                  </a:solidFill>
                  <a:latin typeface="Courier New" panose="02070309020205020404" charset="0"/>
                  <a:ea typeface="宋体" panose="02010600030101010101" pitchFamily="2" charset="-122"/>
                  <a:sym typeface="+mn-ea"/>
                </a:rPr>
                <a:t>3-2</a:t>
              </a:r>
              <a:r>
                <a:rPr lang="zh-CN" altLang="en-US" dirty="0">
                  <a:solidFill>
                    <a:srgbClr val="000000"/>
                  </a:solidFill>
                  <a:latin typeface="Courier New" panose="02070309020205020404" charset="0"/>
                  <a:ea typeface="宋体" panose="02010600030101010101" pitchFamily="2" charset="-122"/>
                  <a:sym typeface="+mn-ea"/>
                </a:rPr>
                <a:t>进行转换可得到表</a:t>
              </a:r>
              <a:r>
                <a:rPr lang="en-US" altLang="zh-CN" dirty="0">
                  <a:solidFill>
                    <a:srgbClr val="000000"/>
                  </a:solidFill>
                  <a:latin typeface="Courier New" panose="02070309020205020404" charset="0"/>
                  <a:ea typeface="宋体" panose="02010600030101010101" pitchFamily="2" charset="-122"/>
                  <a:sym typeface="+mn-ea"/>
                </a:rPr>
                <a:t>3-3</a:t>
              </a:r>
              <a:r>
                <a:rPr lang="zh-CN" altLang="en-US" dirty="0">
                  <a:solidFill>
                    <a:srgbClr val="000000"/>
                  </a:solidFill>
                  <a:latin typeface="Courier New" panose="02070309020205020404" charset="0"/>
                  <a:ea typeface="宋体" panose="02010600030101010101" pitchFamily="2" charset="-122"/>
                  <a:sym typeface="+mn-ea"/>
                </a:rPr>
                <a:t>所示的规范化关系（</a:t>
              </a:r>
              <a:r>
                <a:rPr lang="en-US" altLang="zh-CN" dirty="0">
                  <a:solidFill>
                    <a:srgbClr val="000000"/>
                  </a:solidFill>
                  <a:latin typeface="Courier New" panose="02070309020205020404" charset="0"/>
                  <a:ea typeface="宋体" panose="02010600030101010101" pitchFamily="2" charset="-122"/>
                  <a:sym typeface="+mn-ea"/>
                </a:rPr>
                <a:t>1NF</a:t>
              </a:r>
              <a:r>
                <a:rPr lang="zh-CN" altLang="en-US" dirty="0">
                  <a:solidFill>
                    <a:srgbClr val="000000"/>
                  </a:solidFill>
                  <a:latin typeface="Courier New" panose="02070309020205020404" charset="0"/>
                  <a:ea typeface="宋体" panose="02010600030101010101" pitchFamily="2" charset="-122"/>
                  <a:sym typeface="+mn-ea"/>
                </a:rPr>
                <a:t>）。</a:t>
              </a:r>
              <a:endParaRPr lang="zh-CN" altLang="en-US" sz="1400" dirty="0">
                <a:solidFill>
                  <a:srgbClr val="000000"/>
                </a:solidFill>
                <a:latin typeface="Courier New" panose="02070309020205020404" charset="0"/>
                <a:ea typeface="宋体" panose="02010600030101010101" pitchFamily="2" charset="-122"/>
                <a:sym typeface="+mn-ea"/>
              </a:endParaRPr>
            </a:p>
          </p:txBody>
        </p:sp>
        <p:sp>
          <p:nvSpPr>
            <p:cNvPr id="8" name="矩形 7"/>
            <p:cNvSpPr/>
            <p:nvPr/>
          </p:nvSpPr>
          <p:spPr>
            <a:xfrm>
              <a:off x="1088299" y="4213143"/>
              <a:ext cx="2241974" cy="34148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1</a:t>
              </a:r>
              <a:r>
                <a:rPr lang="zh-CN" altLang="en-US" b="1" dirty="0">
                  <a:solidFill>
                    <a:srgbClr val="000000">
                      <a:lumMod val="65000"/>
                      <a:lumOff val="35000"/>
                    </a:srgbClr>
                  </a:solidFill>
                </a:rPr>
                <a:t>．第一范式（</a:t>
              </a:r>
              <a:r>
                <a:rPr lang="en-US" altLang="zh-CN" b="1" dirty="0">
                  <a:solidFill>
                    <a:srgbClr val="000000">
                      <a:lumMod val="65000"/>
                      <a:lumOff val="35000"/>
                    </a:srgbClr>
                  </a:solidFill>
                </a:rPr>
                <a:t>1NF</a:t>
              </a:r>
              <a:r>
                <a:rPr lang="zh-CN" altLang="en-US" b="1" dirty="0">
                  <a:solidFill>
                    <a:srgbClr val="000000">
                      <a:lumMod val="65000"/>
                      <a:lumOff val="35000"/>
                    </a:srgbClr>
                  </a:solidFill>
                </a:rPr>
                <a:t>）</a:t>
              </a: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5235509" y="4478774"/>
            <a:ext cx="2031325" cy="369332"/>
          </a:xfrm>
          <a:prstGeom prst="rect">
            <a:avLst/>
          </a:prstGeom>
        </p:spPr>
        <p:txBody>
          <a:bodyPr wrap="none">
            <a:spAutoFit/>
          </a:bodyPr>
          <a:lstStyle/>
          <a:p>
            <a:r>
              <a:rPr lang="zh-CN" altLang="en-US" dirty="0"/>
              <a:t>转换后的规范关系</a:t>
            </a:r>
            <a:endParaRPr lang="zh-CN" altLang="zh-CN" dirty="0"/>
          </a:p>
        </p:txBody>
      </p:sp>
      <p:graphicFrame>
        <p:nvGraphicFramePr>
          <p:cNvPr id="5" name="表格 4"/>
          <p:cNvGraphicFramePr>
            <a:graphicFrameLocks noGrp="1"/>
          </p:cNvGraphicFramePr>
          <p:nvPr>
            <p:extLst>
              <p:ext uri="{D42A27DB-BD31-4B8C-83A1-F6EECF244321}">
                <p14:modId xmlns:p14="http://schemas.microsoft.com/office/powerpoint/2010/main" val="847553202"/>
              </p:ext>
            </p:extLst>
          </p:nvPr>
        </p:nvGraphicFramePr>
        <p:xfrm>
          <a:off x="521744" y="2956559"/>
          <a:ext cx="10832056" cy="1336835"/>
        </p:xfrm>
        <a:graphic>
          <a:graphicData uri="http://schemas.openxmlformats.org/drawingml/2006/table">
            <a:tbl>
              <a:tblPr/>
              <a:tblGrid>
                <a:gridCol w="1980100"/>
                <a:gridCol w="2950652"/>
                <a:gridCol w="2950652"/>
                <a:gridCol w="2950652"/>
              </a:tblGrid>
              <a:tr h="406863">
                <a:tc>
                  <a:txBody>
                    <a:bodyPr/>
                    <a:lstStyle/>
                    <a:p>
                      <a:pPr algn="ctr">
                        <a:lnSpc>
                          <a:spcPts val="1400"/>
                        </a:lnSpc>
                        <a:spcBef>
                          <a:spcPts val="100"/>
                        </a:spcBef>
                        <a:spcAft>
                          <a:spcPts val="100"/>
                        </a:spcAft>
                      </a:pPr>
                      <a:r>
                        <a:rPr lang="zh-CN" sz="1800" kern="100" dirty="0">
                          <a:effectLst/>
                          <a:latin typeface="Arial"/>
                          <a:ea typeface="黑体"/>
                          <a:cs typeface="Times New Roman"/>
                        </a:rPr>
                        <a:t>班级</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100" dirty="0">
                          <a:effectLst/>
                          <a:latin typeface="Arial"/>
                          <a:ea typeface="黑体"/>
                          <a:cs typeface="Times New Roman"/>
                        </a:rPr>
                        <a:t>生物实验人数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100">
                          <a:effectLst/>
                          <a:latin typeface="Arial"/>
                          <a:ea typeface="黑体"/>
                          <a:cs typeface="Times New Roman"/>
                        </a:rPr>
                        <a:t>物理实验人数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100">
                          <a:effectLst/>
                          <a:latin typeface="Arial"/>
                          <a:ea typeface="黑体"/>
                          <a:cs typeface="Times New Roman"/>
                        </a:rPr>
                        <a:t>化学实验人数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986">
                <a:tc>
                  <a:txBody>
                    <a:bodyPr/>
                    <a:lstStyle/>
                    <a:p>
                      <a:pPr marL="36195" marR="36195" algn="ctr">
                        <a:lnSpc>
                          <a:spcPts val="1400"/>
                        </a:lnSpc>
                        <a:spcBef>
                          <a:spcPts val="100"/>
                        </a:spcBef>
                        <a:spcAft>
                          <a:spcPts val="100"/>
                        </a:spcAft>
                      </a:pPr>
                      <a:r>
                        <a:rPr lang="zh-CN" sz="1800">
                          <a:effectLst/>
                          <a:latin typeface="Times New Roman"/>
                          <a:ea typeface="宋体"/>
                        </a:rPr>
                        <a:t>九</a:t>
                      </a:r>
                      <a:r>
                        <a:rPr lang="en-US" sz="1800">
                          <a:effectLst/>
                          <a:latin typeface="Times New Roman"/>
                          <a:ea typeface="宋体"/>
                        </a:rPr>
                        <a:t>1</a:t>
                      </a:r>
                      <a:r>
                        <a:rPr lang="zh-CN" sz="1800">
                          <a:effectLst/>
                          <a:latin typeface="Times New Roman"/>
                          <a:ea typeface="宋体"/>
                        </a:rPr>
                        <a:t>班</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en-US" sz="1800" kern="100" dirty="0">
                          <a:effectLst/>
                          <a:latin typeface="Times New Roman"/>
                          <a:ea typeface="宋体"/>
                        </a:rPr>
                        <a:t>15</a:t>
                      </a:r>
                      <a:endParaRPr lang="zh-CN" sz="18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en-US" sz="1800" kern="100" dirty="0">
                          <a:effectLst/>
                          <a:latin typeface="Times New Roman"/>
                          <a:ea typeface="宋体"/>
                        </a:rPr>
                        <a:t>17</a:t>
                      </a:r>
                      <a:endParaRPr lang="zh-CN" sz="18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en-US" sz="1800" kern="100">
                          <a:effectLst/>
                          <a:latin typeface="Times New Roman"/>
                          <a:ea typeface="宋体"/>
                        </a:rPr>
                        <a:t>18</a:t>
                      </a:r>
                      <a:endParaRPr lang="zh-CN" sz="18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986">
                <a:tc>
                  <a:txBody>
                    <a:bodyPr/>
                    <a:lstStyle/>
                    <a:p>
                      <a:pPr marL="36195" marR="36195" algn="ctr">
                        <a:lnSpc>
                          <a:spcPts val="1400"/>
                        </a:lnSpc>
                        <a:spcBef>
                          <a:spcPts val="100"/>
                        </a:spcBef>
                        <a:spcAft>
                          <a:spcPts val="100"/>
                        </a:spcAft>
                      </a:pPr>
                      <a:r>
                        <a:rPr lang="zh-CN" sz="1800">
                          <a:effectLst/>
                          <a:latin typeface="Times New Roman"/>
                          <a:ea typeface="宋体"/>
                        </a:rPr>
                        <a:t>九</a:t>
                      </a:r>
                      <a:r>
                        <a:rPr lang="en-US" sz="1800">
                          <a:effectLst/>
                          <a:latin typeface="Times New Roman"/>
                          <a:ea typeface="宋体"/>
                        </a:rPr>
                        <a:t>2</a:t>
                      </a:r>
                      <a:r>
                        <a:rPr lang="zh-CN" sz="1800">
                          <a:effectLst/>
                          <a:latin typeface="Times New Roman"/>
                          <a:ea typeface="宋体"/>
                        </a:rPr>
                        <a:t>班</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en-US" sz="1800" kern="100">
                          <a:effectLst/>
                          <a:latin typeface="Times New Roman"/>
                          <a:ea typeface="宋体"/>
                        </a:rPr>
                        <a:t>13</a:t>
                      </a:r>
                      <a:endParaRPr lang="zh-CN" sz="18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en-US" sz="1800" kern="100" dirty="0">
                          <a:effectLst/>
                          <a:latin typeface="Times New Roman"/>
                          <a:ea typeface="宋体"/>
                        </a:rPr>
                        <a:t>15</a:t>
                      </a:r>
                      <a:endParaRPr lang="zh-CN" sz="18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60"/>
                        </a:lnSpc>
                        <a:spcAft>
                          <a:spcPts val="0"/>
                        </a:spcAft>
                      </a:pPr>
                      <a:r>
                        <a:rPr lang="en-US" sz="1800" kern="100" dirty="0">
                          <a:effectLst/>
                          <a:latin typeface="Times New Roman"/>
                          <a:ea typeface="宋体"/>
                        </a:rPr>
                        <a:t>16</a:t>
                      </a:r>
                      <a:endParaRPr lang="zh-CN" sz="18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矩形 8"/>
          <p:cNvSpPr/>
          <p:nvPr/>
        </p:nvSpPr>
        <p:spPr>
          <a:xfrm>
            <a:off x="1170834" y="5039975"/>
            <a:ext cx="10320126" cy="646331"/>
          </a:xfrm>
          <a:prstGeom prst="rect">
            <a:avLst/>
          </a:prstGeom>
        </p:spPr>
        <p:txBody>
          <a:bodyPr wrap="square">
            <a:spAutoFit/>
          </a:bodyPr>
          <a:lstStyle/>
          <a:p>
            <a:r>
              <a:rPr lang="zh-CN" altLang="en-US" dirty="0"/>
              <a:t>注意：不满足第一范式的关系模式不能称为关系数据库，但满足第一范式的关系模式也并不一定是一个好的关系模式。</a:t>
            </a:r>
          </a:p>
        </p:txBody>
      </p:sp>
    </p:spTree>
    <p:extLst>
      <p:ext uri="{BB962C8B-B14F-4D97-AF65-F5344CB8AC3E}">
        <p14:creationId xmlns:p14="http://schemas.microsoft.com/office/powerpoint/2010/main" val="2109765515"/>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范式的类型</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59"/>
            <a:ext cx="10164279" cy="5317702"/>
            <a:chOff x="1088299" y="4213143"/>
            <a:chExt cx="2241974" cy="4584074"/>
          </a:xfrm>
        </p:grpSpPr>
        <p:sp>
          <p:nvSpPr>
            <p:cNvPr id="7" name="矩形 6"/>
            <p:cNvSpPr/>
            <p:nvPr/>
          </p:nvSpPr>
          <p:spPr>
            <a:xfrm>
              <a:off x="1088299" y="4658290"/>
              <a:ext cx="2166179" cy="4138927"/>
            </a:xfrm>
            <a:prstGeom prst="rect">
              <a:avLst/>
            </a:prstGeom>
          </p:spPr>
          <p:txBody>
            <a:bodyPr wrap="square">
              <a:spAutoFit/>
              <a:scene3d>
                <a:camera prst="orthographicFront"/>
                <a:lightRig rig="threePt" dir="t"/>
              </a:scene3d>
              <a:sp3d contourW="6350"/>
            </a:bodyPr>
            <a:lstStyle/>
            <a:p>
              <a:pPr indent="457200"/>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定义</a:t>
              </a:r>
              <a:r>
                <a:rPr lang="en-US" altLang="zh-CN" dirty="0">
                  <a:solidFill>
                    <a:srgbClr val="000000"/>
                  </a:solidFill>
                  <a:latin typeface="Courier New" panose="02070309020205020404" charset="0"/>
                  <a:ea typeface="宋体" panose="02010600030101010101" pitchFamily="2" charset="-122"/>
                  <a:sym typeface="+mn-ea"/>
                </a:rPr>
                <a:t>3.13】 </a:t>
              </a:r>
              <a:r>
                <a:rPr lang="zh-CN" altLang="en-US" dirty="0">
                  <a:solidFill>
                    <a:srgbClr val="000000"/>
                  </a:solidFill>
                  <a:latin typeface="Courier New" panose="02070309020205020404" charset="0"/>
                  <a:ea typeface="宋体" panose="02010600030101010101" pitchFamily="2" charset="-122"/>
                  <a:sym typeface="+mn-ea"/>
                </a:rPr>
                <a:t>如果关系模式</a:t>
              </a:r>
              <a:r>
                <a:rPr lang="en-US" altLang="zh-CN" dirty="0">
                  <a:solidFill>
                    <a:srgbClr val="000000"/>
                  </a:solidFill>
                  <a:latin typeface="Courier New" panose="02070309020205020404" charset="0"/>
                  <a:ea typeface="宋体" panose="02010600030101010101" pitchFamily="2" charset="-122"/>
                  <a:sym typeface="+mn-ea"/>
                </a:rPr>
                <a:t>R∈1NF</a:t>
              </a:r>
              <a:r>
                <a:rPr lang="zh-CN" altLang="en-US" dirty="0">
                  <a:solidFill>
                    <a:srgbClr val="000000"/>
                  </a:solidFill>
                  <a:latin typeface="Courier New" panose="02070309020205020404" charset="0"/>
                  <a:ea typeface="宋体" panose="02010600030101010101" pitchFamily="2" charset="-122"/>
                  <a:sym typeface="+mn-ea"/>
                </a:rPr>
                <a:t>，并且</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的每一个非主属性都必须完全函数依赖于</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的候选码，则称</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属于第二范式，记作</a:t>
              </a:r>
              <a:r>
                <a:rPr lang="en-US" altLang="zh-CN" dirty="0">
                  <a:solidFill>
                    <a:srgbClr val="000000"/>
                  </a:solidFill>
                  <a:latin typeface="Courier New" panose="02070309020205020404" charset="0"/>
                  <a:ea typeface="宋体" panose="02010600030101010101" pitchFamily="2" charset="-122"/>
                  <a:sym typeface="+mn-ea"/>
                </a:rPr>
                <a:t>R∈2NF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smtClean="0">
                  <a:solidFill>
                    <a:srgbClr val="000000"/>
                  </a:solidFill>
                  <a:latin typeface="Courier New" panose="02070309020205020404" charset="0"/>
                  <a:ea typeface="宋体" panose="02010600030101010101" pitchFamily="2" charset="-122"/>
                  <a:sym typeface="+mn-ea"/>
                </a:rPr>
                <a:t>例如</a:t>
              </a:r>
              <a:r>
                <a:rPr lang="zh-CN" altLang="en-US" dirty="0">
                  <a:solidFill>
                    <a:srgbClr val="000000"/>
                  </a:solidFill>
                  <a:latin typeface="Courier New" panose="02070309020205020404" charset="0"/>
                  <a:ea typeface="宋体" panose="02010600030101010101" pitchFamily="2" charset="-122"/>
                  <a:sym typeface="+mn-ea"/>
                </a:rPr>
                <a:t>，在关系模式</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姓名</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性别</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职称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课酬标准</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课程号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课程名称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学时</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课酬</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中，属性组</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课程号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构成主码，其余属性均为非主属性。只有课酬对主码完全函数依赖，而其他非主属性仅部分函数依赖于主码，所以</a:t>
              </a:r>
              <a:r>
                <a:rPr lang="en-US" altLang="zh-CN" dirty="0">
                  <a:solidFill>
                    <a:srgbClr val="000000"/>
                  </a:solidFill>
                  <a:latin typeface="Courier New" panose="02070309020205020404" charset="0"/>
                  <a:ea typeface="宋体" panose="02010600030101010101" pitchFamily="2" charset="-122"/>
                  <a:sym typeface="+mn-ea"/>
                </a:rPr>
                <a:t>R∉2NF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消除了非主属性对主码的部分函数依赖，可实现关系模式由</a:t>
              </a:r>
              <a:r>
                <a:rPr lang="en-US" altLang="zh-CN" dirty="0">
                  <a:solidFill>
                    <a:srgbClr val="000000"/>
                  </a:solidFill>
                  <a:latin typeface="Courier New" panose="02070309020205020404" charset="0"/>
                  <a:ea typeface="宋体" panose="02010600030101010101" pitchFamily="2" charset="-122"/>
                  <a:sym typeface="+mn-ea"/>
                </a:rPr>
                <a:t>1NF</a:t>
              </a:r>
              <a:r>
                <a:rPr lang="zh-CN" altLang="en-US" dirty="0">
                  <a:solidFill>
                    <a:srgbClr val="000000"/>
                  </a:solidFill>
                  <a:latin typeface="Courier New" panose="02070309020205020404" charset="0"/>
                  <a:ea typeface="宋体" panose="02010600030101010101" pitchFamily="2" charset="-122"/>
                  <a:sym typeface="+mn-ea"/>
                </a:rPr>
                <a:t>向</a:t>
              </a:r>
              <a:r>
                <a:rPr lang="en-US" altLang="zh-CN" dirty="0">
                  <a:solidFill>
                    <a:srgbClr val="000000"/>
                  </a:solidFill>
                  <a:latin typeface="Courier New" panose="02070309020205020404" charset="0"/>
                  <a:ea typeface="宋体" panose="02010600030101010101" pitchFamily="2" charset="-122"/>
                  <a:sym typeface="+mn-ea"/>
                </a:rPr>
                <a:t>2NF</a:t>
              </a:r>
              <a:r>
                <a:rPr lang="zh-CN" altLang="en-US" dirty="0">
                  <a:solidFill>
                    <a:srgbClr val="000000"/>
                  </a:solidFill>
                  <a:latin typeface="Courier New" panose="02070309020205020404" charset="0"/>
                  <a:ea typeface="宋体" panose="02010600030101010101" pitchFamily="2" charset="-122"/>
                  <a:sym typeface="+mn-ea"/>
                </a:rPr>
                <a:t>转换。采用投影运算法：将部分函数依赖的属性和完全函数依赖的属性分离，分别组成不同的关系模式：</a:t>
              </a:r>
            </a:p>
            <a:p>
              <a:pPr indent="457200"/>
              <a:r>
                <a:rPr lang="zh-CN" altLang="en-US" dirty="0">
                  <a:solidFill>
                    <a:srgbClr val="000000"/>
                  </a:solidFill>
                  <a:latin typeface="Courier New" panose="02070309020205020404" charset="0"/>
                  <a:ea typeface="宋体" panose="02010600030101010101" pitchFamily="2" charset="-122"/>
                  <a:sym typeface="+mn-ea"/>
                </a:rPr>
                <a:t>教师</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姓名</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性别</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职称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课酬标准）</a:t>
              </a:r>
            </a:p>
            <a:p>
              <a:pPr indent="457200"/>
              <a:r>
                <a:rPr lang="zh-CN" altLang="en-US" dirty="0">
                  <a:solidFill>
                    <a:srgbClr val="000000"/>
                  </a:solidFill>
                  <a:latin typeface="Courier New" panose="02070309020205020404" charset="0"/>
                  <a:ea typeface="宋体" panose="02010600030101010101" pitchFamily="2" charset="-122"/>
                  <a:sym typeface="+mn-ea"/>
                </a:rPr>
                <a:t>课程</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课程号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课程名称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学时）</a:t>
              </a:r>
            </a:p>
            <a:p>
              <a:pPr indent="457200"/>
              <a:r>
                <a:rPr lang="zh-CN" altLang="en-US" dirty="0">
                  <a:solidFill>
                    <a:srgbClr val="000000"/>
                  </a:solidFill>
                  <a:latin typeface="Courier New" panose="02070309020205020404" charset="0"/>
                  <a:ea typeface="宋体" panose="02010600030101010101" pitchFamily="2" charset="-122"/>
                  <a:sym typeface="+mn-ea"/>
                </a:rPr>
                <a:t>授课</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课程号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课酬）</a:t>
              </a:r>
            </a:p>
            <a:p>
              <a:pPr indent="457200"/>
              <a:r>
                <a:rPr lang="zh-CN" altLang="en-US" dirty="0">
                  <a:solidFill>
                    <a:srgbClr val="000000"/>
                  </a:solidFill>
                  <a:latin typeface="Courier New" panose="02070309020205020404" charset="0"/>
                  <a:ea typeface="宋体" panose="02010600030101010101" pitchFamily="2" charset="-122"/>
                  <a:sym typeface="+mn-ea"/>
                </a:rPr>
                <a:t>其中，教师的主码为工号，课程的主码为课程号，授课的主码为（工号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课程号），它们分别具有以下的函数依赖：</a:t>
              </a:r>
            </a:p>
            <a:p>
              <a:pPr indent="457200"/>
              <a:r>
                <a:rPr lang="zh-CN" altLang="en-US" dirty="0">
                  <a:solidFill>
                    <a:srgbClr val="000000"/>
                  </a:solidFill>
                  <a:latin typeface="Courier New" panose="02070309020205020404" charset="0"/>
                  <a:ea typeface="宋体" panose="02010600030101010101" pitchFamily="2" charset="-122"/>
                  <a:sym typeface="+mn-ea"/>
                </a:rPr>
                <a:t>教师：</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姓名</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性别</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职称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课酬标准</a:t>
              </a:r>
              <a:r>
                <a:rPr lang="en-US" altLang="zh-CN"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课程：</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课程编号</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课程名称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课程号</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学时</a:t>
              </a:r>
              <a:r>
                <a:rPr lang="en-US" altLang="zh-CN"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授课：</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课程号</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课酬</a:t>
              </a:r>
              <a:r>
                <a:rPr lang="en-US" altLang="zh-CN"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分解后的</a:t>
              </a:r>
              <a:r>
                <a:rPr lang="en-US" altLang="zh-CN" dirty="0">
                  <a:solidFill>
                    <a:srgbClr val="000000"/>
                  </a:solidFill>
                  <a:latin typeface="Courier New" panose="02070309020205020404" charset="0"/>
                  <a:ea typeface="宋体" panose="02010600030101010101" pitchFamily="2" charset="-122"/>
                  <a:sym typeface="+mn-ea"/>
                </a:rPr>
                <a:t>3</a:t>
              </a:r>
              <a:r>
                <a:rPr lang="zh-CN" altLang="en-US" dirty="0">
                  <a:solidFill>
                    <a:srgbClr val="000000"/>
                  </a:solidFill>
                  <a:latin typeface="Courier New" panose="02070309020205020404" charset="0"/>
                  <a:ea typeface="宋体" panose="02010600030101010101" pitchFamily="2" charset="-122"/>
                  <a:sym typeface="+mn-ea"/>
                </a:rPr>
                <a:t>个关系模式中不存在非主属性对主码的部分函数依赖，故属于第二范式。符合第二范式的关系模式仍可能存在数据冗余、更新异常等问题。</a:t>
              </a:r>
            </a:p>
          </p:txBody>
        </p:sp>
        <p:sp>
          <p:nvSpPr>
            <p:cNvPr id="8" name="矩形 7"/>
            <p:cNvSpPr/>
            <p:nvPr/>
          </p:nvSpPr>
          <p:spPr>
            <a:xfrm>
              <a:off x="1088299" y="4213143"/>
              <a:ext cx="2241974" cy="3414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2</a:t>
              </a:r>
              <a:r>
                <a:rPr lang="zh-CN" altLang="en-US" b="1" dirty="0">
                  <a:solidFill>
                    <a:srgbClr val="000000">
                      <a:lumMod val="65000"/>
                      <a:lumOff val="35000"/>
                    </a:srgbClr>
                  </a:solidFill>
                </a:rPr>
                <a:t>．第二范式（</a:t>
              </a:r>
              <a:r>
                <a:rPr lang="en-US" altLang="zh-CN" b="1" dirty="0">
                  <a:solidFill>
                    <a:srgbClr val="000000">
                      <a:lumMod val="65000"/>
                      <a:lumOff val="35000"/>
                    </a:srgbClr>
                  </a:solidFill>
                </a:rPr>
                <a:t>2NF</a:t>
              </a:r>
              <a:r>
                <a:rPr lang="zh-CN" altLang="en-US" b="1" dirty="0">
                  <a:solidFill>
                    <a:srgbClr val="000000">
                      <a:lumMod val="65000"/>
                      <a:lumOff val="35000"/>
                    </a:srgbClr>
                  </a:solidFill>
                </a:rPr>
                <a:t>）</a:t>
              </a: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28826027"/>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范式的类型</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59"/>
            <a:ext cx="10164279" cy="5040702"/>
            <a:chOff x="1088299" y="4213143"/>
            <a:chExt cx="2241974" cy="4345289"/>
          </a:xfrm>
        </p:grpSpPr>
        <p:sp>
          <p:nvSpPr>
            <p:cNvPr id="7" name="矩形 6"/>
            <p:cNvSpPr/>
            <p:nvPr/>
          </p:nvSpPr>
          <p:spPr>
            <a:xfrm>
              <a:off x="1088299" y="4658290"/>
              <a:ext cx="2166179" cy="3900142"/>
            </a:xfrm>
            <a:prstGeom prst="rect">
              <a:avLst/>
            </a:prstGeom>
          </p:spPr>
          <p:txBody>
            <a:bodyPr wrap="square">
              <a:spAutoFit/>
              <a:scene3d>
                <a:camera prst="orthographicFront"/>
                <a:lightRig rig="threePt" dir="t"/>
              </a:scene3d>
              <a:sp3d contourW="6350"/>
            </a:bodyPr>
            <a:lstStyle/>
            <a:p>
              <a:pPr indent="457200"/>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定义</a:t>
              </a:r>
              <a:r>
                <a:rPr lang="en-US" altLang="zh-CN" dirty="0">
                  <a:solidFill>
                    <a:srgbClr val="000000"/>
                  </a:solidFill>
                  <a:latin typeface="Courier New" panose="02070309020205020404" charset="0"/>
                  <a:ea typeface="宋体" panose="02010600030101010101" pitchFamily="2" charset="-122"/>
                  <a:sym typeface="+mn-ea"/>
                </a:rPr>
                <a:t>3.14】 </a:t>
              </a:r>
              <a:r>
                <a:rPr lang="zh-CN" altLang="en-US" dirty="0">
                  <a:solidFill>
                    <a:srgbClr val="000000"/>
                  </a:solidFill>
                  <a:latin typeface="Courier New" panose="02070309020205020404" charset="0"/>
                  <a:ea typeface="宋体" panose="02010600030101010101" pitchFamily="2" charset="-122"/>
                  <a:sym typeface="+mn-ea"/>
                </a:rPr>
                <a:t>如果关系模式</a:t>
              </a:r>
              <a:r>
                <a:rPr lang="en-US" altLang="zh-CN" dirty="0">
                  <a:solidFill>
                    <a:srgbClr val="000000"/>
                  </a:solidFill>
                  <a:latin typeface="Courier New" panose="02070309020205020404" charset="0"/>
                  <a:ea typeface="宋体" panose="02010600030101010101" pitchFamily="2" charset="-122"/>
                  <a:sym typeface="+mn-ea"/>
                </a:rPr>
                <a:t>R∈2NF</a:t>
              </a:r>
              <a:r>
                <a:rPr lang="zh-CN" altLang="en-US" dirty="0">
                  <a:solidFill>
                    <a:srgbClr val="000000"/>
                  </a:solidFill>
                  <a:latin typeface="Courier New" panose="02070309020205020404" charset="0"/>
                  <a:ea typeface="宋体" panose="02010600030101010101" pitchFamily="2" charset="-122"/>
                  <a:sym typeface="+mn-ea"/>
                </a:rPr>
                <a:t>，并且</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的每一个非主属性都不存在传递函数依赖于</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的任何候选码，则称</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属于第三范式，记作</a:t>
              </a:r>
              <a:r>
                <a:rPr lang="en-US" altLang="zh-CN" dirty="0">
                  <a:solidFill>
                    <a:srgbClr val="000000"/>
                  </a:solidFill>
                  <a:latin typeface="Courier New" panose="02070309020205020404" charset="0"/>
                  <a:ea typeface="宋体" panose="02010600030101010101" pitchFamily="2" charset="-122"/>
                  <a:sym typeface="+mn-ea"/>
                </a:rPr>
                <a:t>R∈3NF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smtClean="0">
                  <a:solidFill>
                    <a:srgbClr val="000000"/>
                  </a:solidFill>
                  <a:latin typeface="Courier New" panose="02070309020205020404" charset="0"/>
                  <a:ea typeface="宋体" panose="02010600030101010101" pitchFamily="2" charset="-122"/>
                  <a:sym typeface="+mn-ea"/>
                </a:rPr>
                <a:t>继续</a:t>
              </a:r>
              <a:r>
                <a:rPr lang="zh-CN" altLang="en-US" dirty="0">
                  <a:solidFill>
                    <a:srgbClr val="000000"/>
                  </a:solidFill>
                  <a:latin typeface="Courier New" panose="02070309020205020404" charset="0"/>
                  <a:ea typeface="宋体" panose="02010600030101010101" pitchFamily="2" charset="-122"/>
                  <a:sym typeface="+mn-ea"/>
                </a:rPr>
                <a:t>考查上面分解的</a:t>
              </a:r>
              <a:r>
                <a:rPr lang="en-US" altLang="zh-CN" dirty="0">
                  <a:solidFill>
                    <a:srgbClr val="000000"/>
                  </a:solidFill>
                  <a:latin typeface="Courier New" panose="02070309020205020404" charset="0"/>
                  <a:ea typeface="宋体" panose="02010600030101010101" pitchFamily="2" charset="-122"/>
                  <a:sym typeface="+mn-ea"/>
                </a:rPr>
                <a:t>3</a:t>
              </a:r>
              <a:r>
                <a:rPr lang="zh-CN" altLang="en-US" dirty="0">
                  <a:solidFill>
                    <a:srgbClr val="000000"/>
                  </a:solidFill>
                  <a:latin typeface="Courier New" panose="02070309020205020404" charset="0"/>
                  <a:ea typeface="宋体" panose="02010600030101010101" pitchFamily="2" charset="-122"/>
                  <a:sym typeface="+mn-ea"/>
                </a:rPr>
                <a:t>个关系模式，分析如下。</a:t>
              </a:r>
            </a:p>
            <a:p>
              <a:pPr indent="457200"/>
              <a:r>
                <a:rPr lang="zh-CN" altLang="en-US" dirty="0">
                  <a:solidFill>
                    <a:srgbClr val="000000"/>
                  </a:solidFill>
                  <a:latin typeface="Courier New" panose="02070309020205020404" charset="0"/>
                  <a:ea typeface="宋体" panose="02010600030101010101" pitchFamily="2" charset="-122"/>
                  <a:sym typeface="+mn-ea"/>
                </a:rPr>
                <a:t>教师：</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职称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职称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课酬标准</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职称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，所以，</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}t®{</a:t>
              </a:r>
              <a:r>
                <a:rPr lang="zh-CN" altLang="en-US" dirty="0">
                  <a:solidFill>
                    <a:srgbClr val="000000"/>
                  </a:solidFill>
                  <a:latin typeface="Courier New" panose="02070309020205020404" charset="0"/>
                  <a:ea typeface="宋体" panose="02010600030101010101" pitchFamily="2" charset="-122"/>
                  <a:sym typeface="+mn-ea"/>
                </a:rPr>
                <a:t>课酬标准</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。因此，教师∉</a:t>
              </a:r>
              <a:r>
                <a:rPr lang="en-US" altLang="zh-CN" dirty="0">
                  <a:solidFill>
                    <a:srgbClr val="000000"/>
                  </a:solidFill>
                  <a:latin typeface="Courier New" panose="02070309020205020404" charset="0"/>
                  <a:ea typeface="宋体" panose="02010600030101010101" pitchFamily="2" charset="-122"/>
                  <a:sym typeface="+mn-ea"/>
                </a:rPr>
                <a:t>3NF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课程：课程名称和学时既不部分函数依赖于主码，也不传递函数依赖于主码。因此课程∈</a:t>
              </a:r>
              <a:r>
                <a:rPr lang="en-US" altLang="zh-CN" dirty="0">
                  <a:solidFill>
                    <a:srgbClr val="000000"/>
                  </a:solidFill>
                  <a:latin typeface="Courier New" panose="02070309020205020404" charset="0"/>
                  <a:ea typeface="宋体" panose="02010600030101010101" pitchFamily="2" charset="-122"/>
                  <a:sym typeface="+mn-ea"/>
                </a:rPr>
                <a:t>3NF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授课：课酬既不部分函数依赖于主码，也不传递函数于主码。因此授课∈</a:t>
              </a:r>
              <a:r>
                <a:rPr lang="en-US" altLang="zh-CN" dirty="0">
                  <a:solidFill>
                    <a:srgbClr val="000000"/>
                  </a:solidFill>
                  <a:latin typeface="Courier New" panose="02070309020205020404" charset="0"/>
                  <a:ea typeface="宋体" panose="02010600030101010101" pitchFamily="2" charset="-122"/>
                  <a:sym typeface="+mn-ea"/>
                </a:rPr>
                <a:t>3NF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消除了非主属性对主码的传递依赖，可实现关系模式由</a:t>
              </a:r>
              <a:r>
                <a:rPr lang="en-US" altLang="zh-CN" dirty="0">
                  <a:solidFill>
                    <a:srgbClr val="000000"/>
                  </a:solidFill>
                  <a:latin typeface="Courier New" panose="02070309020205020404" charset="0"/>
                  <a:ea typeface="宋体" panose="02010600030101010101" pitchFamily="2" charset="-122"/>
                  <a:sym typeface="+mn-ea"/>
                </a:rPr>
                <a:t>2NF</a:t>
              </a:r>
              <a:r>
                <a:rPr lang="zh-CN" altLang="en-US" dirty="0">
                  <a:solidFill>
                    <a:srgbClr val="000000"/>
                  </a:solidFill>
                  <a:latin typeface="Courier New" panose="02070309020205020404" charset="0"/>
                  <a:ea typeface="宋体" panose="02010600030101010101" pitchFamily="2" charset="-122"/>
                  <a:sym typeface="+mn-ea"/>
                </a:rPr>
                <a:t>向</a:t>
              </a:r>
              <a:r>
                <a:rPr lang="en-US" altLang="zh-CN" dirty="0">
                  <a:solidFill>
                    <a:srgbClr val="000000"/>
                  </a:solidFill>
                  <a:latin typeface="Courier New" panose="02070309020205020404" charset="0"/>
                  <a:ea typeface="宋体" panose="02010600030101010101" pitchFamily="2" charset="-122"/>
                  <a:sym typeface="+mn-ea"/>
                </a:rPr>
                <a:t>3NF</a:t>
              </a:r>
              <a:r>
                <a:rPr lang="zh-CN" altLang="en-US" dirty="0">
                  <a:solidFill>
                    <a:srgbClr val="000000"/>
                  </a:solidFill>
                  <a:latin typeface="Courier New" panose="02070309020205020404" charset="0"/>
                  <a:ea typeface="宋体" panose="02010600030101010101" pitchFamily="2" charset="-122"/>
                  <a:sym typeface="+mn-ea"/>
                </a:rPr>
                <a:t>转换。采用投影运算方法将关系模式“教师”进一步分解，可得到如下两个关系模式：</a:t>
              </a:r>
            </a:p>
            <a:p>
              <a:pPr indent="457200"/>
              <a:r>
                <a:rPr lang="zh-CN" altLang="en-US" dirty="0">
                  <a:solidFill>
                    <a:srgbClr val="000000"/>
                  </a:solidFill>
                  <a:latin typeface="Courier New" panose="02070309020205020404" charset="0"/>
                  <a:ea typeface="宋体" panose="02010600030101010101" pitchFamily="2" charset="-122"/>
                  <a:sym typeface="+mn-ea"/>
                </a:rPr>
                <a:t>教师</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工号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姓名</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性别</a:t>
              </a:r>
              <a:r>
                <a:rPr lang="en-US" altLang="zh-CN"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职称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职称编号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职称名称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课酬标准</a:t>
              </a:r>
              <a:r>
                <a:rPr lang="en-US" altLang="zh-CN"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分解后的关系模式中不存在非主属性对主码的传递函数依赖，故属于第三范式。</a:t>
              </a:r>
            </a:p>
            <a:p>
              <a:pPr indent="457200"/>
              <a:r>
                <a:rPr lang="en-US" altLang="zh-CN" dirty="0">
                  <a:solidFill>
                    <a:srgbClr val="000000"/>
                  </a:solidFill>
                  <a:latin typeface="Courier New" panose="02070309020205020404" charset="0"/>
                  <a:ea typeface="宋体" panose="02010600030101010101" pitchFamily="2" charset="-122"/>
                  <a:sym typeface="+mn-ea"/>
                </a:rPr>
                <a:t>3NF</a:t>
              </a:r>
              <a:r>
                <a:rPr lang="zh-CN" altLang="en-US" dirty="0">
                  <a:solidFill>
                    <a:srgbClr val="000000"/>
                  </a:solidFill>
                  <a:latin typeface="Courier New" panose="02070309020205020404" charset="0"/>
                  <a:ea typeface="宋体" panose="02010600030101010101" pitchFamily="2" charset="-122"/>
                  <a:sym typeface="+mn-ea"/>
                </a:rPr>
                <a:t>只是规定了非主属性对主码的数据依赖，但没有限制主属性对主码的数据依赖。如果存在主属性对主码的部分函数依赖和传递函数依赖，同样会出现数据冗余、操作异常问题。在实际应用中，一般达到了</a:t>
              </a:r>
              <a:r>
                <a:rPr lang="en-US" altLang="zh-CN" dirty="0">
                  <a:solidFill>
                    <a:srgbClr val="000000"/>
                  </a:solidFill>
                  <a:latin typeface="Courier New" panose="02070309020205020404" charset="0"/>
                  <a:ea typeface="宋体" panose="02010600030101010101" pitchFamily="2" charset="-122"/>
                  <a:sym typeface="+mn-ea"/>
                </a:rPr>
                <a:t>3NF</a:t>
              </a:r>
              <a:r>
                <a:rPr lang="zh-CN" altLang="en-US" dirty="0">
                  <a:solidFill>
                    <a:srgbClr val="000000"/>
                  </a:solidFill>
                  <a:latin typeface="Courier New" panose="02070309020205020404" charset="0"/>
                  <a:ea typeface="宋体" panose="02010600030101010101" pitchFamily="2" charset="-122"/>
                  <a:sym typeface="+mn-ea"/>
                </a:rPr>
                <a:t>的关系就可以认为是较优化的关系。</a:t>
              </a:r>
            </a:p>
          </p:txBody>
        </p:sp>
        <p:sp>
          <p:nvSpPr>
            <p:cNvPr id="8" name="矩形 7"/>
            <p:cNvSpPr/>
            <p:nvPr/>
          </p:nvSpPr>
          <p:spPr>
            <a:xfrm>
              <a:off x="1088299" y="4213143"/>
              <a:ext cx="2241974" cy="3414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3</a:t>
              </a:r>
              <a:r>
                <a:rPr lang="zh-CN" altLang="en-US" b="1" dirty="0">
                  <a:solidFill>
                    <a:srgbClr val="000000">
                      <a:lumMod val="65000"/>
                      <a:lumOff val="35000"/>
                    </a:srgbClr>
                  </a:solidFill>
                </a:rPr>
                <a:t>．第三范式（</a:t>
              </a:r>
              <a:r>
                <a:rPr lang="en-US" altLang="zh-CN" b="1" dirty="0">
                  <a:solidFill>
                    <a:srgbClr val="000000">
                      <a:lumMod val="65000"/>
                      <a:lumOff val="35000"/>
                    </a:srgbClr>
                  </a:solidFill>
                </a:rPr>
                <a:t>3NF</a:t>
              </a:r>
              <a:r>
                <a:rPr lang="zh-CN" altLang="en-US" b="1" dirty="0">
                  <a:solidFill>
                    <a:srgbClr val="000000">
                      <a:lumMod val="65000"/>
                      <a:lumOff val="35000"/>
                    </a:srgbClr>
                  </a:solidFill>
                </a:rPr>
                <a:t>）</a:t>
              </a: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47361715"/>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范式的类型</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3932708"/>
            <a:chOff x="1088299" y="4213143"/>
            <a:chExt cx="2241974" cy="3390153"/>
          </a:xfrm>
        </p:grpSpPr>
        <p:sp>
          <p:nvSpPr>
            <p:cNvPr id="7" name="矩形 6"/>
            <p:cNvSpPr/>
            <p:nvPr/>
          </p:nvSpPr>
          <p:spPr>
            <a:xfrm>
              <a:off x="1088299" y="4658290"/>
              <a:ext cx="2166179" cy="2945006"/>
            </a:xfrm>
            <a:prstGeom prst="rect">
              <a:avLst/>
            </a:prstGeom>
          </p:spPr>
          <p:txBody>
            <a:bodyPr wrap="square">
              <a:spAutoFit/>
              <a:scene3d>
                <a:camera prst="orthographicFront"/>
                <a:lightRig rig="threePt" dir="t"/>
              </a:scene3d>
              <a:sp3d contourW="6350"/>
            </a:bodyPr>
            <a:lstStyle/>
            <a:p>
              <a:pPr indent="457200"/>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定义</a:t>
              </a:r>
              <a:r>
                <a:rPr lang="en-US" altLang="zh-CN" dirty="0">
                  <a:solidFill>
                    <a:srgbClr val="000000"/>
                  </a:solidFill>
                  <a:latin typeface="Courier New" panose="02070309020205020404" charset="0"/>
                  <a:ea typeface="宋体" panose="02010600030101010101" pitchFamily="2" charset="-122"/>
                  <a:sym typeface="+mn-ea"/>
                </a:rPr>
                <a:t>3.15】 </a:t>
              </a:r>
              <a:r>
                <a:rPr lang="zh-CN" altLang="en-US" dirty="0">
                  <a:solidFill>
                    <a:srgbClr val="000000"/>
                  </a:solidFill>
                  <a:latin typeface="Courier New" panose="02070309020205020404" charset="0"/>
                  <a:ea typeface="宋体" panose="02010600030101010101" pitchFamily="2" charset="-122"/>
                  <a:sym typeface="+mn-ea"/>
                </a:rPr>
                <a:t>如果关系模式</a:t>
              </a:r>
              <a:r>
                <a:rPr lang="en-US" altLang="zh-CN" dirty="0">
                  <a:solidFill>
                    <a:srgbClr val="000000"/>
                  </a:solidFill>
                  <a:latin typeface="Courier New" panose="02070309020205020404" charset="0"/>
                  <a:ea typeface="宋体" panose="02010600030101010101" pitchFamily="2" charset="-122"/>
                  <a:sym typeface="+mn-ea"/>
                </a:rPr>
                <a:t>R∈1NF</a:t>
              </a:r>
              <a:r>
                <a:rPr lang="zh-CN" altLang="en-US" dirty="0">
                  <a:solidFill>
                    <a:srgbClr val="000000"/>
                  </a:solidFill>
                  <a:latin typeface="Courier New" panose="02070309020205020404" charset="0"/>
                  <a:ea typeface="宋体" panose="02010600030101010101" pitchFamily="2" charset="-122"/>
                  <a:sym typeface="+mn-ea"/>
                </a:rPr>
                <a:t>，并且</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的每个函数依赖的左边都是候选码，或者当</a:t>
              </a:r>
              <a:r>
                <a:rPr lang="en-US" altLang="zh-CN" dirty="0">
                  <a:solidFill>
                    <a:srgbClr val="000000"/>
                  </a:solidFill>
                  <a:latin typeface="Courier New" panose="02070309020205020404" charset="0"/>
                  <a:ea typeface="宋体" panose="02010600030101010101" pitchFamily="2" charset="-122"/>
                  <a:sym typeface="+mn-ea"/>
                </a:rPr>
                <a:t>R∈3NF</a:t>
              </a:r>
              <a:r>
                <a:rPr lang="zh-CN" altLang="en-US" dirty="0">
                  <a:solidFill>
                    <a:srgbClr val="000000"/>
                  </a:solidFill>
                  <a:latin typeface="Courier New" panose="02070309020205020404" charset="0"/>
                  <a:ea typeface="宋体" panose="02010600030101010101" pitchFamily="2" charset="-122"/>
                  <a:sym typeface="+mn-ea"/>
                </a:rPr>
                <a:t>时，且每个函数依赖的决定因素（起决定作用的属性）都必须包含候选关键字，则称</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属于</a:t>
              </a:r>
              <a:r>
                <a:rPr lang="en-US" altLang="zh-CN" dirty="0">
                  <a:solidFill>
                    <a:srgbClr val="000000"/>
                  </a:solidFill>
                  <a:latin typeface="Courier New" panose="02070309020205020404" charset="0"/>
                  <a:ea typeface="宋体" panose="02010600030101010101" pitchFamily="2" charset="-122"/>
                  <a:sym typeface="+mn-ea"/>
                </a:rPr>
                <a:t>BCNF</a:t>
              </a:r>
              <a:r>
                <a:rPr lang="zh-CN" altLang="en-US" dirty="0">
                  <a:solidFill>
                    <a:srgbClr val="000000"/>
                  </a:solidFill>
                  <a:latin typeface="Courier New" panose="02070309020205020404" charset="0"/>
                  <a:ea typeface="宋体" panose="02010600030101010101" pitchFamily="2" charset="-122"/>
                  <a:sym typeface="+mn-ea"/>
                </a:rPr>
                <a:t>范式，记作</a:t>
              </a:r>
              <a:r>
                <a:rPr lang="en-US" altLang="zh-CN" dirty="0">
                  <a:solidFill>
                    <a:srgbClr val="000000"/>
                  </a:solidFill>
                  <a:latin typeface="Courier New" panose="02070309020205020404" charset="0"/>
                  <a:ea typeface="宋体" panose="02010600030101010101" pitchFamily="2" charset="-122"/>
                  <a:sym typeface="+mn-ea"/>
                </a:rPr>
                <a:t>R∈BCNF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从</a:t>
              </a:r>
              <a:r>
                <a:rPr lang="en-US" altLang="zh-CN" dirty="0">
                  <a:solidFill>
                    <a:srgbClr val="000000"/>
                  </a:solidFill>
                  <a:latin typeface="Courier New" panose="02070309020205020404" charset="0"/>
                  <a:ea typeface="宋体" panose="02010600030101010101" pitchFamily="2" charset="-122"/>
                  <a:sym typeface="+mn-ea"/>
                </a:rPr>
                <a:t>BCNF</a:t>
              </a:r>
              <a:r>
                <a:rPr lang="zh-CN" altLang="en-US" dirty="0">
                  <a:solidFill>
                    <a:srgbClr val="000000"/>
                  </a:solidFill>
                  <a:latin typeface="Courier New" panose="02070309020205020404" charset="0"/>
                  <a:ea typeface="宋体" panose="02010600030101010101" pitchFamily="2" charset="-122"/>
                  <a:sym typeface="+mn-ea"/>
                </a:rPr>
                <a:t>定义得知，一个满足</a:t>
              </a:r>
              <a:r>
                <a:rPr lang="en-US" altLang="zh-CN" dirty="0">
                  <a:solidFill>
                    <a:srgbClr val="000000"/>
                  </a:solidFill>
                  <a:latin typeface="Courier New" panose="02070309020205020404" charset="0"/>
                  <a:ea typeface="宋体" panose="02010600030101010101" pitchFamily="2" charset="-122"/>
                  <a:sym typeface="+mn-ea"/>
                </a:rPr>
                <a:t>BCNF</a:t>
              </a:r>
              <a:r>
                <a:rPr lang="zh-CN" altLang="en-US" dirty="0">
                  <a:solidFill>
                    <a:srgbClr val="000000"/>
                  </a:solidFill>
                  <a:latin typeface="Courier New" panose="02070309020205020404" charset="0"/>
                  <a:ea typeface="宋体" panose="02010600030101010101" pitchFamily="2" charset="-122"/>
                  <a:sym typeface="+mn-ea"/>
                </a:rPr>
                <a:t>的关系模式存在如下特性。</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1</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中所有非主属性对候选码都是完全函数依赖。</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2</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中所有主属性对每一个不包含它的候选码都是完全函数依赖。</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3</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中没有任何属性完全函数依赖于非候选码的任何属性组。</a:t>
              </a:r>
            </a:p>
            <a:p>
              <a:pPr indent="457200"/>
              <a:r>
                <a:rPr lang="zh-CN" altLang="en-US" dirty="0">
                  <a:solidFill>
                    <a:srgbClr val="000000"/>
                  </a:solidFill>
                  <a:latin typeface="Courier New" panose="02070309020205020404" charset="0"/>
                  <a:ea typeface="宋体" panose="02010600030101010101" pitchFamily="2" charset="-122"/>
                  <a:sym typeface="+mn-ea"/>
                </a:rPr>
                <a:t>消除了主属性对主码的部分函数和传递函数依赖，可实现关系模式由</a:t>
              </a:r>
              <a:r>
                <a:rPr lang="en-US" altLang="zh-CN" dirty="0">
                  <a:solidFill>
                    <a:srgbClr val="000000"/>
                  </a:solidFill>
                  <a:latin typeface="Courier New" panose="02070309020205020404" charset="0"/>
                  <a:ea typeface="宋体" panose="02010600030101010101" pitchFamily="2" charset="-122"/>
                  <a:sym typeface="+mn-ea"/>
                </a:rPr>
                <a:t>3NF</a:t>
              </a:r>
              <a:r>
                <a:rPr lang="zh-CN" altLang="en-US" dirty="0">
                  <a:solidFill>
                    <a:srgbClr val="000000"/>
                  </a:solidFill>
                  <a:latin typeface="Courier New" panose="02070309020205020404" charset="0"/>
                  <a:ea typeface="宋体" panose="02010600030101010101" pitchFamily="2" charset="-122"/>
                  <a:sym typeface="+mn-ea"/>
                </a:rPr>
                <a:t>向</a:t>
              </a:r>
              <a:r>
                <a:rPr lang="en-US" altLang="zh-CN" dirty="0">
                  <a:solidFill>
                    <a:srgbClr val="000000"/>
                  </a:solidFill>
                  <a:latin typeface="Courier New" panose="02070309020205020404" charset="0"/>
                  <a:ea typeface="宋体" panose="02010600030101010101" pitchFamily="2" charset="-122"/>
                  <a:sym typeface="+mn-ea"/>
                </a:rPr>
                <a:t>BCNF</a:t>
              </a:r>
              <a:r>
                <a:rPr lang="zh-CN" altLang="en-US" dirty="0">
                  <a:solidFill>
                    <a:srgbClr val="000000"/>
                  </a:solidFill>
                  <a:latin typeface="Courier New" panose="02070309020205020404" charset="0"/>
                  <a:ea typeface="宋体" panose="02010600030101010101" pitchFamily="2" charset="-122"/>
                  <a:sym typeface="+mn-ea"/>
                </a:rPr>
                <a:t>转换。</a:t>
              </a:r>
            </a:p>
            <a:p>
              <a:pPr indent="457200"/>
              <a:r>
                <a:rPr lang="zh-CN" altLang="en-US" dirty="0">
                  <a:solidFill>
                    <a:srgbClr val="000000"/>
                  </a:solidFill>
                  <a:latin typeface="Courier New" panose="02070309020205020404" charset="0"/>
                  <a:ea typeface="宋体" panose="02010600030101010101" pitchFamily="2" charset="-122"/>
                  <a:sym typeface="+mn-ea"/>
                </a:rPr>
                <a:t>从函数依赖角度考虑，</a:t>
              </a:r>
              <a:r>
                <a:rPr lang="en-US" altLang="zh-CN" dirty="0">
                  <a:solidFill>
                    <a:srgbClr val="000000"/>
                  </a:solidFill>
                  <a:latin typeface="Courier New" panose="02070309020205020404" charset="0"/>
                  <a:ea typeface="宋体" panose="02010600030101010101" pitchFamily="2" charset="-122"/>
                  <a:sym typeface="+mn-ea"/>
                </a:rPr>
                <a:t>BCNF</a:t>
              </a:r>
              <a:r>
                <a:rPr lang="zh-CN" altLang="en-US" dirty="0">
                  <a:solidFill>
                    <a:srgbClr val="000000"/>
                  </a:solidFill>
                  <a:latin typeface="Courier New" panose="02070309020205020404" charset="0"/>
                  <a:ea typeface="宋体" panose="02010600030101010101" pitchFamily="2" charset="-122"/>
                  <a:sym typeface="+mn-ea"/>
                </a:rPr>
                <a:t>之前的所有范式适用于两个实体及其之间的关系。关系模式一旦达到了</a:t>
              </a:r>
              <a:r>
                <a:rPr lang="en-US" altLang="zh-CN" dirty="0">
                  <a:solidFill>
                    <a:srgbClr val="000000"/>
                  </a:solidFill>
                  <a:latin typeface="Courier New" panose="02070309020205020404" charset="0"/>
                  <a:ea typeface="宋体" panose="02010600030101010101" pitchFamily="2" charset="-122"/>
                  <a:sym typeface="+mn-ea"/>
                </a:rPr>
                <a:t>BCNF</a:t>
              </a:r>
              <a:r>
                <a:rPr lang="zh-CN" altLang="en-US" dirty="0">
                  <a:solidFill>
                    <a:srgbClr val="000000"/>
                  </a:solidFill>
                  <a:latin typeface="Courier New" panose="02070309020205020404" charset="0"/>
                  <a:ea typeface="宋体" panose="02010600030101010101" pitchFamily="2" charset="-122"/>
                  <a:sym typeface="+mn-ea"/>
                </a:rPr>
                <a:t>，就消除了数据冗余和操作异常。不过数据依赖除了函数依赖以外，还有多值依赖和连接依赖，因此，即使达到</a:t>
              </a:r>
              <a:r>
                <a:rPr lang="en-US" altLang="zh-CN" dirty="0">
                  <a:solidFill>
                    <a:srgbClr val="000000"/>
                  </a:solidFill>
                  <a:latin typeface="Courier New" panose="02070309020205020404" charset="0"/>
                  <a:ea typeface="宋体" panose="02010600030101010101" pitchFamily="2" charset="-122"/>
                  <a:sym typeface="+mn-ea"/>
                </a:rPr>
                <a:t>BCNF</a:t>
              </a:r>
              <a:r>
                <a:rPr lang="zh-CN" altLang="en-US" dirty="0">
                  <a:solidFill>
                    <a:srgbClr val="000000"/>
                  </a:solidFill>
                  <a:latin typeface="Courier New" panose="02070309020205020404" charset="0"/>
                  <a:ea typeface="宋体" panose="02010600030101010101" pitchFamily="2" charset="-122"/>
                  <a:sym typeface="+mn-ea"/>
                </a:rPr>
                <a:t>范式的关系模式仍有可能存在其它问题，这也是范式理论存在</a:t>
              </a:r>
              <a:r>
                <a:rPr lang="en-US" altLang="zh-CN" dirty="0">
                  <a:solidFill>
                    <a:srgbClr val="000000"/>
                  </a:solidFill>
                  <a:latin typeface="Courier New" panose="02070309020205020404" charset="0"/>
                  <a:ea typeface="宋体" panose="02010600030101010101" pitchFamily="2" charset="-122"/>
                  <a:sym typeface="+mn-ea"/>
                </a:rPr>
                <a:t>4NF</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5NF</a:t>
              </a:r>
              <a:r>
                <a:rPr lang="zh-CN" altLang="en-US" dirty="0">
                  <a:solidFill>
                    <a:srgbClr val="000000"/>
                  </a:solidFill>
                  <a:latin typeface="Courier New" panose="02070309020205020404" charset="0"/>
                  <a:ea typeface="宋体" panose="02010600030101010101" pitchFamily="2" charset="-122"/>
                  <a:sym typeface="+mn-ea"/>
                </a:rPr>
                <a:t>等范式的原因。具体用法请参照有关资料，这里不再赘述。</a:t>
              </a:r>
            </a:p>
          </p:txBody>
        </p:sp>
        <p:sp>
          <p:nvSpPr>
            <p:cNvPr id="8" name="矩形 7"/>
            <p:cNvSpPr/>
            <p:nvPr/>
          </p:nvSpPr>
          <p:spPr>
            <a:xfrm>
              <a:off x="1088299" y="4213143"/>
              <a:ext cx="2241974" cy="3414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4</a:t>
              </a:r>
              <a:r>
                <a:rPr lang="zh-CN" altLang="en-US" b="1" dirty="0">
                  <a:solidFill>
                    <a:srgbClr val="000000">
                      <a:lumMod val="65000"/>
                      <a:lumOff val="35000"/>
                    </a:srgbClr>
                  </a:solidFill>
                </a:rPr>
                <a:t>．</a:t>
              </a:r>
              <a:r>
                <a:rPr lang="en-US" altLang="zh-CN" b="1" dirty="0">
                  <a:solidFill>
                    <a:srgbClr val="000000">
                      <a:lumMod val="65000"/>
                      <a:lumOff val="35000"/>
                    </a:srgbClr>
                  </a:solidFill>
                </a:rPr>
                <a:t>BCNF</a:t>
              </a:r>
              <a:r>
                <a:rPr lang="zh-CN" altLang="en-US" b="1" dirty="0">
                  <a:solidFill>
                    <a:srgbClr val="000000">
                      <a:lumMod val="65000"/>
                      <a:lumOff val="35000"/>
                    </a:srgbClr>
                  </a:solidFill>
                </a:rPr>
                <a:t>（</a:t>
              </a:r>
              <a:r>
                <a:rPr lang="en-US" altLang="zh-CN" b="1" dirty="0" err="1">
                  <a:solidFill>
                    <a:srgbClr val="000000">
                      <a:lumMod val="65000"/>
                      <a:lumOff val="35000"/>
                    </a:srgbClr>
                  </a:solidFill>
                </a:rPr>
                <a:t>Boyee_Codd</a:t>
              </a:r>
              <a:r>
                <a:rPr lang="en-US" altLang="zh-CN" b="1" dirty="0">
                  <a:solidFill>
                    <a:srgbClr val="000000">
                      <a:lumMod val="65000"/>
                      <a:lumOff val="35000"/>
                    </a:srgbClr>
                  </a:solidFill>
                </a:rPr>
                <a:t> Normal Form</a:t>
              </a:r>
              <a:r>
                <a:rPr lang="zh-CN" altLang="en-US" b="1" dirty="0">
                  <a:solidFill>
                    <a:srgbClr val="000000">
                      <a:lumMod val="65000"/>
                      <a:lumOff val="35000"/>
                    </a:srgbClr>
                  </a:solidFill>
                </a:rPr>
                <a:t>）</a:t>
              </a: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81768823"/>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范式的类型</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330" y="1242060"/>
            <a:ext cx="10164429" cy="3887058"/>
            <a:chOff x="1088266" y="4213143"/>
            <a:chExt cx="2242007" cy="3350801"/>
          </a:xfrm>
        </p:grpSpPr>
        <p:sp>
          <p:nvSpPr>
            <p:cNvPr id="7" name="矩形 6"/>
            <p:cNvSpPr/>
            <p:nvPr/>
          </p:nvSpPr>
          <p:spPr>
            <a:xfrm>
              <a:off x="1088266" y="4857723"/>
              <a:ext cx="2166179" cy="2706221"/>
            </a:xfrm>
            <a:prstGeom prst="rect">
              <a:avLst/>
            </a:prstGeom>
          </p:spPr>
          <p:txBody>
            <a:bodyPr wrap="square">
              <a:spAutoFit/>
              <a:scene3d>
                <a:camera prst="orthographicFront"/>
                <a:lightRig rig="threePt" dir="t"/>
              </a:scene3d>
              <a:sp3d contourW="6350"/>
            </a:bodyPr>
            <a:lstStyle/>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1</a:t>
              </a:r>
              <a:r>
                <a:rPr lang="zh-CN" altLang="en-US" dirty="0">
                  <a:solidFill>
                    <a:srgbClr val="000000"/>
                  </a:solidFill>
                  <a:latin typeface="Courier New" panose="02070309020205020404" charset="0"/>
                  <a:ea typeface="宋体" panose="02010600030101010101" pitchFamily="2" charset="-122"/>
                  <a:sym typeface="+mn-ea"/>
                </a:rPr>
                <a:t>）求函数依赖集</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中决定因素是否为候选码，即求</a:t>
              </a:r>
              <a:r>
                <a:rPr lang="en-US" altLang="zh-CN" dirty="0">
                  <a:solidFill>
                    <a:srgbClr val="000000"/>
                  </a:solidFill>
                  <a:latin typeface="Courier New" panose="02070309020205020404" charset="0"/>
                  <a:ea typeface="宋体" panose="02010600030101010101" pitchFamily="2" charset="-122"/>
                  <a:sym typeface="+mn-ea"/>
                </a:rPr>
                <a:t>ABF+</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EF+</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CF+</a:t>
              </a:r>
              <a:r>
                <a:rPr lang="zh-CN" altLang="en-US" dirty="0">
                  <a:solidFill>
                    <a:srgbClr val="000000"/>
                  </a:solidFill>
                  <a:latin typeface="Courier New" panose="02070309020205020404" charset="0"/>
                  <a:ea typeface="宋体" panose="02010600030101010101" pitchFamily="2" charset="-122"/>
                  <a:sym typeface="+mn-ea"/>
                </a:rPr>
                <a:t>。得到</a:t>
              </a:r>
              <a:r>
                <a:rPr lang="en-US" altLang="zh-CN" dirty="0">
                  <a:solidFill>
                    <a:srgbClr val="000000"/>
                  </a:solidFill>
                  <a:latin typeface="Courier New" panose="02070309020205020404" charset="0"/>
                  <a:ea typeface="宋体" panose="02010600030101010101" pitchFamily="2" charset="-122"/>
                  <a:sym typeface="+mn-ea"/>
                </a:rPr>
                <a:t>ABF+=U</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EF+=U</a:t>
              </a:r>
              <a:r>
                <a:rPr lang="zh-CN" altLang="en-US" dirty="0">
                  <a:solidFill>
                    <a:srgbClr val="000000"/>
                  </a:solidFill>
                  <a:latin typeface="Courier New" panose="02070309020205020404" charset="0"/>
                  <a:ea typeface="宋体" panose="02010600030101010101" pitchFamily="2" charset="-122"/>
                  <a:sym typeface="+mn-ea"/>
                </a:rPr>
                <a:t>。再求</a:t>
              </a:r>
              <a:r>
                <a:rPr lang="en-US" altLang="zh-CN" dirty="0">
                  <a:solidFill>
                    <a:srgbClr val="000000"/>
                  </a:solidFill>
                  <a:latin typeface="Courier New" panose="02070309020205020404" charset="0"/>
                  <a:ea typeface="宋体" panose="02010600030101010101" pitchFamily="2" charset="-122"/>
                  <a:sym typeface="+mn-ea"/>
                </a:rPr>
                <a:t>AF+</a:t>
              </a:r>
              <a:r>
                <a:rPr lang="zh-CN" altLang="en-US" dirty="0">
                  <a:solidFill>
                    <a:srgbClr val="000000"/>
                  </a:solidFill>
                  <a:latin typeface="Courier New" panose="02070309020205020404" charset="0"/>
                  <a:ea typeface="宋体" panose="02010600030101010101" pitchFamily="2" charset="-122"/>
                  <a:sym typeface="+mn-ea"/>
                </a:rPr>
                <a:t>和</a:t>
              </a:r>
              <a:r>
                <a:rPr lang="en-US" altLang="zh-CN" dirty="0">
                  <a:solidFill>
                    <a:srgbClr val="000000"/>
                  </a:solidFill>
                  <a:latin typeface="Courier New" panose="02070309020205020404" charset="0"/>
                  <a:ea typeface="宋体" panose="02010600030101010101" pitchFamily="2" charset="-122"/>
                  <a:sym typeface="+mn-ea"/>
                </a:rPr>
                <a:t>BF+</a:t>
              </a:r>
              <a:r>
                <a:rPr lang="zh-CN" altLang="en-US" dirty="0">
                  <a:solidFill>
                    <a:srgbClr val="000000"/>
                  </a:solidFill>
                  <a:latin typeface="Courier New" panose="02070309020205020404" charset="0"/>
                  <a:ea typeface="宋体" panose="02010600030101010101" pitchFamily="2" charset="-122"/>
                  <a:sym typeface="+mn-ea"/>
                </a:rPr>
                <a:t>，判断两者是否为</a:t>
              </a:r>
              <a:r>
                <a:rPr lang="en-US" altLang="zh-CN" dirty="0">
                  <a:solidFill>
                    <a:srgbClr val="000000"/>
                  </a:solidFill>
                  <a:latin typeface="Courier New" panose="02070309020205020404" charset="0"/>
                  <a:ea typeface="宋体" panose="02010600030101010101" pitchFamily="2" charset="-122"/>
                  <a:sym typeface="+mn-ea"/>
                </a:rPr>
                <a:t>U</a:t>
              </a:r>
              <a:r>
                <a:rPr lang="zh-CN" altLang="en-US" dirty="0">
                  <a:solidFill>
                    <a:srgbClr val="000000"/>
                  </a:solidFill>
                  <a:latin typeface="Courier New" panose="02070309020205020404" charset="0"/>
                  <a:ea typeface="宋体" panose="02010600030101010101" pitchFamily="2" charset="-122"/>
                  <a:sym typeface="+mn-ea"/>
                </a:rPr>
                <a:t>？因为</a:t>
              </a:r>
              <a:r>
                <a:rPr lang="en-US" altLang="zh-CN" dirty="0">
                  <a:solidFill>
                    <a:srgbClr val="000000"/>
                  </a:solidFill>
                  <a:latin typeface="Courier New" panose="02070309020205020404" charset="0"/>
                  <a:ea typeface="宋体" panose="02010600030101010101" pitchFamily="2" charset="-122"/>
                  <a:sym typeface="+mn-ea"/>
                </a:rPr>
                <a:t>AF+≠U</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BF+≠U</a:t>
              </a:r>
              <a:r>
                <a:rPr lang="zh-CN" altLang="en-US" dirty="0">
                  <a:solidFill>
                    <a:srgbClr val="000000"/>
                  </a:solidFill>
                  <a:latin typeface="Courier New" panose="02070309020205020404" charset="0"/>
                  <a:ea typeface="宋体" panose="02010600030101010101" pitchFamily="2" charset="-122"/>
                  <a:sym typeface="+mn-ea"/>
                </a:rPr>
                <a:t>，所以</a:t>
              </a:r>
              <a:r>
                <a:rPr lang="en-US" altLang="zh-CN" dirty="0">
                  <a:solidFill>
                    <a:srgbClr val="000000"/>
                  </a:solidFill>
                  <a:latin typeface="Courier New" panose="02070309020205020404" charset="0"/>
                  <a:ea typeface="宋体" panose="02010600030101010101" pitchFamily="2" charset="-122"/>
                  <a:sym typeface="+mn-ea"/>
                </a:rPr>
                <a:t>AB</a:t>
              </a:r>
              <a:r>
                <a:rPr lang="zh-CN" altLang="en-US" dirty="0">
                  <a:solidFill>
                    <a:srgbClr val="000000"/>
                  </a:solidFill>
                  <a:latin typeface="Courier New" panose="02070309020205020404" charset="0"/>
                  <a:ea typeface="宋体" panose="02010600030101010101" pitchFamily="2" charset="-122"/>
                  <a:sym typeface="+mn-ea"/>
                </a:rPr>
                <a:t>和</a:t>
              </a:r>
              <a:r>
                <a:rPr lang="en-US" altLang="zh-CN" dirty="0">
                  <a:solidFill>
                    <a:srgbClr val="000000"/>
                  </a:solidFill>
                  <a:latin typeface="Courier New" panose="02070309020205020404" charset="0"/>
                  <a:ea typeface="宋体" panose="02010600030101010101" pitchFamily="2" charset="-122"/>
                  <a:sym typeface="+mn-ea"/>
                </a:rPr>
                <a:t>E</a:t>
              </a:r>
              <a:r>
                <a:rPr lang="zh-CN" altLang="en-US" dirty="0">
                  <a:solidFill>
                    <a:srgbClr val="000000"/>
                  </a:solidFill>
                  <a:latin typeface="Courier New" panose="02070309020205020404" charset="0"/>
                  <a:ea typeface="宋体" panose="02010600030101010101" pitchFamily="2" charset="-122"/>
                  <a:sym typeface="+mn-ea"/>
                </a:rPr>
                <a:t>是候选码。</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2</a:t>
              </a:r>
              <a:r>
                <a:rPr lang="zh-CN" altLang="en-US" dirty="0">
                  <a:solidFill>
                    <a:srgbClr val="000000"/>
                  </a:solidFill>
                  <a:latin typeface="Courier New" panose="02070309020205020404" charset="0"/>
                  <a:ea typeface="宋体" panose="02010600030101010101" pitchFamily="2" charset="-122"/>
                  <a:sym typeface="+mn-ea"/>
                </a:rPr>
                <a:t>）由候选码判断主属性为</a:t>
              </a:r>
              <a:r>
                <a:rPr lang="en-US" altLang="zh-CN" dirty="0">
                  <a:solidFill>
                    <a:srgbClr val="000000"/>
                  </a:solidFill>
                  <a:latin typeface="Courier New" panose="02070309020205020404" charset="0"/>
                  <a:ea typeface="宋体" panose="02010600030101010101" pitchFamily="2" charset="-122"/>
                  <a:sym typeface="+mn-ea"/>
                </a:rPr>
                <a:t>A</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B</a:t>
              </a:r>
              <a:r>
                <a:rPr lang="zh-CN" altLang="en-US" dirty="0">
                  <a:solidFill>
                    <a:srgbClr val="000000"/>
                  </a:solidFill>
                  <a:latin typeface="Courier New" panose="02070309020205020404" charset="0"/>
                  <a:ea typeface="宋体" panose="02010600030101010101" pitchFamily="2" charset="-122"/>
                  <a:sym typeface="+mn-ea"/>
                </a:rPr>
                <a:t>和</a:t>
              </a:r>
              <a:r>
                <a:rPr lang="en-US" altLang="zh-CN" dirty="0">
                  <a:solidFill>
                    <a:srgbClr val="000000"/>
                  </a:solidFill>
                  <a:latin typeface="Courier New" panose="02070309020205020404" charset="0"/>
                  <a:ea typeface="宋体" panose="02010600030101010101" pitchFamily="2" charset="-122"/>
                  <a:sym typeface="+mn-ea"/>
                </a:rPr>
                <a:t>E</a:t>
              </a:r>
              <a:r>
                <a:rPr lang="zh-CN" altLang="en-US" dirty="0">
                  <a:solidFill>
                    <a:srgbClr val="000000"/>
                  </a:solidFill>
                  <a:latin typeface="Courier New" panose="02070309020205020404" charset="0"/>
                  <a:ea typeface="宋体" panose="02010600030101010101" pitchFamily="2" charset="-122"/>
                  <a:sym typeface="+mn-ea"/>
                </a:rPr>
                <a:t>，非主属性为</a:t>
              </a:r>
              <a:r>
                <a:rPr lang="en-US" altLang="zh-CN" dirty="0">
                  <a:solidFill>
                    <a:srgbClr val="000000"/>
                  </a:solidFill>
                  <a:latin typeface="Courier New" panose="02070309020205020404" charset="0"/>
                  <a:ea typeface="宋体" panose="02010600030101010101" pitchFamily="2" charset="-122"/>
                  <a:sym typeface="+mn-ea"/>
                </a:rPr>
                <a:t>C</a:t>
              </a:r>
              <a:r>
                <a:rPr lang="zh-CN" altLang="en-US" dirty="0">
                  <a:solidFill>
                    <a:srgbClr val="000000"/>
                  </a:solidFill>
                  <a:latin typeface="Courier New" panose="02070309020205020404" charset="0"/>
                  <a:ea typeface="宋体" panose="02010600030101010101" pitchFamily="2" charset="-122"/>
                  <a:sym typeface="+mn-ea"/>
                </a:rPr>
                <a:t>和</a:t>
              </a:r>
              <a:r>
                <a:rPr lang="en-US" altLang="zh-CN" dirty="0">
                  <a:solidFill>
                    <a:srgbClr val="000000"/>
                  </a:solidFill>
                  <a:latin typeface="Courier New" panose="02070309020205020404" charset="0"/>
                  <a:ea typeface="宋体" panose="02010600030101010101" pitchFamily="2" charset="-122"/>
                  <a:sym typeface="+mn-ea"/>
                </a:rPr>
                <a:t>D</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3</a:t>
              </a:r>
              <a:r>
                <a:rPr lang="zh-CN" altLang="en-US" dirty="0">
                  <a:solidFill>
                    <a:srgbClr val="000000"/>
                  </a:solidFill>
                  <a:latin typeface="Courier New" panose="02070309020205020404" charset="0"/>
                  <a:ea typeface="宋体" panose="02010600030101010101" pitchFamily="2" charset="-122"/>
                  <a:sym typeface="+mn-ea"/>
                </a:rPr>
                <a:t>）判断非主属性对候选码有没有部分函数依赖。候选码</a:t>
              </a:r>
              <a:r>
                <a:rPr lang="en-US" altLang="zh-CN" dirty="0">
                  <a:solidFill>
                    <a:srgbClr val="000000"/>
                  </a:solidFill>
                  <a:latin typeface="Courier New" panose="02070309020205020404" charset="0"/>
                  <a:ea typeface="宋体" panose="02010600030101010101" pitchFamily="2" charset="-122"/>
                  <a:sym typeface="+mn-ea"/>
                </a:rPr>
                <a:t>E</a:t>
              </a:r>
              <a:r>
                <a:rPr lang="zh-CN" altLang="en-US" dirty="0">
                  <a:solidFill>
                    <a:srgbClr val="000000"/>
                  </a:solidFill>
                  <a:latin typeface="Courier New" panose="02070309020205020404" charset="0"/>
                  <a:ea typeface="宋体" panose="02010600030101010101" pitchFamily="2" charset="-122"/>
                  <a:sym typeface="+mn-ea"/>
                </a:rPr>
                <a:t>只有一个属性，不可分，所以不必判断。候选码</a:t>
              </a:r>
              <a:r>
                <a:rPr lang="en-US" altLang="zh-CN" dirty="0">
                  <a:solidFill>
                    <a:srgbClr val="000000"/>
                  </a:solidFill>
                  <a:latin typeface="Courier New" panose="02070309020205020404" charset="0"/>
                  <a:ea typeface="宋体" panose="02010600030101010101" pitchFamily="2" charset="-122"/>
                  <a:sym typeface="+mn-ea"/>
                </a:rPr>
                <a:t>AB</a:t>
              </a:r>
              <a:r>
                <a:rPr lang="zh-CN" altLang="en-US" dirty="0">
                  <a:solidFill>
                    <a:srgbClr val="000000"/>
                  </a:solidFill>
                  <a:latin typeface="Courier New" panose="02070309020205020404" charset="0"/>
                  <a:ea typeface="宋体" panose="02010600030101010101" pitchFamily="2" charset="-122"/>
                  <a:sym typeface="+mn-ea"/>
                </a:rPr>
                <a:t>，决定因素中没有</a:t>
              </a:r>
              <a:r>
                <a:rPr lang="en-US" altLang="zh-CN" dirty="0">
                  <a:solidFill>
                    <a:srgbClr val="000000"/>
                  </a:solidFill>
                  <a:latin typeface="Courier New" panose="02070309020205020404" charset="0"/>
                  <a:ea typeface="宋体" panose="02010600030101010101" pitchFamily="2" charset="-122"/>
                  <a:sym typeface="+mn-ea"/>
                </a:rPr>
                <a:t>A</a:t>
              </a:r>
              <a:r>
                <a:rPr lang="zh-CN" altLang="en-US" dirty="0">
                  <a:solidFill>
                    <a:srgbClr val="000000"/>
                  </a:solidFill>
                  <a:latin typeface="Courier New" panose="02070309020205020404" charset="0"/>
                  <a:ea typeface="宋体" panose="02010600030101010101" pitchFamily="2" charset="-122"/>
                  <a:sym typeface="+mn-ea"/>
                </a:rPr>
                <a:t>或</a:t>
              </a:r>
              <a:r>
                <a:rPr lang="en-US" altLang="zh-CN" dirty="0">
                  <a:solidFill>
                    <a:srgbClr val="000000"/>
                  </a:solidFill>
                  <a:latin typeface="Courier New" panose="02070309020205020404" charset="0"/>
                  <a:ea typeface="宋体" panose="02010600030101010101" pitchFamily="2" charset="-122"/>
                  <a:sym typeface="+mn-ea"/>
                </a:rPr>
                <a:t>B</a:t>
              </a:r>
              <a:r>
                <a:rPr lang="zh-CN" altLang="en-US" dirty="0">
                  <a:solidFill>
                    <a:srgbClr val="000000"/>
                  </a:solidFill>
                  <a:latin typeface="Courier New" panose="02070309020205020404" charset="0"/>
                  <a:ea typeface="宋体" panose="02010600030101010101" pitchFamily="2" charset="-122"/>
                  <a:sym typeface="+mn-ea"/>
                </a:rPr>
                <a:t>，所以不存在非主属性对候选码的部分函数依赖，达到</a:t>
              </a:r>
              <a:r>
                <a:rPr lang="en-US" altLang="zh-CN" dirty="0">
                  <a:solidFill>
                    <a:srgbClr val="000000"/>
                  </a:solidFill>
                  <a:latin typeface="Courier New" panose="02070309020205020404" charset="0"/>
                  <a:ea typeface="宋体" panose="02010600030101010101" pitchFamily="2" charset="-122"/>
                  <a:sym typeface="+mn-ea"/>
                </a:rPr>
                <a:t>2NF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4</a:t>
              </a:r>
              <a:r>
                <a:rPr lang="zh-CN" altLang="en-US" dirty="0">
                  <a:solidFill>
                    <a:srgbClr val="000000"/>
                  </a:solidFill>
                  <a:latin typeface="Courier New" panose="02070309020205020404" charset="0"/>
                  <a:ea typeface="宋体" panose="02010600030101010101" pitchFamily="2" charset="-122"/>
                  <a:sym typeface="+mn-ea"/>
                </a:rPr>
                <a:t>）判断非主属性对候选码有没有传递函数依赖。在函数依赖集中有</a:t>
              </a:r>
              <a:r>
                <a:rPr lang="en-US" altLang="zh-CN" dirty="0">
                  <a:solidFill>
                    <a:srgbClr val="000000"/>
                  </a:solidFill>
                  <a:latin typeface="Courier New" panose="02070309020205020404" charset="0"/>
                  <a:ea typeface="宋体" panose="02010600030101010101" pitchFamily="2" charset="-122"/>
                  <a:sym typeface="+mn-ea"/>
                </a:rPr>
                <a:t>AB→CE</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C→D</a:t>
              </a:r>
              <a:r>
                <a:rPr lang="zh-CN" altLang="en-US" dirty="0">
                  <a:solidFill>
                    <a:srgbClr val="000000"/>
                  </a:solidFill>
                  <a:latin typeface="Courier New" panose="02070309020205020404" charset="0"/>
                  <a:ea typeface="宋体" panose="02010600030101010101" pitchFamily="2" charset="-122"/>
                  <a:sym typeface="+mn-ea"/>
                </a:rPr>
                <a:t>，所以</a:t>
              </a:r>
              <a:r>
                <a:rPr lang="en-US" altLang="zh-CN" dirty="0">
                  <a:solidFill>
                    <a:srgbClr val="000000"/>
                  </a:solidFill>
                  <a:latin typeface="Courier New" panose="02070309020205020404" charset="0"/>
                  <a:ea typeface="宋体" panose="02010600030101010101" pitchFamily="2" charset="-122"/>
                  <a:sym typeface="+mn-ea"/>
                </a:rPr>
                <a:t>AB→C</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C→D</a:t>
              </a:r>
              <a:r>
                <a:rPr lang="zh-CN" altLang="en-US" dirty="0">
                  <a:solidFill>
                    <a:srgbClr val="000000"/>
                  </a:solidFill>
                  <a:latin typeface="Courier New" panose="02070309020205020404" charset="0"/>
                  <a:ea typeface="宋体" panose="02010600030101010101" pitchFamily="2" charset="-122"/>
                  <a:sym typeface="+mn-ea"/>
                </a:rPr>
                <a:t>，存在非主属性</a:t>
              </a:r>
              <a:r>
                <a:rPr lang="en-US" altLang="zh-CN" dirty="0">
                  <a:solidFill>
                    <a:srgbClr val="000000"/>
                  </a:solidFill>
                  <a:latin typeface="Courier New" panose="02070309020205020404" charset="0"/>
                  <a:ea typeface="宋体" panose="02010600030101010101" pitchFamily="2" charset="-122"/>
                  <a:sym typeface="+mn-ea"/>
                </a:rPr>
                <a:t>D</a:t>
              </a:r>
              <a:r>
                <a:rPr lang="zh-CN" altLang="en-US" dirty="0">
                  <a:solidFill>
                    <a:srgbClr val="000000"/>
                  </a:solidFill>
                  <a:latin typeface="Courier New" panose="02070309020205020404" charset="0"/>
                  <a:ea typeface="宋体" panose="02010600030101010101" pitchFamily="2" charset="-122"/>
                  <a:sym typeface="+mn-ea"/>
                </a:rPr>
                <a:t>对候选码</a:t>
              </a:r>
              <a:r>
                <a:rPr lang="en-US" altLang="zh-CN" dirty="0">
                  <a:solidFill>
                    <a:srgbClr val="000000"/>
                  </a:solidFill>
                  <a:latin typeface="Courier New" panose="02070309020205020404" charset="0"/>
                  <a:ea typeface="宋体" panose="02010600030101010101" pitchFamily="2" charset="-122"/>
                  <a:sym typeface="+mn-ea"/>
                </a:rPr>
                <a:t>AB</a:t>
              </a:r>
              <a:r>
                <a:rPr lang="zh-CN" altLang="en-US" dirty="0">
                  <a:solidFill>
                    <a:srgbClr val="000000"/>
                  </a:solidFill>
                  <a:latin typeface="Courier New" panose="02070309020205020404" charset="0"/>
                  <a:ea typeface="宋体" panose="02010600030101010101" pitchFamily="2" charset="-122"/>
                  <a:sym typeface="+mn-ea"/>
                </a:rPr>
                <a:t>的传递函数依赖，因此，关系模式</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只能达到</a:t>
              </a:r>
              <a:r>
                <a:rPr lang="en-US" altLang="zh-CN" dirty="0">
                  <a:solidFill>
                    <a:srgbClr val="000000"/>
                  </a:solidFill>
                  <a:latin typeface="Courier New" panose="02070309020205020404" charset="0"/>
                  <a:ea typeface="宋体" panose="02010600030101010101" pitchFamily="2" charset="-122"/>
                  <a:sym typeface="+mn-ea"/>
                </a:rPr>
                <a:t>2NF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由此可知，关系模式</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只能达到第二范式。</a:t>
              </a:r>
            </a:p>
            <a:p>
              <a:pPr indent="457200"/>
              <a:r>
                <a:rPr lang="zh-CN" altLang="en-US" dirty="0">
                  <a:solidFill>
                    <a:srgbClr val="000000"/>
                  </a:solidFill>
                  <a:latin typeface="Courier New" panose="02070309020205020404" charset="0"/>
                  <a:ea typeface="宋体" panose="02010600030101010101" pitchFamily="2" charset="-122"/>
                  <a:sym typeface="+mn-ea"/>
                </a:rPr>
                <a:t>注意：如果片面追求更高级别的范式，可能会使数据库设计过程更加复杂，甚至会影响到应用程序的开发，加重程序代码编写的工作量。</a:t>
              </a:r>
            </a:p>
          </p:txBody>
        </p:sp>
        <p:sp>
          <p:nvSpPr>
            <p:cNvPr id="8" name="矩形 7"/>
            <p:cNvSpPr/>
            <p:nvPr/>
          </p:nvSpPr>
          <p:spPr>
            <a:xfrm>
              <a:off x="1088299" y="4213143"/>
              <a:ext cx="2241974" cy="652677"/>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a:t>
              </a:r>
              <a:r>
                <a:rPr lang="zh-CN" altLang="en-US" b="1" dirty="0">
                  <a:solidFill>
                    <a:srgbClr val="000000">
                      <a:lumMod val="65000"/>
                      <a:lumOff val="35000"/>
                    </a:srgbClr>
                  </a:solidFill>
                </a:rPr>
                <a:t>例</a:t>
              </a:r>
              <a:r>
                <a:rPr lang="en-US" altLang="zh-CN" b="1" dirty="0">
                  <a:solidFill>
                    <a:srgbClr val="000000">
                      <a:lumMod val="65000"/>
                      <a:lumOff val="35000"/>
                    </a:srgbClr>
                  </a:solidFill>
                </a:rPr>
                <a:t>3-7】 </a:t>
              </a:r>
              <a:r>
                <a:rPr lang="zh-CN" altLang="en-US" b="1" dirty="0">
                  <a:solidFill>
                    <a:srgbClr val="000000">
                      <a:lumMod val="65000"/>
                      <a:lumOff val="35000"/>
                    </a:srgbClr>
                  </a:solidFill>
                </a:rPr>
                <a:t>关系模式模式</a:t>
              </a:r>
              <a:r>
                <a:rPr lang="en-US" altLang="zh-CN" b="1" dirty="0">
                  <a:solidFill>
                    <a:srgbClr val="000000">
                      <a:lumMod val="65000"/>
                      <a:lumOff val="35000"/>
                    </a:srgbClr>
                  </a:solidFill>
                </a:rPr>
                <a:t>R(U,F)</a:t>
              </a:r>
              <a:r>
                <a:rPr lang="zh-CN" altLang="en-US" b="1" dirty="0">
                  <a:solidFill>
                    <a:srgbClr val="000000">
                      <a:lumMod val="65000"/>
                      <a:lumOff val="35000"/>
                    </a:srgbClr>
                  </a:solidFill>
                </a:rPr>
                <a:t>，</a:t>
              </a:r>
              <a:r>
                <a:rPr lang="en-US" altLang="zh-CN" b="1" dirty="0">
                  <a:solidFill>
                    <a:srgbClr val="000000">
                      <a:lumMod val="65000"/>
                      <a:lumOff val="35000"/>
                    </a:srgbClr>
                  </a:solidFill>
                </a:rPr>
                <a:t>U={A,B,C,D,E}</a:t>
              </a:r>
              <a:r>
                <a:rPr lang="zh-CN" altLang="en-US" b="1" dirty="0">
                  <a:solidFill>
                    <a:srgbClr val="000000">
                      <a:lumMod val="65000"/>
                      <a:lumOff val="35000"/>
                    </a:srgbClr>
                  </a:solidFill>
                </a:rPr>
                <a:t>，函数依赖集</a:t>
              </a:r>
              <a:r>
                <a:rPr lang="en-US" altLang="zh-CN" b="1" dirty="0">
                  <a:solidFill>
                    <a:srgbClr val="000000">
                      <a:lumMod val="65000"/>
                      <a:lumOff val="35000"/>
                    </a:srgbClr>
                  </a:solidFill>
                </a:rPr>
                <a:t>F={AB→CE,E→AB,C→D}</a:t>
              </a:r>
              <a:r>
                <a:rPr lang="zh-CN" altLang="en-US" b="1" dirty="0">
                  <a:solidFill>
                    <a:srgbClr val="000000">
                      <a:lumMod val="65000"/>
                      <a:lumOff val="35000"/>
                    </a:srgbClr>
                  </a:solidFill>
                </a:rPr>
                <a:t>，试问</a:t>
              </a:r>
              <a:r>
                <a:rPr lang="en-US" altLang="zh-CN" b="1" dirty="0">
                  <a:solidFill>
                    <a:srgbClr val="000000">
                      <a:lumMod val="65000"/>
                      <a:lumOff val="35000"/>
                    </a:srgbClr>
                  </a:solidFill>
                </a:rPr>
                <a:t>R</a:t>
              </a:r>
              <a:r>
                <a:rPr lang="zh-CN" altLang="en-US" b="1" dirty="0">
                  <a:solidFill>
                    <a:srgbClr val="000000">
                      <a:lumMod val="65000"/>
                      <a:lumOff val="35000"/>
                    </a:srgbClr>
                  </a:solidFill>
                </a:rPr>
                <a:t>最高属于第几范式？</a:t>
              </a: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83812876"/>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模式分解的准则</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330" y="1242061"/>
            <a:ext cx="10164429" cy="2174301"/>
            <a:chOff x="1088266" y="4213143"/>
            <a:chExt cx="2242007" cy="1874335"/>
          </a:xfrm>
        </p:grpSpPr>
        <p:sp>
          <p:nvSpPr>
            <p:cNvPr id="7" name="矩形 6"/>
            <p:cNvSpPr/>
            <p:nvPr/>
          </p:nvSpPr>
          <p:spPr>
            <a:xfrm>
              <a:off x="1088266" y="4575178"/>
              <a:ext cx="2166179" cy="1512300"/>
            </a:xfrm>
            <a:prstGeom prst="rect">
              <a:avLst/>
            </a:prstGeom>
          </p:spPr>
          <p:txBody>
            <a:bodyPr wrap="square">
              <a:spAutoFit/>
              <a:scene3d>
                <a:camera prst="orthographicFront"/>
                <a:lightRig rig="threePt" dir="t"/>
              </a:scene3d>
              <a:sp3d contourW="6350"/>
            </a:bodyPr>
            <a:lstStyle/>
            <a:p>
              <a:pPr indent="457200"/>
              <a:r>
                <a:rPr lang="zh-CN" altLang="en-US" dirty="0">
                  <a:solidFill>
                    <a:srgbClr val="000000"/>
                  </a:solidFill>
                  <a:latin typeface="Courier New" panose="02070309020205020404" charset="0"/>
                  <a:ea typeface="宋体" panose="02010600030101010101" pitchFamily="2" charset="-122"/>
                  <a:sym typeface="+mn-ea"/>
                </a:rPr>
                <a:t>无损连接是指分解得到的关系经过自然连接运算，能够还原出分解前的关系。</a:t>
              </a:r>
            </a:p>
            <a:p>
              <a:pPr indent="457200"/>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定义</a:t>
              </a:r>
              <a:r>
                <a:rPr lang="en-US" altLang="zh-CN" dirty="0">
                  <a:solidFill>
                    <a:srgbClr val="000000"/>
                  </a:solidFill>
                  <a:latin typeface="Courier New" panose="02070309020205020404" charset="0"/>
                  <a:ea typeface="宋体" panose="02010600030101010101" pitchFamily="2" charset="-122"/>
                  <a:sym typeface="+mn-ea"/>
                </a:rPr>
                <a:t>3.16】</a:t>
              </a:r>
              <a:r>
                <a:rPr lang="zh-CN" altLang="en-US" dirty="0">
                  <a:solidFill>
                    <a:srgbClr val="000000"/>
                  </a:solidFill>
                  <a:latin typeface="Courier New" panose="02070309020205020404" charset="0"/>
                  <a:ea typeface="宋体" panose="02010600030101010101" pitchFamily="2" charset="-122"/>
                  <a:sym typeface="+mn-ea"/>
                </a:rPr>
                <a:t>设关系模式</a:t>
              </a:r>
              <a:r>
                <a:rPr lang="en-US" altLang="zh-CN" dirty="0">
                  <a:solidFill>
                    <a:srgbClr val="000000"/>
                  </a:solidFill>
                  <a:latin typeface="Courier New" panose="02070309020205020404" charset="0"/>
                  <a:ea typeface="宋体" panose="02010600030101010101" pitchFamily="2" charset="-122"/>
                  <a:sym typeface="+mn-ea"/>
                </a:rPr>
                <a:t>R(U,F)</a:t>
              </a:r>
              <a:r>
                <a:rPr lang="zh-CN" altLang="en-US" dirty="0">
                  <a:solidFill>
                    <a:srgbClr val="000000"/>
                  </a:solidFill>
                  <a:latin typeface="Courier New" panose="02070309020205020404" charset="0"/>
                  <a:ea typeface="宋体" panose="02010600030101010101" pitchFamily="2" charset="-122"/>
                  <a:sym typeface="+mn-ea"/>
                </a:rPr>
                <a:t>被分解为若干个子关系模式：</a:t>
              </a:r>
              <a:r>
                <a:rPr lang="en-US" altLang="zh-CN" dirty="0">
                  <a:solidFill>
                    <a:srgbClr val="000000"/>
                  </a:solidFill>
                  <a:latin typeface="Courier New" panose="02070309020205020404" charset="0"/>
                  <a:ea typeface="宋体" panose="02010600030101010101" pitchFamily="2" charset="-122"/>
                  <a:sym typeface="+mn-ea"/>
                </a:rPr>
                <a:t>R1(Ul,F1)</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R2(U2,F2)</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err="1">
                  <a:solidFill>
                    <a:srgbClr val="000000"/>
                  </a:solidFill>
                  <a:latin typeface="Courier New" panose="02070309020205020404" charset="0"/>
                  <a:ea typeface="宋体" panose="02010600030101010101" pitchFamily="2" charset="-122"/>
                  <a:sym typeface="+mn-ea"/>
                </a:rPr>
                <a:t>Rn</a:t>
              </a:r>
              <a:r>
                <a:rPr lang="en-US" altLang="zh-CN" dirty="0">
                  <a:solidFill>
                    <a:srgbClr val="000000"/>
                  </a:solidFill>
                  <a:latin typeface="Courier New" panose="02070309020205020404" charset="0"/>
                  <a:ea typeface="宋体" panose="02010600030101010101" pitchFamily="2" charset="-122"/>
                  <a:sym typeface="+mn-ea"/>
                </a:rPr>
                <a:t>(</a:t>
              </a:r>
              <a:r>
                <a:rPr lang="en-US" altLang="zh-CN" dirty="0" err="1">
                  <a:solidFill>
                    <a:srgbClr val="000000"/>
                  </a:solidFill>
                  <a:latin typeface="Courier New" panose="02070309020205020404" charset="0"/>
                  <a:ea typeface="宋体" panose="02010600030101010101" pitchFamily="2" charset="-122"/>
                  <a:sym typeface="+mn-ea"/>
                </a:rPr>
                <a:t>Un,Fn</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，其中，</a:t>
              </a:r>
              <a:r>
                <a:rPr lang="en-US" altLang="zh-CN" dirty="0">
                  <a:solidFill>
                    <a:srgbClr val="000000"/>
                  </a:solidFill>
                  <a:latin typeface="Courier New" panose="02070309020205020404" charset="0"/>
                  <a:ea typeface="宋体" panose="02010600030101010101" pitchFamily="2" charset="-122"/>
                  <a:sym typeface="+mn-ea"/>
                </a:rPr>
                <a:t>U=U1∪U2∪…∪Un</a:t>
              </a:r>
              <a:r>
                <a:rPr lang="zh-CN" altLang="en-US" dirty="0">
                  <a:solidFill>
                    <a:srgbClr val="000000"/>
                  </a:solidFill>
                  <a:latin typeface="Courier New" panose="02070309020205020404" charset="0"/>
                  <a:ea typeface="宋体" panose="02010600030101010101" pitchFamily="2" charset="-122"/>
                  <a:sym typeface="+mn-ea"/>
                </a:rPr>
                <a:t>，且不存在</a:t>
              </a:r>
              <a:r>
                <a:rPr lang="en-US" altLang="zh-CN" dirty="0" err="1">
                  <a:solidFill>
                    <a:srgbClr val="000000"/>
                  </a:solidFill>
                  <a:latin typeface="Courier New" panose="02070309020205020404" charset="0"/>
                  <a:ea typeface="宋体" panose="02010600030101010101" pitchFamily="2" charset="-122"/>
                  <a:sym typeface="+mn-ea"/>
                </a:rPr>
                <a:t>Ui⊆Uj</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err="1">
                  <a:solidFill>
                    <a:srgbClr val="000000"/>
                  </a:solidFill>
                  <a:latin typeface="Courier New" panose="02070309020205020404" charset="0"/>
                  <a:ea typeface="宋体" panose="02010600030101010101" pitchFamily="2" charset="-122"/>
                  <a:sym typeface="+mn-ea"/>
                </a:rPr>
                <a:t>Ri</a:t>
              </a:r>
              <a:r>
                <a:rPr lang="zh-CN" altLang="en-US" dirty="0">
                  <a:solidFill>
                    <a:srgbClr val="000000"/>
                  </a:solidFill>
                  <a:latin typeface="Courier New" panose="02070309020205020404" charset="0"/>
                  <a:ea typeface="宋体" panose="02010600030101010101" pitchFamily="2" charset="-122"/>
                  <a:sym typeface="+mn-ea"/>
                </a:rPr>
                <a:t>为</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在</a:t>
              </a:r>
              <a:r>
                <a:rPr lang="en-US" altLang="zh-CN" dirty="0" err="1">
                  <a:solidFill>
                    <a:srgbClr val="000000"/>
                  </a:solidFill>
                  <a:latin typeface="Courier New" panose="02070309020205020404" charset="0"/>
                  <a:ea typeface="宋体" panose="02010600030101010101" pitchFamily="2" charset="-122"/>
                  <a:sym typeface="+mn-ea"/>
                </a:rPr>
                <a:t>Ui</a:t>
              </a:r>
              <a:r>
                <a:rPr lang="zh-CN" altLang="en-US" dirty="0">
                  <a:solidFill>
                    <a:srgbClr val="000000"/>
                  </a:solidFill>
                  <a:latin typeface="Courier New" panose="02070309020205020404" charset="0"/>
                  <a:ea typeface="宋体" panose="02010600030101010101" pitchFamily="2" charset="-122"/>
                  <a:sym typeface="+mn-ea"/>
                </a:rPr>
                <a:t>上的投影，若</a:t>
              </a:r>
              <a:r>
                <a:rPr lang="en-US" altLang="zh-CN" dirty="0">
                  <a:solidFill>
                    <a:srgbClr val="000000"/>
                  </a:solidFill>
                  <a:latin typeface="Courier New" panose="02070309020205020404" charset="0"/>
                  <a:ea typeface="宋体" panose="02010600030101010101" pitchFamily="2" charset="-122"/>
                  <a:sym typeface="+mn-ea"/>
                </a:rPr>
                <a:t>R1</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R2</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和</a:t>
              </a:r>
              <a:r>
                <a:rPr lang="en-US" altLang="zh-CN" dirty="0" err="1">
                  <a:solidFill>
                    <a:srgbClr val="000000"/>
                  </a:solidFill>
                  <a:latin typeface="Courier New" panose="02070309020205020404" charset="0"/>
                  <a:ea typeface="宋体" panose="02010600030101010101" pitchFamily="2" charset="-122"/>
                  <a:sym typeface="+mn-ea"/>
                </a:rPr>
                <a:t>Rn</a:t>
              </a:r>
              <a:r>
                <a:rPr lang="zh-CN" altLang="en-US" dirty="0">
                  <a:solidFill>
                    <a:srgbClr val="000000"/>
                  </a:solidFill>
                  <a:latin typeface="Courier New" panose="02070309020205020404" charset="0"/>
                  <a:ea typeface="宋体" panose="02010600030101010101" pitchFamily="2" charset="-122"/>
                  <a:sym typeface="+mn-ea"/>
                </a:rPr>
                <a:t>的自然连接与</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相等，则称关系模式</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的这种分解是具有无损连接性的分解。</a:t>
              </a:r>
            </a:p>
            <a:p>
              <a:pPr indent="457200"/>
              <a:r>
                <a:rPr lang="zh-CN" altLang="en-US" dirty="0">
                  <a:solidFill>
                    <a:srgbClr val="000000"/>
                  </a:solidFill>
                  <a:latin typeface="Courier New" panose="02070309020205020404" charset="0"/>
                  <a:ea typeface="宋体" panose="02010600030101010101" pitchFamily="2" charset="-122"/>
                  <a:sym typeface="+mn-ea"/>
                </a:rPr>
                <a:t>说明：一个无损连接的分解可以保证信息不会丢失，但可能存在数据冗余和操作异常。</a:t>
              </a:r>
            </a:p>
          </p:txBody>
        </p:sp>
        <p:sp>
          <p:nvSpPr>
            <p:cNvPr id="8" name="矩形 7"/>
            <p:cNvSpPr/>
            <p:nvPr/>
          </p:nvSpPr>
          <p:spPr>
            <a:xfrm>
              <a:off x="1088299" y="4213143"/>
              <a:ext cx="2241974" cy="34148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1. </a:t>
              </a:r>
              <a:r>
                <a:rPr lang="zh-CN" altLang="en-US" b="1" dirty="0">
                  <a:solidFill>
                    <a:srgbClr val="000000">
                      <a:lumMod val="65000"/>
                      <a:lumOff val="35000"/>
                    </a:srgbClr>
                  </a:solidFill>
                </a:rPr>
                <a:t>无损连接性</a:t>
              </a: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 name="组合 12"/>
          <p:cNvGrpSpPr/>
          <p:nvPr/>
        </p:nvGrpSpPr>
        <p:grpSpPr>
          <a:xfrm>
            <a:off x="1046330" y="3848101"/>
            <a:ext cx="10164429" cy="2174301"/>
            <a:chOff x="1088266" y="4213143"/>
            <a:chExt cx="2242007" cy="1874335"/>
          </a:xfrm>
        </p:grpSpPr>
        <p:sp>
          <p:nvSpPr>
            <p:cNvPr id="14" name="矩形 13"/>
            <p:cNvSpPr/>
            <p:nvPr/>
          </p:nvSpPr>
          <p:spPr>
            <a:xfrm>
              <a:off x="1088266" y="4575178"/>
              <a:ext cx="2166179" cy="1512300"/>
            </a:xfrm>
            <a:prstGeom prst="rect">
              <a:avLst/>
            </a:prstGeom>
          </p:spPr>
          <p:txBody>
            <a:bodyPr wrap="square">
              <a:spAutoFit/>
              <a:scene3d>
                <a:camera prst="orthographicFront"/>
                <a:lightRig rig="threePt" dir="t"/>
              </a:scene3d>
              <a:sp3d contourW="6350"/>
            </a:bodyPr>
            <a:lstStyle/>
            <a:p>
              <a:pPr indent="457200"/>
              <a:r>
                <a:rPr lang="zh-CN" altLang="en-US" dirty="0">
                  <a:solidFill>
                    <a:srgbClr val="000000"/>
                  </a:solidFill>
                  <a:latin typeface="Courier New" panose="02070309020205020404" charset="0"/>
                  <a:ea typeface="宋体" panose="02010600030101010101" pitchFamily="2" charset="-122"/>
                  <a:sym typeface="+mn-ea"/>
                </a:rPr>
                <a:t>保持函数依赖是指分解过程不能破坏或丢失原来关系模式中存在的函数依赖。</a:t>
              </a:r>
            </a:p>
            <a:p>
              <a:pPr indent="457200"/>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定义</a:t>
              </a:r>
              <a:r>
                <a:rPr lang="en-US" altLang="zh-CN" dirty="0">
                  <a:solidFill>
                    <a:srgbClr val="000000"/>
                  </a:solidFill>
                  <a:latin typeface="Courier New" panose="02070309020205020404" charset="0"/>
                  <a:ea typeface="宋体" panose="02010600030101010101" pitchFamily="2" charset="-122"/>
                  <a:sym typeface="+mn-ea"/>
                </a:rPr>
                <a:t>3.17】 </a:t>
              </a:r>
              <a:r>
                <a:rPr lang="zh-CN" altLang="en-US" dirty="0">
                  <a:solidFill>
                    <a:srgbClr val="000000"/>
                  </a:solidFill>
                  <a:latin typeface="Courier New" panose="02070309020205020404" charset="0"/>
                  <a:ea typeface="宋体" panose="02010600030101010101" pitchFamily="2" charset="-122"/>
                  <a:sym typeface="+mn-ea"/>
                </a:rPr>
                <a:t>设关系模式</a:t>
              </a:r>
              <a:r>
                <a:rPr lang="en-US" altLang="zh-CN" dirty="0">
                  <a:solidFill>
                    <a:srgbClr val="000000"/>
                  </a:solidFill>
                  <a:latin typeface="Courier New" panose="02070309020205020404" charset="0"/>
                  <a:ea typeface="宋体" panose="02010600030101010101" pitchFamily="2" charset="-122"/>
                  <a:sym typeface="+mn-ea"/>
                </a:rPr>
                <a:t>R(U,F)</a:t>
              </a:r>
              <a:r>
                <a:rPr lang="zh-CN" altLang="en-US" dirty="0">
                  <a:solidFill>
                    <a:srgbClr val="000000"/>
                  </a:solidFill>
                  <a:latin typeface="Courier New" panose="02070309020205020404" charset="0"/>
                  <a:ea typeface="宋体" panose="02010600030101010101" pitchFamily="2" charset="-122"/>
                  <a:sym typeface="+mn-ea"/>
                </a:rPr>
                <a:t>被分解为若干个子关系模式：</a:t>
              </a:r>
              <a:r>
                <a:rPr lang="en-US" altLang="zh-CN" dirty="0">
                  <a:solidFill>
                    <a:srgbClr val="000000"/>
                  </a:solidFill>
                  <a:latin typeface="Courier New" panose="02070309020205020404" charset="0"/>
                  <a:ea typeface="宋体" panose="02010600030101010101" pitchFamily="2" charset="-122"/>
                  <a:sym typeface="+mn-ea"/>
                </a:rPr>
                <a:t>R1(Ul,F1)</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R2(U2,F2)</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err="1">
                  <a:solidFill>
                    <a:srgbClr val="000000"/>
                  </a:solidFill>
                  <a:latin typeface="Courier New" panose="02070309020205020404" charset="0"/>
                  <a:ea typeface="宋体" panose="02010600030101010101" pitchFamily="2" charset="-122"/>
                  <a:sym typeface="+mn-ea"/>
                </a:rPr>
                <a:t>Rn</a:t>
              </a:r>
              <a:r>
                <a:rPr lang="en-US" altLang="zh-CN" dirty="0">
                  <a:solidFill>
                    <a:srgbClr val="000000"/>
                  </a:solidFill>
                  <a:latin typeface="Courier New" panose="02070309020205020404" charset="0"/>
                  <a:ea typeface="宋体" panose="02010600030101010101" pitchFamily="2" charset="-122"/>
                  <a:sym typeface="+mn-ea"/>
                </a:rPr>
                <a:t>(</a:t>
              </a:r>
              <a:r>
                <a:rPr lang="en-US" altLang="zh-CN" dirty="0" err="1">
                  <a:solidFill>
                    <a:srgbClr val="000000"/>
                  </a:solidFill>
                  <a:latin typeface="Courier New" panose="02070309020205020404" charset="0"/>
                  <a:ea typeface="宋体" panose="02010600030101010101" pitchFamily="2" charset="-122"/>
                  <a:sym typeface="+mn-ea"/>
                </a:rPr>
                <a:t>Un,Fn</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，其中，</a:t>
              </a:r>
              <a:r>
                <a:rPr lang="en-US" altLang="zh-CN" dirty="0">
                  <a:solidFill>
                    <a:srgbClr val="000000"/>
                  </a:solidFill>
                  <a:latin typeface="Courier New" panose="02070309020205020404" charset="0"/>
                  <a:ea typeface="宋体" panose="02010600030101010101" pitchFamily="2" charset="-122"/>
                  <a:sym typeface="+mn-ea"/>
                </a:rPr>
                <a:t>U=U1∪U2∪…∪Un</a:t>
              </a:r>
              <a:r>
                <a:rPr lang="zh-CN" altLang="en-US" dirty="0">
                  <a:solidFill>
                    <a:srgbClr val="000000"/>
                  </a:solidFill>
                  <a:latin typeface="Courier New" panose="02070309020205020404" charset="0"/>
                  <a:ea typeface="宋体" panose="02010600030101010101" pitchFamily="2" charset="-122"/>
                  <a:sym typeface="+mn-ea"/>
                </a:rPr>
                <a:t>，且不存在</a:t>
              </a:r>
              <a:r>
                <a:rPr lang="en-US" altLang="zh-CN" dirty="0" err="1">
                  <a:solidFill>
                    <a:srgbClr val="000000"/>
                  </a:solidFill>
                  <a:latin typeface="Courier New" panose="02070309020205020404" charset="0"/>
                  <a:ea typeface="宋体" panose="02010600030101010101" pitchFamily="2" charset="-122"/>
                  <a:sym typeface="+mn-ea"/>
                </a:rPr>
                <a:t>Ui⊆Uj</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err="1">
                  <a:solidFill>
                    <a:srgbClr val="000000"/>
                  </a:solidFill>
                  <a:latin typeface="Courier New" panose="02070309020205020404" charset="0"/>
                  <a:ea typeface="宋体" panose="02010600030101010101" pitchFamily="2" charset="-122"/>
                  <a:sym typeface="+mn-ea"/>
                </a:rPr>
                <a:t>Ri</a:t>
              </a:r>
              <a:r>
                <a:rPr lang="zh-CN" altLang="en-US" dirty="0">
                  <a:solidFill>
                    <a:srgbClr val="000000"/>
                  </a:solidFill>
                  <a:latin typeface="Courier New" panose="02070309020205020404" charset="0"/>
                  <a:ea typeface="宋体" panose="02010600030101010101" pitchFamily="2" charset="-122"/>
                  <a:sym typeface="+mn-ea"/>
                </a:rPr>
                <a:t>为</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在</a:t>
              </a:r>
              <a:r>
                <a:rPr lang="en-US" altLang="zh-CN" dirty="0" err="1">
                  <a:solidFill>
                    <a:srgbClr val="000000"/>
                  </a:solidFill>
                  <a:latin typeface="Courier New" panose="02070309020205020404" charset="0"/>
                  <a:ea typeface="宋体" panose="02010600030101010101" pitchFamily="2" charset="-122"/>
                  <a:sym typeface="+mn-ea"/>
                </a:rPr>
                <a:t>Ui</a:t>
              </a:r>
              <a:r>
                <a:rPr lang="zh-CN" altLang="en-US" dirty="0">
                  <a:solidFill>
                    <a:srgbClr val="000000"/>
                  </a:solidFill>
                  <a:latin typeface="Courier New" panose="02070309020205020404" charset="0"/>
                  <a:ea typeface="宋体" panose="02010600030101010101" pitchFamily="2" charset="-122"/>
                  <a:sym typeface="+mn-ea"/>
                </a:rPr>
                <a:t>上的投影，若</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所逻辑蕴涵的函数依赖一定也由分解得到的某个子关系模式中的函数依赖</a:t>
              </a:r>
              <a:r>
                <a:rPr lang="en-US" altLang="zh-CN" dirty="0">
                  <a:solidFill>
                    <a:srgbClr val="000000"/>
                  </a:solidFill>
                  <a:latin typeface="Courier New" panose="02070309020205020404" charset="0"/>
                  <a:ea typeface="宋体" panose="02010600030101010101" pitchFamily="2" charset="-122"/>
                  <a:sym typeface="+mn-ea"/>
                </a:rPr>
                <a:t>Fi</a:t>
              </a:r>
              <a:r>
                <a:rPr lang="zh-CN" altLang="en-US" dirty="0">
                  <a:solidFill>
                    <a:srgbClr val="000000"/>
                  </a:solidFill>
                  <a:latin typeface="Courier New" panose="02070309020205020404" charset="0"/>
                  <a:ea typeface="宋体" panose="02010600030101010101" pitchFamily="2" charset="-122"/>
                  <a:sym typeface="+mn-ea"/>
                </a:rPr>
                <a:t>所逻辑蕴涵，则称关系模式</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的这种分解是保持函数依赖的分解。</a:t>
              </a:r>
            </a:p>
            <a:p>
              <a:pPr indent="457200"/>
              <a:r>
                <a:rPr lang="zh-CN" altLang="en-US" dirty="0">
                  <a:solidFill>
                    <a:srgbClr val="000000"/>
                  </a:solidFill>
                  <a:latin typeface="Courier New" panose="02070309020205020404" charset="0"/>
                  <a:ea typeface="宋体" panose="02010600030101010101" pitchFamily="2" charset="-122"/>
                  <a:sym typeface="+mn-ea"/>
                </a:rPr>
                <a:t>说明：一个保持函数依赖的分解可以避免数据冗余和操作异常，但可能存信息丢失。</a:t>
              </a:r>
            </a:p>
          </p:txBody>
        </p:sp>
        <p:sp>
          <p:nvSpPr>
            <p:cNvPr id="15" name="矩形 14"/>
            <p:cNvSpPr/>
            <p:nvPr/>
          </p:nvSpPr>
          <p:spPr>
            <a:xfrm>
              <a:off x="1088299" y="4213143"/>
              <a:ext cx="2241974" cy="34148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2. </a:t>
              </a:r>
              <a:r>
                <a:rPr lang="zh-CN" altLang="en-US" b="1" dirty="0">
                  <a:solidFill>
                    <a:srgbClr val="000000">
                      <a:lumMod val="65000"/>
                      <a:lumOff val="35000"/>
                    </a:srgbClr>
                  </a:solidFill>
                </a:rPr>
                <a:t>保持函数依赖性</a:t>
              </a:r>
            </a:p>
          </p:txBody>
        </p:sp>
      </p:grpSp>
    </p:spTree>
    <p:extLst>
      <p:ext uri="{BB962C8B-B14F-4D97-AF65-F5344CB8AC3E}">
        <p14:creationId xmlns:p14="http://schemas.microsoft.com/office/powerpoint/2010/main" val="1218271118"/>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模式分解的准则</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330" y="1498316"/>
            <a:ext cx="9820653" cy="4801314"/>
          </a:xfrm>
          <a:prstGeom prst="rect">
            <a:avLst/>
          </a:prstGeom>
        </p:spPr>
        <p:txBody>
          <a:bodyPr wrap="square">
            <a:spAutoFit/>
            <a:scene3d>
              <a:camera prst="orthographicFront"/>
              <a:lightRig rig="threePt" dir="t"/>
            </a:scene3d>
            <a:sp3d contourW="6350"/>
          </a:bodyPr>
          <a:lstStyle/>
          <a:p>
            <a:pPr indent="457200"/>
            <a:r>
              <a:rPr lang="en-US" altLang="zh-CN" dirty="0" smtClean="0">
                <a:solidFill>
                  <a:srgbClr val="000000"/>
                </a:solidFill>
                <a:latin typeface="Courier New" panose="02070309020205020404" charset="0"/>
                <a:ea typeface="宋体" panose="02010600030101010101" pitchFamily="2" charset="-122"/>
                <a:sym typeface="+mn-ea"/>
              </a:rPr>
              <a:t>【</a:t>
            </a:r>
            <a:r>
              <a:rPr lang="zh-CN" altLang="en-US" dirty="0" smtClean="0">
                <a:solidFill>
                  <a:srgbClr val="000000"/>
                </a:solidFill>
                <a:latin typeface="Courier New" panose="02070309020205020404" charset="0"/>
                <a:ea typeface="宋体" panose="02010600030101010101" pitchFamily="2" charset="-122"/>
                <a:sym typeface="+mn-ea"/>
              </a:rPr>
              <a:t>例</a:t>
            </a:r>
            <a:r>
              <a:rPr lang="en-US" altLang="zh-CN" dirty="0">
                <a:solidFill>
                  <a:srgbClr val="000000"/>
                </a:solidFill>
                <a:latin typeface="Courier New" panose="02070309020205020404" charset="0"/>
                <a:ea typeface="宋体" panose="02010600030101010101" pitchFamily="2" charset="-122"/>
                <a:sym typeface="+mn-ea"/>
              </a:rPr>
              <a:t>0</a:t>
            </a:r>
            <a:r>
              <a:rPr lang="en-US" altLang="zh-CN" dirty="0" smtClean="0">
                <a:solidFill>
                  <a:srgbClr val="000000"/>
                </a:solidFill>
                <a:latin typeface="Courier New" panose="02070309020205020404" charset="0"/>
                <a:ea typeface="宋体" panose="02010600030101010101" pitchFamily="2" charset="-122"/>
                <a:sym typeface="+mn-ea"/>
              </a:rPr>
              <a:t>8</a:t>
            </a:r>
            <a:r>
              <a:rPr lang="en-US" altLang="zh-CN" dirty="0">
                <a:solidFill>
                  <a:srgbClr val="000000"/>
                </a:solidFill>
                <a:latin typeface="Courier New" panose="02070309020205020404" charset="0"/>
                <a:ea typeface="宋体" panose="02010600030101010101" pitchFamily="2" charset="-122"/>
                <a:sym typeface="+mn-ea"/>
              </a:rPr>
              <a:t>】 </a:t>
            </a:r>
            <a:r>
              <a:rPr lang="zh-CN" altLang="en-US" dirty="0">
                <a:solidFill>
                  <a:srgbClr val="000000"/>
                </a:solidFill>
                <a:latin typeface="Courier New" panose="02070309020205020404" charset="0"/>
                <a:ea typeface="宋体" panose="02010600030101010101" pitchFamily="2" charset="-122"/>
                <a:sym typeface="+mn-ea"/>
              </a:rPr>
              <a:t>设有关系模式</a:t>
            </a:r>
            <a:r>
              <a:rPr lang="en-US" altLang="zh-CN" dirty="0">
                <a:solidFill>
                  <a:srgbClr val="000000"/>
                </a:solidFill>
                <a:latin typeface="Courier New" panose="02070309020205020404" charset="0"/>
                <a:ea typeface="宋体" panose="02010600030101010101" pitchFamily="2" charset="-122"/>
                <a:sym typeface="+mn-ea"/>
              </a:rPr>
              <a:t>R(U,F)</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U={</a:t>
            </a:r>
            <a:r>
              <a:rPr lang="zh-CN" altLang="en-US" dirty="0">
                <a:solidFill>
                  <a:srgbClr val="000000"/>
                </a:solidFill>
                <a:latin typeface="Courier New" panose="02070309020205020404" charset="0"/>
                <a:ea typeface="宋体" panose="02010600030101010101" pitchFamily="2" charset="-122"/>
                <a:sym typeface="+mn-ea"/>
              </a:rPr>
              <a:t>学号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专业编号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专业名称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学号→专业编号，专业编号→专业名称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，从</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中可以看出，一名学生只能有一个专业，一个专业编号只能有一个专业名称。</a:t>
            </a:r>
          </a:p>
          <a:p>
            <a:pPr indent="457200"/>
            <a:r>
              <a:rPr lang="zh-CN" altLang="en-US" dirty="0">
                <a:solidFill>
                  <a:srgbClr val="000000"/>
                </a:solidFill>
                <a:latin typeface="Courier New" panose="02070309020205020404" charset="0"/>
                <a:ea typeface="宋体" panose="02010600030101010101" pitchFamily="2" charset="-122"/>
                <a:sym typeface="+mn-ea"/>
              </a:rPr>
              <a:t>那么，如下的</a:t>
            </a:r>
            <a:r>
              <a:rPr lang="en-US" altLang="zh-CN" dirty="0">
                <a:solidFill>
                  <a:srgbClr val="000000"/>
                </a:solidFill>
                <a:latin typeface="Courier New" panose="02070309020205020404" charset="0"/>
                <a:ea typeface="宋体" panose="02010600030101010101" pitchFamily="2" charset="-122"/>
                <a:sym typeface="+mn-ea"/>
              </a:rPr>
              <a:t>3</a:t>
            </a:r>
            <a:r>
              <a:rPr lang="zh-CN" altLang="en-US" dirty="0">
                <a:solidFill>
                  <a:srgbClr val="000000"/>
                </a:solidFill>
                <a:latin typeface="Courier New" panose="02070309020205020404" charset="0"/>
                <a:ea typeface="宋体" panose="02010600030101010101" pitchFamily="2" charset="-122"/>
                <a:sym typeface="+mn-ea"/>
              </a:rPr>
              <a:t>个分解是否满足无损连接和保持函数依赖的特性？</a:t>
            </a:r>
          </a:p>
          <a:p>
            <a:pPr indent="457200"/>
            <a:r>
              <a:rPr lang="en-US" altLang="zh-CN" dirty="0">
                <a:solidFill>
                  <a:srgbClr val="000000"/>
                </a:solidFill>
                <a:latin typeface="Courier New" panose="02070309020205020404" charset="0"/>
                <a:ea typeface="宋体" panose="02010600030101010101" pitchFamily="2" charset="-122"/>
                <a:sym typeface="+mn-ea"/>
              </a:rPr>
              <a:t>ρ1={R1(</a:t>
            </a:r>
            <a:r>
              <a:rPr lang="zh-CN" altLang="en-US" dirty="0">
                <a:solidFill>
                  <a:srgbClr val="000000"/>
                </a:solidFill>
                <a:latin typeface="Courier New" panose="02070309020205020404" charset="0"/>
                <a:ea typeface="宋体" panose="02010600030101010101" pitchFamily="2" charset="-122"/>
                <a:sym typeface="+mn-ea"/>
              </a:rPr>
              <a:t>学号</a:t>
            </a:r>
            <a:r>
              <a:rPr lang="en-US" altLang="zh-CN" dirty="0">
                <a:solidFill>
                  <a:srgbClr val="000000"/>
                </a:solidFill>
                <a:latin typeface="Courier New" panose="02070309020205020404" charset="0"/>
                <a:ea typeface="宋体" panose="02010600030101010101" pitchFamily="2" charset="-122"/>
                <a:sym typeface="+mn-ea"/>
              </a:rPr>
              <a:t>,Φ)</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R2(</a:t>
            </a:r>
            <a:r>
              <a:rPr lang="zh-CN" altLang="en-US" dirty="0">
                <a:solidFill>
                  <a:srgbClr val="000000"/>
                </a:solidFill>
                <a:latin typeface="Courier New" panose="02070309020205020404" charset="0"/>
                <a:ea typeface="宋体" panose="02010600030101010101" pitchFamily="2" charset="-122"/>
                <a:sym typeface="+mn-ea"/>
              </a:rPr>
              <a:t>专业编号</a:t>
            </a:r>
            <a:r>
              <a:rPr lang="en-US" altLang="zh-CN" dirty="0">
                <a:solidFill>
                  <a:srgbClr val="000000"/>
                </a:solidFill>
                <a:latin typeface="Courier New" panose="02070309020205020404" charset="0"/>
                <a:ea typeface="宋体" panose="02010600030101010101" pitchFamily="2" charset="-122"/>
                <a:sym typeface="+mn-ea"/>
              </a:rPr>
              <a:t>,Φ)</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R3(</a:t>
            </a:r>
            <a:r>
              <a:rPr lang="zh-CN" altLang="en-US" dirty="0">
                <a:solidFill>
                  <a:srgbClr val="000000"/>
                </a:solidFill>
                <a:latin typeface="Courier New" panose="02070309020205020404" charset="0"/>
                <a:ea typeface="宋体" panose="02010600030101010101" pitchFamily="2" charset="-122"/>
                <a:sym typeface="+mn-ea"/>
              </a:rPr>
              <a:t>专业名称</a:t>
            </a:r>
            <a:r>
              <a:rPr lang="en-US" altLang="zh-CN" dirty="0">
                <a:solidFill>
                  <a:srgbClr val="000000"/>
                </a:solidFill>
                <a:latin typeface="Courier New" panose="02070309020205020404" charset="0"/>
                <a:ea typeface="宋体" panose="02010600030101010101" pitchFamily="2" charset="-122"/>
                <a:sym typeface="+mn-ea"/>
              </a:rPr>
              <a:t>,Φ)}</a:t>
            </a:r>
          </a:p>
          <a:p>
            <a:pPr indent="457200"/>
            <a:r>
              <a:rPr lang="en-US" altLang="zh-CN" dirty="0">
                <a:solidFill>
                  <a:srgbClr val="000000"/>
                </a:solidFill>
                <a:latin typeface="Courier New" panose="02070309020205020404" charset="0"/>
                <a:ea typeface="宋体" panose="02010600030101010101" pitchFamily="2" charset="-122"/>
                <a:sym typeface="+mn-ea"/>
              </a:rPr>
              <a:t>ρ2={R1({</a:t>
            </a:r>
            <a:r>
              <a:rPr lang="zh-CN" altLang="en-US" dirty="0">
                <a:solidFill>
                  <a:srgbClr val="000000"/>
                </a:solidFill>
                <a:latin typeface="Courier New" panose="02070309020205020404" charset="0"/>
                <a:ea typeface="宋体" panose="02010600030101010101" pitchFamily="2" charset="-122"/>
                <a:sym typeface="+mn-ea"/>
              </a:rPr>
              <a:t>学号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专业编号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学号→专业编号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R2({</a:t>
            </a:r>
            <a:r>
              <a:rPr lang="zh-CN" altLang="en-US" dirty="0">
                <a:solidFill>
                  <a:srgbClr val="000000"/>
                </a:solidFill>
                <a:latin typeface="Courier New" panose="02070309020205020404" charset="0"/>
                <a:ea typeface="宋体" panose="02010600030101010101" pitchFamily="2" charset="-122"/>
                <a:sym typeface="+mn-ea"/>
              </a:rPr>
              <a:t>学号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专业名称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学号→专业名称</a:t>
            </a:r>
            <a:r>
              <a:rPr lang="en-US" altLang="zh-CN" dirty="0">
                <a:solidFill>
                  <a:srgbClr val="000000"/>
                </a:solidFill>
                <a:latin typeface="Courier New" panose="02070309020205020404" charset="0"/>
                <a:ea typeface="宋体" panose="02010600030101010101" pitchFamily="2" charset="-122"/>
                <a:sym typeface="+mn-ea"/>
              </a:rPr>
              <a:t>})}</a:t>
            </a:r>
          </a:p>
          <a:p>
            <a:pPr indent="457200"/>
            <a:r>
              <a:rPr lang="en-US" altLang="zh-CN" dirty="0">
                <a:solidFill>
                  <a:srgbClr val="000000"/>
                </a:solidFill>
                <a:latin typeface="Courier New" panose="02070309020205020404" charset="0"/>
                <a:ea typeface="宋体" panose="02010600030101010101" pitchFamily="2" charset="-122"/>
                <a:sym typeface="+mn-ea"/>
              </a:rPr>
              <a:t>ρ3={R1({</a:t>
            </a:r>
            <a:r>
              <a:rPr lang="zh-CN" altLang="en-US" dirty="0">
                <a:solidFill>
                  <a:srgbClr val="000000"/>
                </a:solidFill>
                <a:latin typeface="Courier New" panose="02070309020205020404" charset="0"/>
                <a:ea typeface="宋体" panose="02010600030101010101" pitchFamily="2" charset="-122"/>
                <a:sym typeface="+mn-ea"/>
              </a:rPr>
              <a:t>学号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专业编号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学号→专业编号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R2({</a:t>
            </a:r>
            <a:r>
              <a:rPr lang="zh-CN" altLang="en-US" dirty="0">
                <a:solidFill>
                  <a:srgbClr val="000000"/>
                </a:solidFill>
                <a:latin typeface="Courier New" panose="02070309020205020404" charset="0"/>
                <a:ea typeface="宋体" panose="02010600030101010101" pitchFamily="2" charset="-122"/>
                <a:sym typeface="+mn-ea"/>
              </a:rPr>
              <a:t>专业编号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专业名称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专业编号→专业名称</a:t>
            </a:r>
            <a:r>
              <a:rPr lang="en-US" altLang="zh-CN"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分析如下。	</a:t>
            </a:r>
          </a:p>
          <a:p>
            <a:pPr indent="457200"/>
            <a:r>
              <a:rPr lang="en-US" altLang="zh-CN" dirty="0">
                <a:solidFill>
                  <a:srgbClr val="000000"/>
                </a:solidFill>
                <a:latin typeface="Courier New" panose="02070309020205020404" charset="0"/>
                <a:ea typeface="宋体" panose="02010600030101010101" pitchFamily="2" charset="-122"/>
                <a:sym typeface="+mn-ea"/>
              </a:rPr>
              <a:t>ρ1</a:t>
            </a:r>
            <a:r>
              <a:rPr lang="zh-CN" altLang="en-US" dirty="0">
                <a:solidFill>
                  <a:srgbClr val="000000"/>
                </a:solidFill>
                <a:latin typeface="Courier New" panose="02070309020205020404" charset="0"/>
                <a:ea typeface="宋体" panose="02010600030101010101" pitchFamily="2" charset="-122"/>
                <a:sym typeface="+mn-ea"/>
              </a:rPr>
              <a:t>中</a:t>
            </a:r>
            <a:r>
              <a:rPr lang="en-US" altLang="zh-CN" dirty="0">
                <a:solidFill>
                  <a:srgbClr val="000000"/>
                </a:solidFill>
                <a:latin typeface="Courier New" panose="02070309020205020404" charset="0"/>
                <a:ea typeface="宋体" panose="02010600030101010101" pitchFamily="2" charset="-122"/>
                <a:sym typeface="+mn-ea"/>
              </a:rPr>
              <a:t>R1</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R2</a:t>
            </a:r>
            <a:r>
              <a:rPr lang="zh-CN" altLang="en-US" dirty="0">
                <a:solidFill>
                  <a:srgbClr val="000000"/>
                </a:solidFill>
                <a:latin typeface="Courier New" panose="02070309020205020404" charset="0"/>
                <a:ea typeface="宋体" panose="02010600030101010101" pitchFamily="2" charset="-122"/>
                <a:sym typeface="+mn-ea"/>
              </a:rPr>
              <a:t>和</a:t>
            </a:r>
            <a:r>
              <a:rPr lang="en-US" altLang="zh-CN" dirty="0">
                <a:solidFill>
                  <a:srgbClr val="000000"/>
                </a:solidFill>
                <a:latin typeface="Courier New" panose="02070309020205020404" charset="0"/>
                <a:ea typeface="宋体" panose="02010600030101010101" pitchFamily="2" charset="-122"/>
                <a:sym typeface="+mn-ea"/>
              </a:rPr>
              <a:t>R3</a:t>
            </a:r>
            <a:r>
              <a:rPr lang="zh-CN" altLang="en-US" dirty="0">
                <a:solidFill>
                  <a:srgbClr val="000000"/>
                </a:solidFill>
                <a:latin typeface="Courier New" panose="02070309020205020404" charset="0"/>
                <a:ea typeface="宋体" panose="02010600030101010101" pitchFamily="2" charset="-122"/>
                <a:sym typeface="+mn-ea"/>
              </a:rPr>
              <a:t>显然丢失了所有的函数依赖，通过自然连接无法得到原关系模式。因此该分解既不满足无损连接，也不满足保持函数依赖。</a:t>
            </a:r>
          </a:p>
          <a:p>
            <a:pPr indent="457200"/>
            <a:r>
              <a:rPr lang="en-US" altLang="zh-CN" dirty="0">
                <a:solidFill>
                  <a:srgbClr val="000000"/>
                </a:solidFill>
                <a:latin typeface="Courier New" panose="02070309020205020404" charset="0"/>
                <a:ea typeface="宋体" panose="02010600030101010101" pitchFamily="2" charset="-122"/>
                <a:sym typeface="+mn-ea"/>
              </a:rPr>
              <a:t>ρ2</a:t>
            </a:r>
            <a:r>
              <a:rPr lang="zh-CN" altLang="en-US" dirty="0">
                <a:solidFill>
                  <a:srgbClr val="000000"/>
                </a:solidFill>
                <a:latin typeface="Courier New" panose="02070309020205020404" charset="0"/>
                <a:ea typeface="宋体" panose="02010600030101010101" pitchFamily="2" charset="-122"/>
                <a:sym typeface="+mn-ea"/>
              </a:rPr>
              <a:t>中</a:t>
            </a:r>
            <a:r>
              <a:rPr lang="en-US" altLang="zh-CN" dirty="0">
                <a:solidFill>
                  <a:srgbClr val="000000"/>
                </a:solidFill>
                <a:latin typeface="Courier New" panose="02070309020205020404" charset="0"/>
                <a:ea typeface="宋体" panose="02010600030101010101" pitchFamily="2" charset="-122"/>
                <a:sym typeface="+mn-ea"/>
              </a:rPr>
              <a:t>R1</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R2</a:t>
            </a:r>
            <a:r>
              <a:rPr lang="zh-CN" altLang="en-US" dirty="0">
                <a:solidFill>
                  <a:srgbClr val="000000"/>
                </a:solidFill>
                <a:latin typeface="Courier New" panose="02070309020205020404" charset="0"/>
                <a:ea typeface="宋体" panose="02010600030101010101" pitchFamily="2" charset="-122"/>
                <a:sym typeface="+mn-ea"/>
              </a:rPr>
              <a:t>都有学号属性，通过自然连接能得到原关系模式，但丢失了原关系模式的函数依赖</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专业编号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专业名称</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。因此该分解只满足无损连接，但不满足保持函数依赖。</a:t>
            </a:r>
          </a:p>
          <a:p>
            <a:pPr indent="457200"/>
            <a:r>
              <a:rPr lang="en-US" altLang="zh-CN" dirty="0">
                <a:solidFill>
                  <a:srgbClr val="000000"/>
                </a:solidFill>
                <a:latin typeface="Courier New" panose="02070309020205020404" charset="0"/>
                <a:ea typeface="宋体" panose="02010600030101010101" pitchFamily="2" charset="-122"/>
                <a:sym typeface="+mn-ea"/>
              </a:rPr>
              <a:t>ρ3</a:t>
            </a:r>
            <a:r>
              <a:rPr lang="zh-CN" altLang="en-US" dirty="0">
                <a:solidFill>
                  <a:srgbClr val="000000"/>
                </a:solidFill>
                <a:latin typeface="Courier New" panose="02070309020205020404" charset="0"/>
                <a:ea typeface="宋体" panose="02010600030101010101" pitchFamily="2" charset="-122"/>
                <a:sym typeface="+mn-ea"/>
              </a:rPr>
              <a:t>中</a:t>
            </a:r>
            <a:r>
              <a:rPr lang="en-US" altLang="zh-CN" dirty="0">
                <a:solidFill>
                  <a:srgbClr val="000000"/>
                </a:solidFill>
                <a:latin typeface="Courier New" panose="02070309020205020404" charset="0"/>
                <a:ea typeface="宋体" panose="02010600030101010101" pitchFamily="2" charset="-122"/>
                <a:sym typeface="+mn-ea"/>
              </a:rPr>
              <a:t>R1</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R2</a:t>
            </a:r>
            <a:r>
              <a:rPr lang="zh-CN" altLang="en-US" dirty="0">
                <a:solidFill>
                  <a:srgbClr val="000000"/>
                </a:solidFill>
                <a:latin typeface="Courier New" panose="02070309020205020404" charset="0"/>
                <a:ea typeface="宋体" panose="02010600030101010101" pitchFamily="2" charset="-122"/>
                <a:sym typeface="+mn-ea"/>
              </a:rPr>
              <a:t>都有专业编号属性，通过自然连接能得到原关系模式，而且原关系模式的函数依赖都在。因此该分解既满足无损连接，也满足保持函数依赖。</a:t>
            </a:r>
          </a:p>
          <a:p>
            <a:pPr indent="457200"/>
            <a:r>
              <a:rPr lang="zh-CN" altLang="en-US" dirty="0">
                <a:solidFill>
                  <a:srgbClr val="000000"/>
                </a:solidFill>
                <a:latin typeface="Courier New" panose="02070309020205020404" charset="0"/>
                <a:ea typeface="宋体" panose="02010600030101010101" pitchFamily="2" charset="-122"/>
                <a:sym typeface="+mn-ea"/>
              </a:rPr>
              <a:t>因此，</a:t>
            </a:r>
            <a:r>
              <a:rPr lang="en-US" altLang="zh-CN" dirty="0">
                <a:solidFill>
                  <a:srgbClr val="000000"/>
                </a:solidFill>
                <a:latin typeface="Courier New" panose="02070309020205020404" charset="0"/>
                <a:ea typeface="宋体" panose="02010600030101010101" pitchFamily="2" charset="-122"/>
                <a:sym typeface="+mn-ea"/>
              </a:rPr>
              <a:t>ρ3</a:t>
            </a:r>
            <a:r>
              <a:rPr lang="zh-CN" altLang="en-US" dirty="0">
                <a:solidFill>
                  <a:srgbClr val="000000"/>
                </a:solidFill>
                <a:latin typeface="Courier New" panose="02070309020205020404" charset="0"/>
                <a:ea typeface="宋体" panose="02010600030101010101" pitchFamily="2" charset="-122"/>
                <a:sym typeface="+mn-ea"/>
              </a:rPr>
              <a:t>是最优的，其分解符合分解的两个准则。</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1049452" y="1121568"/>
            <a:ext cx="10613128" cy="369332"/>
          </a:xfrm>
          <a:prstGeom prst="rect">
            <a:avLst/>
          </a:prstGeom>
        </p:spPr>
        <p:txBody>
          <a:bodyPr wrap="square">
            <a:spAutoFit/>
          </a:bodyPr>
          <a:lstStyle/>
          <a:p>
            <a:r>
              <a:rPr lang="en-US" altLang="zh-CN" b="1" dirty="0"/>
              <a:t>3. </a:t>
            </a:r>
            <a:r>
              <a:rPr lang="zh-CN" altLang="zh-CN" b="1" dirty="0"/>
              <a:t>理想的模式</a:t>
            </a:r>
            <a:r>
              <a:rPr lang="zh-CN" altLang="zh-CN" b="1" dirty="0" smtClean="0"/>
              <a:t>分解</a:t>
            </a:r>
            <a:endParaRPr lang="zh-CN" altLang="zh-CN" b="1" dirty="0"/>
          </a:p>
        </p:txBody>
      </p:sp>
    </p:spTree>
    <p:extLst>
      <p:ext uri="{BB962C8B-B14F-4D97-AF65-F5344CB8AC3E}">
        <p14:creationId xmlns:p14="http://schemas.microsoft.com/office/powerpoint/2010/main" val="263780169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sz="4800" dirty="0">
                <a:solidFill>
                  <a:schemeClr val="accent1"/>
                </a:solidFill>
              </a:rPr>
              <a:t>PART  01</a:t>
            </a:r>
            <a:endParaRPr lang="zh-CN" altLang="en-US" sz="4800" dirty="0">
              <a:solidFill>
                <a:schemeClr val="accent1"/>
              </a:solidFill>
            </a:endParaRPr>
          </a:p>
        </p:txBody>
      </p:sp>
      <p:sp>
        <p:nvSpPr>
          <p:cNvPr id="13" name="文本框 12"/>
          <p:cNvSpPr txBox="1"/>
          <p:nvPr/>
        </p:nvSpPr>
        <p:spPr>
          <a:xfrm>
            <a:off x="5981700" y="3288447"/>
            <a:ext cx="1826141" cy="58477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函数依赖</a:t>
            </a:r>
          </a:p>
        </p:txBody>
      </p:sp>
      <p:pic>
        <p:nvPicPr>
          <p:cNvPr id="16" name="图片占位符 15"/>
          <p:cNvPicPr>
            <a:picLocks noGrp="1" noChangeAspect="1"/>
          </p:cNvPicPr>
          <p:nvPr>
            <p:ph type="pic" sz="quarter" idx="10"/>
          </p:nvPr>
        </p:nvPicPr>
        <p:blipFill>
          <a:blip r:embed="rId4" cstate="screen"/>
          <a:srcRect/>
          <a:stretch>
            <a:fillRect/>
          </a:stretch>
        </p:blipFill>
        <p:spPr/>
      </p:pic>
      <p:cxnSp>
        <p:nvCxnSpPr>
          <p:cNvPr id="19" name="直接连接符 18"/>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模式分解的准则</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328" y="1482202"/>
            <a:ext cx="9820653" cy="3416320"/>
          </a:xfrm>
          <a:prstGeom prst="rect">
            <a:avLst/>
          </a:prstGeom>
        </p:spPr>
        <p:txBody>
          <a:bodyPr wrap="square">
            <a:spAutoFit/>
            <a:scene3d>
              <a:camera prst="orthographicFront"/>
              <a:lightRig rig="threePt" dir="t"/>
            </a:scene3d>
            <a:sp3d contourW="6350"/>
          </a:bodyPr>
          <a:lstStyle/>
          <a:p>
            <a:pPr indent="457200"/>
            <a:r>
              <a:rPr lang="zh-CN" altLang="en-US" dirty="0" smtClean="0">
                <a:solidFill>
                  <a:srgbClr val="000000"/>
                </a:solidFill>
                <a:latin typeface="Courier New" panose="02070309020205020404" charset="0"/>
                <a:ea typeface="宋体" panose="02010600030101010101" pitchFamily="2" charset="-122"/>
                <a:sym typeface="+mn-ea"/>
              </a:rPr>
              <a:t>在实际</a:t>
            </a:r>
            <a:r>
              <a:rPr lang="zh-CN" altLang="en-US" dirty="0">
                <a:solidFill>
                  <a:srgbClr val="000000"/>
                </a:solidFill>
                <a:latin typeface="Courier New" panose="02070309020205020404" charset="0"/>
                <a:ea typeface="宋体" panose="02010600030101010101" pitchFamily="2" charset="-122"/>
                <a:sym typeface="+mn-ea"/>
              </a:rPr>
              <a:t>应用中，分解为满足无损连接和保持函数依赖的</a:t>
            </a:r>
            <a:r>
              <a:rPr lang="en-US" altLang="zh-CN" dirty="0">
                <a:solidFill>
                  <a:srgbClr val="000000"/>
                </a:solidFill>
                <a:latin typeface="Courier New" panose="02070309020205020404" charset="0"/>
                <a:ea typeface="宋体" panose="02010600030101010101" pitchFamily="2" charset="-122"/>
                <a:sym typeface="+mn-ea"/>
              </a:rPr>
              <a:t>3NF</a:t>
            </a:r>
            <a:r>
              <a:rPr lang="zh-CN" altLang="en-US" dirty="0">
                <a:solidFill>
                  <a:srgbClr val="000000"/>
                </a:solidFill>
                <a:latin typeface="Courier New" panose="02070309020205020404" charset="0"/>
                <a:ea typeface="宋体" panose="02010600030101010101" pitchFamily="2" charset="-122"/>
                <a:sym typeface="+mn-ea"/>
              </a:rPr>
              <a:t>算法步骤如下。</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1</a:t>
            </a:r>
            <a:r>
              <a:rPr lang="zh-CN" altLang="en-US" dirty="0">
                <a:solidFill>
                  <a:srgbClr val="000000"/>
                </a:solidFill>
                <a:latin typeface="Courier New" panose="02070309020205020404" charset="0"/>
                <a:ea typeface="宋体" panose="02010600030101010101" pitchFamily="2" charset="-122"/>
                <a:sym typeface="+mn-ea"/>
              </a:rPr>
              <a:t>）对</a:t>
            </a:r>
            <a:r>
              <a:rPr lang="en-US" altLang="zh-CN" dirty="0">
                <a:solidFill>
                  <a:srgbClr val="000000"/>
                </a:solidFill>
                <a:latin typeface="Courier New" panose="02070309020205020404" charset="0"/>
                <a:ea typeface="宋体" panose="02010600030101010101" pitchFamily="2" charset="-122"/>
                <a:sym typeface="+mn-ea"/>
              </a:rPr>
              <a:t>R(U,F)</a:t>
            </a:r>
            <a:r>
              <a:rPr lang="zh-CN" altLang="en-US" dirty="0">
                <a:solidFill>
                  <a:srgbClr val="000000"/>
                </a:solidFill>
                <a:latin typeface="Courier New" panose="02070309020205020404" charset="0"/>
                <a:ea typeface="宋体" panose="02010600030101010101" pitchFamily="2" charset="-122"/>
                <a:sym typeface="+mn-ea"/>
              </a:rPr>
              <a:t>中的</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进行最小化处理，即计算</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的最小覆盖，并将其仍然记为</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2</a:t>
            </a:r>
            <a:r>
              <a:rPr lang="zh-CN" altLang="en-US" dirty="0">
                <a:solidFill>
                  <a:srgbClr val="000000"/>
                </a:solidFill>
                <a:latin typeface="Courier New" panose="02070309020205020404" charset="0"/>
                <a:ea typeface="宋体" panose="02010600030101010101" pitchFamily="2" charset="-122"/>
                <a:sym typeface="+mn-ea"/>
              </a:rPr>
              <a:t>）若有</a:t>
            </a:r>
            <a:r>
              <a:rPr lang="en-US" altLang="zh-CN" dirty="0">
                <a:solidFill>
                  <a:srgbClr val="000000"/>
                </a:solidFill>
                <a:latin typeface="Courier New" panose="02070309020205020404" charset="0"/>
                <a:ea typeface="宋体" panose="02010600030101010101" pitchFamily="2" charset="-122"/>
                <a:sym typeface="+mn-ea"/>
              </a:rPr>
              <a:t>X→A</a:t>
            </a:r>
            <a:r>
              <a:rPr lang="zh-CN" altLang="en-US" dirty="0">
                <a:solidFill>
                  <a:srgbClr val="000000"/>
                </a:solidFill>
                <a:latin typeface="Courier New" panose="02070309020205020404" charset="0"/>
                <a:ea typeface="宋体" panose="02010600030101010101" pitchFamily="2" charset="-122"/>
                <a:sym typeface="+mn-ea"/>
              </a:rPr>
              <a:t>，并且</a:t>
            </a:r>
            <a:r>
              <a:rPr lang="en-US" altLang="zh-CN" dirty="0">
                <a:solidFill>
                  <a:srgbClr val="000000"/>
                </a:solidFill>
                <a:latin typeface="Courier New" panose="02070309020205020404" charset="0"/>
                <a:ea typeface="宋体" panose="02010600030101010101" pitchFamily="2" charset="-122"/>
                <a:sym typeface="+mn-ea"/>
              </a:rPr>
              <a:t>X∪A=U</a:t>
            </a:r>
            <a:r>
              <a:rPr lang="zh-CN" altLang="en-US" dirty="0">
                <a:solidFill>
                  <a:srgbClr val="000000"/>
                </a:solidFill>
                <a:latin typeface="Courier New" panose="02070309020205020404" charset="0"/>
                <a:ea typeface="宋体" panose="02010600030101010101" pitchFamily="2" charset="-122"/>
                <a:sym typeface="+mn-ea"/>
              </a:rPr>
              <a:t>，则</a:t>
            </a:r>
            <a:r>
              <a:rPr lang="en-US" altLang="zh-CN" dirty="0">
                <a:solidFill>
                  <a:srgbClr val="000000"/>
                </a:solidFill>
                <a:latin typeface="Courier New" panose="02070309020205020404" charset="0"/>
                <a:ea typeface="宋体" panose="02010600030101010101" pitchFamily="2" charset="-122"/>
                <a:sym typeface="+mn-ea"/>
              </a:rPr>
              <a:t>ρ={R}</a:t>
            </a:r>
            <a:r>
              <a:rPr lang="zh-CN" altLang="en-US" dirty="0">
                <a:solidFill>
                  <a:srgbClr val="000000"/>
                </a:solidFill>
                <a:latin typeface="Courier New" panose="02070309020205020404" charset="0"/>
                <a:ea typeface="宋体" panose="02010600030101010101" pitchFamily="2" charset="-122"/>
                <a:sym typeface="+mn-ea"/>
              </a:rPr>
              <a:t>，算法终止；</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3</a:t>
            </a:r>
            <a:r>
              <a:rPr lang="zh-CN" altLang="en-US" dirty="0">
                <a:solidFill>
                  <a:srgbClr val="000000"/>
                </a:solidFill>
                <a:latin typeface="Courier New" panose="02070309020205020404" charset="0"/>
                <a:ea typeface="宋体" panose="02010600030101010101" pitchFamily="2" charset="-122"/>
                <a:sym typeface="+mn-ea"/>
              </a:rPr>
              <a:t>）找出不在</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中出现的属性（即与</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中任意函数依赖的左部和右部都无关的属性），把这样的属性构成一个关系模式</a:t>
            </a:r>
            <a:r>
              <a:rPr lang="en-US" altLang="zh-CN" dirty="0">
                <a:solidFill>
                  <a:srgbClr val="000000"/>
                </a:solidFill>
                <a:latin typeface="Courier New" panose="02070309020205020404" charset="0"/>
                <a:ea typeface="宋体" panose="02010600030101010101" pitchFamily="2" charset="-122"/>
                <a:sym typeface="+mn-ea"/>
              </a:rPr>
              <a:t>R0</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U0,Φ</a:t>
            </a:r>
            <a:r>
              <a:rPr lang="zh-CN" altLang="en-US" dirty="0">
                <a:solidFill>
                  <a:srgbClr val="000000"/>
                </a:solidFill>
                <a:latin typeface="Courier New" panose="02070309020205020404" charset="0"/>
                <a:ea typeface="宋体" panose="02010600030101010101" pitchFamily="2" charset="-122"/>
                <a:sym typeface="+mn-ea"/>
              </a:rPr>
              <a:t>），并把</a:t>
            </a:r>
            <a:r>
              <a:rPr lang="en-US" altLang="zh-CN" dirty="0">
                <a:solidFill>
                  <a:srgbClr val="000000"/>
                </a:solidFill>
                <a:latin typeface="Courier New" panose="02070309020205020404" charset="0"/>
                <a:ea typeface="宋体" panose="02010600030101010101" pitchFamily="2" charset="-122"/>
                <a:sym typeface="+mn-ea"/>
              </a:rPr>
              <a:t>U0</a:t>
            </a:r>
            <a:r>
              <a:rPr lang="zh-CN" altLang="en-US" dirty="0">
                <a:solidFill>
                  <a:srgbClr val="000000"/>
                </a:solidFill>
                <a:latin typeface="Courier New" panose="02070309020205020404" charset="0"/>
                <a:ea typeface="宋体" panose="02010600030101010101" pitchFamily="2" charset="-122"/>
                <a:sym typeface="+mn-ea"/>
              </a:rPr>
              <a:t>从</a:t>
            </a:r>
            <a:r>
              <a:rPr lang="en-US" altLang="zh-CN" dirty="0">
                <a:solidFill>
                  <a:srgbClr val="000000"/>
                </a:solidFill>
                <a:latin typeface="Courier New" panose="02070309020205020404" charset="0"/>
                <a:ea typeface="宋体" panose="02010600030101010101" pitchFamily="2" charset="-122"/>
                <a:sym typeface="+mn-ea"/>
              </a:rPr>
              <a:t>U</a:t>
            </a:r>
            <a:r>
              <a:rPr lang="zh-CN" altLang="en-US" dirty="0">
                <a:solidFill>
                  <a:srgbClr val="000000"/>
                </a:solidFill>
                <a:latin typeface="Courier New" panose="02070309020205020404" charset="0"/>
                <a:ea typeface="宋体" panose="02010600030101010101" pitchFamily="2" charset="-122"/>
                <a:sym typeface="+mn-ea"/>
              </a:rPr>
              <a:t>中去掉，剩余的属性仍然记为</a:t>
            </a:r>
            <a:r>
              <a:rPr lang="en-US" altLang="zh-CN" dirty="0">
                <a:solidFill>
                  <a:srgbClr val="000000"/>
                </a:solidFill>
                <a:latin typeface="Courier New" panose="02070309020205020404" charset="0"/>
                <a:ea typeface="宋体" panose="02010600030101010101" pitchFamily="2" charset="-122"/>
                <a:sym typeface="+mn-ea"/>
              </a:rPr>
              <a:t>U</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4</a:t>
            </a:r>
            <a:r>
              <a:rPr lang="zh-CN" altLang="en-US" dirty="0">
                <a:solidFill>
                  <a:srgbClr val="000000"/>
                </a:solidFill>
                <a:latin typeface="Courier New" panose="02070309020205020404" charset="0"/>
                <a:ea typeface="宋体" panose="02010600030101010101" pitchFamily="2" charset="-122"/>
                <a:sym typeface="+mn-ea"/>
              </a:rPr>
              <a:t>）对</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按具有相同左部的原则进行分组（假定分为</a:t>
            </a:r>
            <a:r>
              <a:rPr lang="en-US" altLang="zh-CN" dirty="0">
                <a:solidFill>
                  <a:srgbClr val="000000"/>
                </a:solidFill>
                <a:latin typeface="Courier New" panose="02070309020205020404" charset="0"/>
                <a:ea typeface="宋体" panose="02010600030101010101" pitchFamily="2" charset="-122"/>
                <a:sym typeface="+mn-ea"/>
              </a:rPr>
              <a:t>k</a:t>
            </a:r>
            <a:r>
              <a:rPr lang="zh-CN" altLang="en-US" dirty="0">
                <a:solidFill>
                  <a:srgbClr val="000000"/>
                </a:solidFill>
                <a:latin typeface="Courier New" panose="02070309020205020404" charset="0"/>
                <a:ea typeface="宋体" panose="02010600030101010101" pitchFamily="2" charset="-122"/>
                <a:sym typeface="+mn-ea"/>
              </a:rPr>
              <a:t>组），每一组函数依赖</a:t>
            </a:r>
            <a:r>
              <a:rPr lang="en-US" altLang="zh-CN" dirty="0">
                <a:solidFill>
                  <a:srgbClr val="000000"/>
                </a:solidFill>
                <a:latin typeface="Courier New" panose="02070309020205020404" charset="0"/>
                <a:ea typeface="宋体" panose="02010600030101010101" pitchFamily="2" charset="-122"/>
                <a:sym typeface="+mn-ea"/>
              </a:rPr>
              <a:t>Fi</a:t>
            </a:r>
            <a:r>
              <a:rPr lang="zh-CN" altLang="en-US" dirty="0">
                <a:solidFill>
                  <a:srgbClr val="000000"/>
                </a:solidFill>
                <a:latin typeface="Courier New" panose="02070309020205020404" charset="0"/>
                <a:ea typeface="宋体" panose="02010600030101010101" pitchFamily="2" charset="-122"/>
                <a:sym typeface="+mn-ea"/>
              </a:rPr>
              <a:t>所涉及的全部属性形成属性集</a:t>
            </a:r>
            <a:r>
              <a:rPr lang="en-US" altLang="zh-CN" dirty="0" err="1">
                <a:solidFill>
                  <a:srgbClr val="000000"/>
                </a:solidFill>
                <a:latin typeface="Courier New" panose="02070309020205020404" charset="0"/>
                <a:ea typeface="宋体" panose="02010600030101010101" pitchFamily="2" charset="-122"/>
                <a:sym typeface="+mn-ea"/>
              </a:rPr>
              <a:t>Ui</a:t>
            </a:r>
            <a:r>
              <a:rPr lang="zh-CN" altLang="en-US" dirty="0">
                <a:solidFill>
                  <a:srgbClr val="000000"/>
                </a:solidFill>
                <a:latin typeface="Courier New" panose="02070309020205020404" charset="0"/>
                <a:ea typeface="宋体" panose="02010600030101010101" pitchFamily="2" charset="-122"/>
                <a:sym typeface="+mn-ea"/>
              </a:rPr>
              <a:t>，若</a:t>
            </a:r>
            <a:r>
              <a:rPr lang="en-US" altLang="zh-CN" dirty="0" err="1">
                <a:solidFill>
                  <a:srgbClr val="000000"/>
                </a:solidFill>
                <a:latin typeface="Courier New" panose="02070309020205020404" charset="0"/>
                <a:ea typeface="宋体" panose="02010600030101010101" pitchFamily="2" charset="-122"/>
                <a:sym typeface="+mn-ea"/>
              </a:rPr>
              <a:t>UiUj</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err="1">
                <a:solidFill>
                  <a:srgbClr val="000000"/>
                </a:solidFill>
                <a:latin typeface="Courier New" panose="02070309020205020404" charset="0"/>
                <a:ea typeface="宋体" panose="02010600030101010101" pitchFamily="2" charset="-122"/>
                <a:sym typeface="+mn-ea"/>
              </a:rPr>
              <a:t>i≠j</a:t>
            </a:r>
            <a:r>
              <a:rPr lang="zh-CN" altLang="en-US" dirty="0">
                <a:solidFill>
                  <a:srgbClr val="000000"/>
                </a:solidFill>
                <a:latin typeface="Courier New" panose="02070309020205020404" charset="0"/>
                <a:ea typeface="宋体" panose="02010600030101010101" pitchFamily="2" charset="-122"/>
                <a:sym typeface="+mn-ea"/>
              </a:rPr>
              <a:t>），就去掉</a:t>
            </a:r>
            <a:r>
              <a:rPr lang="en-US" altLang="zh-CN" dirty="0" err="1">
                <a:solidFill>
                  <a:srgbClr val="000000"/>
                </a:solidFill>
                <a:latin typeface="Courier New" panose="02070309020205020404" charset="0"/>
                <a:ea typeface="宋体" panose="02010600030101010101" pitchFamily="2" charset="-122"/>
                <a:sym typeface="+mn-ea"/>
              </a:rPr>
              <a:t>Ui</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5</a:t>
            </a:r>
            <a:r>
              <a:rPr lang="zh-CN" altLang="en-US" dirty="0">
                <a:solidFill>
                  <a:srgbClr val="000000"/>
                </a:solidFill>
                <a:latin typeface="Courier New" panose="02070309020205020404" charset="0"/>
                <a:ea typeface="宋体" panose="02010600030101010101" pitchFamily="2" charset="-122"/>
                <a:sym typeface="+mn-ea"/>
              </a:rPr>
              <a:t>）经过以上步骤得到的分解</a:t>
            </a:r>
            <a:r>
              <a:rPr lang="en-US" altLang="zh-CN" dirty="0">
                <a:solidFill>
                  <a:srgbClr val="000000"/>
                </a:solidFill>
                <a:latin typeface="Courier New" panose="02070309020205020404" charset="0"/>
                <a:ea typeface="宋体" panose="02010600030101010101" pitchFamily="2" charset="-122"/>
                <a:sym typeface="+mn-ea"/>
              </a:rPr>
              <a:t>ρ={R0,R1,…,</a:t>
            </a:r>
            <a:r>
              <a:rPr lang="en-US" altLang="zh-CN" dirty="0" err="1">
                <a:solidFill>
                  <a:srgbClr val="000000"/>
                </a:solidFill>
                <a:latin typeface="Courier New" panose="02070309020205020404" charset="0"/>
                <a:ea typeface="宋体" panose="02010600030101010101" pitchFamily="2" charset="-122"/>
                <a:sym typeface="+mn-ea"/>
              </a:rPr>
              <a:t>Rk</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R0</a:t>
            </a:r>
            <a:r>
              <a:rPr lang="zh-CN" altLang="en-US" dirty="0">
                <a:solidFill>
                  <a:srgbClr val="000000"/>
                </a:solidFill>
                <a:latin typeface="Courier New" panose="02070309020205020404" charset="0"/>
                <a:ea typeface="宋体" panose="02010600030101010101" pitchFamily="2" charset="-122"/>
                <a:sym typeface="+mn-ea"/>
              </a:rPr>
              <a:t>可能为空，</a:t>
            </a:r>
            <a:r>
              <a:rPr lang="en-US" altLang="zh-CN" dirty="0">
                <a:solidFill>
                  <a:srgbClr val="000000"/>
                </a:solidFill>
                <a:latin typeface="Courier New" panose="02070309020205020404" charset="0"/>
                <a:ea typeface="宋体" panose="02010600030101010101" pitchFamily="2" charset="-122"/>
                <a:sym typeface="+mn-ea"/>
              </a:rPr>
              <a:t>1…k</a:t>
            </a:r>
            <a:r>
              <a:rPr lang="zh-CN" altLang="en-US" dirty="0">
                <a:solidFill>
                  <a:srgbClr val="000000"/>
                </a:solidFill>
                <a:latin typeface="Courier New" panose="02070309020205020404" charset="0"/>
                <a:ea typeface="宋体" panose="02010600030101010101" pitchFamily="2" charset="-122"/>
                <a:sym typeface="+mn-ea"/>
              </a:rPr>
              <a:t>可能不连续）构成</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的一个保持函数依赖的分解，并且每个</a:t>
            </a:r>
            <a:r>
              <a:rPr lang="en-US" altLang="zh-CN" dirty="0" err="1">
                <a:solidFill>
                  <a:srgbClr val="000000"/>
                </a:solidFill>
                <a:latin typeface="Courier New" panose="02070309020205020404" charset="0"/>
                <a:ea typeface="宋体" panose="02010600030101010101" pitchFamily="2" charset="-122"/>
                <a:sym typeface="+mn-ea"/>
              </a:rPr>
              <a:t>Ri</a:t>
            </a:r>
            <a:r>
              <a:rPr lang="zh-CN" altLang="en-US" dirty="0">
                <a:solidFill>
                  <a:srgbClr val="000000"/>
                </a:solidFill>
                <a:latin typeface="Courier New" panose="02070309020205020404" charset="0"/>
                <a:ea typeface="宋体" panose="02010600030101010101" pitchFamily="2" charset="-122"/>
                <a:sym typeface="+mn-ea"/>
              </a:rPr>
              <a:t>均为</a:t>
            </a:r>
            <a:r>
              <a:rPr lang="en-US" altLang="zh-CN" dirty="0">
                <a:solidFill>
                  <a:srgbClr val="000000"/>
                </a:solidFill>
                <a:latin typeface="Courier New" panose="02070309020205020404" charset="0"/>
                <a:ea typeface="宋体" panose="02010600030101010101" pitchFamily="2" charset="-122"/>
                <a:sym typeface="+mn-ea"/>
              </a:rPr>
              <a:t>3NF</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6</a:t>
            </a:r>
            <a:r>
              <a:rPr lang="zh-CN" altLang="en-US" dirty="0">
                <a:solidFill>
                  <a:srgbClr val="000000"/>
                </a:solidFill>
                <a:latin typeface="Courier New" panose="02070309020205020404" charset="0"/>
                <a:ea typeface="宋体" panose="02010600030101010101" pitchFamily="2" charset="-122"/>
                <a:sym typeface="+mn-ea"/>
              </a:rPr>
              <a:t>）设</a:t>
            </a:r>
            <a:r>
              <a:rPr lang="en-US" altLang="zh-CN" dirty="0">
                <a:solidFill>
                  <a:srgbClr val="000000"/>
                </a:solidFill>
                <a:latin typeface="Courier New" panose="02070309020205020404" charset="0"/>
                <a:ea typeface="宋体" panose="02010600030101010101" pitchFamily="2" charset="-122"/>
                <a:sym typeface="+mn-ea"/>
              </a:rPr>
              <a:t>X</a:t>
            </a:r>
            <a:r>
              <a:rPr lang="zh-CN" altLang="en-US" dirty="0">
                <a:solidFill>
                  <a:srgbClr val="000000"/>
                </a:solidFill>
                <a:latin typeface="Courier New" panose="02070309020205020404" charset="0"/>
                <a:ea typeface="宋体" panose="02010600030101010101" pitchFamily="2" charset="-122"/>
                <a:sym typeface="+mn-ea"/>
              </a:rPr>
              <a:t>是</a:t>
            </a:r>
            <a:r>
              <a:rPr lang="en-US" altLang="zh-CN" dirty="0">
                <a:solidFill>
                  <a:srgbClr val="000000"/>
                </a:solidFill>
                <a:latin typeface="Courier New" panose="02070309020205020404" charset="0"/>
                <a:ea typeface="宋体" panose="02010600030101010101" pitchFamily="2" charset="-122"/>
                <a:sym typeface="+mn-ea"/>
              </a:rPr>
              <a:t>R(U,F)</a:t>
            </a:r>
            <a:r>
              <a:rPr lang="zh-CN" altLang="en-US" dirty="0">
                <a:solidFill>
                  <a:srgbClr val="000000"/>
                </a:solidFill>
                <a:latin typeface="Courier New" panose="02070309020205020404" charset="0"/>
                <a:ea typeface="宋体" panose="02010600030101010101" pitchFamily="2" charset="-122"/>
                <a:sym typeface="+mn-ea"/>
              </a:rPr>
              <a:t>的关键字，并令</a:t>
            </a:r>
            <a:r>
              <a:rPr lang="en-US" altLang="zh-CN" dirty="0">
                <a:solidFill>
                  <a:srgbClr val="000000"/>
                </a:solidFill>
                <a:latin typeface="Courier New" panose="02070309020205020404" charset="0"/>
                <a:ea typeface="宋体" panose="02010600030101010101" pitchFamily="2" charset="-122"/>
                <a:sym typeface="+mn-ea"/>
              </a:rPr>
              <a:t>τ=</a:t>
            </a:r>
            <a:r>
              <a:rPr lang="en-US" altLang="zh-CN" dirty="0" err="1">
                <a:solidFill>
                  <a:srgbClr val="000000"/>
                </a:solidFill>
                <a:latin typeface="Courier New" panose="02070309020205020404" charset="0"/>
                <a:ea typeface="宋体" panose="02010600030101010101" pitchFamily="2" charset="-122"/>
                <a:sym typeface="+mn-ea"/>
              </a:rPr>
              <a:t>ρ∪RX</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X,FX</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7</a:t>
            </a:r>
            <a:r>
              <a:rPr lang="zh-CN" altLang="en-US" dirty="0">
                <a:solidFill>
                  <a:srgbClr val="000000"/>
                </a:solidFill>
                <a:latin typeface="Courier New" panose="02070309020205020404" charset="0"/>
                <a:ea typeface="宋体" panose="02010600030101010101" pitchFamily="2" charset="-122"/>
                <a:sym typeface="+mn-ea"/>
              </a:rPr>
              <a:t>）若对某个</a:t>
            </a:r>
            <a:r>
              <a:rPr lang="en-US" altLang="zh-CN" dirty="0" err="1">
                <a:solidFill>
                  <a:srgbClr val="000000"/>
                </a:solidFill>
                <a:latin typeface="Courier New" panose="02070309020205020404" charset="0"/>
                <a:ea typeface="宋体" panose="02010600030101010101" pitchFamily="2" charset="-122"/>
                <a:sym typeface="+mn-ea"/>
              </a:rPr>
              <a:t>Ui</a:t>
            </a:r>
            <a:r>
              <a:rPr lang="zh-CN" altLang="en-US" dirty="0">
                <a:solidFill>
                  <a:srgbClr val="000000"/>
                </a:solidFill>
                <a:latin typeface="Courier New" panose="02070309020205020404" charset="0"/>
                <a:ea typeface="宋体" panose="02010600030101010101" pitchFamily="2" charset="-122"/>
                <a:sym typeface="+mn-ea"/>
              </a:rPr>
              <a:t>，如果</a:t>
            </a:r>
            <a:r>
              <a:rPr lang="en-US" altLang="zh-CN" dirty="0" err="1">
                <a:solidFill>
                  <a:srgbClr val="000000"/>
                </a:solidFill>
                <a:latin typeface="Courier New" panose="02070309020205020404" charset="0"/>
                <a:ea typeface="宋体" panose="02010600030101010101" pitchFamily="2" charset="-122"/>
                <a:sym typeface="+mn-ea"/>
              </a:rPr>
              <a:t>XUi</a:t>
            </a:r>
            <a:r>
              <a:rPr lang="zh-CN" altLang="en-US" dirty="0">
                <a:solidFill>
                  <a:srgbClr val="000000"/>
                </a:solidFill>
                <a:latin typeface="Courier New" panose="02070309020205020404" charset="0"/>
                <a:ea typeface="宋体" panose="02010600030101010101" pitchFamily="2" charset="-122"/>
                <a:sym typeface="+mn-ea"/>
              </a:rPr>
              <a:t>，则将</a:t>
            </a:r>
            <a:r>
              <a:rPr lang="en-US" altLang="zh-CN" dirty="0">
                <a:solidFill>
                  <a:srgbClr val="000000"/>
                </a:solidFill>
                <a:latin typeface="Courier New" panose="02070309020205020404" charset="0"/>
                <a:ea typeface="宋体" panose="02010600030101010101" pitchFamily="2" charset="-122"/>
                <a:sym typeface="+mn-ea"/>
              </a:rPr>
              <a:t>RX</a:t>
            </a:r>
            <a:r>
              <a:rPr lang="zh-CN" altLang="en-US" dirty="0">
                <a:solidFill>
                  <a:srgbClr val="000000"/>
                </a:solidFill>
                <a:latin typeface="Courier New" panose="02070309020205020404" charset="0"/>
                <a:ea typeface="宋体" panose="02010600030101010101" pitchFamily="2" charset="-122"/>
                <a:sym typeface="+mn-ea"/>
              </a:rPr>
              <a:t>从</a:t>
            </a:r>
            <a:r>
              <a:rPr lang="en-US" altLang="zh-CN" dirty="0">
                <a:solidFill>
                  <a:srgbClr val="000000"/>
                </a:solidFill>
                <a:latin typeface="Courier New" panose="02070309020205020404" charset="0"/>
                <a:ea typeface="宋体" panose="02010600030101010101" pitchFamily="2" charset="-122"/>
                <a:sym typeface="+mn-ea"/>
              </a:rPr>
              <a:t>τ</a:t>
            </a:r>
            <a:r>
              <a:rPr lang="zh-CN" altLang="en-US" dirty="0">
                <a:solidFill>
                  <a:srgbClr val="000000"/>
                </a:solidFill>
                <a:latin typeface="Courier New" panose="02070309020205020404" charset="0"/>
                <a:ea typeface="宋体" panose="02010600030101010101" pitchFamily="2" charset="-122"/>
                <a:sym typeface="+mn-ea"/>
              </a:rPr>
              <a:t>中去掉，或</a:t>
            </a:r>
            <a:r>
              <a:rPr lang="en-US" altLang="zh-CN" dirty="0" err="1">
                <a:solidFill>
                  <a:srgbClr val="000000"/>
                </a:solidFill>
                <a:latin typeface="Courier New" panose="02070309020205020404" charset="0"/>
                <a:ea typeface="宋体" panose="02010600030101010101" pitchFamily="2" charset="-122"/>
                <a:sym typeface="+mn-ea"/>
              </a:rPr>
              <a:t>UiX</a:t>
            </a:r>
            <a:r>
              <a:rPr lang="zh-CN" altLang="en-US" dirty="0">
                <a:solidFill>
                  <a:srgbClr val="000000"/>
                </a:solidFill>
                <a:latin typeface="Courier New" panose="02070309020205020404" charset="0"/>
                <a:ea typeface="宋体" panose="02010600030101010101" pitchFamily="2" charset="-122"/>
                <a:sym typeface="+mn-ea"/>
              </a:rPr>
              <a:t>，则将</a:t>
            </a:r>
            <a:r>
              <a:rPr lang="en-US" altLang="zh-CN" dirty="0" err="1">
                <a:solidFill>
                  <a:srgbClr val="000000"/>
                </a:solidFill>
                <a:latin typeface="Courier New" panose="02070309020205020404" charset="0"/>
                <a:ea typeface="宋体" panose="02010600030101010101" pitchFamily="2" charset="-122"/>
                <a:sym typeface="+mn-ea"/>
              </a:rPr>
              <a:t>Ri</a:t>
            </a:r>
            <a:r>
              <a:rPr lang="zh-CN" altLang="en-US" dirty="0">
                <a:solidFill>
                  <a:srgbClr val="000000"/>
                </a:solidFill>
                <a:latin typeface="Courier New" panose="02070309020205020404" charset="0"/>
                <a:ea typeface="宋体" panose="02010600030101010101" pitchFamily="2" charset="-122"/>
                <a:sym typeface="+mn-ea"/>
              </a:rPr>
              <a:t>从</a:t>
            </a:r>
            <a:r>
              <a:rPr lang="en-US" altLang="zh-CN" dirty="0">
                <a:solidFill>
                  <a:srgbClr val="000000"/>
                </a:solidFill>
                <a:latin typeface="Courier New" panose="02070309020205020404" charset="0"/>
                <a:ea typeface="宋体" panose="02010600030101010101" pitchFamily="2" charset="-122"/>
                <a:sym typeface="+mn-ea"/>
              </a:rPr>
              <a:t>τ</a:t>
            </a:r>
            <a:r>
              <a:rPr lang="zh-CN" altLang="en-US" dirty="0">
                <a:solidFill>
                  <a:srgbClr val="000000"/>
                </a:solidFill>
                <a:latin typeface="Courier New" panose="02070309020205020404" charset="0"/>
                <a:ea typeface="宋体" panose="02010600030101010101" pitchFamily="2" charset="-122"/>
                <a:sym typeface="+mn-ea"/>
              </a:rPr>
              <a:t>中去掉；</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8</a:t>
            </a:r>
            <a:r>
              <a:rPr lang="zh-CN" altLang="en-US" dirty="0">
                <a:solidFill>
                  <a:srgbClr val="000000"/>
                </a:solidFill>
                <a:latin typeface="Courier New" panose="02070309020205020404" charset="0"/>
                <a:ea typeface="宋体" panose="02010600030101010101" pitchFamily="2" charset="-122"/>
                <a:sym typeface="+mn-ea"/>
              </a:rPr>
              <a:t>）最后的</a:t>
            </a:r>
            <a:r>
              <a:rPr lang="en-US" altLang="zh-CN" dirty="0">
                <a:solidFill>
                  <a:srgbClr val="000000"/>
                </a:solidFill>
                <a:latin typeface="Courier New" panose="02070309020205020404" charset="0"/>
                <a:ea typeface="宋体" panose="02010600030101010101" pitchFamily="2" charset="-122"/>
                <a:sym typeface="+mn-ea"/>
              </a:rPr>
              <a:t>τ</a:t>
            </a:r>
            <a:r>
              <a:rPr lang="zh-CN" altLang="en-US" dirty="0">
                <a:solidFill>
                  <a:srgbClr val="000000"/>
                </a:solidFill>
                <a:latin typeface="Courier New" panose="02070309020205020404" charset="0"/>
                <a:ea typeface="宋体" panose="02010600030101010101" pitchFamily="2" charset="-122"/>
                <a:sym typeface="+mn-ea"/>
              </a:rPr>
              <a:t>就是所求分解。</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1046328" y="1145136"/>
            <a:ext cx="2980303" cy="369332"/>
          </a:xfrm>
          <a:prstGeom prst="rect">
            <a:avLst/>
          </a:prstGeom>
        </p:spPr>
        <p:txBody>
          <a:bodyPr wrap="none">
            <a:spAutoFit/>
          </a:bodyPr>
          <a:lstStyle/>
          <a:p>
            <a:r>
              <a:rPr lang="en-US" altLang="zh-CN" b="1" dirty="0"/>
              <a:t>4. </a:t>
            </a:r>
            <a:r>
              <a:rPr lang="zh-CN" altLang="zh-CN" b="1" dirty="0"/>
              <a:t>理想模式分解方案的算法</a:t>
            </a:r>
          </a:p>
        </p:txBody>
      </p:sp>
    </p:spTree>
    <p:extLst>
      <p:ext uri="{BB962C8B-B14F-4D97-AF65-F5344CB8AC3E}">
        <p14:creationId xmlns:p14="http://schemas.microsoft.com/office/powerpoint/2010/main" val="1808411316"/>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模式分解的准则</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330" y="1345916"/>
            <a:ext cx="9820653" cy="3693319"/>
          </a:xfrm>
          <a:prstGeom prst="rect">
            <a:avLst/>
          </a:prstGeom>
        </p:spPr>
        <p:txBody>
          <a:bodyPr wrap="square">
            <a:spAutoFit/>
            <a:scene3d>
              <a:camera prst="orthographicFront"/>
              <a:lightRig rig="threePt" dir="t"/>
            </a:scene3d>
            <a:sp3d contourW="6350"/>
          </a:bodyPr>
          <a:lstStyle/>
          <a:p>
            <a:pPr indent="457200"/>
            <a:r>
              <a:rPr lang="en-US" altLang="zh-CN" dirty="0" smtClean="0">
                <a:solidFill>
                  <a:srgbClr val="000000"/>
                </a:solidFill>
                <a:latin typeface="Courier New" panose="02070309020205020404" charset="0"/>
                <a:ea typeface="宋体" panose="02010600030101010101" pitchFamily="2" charset="-122"/>
                <a:sym typeface="+mn-ea"/>
              </a:rPr>
              <a:t>【</a:t>
            </a:r>
            <a:r>
              <a:rPr lang="zh-CN" altLang="en-US" dirty="0" smtClean="0">
                <a:solidFill>
                  <a:srgbClr val="000000"/>
                </a:solidFill>
                <a:latin typeface="Courier New" panose="02070309020205020404" charset="0"/>
                <a:ea typeface="宋体" panose="02010600030101010101" pitchFamily="2" charset="-122"/>
                <a:sym typeface="+mn-ea"/>
              </a:rPr>
              <a:t>例</a:t>
            </a:r>
            <a:r>
              <a:rPr lang="en-US" altLang="zh-CN" dirty="0">
                <a:solidFill>
                  <a:srgbClr val="000000"/>
                </a:solidFill>
                <a:latin typeface="Courier New" panose="02070309020205020404" charset="0"/>
                <a:ea typeface="宋体" panose="02010600030101010101" pitchFamily="2" charset="-122"/>
                <a:sym typeface="+mn-ea"/>
              </a:rPr>
              <a:t>0</a:t>
            </a:r>
            <a:r>
              <a:rPr lang="en-US" altLang="zh-CN" dirty="0" smtClean="0">
                <a:solidFill>
                  <a:srgbClr val="000000"/>
                </a:solidFill>
                <a:latin typeface="Courier New" panose="02070309020205020404" charset="0"/>
                <a:ea typeface="宋体" panose="02010600030101010101" pitchFamily="2" charset="-122"/>
                <a:sym typeface="+mn-ea"/>
              </a:rPr>
              <a:t>9</a:t>
            </a:r>
            <a:r>
              <a:rPr lang="en-US" altLang="zh-CN" dirty="0">
                <a:solidFill>
                  <a:srgbClr val="000000"/>
                </a:solidFill>
                <a:latin typeface="Courier New" panose="02070309020205020404" charset="0"/>
                <a:ea typeface="宋体" panose="02010600030101010101" pitchFamily="2" charset="-122"/>
                <a:sym typeface="+mn-ea"/>
              </a:rPr>
              <a:t>】 </a:t>
            </a:r>
            <a:r>
              <a:rPr lang="zh-CN" altLang="en-US" dirty="0">
                <a:solidFill>
                  <a:srgbClr val="000000"/>
                </a:solidFill>
                <a:latin typeface="Courier New" panose="02070309020205020404" charset="0"/>
                <a:ea typeface="宋体" panose="02010600030101010101" pitchFamily="2" charset="-122"/>
                <a:sym typeface="+mn-ea"/>
              </a:rPr>
              <a:t>如果有</a:t>
            </a:r>
            <a:r>
              <a:rPr lang="en-US" altLang="zh-CN" dirty="0">
                <a:solidFill>
                  <a:srgbClr val="000000"/>
                </a:solidFill>
                <a:latin typeface="Courier New" panose="02070309020205020404" charset="0"/>
                <a:ea typeface="宋体" panose="02010600030101010101" pitchFamily="2" charset="-122"/>
                <a:sym typeface="+mn-ea"/>
              </a:rPr>
              <a:t>R(U,F)</a:t>
            </a:r>
            <a:r>
              <a:rPr lang="zh-CN" altLang="en-US" dirty="0">
                <a:solidFill>
                  <a:srgbClr val="000000"/>
                </a:solidFill>
                <a:latin typeface="Courier New" panose="02070309020205020404" charset="0"/>
                <a:ea typeface="宋体" panose="02010600030101010101" pitchFamily="2" charset="-122"/>
                <a:sym typeface="+mn-ea"/>
              </a:rPr>
              <a:t>，其中</a:t>
            </a:r>
            <a:r>
              <a:rPr lang="en-US" altLang="zh-CN" dirty="0">
                <a:solidFill>
                  <a:srgbClr val="000000"/>
                </a:solidFill>
                <a:latin typeface="Courier New" panose="02070309020205020404" charset="0"/>
                <a:ea typeface="宋体" panose="02010600030101010101" pitchFamily="2" charset="-122"/>
                <a:sym typeface="+mn-ea"/>
              </a:rPr>
              <a:t>U={A,B,C,D,E}</a:t>
            </a:r>
            <a:r>
              <a:rPr lang="zh-CN" altLang="en-US" dirty="0">
                <a:solidFill>
                  <a:srgbClr val="000000"/>
                </a:solidFill>
                <a:latin typeface="Courier New" panose="02070309020205020404" charset="0"/>
                <a:ea typeface="宋体" panose="02010600030101010101" pitchFamily="2" charset="-122"/>
                <a:sym typeface="+mn-ea"/>
              </a:rPr>
              <a:t>，函数依赖集</a:t>
            </a:r>
            <a:r>
              <a:rPr lang="en-US" altLang="zh-CN" dirty="0">
                <a:solidFill>
                  <a:srgbClr val="000000"/>
                </a:solidFill>
                <a:latin typeface="Courier New" panose="02070309020205020404" charset="0"/>
                <a:ea typeface="宋体" panose="02010600030101010101" pitchFamily="2" charset="-122"/>
                <a:sym typeface="+mn-ea"/>
              </a:rPr>
              <a:t>F={A→B,B→C,AD→E}</a:t>
            </a:r>
            <a:r>
              <a:rPr lang="zh-CN" altLang="en-US" dirty="0">
                <a:solidFill>
                  <a:srgbClr val="000000"/>
                </a:solidFill>
                <a:latin typeface="Courier New" panose="02070309020205020404" charset="0"/>
                <a:ea typeface="宋体" panose="02010600030101010101" pitchFamily="2" charset="-122"/>
                <a:sym typeface="+mn-ea"/>
              </a:rPr>
              <a:t>，试对</a:t>
            </a:r>
            <a:r>
              <a:rPr lang="en-US" altLang="zh-CN" dirty="0">
                <a:solidFill>
                  <a:srgbClr val="000000"/>
                </a:solidFill>
                <a:latin typeface="Courier New" panose="02070309020205020404" charset="0"/>
                <a:ea typeface="宋体" panose="02010600030101010101" pitchFamily="2" charset="-122"/>
                <a:sym typeface="+mn-ea"/>
              </a:rPr>
              <a:t>R(U,F)</a:t>
            </a:r>
            <a:r>
              <a:rPr lang="zh-CN" altLang="en-US" dirty="0">
                <a:solidFill>
                  <a:srgbClr val="000000"/>
                </a:solidFill>
                <a:latin typeface="Courier New" panose="02070309020205020404" charset="0"/>
                <a:ea typeface="宋体" panose="02010600030101010101" pitchFamily="2" charset="-122"/>
                <a:sym typeface="+mn-ea"/>
              </a:rPr>
              <a:t>进行模式分解。</a:t>
            </a:r>
          </a:p>
          <a:p>
            <a:pPr indent="457200"/>
            <a:r>
              <a:rPr lang="zh-CN" altLang="en-US" dirty="0">
                <a:solidFill>
                  <a:srgbClr val="000000"/>
                </a:solidFill>
                <a:latin typeface="Courier New" panose="02070309020205020404" charset="0"/>
                <a:ea typeface="宋体" panose="02010600030101010101" pitchFamily="2" charset="-122"/>
                <a:sym typeface="+mn-ea"/>
              </a:rPr>
              <a:t>解：</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1</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已经是最小函数依赖集。</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2</a:t>
            </a:r>
            <a:r>
              <a:rPr lang="zh-CN" altLang="en-US" dirty="0">
                <a:solidFill>
                  <a:srgbClr val="000000"/>
                </a:solidFill>
                <a:latin typeface="Courier New" panose="02070309020205020404" charset="0"/>
                <a:ea typeface="宋体" panose="02010600030101010101" pitchFamily="2" charset="-122"/>
                <a:sym typeface="+mn-ea"/>
              </a:rPr>
              <a:t>）没有</a:t>
            </a:r>
            <a:r>
              <a:rPr lang="en-US" altLang="zh-CN" dirty="0">
                <a:solidFill>
                  <a:srgbClr val="000000"/>
                </a:solidFill>
                <a:latin typeface="Courier New" panose="02070309020205020404" charset="0"/>
                <a:ea typeface="宋体" panose="02010600030101010101" pitchFamily="2" charset="-122"/>
                <a:sym typeface="+mn-ea"/>
              </a:rPr>
              <a:t>X→A</a:t>
            </a:r>
            <a:r>
              <a:rPr lang="zh-CN" altLang="en-US" dirty="0">
                <a:solidFill>
                  <a:srgbClr val="000000"/>
                </a:solidFill>
                <a:latin typeface="Courier New" panose="02070309020205020404" charset="0"/>
                <a:ea typeface="宋体" panose="02010600030101010101" pitchFamily="2" charset="-122"/>
                <a:sym typeface="+mn-ea"/>
              </a:rPr>
              <a:t>，并且</a:t>
            </a:r>
            <a:r>
              <a:rPr lang="en-US" altLang="zh-CN" dirty="0">
                <a:solidFill>
                  <a:srgbClr val="000000"/>
                </a:solidFill>
                <a:latin typeface="Courier New" panose="02070309020205020404" charset="0"/>
                <a:ea typeface="宋体" panose="02010600030101010101" pitchFamily="2" charset="-122"/>
                <a:sym typeface="+mn-ea"/>
              </a:rPr>
              <a:t>X∪A=U</a:t>
            </a:r>
            <a:r>
              <a:rPr lang="zh-CN" altLang="en-US" dirty="0">
                <a:solidFill>
                  <a:srgbClr val="000000"/>
                </a:solidFill>
                <a:latin typeface="Courier New" panose="02070309020205020404" charset="0"/>
                <a:ea typeface="宋体" panose="02010600030101010101" pitchFamily="2" charset="-122"/>
                <a:sym typeface="+mn-ea"/>
              </a:rPr>
              <a:t>，略过。</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3</a:t>
            </a:r>
            <a:r>
              <a:rPr lang="zh-CN" altLang="en-US" dirty="0">
                <a:solidFill>
                  <a:srgbClr val="000000"/>
                </a:solidFill>
                <a:latin typeface="Courier New" panose="02070309020205020404" charset="0"/>
                <a:ea typeface="宋体" panose="02010600030101010101" pitchFamily="2" charset="-122"/>
                <a:sym typeface="+mn-ea"/>
              </a:rPr>
              <a:t>）没有找出不在</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中出现的属性，略过。</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4</a:t>
            </a:r>
            <a:r>
              <a:rPr lang="zh-CN" altLang="en-US" dirty="0">
                <a:solidFill>
                  <a:srgbClr val="000000"/>
                </a:solidFill>
                <a:latin typeface="Courier New" panose="02070309020205020404" charset="0"/>
                <a:ea typeface="宋体" panose="02010600030101010101" pitchFamily="2" charset="-122"/>
                <a:sym typeface="+mn-ea"/>
              </a:rPr>
              <a:t>）对</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按具有相同左部的原则进行分组（分为</a:t>
            </a:r>
            <a:r>
              <a:rPr lang="en-US" altLang="zh-CN" dirty="0">
                <a:solidFill>
                  <a:srgbClr val="000000"/>
                </a:solidFill>
                <a:latin typeface="Courier New" panose="02070309020205020404" charset="0"/>
                <a:ea typeface="宋体" panose="02010600030101010101" pitchFamily="2" charset="-122"/>
                <a:sym typeface="+mn-ea"/>
              </a:rPr>
              <a:t>3</a:t>
            </a:r>
            <a:r>
              <a:rPr lang="zh-CN" altLang="en-US" dirty="0">
                <a:solidFill>
                  <a:srgbClr val="000000"/>
                </a:solidFill>
                <a:latin typeface="Courier New" panose="02070309020205020404" charset="0"/>
                <a:ea typeface="宋体" panose="02010600030101010101" pitchFamily="2" charset="-122"/>
                <a:sym typeface="+mn-ea"/>
              </a:rPr>
              <a:t>组），分别是</a:t>
            </a:r>
            <a:r>
              <a:rPr lang="en-US" altLang="zh-CN" dirty="0">
                <a:solidFill>
                  <a:srgbClr val="000000"/>
                </a:solidFill>
                <a:latin typeface="Courier New" panose="02070309020205020404" charset="0"/>
                <a:ea typeface="宋体" panose="02010600030101010101" pitchFamily="2" charset="-122"/>
                <a:sym typeface="+mn-ea"/>
              </a:rPr>
              <a:t>U1={A</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B}</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U2={B</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C}</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U3={A</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D</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E}</a:t>
            </a:r>
            <a:r>
              <a:rPr lang="zh-CN" altLang="en-US" dirty="0">
                <a:solidFill>
                  <a:srgbClr val="000000"/>
                </a:solidFill>
                <a:latin typeface="Courier New" panose="02070309020205020404" charset="0"/>
                <a:ea typeface="宋体" panose="02010600030101010101" pitchFamily="2" charset="-122"/>
                <a:sym typeface="+mn-ea"/>
              </a:rPr>
              <a:t>，没有</a:t>
            </a:r>
            <a:r>
              <a:rPr lang="en-US" altLang="zh-CN" dirty="0" err="1">
                <a:solidFill>
                  <a:srgbClr val="000000"/>
                </a:solidFill>
                <a:latin typeface="Courier New" panose="02070309020205020404" charset="0"/>
                <a:ea typeface="宋体" panose="02010600030101010101" pitchFamily="2" charset="-122"/>
                <a:sym typeface="+mn-ea"/>
              </a:rPr>
              <a:t>UiUj</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err="1">
                <a:solidFill>
                  <a:srgbClr val="000000"/>
                </a:solidFill>
                <a:latin typeface="Courier New" panose="02070309020205020404" charset="0"/>
                <a:ea typeface="宋体" panose="02010600030101010101" pitchFamily="2" charset="-122"/>
                <a:sym typeface="+mn-ea"/>
              </a:rPr>
              <a:t>i≠j</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5</a:t>
            </a:r>
            <a:r>
              <a:rPr lang="zh-CN" altLang="en-US" dirty="0">
                <a:solidFill>
                  <a:srgbClr val="000000"/>
                </a:solidFill>
                <a:latin typeface="Courier New" panose="02070309020205020404" charset="0"/>
                <a:ea typeface="宋体" panose="02010600030101010101" pitchFamily="2" charset="-122"/>
                <a:sym typeface="+mn-ea"/>
              </a:rPr>
              <a:t>）经过以上步骤得到的</a:t>
            </a:r>
            <a:r>
              <a:rPr lang="en-US" altLang="zh-CN" dirty="0">
                <a:solidFill>
                  <a:srgbClr val="000000"/>
                </a:solidFill>
                <a:latin typeface="Courier New" panose="02070309020205020404" charset="0"/>
                <a:ea typeface="宋体" panose="02010600030101010101" pitchFamily="2" charset="-122"/>
                <a:sym typeface="+mn-ea"/>
              </a:rPr>
              <a:t>3</a:t>
            </a:r>
            <a:r>
              <a:rPr lang="zh-CN" altLang="en-US" dirty="0">
                <a:solidFill>
                  <a:srgbClr val="000000"/>
                </a:solidFill>
                <a:latin typeface="Courier New" panose="02070309020205020404" charset="0"/>
                <a:ea typeface="宋体" panose="02010600030101010101" pitchFamily="2" charset="-122"/>
                <a:sym typeface="+mn-ea"/>
              </a:rPr>
              <a:t>个子关系，</a:t>
            </a:r>
            <a:r>
              <a:rPr lang="en-US" altLang="zh-CN" dirty="0">
                <a:solidFill>
                  <a:srgbClr val="000000"/>
                </a:solidFill>
                <a:latin typeface="Courier New" panose="02070309020205020404" charset="0"/>
                <a:ea typeface="宋体" panose="02010600030101010101" pitchFamily="2" charset="-122"/>
                <a:sym typeface="+mn-ea"/>
              </a:rPr>
              <a:t>R1</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({A,B},{A→B})</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R2</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({B,C},{B→C})</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R3</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({A,D,E}</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{AD→E})</a:t>
            </a:r>
            <a:r>
              <a:rPr lang="zh-CN" altLang="en-US" dirty="0">
                <a:solidFill>
                  <a:srgbClr val="000000"/>
                </a:solidFill>
                <a:latin typeface="Courier New" panose="02070309020205020404" charset="0"/>
                <a:ea typeface="宋体" panose="02010600030101010101" pitchFamily="2" charset="-122"/>
                <a:sym typeface="+mn-ea"/>
              </a:rPr>
              <a:t>，并且每个均为</a:t>
            </a:r>
            <a:r>
              <a:rPr lang="en-US" altLang="zh-CN" dirty="0">
                <a:solidFill>
                  <a:srgbClr val="000000"/>
                </a:solidFill>
                <a:latin typeface="Courier New" panose="02070309020205020404" charset="0"/>
                <a:ea typeface="宋体" panose="02010600030101010101" pitchFamily="2" charset="-122"/>
                <a:sym typeface="+mn-ea"/>
              </a:rPr>
              <a:t>3NF</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ρ={R1,R2,R3}</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6</a:t>
            </a:r>
            <a:r>
              <a:rPr lang="zh-CN" altLang="en-US" dirty="0">
                <a:solidFill>
                  <a:srgbClr val="000000"/>
                </a:solidFill>
                <a:latin typeface="Courier New" panose="02070309020205020404" charset="0"/>
                <a:ea typeface="宋体" panose="02010600030101010101" pitchFamily="2" charset="-122"/>
                <a:sym typeface="+mn-ea"/>
              </a:rPr>
              <a:t>）设</a:t>
            </a:r>
            <a:r>
              <a:rPr lang="en-US" altLang="zh-CN" dirty="0">
                <a:solidFill>
                  <a:srgbClr val="000000"/>
                </a:solidFill>
                <a:latin typeface="Courier New" panose="02070309020205020404" charset="0"/>
                <a:ea typeface="宋体" panose="02010600030101010101" pitchFamily="2" charset="-122"/>
                <a:sym typeface="+mn-ea"/>
              </a:rPr>
              <a:t>X= AD</a:t>
            </a:r>
            <a:r>
              <a:rPr lang="zh-CN" altLang="en-US" dirty="0">
                <a:solidFill>
                  <a:srgbClr val="000000"/>
                </a:solidFill>
                <a:latin typeface="Courier New" panose="02070309020205020404" charset="0"/>
                <a:ea typeface="宋体" panose="02010600030101010101" pitchFamily="2" charset="-122"/>
                <a:sym typeface="+mn-ea"/>
              </a:rPr>
              <a:t>是</a:t>
            </a:r>
            <a:r>
              <a:rPr lang="en-US" altLang="zh-CN" dirty="0">
                <a:solidFill>
                  <a:srgbClr val="000000"/>
                </a:solidFill>
                <a:latin typeface="Courier New" panose="02070309020205020404" charset="0"/>
                <a:ea typeface="宋体" panose="02010600030101010101" pitchFamily="2" charset="-122"/>
                <a:sym typeface="+mn-ea"/>
              </a:rPr>
              <a:t>R(U,F)</a:t>
            </a:r>
            <a:r>
              <a:rPr lang="zh-CN" altLang="en-US" dirty="0">
                <a:solidFill>
                  <a:srgbClr val="000000"/>
                </a:solidFill>
                <a:latin typeface="Courier New" panose="02070309020205020404" charset="0"/>
                <a:ea typeface="宋体" panose="02010600030101010101" pitchFamily="2" charset="-122"/>
                <a:sym typeface="+mn-ea"/>
              </a:rPr>
              <a:t>的关键字，并令</a:t>
            </a:r>
            <a:r>
              <a:rPr lang="en-US" altLang="zh-CN" dirty="0">
                <a:solidFill>
                  <a:srgbClr val="000000"/>
                </a:solidFill>
                <a:latin typeface="Courier New" panose="02070309020205020404" charset="0"/>
                <a:ea typeface="宋体" panose="02010600030101010101" pitchFamily="2" charset="-122"/>
                <a:sym typeface="+mn-ea"/>
              </a:rPr>
              <a:t>τ=</a:t>
            </a:r>
            <a:r>
              <a:rPr lang="en-US" altLang="zh-CN" dirty="0" err="1">
                <a:solidFill>
                  <a:srgbClr val="000000"/>
                </a:solidFill>
                <a:latin typeface="Courier New" panose="02070309020205020404" charset="0"/>
                <a:ea typeface="宋体" panose="02010600030101010101" pitchFamily="2" charset="-122"/>
                <a:sym typeface="+mn-ea"/>
              </a:rPr>
              <a:t>ρ∪RX</a:t>
            </a:r>
            <a:r>
              <a:rPr lang="en-US" altLang="zh-CN" dirty="0">
                <a:solidFill>
                  <a:srgbClr val="000000"/>
                </a:solidFill>
                <a:latin typeface="Courier New" panose="02070309020205020404" charset="0"/>
                <a:ea typeface="宋体" panose="02010600030101010101" pitchFamily="2" charset="-122"/>
                <a:sym typeface="+mn-ea"/>
              </a:rPr>
              <a:t>({A,D,E}</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{AD→E})</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7</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RX=R3</a:t>
            </a:r>
            <a:r>
              <a:rPr lang="zh-CN" altLang="en-US" dirty="0">
                <a:solidFill>
                  <a:srgbClr val="000000"/>
                </a:solidFill>
                <a:latin typeface="Courier New" panose="02070309020205020404" charset="0"/>
                <a:ea typeface="宋体" panose="02010600030101010101" pitchFamily="2" charset="-122"/>
                <a:sym typeface="+mn-ea"/>
              </a:rPr>
              <a:t>，则将</a:t>
            </a:r>
            <a:r>
              <a:rPr lang="en-US" altLang="zh-CN" dirty="0">
                <a:solidFill>
                  <a:srgbClr val="000000"/>
                </a:solidFill>
                <a:latin typeface="Courier New" panose="02070309020205020404" charset="0"/>
                <a:ea typeface="宋体" panose="02010600030101010101" pitchFamily="2" charset="-122"/>
                <a:sym typeface="+mn-ea"/>
              </a:rPr>
              <a:t>Rx</a:t>
            </a:r>
            <a:r>
              <a:rPr lang="zh-CN" altLang="en-US" dirty="0">
                <a:solidFill>
                  <a:srgbClr val="000000"/>
                </a:solidFill>
                <a:latin typeface="Courier New" panose="02070309020205020404" charset="0"/>
                <a:ea typeface="宋体" panose="02010600030101010101" pitchFamily="2" charset="-122"/>
                <a:sym typeface="+mn-ea"/>
              </a:rPr>
              <a:t>删除。</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8</a:t>
            </a:r>
            <a:r>
              <a:rPr lang="zh-CN" altLang="en-US" dirty="0">
                <a:solidFill>
                  <a:srgbClr val="000000"/>
                </a:solidFill>
                <a:latin typeface="Courier New" panose="02070309020205020404" charset="0"/>
                <a:ea typeface="宋体" panose="02010600030101010101" pitchFamily="2" charset="-122"/>
                <a:sym typeface="+mn-ea"/>
              </a:rPr>
              <a:t>）最后的</a:t>
            </a:r>
            <a:r>
              <a:rPr lang="en-US" altLang="zh-CN" dirty="0">
                <a:solidFill>
                  <a:srgbClr val="000000"/>
                </a:solidFill>
                <a:latin typeface="Courier New" panose="02070309020205020404" charset="0"/>
                <a:ea typeface="宋体" panose="02010600030101010101" pitchFamily="2" charset="-122"/>
                <a:sym typeface="+mn-ea"/>
              </a:rPr>
              <a:t>τ</a:t>
            </a:r>
            <a:r>
              <a:rPr lang="zh-CN" altLang="en-US" dirty="0">
                <a:solidFill>
                  <a:srgbClr val="000000"/>
                </a:solidFill>
                <a:latin typeface="Courier New" panose="02070309020205020404" charset="0"/>
                <a:ea typeface="宋体" panose="02010600030101010101" pitchFamily="2" charset="-122"/>
                <a:sym typeface="+mn-ea"/>
              </a:rPr>
              <a:t>就是所求分解。</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38912246"/>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9956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小结</a:t>
            </a:r>
          </a:p>
        </p:txBody>
      </p:sp>
      <p:sp>
        <p:nvSpPr>
          <p:cNvPr id="7" name="文本框 6"/>
          <p:cNvSpPr txBox="1"/>
          <p:nvPr/>
        </p:nvSpPr>
        <p:spPr>
          <a:xfrm>
            <a:off x="419951" y="400325"/>
            <a:ext cx="73129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FFFFFF"/>
                </a:solidFill>
                <a:latin typeface="Arial" panose="020B0604020202020204"/>
                <a:ea typeface="微软雅黑" panose="020B0503020204020204" charset="-122"/>
              </a:rPr>
              <a:t>end</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7410450" y="1573908"/>
            <a:ext cx="4252130" cy="4255140"/>
            <a:chOff x="2154711" y="4290613"/>
            <a:chExt cx="3975100" cy="3089409"/>
          </a:xfrm>
        </p:grpSpPr>
        <p:sp>
          <p:nvSpPr>
            <p:cNvPr id="17" name="矩形 16"/>
            <p:cNvSpPr/>
            <p:nvPr/>
          </p:nvSpPr>
          <p:spPr>
            <a:xfrm>
              <a:off x="2154711" y="4658295"/>
              <a:ext cx="3975100" cy="2721727"/>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rPr>
                <a:t>模式分解是关系模式规范化的手段，其思想是逐步消除模式属性间不合适的数据依赖，从而使关系模式结构更合理，以避免数据冗余和操作异常。本章由关系数据库的操作异常问题引出了关系规范化的各种理论，包括函数依赖、</a:t>
              </a:r>
              <a:r>
                <a:rPr lang="en-US" altLang="zh-CN" dirty="0">
                  <a:solidFill>
                    <a:schemeClr val="tx1">
                      <a:lumMod val="50000"/>
                      <a:lumOff val="50000"/>
                    </a:schemeClr>
                  </a:solidFill>
                </a:rPr>
                <a:t>Armstrong</a:t>
              </a:r>
              <a:r>
                <a:rPr lang="zh-CN" altLang="en-US" dirty="0">
                  <a:solidFill>
                    <a:schemeClr val="tx1">
                      <a:lumMod val="50000"/>
                      <a:lumOff val="50000"/>
                    </a:schemeClr>
                  </a:solidFill>
                </a:rPr>
                <a:t>公理系统、规范化与模式分解等内容。其中，范式是核查关系模式是否合理的标准，函数依赖是理解范式的重要原理，模式分解的准则是确保关系模式分解的有效性和实用性。</a:t>
              </a:r>
            </a:p>
          </p:txBody>
        </p:sp>
        <p:sp>
          <p:nvSpPr>
            <p:cNvPr id="18" name="矩形 17"/>
            <p:cNvSpPr/>
            <p:nvPr/>
          </p:nvSpPr>
          <p:spPr>
            <a:xfrm>
              <a:off x="3688505" y="4290613"/>
              <a:ext cx="901521" cy="38578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smtClean="0">
                  <a:solidFill>
                    <a:schemeClr val="tx1">
                      <a:lumMod val="65000"/>
                      <a:lumOff val="35000"/>
                    </a:schemeClr>
                  </a:solidFill>
                </a:rPr>
                <a:t>小</a:t>
              </a:r>
              <a:r>
                <a:rPr lang="zh-CN" altLang="en-US" sz="2400" b="1" dirty="0">
                  <a:solidFill>
                    <a:schemeClr val="tx1">
                      <a:lumMod val="65000"/>
                      <a:lumOff val="35000"/>
                    </a:schemeClr>
                  </a:solidFill>
                </a:rPr>
                <a:t>结</a:t>
              </a:r>
            </a:p>
          </p:txBody>
        </p:sp>
      </p:grpSp>
      <p:pic>
        <p:nvPicPr>
          <p:cNvPr id="20" name="图片占位符 19"/>
          <p:cNvPicPr>
            <a:picLocks noGrp="1" noChangeAspect="1"/>
          </p:cNvPicPr>
          <p:nvPr>
            <p:ph type="pic" sz="quarter" idx="10"/>
          </p:nvPr>
        </p:nvPicPr>
        <p:blipFill>
          <a:blip r:embed="rId3" cstate="screen"/>
          <a:srcRect/>
          <a:stretch>
            <a:fillRect/>
          </a:stretch>
        </p:blipFill>
        <p:spPr/>
      </p:pic>
      <p:pic>
        <p:nvPicPr>
          <p:cNvPr id="22" name="图片占位符 21"/>
          <p:cNvPicPr>
            <a:picLocks noGrp="1" noChangeAspect="1"/>
          </p:cNvPicPr>
          <p:nvPr>
            <p:ph type="pic" sz="quarter" idx="11"/>
          </p:nvPr>
        </p:nvPicPr>
        <p:blipFill>
          <a:blip r:embed="rId4" cstate="screen"/>
          <a:srcRect/>
          <a:stretch>
            <a:fillRect/>
          </a:stretch>
        </p:blipFill>
        <p:spPr/>
      </p:pic>
      <p:pic>
        <p:nvPicPr>
          <p:cNvPr id="24" name="图片占位符 23"/>
          <p:cNvPicPr>
            <a:picLocks noGrp="1" noChangeAspect="1"/>
          </p:cNvPicPr>
          <p:nvPr>
            <p:ph type="pic" sz="quarter" idx="12"/>
          </p:nvPr>
        </p:nvPicPr>
        <p:blipFill>
          <a:blip r:embed="rId5" cstate="screen"/>
          <a:srcRect/>
          <a:stretch>
            <a:fillRect/>
          </a:stretch>
        </p:blipFill>
        <p:spPr/>
      </p:pic>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8" name="图片占位符 27"/>
          <p:cNvPicPr>
            <a:picLocks noGrp="1" noChangeAspect="1"/>
          </p:cNvPicPr>
          <p:nvPr>
            <p:ph type="pic" sz="quarter" idx="12"/>
          </p:nvPr>
        </p:nvPicPr>
        <p:blipFill>
          <a:blip r:embed="rId4" cstate="screen"/>
          <a:srcRect/>
          <a:stretch>
            <a:fillRect/>
          </a:stretch>
        </p:blipFill>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6" name="文本框 5"/>
          <p:cNvSpPr txBox="1"/>
          <p:nvPr/>
        </p:nvSpPr>
        <p:spPr>
          <a:xfrm>
            <a:off x="700215" y="1915937"/>
            <a:ext cx="3877985"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zh-CN" altLang="en-US" sz="4800" dirty="0">
                <a:solidFill>
                  <a:schemeClr val="accent1"/>
                </a:solidFill>
              </a:rPr>
              <a:t>感谢您的观看</a:t>
            </a:r>
          </a:p>
        </p:txBody>
      </p:sp>
      <p:sp>
        <p:nvSpPr>
          <p:cNvPr id="7" name="矩形: 圆角 6"/>
          <p:cNvSpPr/>
          <p:nvPr/>
        </p:nvSpPr>
        <p:spPr>
          <a:xfrm>
            <a:off x="784522"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2106984"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3429446"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3629" y="3173083"/>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sp>
        <p:nvSpPr>
          <p:cNvPr id="11" name="文本框 10"/>
          <p:cNvSpPr txBox="1"/>
          <p:nvPr/>
        </p:nvSpPr>
        <p:spPr>
          <a:xfrm>
            <a:off x="2448025" y="3173083"/>
            <a:ext cx="5384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a:t>
            </a:r>
          </a:p>
        </p:txBody>
      </p:sp>
      <p:sp>
        <p:nvSpPr>
          <p:cNvPr id="12" name="文本框 11"/>
          <p:cNvSpPr txBox="1"/>
          <p:nvPr/>
        </p:nvSpPr>
        <p:spPr>
          <a:xfrm>
            <a:off x="3478623" y="3173083"/>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sp>
        <p:nvSpPr>
          <p:cNvPr id="13" name="矩形 12"/>
          <p:cNvSpPr/>
          <p:nvPr/>
        </p:nvSpPr>
        <p:spPr>
          <a:xfrm>
            <a:off x="720725" y="2728872"/>
            <a:ext cx="4437938" cy="306705"/>
          </a:xfrm>
          <a:prstGeom prst="rect">
            <a:avLst/>
          </a:prstGeom>
        </p:spPr>
        <p:txBody>
          <a:bodyPr wrap="square">
            <a:spAutoFit/>
          </a:bodyPr>
          <a:lstStyle/>
          <a:p>
            <a:pPr lvl="0">
              <a:defRPr/>
            </a:pPr>
            <a:r>
              <a:rPr lang="zh-CN" altLang="en-US" sz="1400">
                <a:solidFill>
                  <a:schemeClr val="bg1">
                    <a:lumMod val="65000"/>
                  </a:schemeClr>
                </a:solidFill>
                <a:ea typeface="等线" panose="02010600030101010101" pitchFamily="2" charset="-122"/>
              </a:rPr>
              <a:t>人民邮电出版社</a:t>
            </a:r>
            <a:endParaRPr lang="zh-CN" altLang="en-US" sz="1400" dirty="0">
              <a:solidFill>
                <a:schemeClr val="bg1">
                  <a:lumMod val="65000"/>
                </a:schemeClr>
              </a:solidFill>
              <a:ea typeface="等线"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46761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数据操作</a:t>
            </a:r>
            <a:r>
              <a:rPr lang="zh-CN" altLang="en-US" sz="3200" b="1" dirty="0">
                <a:solidFill>
                  <a:srgbClr val="2980B9"/>
                </a:solidFill>
                <a:ea typeface="微软雅黑" panose="020B0503020204020204" charset="-122"/>
              </a:rPr>
              <a:t>异常</a:t>
            </a:r>
            <a:r>
              <a:rPr lang="zh-CN" altLang="en-US" sz="3200" b="1" dirty="0" smtClean="0">
                <a:solidFill>
                  <a:srgbClr val="2980B9"/>
                </a:solidFill>
                <a:ea typeface="微软雅黑" panose="020B0503020204020204" charset="-122"/>
              </a:rPr>
              <a:t>问题</a:t>
            </a:r>
            <a:endParaRPr lang="zh-CN" altLang="en-US" sz="3200" b="1" dirty="0">
              <a:solidFill>
                <a:srgbClr val="2980B9"/>
              </a:solidFill>
              <a:ea typeface="微软雅黑" panose="020B0503020204020204" charset="-122"/>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aphicFrame>
        <p:nvGraphicFramePr>
          <p:cNvPr id="2" name="表格 1"/>
          <p:cNvGraphicFramePr>
            <a:graphicFrameLocks noGrp="1"/>
          </p:cNvGraphicFramePr>
          <p:nvPr>
            <p:extLst>
              <p:ext uri="{D42A27DB-BD31-4B8C-83A1-F6EECF244321}">
                <p14:modId xmlns:p14="http://schemas.microsoft.com/office/powerpoint/2010/main" val="1241865989"/>
              </p:ext>
            </p:extLst>
          </p:nvPr>
        </p:nvGraphicFramePr>
        <p:xfrm>
          <a:off x="785595" y="4257834"/>
          <a:ext cx="10735844" cy="1518125"/>
        </p:xfrm>
        <a:graphic>
          <a:graphicData uri="http://schemas.openxmlformats.org/drawingml/2006/table">
            <a:tbl>
              <a:tblPr/>
              <a:tblGrid>
                <a:gridCol w="661328"/>
                <a:gridCol w="1097203"/>
                <a:gridCol w="553970"/>
                <a:gridCol w="727891"/>
                <a:gridCol w="652739"/>
                <a:gridCol w="1097203"/>
                <a:gridCol w="998434"/>
                <a:gridCol w="1097203"/>
                <a:gridCol w="826660"/>
                <a:gridCol w="826660"/>
                <a:gridCol w="1097203"/>
                <a:gridCol w="553970"/>
                <a:gridCol w="545380"/>
              </a:tblGrid>
              <a:tr h="303625">
                <a:tc>
                  <a:txBody>
                    <a:bodyPr/>
                    <a:lstStyle/>
                    <a:p>
                      <a:pPr algn="ctr">
                        <a:lnSpc>
                          <a:spcPts val="1400"/>
                        </a:lnSpc>
                        <a:spcBef>
                          <a:spcPts val="100"/>
                        </a:spcBef>
                        <a:spcAft>
                          <a:spcPts val="100"/>
                        </a:spcAft>
                      </a:pPr>
                      <a:r>
                        <a:rPr lang="zh-CN" sz="1800" kern="0" dirty="0">
                          <a:effectLst/>
                          <a:latin typeface="Arial"/>
                          <a:ea typeface="黑体"/>
                          <a:cs typeface="Times New Roman"/>
                        </a:rPr>
                        <a:t>学号</a:t>
                      </a:r>
                      <a:endParaRPr lang="zh-CN" sz="1800" kern="100" dirty="0">
                        <a:effectLst/>
                        <a:latin typeface="Arial"/>
                        <a:ea typeface="黑体"/>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dirty="0">
                          <a:effectLst/>
                          <a:latin typeface="Arial"/>
                          <a:ea typeface="黑体"/>
                          <a:cs typeface="Times New Roman"/>
                        </a:rPr>
                        <a:t>学生姓名</a:t>
                      </a:r>
                      <a:endParaRPr lang="zh-CN" sz="1800" kern="100" dirty="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a:effectLst/>
                          <a:latin typeface="Arial"/>
                          <a:ea typeface="黑体"/>
                          <a:cs typeface="Times New Roman"/>
                        </a:rPr>
                        <a:t>年龄</a:t>
                      </a:r>
                      <a:endParaRPr lang="zh-CN" sz="1800" kern="10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a:effectLst/>
                          <a:latin typeface="Arial"/>
                          <a:ea typeface="黑体"/>
                          <a:cs typeface="Times New Roman"/>
                        </a:rPr>
                        <a:t>籍贯</a:t>
                      </a:r>
                      <a:endParaRPr lang="zh-CN" sz="1800" kern="10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a:effectLst/>
                          <a:latin typeface="Arial"/>
                          <a:ea typeface="黑体"/>
                          <a:cs typeface="Times New Roman"/>
                        </a:rPr>
                        <a:t>工号</a:t>
                      </a:r>
                      <a:endParaRPr lang="zh-CN" sz="1800" kern="10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a:effectLst/>
                          <a:latin typeface="Arial"/>
                          <a:ea typeface="黑体"/>
                          <a:cs typeface="Times New Roman"/>
                        </a:rPr>
                        <a:t>教师姓名</a:t>
                      </a:r>
                      <a:endParaRPr lang="zh-CN" sz="1800" kern="10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a:effectLst/>
                          <a:latin typeface="Arial"/>
                          <a:ea typeface="黑体"/>
                          <a:cs typeface="Times New Roman"/>
                        </a:rPr>
                        <a:t>职称</a:t>
                      </a:r>
                      <a:endParaRPr lang="zh-CN" sz="1800" kern="10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a:effectLst/>
                          <a:latin typeface="Arial"/>
                          <a:ea typeface="黑体"/>
                          <a:cs typeface="Times New Roman"/>
                        </a:rPr>
                        <a:t>课酬标准</a:t>
                      </a:r>
                      <a:endParaRPr lang="zh-CN" sz="1800" kern="10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a:effectLst/>
                          <a:latin typeface="Arial"/>
                          <a:ea typeface="黑体"/>
                          <a:cs typeface="Times New Roman"/>
                        </a:rPr>
                        <a:t>课酬</a:t>
                      </a:r>
                      <a:endParaRPr lang="zh-CN" sz="1800" kern="10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a:effectLst/>
                          <a:latin typeface="Arial"/>
                          <a:ea typeface="黑体"/>
                          <a:cs typeface="Times New Roman"/>
                        </a:rPr>
                        <a:t>课程号</a:t>
                      </a:r>
                      <a:endParaRPr lang="zh-CN" sz="1800" kern="10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a:effectLst/>
                          <a:latin typeface="Arial"/>
                          <a:ea typeface="黑体"/>
                          <a:cs typeface="Times New Roman"/>
                        </a:rPr>
                        <a:t>课程名称</a:t>
                      </a:r>
                      <a:endParaRPr lang="zh-CN" sz="1800" kern="10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a:effectLst/>
                          <a:latin typeface="Arial"/>
                          <a:ea typeface="黑体"/>
                          <a:cs typeface="Times New Roman"/>
                        </a:rPr>
                        <a:t>学分</a:t>
                      </a:r>
                      <a:endParaRPr lang="zh-CN" sz="1800" kern="10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0">
                          <a:effectLst/>
                          <a:latin typeface="Arial"/>
                          <a:ea typeface="黑体"/>
                          <a:cs typeface="Times New Roman"/>
                        </a:rPr>
                        <a:t>成绩</a:t>
                      </a:r>
                      <a:endParaRPr lang="zh-CN" sz="1800" kern="100">
                        <a:effectLst/>
                        <a:latin typeface="Arial"/>
                        <a:ea typeface="黑体"/>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25">
                <a:tc>
                  <a:txBody>
                    <a:bodyPr/>
                    <a:lstStyle/>
                    <a:p>
                      <a:pPr marL="36195" marR="36195" algn="ctr">
                        <a:lnSpc>
                          <a:spcPts val="1400"/>
                        </a:lnSpc>
                        <a:spcBef>
                          <a:spcPts val="100"/>
                        </a:spcBef>
                        <a:spcAft>
                          <a:spcPts val="100"/>
                        </a:spcAft>
                      </a:pPr>
                      <a:r>
                        <a:rPr lang="en-US" sz="1800">
                          <a:effectLst/>
                          <a:latin typeface="Arial"/>
                          <a:ea typeface="宋体"/>
                        </a:rPr>
                        <a:t>S01</a:t>
                      </a:r>
                      <a:endParaRPr lang="zh-CN" sz="1800">
                        <a:effectLst/>
                        <a:latin typeface="Times New Roman"/>
                        <a:ea typeface="宋体"/>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dirty="0">
                          <a:effectLst/>
                          <a:latin typeface="Arial"/>
                          <a:ea typeface="宋体"/>
                          <a:cs typeface="Arial"/>
                        </a:rPr>
                        <a:t>江英</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dirty="0">
                          <a:effectLst/>
                          <a:latin typeface="Arial"/>
                          <a:ea typeface="宋体"/>
                        </a:rPr>
                        <a:t>19</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a:effectLst/>
                          <a:latin typeface="Arial"/>
                          <a:ea typeface="宋体"/>
                          <a:cs typeface="Arial"/>
                        </a:rPr>
                        <a:t>北京</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T01</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a:effectLst/>
                          <a:latin typeface="Arial"/>
                          <a:ea typeface="宋体"/>
                          <a:cs typeface="Arial"/>
                        </a:rPr>
                        <a:t>赵敏</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a:effectLst/>
                          <a:latin typeface="Arial"/>
                          <a:ea typeface="宋体"/>
                          <a:cs typeface="Arial"/>
                        </a:rPr>
                        <a:t>教授</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50</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2400</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C01</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SQL</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48</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90</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25">
                <a:tc>
                  <a:txBody>
                    <a:bodyPr/>
                    <a:lstStyle/>
                    <a:p>
                      <a:pPr marL="36195" marR="36195" algn="ctr">
                        <a:lnSpc>
                          <a:spcPts val="1400"/>
                        </a:lnSpc>
                        <a:spcBef>
                          <a:spcPts val="100"/>
                        </a:spcBef>
                        <a:spcAft>
                          <a:spcPts val="100"/>
                        </a:spcAft>
                      </a:pPr>
                      <a:r>
                        <a:rPr lang="en-US" sz="1800">
                          <a:effectLst/>
                          <a:latin typeface="Arial"/>
                          <a:ea typeface="宋体"/>
                        </a:rPr>
                        <a:t>S01</a:t>
                      </a:r>
                      <a:endParaRPr lang="zh-CN" sz="1800">
                        <a:effectLst/>
                        <a:latin typeface="Times New Roman"/>
                        <a:ea typeface="宋体"/>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a:effectLst/>
                          <a:latin typeface="Arial"/>
                          <a:ea typeface="宋体"/>
                          <a:cs typeface="Arial"/>
                        </a:rPr>
                        <a:t>江英</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20</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dirty="0">
                          <a:effectLst/>
                          <a:latin typeface="Arial"/>
                          <a:ea typeface="宋体"/>
                          <a:cs typeface="Arial"/>
                        </a:rPr>
                        <a:t>北京</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dirty="0">
                          <a:effectLst/>
                          <a:latin typeface="Arial"/>
                          <a:ea typeface="宋体"/>
                        </a:rPr>
                        <a:t>T02</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dirty="0">
                          <a:effectLst/>
                          <a:latin typeface="Arial"/>
                          <a:ea typeface="宋体"/>
                          <a:cs typeface="Arial"/>
                        </a:rPr>
                        <a:t>钱锐</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a:effectLst/>
                          <a:latin typeface="Arial"/>
                          <a:ea typeface="宋体"/>
                          <a:cs typeface="Arial"/>
                        </a:rPr>
                        <a:t>副教授</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40</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2560</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C02</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Java</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64</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85</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25">
                <a:tc>
                  <a:txBody>
                    <a:bodyPr/>
                    <a:lstStyle/>
                    <a:p>
                      <a:pPr marL="36195" marR="36195" algn="ctr">
                        <a:lnSpc>
                          <a:spcPts val="1400"/>
                        </a:lnSpc>
                        <a:spcBef>
                          <a:spcPts val="100"/>
                        </a:spcBef>
                        <a:spcAft>
                          <a:spcPts val="100"/>
                        </a:spcAft>
                      </a:pPr>
                      <a:r>
                        <a:rPr lang="en-US" sz="1800">
                          <a:effectLst/>
                          <a:latin typeface="Arial"/>
                          <a:ea typeface="宋体"/>
                        </a:rPr>
                        <a:t>S02</a:t>
                      </a:r>
                      <a:endParaRPr lang="zh-CN" sz="1800">
                        <a:effectLst/>
                        <a:latin typeface="Times New Roman"/>
                        <a:ea typeface="宋体"/>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a:effectLst/>
                          <a:latin typeface="Arial"/>
                          <a:ea typeface="宋体"/>
                          <a:cs typeface="Arial"/>
                        </a:rPr>
                        <a:t>何飞</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21</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a:effectLst/>
                          <a:latin typeface="Arial"/>
                          <a:ea typeface="宋体"/>
                          <a:cs typeface="Arial"/>
                        </a:rPr>
                        <a:t>上海</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T01</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dirty="0">
                          <a:effectLst/>
                          <a:latin typeface="Arial"/>
                          <a:ea typeface="宋体"/>
                          <a:cs typeface="Arial"/>
                        </a:rPr>
                        <a:t>孙阳</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dirty="0">
                          <a:effectLst/>
                          <a:latin typeface="Arial"/>
                          <a:ea typeface="宋体"/>
                          <a:cs typeface="Arial"/>
                        </a:rPr>
                        <a:t>教授</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50</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3200</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C01</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a:effectLst/>
                          <a:latin typeface="Arial"/>
                          <a:ea typeface="宋体"/>
                          <a:cs typeface="Arial"/>
                        </a:rPr>
                        <a:t>数学</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64</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70</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25">
                <a:tc>
                  <a:txBody>
                    <a:bodyPr/>
                    <a:lstStyle/>
                    <a:p>
                      <a:pPr marL="36195" marR="36195" algn="ctr">
                        <a:lnSpc>
                          <a:spcPts val="1400"/>
                        </a:lnSpc>
                        <a:spcBef>
                          <a:spcPts val="100"/>
                        </a:spcBef>
                        <a:spcAft>
                          <a:spcPts val="100"/>
                        </a:spcAft>
                      </a:pPr>
                      <a:r>
                        <a:rPr lang="en-US" sz="1800">
                          <a:effectLst/>
                          <a:latin typeface="Arial"/>
                          <a:ea typeface="宋体"/>
                        </a:rPr>
                        <a:t>S03</a:t>
                      </a:r>
                      <a:endParaRPr lang="zh-CN" sz="1800">
                        <a:effectLst/>
                        <a:latin typeface="Times New Roman"/>
                        <a:ea typeface="宋体"/>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a:effectLst/>
                          <a:latin typeface="Arial"/>
                          <a:ea typeface="宋体"/>
                          <a:cs typeface="Arial"/>
                        </a:rPr>
                        <a:t>黄荷</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21</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a:effectLst/>
                          <a:latin typeface="Arial"/>
                          <a:ea typeface="宋体"/>
                          <a:cs typeface="Arial"/>
                        </a:rPr>
                        <a:t>广州</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a:effectLst/>
                          <a:latin typeface="Arial"/>
                          <a:ea typeface="宋体"/>
                        </a:rPr>
                        <a:t>T03</a:t>
                      </a:r>
                      <a:endParaRPr lang="zh-CN" sz="180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dirty="0">
                          <a:effectLst/>
                          <a:latin typeface="Arial"/>
                          <a:ea typeface="宋体"/>
                          <a:cs typeface="Arial"/>
                        </a:rPr>
                        <a:t>李丽</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dirty="0">
                          <a:effectLst/>
                          <a:latin typeface="Arial"/>
                          <a:ea typeface="宋体"/>
                          <a:cs typeface="Arial"/>
                        </a:rPr>
                        <a:t>讲师</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dirty="0">
                          <a:effectLst/>
                          <a:latin typeface="Arial"/>
                          <a:ea typeface="宋体"/>
                        </a:rPr>
                        <a:t>30</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dirty="0">
                          <a:effectLst/>
                          <a:latin typeface="Arial"/>
                          <a:ea typeface="宋体"/>
                        </a:rPr>
                        <a:t>1440</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dirty="0">
                          <a:effectLst/>
                          <a:latin typeface="Arial"/>
                          <a:ea typeface="宋体"/>
                        </a:rPr>
                        <a:t>C03</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800" dirty="0">
                          <a:effectLst/>
                          <a:latin typeface="Arial"/>
                          <a:ea typeface="宋体"/>
                          <a:cs typeface="Arial"/>
                        </a:rPr>
                        <a:t>英语</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dirty="0">
                          <a:effectLst/>
                          <a:latin typeface="Arial"/>
                          <a:ea typeface="宋体"/>
                        </a:rPr>
                        <a:t>48</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800" dirty="0">
                          <a:effectLst/>
                          <a:latin typeface="Arial"/>
                          <a:ea typeface="宋体"/>
                        </a:rPr>
                        <a:t>80</a:t>
                      </a:r>
                      <a:endParaRPr lang="zh-CN" sz="1800" dirty="0">
                        <a:effectLst/>
                        <a:latin typeface="Times New Roman"/>
                        <a:ea typeface="宋体"/>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958640" y="3307526"/>
            <a:ext cx="5660524" cy="369332"/>
          </a:xfrm>
          <a:prstGeom prst="rect">
            <a:avLst/>
          </a:prstGeom>
        </p:spPr>
        <p:txBody>
          <a:bodyPr wrap="none">
            <a:spAutoFit/>
          </a:bodyPr>
          <a:lstStyle/>
          <a:p>
            <a:r>
              <a:rPr lang="zh-CN" altLang="zh-CN" dirty="0"/>
              <a:t>【</a:t>
            </a:r>
            <a:r>
              <a:rPr lang="zh-CN" altLang="zh-CN" dirty="0" smtClean="0"/>
              <a:t>例</a:t>
            </a:r>
            <a:r>
              <a:rPr lang="en-US" altLang="zh-CN" dirty="0" smtClean="0"/>
              <a:t>01</a:t>
            </a:r>
            <a:r>
              <a:rPr lang="zh-CN" altLang="zh-CN" dirty="0"/>
              <a:t>】 现有关系模式“教学管理”，基本信息如表</a:t>
            </a:r>
            <a:endParaRPr lang="zh-CN" altLang="en-US" dirty="0"/>
          </a:p>
        </p:txBody>
      </p:sp>
      <p:sp>
        <p:nvSpPr>
          <p:cNvPr id="4" name="矩形 3"/>
          <p:cNvSpPr/>
          <p:nvPr/>
        </p:nvSpPr>
        <p:spPr>
          <a:xfrm>
            <a:off x="1049452" y="1175325"/>
            <a:ext cx="10613128" cy="923330"/>
          </a:xfrm>
          <a:prstGeom prst="rect">
            <a:avLst/>
          </a:prstGeom>
        </p:spPr>
        <p:txBody>
          <a:bodyPr wrap="square">
            <a:spAutoFit/>
          </a:bodyPr>
          <a:lstStyle/>
          <a:p>
            <a:pPr indent="457200"/>
            <a:r>
              <a:rPr lang="zh-CN" altLang="zh-CN" dirty="0"/>
              <a:t>伴随着现实世界的不断变化，关系模式的所有可能关系也会发生变化。但是，关系的变化必须受到现实世界的已知事实的限定，包括属性取值范围的限定和属性间取值关联的限定。因此，关系数据库的设计必须做到有据可依，不可随意设计，否则容易出现操作异常问题</a:t>
            </a:r>
            <a:r>
              <a:rPr lang="zh-CN" altLang="zh-CN" dirty="0" smtClean="0"/>
              <a:t>。</a:t>
            </a:r>
            <a:endParaRPr lang="en-US" altLang="zh-CN" dirty="0"/>
          </a:p>
        </p:txBody>
      </p:sp>
      <p:sp>
        <p:nvSpPr>
          <p:cNvPr id="6" name="矩形 5"/>
          <p:cNvSpPr/>
          <p:nvPr/>
        </p:nvSpPr>
        <p:spPr>
          <a:xfrm>
            <a:off x="930095" y="2661195"/>
            <a:ext cx="10426268" cy="646331"/>
          </a:xfrm>
          <a:prstGeom prst="rect">
            <a:avLst/>
          </a:prstGeom>
        </p:spPr>
        <p:txBody>
          <a:bodyPr wrap="square">
            <a:spAutoFit/>
          </a:bodyPr>
          <a:lstStyle/>
          <a:p>
            <a:pPr indent="457200"/>
            <a:r>
              <a:rPr lang="zh-CN" altLang="en-US" dirty="0"/>
              <a:t>以下通过一个实例来探讨关系模式有哪些数据操作异常问题，并分析问题产生的原因，从中找出设计一个“合理”关系模式的好方法。</a:t>
            </a:r>
            <a:endParaRPr lang="zh-CN" altLang="en-US" dirty="0"/>
          </a:p>
        </p:txBody>
      </p:sp>
      <p:sp>
        <p:nvSpPr>
          <p:cNvPr id="7" name="矩形 6"/>
          <p:cNvSpPr/>
          <p:nvPr/>
        </p:nvSpPr>
        <p:spPr>
          <a:xfrm>
            <a:off x="1122528" y="2171283"/>
            <a:ext cx="1300356" cy="369332"/>
          </a:xfrm>
          <a:prstGeom prst="rect">
            <a:avLst/>
          </a:prstGeom>
        </p:spPr>
        <p:txBody>
          <a:bodyPr wrap="none">
            <a:spAutoFit/>
          </a:bodyPr>
          <a:lstStyle/>
          <a:p>
            <a:r>
              <a:rPr lang="en-US" altLang="zh-CN" b="1" dirty="0"/>
              <a:t>1.</a:t>
            </a:r>
            <a:r>
              <a:rPr lang="zh-CN" altLang="zh-CN" b="1" dirty="0"/>
              <a:t>问题提出</a:t>
            </a:r>
          </a:p>
        </p:txBody>
      </p:sp>
      <p:sp>
        <p:nvSpPr>
          <p:cNvPr id="8" name="矩形 7"/>
          <p:cNvSpPr/>
          <p:nvPr/>
        </p:nvSpPr>
        <p:spPr>
          <a:xfrm>
            <a:off x="5374362" y="3720792"/>
            <a:ext cx="1107996" cy="369332"/>
          </a:xfrm>
          <a:prstGeom prst="rect">
            <a:avLst/>
          </a:prstGeom>
        </p:spPr>
        <p:txBody>
          <a:bodyPr wrap="none">
            <a:spAutoFit/>
          </a:bodyPr>
          <a:lstStyle/>
          <a:p>
            <a:r>
              <a:rPr lang="zh-CN" altLang="zh-CN" dirty="0"/>
              <a:t>教学管理</a:t>
            </a:r>
            <a:endParaRPr lang="zh-CN" altLang="en-US" dirty="0"/>
          </a:p>
        </p:txBody>
      </p:sp>
    </p:spTree>
    <p:extLst>
      <p:ext uri="{BB962C8B-B14F-4D97-AF65-F5344CB8AC3E}">
        <p14:creationId xmlns:p14="http://schemas.microsoft.com/office/powerpoint/2010/main" val="19143697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46761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数据操作异常问题</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4401205"/>
          </a:xfrm>
          <a:prstGeom prst="rect">
            <a:avLst/>
          </a:prstGeom>
        </p:spPr>
        <p:txBody>
          <a:bodyPr wrap="square">
            <a:spAutoFit/>
            <a:scene3d>
              <a:camera prst="orthographicFront"/>
              <a:lightRig rig="threePt" dir="t"/>
            </a:scene3d>
            <a:sp3d contourW="6350"/>
          </a:bodyPr>
          <a:lstStyle/>
          <a:p>
            <a:pPr indent="457200"/>
            <a:r>
              <a:rPr lang="zh-CN" altLang="en-US" sz="2000" dirty="0">
                <a:latin typeface="Courier New" panose="02070309020205020404" charset="0"/>
                <a:ea typeface="宋体" panose="02010600030101010101" pitchFamily="2" charset="-122"/>
                <a:sym typeface="+mn-ea"/>
              </a:rPr>
              <a:t>对于这种单一模式，实际操作时，分析该关系模式可能会存在的几个问题。</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）数据冗余。如果某个学生选修多门课，则学生的信息会重复出现多次，造成数据冗余。同理，多个学生选修一门课，则该门课程及授课的教师信息也会重复出现多次。</a:t>
            </a:r>
          </a:p>
          <a:p>
            <a:pPr indent="457200"/>
            <a:r>
              <a:rPr lang="zh-CN" altLang="en-US" sz="2000" dirty="0" smtClean="0">
                <a:latin typeface="Courier New" panose="02070309020205020404" charset="0"/>
                <a:ea typeface="宋体" panose="02010600030101010101" pitchFamily="2" charset="-122"/>
                <a:sym typeface="+mn-ea"/>
              </a:rPr>
              <a:t>（</a:t>
            </a:r>
            <a:r>
              <a:rPr lang="en-US" altLang="zh-CN" sz="2000" dirty="0" smtClean="0">
                <a:latin typeface="Courier New" panose="02070309020205020404" charset="0"/>
                <a:ea typeface="宋体" panose="02010600030101010101" pitchFamily="2" charset="-122"/>
                <a:sym typeface="+mn-ea"/>
              </a:rPr>
              <a:t>2</a:t>
            </a:r>
            <a:r>
              <a:rPr lang="zh-CN" altLang="en-US" sz="2000" dirty="0" smtClean="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插入异常。如果某个学生还没有选课，课程号为空，但是根据实体完整性规则</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主属性不能为空，就无法插入主属性取空值的学生信息，同理也不能插入主属性取空值的课程信息和教师信息。</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更新异常。由于数据的冗余，当更新数据库中的数据时，系统需要付出很大的代价来维护数据库的完整性，否则会造成数据不一致。如更新某门课程的教师姓名，则要更新选修该门课程的所有元组，修改其中的教师姓名信息，如有疏忽，就会造成数据的不一致。</a:t>
            </a:r>
          </a:p>
          <a:p>
            <a:pPr indent="457200"/>
            <a:r>
              <a:rPr lang="zh-CN" altLang="en-US" sz="2000" dirty="0" smtClean="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4</a:t>
            </a:r>
            <a:r>
              <a:rPr lang="zh-CN" altLang="en-US" sz="2000" dirty="0">
                <a:latin typeface="Courier New" panose="02070309020205020404" charset="0"/>
                <a:ea typeface="宋体" panose="02010600030101010101" pitchFamily="2" charset="-122"/>
                <a:sym typeface="+mn-ea"/>
              </a:rPr>
              <a:t>）删除异常。如果删除某个教师信息，由于主属性不能为空，必然在删除教师信息的同时连带删除学生和课程信息，从而删除不应该删除的信息，但事实上学生和课程信息应该予以保留。同理，删除学生信息或者课程信息，也会存在这个问题</a:t>
            </a:r>
            <a:r>
              <a:rPr lang="zh-CN" altLang="en-US" sz="2000" dirty="0" smtClean="0">
                <a:latin typeface="Courier New" panose="02070309020205020404" charset="0"/>
                <a:ea typeface="宋体" panose="02010600030101010101" pitchFamily="2" charset="-122"/>
                <a:sym typeface="+mn-ea"/>
              </a:rPr>
              <a:t>。</a:t>
            </a:r>
            <a:endParaRPr lang="zh-CN" altLang="en-US" sz="2000" dirty="0">
              <a:latin typeface="Courier New" panose="02070309020205020404" charset="0"/>
              <a:ea typeface="宋体" panose="02010600030101010101" pitchFamily="2" charset="-122"/>
              <a:sym typeface="+mn-ea"/>
            </a:endParaRPr>
          </a:p>
        </p:txBody>
      </p:sp>
      <p:sp>
        <p:nvSpPr>
          <p:cNvPr id="2" name="矩形 1"/>
          <p:cNvSpPr/>
          <p:nvPr/>
        </p:nvSpPr>
        <p:spPr>
          <a:xfrm>
            <a:off x="1049452" y="1316075"/>
            <a:ext cx="1300356" cy="369332"/>
          </a:xfrm>
          <a:prstGeom prst="rect">
            <a:avLst/>
          </a:prstGeom>
        </p:spPr>
        <p:txBody>
          <a:bodyPr wrap="none">
            <a:spAutoFit/>
          </a:bodyPr>
          <a:lstStyle/>
          <a:p>
            <a:r>
              <a:rPr lang="en-US" altLang="zh-CN" b="1" dirty="0"/>
              <a:t>2.</a:t>
            </a:r>
            <a:r>
              <a:rPr lang="zh-CN" altLang="zh-CN" b="1" dirty="0"/>
              <a:t>问题分析</a:t>
            </a:r>
          </a:p>
        </p:txBody>
      </p:sp>
    </p:spTree>
    <p:extLst>
      <p:ext uri="{BB962C8B-B14F-4D97-AF65-F5344CB8AC3E}">
        <p14:creationId xmlns:p14="http://schemas.microsoft.com/office/powerpoint/2010/main" val="43168119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46761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数据操作异常问题</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2862322"/>
          </a:xfrm>
          <a:prstGeom prst="rect">
            <a:avLst/>
          </a:prstGeom>
        </p:spPr>
        <p:txBody>
          <a:bodyPr wrap="square">
            <a:spAutoFit/>
            <a:scene3d>
              <a:camera prst="orthographicFront"/>
              <a:lightRig rig="threePt" dir="t"/>
            </a:scene3d>
            <a:sp3d contourW="6350"/>
          </a:bodyPr>
          <a:lstStyle/>
          <a:p>
            <a:pPr indent="457200"/>
            <a:r>
              <a:rPr lang="zh-CN" altLang="en-US" sz="2000" dirty="0">
                <a:latin typeface="Courier New" panose="02070309020205020404" charset="0"/>
                <a:ea typeface="宋体" panose="02010600030101010101" pitchFamily="2" charset="-122"/>
                <a:sym typeface="+mn-ea"/>
              </a:rPr>
              <a:t>仔细分析后发现，发生这些异常问题的根本原因是关系设计得不合理，没有考虑模式内部属性之间的内在</a:t>
            </a:r>
            <a:r>
              <a:rPr lang="zh-CN" altLang="en-US" sz="2000" dirty="0" smtClean="0">
                <a:latin typeface="Courier New" panose="02070309020205020404" charset="0"/>
                <a:ea typeface="宋体" panose="02010600030101010101" pitchFamily="2" charset="-122"/>
                <a:sym typeface="+mn-ea"/>
              </a:rPr>
              <a:t>相关性</a:t>
            </a:r>
            <a:r>
              <a:rPr lang="zh-CN" altLang="zh-CN" sz="2000" dirty="0"/>
              <a:t>（数据依赖）</a:t>
            </a:r>
            <a:r>
              <a:rPr lang="zh-CN" altLang="en-US" sz="2000" dirty="0" smtClean="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简单地把无直接联系的属性放在一起构成关系模式（把多个实体型用一个关系模式表示），造成不必要的</a:t>
            </a:r>
            <a:r>
              <a:rPr lang="zh-CN" altLang="en-US" sz="2000" dirty="0" smtClean="0">
                <a:latin typeface="Courier New" panose="02070309020205020404" charset="0"/>
                <a:ea typeface="宋体" panose="02010600030101010101" pitchFamily="2" charset="-122"/>
                <a:sym typeface="+mn-ea"/>
              </a:rPr>
              <a:t>数据冗余和操作异常。</a:t>
            </a:r>
            <a:endParaRPr lang="en-US" altLang="zh-CN" sz="2000" dirty="0" smtClean="0">
              <a:latin typeface="Courier New" panose="02070309020205020404" charset="0"/>
              <a:ea typeface="宋体" panose="02010600030101010101" pitchFamily="2" charset="-122"/>
              <a:sym typeface="+mn-ea"/>
            </a:endParaRPr>
          </a:p>
          <a:p>
            <a:pPr indent="457200"/>
            <a:r>
              <a:rPr lang="zh-CN" altLang="en-US" sz="2000" dirty="0" smtClean="0">
                <a:latin typeface="Courier New" panose="02070309020205020404" charset="0"/>
                <a:ea typeface="宋体" panose="02010600030101010101" pitchFamily="2" charset="-122"/>
                <a:sym typeface="+mn-ea"/>
              </a:rPr>
              <a:t>解决</a:t>
            </a:r>
            <a:r>
              <a:rPr lang="zh-CN" altLang="en-US" sz="2000" dirty="0">
                <a:latin typeface="Courier New" panose="02070309020205020404" charset="0"/>
                <a:ea typeface="宋体" panose="02010600030101010101" pitchFamily="2" charset="-122"/>
                <a:sym typeface="+mn-ea"/>
              </a:rPr>
              <a:t>办法</a:t>
            </a:r>
            <a:r>
              <a:rPr lang="zh-CN" altLang="en-US" sz="2000" dirty="0" smtClean="0">
                <a:latin typeface="Courier New" panose="02070309020205020404" charset="0"/>
                <a:ea typeface="宋体" panose="02010600030101010101" pitchFamily="2" charset="-122"/>
                <a:sym typeface="+mn-ea"/>
              </a:rPr>
              <a:t>就是对现有</a:t>
            </a:r>
            <a:r>
              <a:rPr lang="zh-CN" altLang="en-US" sz="2000" dirty="0">
                <a:latin typeface="Courier New" panose="02070309020205020404" charset="0"/>
                <a:ea typeface="宋体" panose="02010600030101010101" pitchFamily="2" charset="-122"/>
                <a:sym typeface="+mn-ea"/>
              </a:rPr>
              <a:t>关系模式</a:t>
            </a:r>
            <a:r>
              <a:rPr lang="zh-CN" altLang="en-US" sz="2000" dirty="0" smtClean="0">
                <a:latin typeface="Courier New" panose="02070309020205020404" charset="0"/>
                <a:ea typeface="宋体" panose="02010600030101010101" pitchFamily="2" charset="-122"/>
                <a:sym typeface="+mn-ea"/>
              </a:rPr>
              <a:t>进行模式分解</a:t>
            </a:r>
            <a:r>
              <a:rPr lang="zh-CN" altLang="en-US" sz="2000" dirty="0">
                <a:latin typeface="Courier New" panose="02070309020205020404" charset="0"/>
                <a:ea typeface="宋体" panose="02010600030101010101" pitchFamily="2" charset="-122"/>
                <a:sym typeface="+mn-ea"/>
              </a:rPr>
              <a:t>，改造成如下</a:t>
            </a:r>
            <a:r>
              <a:rPr lang="en-US" altLang="zh-CN" sz="2000" dirty="0">
                <a:latin typeface="Courier New" panose="02070309020205020404" charset="0"/>
                <a:ea typeface="宋体" panose="02010600030101010101" pitchFamily="2" charset="-122"/>
                <a:sym typeface="+mn-ea"/>
              </a:rPr>
              <a:t>5</a:t>
            </a:r>
            <a:r>
              <a:rPr lang="zh-CN" altLang="en-US" sz="2000" dirty="0">
                <a:latin typeface="Courier New" panose="02070309020205020404" charset="0"/>
                <a:ea typeface="宋体" panose="02010600030101010101" pitchFamily="2" charset="-122"/>
                <a:sym typeface="+mn-ea"/>
              </a:rPr>
              <a:t>种模式</a:t>
            </a:r>
            <a:r>
              <a:rPr lang="zh-CN" altLang="en-US" sz="2000" dirty="0" smtClean="0">
                <a:latin typeface="Courier New" panose="02070309020205020404" charset="0"/>
                <a:ea typeface="宋体" panose="02010600030101010101" pitchFamily="2" charset="-122"/>
                <a:sym typeface="+mn-ea"/>
              </a:rPr>
              <a:t>：</a:t>
            </a:r>
            <a:endParaRPr lang="zh-CN" altLang="en-US" sz="2000" dirty="0">
              <a:latin typeface="Courier New" panose="02070309020205020404" charset="0"/>
              <a:ea typeface="宋体" panose="02010600030101010101" pitchFamily="2" charset="-122"/>
              <a:sym typeface="+mn-ea"/>
            </a:endParaRPr>
          </a:p>
          <a:p>
            <a:pPr indent="457200"/>
            <a:r>
              <a:rPr lang="zh-CN" altLang="en-US" sz="2000" dirty="0">
                <a:latin typeface="Courier New" panose="02070309020205020404" charset="0"/>
                <a:ea typeface="宋体" panose="02010600030101010101" pitchFamily="2" charset="-122"/>
                <a:sym typeface="+mn-ea"/>
              </a:rPr>
              <a:t>学生</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姓名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年龄</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籍贯</a:t>
            </a:r>
            <a:r>
              <a:rPr lang="en-US" altLang="zh-CN"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教师</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工号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姓名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职称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课酬标准</a:t>
            </a:r>
            <a:r>
              <a:rPr lang="en-US" altLang="zh-CN"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课程</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课程名称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学时</a:t>
            </a:r>
            <a:r>
              <a:rPr lang="en-US" altLang="zh-CN"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选课</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成绩</a:t>
            </a:r>
            <a:r>
              <a:rPr lang="en-US" altLang="zh-CN"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授课</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工号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课酬</a:t>
            </a:r>
            <a:r>
              <a:rPr lang="en-US" altLang="zh-CN" sz="2000" dirty="0" smtClean="0">
                <a:latin typeface="Courier New" panose="02070309020205020404" charset="0"/>
                <a:ea typeface="宋体" panose="02010600030101010101" pitchFamily="2" charset="-122"/>
                <a:sym typeface="+mn-ea"/>
              </a:rPr>
              <a:t>)</a:t>
            </a:r>
            <a:r>
              <a:rPr lang="zh-CN" altLang="en-US" sz="2000" dirty="0" smtClean="0">
                <a:latin typeface="Courier New" panose="02070309020205020404" charset="0"/>
                <a:ea typeface="宋体" panose="02010600030101010101" pitchFamily="2" charset="-122"/>
                <a:sym typeface="+mn-ea"/>
              </a:rPr>
              <a:t>。</a:t>
            </a:r>
            <a:endParaRPr lang="zh-CN" altLang="en-US" sz="2000" dirty="0">
              <a:latin typeface="Courier New" panose="02070309020205020404" charset="0"/>
              <a:ea typeface="宋体" panose="02010600030101010101" pitchFamily="2" charset="-122"/>
              <a:sym typeface="+mn-ea"/>
            </a:endParaRPr>
          </a:p>
        </p:txBody>
      </p:sp>
      <p:sp>
        <p:nvSpPr>
          <p:cNvPr id="2" name="矩形 1"/>
          <p:cNvSpPr/>
          <p:nvPr/>
        </p:nvSpPr>
        <p:spPr>
          <a:xfrm>
            <a:off x="1046328" y="1145136"/>
            <a:ext cx="1300356" cy="369332"/>
          </a:xfrm>
          <a:prstGeom prst="rect">
            <a:avLst/>
          </a:prstGeom>
        </p:spPr>
        <p:txBody>
          <a:bodyPr wrap="none">
            <a:spAutoFit/>
          </a:bodyPr>
          <a:lstStyle/>
          <a:p>
            <a:r>
              <a:rPr lang="en-US" altLang="zh-CN" b="1" dirty="0"/>
              <a:t>3.</a:t>
            </a:r>
            <a:r>
              <a:rPr lang="zh-CN" altLang="zh-CN" b="1" dirty="0"/>
              <a:t>问题解决</a:t>
            </a:r>
          </a:p>
        </p:txBody>
      </p:sp>
    </p:spTree>
    <p:extLst>
      <p:ext uri="{BB962C8B-B14F-4D97-AF65-F5344CB8AC3E}">
        <p14:creationId xmlns:p14="http://schemas.microsoft.com/office/powerpoint/2010/main" val="290945156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函数依赖的概念</a:t>
            </a:r>
            <a:endParaRPr lang="zh-CN" altLang="en-US" sz="3200" b="1" dirty="0">
              <a:solidFill>
                <a:srgbClr val="2980B9"/>
              </a:solidFill>
              <a:ea typeface="微软雅黑" panose="020B0503020204020204" charset="-122"/>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5016758"/>
          </a:xfrm>
          <a:prstGeom prst="rect">
            <a:avLst/>
          </a:prstGeom>
        </p:spPr>
        <p:txBody>
          <a:bodyPr wrap="square">
            <a:spAutoFit/>
            <a:scene3d>
              <a:camera prst="orthographicFront"/>
              <a:lightRig rig="threePt" dir="t"/>
            </a:scene3d>
            <a:sp3d contourW="6350"/>
          </a:bodyPr>
          <a:lstStyle/>
          <a:p>
            <a:pPr indent="457200"/>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定义</a:t>
            </a:r>
            <a:r>
              <a:rPr lang="en-US" altLang="zh-CN" sz="2000" dirty="0">
                <a:latin typeface="Courier New" panose="02070309020205020404" charset="0"/>
                <a:ea typeface="宋体" panose="02010600030101010101" pitchFamily="2" charset="-122"/>
                <a:sym typeface="+mn-ea"/>
              </a:rPr>
              <a:t>3.1】 </a:t>
            </a:r>
            <a:r>
              <a:rPr lang="zh-CN" altLang="en-US" sz="2000" dirty="0">
                <a:latin typeface="Courier New" panose="02070309020205020404" charset="0"/>
                <a:ea typeface="宋体" panose="02010600030101010101" pitchFamily="2" charset="-122"/>
                <a:sym typeface="+mn-ea"/>
              </a:rPr>
              <a:t>设有关系模式</a:t>
            </a:r>
            <a:r>
              <a:rPr lang="en-US" altLang="zh-CN" sz="2000" dirty="0">
                <a:latin typeface="Courier New" panose="02070309020205020404" charset="0"/>
                <a:ea typeface="宋体" panose="02010600030101010101" pitchFamily="2" charset="-122"/>
                <a:sym typeface="+mn-ea"/>
              </a:rPr>
              <a:t>R(A1,A2,A3,…,An)</a:t>
            </a:r>
            <a:r>
              <a:rPr lang="zh-CN" altLang="en-US" sz="2000" dirty="0">
                <a:latin typeface="Courier New" panose="02070309020205020404" charset="0"/>
                <a:ea typeface="宋体" panose="02010600030101010101" pitchFamily="2" charset="-122"/>
                <a:sym typeface="+mn-ea"/>
              </a:rPr>
              <a:t>，简记</a:t>
            </a:r>
            <a:r>
              <a:rPr lang="en-US" altLang="zh-CN" sz="2000" dirty="0">
                <a:latin typeface="Courier New" panose="02070309020205020404" charset="0"/>
                <a:ea typeface="宋体" panose="02010600030101010101" pitchFamily="2" charset="-122"/>
                <a:sym typeface="+mn-ea"/>
              </a:rPr>
              <a:t>R(U)</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和</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是属性集</a:t>
            </a:r>
            <a:r>
              <a:rPr lang="en-US" altLang="zh-CN" sz="2000" dirty="0">
                <a:latin typeface="Courier New" panose="02070309020205020404" charset="0"/>
                <a:ea typeface="宋体" panose="02010600030101010101" pitchFamily="2" charset="-122"/>
                <a:sym typeface="+mn-ea"/>
              </a:rPr>
              <a:t>U</a:t>
            </a:r>
            <a:r>
              <a:rPr lang="zh-CN" altLang="en-US" sz="2000" dirty="0">
                <a:latin typeface="Courier New" panose="02070309020205020404" charset="0"/>
                <a:ea typeface="宋体" panose="02010600030101010101" pitchFamily="2" charset="-122"/>
                <a:sym typeface="+mn-ea"/>
              </a:rPr>
              <a:t>的子集，</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是</a:t>
            </a:r>
            <a:r>
              <a:rPr lang="en-US" altLang="zh-CN" sz="2000" dirty="0">
                <a:latin typeface="Courier New" panose="02070309020205020404" charset="0"/>
                <a:ea typeface="宋体" panose="02010600030101010101" pitchFamily="2" charset="-122"/>
                <a:sym typeface="+mn-ea"/>
              </a:rPr>
              <a:t>R(U)</a:t>
            </a:r>
            <a:r>
              <a:rPr lang="zh-CN" altLang="en-US" sz="2000" dirty="0">
                <a:latin typeface="Courier New" panose="02070309020205020404" charset="0"/>
                <a:ea typeface="宋体" panose="02010600030101010101" pitchFamily="2" charset="-122"/>
                <a:sym typeface="+mn-ea"/>
              </a:rPr>
              <a:t>的任意一个可能的关系，对于</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的每一个具体值，</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都有唯一的具体值与之对应，则称</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函数决定</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，或</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函数依赖于</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，记为</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。其中，</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被称为这个函数依赖的决定属性集或决定因素，与之相对应，</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被称为被决定因素。</a:t>
            </a:r>
          </a:p>
          <a:p>
            <a:pPr indent="457200"/>
            <a:r>
              <a:rPr lang="zh-CN" altLang="en-US" sz="2000" dirty="0">
                <a:latin typeface="Courier New" panose="02070309020205020404" charset="0"/>
                <a:ea typeface="宋体" panose="02010600030101010101" pitchFamily="2" charset="-122"/>
                <a:sym typeface="+mn-ea"/>
              </a:rPr>
              <a:t>换言之，若</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中的任意两个元组</a:t>
            </a:r>
            <a:r>
              <a:rPr lang="en-US" altLang="zh-CN" sz="2000" dirty="0">
                <a:latin typeface="Courier New" panose="02070309020205020404" charset="0"/>
                <a:ea typeface="宋体" panose="02010600030101010101" pitchFamily="2" charset="-122"/>
                <a:sym typeface="+mn-ea"/>
              </a:rPr>
              <a:t>t1</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t2</a:t>
            </a:r>
            <a:r>
              <a:rPr lang="zh-CN" altLang="en-US" sz="2000" dirty="0">
                <a:latin typeface="Courier New" panose="02070309020205020404" charset="0"/>
                <a:ea typeface="宋体" panose="02010600030101010101" pitchFamily="2" charset="-122"/>
                <a:sym typeface="+mn-ea"/>
              </a:rPr>
              <a:t>满足</a:t>
            </a:r>
            <a:r>
              <a:rPr lang="en-US" altLang="zh-CN" sz="2000" dirty="0">
                <a:latin typeface="Courier New" panose="02070309020205020404" charset="0"/>
                <a:ea typeface="宋体" panose="02010600030101010101" pitchFamily="2" charset="-122"/>
                <a:sym typeface="+mn-ea"/>
              </a:rPr>
              <a:t>t1[X]=t2[X]</a:t>
            </a:r>
            <a:r>
              <a:rPr lang="zh-CN" altLang="en-US" sz="2000" dirty="0">
                <a:latin typeface="Courier New" panose="02070309020205020404" charset="0"/>
                <a:ea typeface="宋体" panose="02010600030101010101" pitchFamily="2" charset="-122"/>
                <a:sym typeface="+mn-ea"/>
              </a:rPr>
              <a:t>，则必有</a:t>
            </a:r>
            <a:r>
              <a:rPr lang="en-US" altLang="zh-CN" sz="2000" dirty="0">
                <a:latin typeface="Courier New" panose="02070309020205020404" charset="0"/>
                <a:ea typeface="宋体" panose="02010600030101010101" pitchFamily="2" charset="-122"/>
                <a:sym typeface="+mn-ea"/>
              </a:rPr>
              <a:t>t1[Y]=t2[Y]</a:t>
            </a:r>
            <a:r>
              <a:rPr lang="zh-CN" altLang="en-US" sz="2000" dirty="0">
                <a:latin typeface="Courier New" panose="02070309020205020404" charset="0"/>
                <a:ea typeface="宋体" panose="02010600030101010101" pitchFamily="2" charset="-122"/>
                <a:sym typeface="+mn-ea"/>
              </a:rPr>
              <a:t>，那么</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函数决定</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，或</a:t>
            </a:r>
            <a:r>
              <a:rPr lang="en-US" altLang="zh-CN" sz="2000" dirty="0">
                <a:latin typeface="Courier New" panose="02070309020205020404" charset="0"/>
                <a:ea typeface="宋体" panose="02010600030101010101" pitchFamily="2" charset="-122"/>
                <a:sym typeface="+mn-ea"/>
              </a:rPr>
              <a:t>Y</a:t>
            </a:r>
            <a:r>
              <a:rPr lang="zh-CN" altLang="en-US" sz="2000" dirty="0">
                <a:latin typeface="Courier New" panose="02070309020205020404" charset="0"/>
                <a:ea typeface="宋体" panose="02010600030101010101" pitchFamily="2" charset="-122"/>
                <a:sym typeface="+mn-ea"/>
              </a:rPr>
              <a:t>函数依赖于</a:t>
            </a:r>
            <a:r>
              <a:rPr lang="en-US" altLang="zh-CN" sz="2000" dirty="0">
                <a:latin typeface="Courier New" panose="02070309020205020404" charset="0"/>
                <a:ea typeface="宋体" panose="02010600030101010101" pitchFamily="2" charset="-122"/>
                <a:sym typeface="+mn-ea"/>
              </a:rPr>
              <a:t>X</a:t>
            </a:r>
            <a:r>
              <a:rPr lang="zh-CN" altLang="en-US" sz="2000" dirty="0">
                <a:latin typeface="Courier New" panose="02070309020205020404" charset="0"/>
                <a:ea typeface="宋体" panose="02010600030101010101" pitchFamily="2" charset="-122"/>
                <a:sym typeface="+mn-ea"/>
              </a:rPr>
              <a:t>，记为</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说明：</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）函数依赖不是指关系模式</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的某个或某些元组满足的约束条件，而是指</a:t>
            </a:r>
            <a:r>
              <a:rPr lang="en-US" altLang="zh-CN" sz="2000" dirty="0">
                <a:latin typeface="Courier New" panose="02070309020205020404" charset="0"/>
                <a:ea typeface="宋体" panose="02010600030101010101" pitchFamily="2" charset="-122"/>
                <a:sym typeface="+mn-ea"/>
              </a:rPr>
              <a:t>R</a:t>
            </a:r>
            <a:r>
              <a:rPr lang="zh-CN" altLang="en-US" sz="2000" dirty="0">
                <a:latin typeface="Courier New" panose="02070309020205020404" charset="0"/>
                <a:ea typeface="宋体" panose="02010600030101010101" pitchFamily="2" charset="-122"/>
                <a:sym typeface="+mn-ea"/>
              </a:rPr>
              <a:t>的所有元组均要满足的约束条件；</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）函数依赖属于语义范畴概念，只能根据数据语义来确定函数依赖，例如只有在不允许出现课程名称重名的约束条件下，才可能有</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课程名称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，进而</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课程名称</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）函数依赖是现实世界中的属性关联的客观要求和数据库设计者人为强制要求相结合的产物；</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4</a:t>
            </a:r>
            <a:r>
              <a:rPr lang="zh-CN" altLang="en-US" sz="2000" dirty="0">
                <a:latin typeface="Courier New" panose="02070309020205020404" charset="0"/>
                <a:ea typeface="宋体" panose="02010600030101010101" pitchFamily="2" charset="-122"/>
                <a:sym typeface="+mn-ea"/>
              </a:rPr>
              <a:t>）若</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都不成立，则记作</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a:t>
            </a:r>
          </a:p>
          <a:p>
            <a:pPr indent="45720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5</a:t>
            </a:r>
            <a:r>
              <a:rPr lang="zh-CN" altLang="en-US" sz="2000" dirty="0">
                <a:latin typeface="Courier New" panose="02070309020205020404" charset="0"/>
                <a:ea typeface="宋体" panose="02010600030101010101" pitchFamily="2" charset="-122"/>
                <a:sym typeface="+mn-ea"/>
              </a:rPr>
              <a:t>）若</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且</a:t>
            </a:r>
            <a:r>
              <a:rPr lang="en-US" altLang="zh-CN" sz="2000" dirty="0">
                <a:latin typeface="Courier New" panose="02070309020205020404" charset="0"/>
                <a:ea typeface="宋体" panose="02010600030101010101" pitchFamily="2" charset="-122"/>
                <a:sym typeface="+mn-ea"/>
              </a:rPr>
              <a:t>Y→X</a:t>
            </a:r>
            <a:r>
              <a:rPr lang="zh-CN" altLang="en-US" sz="2000" dirty="0">
                <a:latin typeface="Courier New" panose="02070309020205020404" charset="0"/>
                <a:ea typeface="宋体" panose="02010600030101010101" pitchFamily="2" charset="-122"/>
                <a:sym typeface="+mn-ea"/>
              </a:rPr>
              <a:t>，则记作</a:t>
            </a:r>
            <a:r>
              <a:rPr lang="en-US" altLang="zh-CN" sz="2000" dirty="0">
                <a:latin typeface="Courier New" panose="02070309020205020404" charset="0"/>
                <a:ea typeface="宋体" panose="02010600030101010101" pitchFamily="2" charset="-122"/>
                <a:sym typeface="+mn-ea"/>
              </a:rPr>
              <a:t>X↔Y</a:t>
            </a:r>
            <a:r>
              <a:rPr lang="zh-CN" altLang="en-US" sz="2000" dirty="0">
                <a:latin typeface="Courier New" panose="02070309020205020404" charset="0"/>
                <a:ea typeface="宋体" panose="02010600030101010101" pitchFamily="2" charset="-122"/>
                <a:sym typeface="+mn-ea"/>
              </a:rPr>
              <a:t>。</a:t>
            </a:r>
          </a:p>
        </p:txBody>
      </p:sp>
      <p:sp>
        <p:nvSpPr>
          <p:cNvPr id="2" name="矩形 1"/>
          <p:cNvSpPr/>
          <p:nvPr/>
        </p:nvSpPr>
        <p:spPr>
          <a:xfrm>
            <a:off x="1046328" y="1145136"/>
            <a:ext cx="2852063" cy="369332"/>
          </a:xfrm>
          <a:prstGeom prst="rect">
            <a:avLst/>
          </a:prstGeom>
        </p:spPr>
        <p:txBody>
          <a:bodyPr wrap="none">
            <a:spAutoFit/>
          </a:bodyPr>
          <a:lstStyle/>
          <a:p>
            <a:r>
              <a:rPr lang="en-US" altLang="zh-CN" dirty="0"/>
              <a:t>1</a:t>
            </a:r>
            <a:r>
              <a:rPr lang="zh-CN" altLang="en-US" dirty="0"/>
              <a:t>．函数依赖的形式化定义</a:t>
            </a:r>
          </a:p>
        </p:txBody>
      </p:sp>
    </p:spTree>
    <p:extLst>
      <p:ext uri="{BB962C8B-B14F-4D97-AF65-F5344CB8AC3E}">
        <p14:creationId xmlns:p14="http://schemas.microsoft.com/office/powerpoint/2010/main" val="414901504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函数依赖的概念</a:t>
            </a:r>
            <a:endParaRPr lang="zh-CN" altLang="en-US" sz="3200" b="1" dirty="0">
              <a:solidFill>
                <a:srgbClr val="2980B9"/>
              </a:solidFill>
              <a:ea typeface="微软雅黑" panose="020B0503020204020204" charset="-122"/>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1015663"/>
          </a:xfrm>
          <a:prstGeom prst="rect">
            <a:avLst/>
          </a:prstGeom>
        </p:spPr>
        <p:txBody>
          <a:bodyPr wrap="square">
            <a:spAutoFit/>
            <a:scene3d>
              <a:camera prst="orthographicFront"/>
              <a:lightRig rig="threePt" dir="t"/>
            </a:scene3d>
            <a:sp3d contourW="6350"/>
          </a:bodyPr>
          <a:lstStyle/>
          <a:p>
            <a:pPr indent="457200"/>
            <a:r>
              <a:rPr lang="zh-CN" altLang="en-US" sz="2000" dirty="0">
                <a:latin typeface="Courier New" panose="02070309020205020404" charset="0"/>
                <a:ea typeface="宋体" panose="02010600030101010101" pitchFamily="2" charset="-122"/>
                <a:sym typeface="+mn-ea"/>
              </a:rPr>
              <a:t>例如，在关系模式学生</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姓名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年龄</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籍贯</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中，学号是唯一确定每个学生实体的属性，一旦学号确定了，其他属性值也就确定了</a:t>
            </a:r>
            <a:r>
              <a:rPr lang="zh-CN" altLang="en-US" sz="2000" dirty="0" smtClean="0">
                <a:latin typeface="Courier New" panose="02070309020205020404" charset="0"/>
                <a:ea typeface="宋体" panose="02010600030101010101" pitchFamily="2" charset="-122"/>
                <a:sym typeface="+mn-ea"/>
              </a:rPr>
              <a:t>。</a:t>
            </a:r>
            <a:endParaRPr lang="en-US" altLang="zh-CN" sz="2000" dirty="0" smtClean="0">
              <a:latin typeface="Courier New" panose="02070309020205020404" charset="0"/>
              <a:ea typeface="宋体" panose="02010600030101010101" pitchFamily="2" charset="-122"/>
              <a:sym typeface="+mn-ea"/>
            </a:endParaRPr>
          </a:p>
          <a:p>
            <a:pPr indent="457200"/>
            <a:r>
              <a:rPr lang="zh-CN" altLang="en-US" sz="2000" dirty="0" smtClean="0">
                <a:latin typeface="Courier New" panose="02070309020205020404" charset="0"/>
                <a:ea typeface="宋体" panose="02010600030101010101" pitchFamily="2" charset="-122"/>
                <a:sym typeface="+mn-ea"/>
              </a:rPr>
              <a:t>因此</a:t>
            </a:r>
            <a:r>
              <a:rPr lang="zh-CN" altLang="en-US" sz="2000" dirty="0">
                <a:latin typeface="Courier New" panose="02070309020205020404" charset="0"/>
                <a:ea typeface="宋体" panose="02010600030101010101" pitchFamily="2" charset="-122"/>
                <a:sym typeface="+mn-ea"/>
              </a:rPr>
              <a:t>可以得出：</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姓名</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年龄</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学号</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籍贯</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a:t>
            </a:r>
          </a:p>
        </p:txBody>
      </p:sp>
      <p:sp>
        <p:nvSpPr>
          <p:cNvPr id="2" name="矩形 1"/>
          <p:cNvSpPr/>
          <p:nvPr/>
        </p:nvSpPr>
        <p:spPr>
          <a:xfrm>
            <a:off x="1046328" y="1145136"/>
            <a:ext cx="2852063" cy="369332"/>
          </a:xfrm>
          <a:prstGeom prst="rect">
            <a:avLst/>
          </a:prstGeom>
        </p:spPr>
        <p:txBody>
          <a:bodyPr wrap="none">
            <a:spAutoFit/>
          </a:bodyPr>
          <a:lstStyle/>
          <a:p>
            <a:r>
              <a:rPr lang="en-US" altLang="zh-CN" dirty="0"/>
              <a:t>1</a:t>
            </a:r>
            <a:r>
              <a:rPr lang="zh-CN" altLang="en-US" dirty="0"/>
              <a:t>．函数依赖的形式化定义</a:t>
            </a:r>
          </a:p>
        </p:txBody>
      </p:sp>
    </p:spTree>
    <p:extLst>
      <p:ext uri="{BB962C8B-B14F-4D97-AF65-F5344CB8AC3E}">
        <p14:creationId xmlns:p14="http://schemas.microsoft.com/office/powerpoint/2010/main" val="1490759333"/>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681</TotalTime>
  <Words>8808</Words>
  <Application>Microsoft Office PowerPoint</Application>
  <PresentationFormat>自定义</PresentationFormat>
  <Paragraphs>511</Paragraphs>
  <Slides>43</Slides>
  <Notes>43</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dc:title>
  <dc:creator>第一PPT</dc:creator>
  <cp:keywords>www.1ppt.com</cp:keywords>
  <dc:description>www.1ppt.com</dc:description>
  <cp:lastModifiedBy>xtzj</cp:lastModifiedBy>
  <cp:revision>220</cp:revision>
  <dcterms:created xsi:type="dcterms:W3CDTF">2017-05-13T03:05:00Z</dcterms:created>
  <dcterms:modified xsi:type="dcterms:W3CDTF">2022-01-23T07:51:23Z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