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4.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Override5.xml" ContentType="application/vnd.openxmlformats-officedocument.themeOverr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461" r:id="rId3"/>
    <p:sldId id="460" r:id="rId4"/>
    <p:sldId id="258" r:id="rId5"/>
    <p:sldId id="342" r:id="rId6"/>
    <p:sldId id="427" r:id="rId7"/>
    <p:sldId id="428" r:id="rId8"/>
    <p:sldId id="348" r:id="rId9"/>
    <p:sldId id="429" r:id="rId10"/>
    <p:sldId id="430" r:id="rId11"/>
    <p:sldId id="431" r:id="rId12"/>
    <p:sldId id="433" r:id="rId13"/>
    <p:sldId id="432" r:id="rId14"/>
    <p:sldId id="434" r:id="rId15"/>
    <p:sldId id="435" r:id="rId16"/>
    <p:sldId id="436" r:id="rId17"/>
    <p:sldId id="437" r:id="rId18"/>
    <p:sldId id="261" r:id="rId19"/>
    <p:sldId id="438" r:id="rId20"/>
    <p:sldId id="439" r:id="rId21"/>
    <p:sldId id="440" r:id="rId22"/>
    <p:sldId id="443" r:id="rId23"/>
    <p:sldId id="442" r:id="rId24"/>
    <p:sldId id="446" r:id="rId25"/>
    <p:sldId id="260" r:id="rId26"/>
    <p:sldId id="447" r:id="rId27"/>
    <p:sldId id="444" r:id="rId28"/>
    <p:sldId id="380" r:id="rId29"/>
    <p:sldId id="450" r:id="rId30"/>
    <p:sldId id="449" r:id="rId31"/>
    <p:sldId id="385" r:id="rId32"/>
    <p:sldId id="409" r:id="rId33"/>
    <p:sldId id="452" r:id="rId34"/>
    <p:sldId id="453" r:id="rId35"/>
    <p:sldId id="454" r:id="rId36"/>
    <p:sldId id="455" r:id="rId37"/>
    <p:sldId id="457" r:id="rId38"/>
    <p:sldId id="458" r:id="rId39"/>
    <p:sldId id="459" r:id="rId40"/>
    <p:sldId id="334" r:id="rId41"/>
    <p:sldId id="263" r:id="rId42"/>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8" autoAdjust="0"/>
    <p:restoredTop sz="94660"/>
  </p:normalViewPr>
  <p:slideViewPr>
    <p:cSldViewPr snapToGrid="0" showGuides="1">
      <p:cViewPr>
        <p:scale>
          <a:sx n="50" d="100"/>
          <a:sy n="50" d="100"/>
        </p:scale>
        <p:origin x="-1978" y="-874"/>
      </p:cViewPr>
      <p:guideLst>
        <p:guide orient="horz" pos="2485"/>
        <p:guide orient="horz" pos="790"/>
        <p:guide orient="horz" pos="4150"/>
        <p:guide pos="3865"/>
        <p:guide pos="454"/>
        <p:guide pos="729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t>‹#›</a:t>
            </a:fld>
            <a:endParaRPr lang="zh-CN" altLang="en-US"/>
          </a:p>
        </p:txBody>
      </p:sp>
    </p:spTree>
    <p:extLst>
      <p:ext uri="{BB962C8B-B14F-4D97-AF65-F5344CB8AC3E}">
        <p14:creationId xmlns:p14="http://schemas.microsoft.com/office/powerpoint/2010/main" val="81062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32</a:t>
            </a:fld>
            <a:endParaRPr lang="zh-CN" altLang="en-US">
              <a:solidFill>
                <a:prstClr val="black"/>
              </a:solidFill>
              <a:latin typeface="Calibri"/>
              <a:ea typeface="宋体"/>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33</a:t>
            </a:fld>
            <a:endParaRPr lang="zh-CN" altLang="en-US">
              <a:solidFill>
                <a:prstClr val="black"/>
              </a:solidFill>
              <a:latin typeface="Calibri"/>
              <a:ea typeface="宋体"/>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34</a:t>
            </a:fld>
            <a:endParaRPr lang="zh-CN" altLang="en-US">
              <a:solidFill>
                <a:prstClr val="black"/>
              </a:solidFill>
              <a:latin typeface="Calibri"/>
              <a:ea typeface="宋体"/>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35</a:t>
            </a:fld>
            <a:endParaRPr lang="zh-CN" altLang="en-US">
              <a:solidFill>
                <a:prstClr val="black"/>
              </a:solidFill>
              <a:latin typeface="Calibri"/>
              <a:ea typeface="宋体"/>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36</a:t>
            </a:fld>
            <a:endParaRPr lang="zh-CN" altLang="en-US">
              <a:solidFill>
                <a:prstClr val="black"/>
              </a:solidFill>
              <a:latin typeface="Calibri"/>
              <a:ea typeface="宋体"/>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37</a:t>
            </a:fld>
            <a:endParaRPr lang="zh-CN" altLang="en-US">
              <a:solidFill>
                <a:prstClr val="black"/>
              </a:solidFill>
              <a:latin typeface="Calibri"/>
              <a:ea typeface="宋体"/>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38</a:t>
            </a:fld>
            <a:endParaRPr lang="zh-CN" altLang="en-US">
              <a:solidFill>
                <a:prstClr val="black"/>
              </a:solidFill>
              <a:latin typeface="Calibri"/>
              <a:ea typeface="宋体"/>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39</a:t>
            </a:fld>
            <a:endParaRPr lang="zh-CN" altLang="en-US">
              <a:solidFill>
                <a:prstClr val="black"/>
              </a:solidFill>
              <a:latin typeface="Calibri"/>
              <a:ea typeface="宋体"/>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
        <p:nvSpPr>
          <p:cNvPr id="7" name="矩形 6"/>
          <p:cNvSpPr/>
          <p:nvPr userDrawn="1"/>
        </p:nvSpPr>
        <p:spPr>
          <a:xfrm>
            <a:off x="8729683" y="642233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32.jpeg"/><Relationship Id="rId4" Type="http://schemas.openxmlformats.org/officeDocument/2006/relationships/image" Target="../media/image4.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4" cstate="screen"/>
          <a:srcRect/>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29" name="文本框 28"/>
          <p:cNvSpPr txBox="1"/>
          <p:nvPr/>
        </p:nvSpPr>
        <p:spPr>
          <a:xfrm>
            <a:off x="695325" y="1298315"/>
            <a:ext cx="4801314" cy="144655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sz="4800" b="0" dirty="0" smtClean="0">
                <a:latin typeface="时尚中黑简体" panose="01010104010101010101" pitchFamily="2" charset="-122"/>
                <a:ea typeface="时尚中黑简体" panose="01010104010101010101" pitchFamily="2" charset="-122"/>
              </a:rPr>
              <a:t>第</a:t>
            </a:r>
            <a:r>
              <a:rPr lang="en-US" altLang="zh-CN" sz="4800" b="0" dirty="0" smtClean="0">
                <a:latin typeface="时尚中黑简体" panose="01010104010101010101" pitchFamily="2" charset="-122"/>
                <a:ea typeface="时尚中黑简体" panose="01010104010101010101" pitchFamily="2" charset="-122"/>
              </a:rPr>
              <a:t>4</a:t>
            </a:r>
            <a:r>
              <a:rPr lang="zh-CN" altLang="en-US" sz="4800" b="0" dirty="0" smtClean="0">
                <a:latin typeface="时尚中黑简体" panose="01010104010101010101" pitchFamily="2" charset="-122"/>
                <a:ea typeface="时尚中黑简体" panose="01010104010101010101" pitchFamily="2" charset="-122"/>
              </a:rPr>
              <a:t>章</a:t>
            </a:r>
            <a:endParaRPr lang="en-US" altLang="zh-CN" sz="4800" b="0" dirty="0">
              <a:latin typeface="时尚中黑简体" panose="01010104010101010101" pitchFamily="2" charset="-122"/>
              <a:ea typeface="时尚中黑简体" panose="01010104010101010101" pitchFamily="2" charset="-122"/>
            </a:endParaRPr>
          </a:p>
          <a:p>
            <a:r>
              <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rPr>
              <a:t>数据库的创建与管理</a:t>
            </a:r>
          </a:p>
        </p:txBody>
      </p:sp>
      <p:grpSp>
        <p:nvGrpSpPr>
          <p:cNvPr id="38" name="组合 37"/>
          <p:cNvGrpSpPr/>
          <p:nvPr/>
        </p:nvGrpSpPr>
        <p:grpSpPr>
          <a:xfrm>
            <a:off x="784522" y="3311161"/>
            <a:ext cx="1220561" cy="360000"/>
            <a:chOff x="784522" y="3311161"/>
            <a:chExt cx="1220561" cy="360000"/>
          </a:xfrm>
        </p:grpSpPr>
        <p:sp>
          <p:nvSpPr>
            <p:cNvPr id="30" name="矩形: 圆角 29"/>
            <p:cNvSpPr/>
            <p:nvPr/>
          </p:nvSpPr>
          <p:spPr>
            <a:xfrm>
              <a:off x="784522"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47762" y="3332740"/>
              <a:ext cx="8940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微课视频</a:t>
              </a:r>
            </a:p>
          </p:txBody>
        </p:sp>
      </p:grpSp>
      <p:grpSp>
        <p:nvGrpSpPr>
          <p:cNvPr id="39" name="组合 38"/>
          <p:cNvGrpSpPr/>
          <p:nvPr/>
        </p:nvGrpSpPr>
        <p:grpSpPr>
          <a:xfrm>
            <a:off x="2106984" y="3311161"/>
            <a:ext cx="1220561" cy="360000"/>
            <a:chOff x="2106984" y="3311161"/>
            <a:chExt cx="1220561" cy="360000"/>
          </a:xfrm>
        </p:grpSpPr>
        <p:sp>
          <p:nvSpPr>
            <p:cNvPr id="31" name="矩形: 圆角 30"/>
            <p:cNvSpPr/>
            <p:nvPr/>
          </p:nvSpPr>
          <p:spPr>
            <a:xfrm>
              <a:off x="2106984"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160190" y="3332740"/>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grpSp>
      <p:grpSp>
        <p:nvGrpSpPr>
          <p:cNvPr id="40" name="组合 39"/>
          <p:cNvGrpSpPr/>
          <p:nvPr/>
        </p:nvGrpSpPr>
        <p:grpSpPr>
          <a:xfrm>
            <a:off x="3429446" y="3311161"/>
            <a:ext cx="1220561" cy="360000"/>
            <a:chOff x="3429446" y="3311161"/>
            <a:chExt cx="1220561" cy="360000"/>
          </a:xfrm>
        </p:grpSpPr>
        <p:sp>
          <p:nvSpPr>
            <p:cNvPr id="32" name="矩形: 圆角 31"/>
            <p:cNvSpPr/>
            <p:nvPr/>
          </p:nvSpPr>
          <p:spPr>
            <a:xfrm>
              <a:off x="3429446"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494525" y="3332740"/>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gr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zh-CN" sz="1400" noProof="0" dirty="0">
                <a:ln>
                  <a:noFill/>
                </a:ln>
                <a:solidFill>
                  <a:schemeClr val="bg1">
                    <a:lumMod val="65000"/>
                  </a:schemeClr>
                </a:solidFill>
                <a:effectLst/>
                <a:uLnTx/>
                <a:uFillTx/>
                <a:ea typeface="等线" panose="02010600030101010101" pitchFamily="2" charset="-122"/>
                <a:sym typeface="+mn-ea"/>
              </a:rPr>
              <a:t>主讲人</a:t>
            </a:r>
            <a:r>
              <a:rPr lang="zh-CN" altLang="zh-CN" sz="1400" noProof="0" dirty="0" smtClean="0">
                <a:ln>
                  <a:noFill/>
                </a:ln>
                <a:solidFill>
                  <a:schemeClr val="bg1">
                    <a:lumMod val="65000"/>
                  </a:schemeClr>
                </a:solidFill>
                <a:effectLst/>
                <a:uLnTx/>
                <a:uFillTx/>
                <a:ea typeface="等线" panose="02010600030101010101" pitchFamily="2" charset="-122"/>
                <a:sym typeface="+mn-ea"/>
              </a:rPr>
              <a:t>：</a:t>
            </a:r>
            <a:r>
              <a:rPr lang="en-US" altLang="zh-CN" sz="1400" noProof="0" smtClean="0">
                <a:ln>
                  <a:noFill/>
                </a:ln>
                <a:solidFill>
                  <a:schemeClr val="bg1">
                    <a:lumMod val="65000"/>
                  </a:schemeClr>
                </a:solidFill>
                <a:effectLst/>
                <a:uLnTx/>
                <a:uFillTx/>
                <a:ea typeface="等线" panose="02010600030101010101" pitchFamily="2" charset="-122"/>
                <a:sym typeface="+mn-ea"/>
              </a:rPr>
              <a:t>XXX</a:t>
            </a:r>
            <a:endParaRPr kumimoji="0" lang="zh-CN" alt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22102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创建数据库</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0" name="组合 9"/>
          <p:cNvGrpSpPr/>
          <p:nvPr/>
        </p:nvGrpSpPr>
        <p:grpSpPr>
          <a:xfrm>
            <a:off x="892632" y="1813508"/>
            <a:ext cx="3996408" cy="3283079"/>
            <a:chOff x="1087641" y="4153868"/>
            <a:chExt cx="2242632" cy="1332301"/>
          </a:xfrm>
        </p:grpSpPr>
        <p:sp>
          <p:nvSpPr>
            <p:cNvPr id="11" name="矩形 10"/>
            <p:cNvSpPr/>
            <p:nvPr/>
          </p:nvSpPr>
          <p:spPr>
            <a:xfrm>
              <a:off x="1087641" y="4449513"/>
              <a:ext cx="2142923" cy="1036656"/>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操作步骤如下。</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）单击释放后，打开“新建数据库”窗口的“常规”选项卡，在“数据库名称”文本框中输入数据库的名称为</a:t>
              </a:r>
              <a:r>
                <a:rPr lang="en-US" altLang="zh-CN" sz="2000" dirty="0">
                  <a:latin typeface="Courier New" panose="02070309020205020404" charset="0"/>
                  <a:ea typeface="宋体" panose="02010600030101010101" pitchFamily="2" charset="-122"/>
                  <a:sym typeface="+mn-ea"/>
                </a:rPr>
                <a:t>JXGL</a:t>
              </a:r>
              <a:r>
                <a:rPr lang="zh-CN" altLang="en-US" sz="2000" dirty="0">
                  <a:latin typeface="Courier New" panose="02070309020205020404" charset="0"/>
                  <a:ea typeface="宋体" panose="02010600030101010101" pitchFamily="2" charset="-122"/>
                  <a:sym typeface="+mn-ea"/>
                </a:rPr>
                <a:t>，“数据库文件”列表框中显示了主数据文件和事务日志文件的相关属性的默认值，如</a:t>
              </a:r>
              <a:r>
                <a:rPr lang="zh-CN" altLang="en-US" sz="2000" dirty="0" smtClean="0">
                  <a:latin typeface="Courier New" panose="02070309020205020404" charset="0"/>
                  <a:ea typeface="宋体" panose="02010600030101010101" pitchFamily="2" charset="-122"/>
                  <a:sym typeface="+mn-ea"/>
                </a:rPr>
                <a:t>图</a:t>
              </a:r>
              <a:r>
                <a:rPr lang="en-US" altLang="zh-CN" sz="2000" dirty="0" smtClean="0">
                  <a:latin typeface="Courier New" panose="02070309020205020404" charset="0"/>
                  <a:ea typeface="宋体" panose="02010600030101010101" pitchFamily="2" charset="-122"/>
                  <a:sym typeface="+mn-ea"/>
                </a:rPr>
                <a:t>4-2</a:t>
              </a:r>
              <a:r>
                <a:rPr lang="zh-CN" altLang="en-US" sz="2000" dirty="0" smtClean="0">
                  <a:latin typeface="Courier New" panose="02070309020205020404" charset="0"/>
                  <a:ea typeface="宋体" panose="02010600030101010101" pitchFamily="2" charset="-122"/>
                  <a:sym typeface="+mn-ea"/>
                </a:rPr>
                <a:t>所</a:t>
              </a:r>
              <a:r>
                <a:rPr lang="zh-CN" altLang="en-US" sz="2000" dirty="0">
                  <a:latin typeface="Courier New" panose="02070309020205020404" charset="0"/>
                  <a:ea typeface="宋体" panose="02010600030101010101" pitchFamily="2" charset="-122"/>
                  <a:sym typeface="+mn-ea"/>
                </a:rPr>
                <a:t>示。</a:t>
              </a:r>
            </a:p>
          </p:txBody>
        </p:sp>
        <p:sp>
          <p:nvSpPr>
            <p:cNvPr id="12" name="矩形 11"/>
            <p:cNvSpPr/>
            <p:nvPr/>
          </p:nvSpPr>
          <p:spPr>
            <a:xfrm>
              <a:off x="1088299" y="4153868"/>
              <a:ext cx="2241974" cy="30725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a:solidFill>
                    <a:schemeClr val="tx1">
                      <a:lumMod val="65000"/>
                      <a:lumOff val="35000"/>
                    </a:schemeClr>
                  </a:solidFill>
                </a:rPr>
                <a:t>0</a:t>
              </a:r>
              <a:r>
                <a:rPr lang="en-US" altLang="zh-CN" b="1" dirty="0" smtClean="0">
                  <a:solidFill>
                    <a:schemeClr val="tx1">
                      <a:lumMod val="65000"/>
                      <a:lumOff val="35000"/>
                    </a:schemeClr>
                  </a:solidFill>
                </a:rPr>
                <a:t>1</a:t>
              </a:r>
              <a:r>
                <a:rPr lang="en-US" altLang="zh-CN" b="1" dirty="0">
                  <a:solidFill>
                    <a:schemeClr val="tx1">
                      <a:lumMod val="65000"/>
                      <a:lumOff val="35000"/>
                    </a:schemeClr>
                  </a:solidFill>
                </a:rPr>
                <a:t>】 </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a:t>
              </a:r>
            </a:p>
          </p:txBody>
        </p:sp>
      </p:grpSp>
      <p:pic>
        <p:nvPicPr>
          <p:cNvPr id="2050"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199" y="1507994"/>
            <a:ext cx="6811991" cy="315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230320" y="4947828"/>
            <a:ext cx="2916183"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4-2  </a:t>
            </a:r>
            <a:r>
              <a:rPr lang="zh-CN" altLang="zh-CN" dirty="0">
                <a:latin typeface="Times New Roman"/>
                <a:ea typeface="宋体"/>
              </a:rPr>
              <a:t>“新建数据库”窗口</a:t>
            </a:r>
            <a:endParaRPr lang="zh-CN" altLang="zh-CN" dirty="0">
              <a:effectLst/>
              <a:latin typeface="Times New Roman"/>
              <a:ea typeface="宋体"/>
            </a:endParaRPr>
          </a:p>
        </p:txBody>
      </p:sp>
    </p:spTree>
    <p:extLst>
      <p:ext uri="{BB962C8B-B14F-4D97-AF65-F5344CB8AC3E}">
        <p14:creationId xmlns:p14="http://schemas.microsoft.com/office/powerpoint/2010/main" val="349133089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22102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创建数据库</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0" name="组合 9"/>
          <p:cNvGrpSpPr/>
          <p:nvPr/>
        </p:nvGrpSpPr>
        <p:grpSpPr>
          <a:xfrm>
            <a:off x="669851" y="1205968"/>
            <a:ext cx="5314826" cy="5708919"/>
            <a:chOff x="1087641" y="4153868"/>
            <a:chExt cx="2242632" cy="2316727"/>
          </a:xfrm>
        </p:grpSpPr>
        <p:sp>
          <p:nvSpPr>
            <p:cNvPr id="11" name="矩形 10"/>
            <p:cNvSpPr/>
            <p:nvPr/>
          </p:nvSpPr>
          <p:spPr>
            <a:xfrm>
              <a:off x="1087641" y="4309854"/>
              <a:ext cx="2242632" cy="2160741"/>
            </a:xfrm>
            <a:prstGeom prst="rect">
              <a:avLst/>
            </a:prstGeom>
          </p:spPr>
          <p:txBody>
            <a:bodyPr wrap="square">
              <a:spAutoFit/>
              <a:scene3d>
                <a:camera prst="orthographicFront"/>
                <a:lightRig rig="threePt" dir="t"/>
              </a:scene3d>
              <a:sp3d contourW="6350"/>
            </a:bodyPr>
            <a:lstStyle/>
            <a:p>
              <a:pPr indent="0"/>
              <a:r>
                <a:rPr lang="zh-CN" altLang="en-US" sz="2000" dirty="0" smtClean="0">
                  <a:latin typeface="Courier New" panose="02070309020205020404" charset="0"/>
                  <a:ea typeface="宋体" panose="02010600030101010101" pitchFamily="2" charset="-122"/>
                  <a:sym typeface="+mn-ea"/>
                </a:rPr>
                <a:t>①</a:t>
              </a:r>
              <a:r>
                <a:rPr lang="zh-CN" altLang="en-US" sz="2000" dirty="0">
                  <a:latin typeface="Courier New" panose="02070309020205020404" charset="0"/>
                  <a:ea typeface="宋体" panose="02010600030101010101" pitchFamily="2" charset="-122"/>
                  <a:sym typeface="+mn-ea"/>
                </a:rPr>
                <a:t>逻辑名称：数据文件或事务日志文件的逻辑名，其中，主数据文件逻辑名称默认为数据库名，事务日志文件逻辑名默认为数据库名加</a:t>
              </a:r>
              <a:r>
                <a:rPr lang="en-US" altLang="zh-CN" sz="2000" dirty="0">
                  <a:latin typeface="Courier New" panose="02070309020205020404" charset="0"/>
                  <a:ea typeface="宋体" panose="02010600030101010101" pitchFamily="2" charset="-122"/>
                  <a:sym typeface="+mn-ea"/>
                </a:rPr>
                <a:t>_Log</a:t>
              </a:r>
              <a:r>
                <a:rPr lang="zh-CN" altLang="en-US" sz="2000" dirty="0">
                  <a:latin typeface="Courier New" panose="02070309020205020404" charset="0"/>
                  <a:ea typeface="宋体" panose="02010600030101010101" pitchFamily="2" charset="-122"/>
                  <a:sym typeface="+mn-ea"/>
                </a:rPr>
                <a:t>，本例设置主数据文件逻辑名称为</a:t>
              </a:r>
              <a:r>
                <a:rPr lang="en-US" altLang="zh-CN" sz="2000" dirty="0">
                  <a:latin typeface="Courier New" panose="02070309020205020404" charset="0"/>
                  <a:ea typeface="宋体" panose="02010600030101010101" pitchFamily="2" charset="-122"/>
                  <a:sym typeface="+mn-ea"/>
                </a:rPr>
                <a:t>JXGL_data</a:t>
              </a:r>
              <a:r>
                <a:rPr lang="zh-CN" altLang="en-US" sz="2000" dirty="0">
                  <a:latin typeface="Courier New" panose="02070309020205020404" charset="0"/>
                  <a:ea typeface="宋体" panose="02010600030101010101" pitchFamily="2" charset="-122"/>
                  <a:sym typeface="+mn-ea"/>
                </a:rPr>
                <a:t>，事务日志文件的逻辑名称为</a:t>
              </a:r>
              <a:r>
                <a:rPr lang="en-US" altLang="zh-CN" sz="2000" dirty="0">
                  <a:latin typeface="Courier New" panose="02070309020205020404" charset="0"/>
                  <a:ea typeface="宋体" panose="02010600030101010101" pitchFamily="2" charset="-122"/>
                  <a:sym typeface="+mn-ea"/>
                </a:rPr>
                <a:t>JXGL_Log</a:t>
              </a:r>
              <a:r>
                <a:rPr lang="zh-CN" altLang="en-US" sz="2000" dirty="0">
                  <a:latin typeface="Courier New" panose="02070309020205020404" charset="0"/>
                  <a:ea typeface="宋体" panose="02010600030101010101" pitchFamily="2" charset="-122"/>
                  <a:sym typeface="+mn-ea"/>
                </a:rPr>
                <a:t>；</a:t>
              </a:r>
            </a:p>
            <a:p>
              <a:pPr indent="0"/>
              <a:r>
                <a:rPr lang="zh-CN" altLang="en-US" sz="2000" dirty="0">
                  <a:latin typeface="Courier New" panose="02070309020205020404" charset="0"/>
                  <a:ea typeface="宋体" panose="02010600030101010101" pitchFamily="2" charset="-122"/>
                  <a:sym typeface="+mn-ea"/>
                </a:rPr>
                <a:t>②文件类型：指出文件类型是数据文件还是日志文件；</a:t>
              </a:r>
            </a:p>
            <a:p>
              <a:pPr indent="0"/>
              <a:r>
                <a:rPr lang="zh-CN" altLang="en-US" sz="2000" dirty="0">
                  <a:latin typeface="Courier New" panose="02070309020205020404" charset="0"/>
                  <a:ea typeface="宋体" panose="02010600030101010101" pitchFamily="2" charset="-122"/>
                  <a:sym typeface="+mn-ea"/>
                </a:rPr>
                <a:t>③文件组：数据文件所属的文件组；</a:t>
              </a:r>
            </a:p>
            <a:p>
              <a:pPr indent="0"/>
              <a:r>
                <a:rPr lang="zh-CN" altLang="en-US" sz="2000" dirty="0">
                  <a:latin typeface="Courier New" panose="02070309020205020404" charset="0"/>
                  <a:ea typeface="宋体" panose="02010600030101010101" pitchFamily="2" charset="-122"/>
                  <a:sym typeface="+mn-ea"/>
                </a:rPr>
                <a:t>④初始大小：以</a:t>
              </a:r>
              <a:r>
                <a:rPr lang="en-US" altLang="zh-CN" sz="2000" dirty="0">
                  <a:latin typeface="Courier New" panose="02070309020205020404" charset="0"/>
                  <a:ea typeface="宋体" panose="02010600030101010101" pitchFamily="2" charset="-122"/>
                  <a:sym typeface="+mn-ea"/>
                </a:rPr>
                <a:t>MB</a:t>
              </a:r>
              <a:r>
                <a:rPr lang="zh-CN" altLang="en-US" sz="2000" dirty="0">
                  <a:latin typeface="Courier New" panose="02070309020205020404" charset="0"/>
                  <a:ea typeface="宋体" panose="02010600030101010101" pitchFamily="2" charset="-122"/>
                  <a:sym typeface="+mn-ea"/>
                </a:rPr>
                <a:t>为单位，数据文件默认为</a:t>
              </a:r>
              <a:r>
                <a:rPr lang="en-US" altLang="zh-CN" sz="2000" dirty="0">
                  <a:latin typeface="Courier New" panose="02070309020205020404" charset="0"/>
                  <a:ea typeface="宋体" panose="02010600030101010101" pitchFamily="2" charset="-122"/>
                  <a:sym typeface="+mn-ea"/>
                </a:rPr>
                <a:t>8MB</a:t>
              </a:r>
              <a:r>
                <a:rPr lang="zh-CN" altLang="en-US" sz="2000" dirty="0">
                  <a:latin typeface="Courier New" panose="02070309020205020404" charset="0"/>
                  <a:ea typeface="宋体" panose="02010600030101010101" pitchFamily="2" charset="-122"/>
                  <a:sym typeface="+mn-ea"/>
                </a:rPr>
                <a:t>，日志文件默认为</a:t>
              </a:r>
              <a:r>
                <a:rPr lang="en-US" altLang="zh-CN" sz="2000" dirty="0">
                  <a:latin typeface="Courier New" panose="02070309020205020404" charset="0"/>
                  <a:ea typeface="宋体" panose="02010600030101010101" pitchFamily="2" charset="-122"/>
                  <a:sym typeface="+mn-ea"/>
                </a:rPr>
                <a:t>8MB</a:t>
              </a:r>
              <a:r>
                <a:rPr lang="zh-CN" altLang="en-US" sz="2000" dirty="0">
                  <a:latin typeface="Courier New" panose="02070309020205020404" charset="0"/>
                  <a:ea typeface="宋体" panose="02010600030101010101" pitchFamily="2" charset="-122"/>
                  <a:sym typeface="+mn-ea"/>
                </a:rPr>
                <a:t>；</a:t>
              </a:r>
            </a:p>
            <a:p>
              <a:pPr indent="0"/>
              <a:r>
                <a:rPr lang="zh-CN" altLang="en-US" sz="2000" dirty="0">
                  <a:latin typeface="Courier New" panose="02070309020205020404" charset="0"/>
                  <a:ea typeface="宋体" panose="02010600030101010101" pitchFamily="2" charset="-122"/>
                  <a:sym typeface="+mn-ea"/>
                </a:rPr>
                <a:t>⑤自动增长</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最大大小：指明文件的增长方式，单击这个属性后的浏览按钮，弹出更改新建的数据库的自动增长</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最大大小设置对话框，如</a:t>
              </a:r>
              <a:r>
                <a:rPr lang="zh-CN" altLang="en-US" sz="2000" dirty="0" smtClean="0">
                  <a:latin typeface="Courier New" panose="02070309020205020404" charset="0"/>
                  <a:ea typeface="宋体" panose="02010600030101010101" pitchFamily="2" charset="-122"/>
                  <a:sym typeface="+mn-ea"/>
                </a:rPr>
                <a:t>图所</a:t>
              </a:r>
              <a:r>
                <a:rPr lang="zh-CN" altLang="en-US" sz="2000" dirty="0">
                  <a:latin typeface="Courier New" panose="02070309020205020404" charset="0"/>
                  <a:ea typeface="宋体" panose="02010600030101010101" pitchFamily="2" charset="-122"/>
                  <a:sym typeface="+mn-ea"/>
                </a:rPr>
                <a:t>示</a:t>
              </a:r>
              <a:r>
                <a:rPr lang="zh-CN" altLang="en-US" sz="2000" dirty="0" smtClean="0">
                  <a:latin typeface="Courier New" panose="02070309020205020404" charset="0"/>
                  <a:ea typeface="宋体" panose="02010600030101010101" pitchFamily="2" charset="-122"/>
                  <a:sym typeface="+mn-ea"/>
                </a:rPr>
                <a:t>。</a:t>
              </a:r>
              <a:endParaRPr lang="en-US" altLang="zh-CN" sz="2000" dirty="0" smtClean="0">
                <a:latin typeface="Courier New" panose="02070309020205020404" charset="0"/>
                <a:ea typeface="宋体" panose="02010600030101010101" pitchFamily="2" charset="-122"/>
                <a:sym typeface="+mn-ea"/>
              </a:endParaRPr>
            </a:p>
            <a:p>
              <a:pPr indent="0"/>
              <a:r>
                <a:rPr lang="zh-CN" altLang="en-US" sz="2000" dirty="0">
                  <a:latin typeface="Courier New" panose="02070309020205020404" charset="0"/>
                  <a:ea typeface="宋体" panose="02010600030101010101" pitchFamily="2" charset="-122"/>
                  <a:sym typeface="+mn-ea"/>
                </a:rPr>
                <a:t>⑥路径：数据文件或事务日志文件的存储路径，本例设置路径均为</a:t>
              </a:r>
              <a:r>
                <a:rPr lang="en-US" altLang="zh-CN" sz="2000" dirty="0">
                  <a:latin typeface="Courier New" panose="02070309020205020404" charset="0"/>
                  <a:ea typeface="宋体" panose="02010600030101010101" pitchFamily="2" charset="-122"/>
                  <a:sym typeface="+mn-ea"/>
                </a:rPr>
                <a:t>D:\data19</a:t>
              </a:r>
              <a:r>
                <a:rPr lang="zh-CN" altLang="en-US" sz="2000" dirty="0">
                  <a:latin typeface="Courier New" panose="02070309020205020404" charset="0"/>
                  <a:ea typeface="宋体" panose="02010600030101010101" pitchFamily="2" charset="-122"/>
                  <a:sym typeface="+mn-ea"/>
                </a:rPr>
                <a:t>。</a:t>
              </a:r>
            </a:p>
          </p:txBody>
        </p:sp>
        <p:sp>
          <p:nvSpPr>
            <p:cNvPr id="12" name="矩形 11"/>
            <p:cNvSpPr/>
            <p:nvPr/>
          </p:nvSpPr>
          <p:spPr>
            <a:xfrm>
              <a:off x="1088299" y="4153868"/>
              <a:ext cx="2241974" cy="17236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a:solidFill>
                    <a:schemeClr val="tx1">
                      <a:lumMod val="65000"/>
                      <a:lumOff val="35000"/>
                    </a:schemeClr>
                  </a:solidFill>
                </a:rPr>
                <a:t>0</a:t>
              </a:r>
              <a:r>
                <a:rPr lang="en-US" altLang="zh-CN" b="1" dirty="0" smtClean="0">
                  <a:solidFill>
                    <a:schemeClr val="tx1">
                      <a:lumMod val="65000"/>
                      <a:lumOff val="35000"/>
                    </a:schemeClr>
                  </a:solidFill>
                </a:rPr>
                <a:t>1</a:t>
              </a:r>
              <a:r>
                <a:rPr lang="en-US" altLang="zh-CN" b="1" dirty="0">
                  <a:solidFill>
                    <a:schemeClr val="tx1">
                      <a:lumMod val="65000"/>
                      <a:lumOff val="35000"/>
                    </a:schemeClr>
                  </a:solidFill>
                </a:rPr>
                <a:t>】 </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a:t>
              </a:r>
            </a:p>
          </p:txBody>
        </p:sp>
      </p:grpSp>
      <p:pic>
        <p:nvPicPr>
          <p:cNvPr id="3074"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007" y="1420370"/>
            <a:ext cx="5841608" cy="406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95999" y="5886965"/>
            <a:ext cx="5981125"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4-3  </a:t>
            </a:r>
            <a:r>
              <a:rPr lang="zh-CN" altLang="zh-CN" dirty="0">
                <a:latin typeface="Times New Roman"/>
                <a:ea typeface="宋体"/>
              </a:rPr>
              <a:t>更改新建的数据库的自动增长</a:t>
            </a:r>
            <a:r>
              <a:rPr lang="en-US" altLang="zh-CN" dirty="0">
                <a:latin typeface="Times New Roman"/>
                <a:ea typeface="宋体"/>
              </a:rPr>
              <a:t>/</a:t>
            </a:r>
            <a:r>
              <a:rPr lang="zh-CN" altLang="zh-CN" dirty="0">
                <a:latin typeface="Times New Roman"/>
                <a:ea typeface="宋体"/>
              </a:rPr>
              <a:t>最大大小设置对话框</a:t>
            </a:r>
            <a:endParaRPr lang="zh-CN" altLang="zh-CN" dirty="0">
              <a:effectLst/>
              <a:latin typeface="Times New Roman"/>
              <a:ea typeface="宋体"/>
            </a:endParaRPr>
          </a:p>
        </p:txBody>
      </p:sp>
    </p:spTree>
    <p:extLst>
      <p:ext uri="{BB962C8B-B14F-4D97-AF65-F5344CB8AC3E}">
        <p14:creationId xmlns:p14="http://schemas.microsoft.com/office/powerpoint/2010/main" val="4144621929"/>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22102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创建数据库</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0" name="组合 9"/>
          <p:cNvGrpSpPr/>
          <p:nvPr/>
        </p:nvGrpSpPr>
        <p:grpSpPr>
          <a:xfrm>
            <a:off x="714949" y="1186112"/>
            <a:ext cx="3996408" cy="3941165"/>
            <a:chOff x="1087641" y="4153868"/>
            <a:chExt cx="2242632" cy="1599358"/>
          </a:xfrm>
        </p:grpSpPr>
        <p:sp>
          <p:nvSpPr>
            <p:cNvPr id="11" name="矩形 10"/>
            <p:cNvSpPr/>
            <p:nvPr/>
          </p:nvSpPr>
          <p:spPr>
            <a:xfrm>
              <a:off x="1087641" y="4466773"/>
              <a:ext cx="2142923" cy="1286453"/>
            </a:xfrm>
            <a:prstGeom prst="rect">
              <a:avLst/>
            </a:prstGeom>
          </p:spPr>
          <p:txBody>
            <a:bodyPr wrap="square">
              <a:spAutoFit/>
              <a:scene3d>
                <a:camera prst="orthographicFront"/>
                <a:lightRig rig="threePt" dir="t"/>
              </a:scene3d>
              <a:sp3d contourW="6350"/>
            </a:bodyPr>
            <a:lstStyle/>
            <a:p>
              <a:r>
                <a:rPr lang="zh-CN" altLang="en-US" sz="2000" dirty="0">
                  <a:latin typeface="Courier New" panose="02070309020205020404" charset="0"/>
                  <a:ea typeface="宋体" panose="02010600030101010101" pitchFamily="2" charset="-122"/>
                  <a:sym typeface="+mn-ea"/>
                </a:rPr>
                <a:t>操作步骤如下。</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）要继续增加数据文件（辅数据文件）或事务日志文件，可单击“添加”按钮，“数据库文件”列表框中新增一行，依次设置逻辑名称、文件类型、文件组（数据文件的用户自定义文件组）、初始大小、自动增长</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最大大小和路径，如</a:t>
              </a:r>
              <a:r>
                <a:rPr lang="zh-CN" altLang="en-US" sz="2000" dirty="0" smtClean="0">
                  <a:latin typeface="Courier New" panose="02070309020205020404" charset="0"/>
                  <a:ea typeface="宋体" panose="02010600030101010101" pitchFamily="2" charset="-122"/>
                  <a:sym typeface="+mn-ea"/>
                </a:rPr>
                <a:t>图</a:t>
              </a:r>
              <a:r>
                <a:rPr lang="en-US" altLang="zh-CN" sz="2000" dirty="0" smtClean="0">
                  <a:latin typeface="Courier New" panose="02070309020205020404" charset="0"/>
                  <a:ea typeface="宋体" panose="02010600030101010101" pitchFamily="2" charset="-122"/>
                  <a:sym typeface="+mn-ea"/>
                </a:rPr>
                <a:t>4-4</a:t>
              </a:r>
              <a:r>
                <a:rPr lang="zh-CN" altLang="en-US" sz="2000" dirty="0">
                  <a:latin typeface="Courier New" panose="02070309020205020404" charset="0"/>
                  <a:ea typeface="宋体" panose="02010600030101010101" pitchFamily="2" charset="-122"/>
                  <a:sym typeface="+mn-ea"/>
                </a:rPr>
                <a:t>和图</a:t>
              </a:r>
              <a:r>
                <a:rPr lang="en-US" altLang="zh-CN" sz="2000" dirty="0">
                  <a:latin typeface="Courier New" panose="02070309020205020404" charset="0"/>
                  <a:ea typeface="宋体" panose="02010600030101010101" pitchFamily="2" charset="-122"/>
                  <a:sym typeface="+mn-ea"/>
                </a:rPr>
                <a:t>4-5</a:t>
              </a:r>
              <a:r>
                <a:rPr lang="zh-CN" altLang="en-US" sz="2000" dirty="0">
                  <a:latin typeface="Courier New" panose="02070309020205020404" charset="0"/>
                  <a:ea typeface="宋体" panose="02010600030101010101" pitchFamily="2" charset="-122"/>
                  <a:sym typeface="+mn-ea"/>
                </a:rPr>
                <a:t>所示。</a:t>
              </a:r>
            </a:p>
          </p:txBody>
        </p:sp>
        <p:sp>
          <p:nvSpPr>
            <p:cNvPr id="12" name="矩形 11"/>
            <p:cNvSpPr/>
            <p:nvPr/>
          </p:nvSpPr>
          <p:spPr>
            <a:xfrm>
              <a:off x="1088299" y="4153868"/>
              <a:ext cx="2241974" cy="337226"/>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smtClean="0">
                  <a:solidFill>
                    <a:schemeClr val="tx1">
                      <a:lumMod val="65000"/>
                      <a:lumOff val="35000"/>
                    </a:schemeClr>
                  </a:solidFill>
                </a:rPr>
                <a:t>【</a:t>
              </a:r>
              <a:r>
                <a:rPr lang="zh-CN" altLang="en-US" sz="2000" b="1" dirty="0" smtClean="0">
                  <a:solidFill>
                    <a:schemeClr val="tx1">
                      <a:lumMod val="65000"/>
                      <a:lumOff val="35000"/>
                    </a:schemeClr>
                  </a:solidFill>
                </a:rPr>
                <a:t>例</a:t>
              </a:r>
              <a:r>
                <a:rPr lang="en-US" altLang="zh-CN" sz="2000" b="1" dirty="0">
                  <a:solidFill>
                    <a:schemeClr val="tx1">
                      <a:lumMod val="65000"/>
                      <a:lumOff val="35000"/>
                    </a:schemeClr>
                  </a:solidFill>
                </a:rPr>
                <a:t>0</a:t>
              </a:r>
              <a:r>
                <a:rPr lang="en-US" altLang="zh-CN" sz="2000" b="1" dirty="0" smtClean="0">
                  <a:solidFill>
                    <a:schemeClr val="tx1">
                      <a:lumMod val="65000"/>
                      <a:lumOff val="35000"/>
                    </a:schemeClr>
                  </a:solidFill>
                </a:rPr>
                <a:t>1</a:t>
              </a:r>
              <a:r>
                <a:rPr lang="en-US" altLang="zh-CN" sz="2000" b="1" dirty="0">
                  <a:solidFill>
                    <a:schemeClr val="tx1">
                      <a:lumMod val="65000"/>
                      <a:lumOff val="35000"/>
                    </a:schemeClr>
                  </a:solidFill>
                </a:rPr>
                <a:t>】 </a:t>
              </a:r>
              <a:r>
                <a:rPr lang="zh-CN" altLang="en-US" sz="2000" b="1" dirty="0">
                  <a:solidFill>
                    <a:schemeClr val="tx1">
                      <a:lumMod val="65000"/>
                      <a:lumOff val="35000"/>
                    </a:schemeClr>
                  </a:solidFill>
                </a:rPr>
                <a:t>使用</a:t>
              </a:r>
              <a:r>
                <a:rPr lang="en-US" altLang="zh-CN" sz="2000" b="1" dirty="0">
                  <a:solidFill>
                    <a:schemeClr val="tx1">
                      <a:lumMod val="65000"/>
                      <a:lumOff val="35000"/>
                    </a:schemeClr>
                  </a:solidFill>
                </a:rPr>
                <a:t>SSMS</a:t>
              </a:r>
              <a:r>
                <a:rPr lang="zh-CN" altLang="en-US" sz="2000" b="1" dirty="0">
                  <a:solidFill>
                    <a:schemeClr val="tx1">
                      <a:lumMod val="65000"/>
                      <a:lumOff val="35000"/>
                    </a:schemeClr>
                  </a:solidFill>
                </a:rPr>
                <a:t>创建数据库</a:t>
              </a:r>
              <a:r>
                <a:rPr lang="en-US" altLang="zh-CN" sz="2000" b="1" dirty="0">
                  <a:solidFill>
                    <a:schemeClr val="tx1">
                      <a:lumMod val="65000"/>
                      <a:lumOff val="35000"/>
                    </a:schemeClr>
                  </a:solidFill>
                </a:rPr>
                <a:t>JXGL</a:t>
              </a:r>
              <a:r>
                <a:rPr lang="zh-CN" altLang="en-US" sz="2000" b="1" dirty="0">
                  <a:solidFill>
                    <a:schemeClr val="tx1">
                      <a:lumMod val="65000"/>
                      <a:lumOff val="35000"/>
                    </a:schemeClr>
                  </a:solidFill>
                </a:rPr>
                <a:t>。</a:t>
              </a:r>
            </a:p>
          </p:txBody>
        </p:sp>
      </p:grpSp>
      <p:pic>
        <p:nvPicPr>
          <p:cNvPr id="4098"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134" y="1329802"/>
            <a:ext cx="7346702" cy="144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706621" y="2875002"/>
            <a:ext cx="1928733" cy="369332"/>
          </a:xfrm>
          <a:prstGeom prst="rect">
            <a:avLst/>
          </a:prstGeom>
        </p:spPr>
        <p:txBody>
          <a:bodyPr wrap="none">
            <a:spAutoFit/>
          </a:bodyPr>
          <a:lstStyle/>
          <a:p>
            <a:r>
              <a:rPr lang="zh-CN" altLang="zh-CN" dirty="0"/>
              <a:t>图</a:t>
            </a:r>
            <a:r>
              <a:rPr lang="en-US" altLang="zh-CN" dirty="0" smtClean="0"/>
              <a:t>4-4  </a:t>
            </a:r>
            <a:r>
              <a:rPr lang="zh-CN" altLang="en-US" dirty="0" smtClean="0"/>
              <a:t>设</a:t>
            </a:r>
            <a:r>
              <a:rPr lang="zh-CN" altLang="en-US" dirty="0"/>
              <a:t>置参数</a:t>
            </a:r>
            <a:r>
              <a:rPr lang="en-US" altLang="zh-CN" dirty="0"/>
              <a:t>1</a:t>
            </a:r>
            <a:endParaRPr lang="zh-CN" altLang="zh-CN" dirty="0"/>
          </a:p>
        </p:txBody>
      </p:sp>
      <p:pic>
        <p:nvPicPr>
          <p:cNvPr id="4099" name="Picture 3" descr="未标题-1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134" y="3685254"/>
            <a:ext cx="7332708" cy="123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832775" y="5225534"/>
            <a:ext cx="1928733" cy="369332"/>
          </a:xfrm>
          <a:prstGeom prst="rect">
            <a:avLst/>
          </a:prstGeom>
        </p:spPr>
        <p:txBody>
          <a:bodyPr wrap="none">
            <a:spAutoFit/>
          </a:bodyPr>
          <a:lstStyle/>
          <a:p>
            <a:r>
              <a:rPr lang="zh-CN" altLang="zh-CN" dirty="0"/>
              <a:t>图</a:t>
            </a:r>
            <a:r>
              <a:rPr lang="en-US" altLang="zh-CN" dirty="0" smtClean="0"/>
              <a:t>4-5  </a:t>
            </a:r>
            <a:r>
              <a:rPr lang="zh-CN" altLang="en-US" dirty="0" smtClean="0"/>
              <a:t>设</a:t>
            </a:r>
            <a:r>
              <a:rPr lang="zh-CN" altLang="en-US" dirty="0"/>
              <a:t>置参</a:t>
            </a:r>
            <a:r>
              <a:rPr lang="zh-CN" altLang="en-US" dirty="0" smtClean="0"/>
              <a:t>数</a:t>
            </a:r>
            <a:r>
              <a:rPr lang="en-US" altLang="zh-CN" dirty="0" smtClean="0"/>
              <a:t>2</a:t>
            </a:r>
            <a:endParaRPr lang="zh-CN" altLang="zh-CN" dirty="0"/>
          </a:p>
        </p:txBody>
      </p:sp>
    </p:spTree>
    <p:extLst>
      <p:ext uri="{BB962C8B-B14F-4D97-AF65-F5344CB8AC3E}">
        <p14:creationId xmlns:p14="http://schemas.microsoft.com/office/powerpoint/2010/main" val="3062209110"/>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22102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创建数据库</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0" name="组合 9"/>
          <p:cNvGrpSpPr/>
          <p:nvPr/>
        </p:nvGrpSpPr>
        <p:grpSpPr>
          <a:xfrm>
            <a:off x="892632" y="1222736"/>
            <a:ext cx="3996408" cy="2051973"/>
            <a:chOff x="1087641" y="4153868"/>
            <a:chExt cx="2242632" cy="832708"/>
          </a:xfrm>
        </p:grpSpPr>
        <p:sp>
          <p:nvSpPr>
            <p:cNvPr id="11" name="矩形 10"/>
            <p:cNvSpPr/>
            <p:nvPr/>
          </p:nvSpPr>
          <p:spPr>
            <a:xfrm>
              <a:off x="1087641" y="4449513"/>
              <a:ext cx="2142923" cy="537063"/>
            </a:xfrm>
            <a:prstGeom prst="rect">
              <a:avLst/>
            </a:prstGeom>
          </p:spPr>
          <p:txBody>
            <a:bodyPr wrap="square">
              <a:spAutoFit/>
              <a:scene3d>
                <a:camera prst="orthographicFront"/>
                <a:lightRig rig="threePt" dir="t"/>
              </a:scene3d>
              <a:sp3d contourW="6350"/>
            </a:bodyPr>
            <a:lstStyle/>
            <a:p>
              <a:r>
                <a:rPr lang="zh-CN" altLang="en-US" sz="2000" dirty="0">
                  <a:latin typeface="Courier New" panose="02070309020205020404" charset="0"/>
                  <a:ea typeface="宋体" panose="02010600030101010101" pitchFamily="2" charset="-122"/>
                  <a:sym typeface="+mn-ea"/>
                </a:rPr>
                <a:t>操作步骤如下。</a:t>
              </a:r>
            </a:p>
            <a:p>
              <a:pPr indent="0"/>
              <a:r>
                <a:rPr lang="zh-CN" altLang="en-US" sz="2000" dirty="0" smtClean="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）单击“确定”按钮，返回</a:t>
              </a:r>
              <a:r>
                <a:rPr lang="en-US" altLang="zh-CN" sz="2000" dirty="0">
                  <a:latin typeface="Courier New" panose="02070309020205020404" charset="0"/>
                  <a:ea typeface="宋体" panose="02010600030101010101" pitchFamily="2" charset="-122"/>
                  <a:sym typeface="+mn-ea"/>
                </a:rPr>
                <a:t>SSMS</a:t>
              </a:r>
              <a:r>
                <a:rPr lang="zh-CN" altLang="en-US" sz="2000" dirty="0">
                  <a:latin typeface="Courier New" panose="02070309020205020404" charset="0"/>
                  <a:ea typeface="宋体" panose="02010600030101010101" pitchFamily="2" charset="-122"/>
                  <a:sym typeface="+mn-ea"/>
                </a:rPr>
                <a:t>对话框，完成数据库的创建，如图</a:t>
              </a:r>
              <a:r>
                <a:rPr lang="en-US" altLang="zh-CN" sz="2000" dirty="0">
                  <a:latin typeface="Courier New" panose="02070309020205020404" charset="0"/>
                  <a:ea typeface="宋体" panose="02010600030101010101" pitchFamily="2" charset="-122"/>
                  <a:sym typeface="+mn-ea"/>
                </a:rPr>
                <a:t>4-6</a:t>
              </a:r>
              <a:r>
                <a:rPr lang="zh-CN" altLang="en-US" sz="2000" dirty="0">
                  <a:latin typeface="Courier New" panose="02070309020205020404" charset="0"/>
                  <a:ea typeface="宋体" panose="02010600030101010101" pitchFamily="2" charset="-122"/>
                  <a:sym typeface="+mn-ea"/>
                </a:rPr>
                <a:t>所示</a:t>
              </a:r>
              <a:r>
                <a:rPr lang="zh-CN" altLang="en-US" sz="1600" dirty="0">
                  <a:latin typeface="Courier New" panose="02070309020205020404" charset="0"/>
                  <a:ea typeface="宋体" panose="02010600030101010101" pitchFamily="2" charset="-122"/>
                  <a:sym typeface="+mn-ea"/>
                </a:rPr>
                <a:t>。</a:t>
              </a:r>
            </a:p>
          </p:txBody>
        </p:sp>
        <p:sp>
          <p:nvSpPr>
            <p:cNvPr id="12" name="矩形 11"/>
            <p:cNvSpPr/>
            <p:nvPr/>
          </p:nvSpPr>
          <p:spPr>
            <a:xfrm>
              <a:off x="1088299" y="4153868"/>
              <a:ext cx="2241974" cy="30725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a:solidFill>
                    <a:schemeClr val="tx1">
                      <a:lumMod val="65000"/>
                      <a:lumOff val="35000"/>
                    </a:schemeClr>
                  </a:solidFill>
                </a:rPr>
                <a:t>0</a:t>
              </a:r>
              <a:r>
                <a:rPr lang="en-US" altLang="zh-CN" b="1" dirty="0" smtClean="0">
                  <a:solidFill>
                    <a:schemeClr val="tx1">
                      <a:lumMod val="65000"/>
                      <a:lumOff val="35000"/>
                    </a:schemeClr>
                  </a:solidFill>
                </a:rPr>
                <a:t>1</a:t>
              </a:r>
              <a:r>
                <a:rPr lang="en-US" altLang="zh-CN" b="1" dirty="0">
                  <a:solidFill>
                    <a:schemeClr val="tx1">
                      <a:lumMod val="65000"/>
                      <a:lumOff val="35000"/>
                    </a:schemeClr>
                  </a:solidFill>
                </a:rPr>
                <a:t>】 </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a:t>
              </a:r>
            </a:p>
          </p:txBody>
        </p:sp>
      </p:grpSp>
      <p:pic>
        <p:nvPicPr>
          <p:cNvPr id="4100" name="Picture 4"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929" y="1309928"/>
            <a:ext cx="5760217" cy="476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382375" y="6219546"/>
            <a:ext cx="4070345" cy="369332"/>
          </a:xfrm>
          <a:prstGeom prst="rect">
            <a:avLst/>
          </a:prstGeom>
        </p:spPr>
        <p:txBody>
          <a:bodyPr wrap="none">
            <a:spAutoFit/>
          </a:bodyPr>
          <a:lstStyle/>
          <a:p>
            <a:r>
              <a:rPr lang="zh-CN" altLang="zh-CN" dirty="0"/>
              <a:t>图</a:t>
            </a:r>
            <a:r>
              <a:rPr lang="en-US" altLang="zh-CN" dirty="0"/>
              <a:t>4-6  </a:t>
            </a:r>
            <a:r>
              <a:rPr lang="zh-CN" altLang="zh-CN" dirty="0"/>
              <a:t>完成数据库创建后的</a:t>
            </a:r>
            <a:r>
              <a:rPr lang="en-US" altLang="zh-CN" dirty="0"/>
              <a:t>SSMS</a:t>
            </a:r>
            <a:r>
              <a:rPr lang="zh-CN" altLang="zh-CN" dirty="0"/>
              <a:t>窗口</a:t>
            </a:r>
          </a:p>
        </p:txBody>
      </p:sp>
    </p:spTree>
    <p:extLst>
      <p:ext uri="{BB962C8B-B14F-4D97-AF65-F5344CB8AC3E}">
        <p14:creationId xmlns:p14="http://schemas.microsoft.com/office/powerpoint/2010/main" val="290837578"/>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084854"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语句创建数据库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90" y="1280367"/>
            <a:ext cx="5283127" cy="5690065"/>
            <a:chOff x="1088299" y="4153868"/>
            <a:chExt cx="2277109" cy="2513230"/>
          </a:xfrm>
        </p:grpSpPr>
        <p:sp>
          <p:nvSpPr>
            <p:cNvPr id="43" name="矩形 42"/>
            <p:cNvSpPr/>
            <p:nvPr/>
          </p:nvSpPr>
          <p:spPr>
            <a:xfrm>
              <a:off x="1088299" y="4315318"/>
              <a:ext cx="2277109" cy="2351780"/>
            </a:xfrm>
            <a:prstGeom prst="rect">
              <a:avLst/>
            </a:prstGeom>
          </p:spPr>
          <p:txBody>
            <a:bodyPr wrap="square">
              <a:spAutoFit/>
              <a:scene3d>
                <a:camera prst="orthographicFront"/>
                <a:lightRig rig="threePt" dir="t"/>
              </a:scene3d>
              <a:sp3d contourW="6350"/>
            </a:bodyPr>
            <a:lstStyle/>
            <a:p>
              <a:pPr indent="0"/>
              <a:r>
                <a:rPr lang="en-US" altLang="zh-CN" sz="2000" dirty="0">
                  <a:latin typeface="Courier New" panose="02070309020205020404" charset="0"/>
                  <a:ea typeface="宋体" panose="02010600030101010101" pitchFamily="2" charset="-122"/>
                  <a:sym typeface="+mn-ea"/>
                </a:rPr>
                <a:t>create database &lt;</a:t>
              </a:r>
              <a:r>
                <a:rPr lang="zh-CN" altLang="en-US" sz="2000" dirty="0">
                  <a:latin typeface="Courier New" panose="02070309020205020404" charset="0"/>
                  <a:ea typeface="宋体" panose="02010600030101010101" pitchFamily="2" charset="-122"/>
                  <a:sym typeface="+mn-ea"/>
                </a:rPr>
                <a:t>数据库名称</a:t>
              </a:r>
              <a:r>
                <a:rPr lang="en-US" altLang="zh-CN" sz="2000" dirty="0">
                  <a:latin typeface="Courier New" panose="02070309020205020404" charset="0"/>
                  <a:ea typeface="宋体" panose="02010600030101010101" pitchFamily="2" charset="-122"/>
                  <a:sym typeface="+mn-ea"/>
                </a:rPr>
                <a:t>&gt;</a:t>
              </a:r>
            </a:p>
            <a:p>
              <a:pPr indent="0"/>
              <a:r>
                <a:rPr lang="en-US" altLang="zh-CN" sz="2000" dirty="0">
                  <a:latin typeface="Courier New" panose="02070309020205020404" charset="0"/>
                  <a:ea typeface="宋体" panose="02010600030101010101" pitchFamily="2" charset="-122"/>
                  <a:sym typeface="+mn-ea"/>
                </a:rPr>
                <a:t>    [on [primary]</a:t>
              </a:r>
            </a:p>
            <a:p>
              <a:pPr indent="0"/>
              <a:r>
                <a:rPr lang="en-US" altLang="zh-CN" sz="2000" dirty="0">
                  <a:latin typeface="Courier New" panose="02070309020205020404" charset="0"/>
                  <a:ea typeface="宋体" panose="02010600030101010101" pitchFamily="2" charset="-122"/>
                  <a:sym typeface="+mn-ea"/>
                </a:rPr>
                <a:t>      {&lt;</a:t>
              </a:r>
              <a:r>
                <a:rPr lang="zh-CN" altLang="en-US" sz="2000" dirty="0">
                  <a:latin typeface="Courier New" panose="02070309020205020404" charset="0"/>
                  <a:ea typeface="宋体" panose="02010600030101010101" pitchFamily="2" charset="-122"/>
                  <a:sym typeface="+mn-ea"/>
                </a:rPr>
                <a:t>文件说明</a:t>
              </a:r>
              <a:r>
                <a:rPr lang="en-US" altLang="zh-CN" sz="2000" dirty="0">
                  <a:latin typeface="Courier New" panose="02070309020205020404" charset="0"/>
                  <a:ea typeface="宋体" panose="02010600030101010101" pitchFamily="2" charset="-122"/>
                  <a:sym typeface="+mn-ea"/>
                </a:rPr>
                <a:t>&gt;[,…n] }</a:t>
              </a:r>
            </a:p>
            <a:p>
              <a:pPr indent="0"/>
              <a:r>
                <a:rPr lang="en-US" altLang="zh-CN" sz="2000" dirty="0">
                  <a:latin typeface="Courier New" panose="02070309020205020404" charset="0"/>
                  <a:ea typeface="宋体" panose="02010600030101010101" pitchFamily="2" charset="-122"/>
                  <a:sym typeface="+mn-ea"/>
                </a:rPr>
                <a:t>[,&lt;</a:t>
              </a:r>
              <a:r>
                <a:rPr lang="zh-CN" altLang="en-US" sz="2000" dirty="0">
                  <a:latin typeface="Courier New" panose="02070309020205020404" charset="0"/>
                  <a:ea typeface="宋体" panose="02010600030101010101" pitchFamily="2" charset="-122"/>
                  <a:sym typeface="+mn-ea"/>
                </a:rPr>
                <a:t>文件组说明</a:t>
              </a:r>
              <a:r>
                <a:rPr lang="en-US" altLang="zh-CN" sz="2000" dirty="0">
                  <a:latin typeface="Courier New" panose="02070309020205020404" charset="0"/>
                  <a:ea typeface="宋体" panose="02010600030101010101" pitchFamily="2" charset="-122"/>
                  <a:sym typeface="+mn-ea"/>
                </a:rPr>
                <a:t>&gt;[,…n] ] ]</a:t>
              </a:r>
            </a:p>
            <a:p>
              <a:pPr indent="0"/>
              <a:r>
                <a:rPr lang="en-US" altLang="zh-CN" sz="2000" dirty="0">
                  <a:latin typeface="Courier New" panose="02070309020205020404" charset="0"/>
                  <a:ea typeface="宋体" panose="02010600030101010101" pitchFamily="2" charset="-122"/>
                  <a:sym typeface="+mn-ea"/>
                </a:rPr>
                <a:t>    [log on {&lt;</a:t>
              </a:r>
              <a:r>
                <a:rPr lang="zh-CN" altLang="en-US" sz="2000" dirty="0">
                  <a:latin typeface="Courier New" panose="02070309020205020404" charset="0"/>
                  <a:ea typeface="宋体" panose="02010600030101010101" pitchFamily="2" charset="-122"/>
                  <a:sym typeface="+mn-ea"/>
                </a:rPr>
                <a:t>文件说明</a:t>
              </a:r>
              <a:r>
                <a:rPr lang="en-US" altLang="zh-CN" sz="2000" dirty="0">
                  <a:latin typeface="Courier New" panose="02070309020205020404" charset="0"/>
                  <a:ea typeface="宋体" panose="02010600030101010101" pitchFamily="2" charset="-122"/>
                  <a:sym typeface="+mn-ea"/>
                </a:rPr>
                <a:t>&gt;[,…n]}]</a:t>
              </a:r>
            </a:p>
            <a:p>
              <a:pPr indent="0"/>
              <a:r>
                <a:rPr lang="en-US" altLang="zh-CN" sz="2000" dirty="0">
                  <a:latin typeface="Courier New" panose="02070309020205020404" charset="0"/>
                  <a:ea typeface="宋体" panose="02010600030101010101" pitchFamily="2" charset="-122"/>
                  <a:sym typeface="+mn-ea"/>
                </a:rPr>
                <a:t>    [for </a:t>
              </a:r>
              <a:r>
                <a:rPr lang="en-US" altLang="zh-CN" sz="2000" dirty="0" err="1">
                  <a:latin typeface="Courier New" panose="02070309020205020404" charset="0"/>
                  <a:ea typeface="宋体" panose="02010600030101010101" pitchFamily="2" charset="-122"/>
                  <a:sym typeface="+mn-ea"/>
                </a:rPr>
                <a:t>load|for</a:t>
              </a:r>
              <a:r>
                <a:rPr lang="en-US" altLang="zh-CN" sz="2000" dirty="0">
                  <a:latin typeface="Courier New" panose="02070309020205020404" charset="0"/>
                  <a:ea typeface="宋体" panose="02010600030101010101" pitchFamily="2" charset="-122"/>
                  <a:sym typeface="+mn-ea"/>
                </a:rPr>
                <a:t> attach]</a:t>
              </a:r>
            </a:p>
            <a:p>
              <a:pPr indent="0"/>
              <a:r>
                <a:rPr lang="zh-CN" altLang="en-US" sz="2000" dirty="0">
                  <a:latin typeface="Courier New" panose="02070309020205020404" charset="0"/>
                  <a:ea typeface="宋体" panose="02010600030101010101" pitchFamily="2" charset="-122"/>
                  <a:sym typeface="+mn-ea"/>
                </a:rPr>
                <a:t>其中，</a:t>
              </a:r>
            </a:p>
            <a:p>
              <a:pPr indent="0"/>
              <a:r>
                <a:rPr lang="en-US" altLang="zh-CN" sz="2000" dirty="0">
                  <a:latin typeface="Courier New" panose="02070309020205020404" charset="0"/>
                  <a:ea typeface="宋体" panose="02010600030101010101" pitchFamily="2" charset="-122"/>
                  <a:sym typeface="+mn-ea"/>
                </a:rPr>
                <a:t>&lt;</a:t>
              </a:r>
              <a:r>
                <a:rPr lang="zh-CN" altLang="en-US" sz="2000" dirty="0">
                  <a:latin typeface="Courier New" panose="02070309020205020404" charset="0"/>
                  <a:ea typeface="宋体" panose="02010600030101010101" pitchFamily="2" charset="-122"/>
                  <a:sym typeface="+mn-ea"/>
                </a:rPr>
                <a:t>文件说明</a:t>
              </a:r>
              <a:r>
                <a:rPr lang="en-US" altLang="zh-CN" sz="2000" dirty="0">
                  <a:latin typeface="Courier New" panose="02070309020205020404" charset="0"/>
                  <a:ea typeface="宋体" panose="02010600030101010101" pitchFamily="2" charset="-122"/>
                  <a:sym typeface="+mn-ea"/>
                </a:rPr>
                <a:t>&gt;::=</a:t>
              </a:r>
            </a:p>
            <a:p>
              <a:pPr indent="0"/>
              <a:r>
                <a:rPr lang="en-US" altLang="zh-CN" sz="2000" dirty="0">
                  <a:latin typeface="Courier New" panose="02070309020205020404" charset="0"/>
                  <a:ea typeface="宋体" panose="02010600030101010101" pitchFamily="2" charset="-122"/>
                  <a:sym typeface="+mn-ea"/>
                </a:rPr>
                <a:t>    (&lt;name=</a:t>
              </a:r>
              <a:r>
                <a:rPr lang="zh-CN" altLang="en-US" sz="2000" dirty="0">
                  <a:latin typeface="Courier New" panose="02070309020205020404" charset="0"/>
                  <a:ea typeface="宋体" panose="02010600030101010101" pitchFamily="2" charset="-122"/>
                  <a:sym typeface="+mn-ea"/>
                </a:rPr>
                <a:t>逻辑文件名</a:t>
              </a:r>
              <a:r>
                <a:rPr lang="en-US" altLang="zh-CN" sz="2000" dirty="0">
                  <a:latin typeface="Courier New" panose="02070309020205020404" charset="0"/>
                  <a:ea typeface="宋体" panose="02010600030101010101" pitchFamily="2" charset="-122"/>
                  <a:sym typeface="+mn-ea"/>
                </a:rPr>
                <a:t>&gt;</a:t>
              </a:r>
            </a:p>
            <a:p>
              <a:pPr indent="0"/>
              <a:r>
                <a:rPr lang="en-US" altLang="zh-CN" sz="2000" dirty="0">
                  <a:latin typeface="Courier New" panose="02070309020205020404" charset="0"/>
                  <a:ea typeface="宋体" panose="02010600030101010101" pitchFamily="2" charset="-122"/>
                  <a:sym typeface="+mn-ea"/>
                </a:rPr>
                <a:t>    &lt;,</a:t>
              </a:r>
              <a:r>
                <a:rPr lang="en-US" altLang="zh-CN" sz="2000" dirty="0" err="1">
                  <a:latin typeface="Courier New" panose="02070309020205020404" charset="0"/>
                  <a:ea typeface="宋体" panose="02010600030101010101" pitchFamily="2" charset="-122"/>
                  <a:sym typeface="+mn-ea"/>
                </a:rPr>
                <a:t>fielname</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物理文件名’</a:t>
              </a:r>
              <a:r>
                <a:rPr lang="en-US" altLang="zh-CN" sz="2000" dirty="0">
                  <a:latin typeface="Courier New" panose="02070309020205020404" charset="0"/>
                  <a:ea typeface="宋体" panose="02010600030101010101" pitchFamily="2" charset="-122"/>
                  <a:sym typeface="+mn-ea"/>
                </a:rPr>
                <a:t>&gt;</a:t>
              </a:r>
            </a:p>
            <a:p>
              <a:pPr indent="0"/>
              <a:r>
                <a:rPr lang="en-US" altLang="zh-CN" sz="2000" dirty="0">
                  <a:latin typeface="Courier New" panose="02070309020205020404" charset="0"/>
                  <a:ea typeface="宋体" panose="02010600030101010101" pitchFamily="2" charset="-122"/>
                  <a:sym typeface="+mn-ea"/>
                </a:rPr>
                <a:t>    [,size=</a:t>
              </a:r>
              <a:r>
                <a:rPr lang="zh-CN" altLang="en-US" sz="2000" dirty="0">
                  <a:latin typeface="Courier New" panose="02070309020205020404" charset="0"/>
                  <a:ea typeface="宋体" panose="02010600030101010101" pitchFamily="2" charset="-122"/>
                  <a:sym typeface="+mn-ea"/>
                </a:rPr>
                <a:t>初始大小</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maxsize</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最大限制</a:t>
              </a:r>
              <a:r>
                <a:rPr lang="en-US" altLang="zh-CN" sz="2000" dirty="0">
                  <a:latin typeface="Courier New" panose="02070309020205020404" charset="0"/>
                  <a:ea typeface="宋体" panose="02010600030101010101" pitchFamily="2" charset="-122"/>
                  <a:sym typeface="+mn-ea"/>
                </a:rPr>
                <a:t>|unlimited}]</a:t>
              </a:r>
            </a:p>
            <a:p>
              <a:pPr indent="0"/>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filegrowth</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文件增长量</a:t>
              </a:r>
              <a:r>
                <a:rPr lang="en-US" altLang="zh-CN" sz="2000" dirty="0">
                  <a:latin typeface="Courier New" panose="02070309020205020404" charset="0"/>
                  <a:ea typeface="宋体" panose="02010600030101010101" pitchFamily="2" charset="-122"/>
                  <a:sym typeface="+mn-ea"/>
                </a:rPr>
                <a:t>]) [,…n]</a:t>
              </a:r>
            </a:p>
            <a:p>
              <a:pPr indent="0"/>
              <a:r>
                <a:rPr lang="en-US" altLang="zh-CN" sz="2000" dirty="0">
                  <a:latin typeface="Courier New" panose="02070309020205020404" charset="0"/>
                  <a:ea typeface="宋体" panose="02010600030101010101" pitchFamily="2" charset="-122"/>
                  <a:sym typeface="+mn-ea"/>
                </a:rPr>
                <a:t>&lt;</a:t>
              </a:r>
              <a:r>
                <a:rPr lang="zh-CN" altLang="en-US" sz="2000" dirty="0">
                  <a:latin typeface="Courier New" panose="02070309020205020404" charset="0"/>
                  <a:ea typeface="宋体" panose="02010600030101010101" pitchFamily="2" charset="-122"/>
                  <a:sym typeface="+mn-ea"/>
                </a:rPr>
                <a:t>文件组说明</a:t>
              </a:r>
              <a:r>
                <a:rPr lang="en-US" altLang="zh-CN" sz="2000" dirty="0">
                  <a:latin typeface="Courier New" panose="02070309020205020404" charset="0"/>
                  <a:ea typeface="宋体" panose="02010600030101010101" pitchFamily="2" charset="-122"/>
                  <a:sym typeface="+mn-ea"/>
                </a:rPr>
                <a:t>&gt;::=</a:t>
              </a:r>
            </a:p>
            <a:p>
              <a:pPr indent="0"/>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filegroup</a:t>
              </a:r>
              <a:r>
                <a:rPr lang="en-US" altLang="zh-CN" sz="2000" dirty="0">
                  <a:latin typeface="Courier New" panose="02070309020205020404" charset="0"/>
                  <a:ea typeface="宋体" panose="02010600030101010101" pitchFamily="2" charset="-122"/>
                  <a:sym typeface="+mn-ea"/>
                </a:rPr>
                <a:t> &lt;</a:t>
              </a:r>
              <a:r>
                <a:rPr lang="zh-CN" altLang="en-US" sz="2000" dirty="0">
                  <a:latin typeface="Courier New" panose="02070309020205020404" charset="0"/>
                  <a:ea typeface="宋体" panose="02010600030101010101" pitchFamily="2" charset="-122"/>
                  <a:sym typeface="+mn-ea"/>
                </a:rPr>
                <a:t>文件组名称</a:t>
              </a:r>
              <a:r>
                <a:rPr lang="en-US" altLang="zh-CN" sz="2000" dirty="0">
                  <a:latin typeface="Courier New" panose="02070309020205020404" charset="0"/>
                  <a:ea typeface="宋体" panose="02010600030101010101" pitchFamily="2" charset="-122"/>
                  <a:sym typeface="+mn-ea"/>
                </a:rPr>
                <a:t>&gt; [default] &lt;</a:t>
              </a:r>
              <a:r>
                <a:rPr lang="zh-CN" altLang="en-US" sz="2000" dirty="0">
                  <a:latin typeface="Courier New" panose="02070309020205020404" charset="0"/>
                  <a:ea typeface="宋体" panose="02010600030101010101" pitchFamily="2" charset="-122"/>
                  <a:sym typeface="+mn-ea"/>
                </a:rPr>
                <a:t>文件说明</a:t>
              </a:r>
              <a:r>
                <a:rPr lang="en-US" altLang="zh-CN" sz="2000" dirty="0">
                  <a:latin typeface="Courier New" panose="02070309020205020404" charset="0"/>
                  <a:ea typeface="宋体" panose="02010600030101010101" pitchFamily="2" charset="-122"/>
                  <a:sym typeface="+mn-ea"/>
                </a:rPr>
                <a:t>&gt; [,…n]</a:t>
              </a:r>
            </a:p>
            <a:p>
              <a:pPr indent="0"/>
              <a:r>
                <a:rPr lang="zh-CN" altLang="en-US" sz="2000" dirty="0">
                  <a:latin typeface="Courier New" panose="02070309020205020404" charset="0"/>
                  <a:ea typeface="宋体" panose="02010600030101010101" pitchFamily="2" charset="-122"/>
                  <a:sym typeface="+mn-ea"/>
                </a:rPr>
                <a:t>功能：创建一个指定数据库名称的数据库</a:t>
              </a:r>
              <a:r>
                <a:rPr lang="zh-CN" altLang="en-US" sz="2000" dirty="0" smtClean="0">
                  <a:latin typeface="Courier New" panose="02070309020205020404" charset="0"/>
                  <a:ea typeface="宋体" panose="02010600030101010101" pitchFamily="2" charset="-122"/>
                  <a:sym typeface="+mn-ea"/>
                </a:rPr>
                <a:t>。</a:t>
              </a:r>
              <a:endParaRPr lang="zh-CN" altLang="en-US" sz="20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16075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语句语法格式</a:t>
              </a:r>
            </a:p>
          </p:txBody>
        </p:sp>
      </p:grpSp>
      <p:grpSp>
        <p:nvGrpSpPr>
          <p:cNvPr id="45" name="组合 44"/>
          <p:cNvGrpSpPr/>
          <p:nvPr/>
        </p:nvGrpSpPr>
        <p:grpSpPr>
          <a:xfrm>
            <a:off x="6283843" y="1312262"/>
            <a:ext cx="5699050" cy="5471875"/>
            <a:chOff x="1088299" y="4153868"/>
            <a:chExt cx="2241974" cy="2416859"/>
          </a:xfrm>
        </p:grpSpPr>
        <p:sp>
          <p:nvSpPr>
            <p:cNvPr id="46" name="矩形 45"/>
            <p:cNvSpPr/>
            <p:nvPr/>
          </p:nvSpPr>
          <p:spPr>
            <a:xfrm>
              <a:off x="1088299" y="4354888"/>
              <a:ext cx="2241974" cy="2215839"/>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on</a:t>
              </a:r>
              <a:r>
                <a:rPr lang="zh-CN" altLang="en-US" sz="2000" dirty="0">
                  <a:latin typeface="Courier New" panose="02070309020205020404" charset="0"/>
                  <a:ea typeface="宋体" panose="02010600030101010101" pitchFamily="2" charset="-122"/>
                  <a:sym typeface="+mn-ea"/>
                </a:rPr>
                <a:t>：引导数据文件（组）的前导关键字；</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primary</a:t>
              </a:r>
              <a:r>
                <a:rPr lang="zh-CN" altLang="en-US" sz="2000" dirty="0">
                  <a:latin typeface="Courier New" panose="02070309020205020404" charset="0"/>
                  <a:ea typeface="宋体" panose="02010600030101010101" pitchFamily="2" charset="-122"/>
                  <a:sym typeface="+mn-ea"/>
                </a:rPr>
                <a:t>：指定数据文件的文件组为主文件组；</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log on</a:t>
              </a:r>
              <a:r>
                <a:rPr lang="zh-CN" altLang="en-US" sz="2000" dirty="0">
                  <a:latin typeface="Courier New" panose="02070309020205020404" charset="0"/>
                  <a:ea typeface="宋体" panose="02010600030101010101" pitchFamily="2" charset="-122"/>
                  <a:sym typeface="+mn-ea"/>
                </a:rPr>
                <a:t>：引导事务日志文件的前导关键字；</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name</a:t>
              </a:r>
              <a:r>
                <a:rPr lang="zh-CN" altLang="en-US" sz="2000" dirty="0">
                  <a:latin typeface="Courier New" panose="02070309020205020404" charset="0"/>
                  <a:ea typeface="宋体" panose="02010600030101010101" pitchFamily="2" charset="-122"/>
                  <a:sym typeface="+mn-ea"/>
                </a:rPr>
                <a:t>：指定逻辑文件名，必选属性；</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5</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filename</a:t>
              </a:r>
              <a:r>
                <a:rPr lang="zh-CN" altLang="en-US" sz="2000" dirty="0">
                  <a:latin typeface="Courier New" panose="02070309020205020404" charset="0"/>
                  <a:ea typeface="宋体" panose="02010600030101010101" pitchFamily="2" charset="-122"/>
                  <a:sym typeface="+mn-ea"/>
                </a:rPr>
                <a:t>：指定物理文件（操作系统文件）的路径和文件名，必选属性；</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6</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size</a:t>
              </a:r>
              <a:r>
                <a:rPr lang="zh-CN" altLang="en-US" sz="2000" dirty="0">
                  <a:latin typeface="Courier New" panose="02070309020205020404" charset="0"/>
                  <a:ea typeface="宋体" panose="02010600030101010101" pitchFamily="2" charset="-122"/>
                  <a:sym typeface="+mn-ea"/>
                </a:rPr>
                <a:t>：指定文件的初始大小，如果没有指定，则默认值为</a:t>
              </a:r>
              <a:r>
                <a:rPr lang="en-US" altLang="zh-CN" sz="2000" dirty="0">
                  <a:latin typeface="Courier New" panose="02070309020205020404" charset="0"/>
                  <a:ea typeface="宋体" panose="02010600030101010101" pitchFamily="2" charset="-122"/>
                  <a:sym typeface="+mn-ea"/>
                </a:rPr>
                <a:t>8M</a:t>
              </a:r>
              <a:r>
                <a:rPr lang="zh-CN" altLang="en-US" sz="2000" dirty="0">
                  <a:latin typeface="Courier New" panose="02070309020205020404" charset="0"/>
                  <a:ea typeface="宋体" panose="02010600030101010101" pitchFamily="2" charset="-122"/>
                  <a:sym typeface="+mn-ea"/>
                </a:rPr>
                <a:t>；</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7</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maxsize</a:t>
              </a:r>
              <a:r>
                <a:rPr lang="zh-CN" altLang="en-US" sz="2000" dirty="0">
                  <a:latin typeface="Courier New" panose="02070309020205020404" charset="0"/>
                  <a:ea typeface="宋体" panose="02010600030101010101" pitchFamily="2" charset="-122"/>
                  <a:sym typeface="+mn-ea"/>
                </a:rPr>
                <a:t>：指定文件最大大小，其中关键字</a:t>
              </a:r>
              <a:r>
                <a:rPr lang="en-US" altLang="zh-CN" sz="2000" dirty="0">
                  <a:latin typeface="Courier New" panose="02070309020205020404" charset="0"/>
                  <a:ea typeface="宋体" panose="02010600030101010101" pitchFamily="2" charset="-122"/>
                  <a:sym typeface="+mn-ea"/>
                </a:rPr>
                <a:t>unlimited</a:t>
              </a:r>
              <a:r>
                <a:rPr lang="zh-CN" altLang="en-US" sz="2000" dirty="0">
                  <a:latin typeface="Courier New" panose="02070309020205020404" charset="0"/>
                  <a:ea typeface="宋体" panose="02010600030101010101" pitchFamily="2" charset="-122"/>
                  <a:sym typeface="+mn-ea"/>
                </a:rPr>
                <a:t>表示文件的大小不受限制；</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8</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filegrowth</a:t>
              </a:r>
              <a:r>
                <a:rPr lang="zh-CN" altLang="en-US" sz="2000" dirty="0">
                  <a:latin typeface="Courier New" panose="02070309020205020404" charset="0"/>
                  <a:ea typeface="宋体" panose="02010600030101010101" pitchFamily="2" charset="-122"/>
                  <a:sym typeface="+mn-ea"/>
                </a:rPr>
                <a:t>：指定文件增长方式，可以按兆字节增长或按百分比增长；</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9</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filegroup</a:t>
              </a:r>
              <a:r>
                <a:rPr lang="zh-CN" altLang="en-US" sz="2000" dirty="0">
                  <a:latin typeface="Courier New" panose="02070309020205020404" charset="0"/>
                  <a:ea typeface="宋体" panose="02010600030101010101" pitchFamily="2" charset="-122"/>
                  <a:sym typeface="+mn-ea"/>
                </a:rPr>
                <a:t>：指定辅文件组的名称及其属性，</a:t>
              </a:r>
              <a:r>
                <a:rPr lang="en-US" altLang="zh-CN" sz="2000" dirty="0">
                  <a:latin typeface="Courier New" panose="02070309020205020404" charset="0"/>
                  <a:ea typeface="宋体" panose="02010600030101010101" pitchFamily="2" charset="-122"/>
                  <a:sym typeface="+mn-ea"/>
                </a:rPr>
                <a:t>default</a:t>
              </a:r>
              <a:r>
                <a:rPr lang="zh-CN" altLang="en-US" sz="2000" dirty="0">
                  <a:latin typeface="Courier New" panose="02070309020205020404" charset="0"/>
                  <a:ea typeface="宋体" panose="02010600030101010101" pitchFamily="2" charset="-122"/>
                  <a:sym typeface="+mn-ea"/>
                </a:rPr>
                <a:t>表示为默认文件组。</a:t>
              </a:r>
            </a:p>
          </p:txBody>
        </p:sp>
        <p:sp>
          <p:nvSpPr>
            <p:cNvPr id="47" name="矩形 46"/>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说明</a:t>
              </a:r>
            </a:p>
          </p:txBody>
        </p:sp>
      </p:grpSp>
    </p:spTree>
    <p:extLst>
      <p:ext uri="{BB962C8B-B14F-4D97-AF65-F5344CB8AC3E}">
        <p14:creationId xmlns:p14="http://schemas.microsoft.com/office/powerpoint/2010/main" val="2851462194"/>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084854"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语句创建数据库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90" y="1312266"/>
            <a:ext cx="4835850" cy="1134481"/>
            <a:chOff x="1088299" y="4153868"/>
            <a:chExt cx="2241974" cy="501086"/>
          </a:xfrm>
        </p:grpSpPr>
        <p:sp>
          <p:nvSpPr>
            <p:cNvPr id="43" name="矩形 42"/>
            <p:cNvSpPr/>
            <p:nvPr/>
          </p:nvSpPr>
          <p:spPr>
            <a:xfrm>
              <a:off x="1088299" y="4478230"/>
              <a:ext cx="2142923" cy="176724"/>
            </a:xfrm>
            <a:prstGeom prst="rect">
              <a:avLst/>
            </a:prstGeom>
          </p:spPr>
          <p:txBody>
            <a:bodyPr wrap="square">
              <a:spAutoFit/>
              <a:scene3d>
                <a:camera prst="orthographicFront"/>
                <a:lightRig rig="threePt" dir="t"/>
              </a:scene3d>
              <a:sp3d contourW="6350"/>
            </a:bodyPr>
            <a:lstStyle/>
            <a:p>
              <a:pPr indent="0"/>
              <a:r>
                <a:rPr lang="en-US" altLang="zh-CN" sz="2000" dirty="0">
                  <a:latin typeface="Courier New" panose="02070309020205020404" charset="0"/>
                  <a:ea typeface="宋体" panose="02010600030101010101" pitchFamily="2" charset="-122"/>
                  <a:sym typeface="+mn-ea"/>
                </a:rPr>
                <a:t>create database mn2</a:t>
              </a:r>
              <a:r>
                <a:rPr lang="zh-CN" altLang="en-US" sz="2000" dirty="0" smtClean="0">
                  <a:latin typeface="Courier New" panose="02070309020205020404" charset="0"/>
                  <a:ea typeface="宋体" panose="02010600030101010101" pitchFamily="2" charset="-122"/>
                  <a:sym typeface="+mn-ea"/>
                </a:rPr>
                <a:t>。</a:t>
              </a:r>
              <a:endParaRPr lang="zh-CN" altLang="en-US" sz="20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367041"/>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smtClean="0">
                  <a:solidFill>
                    <a:schemeClr val="tx1">
                      <a:lumMod val="65000"/>
                      <a:lumOff val="35000"/>
                    </a:schemeClr>
                  </a:solidFill>
                </a:rPr>
                <a:t>【</a:t>
              </a:r>
              <a:r>
                <a:rPr lang="zh-CN" altLang="en-US" sz="2000" b="1" dirty="0" smtClean="0">
                  <a:solidFill>
                    <a:schemeClr val="tx1">
                      <a:lumMod val="65000"/>
                      <a:lumOff val="35000"/>
                    </a:schemeClr>
                  </a:solidFill>
                </a:rPr>
                <a:t>例</a:t>
              </a:r>
              <a:r>
                <a:rPr lang="en-US" altLang="zh-CN" sz="2000" b="1" dirty="0" smtClean="0">
                  <a:solidFill>
                    <a:schemeClr val="tx1">
                      <a:lumMod val="65000"/>
                      <a:lumOff val="35000"/>
                    </a:schemeClr>
                  </a:solidFill>
                </a:rPr>
                <a:t>02</a:t>
              </a:r>
              <a:r>
                <a:rPr lang="en-US" altLang="zh-CN" sz="2000" b="1" dirty="0">
                  <a:solidFill>
                    <a:schemeClr val="tx1">
                      <a:lumMod val="65000"/>
                      <a:lumOff val="35000"/>
                    </a:schemeClr>
                  </a:solidFill>
                </a:rPr>
                <a:t>】 </a:t>
              </a:r>
              <a:r>
                <a:rPr lang="zh-CN" altLang="en-US" sz="2000" b="1" dirty="0">
                  <a:solidFill>
                    <a:schemeClr val="tx1">
                      <a:lumMod val="65000"/>
                      <a:lumOff val="35000"/>
                    </a:schemeClr>
                  </a:solidFill>
                </a:rPr>
                <a:t>创建一个数据库</a:t>
              </a:r>
              <a:r>
                <a:rPr lang="en-US" altLang="zh-CN" sz="2000" b="1" dirty="0">
                  <a:solidFill>
                    <a:schemeClr val="tx1">
                      <a:lumMod val="65000"/>
                      <a:lumOff val="35000"/>
                    </a:schemeClr>
                  </a:solidFill>
                </a:rPr>
                <a:t>mn2</a:t>
              </a:r>
              <a:r>
                <a:rPr lang="zh-CN" altLang="en-US" sz="2000" b="1" dirty="0">
                  <a:solidFill>
                    <a:schemeClr val="tx1">
                      <a:lumMod val="65000"/>
                      <a:lumOff val="35000"/>
                    </a:schemeClr>
                  </a:solidFill>
                </a:rPr>
                <a:t>，数据库文件各属性取默认值。</a:t>
              </a:r>
            </a:p>
          </p:txBody>
        </p:sp>
      </p:grpSp>
      <p:sp>
        <p:nvSpPr>
          <p:cNvPr id="47" name="矩形 46"/>
          <p:cNvSpPr/>
          <p:nvPr/>
        </p:nvSpPr>
        <p:spPr>
          <a:xfrm>
            <a:off x="6761790" y="1312263"/>
            <a:ext cx="4835850" cy="39613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运行结果</a:t>
            </a:r>
          </a:p>
        </p:txBody>
      </p:sp>
      <p:pic>
        <p:nvPicPr>
          <p:cNvPr id="5122"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296" y="1790799"/>
            <a:ext cx="5570552" cy="3689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190562" y="5756741"/>
            <a:ext cx="1762021"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4-7  </a:t>
            </a:r>
            <a:r>
              <a:rPr lang="zh-CN" altLang="zh-CN" dirty="0" smtClean="0">
                <a:latin typeface="Times New Roman"/>
                <a:ea typeface="宋体"/>
              </a:rPr>
              <a:t>运</a:t>
            </a:r>
            <a:r>
              <a:rPr lang="zh-CN" altLang="zh-CN" dirty="0">
                <a:latin typeface="Times New Roman"/>
                <a:ea typeface="宋体"/>
              </a:rPr>
              <a:t>行结果</a:t>
            </a:r>
            <a:endParaRPr lang="zh-CN" altLang="zh-CN" dirty="0">
              <a:effectLst/>
              <a:latin typeface="Times New Roman"/>
              <a:ea typeface="宋体"/>
            </a:endParaRPr>
          </a:p>
        </p:txBody>
      </p:sp>
    </p:spTree>
    <p:extLst>
      <p:ext uri="{BB962C8B-B14F-4D97-AF65-F5344CB8AC3E}">
        <p14:creationId xmlns:p14="http://schemas.microsoft.com/office/powerpoint/2010/main" val="3967064696"/>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084854"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语句创建数据库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1014973" y="1312268"/>
            <a:ext cx="10195786" cy="3465458"/>
            <a:chOff x="1088299" y="4153868"/>
            <a:chExt cx="2241974" cy="1530649"/>
          </a:xfrm>
        </p:grpSpPr>
        <p:sp>
          <p:nvSpPr>
            <p:cNvPr id="43" name="矩形 42"/>
            <p:cNvSpPr/>
            <p:nvPr/>
          </p:nvSpPr>
          <p:spPr>
            <a:xfrm>
              <a:off x="1095881" y="4964029"/>
              <a:ext cx="2142923" cy="720488"/>
            </a:xfrm>
            <a:prstGeom prst="rect">
              <a:avLst/>
            </a:prstGeom>
          </p:spPr>
          <p:txBody>
            <a:bodyPr wrap="square">
              <a:spAutoFit/>
              <a:scene3d>
                <a:camera prst="orthographicFront"/>
                <a:lightRig rig="threePt" dir="t"/>
              </a:scene3d>
              <a:sp3d contourW="6350"/>
            </a:bodyPr>
            <a:lstStyle/>
            <a:p>
              <a:pPr indent="0"/>
              <a:r>
                <a:rPr lang="en-US" altLang="zh-CN" sz="2000" dirty="0">
                  <a:latin typeface="Courier New" panose="02070309020205020404" charset="0"/>
                  <a:ea typeface="宋体" panose="02010600030101010101" pitchFamily="2" charset="-122"/>
                  <a:sym typeface="+mn-ea"/>
                </a:rPr>
                <a:t>create database mn3</a:t>
              </a:r>
            </a:p>
            <a:p>
              <a:pPr indent="0"/>
              <a:r>
                <a:rPr lang="en-US" altLang="zh-CN" sz="2000" dirty="0">
                  <a:latin typeface="Courier New" panose="02070309020205020404" charset="0"/>
                  <a:ea typeface="宋体" panose="02010600030101010101" pitchFamily="2" charset="-122"/>
                  <a:sym typeface="+mn-ea"/>
                </a:rPr>
                <a:t>  on (name=mn3_data,filename='d:\</a:t>
              </a:r>
              <a:r>
                <a:rPr lang="en-US" altLang="zh-CN" sz="2000" dirty="0" err="1">
                  <a:latin typeface="Courier New" panose="02070309020205020404" charset="0"/>
                  <a:ea typeface="宋体" panose="02010600030101010101" pitchFamily="2" charset="-122"/>
                  <a:sym typeface="+mn-ea"/>
                </a:rPr>
                <a:t>mn</a:t>
              </a:r>
              <a:r>
                <a:rPr lang="en-US" altLang="zh-CN" sz="2000" dirty="0">
                  <a:latin typeface="Courier New" panose="02070309020205020404" charset="0"/>
                  <a:ea typeface="宋体" panose="02010600030101010101" pitchFamily="2" charset="-122"/>
                  <a:sym typeface="+mn-ea"/>
                </a:rPr>
                <a:t>\mn3.mdf',</a:t>
              </a:r>
            </a:p>
            <a:p>
              <a:pPr indent="0"/>
              <a:r>
                <a:rPr lang="en-US" altLang="zh-CN" sz="2000" dirty="0">
                  <a:latin typeface="Courier New" panose="02070309020205020404" charset="0"/>
                  <a:ea typeface="宋体" panose="02010600030101010101" pitchFamily="2" charset="-122"/>
                  <a:sym typeface="+mn-ea"/>
                </a:rPr>
                <a:t>     size=100,maxsize=</a:t>
              </a:r>
              <a:r>
                <a:rPr lang="en-US" altLang="zh-CN" sz="2000" dirty="0" err="1">
                  <a:latin typeface="Courier New" panose="02070309020205020404" charset="0"/>
                  <a:ea typeface="宋体" panose="02010600030101010101" pitchFamily="2" charset="-122"/>
                  <a:sym typeface="+mn-ea"/>
                </a:rPr>
                <a:t>unlimited,filegrowth</a:t>
              </a:r>
              <a:r>
                <a:rPr lang="en-US" altLang="zh-CN" sz="2000" dirty="0">
                  <a:latin typeface="Courier New" panose="02070309020205020404" charset="0"/>
                  <a:ea typeface="宋体" panose="02010600030101010101" pitchFamily="2" charset="-122"/>
                  <a:sym typeface="+mn-ea"/>
                </a:rPr>
                <a:t>=10)</a:t>
              </a:r>
            </a:p>
            <a:p>
              <a:pPr indent="0"/>
              <a:r>
                <a:rPr lang="en-US" altLang="zh-CN" sz="2000" dirty="0">
                  <a:latin typeface="Courier New" panose="02070309020205020404" charset="0"/>
                  <a:ea typeface="宋体" panose="02010600030101010101" pitchFamily="2" charset="-122"/>
                  <a:sym typeface="+mn-ea"/>
                </a:rPr>
                <a:t>  log on (name='mn3_log',filename='d:\</a:t>
              </a:r>
              <a:r>
                <a:rPr lang="en-US" altLang="zh-CN" sz="2000" dirty="0" err="1">
                  <a:latin typeface="Courier New" panose="02070309020205020404" charset="0"/>
                  <a:ea typeface="宋体" panose="02010600030101010101" pitchFamily="2" charset="-122"/>
                  <a:sym typeface="+mn-ea"/>
                </a:rPr>
                <a:t>mn</a:t>
              </a:r>
              <a:r>
                <a:rPr lang="en-US" altLang="zh-CN" sz="2000" dirty="0">
                  <a:latin typeface="Courier New" panose="02070309020205020404" charset="0"/>
                  <a:ea typeface="宋体" panose="02010600030101010101" pitchFamily="2" charset="-122"/>
                  <a:sym typeface="+mn-ea"/>
                </a:rPr>
                <a:t>\mn3_log.ldf',</a:t>
              </a:r>
            </a:p>
            <a:p>
              <a:pPr indent="0"/>
              <a:r>
                <a:rPr lang="en-US" altLang="zh-CN" sz="2000" dirty="0">
                  <a:latin typeface="Courier New" panose="02070309020205020404" charset="0"/>
                  <a:ea typeface="宋体" panose="02010600030101010101" pitchFamily="2" charset="-122"/>
                  <a:sym typeface="+mn-ea"/>
                </a:rPr>
                <a:t>     size=50,maxsize=100,filegrowth=5%)</a:t>
              </a:r>
            </a:p>
          </p:txBody>
        </p:sp>
        <p:sp>
          <p:nvSpPr>
            <p:cNvPr id="44" name="矩形 43"/>
            <p:cNvSpPr/>
            <p:nvPr/>
          </p:nvSpPr>
          <p:spPr>
            <a:xfrm>
              <a:off x="1088299" y="4153868"/>
              <a:ext cx="2241974" cy="856428"/>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smtClean="0">
                  <a:solidFill>
                    <a:schemeClr val="tx1">
                      <a:lumMod val="65000"/>
                      <a:lumOff val="35000"/>
                    </a:schemeClr>
                  </a:solidFill>
                </a:rPr>
                <a:t>【</a:t>
              </a:r>
              <a:r>
                <a:rPr lang="zh-CN" altLang="en-US" sz="2000" b="1" dirty="0" smtClean="0">
                  <a:solidFill>
                    <a:schemeClr val="tx1">
                      <a:lumMod val="65000"/>
                      <a:lumOff val="35000"/>
                    </a:schemeClr>
                  </a:solidFill>
                </a:rPr>
                <a:t>例</a:t>
              </a:r>
              <a:r>
                <a:rPr lang="en-US" altLang="zh-CN" sz="2000" b="1" dirty="0">
                  <a:solidFill>
                    <a:schemeClr val="tx1">
                      <a:lumMod val="65000"/>
                      <a:lumOff val="35000"/>
                    </a:schemeClr>
                  </a:solidFill>
                </a:rPr>
                <a:t>0</a:t>
              </a:r>
              <a:r>
                <a:rPr lang="en-US" altLang="zh-CN" sz="2000" b="1" dirty="0" smtClean="0">
                  <a:solidFill>
                    <a:schemeClr val="tx1">
                      <a:lumMod val="65000"/>
                      <a:lumOff val="35000"/>
                    </a:schemeClr>
                  </a:solidFill>
                </a:rPr>
                <a:t>3</a:t>
              </a:r>
              <a:r>
                <a:rPr lang="en-US" altLang="zh-CN" sz="2000" b="1" dirty="0">
                  <a:solidFill>
                    <a:schemeClr val="tx1">
                      <a:lumMod val="65000"/>
                      <a:lumOff val="35000"/>
                    </a:schemeClr>
                  </a:solidFill>
                </a:rPr>
                <a:t>】</a:t>
              </a:r>
              <a:r>
                <a:rPr lang="zh-CN" altLang="en-US" sz="2000" b="1" dirty="0">
                  <a:solidFill>
                    <a:schemeClr val="tx1">
                      <a:lumMod val="65000"/>
                      <a:lumOff val="35000"/>
                    </a:schemeClr>
                  </a:solidFill>
                </a:rPr>
                <a:t>创建一个数据库</a:t>
              </a:r>
              <a:r>
                <a:rPr lang="en-US" altLang="zh-CN" sz="2000" b="1" dirty="0">
                  <a:solidFill>
                    <a:schemeClr val="tx1">
                      <a:lumMod val="65000"/>
                      <a:lumOff val="35000"/>
                    </a:schemeClr>
                  </a:solidFill>
                </a:rPr>
                <a:t>mn3</a:t>
              </a:r>
              <a:r>
                <a:rPr lang="zh-CN" altLang="en-US" sz="2000" b="1" dirty="0">
                  <a:solidFill>
                    <a:schemeClr val="tx1">
                      <a:lumMod val="65000"/>
                      <a:lumOff val="35000"/>
                    </a:schemeClr>
                  </a:solidFill>
                </a:rPr>
                <a:t>，其中：</a:t>
              </a:r>
            </a:p>
            <a:p>
              <a:pPr>
                <a:lnSpc>
                  <a:spcPct val="120000"/>
                </a:lnSpc>
              </a:pPr>
              <a:r>
                <a:rPr lang="zh-CN" altLang="en-US" sz="2000" b="1" dirty="0">
                  <a:solidFill>
                    <a:schemeClr val="tx1">
                      <a:lumMod val="65000"/>
                      <a:lumOff val="35000"/>
                    </a:schemeClr>
                  </a:solidFill>
                </a:rPr>
                <a:t>（</a:t>
              </a:r>
              <a:r>
                <a:rPr lang="en-US" altLang="zh-CN" sz="2000" b="1" dirty="0">
                  <a:solidFill>
                    <a:schemeClr val="tx1">
                      <a:lumMod val="65000"/>
                      <a:lumOff val="35000"/>
                    </a:schemeClr>
                  </a:solidFill>
                </a:rPr>
                <a:t>1</a:t>
              </a:r>
              <a:r>
                <a:rPr lang="zh-CN" altLang="en-US" sz="2000" b="1" dirty="0">
                  <a:solidFill>
                    <a:schemeClr val="tx1">
                      <a:lumMod val="65000"/>
                      <a:lumOff val="35000"/>
                    </a:schemeClr>
                  </a:solidFill>
                </a:rPr>
                <a:t>）主数据文件逻辑名为</a:t>
              </a:r>
              <a:r>
                <a:rPr lang="en-US" altLang="zh-CN" sz="2000" b="1" dirty="0">
                  <a:solidFill>
                    <a:schemeClr val="tx1">
                      <a:lumMod val="65000"/>
                      <a:lumOff val="35000"/>
                    </a:schemeClr>
                  </a:solidFill>
                </a:rPr>
                <a:t>mn3_data</a:t>
              </a:r>
              <a:r>
                <a:rPr lang="zh-CN" altLang="en-US" sz="2000" b="1" dirty="0">
                  <a:solidFill>
                    <a:schemeClr val="tx1">
                      <a:lumMod val="65000"/>
                      <a:lumOff val="35000"/>
                    </a:schemeClr>
                  </a:solidFill>
                </a:rPr>
                <a:t>，物理文件名为</a:t>
              </a:r>
              <a:r>
                <a:rPr lang="en-US" altLang="zh-CN" sz="2000" b="1" dirty="0">
                  <a:solidFill>
                    <a:schemeClr val="tx1">
                      <a:lumMod val="65000"/>
                      <a:lumOff val="35000"/>
                    </a:schemeClr>
                  </a:solidFill>
                </a:rPr>
                <a:t>'d:\</a:t>
              </a:r>
              <a:r>
                <a:rPr lang="en-US" altLang="zh-CN" sz="2000" b="1" dirty="0" err="1">
                  <a:solidFill>
                    <a:schemeClr val="tx1">
                      <a:lumMod val="65000"/>
                      <a:lumOff val="35000"/>
                    </a:schemeClr>
                  </a:solidFill>
                </a:rPr>
                <a:t>mn</a:t>
              </a:r>
              <a:r>
                <a:rPr lang="en-US" altLang="zh-CN" sz="2000" b="1" dirty="0">
                  <a:solidFill>
                    <a:schemeClr val="tx1">
                      <a:lumMod val="65000"/>
                      <a:lumOff val="35000"/>
                    </a:schemeClr>
                  </a:solidFill>
                </a:rPr>
                <a:t>\mn3.mdf'</a:t>
              </a:r>
              <a:r>
                <a:rPr lang="zh-CN" altLang="en-US" sz="2000" b="1" dirty="0">
                  <a:solidFill>
                    <a:schemeClr val="tx1">
                      <a:lumMod val="65000"/>
                      <a:lumOff val="35000"/>
                    </a:schemeClr>
                  </a:solidFill>
                </a:rPr>
                <a:t>，存储空间初始大小为</a:t>
              </a:r>
              <a:r>
                <a:rPr lang="en-US" altLang="zh-CN" sz="2000" b="1" dirty="0">
                  <a:solidFill>
                    <a:schemeClr val="tx1">
                      <a:lumMod val="65000"/>
                      <a:lumOff val="35000"/>
                    </a:schemeClr>
                  </a:solidFill>
                </a:rPr>
                <a:t>100MB</a:t>
              </a:r>
              <a:r>
                <a:rPr lang="zh-CN" altLang="en-US" sz="2000" b="1" dirty="0">
                  <a:solidFill>
                    <a:schemeClr val="tx1">
                      <a:lumMod val="65000"/>
                      <a:lumOff val="35000"/>
                    </a:schemeClr>
                  </a:solidFill>
                </a:rPr>
                <a:t>，最大存储空间为不限制，文件增长量为</a:t>
              </a:r>
              <a:r>
                <a:rPr lang="en-US" altLang="zh-CN" sz="2000" b="1" dirty="0">
                  <a:solidFill>
                    <a:schemeClr val="tx1">
                      <a:lumMod val="65000"/>
                      <a:lumOff val="35000"/>
                    </a:schemeClr>
                  </a:solidFill>
                </a:rPr>
                <a:t>10MB</a:t>
              </a:r>
              <a:r>
                <a:rPr lang="zh-CN" altLang="en-US" sz="2000" b="1" dirty="0">
                  <a:solidFill>
                    <a:schemeClr val="tx1">
                      <a:lumMod val="65000"/>
                      <a:lumOff val="35000"/>
                    </a:schemeClr>
                  </a:solidFill>
                </a:rPr>
                <a:t>；</a:t>
              </a:r>
            </a:p>
            <a:p>
              <a:pPr>
                <a:lnSpc>
                  <a:spcPct val="120000"/>
                </a:lnSpc>
              </a:pPr>
              <a:r>
                <a:rPr lang="zh-CN" altLang="en-US" sz="2000" b="1" dirty="0">
                  <a:solidFill>
                    <a:schemeClr val="tx1">
                      <a:lumMod val="65000"/>
                      <a:lumOff val="35000"/>
                    </a:schemeClr>
                  </a:solidFill>
                </a:rPr>
                <a:t>（</a:t>
              </a:r>
              <a:r>
                <a:rPr lang="en-US" altLang="zh-CN" sz="2000" b="1" dirty="0">
                  <a:solidFill>
                    <a:schemeClr val="tx1">
                      <a:lumMod val="65000"/>
                      <a:lumOff val="35000"/>
                    </a:schemeClr>
                  </a:solidFill>
                </a:rPr>
                <a:t>2</a:t>
              </a:r>
              <a:r>
                <a:rPr lang="zh-CN" altLang="en-US" sz="2000" b="1" dirty="0">
                  <a:solidFill>
                    <a:schemeClr val="tx1">
                      <a:lumMod val="65000"/>
                      <a:lumOff val="35000"/>
                    </a:schemeClr>
                  </a:solidFill>
                </a:rPr>
                <a:t>）事务日志文件逻辑名为</a:t>
              </a:r>
              <a:r>
                <a:rPr lang="en-US" altLang="zh-CN" sz="2000" b="1" dirty="0">
                  <a:solidFill>
                    <a:schemeClr val="tx1">
                      <a:lumMod val="65000"/>
                      <a:lumOff val="35000"/>
                    </a:schemeClr>
                  </a:solidFill>
                </a:rPr>
                <a:t>mn3_log</a:t>
              </a:r>
              <a:r>
                <a:rPr lang="zh-CN" altLang="en-US" sz="2000" b="1" dirty="0">
                  <a:solidFill>
                    <a:schemeClr val="tx1">
                      <a:lumMod val="65000"/>
                      <a:lumOff val="35000"/>
                    </a:schemeClr>
                  </a:solidFill>
                </a:rPr>
                <a:t>，物理文件名为</a:t>
              </a:r>
              <a:r>
                <a:rPr lang="en-US" altLang="zh-CN" sz="2000" b="1" dirty="0">
                  <a:solidFill>
                    <a:schemeClr val="tx1">
                      <a:lumMod val="65000"/>
                      <a:lumOff val="35000"/>
                    </a:schemeClr>
                  </a:solidFill>
                </a:rPr>
                <a:t>'d:\</a:t>
              </a:r>
              <a:r>
                <a:rPr lang="en-US" altLang="zh-CN" sz="2000" b="1" dirty="0" err="1">
                  <a:solidFill>
                    <a:schemeClr val="tx1">
                      <a:lumMod val="65000"/>
                      <a:lumOff val="35000"/>
                    </a:schemeClr>
                  </a:solidFill>
                </a:rPr>
                <a:t>mn</a:t>
              </a:r>
              <a:r>
                <a:rPr lang="en-US" altLang="zh-CN" sz="2000" b="1" dirty="0">
                  <a:solidFill>
                    <a:schemeClr val="tx1">
                      <a:lumMod val="65000"/>
                      <a:lumOff val="35000"/>
                    </a:schemeClr>
                  </a:solidFill>
                </a:rPr>
                <a:t>\mn3_log.ldf'</a:t>
              </a:r>
              <a:r>
                <a:rPr lang="zh-CN" altLang="en-US" sz="2000" b="1" dirty="0">
                  <a:solidFill>
                    <a:schemeClr val="tx1">
                      <a:lumMod val="65000"/>
                      <a:lumOff val="35000"/>
                    </a:schemeClr>
                  </a:solidFill>
                </a:rPr>
                <a:t>，存储空间初始大小为</a:t>
              </a:r>
              <a:r>
                <a:rPr lang="en-US" altLang="zh-CN" sz="2000" b="1" dirty="0">
                  <a:solidFill>
                    <a:schemeClr val="tx1">
                      <a:lumMod val="65000"/>
                      <a:lumOff val="35000"/>
                    </a:schemeClr>
                  </a:solidFill>
                </a:rPr>
                <a:t>50MB</a:t>
              </a:r>
              <a:r>
                <a:rPr lang="zh-CN" altLang="en-US" sz="2000" b="1" dirty="0">
                  <a:solidFill>
                    <a:schemeClr val="tx1">
                      <a:lumMod val="65000"/>
                      <a:lumOff val="35000"/>
                    </a:schemeClr>
                  </a:solidFill>
                </a:rPr>
                <a:t>，最大存储空间为</a:t>
              </a:r>
              <a:r>
                <a:rPr lang="en-US" altLang="zh-CN" sz="2000" b="1" dirty="0">
                  <a:solidFill>
                    <a:schemeClr val="tx1">
                      <a:lumMod val="65000"/>
                      <a:lumOff val="35000"/>
                    </a:schemeClr>
                  </a:solidFill>
                </a:rPr>
                <a:t>100MB</a:t>
              </a:r>
              <a:r>
                <a:rPr lang="zh-CN" altLang="en-US" sz="2000" b="1" dirty="0">
                  <a:solidFill>
                    <a:schemeClr val="tx1">
                      <a:lumMod val="65000"/>
                      <a:lumOff val="35000"/>
                    </a:schemeClr>
                  </a:solidFill>
                </a:rPr>
                <a:t>，文件增长量为</a:t>
              </a:r>
              <a:r>
                <a:rPr lang="en-US" altLang="zh-CN" sz="2000" b="1" dirty="0">
                  <a:solidFill>
                    <a:schemeClr val="tx1">
                      <a:lumMod val="65000"/>
                      <a:lumOff val="35000"/>
                    </a:schemeClr>
                  </a:solidFill>
                </a:rPr>
                <a:t>5%</a:t>
              </a:r>
              <a:r>
                <a:rPr lang="zh-CN" altLang="en-US" sz="2000" b="1" dirty="0">
                  <a:solidFill>
                    <a:schemeClr val="tx1">
                      <a:lumMod val="65000"/>
                      <a:lumOff val="35000"/>
                    </a:schemeClr>
                  </a:solidFill>
                </a:rPr>
                <a:t>。</a:t>
              </a:r>
            </a:p>
          </p:txBody>
        </p:sp>
      </p:grpSp>
    </p:spTree>
    <p:extLst>
      <p:ext uri="{BB962C8B-B14F-4D97-AF65-F5344CB8AC3E}">
        <p14:creationId xmlns:p14="http://schemas.microsoft.com/office/powerpoint/2010/main" val="998427217"/>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084854"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语句创建数据库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265814" y="1312268"/>
            <a:ext cx="11780874" cy="5003374"/>
            <a:chOff x="1088299" y="4153868"/>
            <a:chExt cx="2241974" cy="2209927"/>
          </a:xfrm>
        </p:grpSpPr>
        <p:sp>
          <p:nvSpPr>
            <p:cNvPr id="43" name="矩形 42"/>
            <p:cNvSpPr/>
            <p:nvPr/>
          </p:nvSpPr>
          <p:spPr>
            <a:xfrm>
              <a:off x="1097667" y="5235485"/>
              <a:ext cx="2223238" cy="1128310"/>
            </a:xfrm>
            <a:prstGeom prst="rect">
              <a:avLst/>
            </a:prstGeom>
          </p:spPr>
          <p:txBody>
            <a:bodyPr wrap="square">
              <a:spAutoFit/>
              <a:scene3d>
                <a:camera prst="orthographicFront"/>
                <a:lightRig rig="threePt" dir="t"/>
              </a:scene3d>
              <a:sp3d contourW="6350"/>
            </a:bodyPr>
            <a:lstStyle/>
            <a:p>
              <a:pPr indent="0"/>
              <a:r>
                <a:rPr lang="en-US" altLang="zh-CN" sz="2000" dirty="0">
                  <a:latin typeface="+mn-ea"/>
                  <a:sym typeface="+mn-ea"/>
                </a:rPr>
                <a:t>create database mn4</a:t>
              </a:r>
            </a:p>
            <a:p>
              <a:pPr indent="0"/>
              <a:r>
                <a:rPr lang="en-US" altLang="zh-CN" sz="2000" dirty="0">
                  <a:latin typeface="+mn-ea"/>
                  <a:sym typeface="+mn-ea"/>
                </a:rPr>
                <a:t>on primary </a:t>
              </a:r>
            </a:p>
            <a:p>
              <a:pPr indent="0"/>
              <a:r>
                <a:rPr lang="en-US" altLang="zh-CN" sz="2000" dirty="0">
                  <a:latin typeface="+mn-ea"/>
                  <a:sym typeface="+mn-ea"/>
                </a:rPr>
                <a:t>(name=mn4a_data,filename='d:\</a:t>
              </a:r>
              <a:r>
                <a:rPr lang="en-US" altLang="zh-CN" sz="2000" dirty="0" err="1">
                  <a:latin typeface="+mn-ea"/>
                  <a:sym typeface="+mn-ea"/>
                </a:rPr>
                <a:t>mn</a:t>
              </a:r>
              <a:r>
                <a:rPr lang="en-US" altLang="zh-CN" sz="2000" dirty="0">
                  <a:latin typeface="+mn-ea"/>
                  <a:sym typeface="+mn-ea"/>
                </a:rPr>
                <a:t>\mn4a.mdf'),</a:t>
              </a:r>
            </a:p>
            <a:p>
              <a:pPr indent="0"/>
              <a:r>
                <a:rPr lang="en-US" altLang="zh-CN" sz="2000" dirty="0" err="1">
                  <a:latin typeface="+mn-ea"/>
                  <a:sym typeface="+mn-ea"/>
                </a:rPr>
                <a:t>filegroup</a:t>
              </a:r>
              <a:r>
                <a:rPr lang="en-US" altLang="zh-CN" sz="2000" dirty="0">
                  <a:latin typeface="+mn-ea"/>
                  <a:sym typeface="+mn-ea"/>
                </a:rPr>
                <a:t> group1 </a:t>
              </a:r>
            </a:p>
            <a:p>
              <a:pPr indent="0"/>
              <a:r>
                <a:rPr lang="en-US" altLang="zh-CN" sz="2000" dirty="0">
                  <a:latin typeface="+mn-ea"/>
                  <a:sym typeface="+mn-ea"/>
                </a:rPr>
                <a:t>(name=mn4b_data,filename='d:\</a:t>
              </a:r>
              <a:r>
                <a:rPr lang="en-US" altLang="zh-CN" sz="2000" dirty="0" err="1">
                  <a:latin typeface="+mn-ea"/>
                  <a:sym typeface="+mn-ea"/>
                </a:rPr>
                <a:t>mn</a:t>
              </a:r>
              <a:r>
                <a:rPr lang="en-US" altLang="zh-CN" sz="2000" dirty="0">
                  <a:latin typeface="+mn-ea"/>
                  <a:sym typeface="+mn-ea"/>
                </a:rPr>
                <a:t>\mn4b.ndf')</a:t>
              </a:r>
            </a:p>
            <a:p>
              <a:pPr indent="0"/>
              <a:r>
                <a:rPr lang="en-US" altLang="zh-CN" sz="2000" dirty="0">
                  <a:latin typeface="+mn-ea"/>
                  <a:sym typeface="+mn-ea"/>
                </a:rPr>
                <a:t>log on </a:t>
              </a:r>
            </a:p>
            <a:p>
              <a:pPr indent="0"/>
              <a:r>
                <a:rPr lang="en-US" altLang="zh-CN" sz="2000" dirty="0">
                  <a:latin typeface="+mn-ea"/>
                  <a:sym typeface="+mn-ea"/>
                </a:rPr>
                <a:t>(name='mn4a_log',filename='d:\</a:t>
              </a:r>
              <a:r>
                <a:rPr lang="en-US" altLang="zh-CN" sz="2000" dirty="0" err="1">
                  <a:latin typeface="+mn-ea"/>
                  <a:sym typeface="+mn-ea"/>
                </a:rPr>
                <a:t>mn</a:t>
              </a:r>
              <a:r>
                <a:rPr lang="en-US" altLang="zh-CN" sz="2000" dirty="0">
                  <a:latin typeface="+mn-ea"/>
                  <a:sym typeface="+mn-ea"/>
                </a:rPr>
                <a:t>\mn4a_log.ldf',maxsize=10,filegrowth=5%),</a:t>
              </a:r>
            </a:p>
            <a:p>
              <a:pPr indent="0"/>
              <a:r>
                <a:rPr lang="en-US" altLang="zh-CN" sz="2000" dirty="0">
                  <a:latin typeface="+mn-ea"/>
                  <a:sym typeface="+mn-ea"/>
                </a:rPr>
                <a:t>(name='mn4b_log',filename='d:\</a:t>
              </a:r>
              <a:r>
                <a:rPr lang="en-US" altLang="zh-CN" sz="2000" dirty="0" err="1">
                  <a:latin typeface="+mn-ea"/>
                  <a:sym typeface="+mn-ea"/>
                </a:rPr>
                <a:t>mn</a:t>
              </a:r>
              <a:r>
                <a:rPr lang="en-US" altLang="zh-CN" sz="2000" dirty="0">
                  <a:latin typeface="+mn-ea"/>
                  <a:sym typeface="+mn-ea"/>
                </a:rPr>
                <a:t>\mn4b_log.ldf',maxsize=10,filegrowth=5%)</a:t>
              </a:r>
            </a:p>
          </p:txBody>
        </p:sp>
        <p:sp>
          <p:nvSpPr>
            <p:cNvPr id="44" name="矩形 43"/>
            <p:cNvSpPr/>
            <p:nvPr/>
          </p:nvSpPr>
          <p:spPr>
            <a:xfrm>
              <a:off x="1088299" y="4153868"/>
              <a:ext cx="2241974" cy="1215313"/>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04</a:t>
              </a:r>
              <a:r>
                <a:rPr lang="en-US" altLang="zh-CN" b="1" dirty="0">
                  <a:solidFill>
                    <a:schemeClr val="tx1">
                      <a:lumMod val="65000"/>
                      <a:lumOff val="35000"/>
                    </a:schemeClr>
                  </a:solidFill>
                </a:rPr>
                <a:t>】 </a:t>
              </a:r>
              <a:r>
                <a:rPr lang="zh-CN" altLang="en-US" b="1" dirty="0">
                  <a:solidFill>
                    <a:schemeClr val="tx1">
                      <a:lumMod val="65000"/>
                      <a:lumOff val="35000"/>
                    </a:schemeClr>
                  </a:solidFill>
                </a:rPr>
                <a:t>创建一个数据库</a:t>
              </a:r>
              <a:r>
                <a:rPr lang="en-US" altLang="zh-CN" b="1" dirty="0">
                  <a:solidFill>
                    <a:schemeClr val="tx1">
                      <a:lumMod val="65000"/>
                      <a:lumOff val="35000"/>
                    </a:schemeClr>
                  </a:solidFill>
                </a:rPr>
                <a:t>mn4</a:t>
              </a:r>
              <a:r>
                <a:rPr lang="zh-CN" altLang="en-US" b="1" dirty="0">
                  <a:solidFill>
                    <a:schemeClr val="tx1">
                      <a:lumMod val="65000"/>
                      <a:lumOff val="35000"/>
                    </a:schemeClr>
                  </a:solidFill>
                </a:rPr>
                <a:t>，包含一个主文件组和两个次文件组，其中：</a:t>
              </a:r>
            </a:p>
            <a:p>
              <a:pPr>
                <a:lnSpc>
                  <a:spcPct val="120000"/>
                </a:lnSpc>
              </a:pPr>
              <a:r>
                <a:rPr lang="zh-CN" altLang="en-US" b="1" dirty="0">
                  <a:solidFill>
                    <a:schemeClr val="tx1">
                      <a:lumMod val="65000"/>
                      <a:lumOff val="35000"/>
                    </a:schemeClr>
                  </a:solidFill>
                </a:rPr>
                <a:t>（</a:t>
              </a:r>
              <a:r>
                <a:rPr lang="en-US" altLang="zh-CN" b="1" dirty="0">
                  <a:solidFill>
                    <a:schemeClr val="tx1">
                      <a:lumMod val="65000"/>
                      <a:lumOff val="35000"/>
                    </a:schemeClr>
                  </a:solidFill>
                </a:rPr>
                <a:t>1</a:t>
              </a:r>
              <a:r>
                <a:rPr lang="zh-CN" altLang="en-US" b="1" dirty="0">
                  <a:solidFill>
                    <a:schemeClr val="tx1">
                      <a:lumMod val="65000"/>
                      <a:lumOff val="35000"/>
                    </a:schemeClr>
                  </a:solidFill>
                </a:rPr>
                <a:t>）主数据文件逻辑名为</a:t>
              </a:r>
              <a:r>
                <a:rPr lang="en-US" altLang="zh-CN" b="1" dirty="0">
                  <a:solidFill>
                    <a:schemeClr val="tx1">
                      <a:lumMod val="65000"/>
                      <a:lumOff val="35000"/>
                    </a:schemeClr>
                  </a:solidFill>
                </a:rPr>
                <a:t>mn4a_data</a:t>
              </a:r>
              <a:r>
                <a:rPr lang="zh-CN" altLang="en-US" b="1" dirty="0">
                  <a:solidFill>
                    <a:schemeClr val="tx1">
                      <a:lumMod val="65000"/>
                      <a:lumOff val="35000"/>
                    </a:schemeClr>
                  </a:solidFill>
                </a:rPr>
                <a:t>，物理文件名为</a:t>
              </a:r>
              <a:r>
                <a:rPr lang="en-US" altLang="zh-CN" b="1" dirty="0">
                  <a:solidFill>
                    <a:schemeClr val="tx1">
                      <a:lumMod val="65000"/>
                      <a:lumOff val="35000"/>
                    </a:schemeClr>
                  </a:solidFill>
                </a:rPr>
                <a:t>'d:\</a:t>
              </a:r>
              <a:r>
                <a:rPr lang="en-US" altLang="zh-CN" b="1" dirty="0" err="1">
                  <a:solidFill>
                    <a:schemeClr val="tx1">
                      <a:lumMod val="65000"/>
                      <a:lumOff val="35000"/>
                    </a:schemeClr>
                  </a:solidFill>
                </a:rPr>
                <a:t>mn</a:t>
              </a:r>
              <a:r>
                <a:rPr lang="en-US" altLang="zh-CN" b="1" dirty="0">
                  <a:solidFill>
                    <a:schemeClr val="tx1">
                      <a:lumMod val="65000"/>
                      <a:lumOff val="35000"/>
                    </a:schemeClr>
                  </a:solidFill>
                </a:rPr>
                <a:t>\mn4a.mdf'</a:t>
              </a:r>
              <a:r>
                <a:rPr lang="zh-CN" altLang="en-US" b="1" dirty="0">
                  <a:solidFill>
                    <a:schemeClr val="tx1">
                      <a:lumMod val="65000"/>
                      <a:lumOff val="35000"/>
                    </a:schemeClr>
                  </a:solidFill>
                </a:rPr>
                <a:t>，其它取默认值；</a:t>
              </a:r>
            </a:p>
            <a:p>
              <a:pPr>
                <a:lnSpc>
                  <a:spcPct val="120000"/>
                </a:lnSpc>
              </a:pPr>
              <a:r>
                <a:rPr lang="zh-CN" altLang="en-US" b="1" dirty="0">
                  <a:solidFill>
                    <a:schemeClr val="tx1">
                      <a:lumMod val="65000"/>
                      <a:lumOff val="35000"/>
                    </a:schemeClr>
                  </a:solidFill>
                </a:rPr>
                <a:t>（</a:t>
              </a:r>
              <a:r>
                <a:rPr lang="en-US" altLang="zh-CN" b="1" dirty="0">
                  <a:solidFill>
                    <a:schemeClr val="tx1">
                      <a:lumMod val="65000"/>
                      <a:lumOff val="35000"/>
                    </a:schemeClr>
                  </a:solidFill>
                </a:rPr>
                <a:t>2</a:t>
              </a:r>
              <a:r>
                <a:rPr lang="zh-CN" altLang="en-US" b="1" dirty="0">
                  <a:solidFill>
                    <a:schemeClr val="tx1">
                      <a:lumMod val="65000"/>
                      <a:lumOff val="35000"/>
                    </a:schemeClr>
                  </a:solidFill>
                </a:rPr>
                <a:t>）次数据文件</a:t>
              </a:r>
              <a:r>
                <a:rPr lang="en-US" altLang="zh-CN" b="1" dirty="0">
                  <a:solidFill>
                    <a:schemeClr val="tx1">
                      <a:lumMod val="65000"/>
                      <a:lumOff val="35000"/>
                    </a:schemeClr>
                  </a:solidFill>
                </a:rPr>
                <a:t>1</a:t>
              </a:r>
              <a:r>
                <a:rPr lang="zh-CN" altLang="en-US" b="1" dirty="0">
                  <a:solidFill>
                    <a:schemeClr val="tx1">
                      <a:lumMod val="65000"/>
                      <a:lumOff val="35000"/>
                    </a:schemeClr>
                  </a:solidFill>
                </a:rPr>
                <a:t>逻辑名为</a:t>
              </a:r>
              <a:r>
                <a:rPr lang="en-US" altLang="zh-CN" b="1" dirty="0">
                  <a:solidFill>
                    <a:schemeClr val="tx1">
                      <a:lumMod val="65000"/>
                      <a:lumOff val="35000"/>
                    </a:schemeClr>
                  </a:solidFill>
                </a:rPr>
                <a:t>mn4b_data</a:t>
              </a:r>
              <a:r>
                <a:rPr lang="zh-CN" altLang="en-US" b="1" dirty="0">
                  <a:solidFill>
                    <a:schemeClr val="tx1">
                      <a:lumMod val="65000"/>
                      <a:lumOff val="35000"/>
                    </a:schemeClr>
                  </a:solidFill>
                </a:rPr>
                <a:t>，物理文件名为</a:t>
              </a:r>
              <a:r>
                <a:rPr lang="en-US" altLang="zh-CN" b="1" dirty="0">
                  <a:solidFill>
                    <a:schemeClr val="tx1">
                      <a:lumMod val="65000"/>
                      <a:lumOff val="35000"/>
                    </a:schemeClr>
                  </a:solidFill>
                </a:rPr>
                <a:t>'d:\</a:t>
              </a:r>
              <a:r>
                <a:rPr lang="en-US" altLang="zh-CN" b="1" dirty="0" err="1">
                  <a:solidFill>
                    <a:schemeClr val="tx1">
                      <a:lumMod val="65000"/>
                      <a:lumOff val="35000"/>
                    </a:schemeClr>
                  </a:solidFill>
                </a:rPr>
                <a:t>mn</a:t>
              </a:r>
              <a:r>
                <a:rPr lang="en-US" altLang="zh-CN" b="1" dirty="0">
                  <a:solidFill>
                    <a:schemeClr val="tx1">
                      <a:lumMod val="65000"/>
                      <a:lumOff val="35000"/>
                    </a:schemeClr>
                  </a:solidFill>
                </a:rPr>
                <a:t>\mn4b.ndf'</a:t>
              </a:r>
              <a:r>
                <a:rPr lang="zh-CN" altLang="en-US" b="1" dirty="0">
                  <a:solidFill>
                    <a:schemeClr val="tx1">
                      <a:lumMod val="65000"/>
                      <a:lumOff val="35000"/>
                    </a:schemeClr>
                  </a:solidFill>
                </a:rPr>
                <a:t>，其它取默认值，存放于文件组</a:t>
              </a:r>
              <a:r>
                <a:rPr lang="en-US" altLang="zh-CN" b="1" dirty="0">
                  <a:solidFill>
                    <a:schemeClr val="tx1">
                      <a:lumMod val="65000"/>
                      <a:lumOff val="35000"/>
                    </a:schemeClr>
                  </a:solidFill>
                </a:rPr>
                <a:t>group1</a:t>
              </a:r>
              <a:r>
                <a:rPr lang="zh-CN" altLang="en-US" b="1" dirty="0">
                  <a:solidFill>
                    <a:schemeClr val="tx1">
                      <a:lumMod val="65000"/>
                      <a:lumOff val="35000"/>
                    </a:schemeClr>
                  </a:solidFill>
                </a:rPr>
                <a:t>；</a:t>
              </a:r>
            </a:p>
            <a:p>
              <a:pPr>
                <a:lnSpc>
                  <a:spcPct val="120000"/>
                </a:lnSpc>
              </a:pPr>
              <a:r>
                <a:rPr lang="zh-CN" altLang="en-US" b="1" dirty="0">
                  <a:solidFill>
                    <a:schemeClr val="tx1">
                      <a:lumMod val="65000"/>
                      <a:lumOff val="35000"/>
                    </a:schemeClr>
                  </a:solidFill>
                </a:rPr>
                <a:t>（</a:t>
              </a:r>
              <a:r>
                <a:rPr lang="en-US" altLang="zh-CN" b="1" dirty="0">
                  <a:solidFill>
                    <a:schemeClr val="tx1">
                      <a:lumMod val="65000"/>
                      <a:lumOff val="35000"/>
                    </a:schemeClr>
                  </a:solidFill>
                </a:rPr>
                <a:t>5</a:t>
              </a:r>
              <a:r>
                <a:rPr lang="zh-CN" altLang="en-US" b="1" dirty="0">
                  <a:solidFill>
                    <a:schemeClr val="tx1">
                      <a:lumMod val="65000"/>
                      <a:lumOff val="35000"/>
                    </a:schemeClr>
                  </a:solidFill>
                </a:rPr>
                <a:t>）事务日志文件</a:t>
              </a:r>
              <a:r>
                <a:rPr lang="en-US" altLang="zh-CN" b="1" dirty="0">
                  <a:solidFill>
                    <a:schemeClr val="tx1">
                      <a:lumMod val="65000"/>
                      <a:lumOff val="35000"/>
                    </a:schemeClr>
                  </a:solidFill>
                </a:rPr>
                <a:t>1</a:t>
              </a:r>
              <a:r>
                <a:rPr lang="zh-CN" altLang="en-US" b="1" dirty="0">
                  <a:solidFill>
                    <a:schemeClr val="tx1">
                      <a:lumMod val="65000"/>
                      <a:lumOff val="35000"/>
                    </a:schemeClr>
                  </a:solidFill>
                </a:rPr>
                <a:t>逻辑名为</a:t>
              </a:r>
              <a:r>
                <a:rPr lang="en-US" altLang="zh-CN" b="1" dirty="0">
                  <a:solidFill>
                    <a:schemeClr val="tx1">
                      <a:lumMod val="65000"/>
                      <a:lumOff val="35000"/>
                    </a:schemeClr>
                  </a:solidFill>
                </a:rPr>
                <a:t>mn4a_log</a:t>
              </a:r>
              <a:r>
                <a:rPr lang="zh-CN" altLang="en-US" b="1" dirty="0">
                  <a:solidFill>
                    <a:schemeClr val="tx1">
                      <a:lumMod val="65000"/>
                      <a:lumOff val="35000"/>
                    </a:schemeClr>
                  </a:solidFill>
                </a:rPr>
                <a:t>，物理文件名为</a:t>
              </a:r>
              <a:r>
                <a:rPr lang="en-US" altLang="zh-CN" b="1" dirty="0">
                  <a:solidFill>
                    <a:schemeClr val="tx1">
                      <a:lumMod val="65000"/>
                      <a:lumOff val="35000"/>
                    </a:schemeClr>
                  </a:solidFill>
                </a:rPr>
                <a:t>'d:\</a:t>
              </a:r>
              <a:r>
                <a:rPr lang="en-US" altLang="zh-CN" b="1" dirty="0" err="1">
                  <a:solidFill>
                    <a:schemeClr val="tx1">
                      <a:lumMod val="65000"/>
                      <a:lumOff val="35000"/>
                    </a:schemeClr>
                  </a:solidFill>
                </a:rPr>
                <a:t>mn</a:t>
              </a:r>
              <a:r>
                <a:rPr lang="en-US" altLang="zh-CN" b="1" dirty="0">
                  <a:solidFill>
                    <a:schemeClr val="tx1">
                      <a:lumMod val="65000"/>
                      <a:lumOff val="35000"/>
                    </a:schemeClr>
                  </a:solidFill>
                </a:rPr>
                <a:t>\mn4a_log.ldf'</a:t>
              </a:r>
              <a:r>
                <a:rPr lang="zh-CN" altLang="en-US" b="1" dirty="0">
                  <a:solidFill>
                    <a:schemeClr val="tx1">
                      <a:lumMod val="65000"/>
                      <a:lumOff val="35000"/>
                    </a:schemeClr>
                  </a:solidFill>
                </a:rPr>
                <a:t>，存储空间初始大小为</a:t>
              </a:r>
              <a:r>
                <a:rPr lang="en-US" altLang="zh-CN" b="1" dirty="0">
                  <a:solidFill>
                    <a:schemeClr val="tx1">
                      <a:lumMod val="65000"/>
                      <a:lumOff val="35000"/>
                    </a:schemeClr>
                  </a:solidFill>
                </a:rPr>
                <a:t>8MB</a:t>
              </a:r>
              <a:r>
                <a:rPr lang="zh-CN" altLang="en-US" b="1" dirty="0">
                  <a:solidFill>
                    <a:schemeClr val="tx1">
                      <a:lumMod val="65000"/>
                      <a:lumOff val="35000"/>
                    </a:schemeClr>
                  </a:solidFill>
                </a:rPr>
                <a:t>，最大存储空间为</a:t>
              </a:r>
              <a:r>
                <a:rPr lang="en-US" altLang="zh-CN" b="1" dirty="0">
                  <a:solidFill>
                    <a:schemeClr val="tx1">
                      <a:lumMod val="65000"/>
                      <a:lumOff val="35000"/>
                    </a:schemeClr>
                  </a:solidFill>
                </a:rPr>
                <a:t>10MB</a:t>
              </a:r>
              <a:r>
                <a:rPr lang="zh-CN" altLang="en-US" b="1" dirty="0">
                  <a:solidFill>
                    <a:schemeClr val="tx1">
                      <a:lumMod val="65000"/>
                      <a:lumOff val="35000"/>
                    </a:schemeClr>
                  </a:solidFill>
                </a:rPr>
                <a:t>，文件增长量为</a:t>
              </a:r>
              <a:r>
                <a:rPr lang="en-US" altLang="zh-CN" b="1" dirty="0">
                  <a:solidFill>
                    <a:schemeClr val="tx1">
                      <a:lumMod val="65000"/>
                      <a:lumOff val="35000"/>
                    </a:schemeClr>
                  </a:solidFill>
                </a:rPr>
                <a:t>5%</a:t>
              </a:r>
              <a:r>
                <a:rPr lang="zh-CN" altLang="en-US" b="1" dirty="0">
                  <a:solidFill>
                    <a:schemeClr val="tx1">
                      <a:lumMod val="65000"/>
                      <a:lumOff val="35000"/>
                    </a:schemeClr>
                  </a:solidFill>
                </a:rPr>
                <a:t>；</a:t>
              </a:r>
            </a:p>
            <a:p>
              <a:pPr>
                <a:lnSpc>
                  <a:spcPct val="120000"/>
                </a:lnSpc>
              </a:pPr>
              <a:r>
                <a:rPr lang="zh-CN" altLang="en-US" b="1" dirty="0">
                  <a:solidFill>
                    <a:schemeClr val="tx1">
                      <a:lumMod val="65000"/>
                      <a:lumOff val="35000"/>
                    </a:schemeClr>
                  </a:solidFill>
                </a:rPr>
                <a:t>（</a:t>
              </a:r>
              <a:r>
                <a:rPr lang="en-US" altLang="zh-CN" b="1" dirty="0">
                  <a:solidFill>
                    <a:schemeClr val="tx1">
                      <a:lumMod val="65000"/>
                      <a:lumOff val="35000"/>
                    </a:schemeClr>
                  </a:solidFill>
                </a:rPr>
                <a:t>6</a:t>
              </a:r>
              <a:r>
                <a:rPr lang="zh-CN" altLang="en-US" b="1" dirty="0">
                  <a:solidFill>
                    <a:schemeClr val="tx1">
                      <a:lumMod val="65000"/>
                      <a:lumOff val="35000"/>
                    </a:schemeClr>
                  </a:solidFill>
                </a:rPr>
                <a:t>）事务日志文件</a:t>
              </a:r>
              <a:r>
                <a:rPr lang="en-US" altLang="zh-CN" b="1" dirty="0">
                  <a:solidFill>
                    <a:schemeClr val="tx1">
                      <a:lumMod val="65000"/>
                      <a:lumOff val="35000"/>
                    </a:schemeClr>
                  </a:solidFill>
                </a:rPr>
                <a:t>2</a:t>
              </a:r>
              <a:r>
                <a:rPr lang="zh-CN" altLang="en-US" b="1" dirty="0">
                  <a:solidFill>
                    <a:schemeClr val="tx1">
                      <a:lumMod val="65000"/>
                      <a:lumOff val="35000"/>
                    </a:schemeClr>
                  </a:solidFill>
                </a:rPr>
                <a:t>逻辑名为</a:t>
              </a:r>
              <a:r>
                <a:rPr lang="en-US" altLang="zh-CN" b="1" dirty="0">
                  <a:solidFill>
                    <a:schemeClr val="tx1">
                      <a:lumMod val="65000"/>
                      <a:lumOff val="35000"/>
                    </a:schemeClr>
                  </a:solidFill>
                </a:rPr>
                <a:t>mn4b_log</a:t>
              </a:r>
              <a:r>
                <a:rPr lang="zh-CN" altLang="en-US" b="1" dirty="0">
                  <a:solidFill>
                    <a:schemeClr val="tx1">
                      <a:lumMod val="65000"/>
                      <a:lumOff val="35000"/>
                    </a:schemeClr>
                  </a:solidFill>
                </a:rPr>
                <a:t>，物理文件名为</a:t>
              </a:r>
              <a:r>
                <a:rPr lang="en-US" altLang="zh-CN" b="1" dirty="0">
                  <a:solidFill>
                    <a:schemeClr val="tx1">
                      <a:lumMod val="65000"/>
                      <a:lumOff val="35000"/>
                    </a:schemeClr>
                  </a:solidFill>
                </a:rPr>
                <a:t>'d:\</a:t>
              </a:r>
              <a:r>
                <a:rPr lang="en-US" altLang="zh-CN" b="1" dirty="0" err="1">
                  <a:solidFill>
                    <a:schemeClr val="tx1">
                      <a:lumMod val="65000"/>
                      <a:lumOff val="35000"/>
                    </a:schemeClr>
                  </a:solidFill>
                </a:rPr>
                <a:t>mn</a:t>
              </a:r>
              <a:r>
                <a:rPr lang="en-US" altLang="zh-CN" b="1" dirty="0">
                  <a:solidFill>
                    <a:schemeClr val="tx1">
                      <a:lumMod val="65000"/>
                      <a:lumOff val="35000"/>
                    </a:schemeClr>
                  </a:solidFill>
                </a:rPr>
                <a:t>\mn4b_log.ldf'</a:t>
              </a:r>
              <a:r>
                <a:rPr lang="zh-CN" altLang="en-US" b="1" dirty="0">
                  <a:solidFill>
                    <a:schemeClr val="tx1">
                      <a:lumMod val="65000"/>
                      <a:lumOff val="35000"/>
                    </a:schemeClr>
                  </a:solidFill>
                </a:rPr>
                <a:t>，存储空间初始大小为</a:t>
              </a:r>
              <a:r>
                <a:rPr lang="en-US" altLang="zh-CN" b="1" dirty="0">
                  <a:solidFill>
                    <a:schemeClr val="tx1">
                      <a:lumMod val="65000"/>
                      <a:lumOff val="35000"/>
                    </a:schemeClr>
                  </a:solidFill>
                </a:rPr>
                <a:t>8MB</a:t>
              </a:r>
              <a:r>
                <a:rPr lang="zh-CN" altLang="en-US" b="1" dirty="0">
                  <a:solidFill>
                    <a:schemeClr val="tx1">
                      <a:lumMod val="65000"/>
                      <a:lumOff val="35000"/>
                    </a:schemeClr>
                  </a:solidFill>
                </a:rPr>
                <a:t>，最大存储空间为</a:t>
              </a:r>
              <a:r>
                <a:rPr lang="en-US" altLang="zh-CN" b="1" dirty="0">
                  <a:solidFill>
                    <a:schemeClr val="tx1">
                      <a:lumMod val="65000"/>
                      <a:lumOff val="35000"/>
                    </a:schemeClr>
                  </a:solidFill>
                </a:rPr>
                <a:t>10MB</a:t>
              </a:r>
              <a:r>
                <a:rPr lang="zh-CN" altLang="en-US" b="1" dirty="0">
                  <a:solidFill>
                    <a:schemeClr val="tx1">
                      <a:lumMod val="65000"/>
                      <a:lumOff val="35000"/>
                    </a:schemeClr>
                  </a:solidFill>
                </a:rPr>
                <a:t>，文件增长量为</a:t>
              </a:r>
              <a:r>
                <a:rPr lang="en-US" altLang="zh-CN" b="1" dirty="0">
                  <a:solidFill>
                    <a:schemeClr val="tx1">
                      <a:lumMod val="65000"/>
                      <a:lumOff val="35000"/>
                    </a:schemeClr>
                  </a:solidFill>
                </a:rPr>
                <a:t>5%</a:t>
              </a:r>
              <a:r>
                <a:rPr lang="zh-CN" altLang="en-US" b="1" dirty="0">
                  <a:solidFill>
                    <a:schemeClr val="tx1">
                      <a:lumMod val="65000"/>
                      <a:lumOff val="35000"/>
                    </a:schemeClr>
                  </a:solidFill>
                </a:rPr>
                <a:t>。</a:t>
              </a:r>
            </a:p>
          </p:txBody>
        </p:sp>
      </p:grpSp>
    </p:spTree>
    <p:extLst>
      <p:ext uri="{BB962C8B-B14F-4D97-AF65-F5344CB8AC3E}">
        <p14:creationId xmlns:p14="http://schemas.microsoft.com/office/powerpoint/2010/main" val="4012666854"/>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03</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数据库的修改</a:t>
            </a: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22102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修改数据库</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0" name="组合 9"/>
          <p:cNvGrpSpPr/>
          <p:nvPr/>
        </p:nvGrpSpPr>
        <p:grpSpPr>
          <a:xfrm>
            <a:off x="803790" y="1448095"/>
            <a:ext cx="4310470" cy="3898633"/>
            <a:chOff x="1087641" y="4153868"/>
            <a:chExt cx="2242632" cy="1582098"/>
          </a:xfrm>
        </p:grpSpPr>
        <p:sp>
          <p:nvSpPr>
            <p:cNvPr id="11" name="矩形 10"/>
            <p:cNvSpPr/>
            <p:nvPr/>
          </p:nvSpPr>
          <p:spPr>
            <a:xfrm>
              <a:off x="1087641" y="4449513"/>
              <a:ext cx="2142923" cy="1286453"/>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操作步骤如下</a:t>
              </a:r>
              <a:r>
                <a:rPr lang="zh-CN" altLang="en-US" sz="2000" dirty="0" smtClean="0">
                  <a:latin typeface="Courier New" panose="02070309020205020404" charset="0"/>
                  <a:ea typeface="宋体" panose="02010600030101010101" pitchFamily="2" charset="-122"/>
                  <a:sym typeface="+mn-ea"/>
                </a:rPr>
                <a:t>。</a:t>
              </a:r>
              <a:endParaRPr lang="en-US" altLang="zh-CN" sz="2000" dirty="0" smtClean="0">
                <a:latin typeface="Courier New" panose="02070309020205020404" charset="0"/>
                <a:ea typeface="宋体" panose="02010600030101010101" pitchFamily="2" charset="-122"/>
                <a:sym typeface="+mn-ea"/>
              </a:endParaRP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）启动</a:t>
              </a:r>
              <a:r>
                <a:rPr lang="en-US" altLang="zh-CN" sz="2000" dirty="0">
                  <a:latin typeface="Courier New" panose="02070309020205020404" charset="0"/>
                  <a:ea typeface="宋体" panose="02010600030101010101" pitchFamily="2" charset="-122"/>
                  <a:sym typeface="+mn-ea"/>
                </a:rPr>
                <a:t>SSMS</a:t>
              </a:r>
              <a:r>
                <a:rPr lang="zh-CN" altLang="en-US" sz="2000" dirty="0">
                  <a:latin typeface="Courier New" panose="02070309020205020404" charset="0"/>
                  <a:ea typeface="宋体" panose="02010600030101010101" pitchFamily="2" charset="-122"/>
                  <a:sym typeface="+mn-ea"/>
                </a:rPr>
                <a:t>，在“对象资源管理器”窗格中展开</a:t>
              </a:r>
              <a:r>
                <a:rPr lang="en-US" altLang="zh-CN" sz="2000" dirty="0">
                  <a:latin typeface="Courier New" panose="02070309020205020404" charset="0"/>
                  <a:ea typeface="宋体" panose="02010600030101010101" pitchFamily="2" charset="-122"/>
                  <a:sym typeface="+mn-ea"/>
                </a:rPr>
                <a:t>SHUJU</a:t>
              </a:r>
              <a:r>
                <a:rPr lang="zh-CN" altLang="en-US" sz="2000" dirty="0">
                  <a:latin typeface="Courier New" panose="02070309020205020404" charset="0"/>
                  <a:ea typeface="宋体" panose="02010600030101010101" pitchFamily="2" charset="-122"/>
                  <a:sym typeface="+mn-ea"/>
                </a:rPr>
                <a:t>（服务器实例）→</a:t>
              </a:r>
              <a:r>
                <a:rPr lang="en-US" altLang="zh-CN" sz="2000" dirty="0">
                  <a:latin typeface="Courier New" panose="02070309020205020404" charset="0"/>
                  <a:ea typeface="宋体" panose="02010600030101010101" pitchFamily="2" charset="-122"/>
                  <a:sym typeface="+mn-ea"/>
                </a:rPr>
                <a:t>JXGL</a:t>
              </a:r>
              <a:r>
                <a:rPr lang="zh-CN" altLang="en-US" sz="2000" dirty="0">
                  <a:latin typeface="Courier New" panose="02070309020205020404" charset="0"/>
                  <a:ea typeface="宋体" panose="02010600030101010101" pitchFamily="2" charset="-122"/>
                  <a:sym typeface="+mn-ea"/>
                </a:rPr>
                <a:t>（目标数据库），右击</a:t>
              </a:r>
              <a:r>
                <a:rPr lang="en-US" altLang="zh-CN" sz="2000" dirty="0">
                  <a:latin typeface="Courier New" panose="02070309020205020404" charset="0"/>
                  <a:ea typeface="宋体" panose="02010600030101010101" pitchFamily="2" charset="-122"/>
                  <a:sym typeface="+mn-ea"/>
                </a:rPr>
                <a:t>JXGL</a:t>
              </a:r>
              <a:r>
                <a:rPr lang="zh-CN" altLang="en-US" sz="2000" dirty="0">
                  <a:latin typeface="Courier New" panose="02070309020205020404" charset="0"/>
                  <a:ea typeface="宋体" panose="02010600030101010101" pitchFamily="2" charset="-122"/>
                  <a:sym typeface="+mn-ea"/>
                </a:rPr>
                <a:t>节点，在弹出的快捷菜单中选择“属性”命令，弹出“数据库属性</a:t>
              </a:r>
              <a:r>
                <a:rPr lang="en-US" altLang="zh-CN" sz="2000" dirty="0">
                  <a:latin typeface="Courier New" panose="02070309020205020404" charset="0"/>
                  <a:ea typeface="宋体" panose="02010600030101010101" pitchFamily="2" charset="-122"/>
                  <a:sym typeface="+mn-ea"/>
                </a:rPr>
                <a:t>-</a:t>
              </a:r>
              <a:r>
                <a:rPr lang="en-US" altLang="zh-CN" sz="2000" dirty="0" smtClean="0">
                  <a:latin typeface="Courier New" panose="02070309020205020404" charset="0"/>
                  <a:ea typeface="宋体" panose="02010600030101010101" pitchFamily="2" charset="-122"/>
                  <a:sym typeface="+mn-ea"/>
                </a:rPr>
                <a:t>JXGL”</a:t>
              </a:r>
              <a:r>
                <a:rPr lang="zh-CN" altLang="en-US" sz="2000" smtClean="0">
                  <a:latin typeface="Courier New" panose="02070309020205020404" charset="0"/>
                  <a:ea typeface="宋体" panose="02010600030101010101" pitchFamily="2" charset="-122"/>
                  <a:sym typeface="+mn-ea"/>
                </a:rPr>
                <a:t>窗口，</a:t>
              </a:r>
              <a:r>
                <a:rPr lang="zh-CN" altLang="en-US" sz="2000" dirty="0">
                  <a:latin typeface="Courier New" panose="02070309020205020404" charset="0"/>
                  <a:ea typeface="宋体" panose="02010600030101010101" pitchFamily="2" charset="-122"/>
                  <a:sym typeface="+mn-ea"/>
                </a:rPr>
                <a:t>如图</a:t>
              </a:r>
              <a:r>
                <a:rPr lang="en-US" altLang="zh-CN" sz="2000" dirty="0">
                  <a:latin typeface="Courier New" panose="02070309020205020404" charset="0"/>
                  <a:ea typeface="宋体" panose="02010600030101010101" pitchFamily="2" charset="-122"/>
                  <a:sym typeface="+mn-ea"/>
                </a:rPr>
                <a:t>4-8</a:t>
              </a:r>
              <a:r>
                <a:rPr lang="zh-CN" altLang="en-US" sz="2000" dirty="0">
                  <a:latin typeface="Courier New" panose="02070309020205020404" charset="0"/>
                  <a:ea typeface="宋体" panose="02010600030101010101" pitchFamily="2" charset="-122"/>
                  <a:sym typeface="+mn-ea"/>
                </a:rPr>
                <a:t>所示。在“常规”界面中，用户可以查看数据库的名称、状态、所有者、创建日期、大小等基本信息。</a:t>
              </a:r>
            </a:p>
          </p:txBody>
        </p:sp>
        <p:sp>
          <p:nvSpPr>
            <p:cNvPr id="12" name="矩形 11"/>
            <p:cNvSpPr/>
            <p:nvPr/>
          </p:nvSpPr>
          <p:spPr>
            <a:xfrm>
              <a:off x="1088299" y="4153868"/>
              <a:ext cx="2241974" cy="30725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05</a:t>
              </a:r>
              <a:r>
                <a:rPr lang="en-US" altLang="zh-CN" b="1" dirty="0">
                  <a:solidFill>
                    <a:schemeClr val="tx1">
                      <a:lumMod val="65000"/>
                      <a:lumOff val="35000"/>
                    </a:schemeClr>
                  </a:solidFill>
                </a:rPr>
                <a:t>】 </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自行查看、修改已经创建的数据库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a:t>
              </a:r>
            </a:p>
          </p:txBody>
        </p:sp>
      </p:grpSp>
      <p:pic>
        <p:nvPicPr>
          <p:cNvPr id="6146"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988" y="1329802"/>
            <a:ext cx="6103270" cy="4385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867107" y="5955203"/>
            <a:ext cx="3608680"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4-8  </a:t>
            </a:r>
            <a:r>
              <a:rPr lang="zh-CN" altLang="zh-CN" dirty="0">
                <a:latin typeface="Times New Roman"/>
                <a:ea typeface="宋体"/>
              </a:rPr>
              <a:t>数据库属性的“常规”界面</a:t>
            </a:r>
            <a:endParaRPr lang="zh-CN" altLang="zh-CN" dirty="0">
              <a:effectLst/>
              <a:latin typeface="Times New Roman"/>
              <a:ea typeface="宋体"/>
            </a:endParaRPr>
          </a:p>
        </p:txBody>
      </p:sp>
    </p:spTree>
    <p:extLst>
      <p:ext uri="{BB962C8B-B14F-4D97-AF65-F5344CB8AC3E}">
        <p14:creationId xmlns:p14="http://schemas.microsoft.com/office/powerpoint/2010/main" val="1703439094"/>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本章导读</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359038" y="400325"/>
            <a:ext cx="85311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start</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3017520" y="1573907"/>
            <a:ext cx="8645060" cy="2076080"/>
            <a:chOff x="2154711" y="4290613"/>
            <a:chExt cx="3975100" cy="1507321"/>
          </a:xfrm>
        </p:grpSpPr>
        <p:sp>
          <p:nvSpPr>
            <p:cNvPr id="17" name="矩形 16"/>
            <p:cNvSpPr/>
            <p:nvPr/>
          </p:nvSpPr>
          <p:spPr>
            <a:xfrm>
              <a:off x="2154711" y="4658295"/>
              <a:ext cx="3975100" cy="113963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从数据库体系结构上来说，数据库有逻辑结构和物理结构之分。数据库的逻辑结构相当于一个容器，用于存储表、视图、存储过程、用户和角色等数据库对象；数据库的物理结构是存储数据库的文件系统，由一系列数据文件和事务日志文件组</a:t>
              </a:r>
              <a:r>
                <a:rPr lang="zh-CN" altLang="en-US" sz="2000" dirty="0" smtClean="0">
                  <a:solidFill>
                    <a:schemeClr val="tx1">
                      <a:lumMod val="50000"/>
                      <a:lumOff val="50000"/>
                    </a:schemeClr>
                  </a:solidFill>
                </a:rPr>
                <a:t>成。</a:t>
              </a:r>
              <a:endParaRPr lang="zh-CN" altLang="en-US" sz="2000" dirty="0">
                <a:solidFill>
                  <a:schemeClr val="tx1">
                    <a:lumMod val="50000"/>
                    <a:lumOff val="50000"/>
                  </a:schemeClr>
                </a:solidFill>
              </a:endParaRPr>
            </a:p>
          </p:txBody>
        </p:sp>
        <p:sp>
          <p:nvSpPr>
            <p:cNvPr id="18" name="矩形 17"/>
            <p:cNvSpPr/>
            <p:nvPr/>
          </p:nvSpPr>
          <p:spPr>
            <a:xfrm>
              <a:off x="3688505" y="4290613"/>
              <a:ext cx="659563" cy="388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a:solidFill>
                    <a:schemeClr val="tx1">
                      <a:lumMod val="65000"/>
                      <a:lumOff val="35000"/>
                    </a:schemeClr>
                  </a:solidFill>
                </a:rPr>
                <a:t>本章导读</a:t>
              </a:r>
            </a:p>
          </p:txBody>
        </p:sp>
      </p:grpSp>
      <p:pic>
        <p:nvPicPr>
          <p:cNvPr id="22" name="图片占位符 21"/>
          <p:cNvPicPr>
            <a:picLocks noGrp="1" noChangeAspect="1"/>
          </p:cNvPicPr>
          <p:nvPr>
            <p:ph type="pic" sz="quarter" idx="11"/>
          </p:nvPr>
        </p:nvPicPr>
        <p:blipFill>
          <a:blip r:embed="rId3" cstate="screen"/>
          <a:srcRect/>
          <a:stretch>
            <a:fillRect/>
          </a:stretch>
        </p:blipFill>
        <p:spPr>
          <a:xfrm>
            <a:off x="785598" y="1329802"/>
            <a:ext cx="2011319" cy="2011318"/>
          </a:xfrm>
        </p:spPr>
      </p:pic>
    </p:spTree>
    <p:extLst>
      <p:ext uri="{BB962C8B-B14F-4D97-AF65-F5344CB8AC3E}">
        <p14:creationId xmlns:p14="http://schemas.microsoft.com/office/powerpoint/2010/main" val="2140142452"/>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22102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修改数据库</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0" name="组合 9"/>
          <p:cNvGrpSpPr/>
          <p:nvPr/>
        </p:nvGrpSpPr>
        <p:grpSpPr>
          <a:xfrm>
            <a:off x="893805" y="1543789"/>
            <a:ext cx="3996408" cy="2667525"/>
            <a:chOff x="1087641" y="4153868"/>
            <a:chExt cx="2242632" cy="1082504"/>
          </a:xfrm>
        </p:grpSpPr>
        <p:sp>
          <p:nvSpPr>
            <p:cNvPr id="11" name="矩形 10"/>
            <p:cNvSpPr/>
            <p:nvPr/>
          </p:nvSpPr>
          <p:spPr>
            <a:xfrm>
              <a:off x="1087641" y="4449513"/>
              <a:ext cx="2142923" cy="786859"/>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操作步骤如下</a:t>
              </a:r>
              <a:r>
                <a:rPr lang="zh-CN" altLang="en-US" sz="2000" dirty="0" smtClean="0">
                  <a:latin typeface="Courier New" panose="02070309020205020404" charset="0"/>
                  <a:ea typeface="宋体" panose="02010600030101010101" pitchFamily="2" charset="-122"/>
                  <a:sym typeface="+mn-ea"/>
                </a:rPr>
                <a:t>。</a:t>
              </a:r>
              <a:endParaRPr lang="en-US" altLang="zh-CN" sz="2000" dirty="0" smtClean="0">
                <a:latin typeface="Courier New" panose="02070309020205020404" charset="0"/>
                <a:ea typeface="宋体" panose="02010600030101010101" pitchFamily="2" charset="-122"/>
                <a:sym typeface="+mn-ea"/>
              </a:endParaRPr>
            </a:p>
            <a:p>
              <a:pPr indent="0"/>
              <a:r>
                <a:rPr lang="zh-CN" altLang="en-US" sz="2000" dirty="0" smtClean="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）单击“文件”选项卡，打开图</a:t>
              </a:r>
              <a:r>
                <a:rPr lang="en-US" altLang="zh-CN" sz="2000" dirty="0">
                  <a:latin typeface="Courier New" panose="02070309020205020404" charset="0"/>
                  <a:ea typeface="宋体" panose="02010600030101010101" pitchFamily="2" charset="-122"/>
                  <a:sym typeface="+mn-ea"/>
                </a:rPr>
                <a:t>4-9</a:t>
              </a:r>
              <a:r>
                <a:rPr lang="zh-CN" altLang="en-US" sz="2000" dirty="0">
                  <a:latin typeface="Courier New" panose="02070309020205020404" charset="0"/>
                  <a:ea typeface="宋体" panose="02010600030101010101" pitchFamily="2" charset="-122"/>
                  <a:sym typeface="+mn-ea"/>
                </a:rPr>
                <a:t>所示的“文件”界面，用户可以查看、添加、删除文件，以及修改文件属性，但不能修改现有文件的路径及其物理文件名。</a:t>
              </a:r>
            </a:p>
          </p:txBody>
        </p:sp>
        <p:sp>
          <p:nvSpPr>
            <p:cNvPr id="12" name="矩形 11"/>
            <p:cNvSpPr/>
            <p:nvPr/>
          </p:nvSpPr>
          <p:spPr>
            <a:xfrm>
              <a:off x="1088299" y="4153868"/>
              <a:ext cx="2241974" cy="30725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05</a:t>
              </a:r>
              <a:r>
                <a:rPr lang="en-US" altLang="zh-CN" b="1" dirty="0">
                  <a:solidFill>
                    <a:schemeClr val="tx1">
                      <a:lumMod val="65000"/>
                      <a:lumOff val="35000"/>
                    </a:schemeClr>
                  </a:solidFill>
                </a:rPr>
                <a:t>】 </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自行查看、修改已经创建的数据库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a:t>
              </a:r>
            </a:p>
          </p:txBody>
        </p:sp>
      </p:grpSp>
      <p:pic>
        <p:nvPicPr>
          <p:cNvPr id="7170"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640" y="1443830"/>
            <a:ext cx="6505000" cy="431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619164" y="6200863"/>
            <a:ext cx="3608680"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4-9  </a:t>
            </a:r>
            <a:r>
              <a:rPr lang="zh-CN" altLang="zh-CN" dirty="0">
                <a:latin typeface="Times New Roman"/>
                <a:ea typeface="宋体"/>
              </a:rPr>
              <a:t>数据库属性的“文件”界面</a:t>
            </a:r>
            <a:endParaRPr lang="zh-CN" altLang="zh-CN" dirty="0">
              <a:effectLst/>
              <a:latin typeface="Times New Roman"/>
              <a:ea typeface="宋体"/>
            </a:endParaRPr>
          </a:p>
        </p:txBody>
      </p:sp>
    </p:spTree>
    <p:extLst>
      <p:ext uri="{BB962C8B-B14F-4D97-AF65-F5344CB8AC3E}">
        <p14:creationId xmlns:p14="http://schemas.microsoft.com/office/powerpoint/2010/main" val="26633192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22102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修改数据库</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0" name="组合 9"/>
          <p:cNvGrpSpPr/>
          <p:nvPr/>
        </p:nvGrpSpPr>
        <p:grpSpPr>
          <a:xfrm>
            <a:off x="893805" y="1550739"/>
            <a:ext cx="3996408" cy="2359749"/>
            <a:chOff x="1087641" y="4153868"/>
            <a:chExt cx="2242632" cy="957607"/>
          </a:xfrm>
        </p:grpSpPr>
        <p:sp>
          <p:nvSpPr>
            <p:cNvPr id="11" name="矩形 10"/>
            <p:cNvSpPr/>
            <p:nvPr/>
          </p:nvSpPr>
          <p:spPr>
            <a:xfrm>
              <a:off x="1087641" y="4449513"/>
              <a:ext cx="2142923" cy="661962"/>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操作步骤如下</a:t>
              </a:r>
              <a:r>
                <a:rPr lang="zh-CN" altLang="en-US" sz="2000" dirty="0" smtClean="0">
                  <a:latin typeface="Courier New" panose="02070309020205020404" charset="0"/>
                  <a:ea typeface="宋体" panose="02010600030101010101" pitchFamily="2" charset="-122"/>
                  <a:sym typeface="+mn-ea"/>
                </a:rPr>
                <a:t>。</a:t>
              </a:r>
              <a:endParaRPr lang="en-US" altLang="zh-CN" sz="2000" dirty="0" smtClean="0">
                <a:latin typeface="Courier New" panose="02070309020205020404" charset="0"/>
                <a:ea typeface="宋体" panose="02010600030101010101" pitchFamily="2" charset="-122"/>
                <a:sym typeface="+mn-ea"/>
              </a:endParaRPr>
            </a:p>
            <a:p>
              <a:pPr indent="0"/>
              <a:r>
                <a:rPr lang="zh-CN" altLang="en-US" sz="2000" dirty="0" smtClean="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）单击“文件组”选项卡，弹出如图</a:t>
              </a:r>
              <a:r>
                <a:rPr lang="en-US" altLang="zh-CN" sz="2000" dirty="0">
                  <a:latin typeface="Courier New" panose="02070309020205020404" charset="0"/>
                  <a:ea typeface="宋体" panose="02010600030101010101" pitchFamily="2" charset="-122"/>
                  <a:sym typeface="+mn-ea"/>
                </a:rPr>
                <a:t>4-10</a:t>
              </a:r>
              <a:r>
                <a:rPr lang="zh-CN" altLang="en-US" sz="2000" dirty="0">
                  <a:latin typeface="Courier New" panose="02070309020205020404" charset="0"/>
                  <a:ea typeface="宋体" panose="02010600030101010101" pitchFamily="2" charset="-122"/>
                  <a:sym typeface="+mn-ea"/>
                </a:rPr>
                <a:t>所示的“文件组”对话框。用户可以查看、添加、删除文件组。</a:t>
              </a:r>
            </a:p>
          </p:txBody>
        </p:sp>
        <p:sp>
          <p:nvSpPr>
            <p:cNvPr id="12" name="矩形 11"/>
            <p:cNvSpPr/>
            <p:nvPr/>
          </p:nvSpPr>
          <p:spPr>
            <a:xfrm>
              <a:off x="1088299" y="4153868"/>
              <a:ext cx="2241974" cy="30725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05</a:t>
              </a:r>
              <a:r>
                <a:rPr lang="en-US" altLang="zh-CN" b="1" dirty="0">
                  <a:solidFill>
                    <a:schemeClr val="tx1">
                      <a:lumMod val="65000"/>
                      <a:lumOff val="35000"/>
                    </a:schemeClr>
                  </a:solidFill>
                </a:rPr>
                <a:t>】 </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自行查看、修改已经创建的数据库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a:t>
              </a:r>
            </a:p>
          </p:txBody>
        </p:sp>
      </p:grpSp>
      <p:pic>
        <p:nvPicPr>
          <p:cNvPr id="8194"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240" y="1444702"/>
            <a:ext cx="6234498" cy="431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93805" y="4248835"/>
            <a:ext cx="4318275" cy="923330"/>
          </a:xfrm>
          <a:prstGeom prst="rect">
            <a:avLst/>
          </a:prstGeom>
        </p:spPr>
        <p:txBody>
          <a:bodyPr wrap="square">
            <a:spAutoFit/>
          </a:bodyPr>
          <a:lstStyle/>
          <a:p>
            <a:r>
              <a:rPr lang="zh-CN" altLang="zh-CN" dirty="0"/>
              <a:t>注意：数据库建好后，如果想修改数据库文件的初始大小属性，则只能变大，不能变小。</a:t>
            </a:r>
          </a:p>
        </p:txBody>
      </p:sp>
      <p:sp>
        <p:nvSpPr>
          <p:cNvPr id="3" name="矩形 2"/>
          <p:cNvSpPr/>
          <p:nvPr/>
        </p:nvSpPr>
        <p:spPr>
          <a:xfrm>
            <a:off x="6593367" y="6118977"/>
            <a:ext cx="3954929"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4-10  </a:t>
            </a:r>
            <a:r>
              <a:rPr lang="zh-CN" altLang="zh-CN" dirty="0">
                <a:latin typeface="Times New Roman"/>
                <a:ea typeface="宋体"/>
              </a:rPr>
              <a:t>数据库属性的“文件组”界面</a:t>
            </a:r>
            <a:endParaRPr lang="zh-CN" altLang="zh-CN" dirty="0">
              <a:effectLst/>
              <a:latin typeface="Times New Roman"/>
              <a:ea typeface="宋体"/>
            </a:endParaRPr>
          </a:p>
        </p:txBody>
      </p:sp>
    </p:spTree>
    <p:extLst>
      <p:ext uri="{BB962C8B-B14F-4D97-AF65-F5344CB8AC3E}">
        <p14:creationId xmlns:p14="http://schemas.microsoft.com/office/powerpoint/2010/main" val="3478441015"/>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084854"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语句修改数据库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616689" y="1312263"/>
            <a:ext cx="11045892" cy="5380711"/>
            <a:chOff x="1088299" y="4153868"/>
            <a:chExt cx="2241974" cy="2376593"/>
          </a:xfrm>
        </p:grpSpPr>
        <p:sp>
          <p:nvSpPr>
            <p:cNvPr id="43" name="矩形 42"/>
            <p:cNvSpPr/>
            <p:nvPr/>
          </p:nvSpPr>
          <p:spPr>
            <a:xfrm>
              <a:off x="1088299" y="4314622"/>
              <a:ext cx="2241974" cy="2215839"/>
            </a:xfrm>
            <a:prstGeom prst="rect">
              <a:avLst/>
            </a:prstGeom>
          </p:spPr>
          <p:txBody>
            <a:bodyPr wrap="square">
              <a:spAutoFit/>
              <a:scene3d>
                <a:camera prst="orthographicFront"/>
                <a:lightRig rig="threePt" dir="t"/>
              </a:scene3d>
              <a:sp3d contourW="6350"/>
            </a:bodyPr>
            <a:lstStyle/>
            <a:p>
              <a:pPr indent="0"/>
              <a:r>
                <a:rPr lang="en-US" altLang="zh-CN" sz="2000" dirty="0">
                  <a:latin typeface="Courier New" panose="02070309020205020404" charset="0"/>
                  <a:ea typeface="宋体" panose="02010600030101010101" pitchFamily="2" charset="-122"/>
                  <a:sym typeface="+mn-ea"/>
                </a:rPr>
                <a:t>alter database &lt;</a:t>
              </a:r>
              <a:r>
                <a:rPr lang="zh-CN" altLang="en-US" sz="2000" dirty="0">
                  <a:latin typeface="Courier New" panose="02070309020205020404" charset="0"/>
                  <a:ea typeface="宋体" panose="02010600030101010101" pitchFamily="2" charset="-122"/>
                  <a:sym typeface="+mn-ea"/>
                </a:rPr>
                <a:t>数据库名</a:t>
              </a:r>
              <a:r>
                <a:rPr lang="en-US" altLang="zh-CN" sz="2000" dirty="0">
                  <a:latin typeface="Courier New" panose="02070309020205020404" charset="0"/>
                  <a:ea typeface="宋体" panose="02010600030101010101" pitchFamily="2" charset="-122"/>
                  <a:sym typeface="+mn-ea"/>
                </a:rPr>
                <a:t>&gt;{</a:t>
              </a:r>
            </a:p>
            <a:p>
              <a:pPr indent="0"/>
              <a:r>
                <a:rPr lang="en-US" altLang="zh-CN" sz="2000" dirty="0">
                  <a:latin typeface="Courier New" panose="02070309020205020404" charset="0"/>
                  <a:ea typeface="宋体" panose="02010600030101010101" pitchFamily="2" charset="-122"/>
                  <a:sym typeface="+mn-ea"/>
                </a:rPr>
                <a:t>add file &lt;</a:t>
              </a:r>
              <a:r>
                <a:rPr lang="zh-CN" altLang="en-US" sz="2000" dirty="0">
                  <a:latin typeface="Courier New" panose="02070309020205020404" charset="0"/>
                  <a:ea typeface="宋体" panose="02010600030101010101" pitchFamily="2" charset="-122"/>
                  <a:sym typeface="+mn-ea"/>
                </a:rPr>
                <a:t>文件说明</a:t>
              </a:r>
              <a:r>
                <a:rPr lang="en-US" altLang="zh-CN" sz="2000" dirty="0">
                  <a:latin typeface="Courier New" panose="02070309020205020404" charset="0"/>
                  <a:ea typeface="宋体" panose="02010600030101010101" pitchFamily="2" charset="-122"/>
                  <a:sym typeface="+mn-ea"/>
                </a:rPr>
                <a:t>&gt;[,…n] [to </a:t>
              </a:r>
              <a:r>
                <a:rPr lang="en-US" altLang="zh-CN" sz="2000" dirty="0" err="1">
                  <a:latin typeface="Courier New" panose="02070309020205020404" charset="0"/>
                  <a:ea typeface="宋体" panose="02010600030101010101" pitchFamily="2" charset="-122"/>
                  <a:sym typeface="+mn-ea"/>
                </a:rPr>
                <a:t>filegroup</a:t>
              </a:r>
              <a:r>
                <a:rPr lang="en-US" altLang="zh-CN" sz="2000" dirty="0">
                  <a:latin typeface="Courier New" panose="02070309020205020404" charset="0"/>
                  <a:ea typeface="宋体" panose="02010600030101010101" pitchFamily="2" charset="-122"/>
                  <a:sym typeface="+mn-ea"/>
                </a:rPr>
                <a:t> &lt;</a:t>
              </a:r>
              <a:r>
                <a:rPr lang="zh-CN" altLang="en-US" sz="2000" dirty="0">
                  <a:latin typeface="Courier New" panose="02070309020205020404" charset="0"/>
                  <a:ea typeface="宋体" panose="02010600030101010101" pitchFamily="2" charset="-122"/>
                  <a:sym typeface="+mn-ea"/>
                </a:rPr>
                <a:t>文件组名</a:t>
              </a:r>
              <a:r>
                <a:rPr lang="en-US" altLang="zh-CN" sz="2000" dirty="0" smtClean="0">
                  <a:latin typeface="Courier New" panose="02070309020205020404" charset="0"/>
                  <a:ea typeface="宋体" panose="02010600030101010101" pitchFamily="2" charset="-122"/>
                  <a:sym typeface="+mn-ea"/>
                </a:rPr>
                <a:t>&gt;]</a:t>
              </a:r>
              <a:r>
                <a:rPr lang="en-US" altLang="zh-CN" sz="2000" dirty="0">
                  <a:latin typeface="Courier New" panose="02070309020205020404" charset="0"/>
                  <a:ea typeface="宋体" panose="02010600030101010101" pitchFamily="2" charset="-122"/>
                  <a:sym typeface="+mn-ea"/>
                </a:rPr>
                <a:t>	</a:t>
              </a:r>
              <a:r>
                <a:rPr lang="en-US" altLang="zh-CN" sz="2000" dirty="0" smtClean="0">
                  <a:latin typeface="Courier New" panose="02070309020205020404" charset="0"/>
                  <a:ea typeface="宋体" panose="02010600030101010101" pitchFamily="2" charset="-122"/>
                  <a:sym typeface="+mn-ea"/>
                </a:rPr>
                <a:t>     /*</a:t>
              </a:r>
              <a:r>
                <a:rPr lang="zh-CN" altLang="en-US" sz="2000" dirty="0">
                  <a:latin typeface="Courier New" panose="02070309020205020404" charset="0"/>
                  <a:ea typeface="宋体" panose="02010600030101010101" pitchFamily="2" charset="-122"/>
                  <a:sym typeface="+mn-ea"/>
                </a:rPr>
                <a:t>添加数据文件*</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|add log file [&lt;</a:t>
              </a:r>
              <a:r>
                <a:rPr lang="zh-CN" altLang="en-US" sz="2000" dirty="0">
                  <a:latin typeface="Courier New" panose="02070309020205020404" charset="0"/>
                  <a:ea typeface="宋体" panose="02010600030101010101" pitchFamily="2" charset="-122"/>
                  <a:sym typeface="+mn-ea"/>
                </a:rPr>
                <a:t>文件说明</a:t>
              </a:r>
              <a:r>
                <a:rPr lang="en-US" altLang="zh-CN" sz="2000" dirty="0">
                  <a:latin typeface="Courier New" panose="02070309020205020404" charset="0"/>
                  <a:ea typeface="宋体" panose="02010600030101010101" pitchFamily="2" charset="-122"/>
                  <a:sym typeface="+mn-ea"/>
                </a:rPr>
                <a:t>&gt;[,…n]]		</a:t>
              </a:r>
              <a:r>
                <a:rPr lang="en-US" altLang="zh-CN" sz="2000" dirty="0" smtClean="0">
                  <a:latin typeface="Courier New" panose="02070309020205020404" charset="0"/>
                  <a:ea typeface="宋体" panose="02010600030101010101" pitchFamily="2" charset="-122"/>
                  <a:sym typeface="+mn-ea"/>
                </a:rPr>
                <a:t>	</a:t>
              </a:r>
              <a:r>
                <a:rPr lang="en-US" altLang="zh-CN" sz="2000" dirty="0">
                  <a:latin typeface="Courier New" panose="02070309020205020404" charset="0"/>
                  <a:ea typeface="宋体" panose="02010600030101010101" pitchFamily="2" charset="-122"/>
                  <a:sym typeface="+mn-ea"/>
                </a:rPr>
                <a:t>	</a:t>
              </a:r>
              <a:r>
                <a:rPr lang="en-US" altLang="zh-CN" sz="2000" dirty="0" smtClean="0">
                  <a:latin typeface="Courier New" panose="02070309020205020404" charset="0"/>
                  <a:ea typeface="宋体" panose="02010600030101010101" pitchFamily="2" charset="-122"/>
                  <a:sym typeface="+mn-ea"/>
                </a:rPr>
                <a:t>     /*</a:t>
              </a:r>
              <a:r>
                <a:rPr lang="zh-CN" altLang="en-US" sz="2000" dirty="0">
                  <a:latin typeface="Courier New" panose="02070309020205020404" charset="0"/>
                  <a:ea typeface="宋体" panose="02010600030101010101" pitchFamily="2" charset="-122"/>
                  <a:sym typeface="+mn-ea"/>
                </a:rPr>
                <a:t>添加日志文件*</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|add </a:t>
              </a:r>
              <a:r>
                <a:rPr lang="en-US" altLang="zh-CN" sz="2000" dirty="0" err="1">
                  <a:latin typeface="Courier New" panose="02070309020205020404" charset="0"/>
                  <a:ea typeface="宋体" panose="02010600030101010101" pitchFamily="2" charset="-122"/>
                  <a:sym typeface="+mn-ea"/>
                </a:rPr>
                <a:t>filegroup</a:t>
              </a:r>
              <a:r>
                <a:rPr lang="en-US" altLang="zh-CN" sz="2000" dirty="0">
                  <a:latin typeface="Courier New" panose="02070309020205020404" charset="0"/>
                  <a:ea typeface="宋体" panose="02010600030101010101" pitchFamily="2" charset="-122"/>
                  <a:sym typeface="+mn-ea"/>
                </a:rPr>
                <a:t> &lt;</a:t>
              </a:r>
              <a:r>
                <a:rPr lang="zh-CN" altLang="en-US" sz="2000" dirty="0">
                  <a:latin typeface="Courier New" panose="02070309020205020404" charset="0"/>
                  <a:ea typeface="宋体" panose="02010600030101010101" pitchFamily="2" charset="-122"/>
                  <a:sym typeface="+mn-ea"/>
                </a:rPr>
                <a:t>文件组名</a:t>
              </a:r>
              <a:r>
                <a:rPr lang="en-US" altLang="zh-CN" sz="2000" dirty="0">
                  <a:latin typeface="Courier New" panose="02070309020205020404" charset="0"/>
                  <a:ea typeface="宋体" panose="02010600030101010101" pitchFamily="2" charset="-122"/>
                  <a:sym typeface="+mn-ea"/>
                </a:rPr>
                <a:t>&gt;				</a:t>
              </a:r>
              <a:r>
                <a:rPr lang="en-US" altLang="zh-CN" sz="2000" dirty="0" smtClean="0">
                  <a:latin typeface="Courier New" panose="02070309020205020404" charset="0"/>
                  <a:ea typeface="宋体" panose="02010600030101010101" pitchFamily="2" charset="-122"/>
                  <a:sym typeface="+mn-ea"/>
                </a:rPr>
                <a:t>           /*</a:t>
              </a:r>
              <a:r>
                <a:rPr lang="zh-CN" altLang="en-US" sz="2000" dirty="0">
                  <a:latin typeface="Courier New" panose="02070309020205020404" charset="0"/>
                  <a:ea typeface="宋体" panose="02010600030101010101" pitchFamily="2" charset="-122"/>
                  <a:sym typeface="+mn-ea"/>
                </a:rPr>
                <a:t>添加辅文件组*</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|remove file &lt;</a:t>
              </a:r>
              <a:r>
                <a:rPr lang="zh-CN" altLang="en-US" sz="2000" dirty="0">
                  <a:latin typeface="Courier New" panose="02070309020205020404" charset="0"/>
                  <a:ea typeface="宋体" panose="02010600030101010101" pitchFamily="2" charset="-122"/>
                  <a:sym typeface="+mn-ea"/>
                </a:rPr>
                <a:t>逻辑文件名</a:t>
              </a:r>
              <a:r>
                <a:rPr lang="en-US" altLang="zh-CN" sz="2000" dirty="0">
                  <a:latin typeface="Courier New" panose="02070309020205020404" charset="0"/>
                  <a:ea typeface="宋体" panose="02010600030101010101" pitchFamily="2" charset="-122"/>
                  <a:sym typeface="+mn-ea"/>
                </a:rPr>
                <a:t>&gt;					</a:t>
              </a:r>
              <a:r>
                <a:rPr lang="en-US" altLang="zh-CN" sz="2000" dirty="0" smtClean="0">
                  <a:latin typeface="Courier New" panose="02070309020205020404" charset="0"/>
                  <a:ea typeface="宋体" panose="02010600030101010101" pitchFamily="2" charset="-122"/>
                  <a:sym typeface="+mn-ea"/>
                </a:rPr>
                <a:t>     /*</a:t>
              </a:r>
              <a:r>
                <a:rPr lang="zh-CN" altLang="en-US" sz="2000" dirty="0">
                  <a:latin typeface="Courier New" panose="02070309020205020404" charset="0"/>
                  <a:ea typeface="宋体" panose="02010600030101010101" pitchFamily="2" charset="-122"/>
                  <a:sym typeface="+mn-ea"/>
                </a:rPr>
                <a:t>删除文件*</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|remove </a:t>
              </a:r>
              <a:r>
                <a:rPr lang="en-US" altLang="zh-CN" sz="2000" dirty="0" err="1">
                  <a:latin typeface="Courier New" panose="02070309020205020404" charset="0"/>
                  <a:ea typeface="宋体" panose="02010600030101010101" pitchFamily="2" charset="-122"/>
                  <a:sym typeface="+mn-ea"/>
                </a:rPr>
                <a:t>filegroup</a:t>
              </a:r>
              <a:r>
                <a:rPr lang="en-US" altLang="zh-CN" sz="2000" dirty="0">
                  <a:latin typeface="Courier New" panose="02070309020205020404" charset="0"/>
                  <a:ea typeface="宋体" panose="02010600030101010101" pitchFamily="2" charset="-122"/>
                  <a:sym typeface="+mn-ea"/>
                </a:rPr>
                <a:t> &lt;</a:t>
              </a:r>
              <a:r>
                <a:rPr lang="zh-CN" altLang="en-US" sz="2000" dirty="0">
                  <a:latin typeface="Courier New" panose="02070309020205020404" charset="0"/>
                  <a:ea typeface="宋体" panose="02010600030101010101" pitchFamily="2" charset="-122"/>
                  <a:sym typeface="+mn-ea"/>
                </a:rPr>
                <a:t>文件组名</a:t>
              </a:r>
              <a:r>
                <a:rPr lang="en-US" altLang="zh-CN" sz="2000" dirty="0">
                  <a:latin typeface="Courier New" panose="02070309020205020404" charset="0"/>
                  <a:ea typeface="宋体" panose="02010600030101010101" pitchFamily="2" charset="-122"/>
                  <a:sym typeface="+mn-ea"/>
                </a:rPr>
                <a:t>&gt;				</a:t>
              </a:r>
              <a:r>
                <a:rPr lang="en-US" altLang="zh-CN" sz="2000" dirty="0" smtClean="0">
                  <a:latin typeface="Courier New" panose="02070309020205020404" charset="0"/>
                  <a:ea typeface="宋体" panose="02010600030101010101" pitchFamily="2" charset="-122"/>
                  <a:sym typeface="+mn-ea"/>
                </a:rPr>
                <a:t>     /*</a:t>
              </a:r>
              <a:r>
                <a:rPr lang="zh-CN" altLang="en-US" sz="2000" dirty="0">
                  <a:latin typeface="Courier New" panose="02070309020205020404" charset="0"/>
                  <a:ea typeface="宋体" panose="02010600030101010101" pitchFamily="2" charset="-122"/>
                  <a:sym typeface="+mn-ea"/>
                </a:rPr>
                <a:t>删除辅文件组*</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|modify file &lt;</a:t>
              </a:r>
              <a:r>
                <a:rPr lang="zh-CN" altLang="en-US" sz="2000" dirty="0">
                  <a:latin typeface="Courier New" panose="02070309020205020404" charset="0"/>
                  <a:ea typeface="宋体" panose="02010600030101010101" pitchFamily="2" charset="-122"/>
                  <a:sym typeface="+mn-ea"/>
                </a:rPr>
                <a:t>文件说明</a:t>
              </a:r>
              <a:r>
                <a:rPr lang="en-US" altLang="zh-CN" sz="2000" dirty="0">
                  <a:latin typeface="Courier New" panose="02070309020205020404" charset="0"/>
                  <a:ea typeface="宋体" panose="02010600030101010101" pitchFamily="2" charset="-122"/>
                  <a:sym typeface="+mn-ea"/>
                </a:rPr>
                <a:t>&gt;					</a:t>
              </a:r>
              <a:r>
                <a:rPr lang="en-US" altLang="zh-CN" sz="2000" dirty="0" smtClean="0">
                  <a:latin typeface="Courier New" panose="02070309020205020404" charset="0"/>
                  <a:ea typeface="宋体" panose="02010600030101010101" pitchFamily="2" charset="-122"/>
                  <a:sym typeface="+mn-ea"/>
                </a:rPr>
                <a:t>     /*</a:t>
              </a:r>
              <a:r>
                <a:rPr lang="zh-CN" altLang="en-US" sz="2000" dirty="0">
                  <a:latin typeface="Courier New" panose="02070309020205020404" charset="0"/>
                  <a:ea typeface="宋体" panose="02010600030101010101" pitchFamily="2" charset="-122"/>
                  <a:sym typeface="+mn-ea"/>
                </a:rPr>
                <a:t>修改文件属性*</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|modify </a:t>
              </a:r>
              <a:r>
                <a:rPr lang="en-US" altLang="zh-CN" sz="2000" dirty="0" err="1">
                  <a:latin typeface="Courier New" panose="02070309020205020404" charset="0"/>
                  <a:ea typeface="宋体" panose="02010600030101010101" pitchFamily="2" charset="-122"/>
                  <a:sym typeface="+mn-ea"/>
                </a:rPr>
                <a:t>filegroup</a:t>
              </a:r>
              <a:r>
                <a:rPr lang="en-US" altLang="zh-CN" sz="2000" dirty="0">
                  <a:latin typeface="Courier New" panose="02070309020205020404" charset="0"/>
                  <a:ea typeface="宋体" panose="02010600030101010101" pitchFamily="2" charset="-122"/>
                  <a:sym typeface="+mn-ea"/>
                </a:rPr>
                <a:t> &lt;</a:t>
              </a:r>
              <a:r>
                <a:rPr lang="zh-CN" altLang="en-US" sz="2000" dirty="0">
                  <a:latin typeface="Courier New" panose="02070309020205020404" charset="0"/>
                  <a:ea typeface="宋体" panose="02010600030101010101" pitchFamily="2" charset="-122"/>
                  <a:sym typeface="+mn-ea"/>
                </a:rPr>
                <a:t>文件组名</a:t>
              </a:r>
              <a:r>
                <a:rPr lang="en-US" altLang="zh-CN" sz="2000" dirty="0">
                  <a:latin typeface="Courier New" panose="02070309020205020404" charset="0"/>
                  <a:ea typeface="宋体" panose="02010600030101010101" pitchFamily="2" charset="-122"/>
                  <a:sym typeface="+mn-ea"/>
                </a:rPr>
                <a:t>&gt;{&lt;</a:t>
              </a:r>
              <a:r>
                <a:rPr lang="zh-CN" altLang="en-US" sz="2000" dirty="0">
                  <a:latin typeface="Courier New" panose="02070309020205020404" charset="0"/>
                  <a:ea typeface="宋体" panose="02010600030101010101" pitchFamily="2" charset="-122"/>
                  <a:sym typeface="+mn-ea"/>
                </a:rPr>
                <a:t>文件组属性</a:t>
              </a:r>
              <a:r>
                <a:rPr lang="en-US" altLang="zh-CN" sz="2000" dirty="0">
                  <a:latin typeface="Courier New" panose="02070309020205020404" charset="0"/>
                  <a:ea typeface="宋体" panose="02010600030101010101" pitchFamily="2" charset="-122"/>
                  <a:sym typeface="+mn-ea"/>
                </a:rPr>
                <a:t>&gt;|&lt;name=</a:t>
              </a:r>
              <a:r>
                <a:rPr lang="zh-CN" altLang="en-US" sz="2000" dirty="0">
                  <a:latin typeface="Courier New" panose="02070309020205020404" charset="0"/>
                  <a:ea typeface="宋体" panose="02010600030101010101" pitchFamily="2" charset="-122"/>
                  <a:sym typeface="+mn-ea"/>
                </a:rPr>
                <a:t>文件组新名</a:t>
              </a:r>
              <a:r>
                <a:rPr lang="en-US" altLang="zh-CN" sz="2000" dirty="0" smtClean="0">
                  <a:latin typeface="Courier New" panose="02070309020205020404" charset="0"/>
                  <a:ea typeface="宋体" panose="02010600030101010101" pitchFamily="2" charset="-122"/>
                  <a:sym typeface="+mn-ea"/>
                </a:rPr>
                <a:t>&gt;}}/*</a:t>
              </a:r>
              <a:r>
                <a:rPr lang="zh-CN" altLang="en-US" sz="2000" dirty="0">
                  <a:latin typeface="Courier New" panose="02070309020205020404" charset="0"/>
                  <a:ea typeface="宋体" panose="02010600030101010101" pitchFamily="2" charset="-122"/>
                  <a:sym typeface="+mn-ea"/>
                </a:rPr>
                <a:t>修改文件组*</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|modify name = &lt;</a:t>
              </a:r>
              <a:r>
                <a:rPr lang="zh-CN" altLang="en-US" sz="2000" dirty="0">
                  <a:latin typeface="Courier New" panose="02070309020205020404" charset="0"/>
                  <a:ea typeface="宋体" panose="02010600030101010101" pitchFamily="2" charset="-122"/>
                  <a:sym typeface="+mn-ea"/>
                </a:rPr>
                <a:t>数据库新名</a:t>
              </a:r>
              <a:r>
                <a:rPr lang="en-US" altLang="zh-CN" sz="2000" dirty="0">
                  <a:latin typeface="Courier New" panose="02070309020205020404" charset="0"/>
                  <a:ea typeface="宋体" panose="02010600030101010101" pitchFamily="2" charset="-122"/>
                  <a:sym typeface="+mn-ea"/>
                </a:rPr>
                <a:t>&gt;					</a:t>
              </a:r>
              <a:r>
                <a:rPr lang="en-US" altLang="zh-CN" sz="2000" dirty="0" smtClean="0">
                  <a:latin typeface="Courier New" panose="02070309020205020404" charset="0"/>
                  <a:ea typeface="宋体" panose="02010600030101010101" pitchFamily="2" charset="-122"/>
                  <a:sym typeface="+mn-ea"/>
                </a:rPr>
                <a:t>  /*</a:t>
              </a:r>
              <a:r>
                <a:rPr lang="zh-CN" altLang="en-US" sz="2000" dirty="0">
                  <a:latin typeface="Courier New" panose="02070309020205020404" charset="0"/>
                  <a:ea typeface="宋体" panose="02010600030101010101" pitchFamily="2" charset="-122"/>
                  <a:sym typeface="+mn-ea"/>
                </a:rPr>
                <a:t>修改数据库名*</a:t>
              </a:r>
              <a:r>
                <a:rPr lang="en-US" altLang="zh-CN" sz="2000" dirty="0">
                  <a:latin typeface="Courier New" panose="02070309020205020404" charset="0"/>
                  <a:ea typeface="宋体" panose="02010600030101010101" pitchFamily="2" charset="-122"/>
                  <a:sym typeface="+mn-ea"/>
                </a:rPr>
                <a:t>/</a:t>
              </a:r>
            </a:p>
            <a:p>
              <a:pPr indent="0"/>
              <a:r>
                <a:rPr lang="zh-CN" altLang="en-US" sz="2000" dirty="0">
                  <a:latin typeface="Courier New" panose="02070309020205020404" charset="0"/>
                  <a:ea typeface="宋体" panose="02010600030101010101" pitchFamily="2" charset="-122"/>
                  <a:sym typeface="+mn-ea"/>
                </a:rPr>
                <a:t>其中，</a:t>
              </a:r>
            </a:p>
            <a:p>
              <a:pPr indent="0"/>
              <a:r>
                <a:rPr lang="en-US" altLang="zh-CN" sz="2000" dirty="0">
                  <a:latin typeface="Courier New" panose="02070309020205020404" charset="0"/>
                  <a:ea typeface="宋体" panose="02010600030101010101" pitchFamily="2" charset="-122"/>
                  <a:sym typeface="+mn-ea"/>
                </a:rPr>
                <a:t>&lt;</a:t>
              </a:r>
              <a:r>
                <a:rPr lang="zh-CN" altLang="en-US" sz="2000" dirty="0">
                  <a:latin typeface="Courier New" panose="02070309020205020404" charset="0"/>
                  <a:ea typeface="宋体" panose="02010600030101010101" pitchFamily="2" charset="-122"/>
                  <a:sym typeface="+mn-ea"/>
                </a:rPr>
                <a:t>文件说明</a:t>
              </a:r>
              <a:r>
                <a:rPr lang="en-US" altLang="zh-CN" sz="2000" dirty="0">
                  <a:latin typeface="Courier New" panose="02070309020205020404" charset="0"/>
                  <a:ea typeface="宋体" panose="02010600030101010101" pitchFamily="2" charset="-122"/>
                  <a:sym typeface="+mn-ea"/>
                </a:rPr>
                <a:t>&gt;::=</a:t>
              </a:r>
            </a:p>
            <a:p>
              <a:pPr indent="0"/>
              <a:r>
                <a:rPr lang="en-US" altLang="zh-CN" sz="2000" dirty="0">
                  <a:latin typeface="Courier New" panose="02070309020205020404" charset="0"/>
                  <a:ea typeface="宋体" panose="02010600030101010101" pitchFamily="2" charset="-122"/>
                  <a:sym typeface="+mn-ea"/>
                </a:rPr>
                <a:t>     (name=</a:t>
              </a:r>
              <a:r>
                <a:rPr lang="zh-CN" altLang="en-US" sz="2000" dirty="0">
                  <a:latin typeface="Courier New" panose="02070309020205020404" charset="0"/>
                  <a:ea typeface="宋体" panose="02010600030101010101" pitchFamily="2" charset="-122"/>
                  <a:sym typeface="+mn-ea"/>
                </a:rPr>
                <a:t>逻辑文件名</a:t>
              </a:r>
            </a:p>
            <a:p>
              <a:pPr indent="0"/>
              <a:r>
                <a:rPr lang="zh-CN" altLang="en-US" sz="2000" dirty="0">
                  <a:latin typeface="Courier New" panose="02070309020205020404" charset="0"/>
                  <a:ea typeface="宋体" panose="02010600030101010101" pitchFamily="2" charset="-122"/>
                  <a:sym typeface="+mn-ea"/>
                </a:rPr>
                <a:t>    </a:t>
              </a:r>
              <a:r>
                <a:rPr lang="en-US" altLang="zh-CN" sz="2000" dirty="0">
                  <a:latin typeface="Courier New" panose="02070309020205020404" charset="0"/>
                  <a:ea typeface="宋体" panose="02010600030101010101" pitchFamily="2" charset="-122"/>
                  <a:sym typeface="+mn-ea"/>
                </a:rPr>
                <a:t>[,size=</a:t>
              </a:r>
              <a:r>
                <a:rPr lang="zh-CN" altLang="en-US" sz="2000" dirty="0">
                  <a:latin typeface="Courier New" panose="02070309020205020404" charset="0"/>
                  <a:ea typeface="宋体" panose="02010600030101010101" pitchFamily="2" charset="-122"/>
                  <a:sym typeface="+mn-ea"/>
                </a:rPr>
                <a:t>初始大小</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maxsize</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最大限制</a:t>
              </a:r>
              <a:r>
                <a:rPr lang="en-US" altLang="zh-CN" sz="2000" dirty="0">
                  <a:latin typeface="Courier New" panose="02070309020205020404" charset="0"/>
                  <a:ea typeface="宋体" panose="02010600030101010101" pitchFamily="2" charset="-122"/>
                  <a:sym typeface="+mn-ea"/>
                </a:rPr>
                <a:t>|unlimited}]</a:t>
              </a:r>
            </a:p>
            <a:p>
              <a:pPr indent="0"/>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filegrowth</a:t>
              </a:r>
              <a:r>
                <a:rPr lang="en-US" altLang="zh-CN" sz="2000" dirty="0">
                  <a:latin typeface="Courier New" panose="02070309020205020404" charset="0"/>
                  <a:ea typeface="宋体" panose="02010600030101010101" pitchFamily="2" charset="-122"/>
                  <a:sym typeface="+mn-ea"/>
                </a:rPr>
                <a:t>=</a:t>
              </a:r>
              <a:r>
                <a:rPr lang="zh-CN" altLang="en-US" sz="2000" dirty="0">
                  <a:latin typeface="Courier New" panose="02070309020205020404" charset="0"/>
                  <a:ea typeface="宋体" panose="02010600030101010101" pitchFamily="2" charset="-122"/>
                  <a:sym typeface="+mn-ea"/>
                </a:rPr>
                <a:t>文件增长量</a:t>
              </a:r>
              <a:r>
                <a:rPr lang="en-US" altLang="zh-CN" sz="2000" dirty="0">
                  <a:latin typeface="Courier New" panose="02070309020205020404" charset="0"/>
                  <a:ea typeface="宋体" panose="02010600030101010101" pitchFamily="2" charset="-122"/>
                  <a:sym typeface="+mn-ea"/>
                </a:rPr>
                <a:t>]) [,…n]</a:t>
              </a:r>
            </a:p>
          </p:txBody>
        </p:sp>
        <p:sp>
          <p:nvSpPr>
            <p:cNvPr id="44" name="矩形 43"/>
            <p:cNvSpPr/>
            <p:nvPr/>
          </p:nvSpPr>
          <p:spPr>
            <a:xfrm>
              <a:off x="1088299" y="4153868"/>
              <a:ext cx="2241974" cy="16075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语句语法格式</a:t>
              </a:r>
            </a:p>
          </p:txBody>
        </p:sp>
      </p:grpSp>
    </p:spTree>
    <p:extLst>
      <p:ext uri="{BB962C8B-B14F-4D97-AF65-F5344CB8AC3E}">
        <p14:creationId xmlns:p14="http://schemas.microsoft.com/office/powerpoint/2010/main" val="192940351"/>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084854"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语句修改数据库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90" y="1312259"/>
            <a:ext cx="10155756" cy="925131"/>
            <a:chOff x="1088299" y="4153868"/>
            <a:chExt cx="2241974" cy="408619"/>
          </a:xfrm>
        </p:grpSpPr>
        <p:sp>
          <p:nvSpPr>
            <p:cNvPr id="43" name="矩形 42"/>
            <p:cNvSpPr/>
            <p:nvPr/>
          </p:nvSpPr>
          <p:spPr>
            <a:xfrm>
              <a:off x="1088299" y="4385763"/>
              <a:ext cx="2241974" cy="176724"/>
            </a:xfrm>
            <a:prstGeom prst="rect">
              <a:avLst/>
            </a:prstGeom>
          </p:spPr>
          <p:txBody>
            <a:bodyPr wrap="square">
              <a:spAutoFit/>
              <a:scene3d>
                <a:camera prst="orthographicFront"/>
                <a:lightRig rig="threePt" dir="t"/>
              </a:scene3d>
              <a:sp3d contourW="6350"/>
            </a:bodyPr>
            <a:lstStyle/>
            <a:p>
              <a:pPr indent="0"/>
              <a:r>
                <a:rPr lang="en-US" altLang="zh-CN" sz="2000" dirty="0" smtClean="0">
                  <a:latin typeface="Courier New" panose="02070309020205020404" charset="0"/>
                  <a:ea typeface="宋体" panose="02010600030101010101" pitchFamily="2" charset="-122"/>
                  <a:sym typeface="+mn-ea"/>
                </a:rPr>
                <a:t>alter </a:t>
              </a:r>
              <a:r>
                <a:rPr lang="en-US" altLang="zh-CN" sz="2000" dirty="0">
                  <a:latin typeface="Courier New" panose="02070309020205020404" charset="0"/>
                  <a:ea typeface="宋体" panose="02010600030101010101" pitchFamily="2" charset="-122"/>
                  <a:sym typeface="+mn-ea"/>
                </a:rPr>
                <a:t>database mn2 modify file (name=mn2,maxsize=100,filegrowth=2</a:t>
              </a:r>
              <a:r>
                <a:rPr lang="en-US" altLang="zh-CN" sz="2000" dirty="0" smtClean="0">
                  <a:latin typeface="Courier New" panose="02070309020205020404" charset="0"/>
                  <a:ea typeface="宋体" panose="02010600030101010101" pitchFamily="2" charset="-122"/>
                  <a:sym typeface="+mn-ea"/>
                </a:rPr>
                <a:t>)</a:t>
              </a:r>
              <a:endParaRPr lang="zh-CN" altLang="en-US" sz="2000" dirty="0">
                <a:latin typeface="Courier New" panose="02070309020205020404" charset="0"/>
                <a:ea typeface="宋体" panose="02010600030101010101" pitchFamily="2" charset="-122"/>
                <a:sym typeface="+mn-ea"/>
              </a:endParaRPr>
            </a:p>
          </p:txBody>
        </p:sp>
        <p:sp>
          <p:nvSpPr>
            <p:cNvPr id="44" name="矩形 43"/>
            <p:cNvSpPr/>
            <p:nvPr/>
          </p:nvSpPr>
          <p:spPr>
            <a:xfrm>
              <a:off x="1088299" y="4153868"/>
              <a:ext cx="2241974" cy="18759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a:solidFill>
                    <a:schemeClr val="tx1">
                      <a:lumMod val="65000"/>
                      <a:lumOff val="35000"/>
                    </a:schemeClr>
                  </a:solidFill>
                </a:rPr>
                <a:t>0</a:t>
              </a:r>
              <a:r>
                <a:rPr lang="en-US" altLang="zh-CN" b="1" dirty="0" smtClean="0">
                  <a:solidFill>
                    <a:schemeClr val="tx1">
                      <a:lumMod val="65000"/>
                      <a:lumOff val="35000"/>
                    </a:schemeClr>
                  </a:solidFill>
                </a:rPr>
                <a:t>6】</a:t>
              </a:r>
              <a:r>
                <a:rPr lang="zh-CN" altLang="en-US" b="1" dirty="0">
                  <a:solidFill>
                    <a:schemeClr val="tx1">
                      <a:lumMod val="65000"/>
                      <a:lumOff val="35000"/>
                    </a:schemeClr>
                  </a:solidFill>
                </a:rPr>
                <a:t>将数据库</a:t>
              </a:r>
              <a:r>
                <a:rPr lang="en-US" altLang="zh-CN" b="1" dirty="0">
                  <a:solidFill>
                    <a:schemeClr val="tx1">
                      <a:lumMod val="65000"/>
                      <a:lumOff val="35000"/>
                    </a:schemeClr>
                  </a:solidFill>
                </a:rPr>
                <a:t>mn2</a:t>
              </a:r>
              <a:r>
                <a:rPr lang="zh-CN" altLang="en-US" b="1" dirty="0">
                  <a:solidFill>
                    <a:schemeClr val="tx1">
                      <a:lumMod val="65000"/>
                      <a:lumOff val="35000"/>
                    </a:schemeClr>
                  </a:solidFill>
                </a:rPr>
                <a:t>的主数据文件最大大小改为</a:t>
              </a:r>
              <a:r>
                <a:rPr lang="en-US" altLang="zh-CN" b="1" dirty="0">
                  <a:solidFill>
                    <a:schemeClr val="tx1">
                      <a:lumMod val="65000"/>
                      <a:lumOff val="35000"/>
                    </a:schemeClr>
                  </a:solidFill>
                </a:rPr>
                <a:t>100MB</a:t>
              </a:r>
              <a:r>
                <a:rPr lang="zh-CN" altLang="en-US" b="1" dirty="0">
                  <a:solidFill>
                    <a:schemeClr val="tx1">
                      <a:lumMod val="65000"/>
                      <a:lumOff val="35000"/>
                    </a:schemeClr>
                  </a:solidFill>
                </a:rPr>
                <a:t>，增长方式改为</a:t>
              </a:r>
              <a:r>
                <a:rPr lang="en-US" altLang="zh-CN" b="1" dirty="0">
                  <a:solidFill>
                    <a:schemeClr val="tx1">
                      <a:lumMod val="65000"/>
                      <a:lumOff val="35000"/>
                    </a:schemeClr>
                  </a:solidFill>
                </a:rPr>
                <a:t>2MB</a:t>
              </a:r>
              <a:r>
                <a:rPr lang="zh-CN" altLang="en-US" b="1" dirty="0" smtClean="0">
                  <a:solidFill>
                    <a:schemeClr val="tx1">
                      <a:lumMod val="65000"/>
                      <a:lumOff val="35000"/>
                    </a:schemeClr>
                  </a:solidFill>
                </a:rPr>
                <a:t>。</a:t>
              </a:r>
              <a:endParaRPr lang="zh-CN" altLang="en-US" b="1" dirty="0">
                <a:solidFill>
                  <a:schemeClr val="tx1">
                    <a:lumMod val="65000"/>
                    <a:lumOff val="35000"/>
                  </a:schemeClr>
                </a:solidFill>
              </a:endParaRPr>
            </a:p>
          </p:txBody>
        </p:sp>
      </p:grpSp>
      <p:grpSp>
        <p:nvGrpSpPr>
          <p:cNvPr id="17" name="组合 16"/>
          <p:cNvGrpSpPr/>
          <p:nvPr/>
        </p:nvGrpSpPr>
        <p:grpSpPr>
          <a:xfrm>
            <a:off x="894390" y="2805782"/>
            <a:ext cx="10155756" cy="3725896"/>
            <a:chOff x="1088299" y="4153868"/>
            <a:chExt cx="2241974" cy="1645682"/>
          </a:xfrm>
        </p:grpSpPr>
        <p:sp>
          <p:nvSpPr>
            <p:cNvPr id="18" name="矩形 17"/>
            <p:cNvSpPr/>
            <p:nvPr/>
          </p:nvSpPr>
          <p:spPr>
            <a:xfrm>
              <a:off x="1088299" y="4535298"/>
              <a:ext cx="2142923" cy="1264252"/>
            </a:xfrm>
            <a:prstGeom prst="rect">
              <a:avLst/>
            </a:prstGeom>
          </p:spPr>
          <p:txBody>
            <a:bodyPr wrap="square">
              <a:spAutoFit/>
              <a:scene3d>
                <a:camera prst="orthographicFront"/>
                <a:lightRig rig="threePt" dir="t"/>
              </a:scene3d>
              <a:sp3d contourW="6350"/>
            </a:bodyPr>
            <a:lstStyle/>
            <a:p>
              <a:pPr indent="0"/>
              <a:r>
                <a:rPr lang="en-US" altLang="zh-CN" sz="2000" dirty="0">
                  <a:latin typeface="Courier New" panose="02070309020205020404" charset="0"/>
                  <a:ea typeface="宋体" panose="02010600030101010101" pitchFamily="2" charset="-122"/>
                  <a:sym typeface="+mn-ea"/>
                </a:rPr>
                <a:t>alter database mn2 add </a:t>
              </a:r>
              <a:r>
                <a:rPr lang="en-US" altLang="zh-CN" sz="2000" dirty="0" err="1">
                  <a:latin typeface="Courier New" panose="02070309020205020404" charset="0"/>
                  <a:ea typeface="宋体" panose="02010600030101010101" pitchFamily="2" charset="-122"/>
                  <a:sym typeface="+mn-ea"/>
                </a:rPr>
                <a:t>filegroup</a:t>
              </a:r>
              <a:r>
                <a:rPr lang="en-US" altLang="zh-CN" sz="2000" dirty="0">
                  <a:latin typeface="Courier New" panose="02070309020205020404" charset="0"/>
                  <a:ea typeface="宋体" panose="02010600030101010101" pitchFamily="2" charset="-122"/>
                  <a:sym typeface="+mn-ea"/>
                </a:rPr>
                <a:t> group1</a:t>
              </a:r>
            </a:p>
            <a:p>
              <a:pPr indent="0"/>
              <a:r>
                <a:rPr lang="en-US" altLang="zh-CN" sz="2000" dirty="0">
                  <a:latin typeface="Courier New" panose="02070309020205020404" charset="0"/>
                  <a:ea typeface="宋体" panose="02010600030101010101" pitchFamily="2" charset="-122"/>
                  <a:sym typeface="+mn-ea"/>
                </a:rPr>
                <a:t>go</a:t>
              </a:r>
            </a:p>
            <a:p>
              <a:pPr indent="0"/>
              <a:r>
                <a:rPr lang="en-US" altLang="zh-CN" sz="2000" dirty="0">
                  <a:latin typeface="Courier New" panose="02070309020205020404" charset="0"/>
                  <a:ea typeface="宋体" panose="02010600030101010101" pitchFamily="2" charset="-122"/>
                  <a:sym typeface="+mn-ea"/>
                </a:rPr>
                <a:t>alter database mn2 add file</a:t>
              </a:r>
            </a:p>
            <a:p>
              <a:pPr indent="0"/>
              <a:r>
                <a:rPr lang="en-US" altLang="zh-CN" sz="2000" dirty="0">
                  <a:latin typeface="Courier New" panose="02070309020205020404" charset="0"/>
                  <a:ea typeface="宋体" panose="02010600030101010101" pitchFamily="2" charset="-122"/>
                  <a:sym typeface="+mn-ea"/>
                </a:rPr>
                <a:t>(name=mn2a_data,filename='d:\</a:t>
              </a:r>
              <a:r>
                <a:rPr lang="en-US" altLang="zh-CN" sz="2000" dirty="0" err="1">
                  <a:latin typeface="Courier New" panose="02070309020205020404" charset="0"/>
                  <a:ea typeface="宋体" panose="02010600030101010101" pitchFamily="2" charset="-122"/>
                  <a:sym typeface="+mn-ea"/>
                </a:rPr>
                <a:t>mn</a:t>
              </a:r>
              <a:r>
                <a:rPr lang="en-US" altLang="zh-CN" sz="2000" dirty="0">
                  <a:latin typeface="Courier New" panose="02070309020205020404" charset="0"/>
                  <a:ea typeface="宋体" panose="02010600030101010101" pitchFamily="2" charset="-122"/>
                  <a:sym typeface="+mn-ea"/>
                </a:rPr>
                <a:t>\mn2a_data.ndf'),</a:t>
              </a:r>
            </a:p>
            <a:p>
              <a:pPr indent="0"/>
              <a:r>
                <a:rPr lang="en-US" altLang="zh-CN" sz="2000" dirty="0">
                  <a:latin typeface="Courier New" panose="02070309020205020404" charset="0"/>
                  <a:ea typeface="宋体" panose="02010600030101010101" pitchFamily="2" charset="-122"/>
                  <a:sym typeface="+mn-ea"/>
                </a:rPr>
                <a:t>(name=mn2b_data,filename='d:\</a:t>
              </a:r>
              <a:r>
                <a:rPr lang="en-US" altLang="zh-CN" sz="2000" dirty="0" err="1">
                  <a:latin typeface="Courier New" panose="02070309020205020404" charset="0"/>
                  <a:ea typeface="宋体" panose="02010600030101010101" pitchFamily="2" charset="-122"/>
                  <a:sym typeface="+mn-ea"/>
                </a:rPr>
                <a:t>mn</a:t>
              </a:r>
              <a:r>
                <a:rPr lang="en-US" altLang="zh-CN" sz="2000" dirty="0">
                  <a:latin typeface="Courier New" panose="02070309020205020404" charset="0"/>
                  <a:ea typeface="宋体" panose="02010600030101010101" pitchFamily="2" charset="-122"/>
                  <a:sym typeface="+mn-ea"/>
                </a:rPr>
                <a:t>\mn2b_data.ndf') to </a:t>
              </a:r>
              <a:r>
                <a:rPr lang="en-US" altLang="zh-CN" sz="2000" dirty="0" err="1">
                  <a:latin typeface="Courier New" panose="02070309020205020404" charset="0"/>
                  <a:ea typeface="宋体" panose="02010600030101010101" pitchFamily="2" charset="-122"/>
                  <a:sym typeface="+mn-ea"/>
                </a:rPr>
                <a:t>filegroup</a:t>
              </a:r>
              <a:r>
                <a:rPr lang="en-US" altLang="zh-CN" sz="2000" dirty="0">
                  <a:latin typeface="Courier New" panose="02070309020205020404" charset="0"/>
                  <a:ea typeface="宋体" panose="02010600030101010101" pitchFamily="2" charset="-122"/>
                  <a:sym typeface="+mn-ea"/>
                </a:rPr>
                <a:t> group1</a:t>
              </a:r>
            </a:p>
            <a:p>
              <a:pPr indent="0"/>
              <a:r>
                <a:rPr lang="en-US" altLang="zh-CN" sz="2000" dirty="0">
                  <a:latin typeface="Courier New" panose="02070309020205020404" charset="0"/>
                  <a:ea typeface="宋体" panose="02010600030101010101" pitchFamily="2" charset="-122"/>
                  <a:sym typeface="+mn-ea"/>
                </a:rPr>
                <a:t>go</a:t>
              </a:r>
            </a:p>
            <a:p>
              <a:pPr indent="0"/>
              <a:r>
                <a:rPr lang="en-US" altLang="zh-CN" sz="2000" dirty="0">
                  <a:latin typeface="Courier New" panose="02070309020205020404" charset="0"/>
                  <a:ea typeface="宋体" panose="02010600030101010101" pitchFamily="2" charset="-122"/>
                  <a:sym typeface="+mn-ea"/>
                </a:rPr>
                <a:t>alter database mn2 add log file(name=mn2a_log,filename='d:\</a:t>
              </a:r>
              <a:r>
                <a:rPr lang="en-US" altLang="zh-CN" sz="2000" dirty="0" err="1">
                  <a:latin typeface="Courier New" panose="02070309020205020404" charset="0"/>
                  <a:ea typeface="宋体" panose="02010600030101010101" pitchFamily="2" charset="-122"/>
                  <a:sym typeface="+mn-ea"/>
                </a:rPr>
                <a:t>mn</a:t>
              </a:r>
              <a:r>
                <a:rPr lang="en-US" altLang="zh-CN" sz="2000" dirty="0">
                  <a:latin typeface="Courier New" panose="02070309020205020404" charset="0"/>
                  <a:ea typeface="宋体" panose="02010600030101010101" pitchFamily="2" charset="-122"/>
                  <a:sym typeface="+mn-ea"/>
                </a:rPr>
                <a:t>\mn2a_log.ldf')</a:t>
              </a:r>
            </a:p>
          </p:txBody>
        </p:sp>
        <p:sp>
          <p:nvSpPr>
            <p:cNvPr id="19" name="矩形 18"/>
            <p:cNvSpPr/>
            <p:nvPr/>
          </p:nvSpPr>
          <p:spPr>
            <a:xfrm>
              <a:off x="1088299" y="4153868"/>
              <a:ext cx="2241974" cy="33441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07</a:t>
              </a:r>
              <a:r>
                <a:rPr lang="en-US" altLang="zh-CN" b="1" dirty="0">
                  <a:solidFill>
                    <a:schemeClr val="tx1">
                      <a:lumMod val="65000"/>
                      <a:lumOff val="35000"/>
                    </a:schemeClr>
                  </a:solidFill>
                </a:rPr>
                <a:t>】 </a:t>
              </a:r>
              <a:r>
                <a:rPr lang="zh-CN" altLang="en-US" b="1" dirty="0">
                  <a:solidFill>
                    <a:schemeClr val="tx1">
                      <a:lumMod val="65000"/>
                      <a:lumOff val="35000"/>
                    </a:schemeClr>
                  </a:solidFill>
                </a:rPr>
                <a:t>添加一个包含两个数据文件（逻辑名分别为</a:t>
              </a:r>
              <a:r>
                <a:rPr lang="en-US" altLang="zh-CN" b="1" dirty="0">
                  <a:solidFill>
                    <a:schemeClr val="tx1">
                      <a:lumMod val="65000"/>
                      <a:lumOff val="35000"/>
                    </a:schemeClr>
                  </a:solidFill>
                </a:rPr>
                <a:t>mn2a_data</a:t>
              </a:r>
              <a:r>
                <a:rPr lang="zh-CN" altLang="en-US" b="1" dirty="0">
                  <a:solidFill>
                    <a:schemeClr val="tx1">
                      <a:lumMod val="65000"/>
                      <a:lumOff val="35000"/>
                    </a:schemeClr>
                  </a:solidFill>
                </a:rPr>
                <a:t>、</a:t>
              </a:r>
              <a:r>
                <a:rPr lang="en-US" altLang="zh-CN" b="1" dirty="0">
                  <a:solidFill>
                    <a:schemeClr val="tx1">
                      <a:lumMod val="65000"/>
                      <a:lumOff val="35000"/>
                    </a:schemeClr>
                  </a:solidFill>
                </a:rPr>
                <a:t>mn2b_data</a:t>
              </a:r>
              <a:r>
                <a:rPr lang="zh-CN" altLang="en-US" b="1" dirty="0">
                  <a:solidFill>
                    <a:schemeClr val="tx1">
                      <a:lumMod val="65000"/>
                      <a:lumOff val="35000"/>
                    </a:schemeClr>
                  </a:solidFill>
                </a:rPr>
                <a:t>）的文件组</a:t>
              </a:r>
              <a:r>
                <a:rPr lang="en-US" altLang="zh-CN" b="1" dirty="0">
                  <a:solidFill>
                    <a:schemeClr val="tx1">
                      <a:lumMod val="65000"/>
                      <a:lumOff val="35000"/>
                    </a:schemeClr>
                  </a:solidFill>
                </a:rPr>
                <a:t>group1</a:t>
              </a:r>
              <a:r>
                <a:rPr lang="zh-CN" altLang="en-US" b="1" dirty="0">
                  <a:solidFill>
                    <a:schemeClr val="tx1">
                      <a:lumMod val="65000"/>
                      <a:lumOff val="35000"/>
                    </a:schemeClr>
                  </a:solidFill>
                </a:rPr>
                <a:t>和一个日志文件（逻辑名为</a:t>
              </a:r>
              <a:r>
                <a:rPr lang="en-US" altLang="zh-CN" b="1" dirty="0">
                  <a:solidFill>
                    <a:schemeClr val="tx1">
                      <a:lumMod val="65000"/>
                      <a:lumOff val="35000"/>
                    </a:schemeClr>
                  </a:solidFill>
                </a:rPr>
                <a:t>mn2a_log</a:t>
              </a:r>
              <a:r>
                <a:rPr lang="zh-CN" altLang="en-US" b="1" dirty="0">
                  <a:solidFill>
                    <a:schemeClr val="tx1">
                      <a:lumMod val="65000"/>
                      <a:lumOff val="35000"/>
                    </a:schemeClr>
                  </a:solidFill>
                </a:rPr>
                <a:t>）到</a:t>
              </a:r>
              <a:r>
                <a:rPr lang="en-US" altLang="zh-CN" b="1" dirty="0">
                  <a:solidFill>
                    <a:schemeClr val="tx1">
                      <a:lumMod val="65000"/>
                      <a:lumOff val="35000"/>
                    </a:schemeClr>
                  </a:solidFill>
                </a:rPr>
                <a:t>mn2</a:t>
              </a:r>
              <a:r>
                <a:rPr lang="zh-CN" altLang="en-US" b="1" dirty="0">
                  <a:solidFill>
                    <a:schemeClr val="tx1">
                      <a:lumMod val="65000"/>
                      <a:lumOff val="35000"/>
                    </a:schemeClr>
                  </a:solidFill>
                </a:rPr>
                <a:t>数据库中。</a:t>
              </a:r>
            </a:p>
          </p:txBody>
        </p:sp>
      </p:grpSp>
    </p:spTree>
    <p:extLst>
      <p:ext uri="{BB962C8B-B14F-4D97-AF65-F5344CB8AC3E}">
        <p14:creationId xmlns:p14="http://schemas.microsoft.com/office/powerpoint/2010/main" val="192940351"/>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084854"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语句修改数据库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90" y="1312259"/>
            <a:ext cx="10155756" cy="2156236"/>
            <a:chOff x="1088299" y="4153868"/>
            <a:chExt cx="2241974" cy="952383"/>
          </a:xfrm>
        </p:grpSpPr>
        <p:sp>
          <p:nvSpPr>
            <p:cNvPr id="43" name="矩形 42"/>
            <p:cNvSpPr/>
            <p:nvPr/>
          </p:nvSpPr>
          <p:spPr>
            <a:xfrm>
              <a:off x="1088299" y="4385763"/>
              <a:ext cx="2209831" cy="720488"/>
            </a:xfrm>
            <a:prstGeom prst="rect">
              <a:avLst/>
            </a:prstGeom>
          </p:spPr>
          <p:txBody>
            <a:bodyPr wrap="square">
              <a:spAutoFit/>
              <a:scene3d>
                <a:camera prst="orthographicFront"/>
                <a:lightRig rig="threePt" dir="t"/>
              </a:scene3d>
              <a:sp3d contourW="6350"/>
            </a:bodyPr>
            <a:lstStyle/>
            <a:p>
              <a:pPr indent="0"/>
              <a:r>
                <a:rPr lang="en-US" altLang="zh-CN" sz="2000" dirty="0">
                  <a:latin typeface="Courier New" panose="02070309020205020404" charset="0"/>
                  <a:ea typeface="宋体" panose="02010600030101010101" pitchFamily="2" charset="-122"/>
                  <a:sym typeface="+mn-ea"/>
                </a:rPr>
                <a:t>alter database mn2 remove file mn2a_data</a:t>
              </a:r>
            </a:p>
            <a:p>
              <a:pPr indent="0"/>
              <a:r>
                <a:rPr lang="en-US" altLang="zh-CN" sz="2000" dirty="0">
                  <a:latin typeface="Courier New" panose="02070309020205020404" charset="0"/>
                  <a:ea typeface="宋体" panose="02010600030101010101" pitchFamily="2" charset="-122"/>
                  <a:sym typeface="+mn-ea"/>
                </a:rPr>
                <a:t>go</a:t>
              </a:r>
            </a:p>
            <a:p>
              <a:pPr indent="0"/>
              <a:r>
                <a:rPr lang="en-US" altLang="zh-CN" sz="2000" dirty="0">
                  <a:latin typeface="Courier New" panose="02070309020205020404" charset="0"/>
                  <a:ea typeface="宋体" panose="02010600030101010101" pitchFamily="2" charset="-122"/>
                  <a:sym typeface="+mn-ea"/>
                </a:rPr>
                <a:t>alter database mn2 remove file mn2b_data</a:t>
              </a:r>
            </a:p>
            <a:p>
              <a:pPr indent="0"/>
              <a:r>
                <a:rPr lang="en-US" altLang="zh-CN" sz="2000" dirty="0">
                  <a:latin typeface="Courier New" panose="02070309020205020404" charset="0"/>
                  <a:ea typeface="宋体" panose="02010600030101010101" pitchFamily="2" charset="-122"/>
                  <a:sym typeface="+mn-ea"/>
                </a:rPr>
                <a:t>go</a:t>
              </a:r>
            </a:p>
            <a:p>
              <a:pPr indent="0"/>
              <a:r>
                <a:rPr lang="en-US" altLang="zh-CN" sz="2000" dirty="0">
                  <a:latin typeface="Courier New" panose="02070309020205020404" charset="0"/>
                  <a:ea typeface="宋体" panose="02010600030101010101" pitchFamily="2" charset="-122"/>
                  <a:sym typeface="+mn-ea"/>
                </a:rPr>
                <a:t>alter database mn2 remove </a:t>
              </a:r>
              <a:r>
                <a:rPr lang="en-US" altLang="zh-CN" sz="2000" dirty="0" err="1">
                  <a:latin typeface="Courier New" panose="02070309020205020404" charset="0"/>
                  <a:ea typeface="宋体" panose="02010600030101010101" pitchFamily="2" charset="-122"/>
                  <a:sym typeface="+mn-ea"/>
                </a:rPr>
                <a:t>filegroup</a:t>
              </a:r>
              <a:r>
                <a:rPr lang="en-US" altLang="zh-CN" sz="2000" dirty="0">
                  <a:latin typeface="Courier New" panose="02070309020205020404" charset="0"/>
                  <a:ea typeface="宋体" panose="02010600030101010101" pitchFamily="2" charset="-122"/>
                  <a:sym typeface="+mn-ea"/>
                </a:rPr>
                <a:t> group1</a:t>
              </a:r>
            </a:p>
          </p:txBody>
        </p:sp>
        <p:sp>
          <p:nvSpPr>
            <p:cNvPr id="44" name="矩形 43"/>
            <p:cNvSpPr/>
            <p:nvPr/>
          </p:nvSpPr>
          <p:spPr>
            <a:xfrm>
              <a:off x="1088299" y="4153868"/>
              <a:ext cx="2241974" cy="203912"/>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smtClean="0">
                  <a:solidFill>
                    <a:schemeClr val="tx1">
                      <a:lumMod val="65000"/>
                      <a:lumOff val="35000"/>
                    </a:schemeClr>
                  </a:solidFill>
                </a:rPr>
                <a:t>【</a:t>
              </a:r>
              <a:r>
                <a:rPr lang="zh-CN" altLang="en-US" sz="2000" b="1" dirty="0" smtClean="0">
                  <a:solidFill>
                    <a:schemeClr val="tx1">
                      <a:lumMod val="65000"/>
                      <a:lumOff val="35000"/>
                    </a:schemeClr>
                  </a:solidFill>
                </a:rPr>
                <a:t>例</a:t>
              </a:r>
              <a:r>
                <a:rPr lang="en-US" altLang="zh-CN" sz="2000" b="1" dirty="0" smtClean="0">
                  <a:solidFill>
                    <a:schemeClr val="tx1">
                      <a:lumMod val="65000"/>
                      <a:lumOff val="35000"/>
                    </a:schemeClr>
                  </a:solidFill>
                </a:rPr>
                <a:t>08</a:t>
              </a:r>
              <a:r>
                <a:rPr lang="en-US" altLang="zh-CN" sz="2000" b="1" dirty="0">
                  <a:solidFill>
                    <a:schemeClr val="tx1">
                      <a:lumMod val="65000"/>
                      <a:lumOff val="35000"/>
                    </a:schemeClr>
                  </a:solidFill>
                </a:rPr>
                <a:t>】 </a:t>
              </a:r>
              <a:r>
                <a:rPr lang="zh-CN" altLang="en-US" sz="2000" b="1" dirty="0">
                  <a:solidFill>
                    <a:schemeClr val="tx1">
                      <a:lumMod val="65000"/>
                      <a:lumOff val="35000"/>
                    </a:schemeClr>
                  </a:solidFill>
                </a:rPr>
                <a:t>从</a:t>
              </a:r>
              <a:r>
                <a:rPr lang="en-US" altLang="zh-CN" sz="2000" b="1" dirty="0">
                  <a:solidFill>
                    <a:schemeClr val="tx1">
                      <a:lumMod val="65000"/>
                      <a:lumOff val="35000"/>
                    </a:schemeClr>
                  </a:solidFill>
                </a:rPr>
                <a:t>mn2</a:t>
              </a:r>
              <a:r>
                <a:rPr lang="zh-CN" altLang="en-US" sz="2000" b="1" dirty="0">
                  <a:solidFill>
                    <a:schemeClr val="tx1">
                      <a:lumMod val="65000"/>
                      <a:lumOff val="35000"/>
                    </a:schemeClr>
                  </a:solidFill>
                </a:rPr>
                <a:t>中删除文件组</a:t>
              </a:r>
              <a:r>
                <a:rPr lang="en-US" altLang="zh-CN" sz="2000" b="1" dirty="0">
                  <a:solidFill>
                    <a:schemeClr val="tx1">
                      <a:lumMod val="65000"/>
                      <a:lumOff val="35000"/>
                    </a:schemeClr>
                  </a:solidFill>
                </a:rPr>
                <a:t>group1</a:t>
              </a:r>
              <a:r>
                <a:rPr lang="zh-CN" altLang="en-US" sz="2000" b="1" dirty="0">
                  <a:solidFill>
                    <a:schemeClr val="tx1">
                      <a:lumMod val="65000"/>
                      <a:lumOff val="35000"/>
                    </a:schemeClr>
                  </a:solidFill>
                </a:rPr>
                <a:t>。</a:t>
              </a:r>
            </a:p>
          </p:txBody>
        </p:sp>
      </p:grpSp>
      <p:grpSp>
        <p:nvGrpSpPr>
          <p:cNvPr id="17" name="组合 16"/>
          <p:cNvGrpSpPr/>
          <p:nvPr/>
        </p:nvGrpSpPr>
        <p:grpSpPr>
          <a:xfrm>
            <a:off x="891251" y="3948783"/>
            <a:ext cx="10158895" cy="1589678"/>
            <a:chOff x="1087606" y="4153868"/>
            <a:chExt cx="2242667" cy="702141"/>
          </a:xfrm>
        </p:grpSpPr>
        <p:sp>
          <p:nvSpPr>
            <p:cNvPr id="18" name="矩形 17"/>
            <p:cNvSpPr/>
            <p:nvPr/>
          </p:nvSpPr>
          <p:spPr>
            <a:xfrm>
              <a:off x="1087606" y="4407403"/>
              <a:ext cx="2142923" cy="448606"/>
            </a:xfrm>
            <a:prstGeom prst="rect">
              <a:avLst/>
            </a:prstGeom>
          </p:spPr>
          <p:txBody>
            <a:bodyPr wrap="square">
              <a:spAutoFit/>
              <a:scene3d>
                <a:camera prst="orthographicFront"/>
                <a:lightRig rig="threePt" dir="t"/>
              </a:scene3d>
              <a:sp3d contourW="6350"/>
            </a:bodyPr>
            <a:lstStyle/>
            <a:p>
              <a:pPr indent="0"/>
              <a:r>
                <a:rPr lang="en-US" altLang="zh-CN" sz="2000" dirty="0">
                  <a:latin typeface="Courier New" panose="02070309020205020404" charset="0"/>
                  <a:ea typeface="宋体" panose="02010600030101010101" pitchFamily="2" charset="-122"/>
                  <a:sym typeface="+mn-ea"/>
                </a:rPr>
                <a:t>alter database mn2 remove file mn2a_log</a:t>
              </a:r>
            </a:p>
            <a:p>
              <a:pPr indent="0"/>
              <a:r>
                <a:rPr lang="en-US" altLang="zh-CN" sz="2000" dirty="0">
                  <a:latin typeface="Courier New" panose="02070309020205020404" charset="0"/>
                  <a:ea typeface="宋体" panose="02010600030101010101" pitchFamily="2" charset="-122"/>
                  <a:sym typeface="+mn-ea"/>
                </a:rPr>
                <a:t>go</a:t>
              </a:r>
            </a:p>
            <a:p>
              <a:pPr indent="0"/>
              <a:r>
                <a:rPr lang="en-US" altLang="zh-CN" sz="2000" dirty="0">
                  <a:latin typeface="Courier New" panose="02070309020205020404" charset="0"/>
                  <a:ea typeface="宋体" panose="02010600030101010101" pitchFamily="2" charset="-122"/>
                  <a:sym typeface="+mn-ea"/>
                </a:rPr>
                <a:t>alter database mn2 modify name=moni2</a:t>
              </a:r>
            </a:p>
          </p:txBody>
        </p:sp>
        <p:sp>
          <p:nvSpPr>
            <p:cNvPr id="19" name="矩形 18"/>
            <p:cNvSpPr/>
            <p:nvPr/>
          </p:nvSpPr>
          <p:spPr>
            <a:xfrm>
              <a:off x="1088299" y="4153868"/>
              <a:ext cx="2241974" cy="203912"/>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smtClean="0">
                  <a:solidFill>
                    <a:schemeClr val="tx1">
                      <a:lumMod val="65000"/>
                      <a:lumOff val="35000"/>
                    </a:schemeClr>
                  </a:solidFill>
                </a:rPr>
                <a:t>【</a:t>
              </a:r>
              <a:r>
                <a:rPr lang="zh-CN" altLang="en-US" sz="2000" b="1" dirty="0" smtClean="0">
                  <a:solidFill>
                    <a:schemeClr val="tx1">
                      <a:lumMod val="65000"/>
                      <a:lumOff val="35000"/>
                    </a:schemeClr>
                  </a:solidFill>
                </a:rPr>
                <a:t>例</a:t>
              </a:r>
              <a:r>
                <a:rPr lang="en-US" altLang="zh-CN" sz="2000" b="1" dirty="0" smtClean="0">
                  <a:solidFill>
                    <a:schemeClr val="tx1">
                      <a:lumMod val="65000"/>
                      <a:lumOff val="35000"/>
                    </a:schemeClr>
                  </a:solidFill>
                </a:rPr>
                <a:t>09</a:t>
              </a:r>
              <a:r>
                <a:rPr lang="en-US" altLang="zh-CN" sz="2000" b="1" dirty="0">
                  <a:solidFill>
                    <a:schemeClr val="tx1">
                      <a:lumMod val="65000"/>
                      <a:lumOff val="35000"/>
                    </a:schemeClr>
                  </a:solidFill>
                </a:rPr>
                <a:t>】 </a:t>
              </a:r>
              <a:r>
                <a:rPr lang="zh-CN" altLang="en-US" sz="2000" b="1" dirty="0">
                  <a:solidFill>
                    <a:schemeClr val="tx1">
                      <a:lumMod val="65000"/>
                      <a:lumOff val="35000"/>
                    </a:schemeClr>
                  </a:solidFill>
                </a:rPr>
                <a:t>从数据库</a:t>
              </a:r>
              <a:r>
                <a:rPr lang="en-US" altLang="zh-CN" sz="2000" b="1" dirty="0">
                  <a:solidFill>
                    <a:schemeClr val="tx1">
                      <a:lumMod val="65000"/>
                      <a:lumOff val="35000"/>
                    </a:schemeClr>
                  </a:solidFill>
                </a:rPr>
                <a:t>mn2</a:t>
              </a:r>
              <a:r>
                <a:rPr lang="zh-CN" altLang="en-US" sz="2000" b="1" dirty="0">
                  <a:solidFill>
                    <a:schemeClr val="tx1">
                      <a:lumMod val="65000"/>
                      <a:lumOff val="35000"/>
                    </a:schemeClr>
                  </a:solidFill>
                </a:rPr>
                <a:t>中删除逻辑名为</a:t>
              </a:r>
              <a:r>
                <a:rPr lang="en-US" altLang="zh-CN" sz="2000" b="1" dirty="0">
                  <a:solidFill>
                    <a:schemeClr val="tx1">
                      <a:lumMod val="65000"/>
                      <a:lumOff val="35000"/>
                    </a:schemeClr>
                  </a:solidFill>
                </a:rPr>
                <a:t>mn2a_log</a:t>
              </a:r>
              <a:r>
                <a:rPr lang="zh-CN" altLang="en-US" sz="2000" b="1" dirty="0">
                  <a:solidFill>
                    <a:schemeClr val="tx1">
                      <a:lumMod val="65000"/>
                      <a:lumOff val="35000"/>
                    </a:schemeClr>
                  </a:solidFill>
                </a:rPr>
                <a:t>的日志文件，并将数据库改名</a:t>
              </a:r>
              <a:r>
                <a:rPr lang="en-US" altLang="zh-CN" sz="2000" b="1" dirty="0">
                  <a:solidFill>
                    <a:schemeClr val="tx1">
                      <a:lumMod val="65000"/>
                      <a:lumOff val="35000"/>
                    </a:schemeClr>
                  </a:solidFill>
                </a:rPr>
                <a:t>moni2</a:t>
              </a:r>
              <a:r>
                <a:rPr lang="zh-CN" altLang="en-US" sz="2000" b="1" dirty="0">
                  <a:solidFill>
                    <a:schemeClr val="tx1">
                      <a:lumMod val="65000"/>
                      <a:lumOff val="35000"/>
                    </a:schemeClr>
                  </a:solidFill>
                </a:rPr>
                <a:t>。</a:t>
              </a:r>
            </a:p>
          </p:txBody>
        </p:sp>
      </p:grpSp>
      <p:sp>
        <p:nvSpPr>
          <p:cNvPr id="2" name="矩形 1"/>
          <p:cNvSpPr/>
          <p:nvPr/>
        </p:nvSpPr>
        <p:spPr>
          <a:xfrm>
            <a:off x="1036092" y="5637014"/>
            <a:ext cx="3347391" cy="400110"/>
          </a:xfrm>
          <a:prstGeom prst="rect">
            <a:avLst/>
          </a:prstGeom>
        </p:spPr>
        <p:txBody>
          <a:bodyPr wrap="none">
            <a:spAutoFit/>
          </a:bodyPr>
          <a:lstStyle/>
          <a:p>
            <a:r>
              <a:rPr lang="zh-CN" altLang="zh-CN" sz="2000" b="1" dirty="0"/>
              <a:t>注意</a:t>
            </a:r>
            <a:r>
              <a:rPr lang="en-US" altLang="zh-CN" sz="2000" b="1" dirty="0"/>
              <a:t>:</a:t>
            </a:r>
            <a:r>
              <a:rPr lang="zh-CN" altLang="zh-CN" sz="2000" b="1" dirty="0"/>
              <a:t>不能删除主日志文件。</a:t>
            </a:r>
          </a:p>
        </p:txBody>
      </p:sp>
      <p:sp>
        <p:nvSpPr>
          <p:cNvPr id="3" name="矩形 2"/>
          <p:cNvSpPr/>
          <p:nvPr/>
        </p:nvSpPr>
        <p:spPr>
          <a:xfrm>
            <a:off x="894390" y="3467627"/>
            <a:ext cx="6083717" cy="400110"/>
          </a:xfrm>
          <a:prstGeom prst="rect">
            <a:avLst/>
          </a:prstGeom>
        </p:spPr>
        <p:txBody>
          <a:bodyPr wrap="none">
            <a:spAutoFit/>
          </a:bodyPr>
          <a:lstStyle/>
          <a:p>
            <a:r>
              <a:rPr lang="zh-CN" altLang="zh-CN" sz="2000" b="1" dirty="0"/>
              <a:t>注意：主文件组和有数据文件的文件组不</a:t>
            </a:r>
            <a:r>
              <a:rPr lang="zh-CN" altLang="zh-CN" sz="2000" b="1" dirty="0" smtClean="0"/>
              <a:t>能</a:t>
            </a:r>
            <a:r>
              <a:rPr lang="zh-CN" altLang="en-US" sz="2000" b="1" dirty="0"/>
              <a:t>被</a:t>
            </a:r>
            <a:r>
              <a:rPr lang="zh-CN" altLang="zh-CN" sz="2000" b="1" dirty="0" smtClean="0"/>
              <a:t>删</a:t>
            </a:r>
            <a:r>
              <a:rPr lang="zh-CN" altLang="zh-CN" sz="2000" b="1" dirty="0"/>
              <a:t>除。</a:t>
            </a:r>
          </a:p>
        </p:txBody>
      </p:sp>
    </p:spTree>
    <p:extLst>
      <p:ext uri="{BB962C8B-B14F-4D97-AF65-F5344CB8AC3E}">
        <p14:creationId xmlns:p14="http://schemas.microsoft.com/office/powerpoint/2010/main" val="3703060780"/>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04</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数据库的删除</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22102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删除数据库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60732" y="1312262"/>
            <a:ext cx="10155756" cy="1232903"/>
            <a:chOff x="1088299" y="4153868"/>
            <a:chExt cx="2241974" cy="544558"/>
          </a:xfrm>
        </p:grpSpPr>
        <p:sp>
          <p:nvSpPr>
            <p:cNvPr id="43" name="矩形 42"/>
            <p:cNvSpPr/>
            <p:nvPr/>
          </p:nvSpPr>
          <p:spPr>
            <a:xfrm>
              <a:off x="1088299" y="4385762"/>
              <a:ext cx="2142230" cy="312664"/>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启动</a:t>
              </a:r>
              <a:r>
                <a:rPr lang="en-US" altLang="zh-CN" sz="2000" dirty="0">
                  <a:latin typeface="Courier New" panose="02070309020205020404" charset="0"/>
                  <a:ea typeface="宋体" panose="02010600030101010101" pitchFamily="2" charset="-122"/>
                  <a:sym typeface="+mn-ea"/>
                </a:rPr>
                <a:t>SSMS</a:t>
              </a:r>
              <a:r>
                <a:rPr lang="zh-CN" altLang="en-US" sz="2000" dirty="0">
                  <a:latin typeface="Courier New" panose="02070309020205020404" charset="0"/>
                  <a:ea typeface="宋体" panose="02010600030101010101" pitchFamily="2" charset="-122"/>
                  <a:sym typeface="+mn-ea"/>
                </a:rPr>
                <a:t>，在“对象资源管理器”窗格中，逐级展开控制台根目录，右击要删除的数据库，在打开的“删除对象”窗口中，单击“确定”按钮即可，如图</a:t>
              </a:r>
              <a:r>
                <a:rPr lang="en-US" altLang="zh-CN" sz="2000" dirty="0">
                  <a:latin typeface="Courier New" panose="02070309020205020404" charset="0"/>
                  <a:ea typeface="宋体" panose="02010600030101010101" pitchFamily="2" charset="-122"/>
                  <a:sym typeface="+mn-ea"/>
                </a:rPr>
                <a:t>4-11</a:t>
              </a:r>
              <a:r>
                <a:rPr lang="zh-CN" altLang="en-US" sz="2000" dirty="0">
                  <a:latin typeface="Courier New" panose="02070309020205020404" charset="0"/>
                  <a:ea typeface="宋体" panose="02010600030101010101" pitchFamily="2" charset="-122"/>
                  <a:sym typeface="+mn-ea"/>
                </a:rPr>
                <a:t>所示。</a:t>
              </a:r>
            </a:p>
          </p:txBody>
        </p:sp>
        <p:sp>
          <p:nvSpPr>
            <p:cNvPr id="44" name="矩形 43"/>
            <p:cNvSpPr/>
            <p:nvPr/>
          </p:nvSpPr>
          <p:spPr>
            <a:xfrm>
              <a:off x="1088299" y="4153868"/>
              <a:ext cx="2241974" cy="17496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删除数据库</a:t>
              </a:r>
            </a:p>
          </p:txBody>
        </p:sp>
      </p:grpSp>
      <p:pic>
        <p:nvPicPr>
          <p:cNvPr id="9218" name="Picture 2" descr="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669" y="2923469"/>
            <a:ext cx="8615832" cy="3537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20081" y="6465825"/>
            <a:ext cx="3023007"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4-11  </a:t>
            </a:r>
            <a:r>
              <a:rPr lang="zh-CN" altLang="zh-CN" dirty="0">
                <a:latin typeface="Times New Roman"/>
                <a:ea typeface="宋体"/>
              </a:rPr>
              <a:t>“删除数据库”窗口</a:t>
            </a:r>
            <a:endParaRPr lang="zh-CN" altLang="zh-CN" dirty="0">
              <a:effectLst/>
              <a:latin typeface="Times New Roman"/>
              <a:ea typeface="宋体"/>
            </a:endParaRPr>
          </a:p>
        </p:txBody>
      </p:sp>
    </p:spTree>
    <p:extLst>
      <p:ext uri="{BB962C8B-B14F-4D97-AF65-F5344CB8AC3E}">
        <p14:creationId xmlns:p14="http://schemas.microsoft.com/office/powerpoint/2010/main" val="1616488009"/>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5084854"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T-SQL</a:t>
            </a:r>
            <a:r>
              <a:rPr lang="zh-CN" altLang="en-US" sz="3200" b="1" dirty="0">
                <a:solidFill>
                  <a:srgbClr val="2980B9"/>
                </a:solidFill>
                <a:ea typeface="微软雅黑" panose="020B0503020204020204" charset="-122"/>
              </a:rPr>
              <a:t>语句删除数据库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894389" y="1312259"/>
            <a:ext cx="10316369" cy="1232905"/>
            <a:chOff x="1088299" y="4153868"/>
            <a:chExt cx="2241974" cy="544559"/>
          </a:xfrm>
        </p:grpSpPr>
        <p:sp>
          <p:nvSpPr>
            <p:cNvPr id="43" name="矩形 42"/>
            <p:cNvSpPr/>
            <p:nvPr/>
          </p:nvSpPr>
          <p:spPr>
            <a:xfrm>
              <a:off x="1088299" y="4385762"/>
              <a:ext cx="2207069" cy="312665"/>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格式：</a:t>
              </a:r>
              <a:r>
                <a:rPr lang="en-US" altLang="zh-CN" sz="2000" dirty="0">
                  <a:latin typeface="Courier New" panose="02070309020205020404" charset="0"/>
                  <a:ea typeface="宋体" panose="02010600030101010101" pitchFamily="2" charset="-122"/>
                  <a:sym typeface="+mn-ea"/>
                </a:rPr>
                <a:t>drop database &lt;</a:t>
              </a:r>
              <a:r>
                <a:rPr lang="zh-CN" altLang="en-US" sz="2000" dirty="0">
                  <a:latin typeface="Courier New" panose="02070309020205020404" charset="0"/>
                  <a:ea typeface="宋体" panose="02010600030101010101" pitchFamily="2" charset="-122"/>
                  <a:sym typeface="+mn-ea"/>
                </a:rPr>
                <a:t>数据库名称</a:t>
              </a:r>
              <a:r>
                <a:rPr lang="en-US" altLang="zh-CN" sz="2000" dirty="0">
                  <a:latin typeface="Courier New" panose="02070309020205020404" charset="0"/>
                  <a:ea typeface="宋体" panose="02010600030101010101" pitchFamily="2" charset="-122"/>
                  <a:sym typeface="+mn-ea"/>
                </a:rPr>
                <a:t>&gt; </a:t>
              </a:r>
            </a:p>
            <a:p>
              <a:pPr indent="0"/>
              <a:r>
                <a:rPr lang="zh-CN" altLang="en-US" sz="2000" dirty="0">
                  <a:latin typeface="Courier New" panose="02070309020205020404" charset="0"/>
                  <a:ea typeface="宋体" panose="02010600030101010101" pitchFamily="2" charset="-122"/>
                  <a:sym typeface="+mn-ea"/>
                </a:rPr>
                <a:t>功能：删除指定名称的数据库。</a:t>
              </a:r>
            </a:p>
          </p:txBody>
        </p:sp>
        <p:sp>
          <p:nvSpPr>
            <p:cNvPr id="44" name="矩形 43"/>
            <p:cNvSpPr/>
            <p:nvPr/>
          </p:nvSpPr>
          <p:spPr>
            <a:xfrm>
              <a:off x="1088299" y="4153868"/>
              <a:ext cx="2241974" cy="203912"/>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chemeClr val="tx1">
                      <a:lumMod val="65000"/>
                      <a:lumOff val="35000"/>
                    </a:schemeClr>
                  </a:solidFill>
                </a:rPr>
                <a:t>语句语法格式</a:t>
              </a:r>
            </a:p>
          </p:txBody>
        </p:sp>
      </p:grpSp>
      <p:grpSp>
        <p:nvGrpSpPr>
          <p:cNvPr id="12" name="组合 11"/>
          <p:cNvGrpSpPr/>
          <p:nvPr/>
        </p:nvGrpSpPr>
        <p:grpSpPr>
          <a:xfrm>
            <a:off x="879149" y="2897222"/>
            <a:ext cx="10316369" cy="925129"/>
            <a:chOff x="1088299" y="4153868"/>
            <a:chExt cx="2241974" cy="408618"/>
          </a:xfrm>
        </p:grpSpPr>
        <p:sp>
          <p:nvSpPr>
            <p:cNvPr id="13" name="矩形 12"/>
            <p:cNvSpPr/>
            <p:nvPr/>
          </p:nvSpPr>
          <p:spPr>
            <a:xfrm>
              <a:off x="1088299" y="4385762"/>
              <a:ext cx="2207069" cy="176724"/>
            </a:xfrm>
            <a:prstGeom prst="rect">
              <a:avLst/>
            </a:prstGeom>
          </p:spPr>
          <p:txBody>
            <a:bodyPr wrap="square">
              <a:spAutoFit/>
              <a:scene3d>
                <a:camera prst="orthographicFront"/>
                <a:lightRig rig="threePt" dir="t"/>
              </a:scene3d>
              <a:sp3d contourW="6350"/>
            </a:bodyPr>
            <a:lstStyle/>
            <a:p>
              <a:pPr indent="0"/>
              <a:r>
                <a:rPr lang="en-US" altLang="zh-CN" sz="2000" dirty="0">
                  <a:latin typeface="Courier New" panose="02070309020205020404" charset="0"/>
                  <a:ea typeface="宋体" panose="02010600030101010101" pitchFamily="2" charset="-122"/>
                  <a:sym typeface="+mn-ea"/>
                </a:rPr>
                <a:t>drop database moni2</a:t>
              </a:r>
              <a:endParaRPr lang="zh-CN" altLang="en-US" sz="2000" dirty="0">
                <a:latin typeface="Courier New" panose="02070309020205020404" charset="0"/>
                <a:ea typeface="宋体" panose="02010600030101010101" pitchFamily="2" charset="-122"/>
                <a:sym typeface="+mn-ea"/>
              </a:endParaRPr>
            </a:p>
          </p:txBody>
        </p:sp>
        <p:sp>
          <p:nvSpPr>
            <p:cNvPr id="14" name="矩形 13"/>
            <p:cNvSpPr/>
            <p:nvPr/>
          </p:nvSpPr>
          <p:spPr>
            <a:xfrm>
              <a:off x="1088299" y="4153868"/>
              <a:ext cx="2241974" cy="203912"/>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smtClean="0">
                  <a:solidFill>
                    <a:schemeClr val="tx1">
                      <a:lumMod val="65000"/>
                      <a:lumOff val="35000"/>
                    </a:schemeClr>
                  </a:solidFill>
                </a:rPr>
                <a:t>【</a:t>
              </a:r>
              <a:r>
                <a:rPr lang="zh-CN" altLang="en-US" sz="2000" b="1" dirty="0" smtClean="0">
                  <a:solidFill>
                    <a:schemeClr val="tx1">
                      <a:lumMod val="65000"/>
                      <a:lumOff val="35000"/>
                    </a:schemeClr>
                  </a:solidFill>
                </a:rPr>
                <a:t>例</a:t>
              </a:r>
              <a:r>
                <a:rPr lang="en-US" altLang="zh-CN" sz="2000" b="1" dirty="0" smtClean="0">
                  <a:solidFill>
                    <a:schemeClr val="tx1">
                      <a:lumMod val="65000"/>
                      <a:lumOff val="35000"/>
                    </a:schemeClr>
                  </a:solidFill>
                </a:rPr>
                <a:t>10</a:t>
              </a:r>
              <a:r>
                <a:rPr lang="en-US" altLang="zh-CN" sz="2000" b="1" dirty="0">
                  <a:solidFill>
                    <a:schemeClr val="tx1">
                      <a:lumMod val="65000"/>
                      <a:lumOff val="35000"/>
                    </a:schemeClr>
                  </a:solidFill>
                </a:rPr>
                <a:t>】 </a:t>
              </a:r>
              <a:r>
                <a:rPr lang="zh-CN" altLang="en-US" sz="2000" b="1" dirty="0">
                  <a:solidFill>
                    <a:schemeClr val="tx1">
                      <a:lumMod val="65000"/>
                      <a:lumOff val="35000"/>
                    </a:schemeClr>
                  </a:solidFill>
                </a:rPr>
                <a:t>删除一个数据库</a:t>
              </a:r>
              <a:r>
                <a:rPr lang="en-US" altLang="zh-CN" sz="2000" b="1" dirty="0">
                  <a:solidFill>
                    <a:schemeClr val="tx1">
                      <a:lumMod val="65000"/>
                      <a:lumOff val="35000"/>
                    </a:schemeClr>
                  </a:solidFill>
                </a:rPr>
                <a:t>moni2</a:t>
              </a:r>
              <a:r>
                <a:rPr lang="zh-CN" altLang="en-US" sz="2000" b="1" dirty="0">
                  <a:solidFill>
                    <a:schemeClr val="tx1">
                      <a:lumMod val="65000"/>
                      <a:lumOff val="35000"/>
                    </a:schemeClr>
                  </a:solidFill>
                </a:rPr>
                <a:t>。</a:t>
              </a:r>
            </a:p>
          </p:txBody>
        </p:sp>
      </p:grpSp>
    </p:spTree>
    <p:extLst>
      <p:ext uri="{BB962C8B-B14F-4D97-AF65-F5344CB8AC3E}">
        <p14:creationId xmlns:p14="http://schemas.microsoft.com/office/powerpoint/2010/main" val="1232625472"/>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13050" cy="82994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05</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数据库的收缩</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071987"/>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236510"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收缩数据库</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521743" y="1312267"/>
            <a:ext cx="11344192" cy="4310671"/>
            <a:chOff x="1088299" y="4153868"/>
            <a:chExt cx="2241974" cy="1903969"/>
          </a:xfrm>
        </p:grpSpPr>
        <p:sp>
          <p:nvSpPr>
            <p:cNvPr id="43" name="矩形 42"/>
            <p:cNvSpPr/>
            <p:nvPr/>
          </p:nvSpPr>
          <p:spPr>
            <a:xfrm>
              <a:off x="1088299" y="4385762"/>
              <a:ext cx="2218894" cy="1672075"/>
            </a:xfrm>
            <a:prstGeom prst="rect">
              <a:avLst/>
            </a:prstGeom>
          </p:spPr>
          <p:txBody>
            <a:bodyPr wrap="square">
              <a:spAutoFit/>
              <a:scene3d>
                <a:camera prst="orthographicFront"/>
                <a:lightRig rig="threePt" dir="t"/>
              </a:scene3d>
              <a:sp3d contourW="6350"/>
            </a:bodyPr>
            <a:lstStyle/>
            <a:p>
              <a:pPr indent="0"/>
              <a:r>
                <a:rPr lang="en-US" altLang="zh-CN" sz="2000" dirty="0" err="1">
                  <a:latin typeface="Courier New" panose="02070309020205020404" charset="0"/>
                  <a:ea typeface="宋体" panose="02010600030101010101" pitchFamily="2" charset="-122"/>
                  <a:sym typeface="+mn-ea"/>
                </a:rPr>
                <a:t>dbcc</a:t>
              </a:r>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shrinkdatabase</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database_name|database_id|0</a:t>
              </a:r>
            </a:p>
            <a:p>
              <a:pPr indent="0"/>
              <a:r>
                <a:rPr lang="en-US" altLang="zh-CN"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target_percent</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notruncate</a:t>
              </a:r>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truncateonly</a:t>
              </a:r>
              <a:r>
                <a:rPr lang="en-US" altLang="zh-CN" sz="2000" dirty="0">
                  <a:latin typeface="Courier New" panose="02070309020205020404" charset="0"/>
                  <a:ea typeface="宋体" panose="02010600030101010101" pitchFamily="2" charset="-122"/>
                  <a:sym typeface="+mn-ea"/>
                </a:rPr>
                <a:t>}])</a:t>
              </a:r>
            </a:p>
            <a:p>
              <a:pPr indent="0"/>
              <a:r>
                <a:rPr lang="zh-CN" altLang="en-US" sz="2000" dirty="0">
                  <a:latin typeface="Courier New" panose="02070309020205020404" charset="0"/>
                  <a:ea typeface="宋体" panose="02010600030101010101" pitchFamily="2" charset="-122"/>
                  <a:sym typeface="+mn-ea"/>
                </a:rPr>
                <a:t>功能：收缩指定数据库中的数据文件和日志文件的大小。</a:t>
              </a:r>
            </a:p>
            <a:p>
              <a:pPr indent="0"/>
              <a:r>
                <a:rPr lang="zh-CN" altLang="en-US" sz="2000" dirty="0">
                  <a:latin typeface="Courier New" panose="02070309020205020404" charset="0"/>
                  <a:ea typeface="宋体" panose="02010600030101010101" pitchFamily="2" charset="-122"/>
                  <a:sym typeface="+mn-ea"/>
                </a:rPr>
                <a:t>说明：</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database_name|database_id|0</a:t>
              </a:r>
              <a:r>
                <a:rPr lang="zh-CN" altLang="en-US" sz="2000" dirty="0">
                  <a:latin typeface="Courier New" panose="02070309020205020404" charset="0"/>
                  <a:ea typeface="宋体" panose="02010600030101010101" pitchFamily="2" charset="-122"/>
                  <a:sym typeface="+mn-ea"/>
                </a:rPr>
                <a:t>：必选项，指定数据库的名称或标识</a:t>
              </a:r>
              <a:r>
                <a:rPr lang="en-US" altLang="zh-CN" sz="2000" dirty="0">
                  <a:latin typeface="Courier New" panose="02070309020205020404" charset="0"/>
                  <a:ea typeface="宋体" panose="02010600030101010101" pitchFamily="2" charset="-122"/>
                  <a:sym typeface="+mn-ea"/>
                </a:rPr>
                <a:t>ID</a:t>
              </a:r>
              <a:r>
                <a:rPr lang="zh-CN" altLang="en-US" sz="2000" dirty="0">
                  <a:latin typeface="Courier New" panose="02070309020205020404" charset="0"/>
                  <a:ea typeface="宋体" panose="02010600030101010101" pitchFamily="2" charset="-122"/>
                  <a:sym typeface="+mn-ea"/>
                </a:rPr>
                <a:t>号或当前数据库；</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target_percent</a:t>
              </a:r>
              <a:r>
                <a:rPr lang="zh-CN" altLang="en-US" sz="2000" dirty="0">
                  <a:latin typeface="Courier New" panose="02070309020205020404" charset="0"/>
                  <a:ea typeface="宋体" panose="02010600030101010101" pitchFamily="2" charset="-122"/>
                  <a:sym typeface="+mn-ea"/>
                </a:rPr>
                <a:t>：可选项，数据库文件收缩后中剩余可用空间的最大百分比；</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notruncate</a:t>
              </a:r>
              <a:r>
                <a:rPr lang="zh-CN" altLang="en-US" sz="2000" dirty="0">
                  <a:latin typeface="Courier New" panose="02070309020205020404" charset="0"/>
                  <a:ea typeface="宋体" panose="02010600030101010101" pitchFamily="2" charset="-122"/>
                  <a:sym typeface="+mn-ea"/>
                </a:rPr>
                <a:t>：可选项，文件末尾的可用空间不返回给操作系统，文件大小也不会改变。</a:t>
              </a:r>
              <a:r>
                <a:rPr lang="en-US" altLang="zh-CN" sz="2000" dirty="0" err="1">
                  <a:latin typeface="Courier New" panose="02070309020205020404" charset="0"/>
                  <a:ea typeface="宋体" panose="02010600030101010101" pitchFamily="2" charset="-122"/>
                  <a:sym typeface="+mn-ea"/>
                </a:rPr>
                <a:t>notruncate</a:t>
              </a:r>
              <a:r>
                <a:rPr lang="zh-CN" altLang="en-US" sz="2000" dirty="0">
                  <a:latin typeface="Courier New" panose="02070309020205020404" charset="0"/>
                  <a:ea typeface="宋体" panose="02010600030101010101" pitchFamily="2" charset="-122"/>
                  <a:sym typeface="+mn-ea"/>
                </a:rPr>
                <a:t>只适用于数据文件，事务日志文件不受影响；</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truncateonly</a:t>
              </a:r>
              <a:r>
                <a:rPr lang="zh-CN" altLang="en-US" sz="2000" dirty="0">
                  <a:latin typeface="Courier New" panose="02070309020205020404" charset="0"/>
                  <a:ea typeface="宋体" panose="02010600030101010101" pitchFamily="2" charset="-122"/>
                  <a:sym typeface="+mn-ea"/>
                </a:rPr>
                <a:t>：可选项，将文件末尾的可用空间释放给操作系统，并影响事务日志文件。如果指定</a:t>
              </a:r>
              <a:r>
                <a:rPr lang="en-US" altLang="zh-CN" sz="2000" dirty="0" err="1">
                  <a:latin typeface="Courier New" panose="02070309020205020404" charset="0"/>
                  <a:ea typeface="宋体" panose="02010600030101010101" pitchFamily="2" charset="-122"/>
                  <a:sym typeface="+mn-ea"/>
                </a:rPr>
                <a:t>truncateonly</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target_percent</a:t>
              </a:r>
              <a:r>
                <a:rPr lang="zh-CN" altLang="en-US" sz="2000" dirty="0">
                  <a:latin typeface="Courier New" panose="02070309020205020404" charset="0"/>
                  <a:ea typeface="宋体" panose="02010600030101010101" pitchFamily="2" charset="-122"/>
                  <a:sym typeface="+mn-ea"/>
                </a:rPr>
                <a:t>将被忽略。</a:t>
              </a:r>
            </a:p>
          </p:txBody>
        </p:sp>
        <p:sp>
          <p:nvSpPr>
            <p:cNvPr id="44" name="矩形 43"/>
            <p:cNvSpPr/>
            <p:nvPr/>
          </p:nvSpPr>
          <p:spPr>
            <a:xfrm>
              <a:off x="1088299" y="4153868"/>
              <a:ext cx="2241974" cy="16075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语句语法格式</a:t>
              </a:r>
            </a:p>
          </p:txBody>
        </p:sp>
      </p:grpSp>
      <p:grpSp>
        <p:nvGrpSpPr>
          <p:cNvPr id="16" name="组合 15"/>
          <p:cNvGrpSpPr/>
          <p:nvPr/>
        </p:nvGrpSpPr>
        <p:grpSpPr>
          <a:xfrm>
            <a:off x="675706" y="5776043"/>
            <a:ext cx="10535053" cy="712420"/>
            <a:chOff x="1088299" y="4153868"/>
            <a:chExt cx="2241974" cy="554159"/>
          </a:xfrm>
        </p:grpSpPr>
        <p:sp>
          <p:nvSpPr>
            <p:cNvPr id="17" name="矩形 16"/>
            <p:cNvSpPr/>
            <p:nvPr/>
          </p:nvSpPr>
          <p:spPr>
            <a:xfrm>
              <a:off x="1088299" y="4468621"/>
              <a:ext cx="2142923" cy="239406"/>
            </a:xfrm>
            <a:prstGeom prst="rect">
              <a:avLst/>
            </a:prstGeom>
          </p:spPr>
          <p:txBody>
            <a:bodyPr wrap="square">
              <a:spAutoFit/>
              <a:scene3d>
                <a:camera prst="orthographicFront"/>
                <a:lightRig rig="threePt" dir="t"/>
              </a:scene3d>
              <a:sp3d contourW="6350"/>
            </a:bodyPr>
            <a:lstStyle/>
            <a:p>
              <a:pPr indent="0"/>
              <a:r>
                <a:rPr lang="en-US" altLang="zh-CN" sz="1400" dirty="0" err="1">
                  <a:latin typeface="Courier New" panose="02070309020205020404" charset="0"/>
                  <a:ea typeface="宋体" panose="02010600030101010101" pitchFamily="2" charset="-122"/>
                  <a:sym typeface="+mn-ea"/>
                </a:rPr>
                <a:t>dbcc</a:t>
              </a:r>
              <a:r>
                <a:rPr lang="en-US" altLang="zh-CN" sz="1400" dirty="0">
                  <a:latin typeface="Courier New" panose="02070309020205020404" charset="0"/>
                  <a:ea typeface="宋体" panose="02010600030101010101" pitchFamily="2" charset="-122"/>
                  <a:sym typeface="+mn-ea"/>
                </a:rPr>
                <a:t> </a:t>
              </a:r>
              <a:r>
                <a:rPr lang="en-US" altLang="zh-CN" sz="1400" dirty="0" err="1">
                  <a:latin typeface="Courier New" panose="02070309020205020404" charset="0"/>
                  <a:ea typeface="宋体" panose="02010600030101010101" pitchFamily="2" charset="-122"/>
                  <a:sym typeface="+mn-ea"/>
                </a:rPr>
                <a:t>shrinkdatabase</a:t>
              </a:r>
              <a:r>
                <a:rPr lang="en-US" altLang="zh-CN" sz="1400" dirty="0">
                  <a:latin typeface="Courier New" panose="02070309020205020404" charset="0"/>
                  <a:ea typeface="宋体" panose="02010600030101010101" pitchFamily="2" charset="-122"/>
                  <a:sym typeface="+mn-ea"/>
                </a:rPr>
                <a:t>(mn3,10)</a:t>
              </a:r>
              <a:endParaRPr lang="zh-CN" altLang="en-US" sz="1400" dirty="0">
                <a:latin typeface="Courier New" panose="02070309020205020404" charset="0"/>
                <a:ea typeface="宋体" panose="02010600030101010101" pitchFamily="2" charset="-122"/>
                <a:sym typeface="+mn-ea"/>
              </a:endParaRPr>
            </a:p>
          </p:txBody>
        </p:sp>
        <p:sp>
          <p:nvSpPr>
            <p:cNvPr id="18" name="矩形 17"/>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11</a:t>
              </a:r>
              <a:r>
                <a:rPr lang="en-US" altLang="zh-CN" b="1" dirty="0">
                  <a:solidFill>
                    <a:schemeClr val="tx1">
                      <a:lumMod val="65000"/>
                      <a:lumOff val="35000"/>
                    </a:schemeClr>
                  </a:solidFill>
                </a:rPr>
                <a:t>】 </a:t>
              </a:r>
              <a:r>
                <a:rPr lang="zh-CN" altLang="en-US" b="1" dirty="0">
                  <a:solidFill>
                    <a:schemeClr val="tx1">
                      <a:lumMod val="65000"/>
                      <a:lumOff val="35000"/>
                    </a:schemeClr>
                  </a:solidFill>
                </a:rPr>
                <a:t>压缩数据库</a:t>
              </a:r>
              <a:r>
                <a:rPr lang="en-US" altLang="zh-CN" b="1" dirty="0">
                  <a:solidFill>
                    <a:schemeClr val="tx1">
                      <a:lumMod val="65000"/>
                      <a:lumOff val="35000"/>
                    </a:schemeClr>
                  </a:solidFill>
                </a:rPr>
                <a:t>mn3</a:t>
              </a:r>
              <a:r>
                <a:rPr lang="zh-CN" altLang="en-US" b="1" dirty="0">
                  <a:solidFill>
                    <a:schemeClr val="tx1">
                      <a:lumMod val="65000"/>
                      <a:lumOff val="35000"/>
                    </a:schemeClr>
                  </a:solidFill>
                </a:rPr>
                <a:t>为原来的</a:t>
              </a:r>
              <a:r>
                <a:rPr lang="en-US" altLang="zh-CN" b="1" dirty="0">
                  <a:solidFill>
                    <a:schemeClr val="tx1">
                      <a:lumMod val="65000"/>
                      <a:lumOff val="35000"/>
                    </a:schemeClr>
                  </a:solidFill>
                </a:rPr>
                <a:t>10%</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421260703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3" cstate="screen"/>
          <a:srcRect/>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262451" y="342900"/>
            <a:ext cx="1605280" cy="521970"/>
          </a:xfrm>
          <a:prstGeom prst="rect">
            <a:avLst/>
          </a:prstGeom>
          <a:noFill/>
        </p:spPr>
        <p:txBody>
          <a:bodyPr wrap="none" rtlCol="0">
            <a:spAutoFit/>
          </a:bodyPr>
          <a:lstStyle/>
          <a:p>
            <a:pPr algn="ctr"/>
            <a:r>
              <a:rPr lang="zh-CN" altLang="en-US" sz="2800" b="1" dirty="0">
                <a:solidFill>
                  <a:schemeClr val="bg1"/>
                </a:solidFill>
              </a:rPr>
              <a:t>内容安排</a:t>
            </a:r>
            <a:endParaRPr lang="en-US" altLang="zh-CN" sz="2800" b="1" dirty="0">
              <a:solidFill>
                <a:schemeClr val="bg1"/>
              </a:solidFill>
            </a:endParaRPr>
          </a:p>
        </p:txBody>
      </p:sp>
      <p:grpSp>
        <p:nvGrpSpPr>
          <p:cNvPr id="40" name="组合 39"/>
          <p:cNvGrpSpPr/>
          <p:nvPr/>
        </p:nvGrpSpPr>
        <p:grpSpPr>
          <a:xfrm>
            <a:off x="6912871" y="1977152"/>
            <a:ext cx="2759358" cy="523220"/>
            <a:chOff x="6918586" y="2452132"/>
            <a:chExt cx="2759358" cy="523220"/>
          </a:xfrm>
        </p:grpSpPr>
        <p:sp>
          <p:nvSpPr>
            <p:cNvPr id="29" name="文本框 28"/>
            <p:cNvSpPr txBox="1"/>
            <p:nvPr/>
          </p:nvSpPr>
          <p:spPr>
            <a:xfrm>
              <a:off x="7717064" y="2452132"/>
              <a:ext cx="1960880" cy="521970"/>
            </a:xfrm>
            <a:prstGeom prst="rect">
              <a:avLst/>
            </a:prstGeom>
            <a:noFill/>
          </p:spPr>
          <p:txBody>
            <a:bodyPr wrap="none" rtlCol="0">
              <a:spAutoFit/>
              <a:scene3d>
                <a:camera prst="orthographicFront"/>
                <a:lightRig rig="threePt" dir="t"/>
              </a:scene3d>
              <a:sp3d contourW="6350"/>
            </a:bodyPr>
            <a:lstStyle/>
            <a:p>
              <a:pPr algn="l"/>
              <a:r>
                <a:rPr lang="zh-CN" altLang="en-US" sz="2800" b="1" dirty="0">
                  <a:solidFill>
                    <a:schemeClr val="accent1"/>
                  </a:solidFill>
                </a:rPr>
                <a:t>数据库概述</a:t>
              </a:r>
            </a:p>
          </p:txBody>
        </p:sp>
        <p:sp>
          <p:nvSpPr>
            <p:cNvPr id="33" name="文本框 32"/>
            <p:cNvSpPr txBox="1"/>
            <p:nvPr/>
          </p:nvSpPr>
          <p:spPr>
            <a:xfrm>
              <a:off x="6918586" y="245213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01.</a:t>
              </a:r>
              <a:endParaRPr lang="zh-CN" altLang="en-US" dirty="0">
                <a:solidFill>
                  <a:schemeClr val="accent1"/>
                </a:solidFill>
              </a:endParaRPr>
            </a:p>
          </p:txBody>
        </p:sp>
      </p:grpSp>
      <p:grpSp>
        <p:nvGrpSpPr>
          <p:cNvPr id="41" name="组合 40"/>
          <p:cNvGrpSpPr/>
          <p:nvPr/>
        </p:nvGrpSpPr>
        <p:grpSpPr>
          <a:xfrm>
            <a:off x="6912871" y="2732782"/>
            <a:ext cx="2759358" cy="522605"/>
            <a:chOff x="6918586" y="3267889"/>
            <a:chExt cx="2759358" cy="523220"/>
          </a:xfrm>
        </p:grpSpPr>
        <p:sp>
          <p:nvSpPr>
            <p:cNvPr id="30" name="文本框 29"/>
            <p:cNvSpPr txBox="1"/>
            <p:nvPr/>
          </p:nvSpPr>
          <p:spPr>
            <a:xfrm>
              <a:off x="7717064" y="3267889"/>
              <a:ext cx="1960880" cy="52197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数据的创建</a:t>
              </a:r>
            </a:p>
          </p:txBody>
        </p:sp>
        <p:sp>
          <p:nvSpPr>
            <p:cNvPr id="34" name="文本框 33"/>
            <p:cNvSpPr txBox="1"/>
            <p:nvPr/>
          </p:nvSpPr>
          <p:spPr>
            <a:xfrm>
              <a:off x="6918586" y="3267889"/>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02.</a:t>
              </a:r>
              <a:endParaRPr lang="zh-CN" altLang="en-US" dirty="0">
                <a:solidFill>
                  <a:schemeClr val="accent1"/>
                </a:solidFill>
              </a:endParaRPr>
            </a:p>
          </p:txBody>
        </p:sp>
      </p:grpSp>
      <p:grpSp>
        <p:nvGrpSpPr>
          <p:cNvPr id="42" name="组合 41"/>
          <p:cNvGrpSpPr/>
          <p:nvPr/>
        </p:nvGrpSpPr>
        <p:grpSpPr>
          <a:xfrm>
            <a:off x="6912871" y="3487797"/>
            <a:ext cx="3114958" cy="522605"/>
            <a:chOff x="6918586" y="4083646"/>
            <a:chExt cx="3114958" cy="523220"/>
          </a:xfrm>
        </p:grpSpPr>
        <p:sp>
          <p:nvSpPr>
            <p:cNvPr id="31" name="文本框 30"/>
            <p:cNvSpPr txBox="1"/>
            <p:nvPr/>
          </p:nvSpPr>
          <p:spPr>
            <a:xfrm>
              <a:off x="7717064" y="4083646"/>
              <a:ext cx="2316480" cy="52197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数据库的修改</a:t>
              </a:r>
            </a:p>
          </p:txBody>
        </p:sp>
        <p:sp>
          <p:nvSpPr>
            <p:cNvPr id="35" name="文本框 34"/>
            <p:cNvSpPr txBox="1"/>
            <p:nvPr/>
          </p:nvSpPr>
          <p:spPr>
            <a:xfrm>
              <a:off x="6918586" y="4083646"/>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03.</a:t>
              </a:r>
              <a:endParaRPr lang="zh-CN" altLang="en-US" dirty="0">
                <a:solidFill>
                  <a:schemeClr val="accent1"/>
                </a:solidFill>
              </a:endParaRPr>
            </a:p>
          </p:txBody>
        </p:sp>
      </p:grpSp>
      <p:grpSp>
        <p:nvGrpSpPr>
          <p:cNvPr id="43" name="组合 42"/>
          <p:cNvGrpSpPr/>
          <p:nvPr/>
        </p:nvGrpSpPr>
        <p:grpSpPr>
          <a:xfrm>
            <a:off x="6912871" y="4242812"/>
            <a:ext cx="3114958" cy="522605"/>
            <a:chOff x="6918586" y="4899402"/>
            <a:chExt cx="3114958" cy="523220"/>
          </a:xfrm>
        </p:grpSpPr>
        <p:sp>
          <p:nvSpPr>
            <p:cNvPr id="32" name="文本框 31"/>
            <p:cNvSpPr txBox="1"/>
            <p:nvPr/>
          </p:nvSpPr>
          <p:spPr>
            <a:xfrm>
              <a:off x="7717064" y="4899402"/>
              <a:ext cx="2316480" cy="52197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数据库的删除</a:t>
              </a:r>
            </a:p>
          </p:txBody>
        </p:sp>
        <p:sp>
          <p:nvSpPr>
            <p:cNvPr id="36" name="文本框 35"/>
            <p:cNvSpPr txBox="1"/>
            <p:nvPr/>
          </p:nvSpPr>
          <p:spPr>
            <a:xfrm>
              <a:off x="6918586" y="489940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04.</a:t>
              </a:r>
              <a:endParaRPr lang="zh-CN" altLang="en-US" dirty="0">
                <a:solidFill>
                  <a:schemeClr val="accent1"/>
                </a:solidFill>
              </a:endParaRPr>
            </a:p>
          </p:txBody>
        </p:sp>
      </p:grpSp>
      <p:grpSp>
        <p:nvGrpSpPr>
          <p:cNvPr id="2" name="组合 1"/>
          <p:cNvGrpSpPr/>
          <p:nvPr/>
        </p:nvGrpSpPr>
        <p:grpSpPr>
          <a:xfrm>
            <a:off x="6912871" y="4997827"/>
            <a:ext cx="3114958" cy="521970"/>
            <a:chOff x="6918586" y="4083646"/>
            <a:chExt cx="3114958" cy="522584"/>
          </a:xfrm>
        </p:grpSpPr>
        <p:sp>
          <p:nvSpPr>
            <p:cNvPr id="3" name="文本框 2"/>
            <p:cNvSpPr txBox="1"/>
            <p:nvPr/>
          </p:nvSpPr>
          <p:spPr>
            <a:xfrm>
              <a:off x="7717064" y="4083646"/>
              <a:ext cx="2316480" cy="52197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数据库的收缩</a:t>
              </a:r>
            </a:p>
          </p:txBody>
        </p:sp>
        <p:sp>
          <p:nvSpPr>
            <p:cNvPr id="4" name="文本框 3"/>
            <p:cNvSpPr txBox="1"/>
            <p:nvPr/>
          </p:nvSpPr>
          <p:spPr>
            <a:xfrm>
              <a:off x="6918586" y="4083646"/>
              <a:ext cx="676910" cy="522584"/>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05.</a:t>
              </a:r>
              <a:endParaRPr lang="zh-CN" altLang="en-US" dirty="0">
                <a:solidFill>
                  <a:schemeClr val="accent1"/>
                </a:solidFill>
              </a:endParaRPr>
            </a:p>
          </p:txBody>
        </p:sp>
      </p:grpSp>
      <p:grpSp>
        <p:nvGrpSpPr>
          <p:cNvPr id="5" name="组合 4"/>
          <p:cNvGrpSpPr/>
          <p:nvPr/>
        </p:nvGrpSpPr>
        <p:grpSpPr>
          <a:xfrm>
            <a:off x="6912871" y="5752842"/>
            <a:ext cx="4181758" cy="521970"/>
            <a:chOff x="6918586" y="4899402"/>
            <a:chExt cx="4181758" cy="522584"/>
          </a:xfrm>
        </p:grpSpPr>
        <p:sp>
          <p:nvSpPr>
            <p:cNvPr id="6" name="文本框 5"/>
            <p:cNvSpPr txBox="1"/>
            <p:nvPr/>
          </p:nvSpPr>
          <p:spPr>
            <a:xfrm>
              <a:off x="7717064" y="4899402"/>
              <a:ext cx="3383280" cy="521970"/>
            </a:xfrm>
            <a:prstGeom prst="rect">
              <a:avLst/>
            </a:prstGeom>
            <a:noFill/>
          </p:spPr>
          <p:txBody>
            <a:bodyPr wrap="none" rtlCol="0">
              <a:spAutoFit/>
              <a:scene3d>
                <a:camera prst="orthographicFront"/>
                <a:lightRig rig="threePt" dir="t"/>
              </a:scene3d>
              <a:sp3d contourW="6350"/>
            </a:bodyPr>
            <a:lstStyle/>
            <a:p>
              <a:r>
                <a:rPr lang="zh-CN" altLang="en-US" sz="2800" b="1" dirty="0">
                  <a:solidFill>
                    <a:schemeClr val="accent1"/>
                  </a:solidFill>
                </a:rPr>
                <a:t>数据库的分离和附加</a:t>
              </a:r>
            </a:p>
          </p:txBody>
        </p:sp>
        <p:sp>
          <p:nvSpPr>
            <p:cNvPr id="8" name="文本框 7"/>
            <p:cNvSpPr txBox="1"/>
            <p:nvPr/>
          </p:nvSpPr>
          <p:spPr>
            <a:xfrm>
              <a:off x="6918586" y="4899402"/>
              <a:ext cx="676910" cy="522584"/>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06.</a:t>
              </a:r>
              <a:endParaRPr lang="zh-CN" altLang="en-US" dirty="0">
                <a:solidFill>
                  <a:schemeClr val="accent1"/>
                </a:solidFill>
              </a:endParaRPr>
            </a:p>
          </p:txBody>
        </p:sp>
      </p:grpSp>
    </p:spTree>
    <p:extLst>
      <p:ext uri="{BB962C8B-B14F-4D97-AF65-F5344CB8AC3E}">
        <p14:creationId xmlns:p14="http://schemas.microsoft.com/office/powerpoint/2010/main" val="1219129476"/>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3057247"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收缩数据库文件</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41" name="组合 40"/>
          <p:cNvGrpSpPr/>
          <p:nvPr/>
        </p:nvGrpSpPr>
        <p:grpSpPr>
          <a:xfrm>
            <a:off x="616688" y="1312270"/>
            <a:ext cx="11174819" cy="3841829"/>
            <a:chOff x="1088299" y="4153868"/>
            <a:chExt cx="2241974" cy="1696887"/>
          </a:xfrm>
        </p:grpSpPr>
        <p:sp>
          <p:nvSpPr>
            <p:cNvPr id="43" name="矩形 42"/>
            <p:cNvSpPr/>
            <p:nvPr/>
          </p:nvSpPr>
          <p:spPr>
            <a:xfrm>
              <a:off x="1088299" y="4314622"/>
              <a:ext cx="2241974" cy="1536133"/>
            </a:xfrm>
            <a:prstGeom prst="rect">
              <a:avLst/>
            </a:prstGeom>
          </p:spPr>
          <p:txBody>
            <a:bodyPr wrap="square">
              <a:spAutoFit/>
              <a:scene3d>
                <a:camera prst="orthographicFront"/>
                <a:lightRig rig="threePt" dir="t"/>
              </a:scene3d>
              <a:sp3d contourW="6350"/>
            </a:bodyPr>
            <a:lstStyle/>
            <a:p>
              <a:pPr indent="0"/>
              <a:r>
                <a:rPr lang="en-US" altLang="zh-CN" sz="2000" dirty="0" err="1">
                  <a:latin typeface="Courier New" panose="02070309020205020404" charset="0"/>
                  <a:ea typeface="宋体" panose="02010600030101010101" pitchFamily="2" charset="-122"/>
                  <a:sym typeface="+mn-ea"/>
                </a:rPr>
                <a:t>dbcc</a:t>
              </a:r>
              <a:r>
                <a:rPr lang="en-US" altLang="zh-CN" sz="2000" dirty="0">
                  <a:latin typeface="Courier New" panose="02070309020205020404" charset="0"/>
                  <a:ea typeface="宋体" panose="02010600030101010101" pitchFamily="2" charset="-122"/>
                  <a:sym typeface="+mn-ea"/>
                </a:rPr>
                <a:t> </a:t>
              </a:r>
              <a:r>
                <a:rPr lang="en-US" altLang="zh-CN" sz="2000" dirty="0" err="1" smtClean="0">
                  <a:latin typeface="Courier New" panose="02070309020205020404" charset="0"/>
                  <a:ea typeface="宋体" panose="02010600030101010101" pitchFamily="2" charset="-122"/>
                  <a:sym typeface="+mn-ea"/>
                </a:rPr>
                <a:t>shrinkfile</a:t>
              </a:r>
              <a:endParaRPr lang="en-US" altLang="zh-CN" sz="2000" dirty="0" smtClean="0">
                <a:latin typeface="Courier New" panose="02070309020205020404" charset="0"/>
                <a:ea typeface="宋体" panose="02010600030101010101" pitchFamily="2" charset="-122"/>
                <a:sym typeface="+mn-ea"/>
              </a:endParaRPr>
            </a:p>
            <a:p>
              <a:pPr indent="0"/>
              <a:r>
                <a:rPr lang="en-US" altLang="zh-CN" sz="2000" dirty="0" smtClean="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file_name|file_id</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target_size</a:t>
              </a:r>
              <a:r>
                <a:rPr lang="en-US" altLang="zh-CN"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emptyfile|notruncate|truncateonly</a:t>
              </a:r>
              <a:r>
                <a:rPr lang="en-US" altLang="zh-CN" sz="2000" dirty="0">
                  <a:latin typeface="Courier New" panose="02070309020205020404" charset="0"/>
                  <a:ea typeface="宋体" panose="02010600030101010101" pitchFamily="2" charset="-122"/>
                  <a:sym typeface="+mn-ea"/>
                </a:rPr>
                <a:t>}]}</a:t>
              </a:r>
            </a:p>
            <a:p>
              <a:pPr indent="0"/>
              <a:r>
                <a:rPr lang="en-US" altLang="zh-CN" sz="2000" dirty="0">
                  <a:latin typeface="Courier New" panose="02070309020205020404" charset="0"/>
                  <a:ea typeface="宋体" panose="02010600030101010101" pitchFamily="2" charset="-122"/>
                  <a:sym typeface="+mn-ea"/>
                </a:rPr>
                <a:t>)</a:t>
              </a:r>
            </a:p>
            <a:p>
              <a:pPr indent="0"/>
              <a:r>
                <a:rPr lang="zh-CN" altLang="en-US" sz="2000" dirty="0">
                  <a:latin typeface="Courier New" panose="02070309020205020404" charset="0"/>
                  <a:ea typeface="宋体" panose="02010600030101010101" pitchFamily="2" charset="-122"/>
                  <a:sym typeface="+mn-ea"/>
                </a:rPr>
                <a:t>功能：收缩当前数据库中的指定数据文件或日志文件的大小。</a:t>
              </a:r>
            </a:p>
            <a:p>
              <a:pPr indent="0"/>
              <a:r>
                <a:rPr lang="zh-CN" altLang="en-US" sz="2000" dirty="0">
                  <a:latin typeface="Courier New" panose="02070309020205020404" charset="0"/>
                  <a:ea typeface="宋体" panose="02010600030101010101" pitchFamily="2" charset="-122"/>
                  <a:sym typeface="+mn-ea"/>
                </a:rPr>
                <a:t>说明：</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file_name|file_id</a:t>
              </a:r>
              <a:r>
                <a:rPr lang="zh-CN" altLang="en-US" sz="2000" dirty="0">
                  <a:latin typeface="Courier New" panose="02070309020205020404" charset="0"/>
                  <a:ea typeface="宋体" panose="02010600030101010101" pitchFamily="2" charset="-122"/>
                  <a:sym typeface="+mn-ea"/>
                </a:rPr>
                <a:t>：必选项，指定要收缩的文件逻辑名或标识</a:t>
              </a:r>
              <a:r>
                <a:rPr lang="en-US" altLang="zh-CN" sz="2000" dirty="0">
                  <a:latin typeface="Courier New" panose="02070309020205020404" charset="0"/>
                  <a:ea typeface="宋体" panose="02010600030101010101" pitchFamily="2" charset="-122"/>
                  <a:sym typeface="+mn-ea"/>
                </a:rPr>
                <a:t>ID</a:t>
              </a:r>
              <a:r>
                <a:rPr lang="zh-CN" altLang="en-US" sz="2000" dirty="0">
                  <a:latin typeface="Courier New" panose="02070309020205020404" charset="0"/>
                  <a:ea typeface="宋体" panose="02010600030101010101" pitchFamily="2" charset="-122"/>
                  <a:sym typeface="+mn-ea"/>
                </a:rPr>
                <a:t>号。</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target_size</a:t>
              </a:r>
              <a:r>
                <a:rPr lang="zh-CN" altLang="en-US" sz="2000" dirty="0">
                  <a:latin typeface="Courier New" panose="02070309020205020404" charset="0"/>
                  <a:ea typeface="宋体" panose="02010600030101010101" pitchFamily="2" charset="-122"/>
                  <a:sym typeface="+mn-ea"/>
                </a:rPr>
                <a:t>：可选项，数据库文件收缩后的目标空间大小，以</a:t>
              </a:r>
              <a:r>
                <a:rPr lang="en-US" altLang="zh-CN" sz="2000" dirty="0">
                  <a:latin typeface="Courier New" panose="02070309020205020404" charset="0"/>
                  <a:ea typeface="宋体" panose="02010600030101010101" pitchFamily="2" charset="-122"/>
                  <a:sym typeface="+mn-ea"/>
                </a:rPr>
                <a:t>MB</a:t>
              </a:r>
              <a:r>
                <a:rPr lang="zh-CN" altLang="en-US" sz="2000" dirty="0">
                  <a:latin typeface="Courier New" panose="02070309020205020404" charset="0"/>
                  <a:ea typeface="宋体" panose="02010600030101010101" pitchFamily="2" charset="-122"/>
                  <a:sym typeface="+mn-ea"/>
                </a:rPr>
                <a:t>为单位。未指定时，系统收缩文件至默认大小；</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emptyfile</a:t>
              </a:r>
              <a:r>
                <a:rPr lang="zh-CN" altLang="en-US" sz="2000" dirty="0">
                  <a:latin typeface="Courier New" panose="02070309020205020404" charset="0"/>
                  <a:ea typeface="宋体" panose="02010600030101010101" pitchFamily="2" charset="-122"/>
                  <a:sym typeface="+mn-ea"/>
                </a:rPr>
                <a:t>：可选项，清空文件，并将数据转移到同文件组下的其它文件中。</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a:t>
              </a:r>
              <a:r>
                <a:rPr lang="en-US" altLang="zh-CN" sz="2000" dirty="0" err="1">
                  <a:latin typeface="Courier New" panose="02070309020205020404" charset="0"/>
                  <a:ea typeface="宋体" panose="02010600030101010101" pitchFamily="2" charset="-122"/>
                  <a:sym typeface="+mn-ea"/>
                </a:rPr>
                <a:t>notruncate</a:t>
              </a:r>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truncateonly</a:t>
              </a:r>
              <a:r>
                <a:rPr lang="en-US" altLang="zh-CN" sz="2000" dirty="0">
                  <a:latin typeface="Courier New" panose="02070309020205020404" charset="0"/>
                  <a:ea typeface="宋体" panose="02010600030101010101" pitchFamily="2" charset="-122"/>
                  <a:sym typeface="+mn-ea"/>
                </a:rPr>
                <a:t> </a:t>
              </a:r>
              <a:r>
                <a:rPr lang="zh-CN" altLang="en-US" sz="2000" dirty="0">
                  <a:latin typeface="Courier New" panose="02070309020205020404" charset="0"/>
                  <a:ea typeface="宋体" panose="02010600030101010101" pitchFamily="2" charset="-122"/>
                  <a:sym typeface="+mn-ea"/>
                </a:rPr>
                <a:t>：可选项，用法与</a:t>
              </a:r>
              <a:r>
                <a:rPr lang="en-US" altLang="zh-CN" sz="2000" dirty="0" err="1">
                  <a:latin typeface="Courier New" panose="02070309020205020404" charset="0"/>
                  <a:ea typeface="宋体" panose="02010600030101010101" pitchFamily="2" charset="-122"/>
                  <a:sym typeface="+mn-ea"/>
                </a:rPr>
                <a:t>dbcc</a:t>
              </a:r>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shrinkdatabase</a:t>
              </a:r>
              <a:r>
                <a:rPr lang="zh-CN" altLang="en-US" sz="2000" dirty="0">
                  <a:latin typeface="Courier New" panose="02070309020205020404" charset="0"/>
                  <a:ea typeface="宋体" panose="02010600030101010101" pitchFamily="2" charset="-122"/>
                  <a:sym typeface="+mn-ea"/>
                </a:rPr>
                <a:t>中的含义一致。</a:t>
              </a:r>
            </a:p>
          </p:txBody>
        </p:sp>
        <p:sp>
          <p:nvSpPr>
            <p:cNvPr id="44" name="矩形 43"/>
            <p:cNvSpPr/>
            <p:nvPr/>
          </p:nvSpPr>
          <p:spPr>
            <a:xfrm>
              <a:off x="1088299" y="4153868"/>
              <a:ext cx="2241974" cy="203912"/>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chemeClr val="tx1">
                      <a:lumMod val="65000"/>
                      <a:lumOff val="35000"/>
                    </a:schemeClr>
                  </a:solidFill>
                </a:rPr>
                <a:t>语句语法格式</a:t>
              </a:r>
            </a:p>
          </p:txBody>
        </p:sp>
      </p:grpSp>
      <p:grpSp>
        <p:nvGrpSpPr>
          <p:cNvPr id="16" name="组合 15"/>
          <p:cNvGrpSpPr/>
          <p:nvPr/>
        </p:nvGrpSpPr>
        <p:grpSpPr>
          <a:xfrm>
            <a:off x="821310" y="5193161"/>
            <a:ext cx="10535053" cy="1420306"/>
            <a:chOff x="1088299" y="4153868"/>
            <a:chExt cx="2241974" cy="1104791"/>
          </a:xfrm>
        </p:grpSpPr>
        <p:sp>
          <p:nvSpPr>
            <p:cNvPr id="17" name="矩形 16"/>
            <p:cNvSpPr/>
            <p:nvPr/>
          </p:nvSpPr>
          <p:spPr>
            <a:xfrm>
              <a:off x="1088299" y="4468621"/>
              <a:ext cx="2142923" cy="790038"/>
            </a:xfrm>
            <a:prstGeom prst="rect">
              <a:avLst/>
            </a:prstGeom>
          </p:spPr>
          <p:txBody>
            <a:bodyPr wrap="square">
              <a:spAutoFit/>
              <a:scene3d>
                <a:camera prst="orthographicFront"/>
                <a:lightRig rig="threePt" dir="t"/>
              </a:scene3d>
              <a:sp3d contourW="6350"/>
            </a:bodyPr>
            <a:lstStyle/>
            <a:p>
              <a:pPr indent="0"/>
              <a:r>
                <a:rPr lang="en-US" altLang="zh-CN" sz="2000" dirty="0">
                  <a:latin typeface="Courier New" panose="02070309020205020404" charset="0"/>
                  <a:ea typeface="宋体" panose="02010600030101010101" pitchFamily="2" charset="-122"/>
                  <a:sym typeface="+mn-ea"/>
                </a:rPr>
                <a:t>use mn4</a:t>
              </a:r>
            </a:p>
            <a:p>
              <a:pPr indent="0"/>
              <a:r>
                <a:rPr lang="en-US" altLang="zh-CN" sz="2000" dirty="0">
                  <a:latin typeface="Courier New" panose="02070309020205020404" charset="0"/>
                  <a:ea typeface="宋体" panose="02010600030101010101" pitchFamily="2" charset="-122"/>
                  <a:sym typeface="+mn-ea"/>
                </a:rPr>
                <a:t>go</a:t>
              </a:r>
            </a:p>
            <a:p>
              <a:pPr indent="0"/>
              <a:r>
                <a:rPr lang="en-US" altLang="zh-CN" sz="2000" dirty="0" err="1">
                  <a:latin typeface="Courier New" panose="02070309020205020404" charset="0"/>
                  <a:ea typeface="宋体" panose="02010600030101010101" pitchFamily="2" charset="-122"/>
                  <a:sym typeface="+mn-ea"/>
                </a:rPr>
                <a:t>dbcc</a:t>
              </a:r>
              <a:r>
                <a:rPr lang="en-US" altLang="zh-CN" sz="2000" dirty="0">
                  <a:latin typeface="Courier New" panose="02070309020205020404" charset="0"/>
                  <a:ea typeface="宋体" panose="02010600030101010101" pitchFamily="2" charset="-122"/>
                  <a:sym typeface="+mn-ea"/>
                </a:rPr>
                <a:t> </a:t>
              </a:r>
              <a:r>
                <a:rPr lang="en-US" altLang="zh-CN" sz="2000" dirty="0" err="1">
                  <a:latin typeface="Courier New" panose="02070309020205020404" charset="0"/>
                  <a:ea typeface="宋体" panose="02010600030101010101" pitchFamily="2" charset="-122"/>
                  <a:sym typeface="+mn-ea"/>
                </a:rPr>
                <a:t>shrinkfile</a:t>
              </a:r>
              <a:r>
                <a:rPr lang="en-US" altLang="zh-CN" sz="2000" dirty="0">
                  <a:latin typeface="Courier New" panose="02070309020205020404" charset="0"/>
                  <a:ea typeface="宋体" panose="02010600030101010101" pitchFamily="2" charset="-122"/>
                  <a:sym typeface="+mn-ea"/>
                </a:rPr>
                <a:t> (mn4a_data,5)</a:t>
              </a:r>
            </a:p>
          </p:txBody>
        </p:sp>
        <p:sp>
          <p:nvSpPr>
            <p:cNvPr id="18" name="矩形 17"/>
            <p:cNvSpPr/>
            <p:nvPr/>
          </p:nvSpPr>
          <p:spPr>
            <a:xfrm>
              <a:off x="1088299" y="4153868"/>
              <a:ext cx="2241974" cy="33038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12</a:t>
              </a:r>
              <a:r>
                <a:rPr lang="en-US" altLang="zh-CN" b="1" dirty="0">
                  <a:solidFill>
                    <a:schemeClr val="tx1">
                      <a:lumMod val="65000"/>
                      <a:lumOff val="35000"/>
                    </a:schemeClr>
                  </a:solidFill>
                </a:rPr>
                <a:t>】 </a:t>
              </a:r>
              <a:r>
                <a:rPr lang="zh-CN" altLang="en-US" b="1" dirty="0">
                  <a:solidFill>
                    <a:schemeClr val="tx1">
                      <a:lumMod val="65000"/>
                      <a:lumOff val="35000"/>
                    </a:schemeClr>
                  </a:solidFill>
                </a:rPr>
                <a:t>压缩数据库</a:t>
              </a:r>
              <a:r>
                <a:rPr lang="en-US" altLang="zh-CN" b="1" dirty="0">
                  <a:solidFill>
                    <a:schemeClr val="tx1">
                      <a:lumMod val="65000"/>
                      <a:lumOff val="35000"/>
                    </a:schemeClr>
                  </a:solidFill>
                </a:rPr>
                <a:t>mn4</a:t>
              </a:r>
              <a:r>
                <a:rPr lang="zh-CN" altLang="en-US" b="1" dirty="0">
                  <a:solidFill>
                    <a:schemeClr val="tx1">
                      <a:lumMod val="65000"/>
                      <a:lumOff val="35000"/>
                    </a:schemeClr>
                  </a:solidFill>
                </a:rPr>
                <a:t>中的数据库文件</a:t>
              </a:r>
              <a:r>
                <a:rPr lang="en-US" altLang="zh-CN" b="1" dirty="0">
                  <a:solidFill>
                    <a:schemeClr val="tx1">
                      <a:lumMod val="65000"/>
                      <a:lumOff val="35000"/>
                    </a:schemeClr>
                  </a:solidFill>
                </a:rPr>
                <a:t>mn4a_data</a:t>
              </a:r>
              <a:r>
                <a:rPr lang="zh-CN" altLang="en-US" b="1" dirty="0">
                  <a:solidFill>
                    <a:schemeClr val="tx1">
                      <a:lumMod val="65000"/>
                      <a:lumOff val="35000"/>
                    </a:schemeClr>
                  </a:solidFill>
                </a:rPr>
                <a:t>的大小到</a:t>
              </a:r>
              <a:r>
                <a:rPr lang="en-US" altLang="zh-CN" b="1" dirty="0">
                  <a:solidFill>
                    <a:schemeClr val="tx1">
                      <a:lumMod val="65000"/>
                      <a:lumOff val="35000"/>
                    </a:schemeClr>
                  </a:solidFill>
                </a:rPr>
                <a:t>5MB</a:t>
              </a:r>
              <a:r>
                <a:rPr lang="zh-CN" altLang="en-US" b="1" dirty="0">
                  <a:solidFill>
                    <a:schemeClr val="tx1">
                      <a:lumMod val="65000"/>
                      <a:lumOff val="35000"/>
                    </a:schemeClr>
                  </a:solidFill>
                </a:rPr>
                <a:t>。</a:t>
              </a:r>
            </a:p>
          </p:txBody>
        </p:sp>
      </p:grpSp>
    </p:spTree>
    <p:extLst>
      <p:ext uri="{BB962C8B-B14F-4D97-AF65-F5344CB8AC3E}">
        <p14:creationId xmlns:p14="http://schemas.microsoft.com/office/powerpoint/2010/main" val="843546315"/>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a:t>
            </a:r>
            <a:r>
              <a:rPr kumimoji="0" lang="en-US" altLang="zh-CN" sz="4800" b="1" i="0" u="none" strike="noStrike" kern="1200" cap="none" spc="0" normalizeH="0" baseline="0" noProof="0" dirty="0" smtClean="0">
                <a:ln>
                  <a:noFill/>
                </a:ln>
                <a:solidFill>
                  <a:srgbClr val="2980B9"/>
                </a:solidFill>
                <a:effectLst/>
                <a:uLnTx/>
                <a:uFillTx/>
                <a:latin typeface="Arial" panose="020B0604020202020204"/>
                <a:ea typeface="微软雅黑" panose="020B0503020204020204" charset="-122"/>
                <a:cs typeface="+mn-cs"/>
              </a:rPr>
              <a:t>06</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3877985"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数据库的分离与附加</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926322"/>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分离</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2"/>
            <a:ext cx="10219669" cy="1553696"/>
            <a:chOff x="1088299" y="4153868"/>
            <a:chExt cx="2241974" cy="482998"/>
          </a:xfrm>
        </p:grpSpPr>
        <p:sp>
          <p:nvSpPr>
            <p:cNvPr id="15" name="矩形 14"/>
            <p:cNvSpPr/>
            <p:nvPr/>
          </p:nvSpPr>
          <p:spPr>
            <a:xfrm>
              <a:off x="1117283" y="4321126"/>
              <a:ext cx="2078635" cy="315740"/>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）启动</a:t>
              </a:r>
              <a:r>
                <a:rPr lang="en-US" altLang="zh-CN" sz="2000" dirty="0">
                  <a:latin typeface="Courier New" panose="02070309020205020404" charset="0"/>
                  <a:ea typeface="宋体" panose="02010600030101010101" pitchFamily="2" charset="-122"/>
                  <a:sym typeface="+mn-ea"/>
                </a:rPr>
                <a:t>SSMS</a:t>
              </a:r>
              <a:r>
                <a:rPr lang="zh-CN" altLang="en-US" sz="2000" dirty="0">
                  <a:latin typeface="Courier New" panose="02070309020205020404" charset="0"/>
                  <a:ea typeface="宋体" panose="02010600030101010101" pitchFamily="2" charset="-122"/>
                  <a:sym typeface="+mn-ea"/>
                </a:rPr>
                <a:t>，在“对象资源管理器”窗格中，逐级展开“控制台目录”节点，直到出现要分离的数据库，如数据库</a:t>
              </a:r>
              <a:r>
                <a:rPr lang="en-US" altLang="zh-CN" sz="2000" dirty="0">
                  <a:latin typeface="Courier New" panose="02070309020205020404" charset="0"/>
                  <a:ea typeface="宋体" panose="02010600030101010101" pitchFamily="2" charset="-122"/>
                  <a:sym typeface="+mn-ea"/>
                </a:rPr>
                <a:t>JXGL</a:t>
              </a:r>
              <a:r>
                <a:rPr lang="zh-CN" altLang="en-US" sz="2000" dirty="0">
                  <a:latin typeface="Courier New" panose="02070309020205020404" charset="0"/>
                  <a:ea typeface="宋体" panose="02010600030101010101" pitchFamily="2" charset="-122"/>
                  <a:sym typeface="+mn-ea"/>
                </a:rPr>
                <a:t>，右击该数据库，在弹出快捷菜单中执行“所有任务”→“分离数据库”命令，打开“分离数据库”窗口，如图</a:t>
              </a:r>
              <a:r>
                <a:rPr lang="en-US" altLang="zh-CN" sz="2000" dirty="0">
                  <a:latin typeface="Courier New" panose="02070309020205020404" charset="0"/>
                  <a:ea typeface="宋体" panose="02010600030101010101" pitchFamily="2" charset="-122"/>
                  <a:sym typeface="+mn-ea"/>
                </a:rPr>
                <a:t>4-12</a:t>
              </a:r>
              <a:r>
                <a:rPr lang="zh-CN" altLang="en-US" sz="2000" dirty="0">
                  <a:latin typeface="Courier New" panose="02070309020205020404" charset="0"/>
                  <a:ea typeface="宋体" panose="02010600030101010101" pitchFamily="2" charset="-122"/>
                  <a:sym typeface="+mn-ea"/>
                </a:rPr>
                <a:t>所示。</a:t>
              </a:r>
            </a:p>
          </p:txBody>
        </p:sp>
        <p:sp>
          <p:nvSpPr>
            <p:cNvPr id="16" name="矩形 15"/>
            <p:cNvSpPr/>
            <p:nvPr/>
          </p:nvSpPr>
          <p:spPr>
            <a:xfrm>
              <a:off x="1088299" y="4153868"/>
              <a:ext cx="2241974" cy="12314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分离数据库</a:t>
              </a:r>
            </a:p>
          </p:txBody>
        </p:sp>
      </p:grpSp>
      <p:pic>
        <p:nvPicPr>
          <p:cNvPr id="10242"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397" y="2659309"/>
            <a:ext cx="6796208" cy="319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346499" y="5986195"/>
            <a:ext cx="8800004" cy="707886"/>
          </a:xfrm>
          <a:prstGeom prst="rect">
            <a:avLst/>
          </a:prstGeom>
        </p:spPr>
        <p:txBody>
          <a:bodyPr wrap="square">
            <a:spAutoFit/>
          </a:bodyPr>
          <a:lstStyle/>
          <a:p>
            <a:r>
              <a:rPr lang="zh-CN" altLang="en-US" sz="2000" dirty="0"/>
              <a:t>（</a:t>
            </a:r>
            <a:r>
              <a:rPr lang="en-US" altLang="zh-CN" sz="2000" dirty="0"/>
              <a:t>2</a:t>
            </a:r>
            <a:r>
              <a:rPr lang="zh-CN" altLang="en-US" sz="2000" dirty="0"/>
              <a:t>）单击“确定”按钮，返回</a:t>
            </a:r>
            <a:r>
              <a:rPr lang="en-US" altLang="zh-CN" sz="2000" dirty="0"/>
              <a:t>SSMS</a:t>
            </a:r>
            <a:r>
              <a:rPr lang="zh-CN" altLang="en-US" sz="2000" dirty="0"/>
              <a:t>，数据库</a:t>
            </a:r>
            <a:r>
              <a:rPr lang="en-US" altLang="zh-CN" sz="2000" dirty="0"/>
              <a:t>JXGL</a:t>
            </a:r>
            <a:r>
              <a:rPr lang="zh-CN" altLang="en-US" sz="2000" dirty="0"/>
              <a:t>已经消失，完成数据库的分离操作。</a:t>
            </a:r>
            <a:endParaRPr lang="zh-CN" altLang="zh-CN" sz="2000" dirty="0"/>
          </a:p>
        </p:txBody>
      </p:sp>
      <p:sp>
        <p:nvSpPr>
          <p:cNvPr id="3" name="矩形 2"/>
          <p:cNvSpPr/>
          <p:nvPr/>
        </p:nvSpPr>
        <p:spPr>
          <a:xfrm>
            <a:off x="5231184" y="4776550"/>
            <a:ext cx="3031599"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4-12  </a:t>
            </a:r>
            <a:r>
              <a:rPr lang="zh-CN" altLang="zh-CN" dirty="0">
                <a:latin typeface="Times New Roman"/>
                <a:ea typeface="宋体"/>
              </a:rPr>
              <a:t>“分离数据库”窗口</a:t>
            </a:r>
            <a:endParaRPr lang="zh-CN" altLang="zh-CN" dirty="0">
              <a:effectLst/>
              <a:latin typeface="Times New Roman"/>
              <a:ea typeface="宋体"/>
            </a:endParaRPr>
          </a:p>
        </p:txBody>
      </p:sp>
    </p:spTree>
    <p:extLst>
      <p:ext uri="{BB962C8B-B14F-4D97-AF65-F5344CB8AC3E}">
        <p14:creationId xmlns:p14="http://schemas.microsoft.com/office/powerpoint/2010/main" val="3993945755"/>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附加</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2"/>
            <a:ext cx="10754600" cy="1553696"/>
            <a:chOff x="1088299" y="4153868"/>
            <a:chExt cx="2241974" cy="482998"/>
          </a:xfrm>
        </p:grpSpPr>
        <p:sp>
          <p:nvSpPr>
            <p:cNvPr id="15" name="矩形 14"/>
            <p:cNvSpPr/>
            <p:nvPr/>
          </p:nvSpPr>
          <p:spPr>
            <a:xfrm>
              <a:off x="1117283" y="4321126"/>
              <a:ext cx="2177755" cy="315740"/>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）启动</a:t>
              </a:r>
              <a:r>
                <a:rPr lang="en-US" altLang="zh-CN" sz="2000" dirty="0">
                  <a:latin typeface="Courier New" panose="02070309020205020404" charset="0"/>
                  <a:ea typeface="宋体" panose="02010600030101010101" pitchFamily="2" charset="-122"/>
                  <a:sym typeface="+mn-ea"/>
                </a:rPr>
                <a:t>SSMS</a:t>
              </a:r>
              <a:r>
                <a:rPr lang="zh-CN" altLang="en-US" sz="2000" dirty="0">
                  <a:latin typeface="Courier New" panose="02070309020205020404" charset="0"/>
                  <a:ea typeface="宋体" panose="02010600030101010101" pitchFamily="2" charset="-122"/>
                  <a:sym typeface="+mn-ea"/>
                </a:rPr>
                <a:t>，在“对象资源管理器”窗格中，逐级展开</a:t>
              </a:r>
              <a:r>
                <a:rPr lang="en-US" altLang="zh-CN" sz="2000" dirty="0">
                  <a:latin typeface="Courier New" panose="02070309020205020404" charset="0"/>
                  <a:ea typeface="宋体" panose="02010600030101010101" pitchFamily="2" charset="-122"/>
                  <a:sym typeface="+mn-ea"/>
                </a:rPr>
                <a:t>SQL Server→“</a:t>
              </a:r>
              <a:r>
                <a:rPr lang="zh-CN" altLang="en-US" sz="2000" dirty="0">
                  <a:latin typeface="Courier New" panose="02070309020205020404" charset="0"/>
                  <a:ea typeface="宋体" panose="02010600030101010101" pitchFamily="2" charset="-122"/>
                  <a:sym typeface="+mn-ea"/>
                </a:rPr>
                <a:t>数据库”节点，右击“数据库”节点，弹出快捷菜单，如图</a:t>
              </a:r>
              <a:r>
                <a:rPr lang="en-US" altLang="zh-CN" sz="2000" dirty="0">
                  <a:latin typeface="Courier New" panose="02070309020205020404" charset="0"/>
                  <a:ea typeface="宋体" panose="02010600030101010101" pitchFamily="2" charset="-122"/>
                  <a:sym typeface="+mn-ea"/>
                </a:rPr>
                <a:t>4-13</a:t>
              </a:r>
              <a:r>
                <a:rPr lang="zh-CN" altLang="en-US" sz="2000" dirty="0">
                  <a:latin typeface="Courier New" panose="02070309020205020404" charset="0"/>
                  <a:ea typeface="宋体" panose="02010600030101010101" pitchFamily="2" charset="-122"/>
                  <a:sym typeface="+mn-ea"/>
                </a:rPr>
                <a:t>所示，执行“附加”命令后，打开“附加数据库”窗口，如图</a:t>
              </a:r>
              <a:r>
                <a:rPr lang="en-US" altLang="zh-CN" sz="2000" dirty="0">
                  <a:latin typeface="Courier New" panose="02070309020205020404" charset="0"/>
                  <a:ea typeface="宋体" panose="02010600030101010101" pitchFamily="2" charset="-122"/>
                  <a:sym typeface="+mn-ea"/>
                </a:rPr>
                <a:t>4-14</a:t>
              </a:r>
              <a:r>
                <a:rPr lang="zh-CN" altLang="en-US" sz="2000" dirty="0">
                  <a:latin typeface="Courier New" panose="02070309020205020404" charset="0"/>
                  <a:ea typeface="宋体" panose="02010600030101010101" pitchFamily="2" charset="-122"/>
                  <a:sym typeface="+mn-ea"/>
                </a:rPr>
                <a:t>所示。。</a:t>
              </a:r>
            </a:p>
          </p:txBody>
        </p:sp>
        <p:sp>
          <p:nvSpPr>
            <p:cNvPr id="16" name="矩形 15"/>
            <p:cNvSpPr/>
            <p:nvPr/>
          </p:nvSpPr>
          <p:spPr>
            <a:xfrm>
              <a:off x="1088299" y="4153868"/>
              <a:ext cx="2241974" cy="13203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使用</a:t>
              </a:r>
              <a:r>
                <a:rPr lang="en-US" altLang="zh-CN" b="1" dirty="0" smtClean="0">
                  <a:solidFill>
                    <a:schemeClr val="tx1">
                      <a:lumMod val="65000"/>
                      <a:lumOff val="35000"/>
                    </a:schemeClr>
                  </a:solidFill>
                </a:rPr>
                <a:t>SSMS</a:t>
              </a:r>
              <a:r>
                <a:rPr lang="zh-CN" altLang="en-US" b="1" dirty="0">
                  <a:solidFill>
                    <a:schemeClr val="tx1">
                      <a:lumMod val="65000"/>
                      <a:lumOff val="35000"/>
                    </a:schemeClr>
                  </a:solidFill>
                </a:rPr>
                <a:t>附加数据库</a:t>
              </a:r>
            </a:p>
          </p:txBody>
        </p:sp>
      </p:grpSp>
      <p:pic>
        <p:nvPicPr>
          <p:cNvPr id="11266" name="Picture 2" descr="未标题-2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49" y="2867203"/>
            <a:ext cx="4098291" cy="313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未标题-1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765" y="2920369"/>
            <a:ext cx="5884924" cy="3132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414627" y="6164955"/>
            <a:ext cx="1877437" cy="369332"/>
          </a:xfrm>
          <a:prstGeom prst="rect">
            <a:avLst/>
          </a:prstGeom>
        </p:spPr>
        <p:txBody>
          <a:bodyPr wrap="none">
            <a:spAutoFit/>
          </a:bodyPr>
          <a:lstStyle/>
          <a:p>
            <a:r>
              <a:rPr lang="zh-CN" altLang="zh-CN" kern="100" dirty="0">
                <a:latin typeface="Times New Roman"/>
                <a:ea typeface="宋体"/>
                <a:cs typeface="Times New Roman"/>
              </a:rPr>
              <a:t>图</a:t>
            </a:r>
            <a:r>
              <a:rPr lang="en-US" altLang="zh-CN" kern="100" dirty="0">
                <a:latin typeface="Times New Roman"/>
                <a:ea typeface="宋体"/>
              </a:rPr>
              <a:t>4-13  </a:t>
            </a:r>
            <a:r>
              <a:rPr lang="zh-CN" altLang="zh-CN" kern="100" dirty="0">
                <a:latin typeface="Times New Roman"/>
                <a:ea typeface="宋体"/>
                <a:cs typeface="Times New Roman"/>
              </a:rPr>
              <a:t>快捷菜单</a:t>
            </a:r>
            <a:endParaRPr lang="zh-CN" altLang="en-US" dirty="0"/>
          </a:p>
        </p:txBody>
      </p:sp>
      <p:sp>
        <p:nvSpPr>
          <p:cNvPr id="3" name="矩形 2"/>
          <p:cNvSpPr/>
          <p:nvPr/>
        </p:nvSpPr>
        <p:spPr>
          <a:xfrm>
            <a:off x="6980498" y="6161122"/>
            <a:ext cx="3877985" cy="369332"/>
          </a:xfrm>
          <a:prstGeom prst="rect">
            <a:avLst/>
          </a:prstGeom>
        </p:spPr>
        <p:txBody>
          <a:bodyPr wrap="none">
            <a:spAutoFit/>
          </a:bodyPr>
          <a:lstStyle/>
          <a:p>
            <a:r>
              <a:rPr lang="zh-CN" altLang="zh-CN" kern="100" dirty="0">
                <a:latin typeface="Times New Roman"/>
                <a:ea typeface="宋体"/>
                <a:cs typeface="Times New Roman"/>
              </a:rPr>
              <a:t>图</a:t>
            </a:r>
            <a:r>
              <a:rPr lang="en-US" altLang="zh-CN" kern="100" dirty="0">
                <a:latin typeface="Times New Roman"/>
                <a:ea typeface="宋体"/>
              </a:rPr>
              <a:t>4-14  </a:t>
            </a:r>
            <a:r>
              <a:rPr lang="zh-CN" altLang="zh-CN" kern="100" dirty="0">
                <a:latin typeface="Times New Roman"/>
                <a:ea typeface="宋体"/>
                <a:cs typeface="Times New Roman"/>
              </a:rPr>
              <a:t>“附加数据库”窗口</a:t>
            </a:r>
            <a:r>
              <a:rPr lang="en-US" altLang="zh-CN" kern="100" dirty="0">
                <a:latin typeface="Times New Roman"/>
                <a:ea typeface="宋体"/>
              </a:rPr>
              <a:t>	</a:t>
            </a:r>
            <a:endParaRPr lang="zh-CN" altLang="en-US" dirty="0"/>
          </a:p>
        </p:txBody>
      </p:sp>
    </p:spTree>
    <p:extLst>
      <p:ext uri="{BB962C8B-B14F-4D97-AF65-F5344CB8AC3E}">
        <p14:creationId xmlns:p14="http://schemas.microsoft.com/office/powerpoint/2010/main" val="3807614615"/>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附加</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2"/>
            <a:ext cx="10671491" cy="1553696"/>
            <a:chOff x="1088299" y="4153868"/>
            <a:chExt cx="2241974" cy="482998"/>
          </a:xfrm>
        </p:grpSpPr>
        <p:sp>
          <p:nvSpPr>
            <p:cNvPr id="15" name="矩形 14"/>
            <p:cNvSpPr/>
            <p:nvPr/>
          </p:nvSpPr>
          <p:spPr>
            <a:xfrm>
              <a:off x="1117283" y="4321126"/>
              <a:ext cx="2177755" cy="315740"/>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）单击“添加”按钮，弹出“定位数据文件”窗口，如图</a:t>
              </a:r>
              <a:r>
                <a:rPr lang="en-US" altLang="zh-CN" sz="2000" dirty="0">
                  <a:latin typeface="Courier New" panose="02070309020205020404" charset="0"/>
                  <a:ea typeface="宋体" panose="02010600030101010101" pitchFamily="2" charset="-122"/>
                  <a:sym typeface="+mn-ea"/>
                </a:rPr>
                <a:t>4-15</a:t>
              </a:r>
              <a:r>
                <a:rPr lang="zh-CN" altLang="en-US" sz="2000" dirty="0">
                  <a:latin typeface="Courier New" panose="02070309020205020404" charset="0"/>
                  <a:ea typeface="宋体" panose="02010600030101010101" pitchFamily="2" charset="-122"/>
                  <a:sym typeface="+mn-ea"/>
                </a:rPr>
                <a:t>所示。搜索要附加数据库的</a:t>
              </a:r>
              <a:r>
                <a:rPr lang="en-US" altLang="zh-CN" sz="2000" dirty="0">
                  <a:latin typeface="Courier New" panose="02070309020205020404" charset="0"/>
                  <a:ea typeface="宋体" panose="02010600030101010101" pitchFamily="2" charset="-122"/>
                  <a:sym typeface="+mn-ea"/>
                </a:rPr>
                <a:t>.mdf</a:t>
              </a:r>
              <a:r>
                <a:rPr lang="zh-CN" altLang="en-US" sz="2000" dirty="0">
                  <a:latin typeface="Courier New" panose="02070309020205020404" charset="0"/>
                  <a:ea typeface="宋体" panose="02010600030101010101" pitchFamily="2" charset="-122"/>
                  <a:sym typeface="+mn-ea"/>
                </a:rPr>
                <a:t>文件，选择正确的</a:t>
              </a:r>
              <a:r>
                <a:rPr lang="en-US" altLang="zh-CN" sz="2000" dirty="0">
                  <a:latin typeface="Courier New" panose="02070309020205020404" charset="0"/>
                  <a:ea typeface="宋体" panose="02010600030101010101" pitchFamily="2" charset="-122"/>
                  <a:sym typeface="+mn-ea"/>
                </a:rPr>
                <a:t>.mdf</a:t>
              </a:r>
              <a:r>
                <a:rPr lang="zh-CN" altLang="en-US" sz="2000" dirty="0">
                  <a:latin typeface="Courier New" panose="02070309020205020404" charset="0"/>
                  <a:ea typeface="宋体" panose="02010600030101010101" pitchFamily="2" charset="-122"/>
                  <a:sym typeface="+mn-ea"/>
                </a:rPr>
                <a:t>文件（如</a:t>
              </a:r>
              <a:r>
                <a:rPr lang="en-US" altLang="zh-CN" sz="2000" dirty="0">
                  <a:latin typeface="Courier New" panose="02070309020205020404" charset="0"/>
                  <a:ea typeface="宋体" panose="02010600030101010101" pitchFamily="2" charset="-122"/>
                  <a:sym typeface="+mn-ea"/>
                </a:rPr>
                <a:t>JXGL_data.mdf</a:t>
              </a:r>
              <a:r>
                <a:rPr lang="zh-CN" altLang="en-US" sz="2000" dirty="0">
                  <a:latin typeface="Courier New" panose="02070309020205020404" charset="0"/>
                  <a:ea typeface="宋体" panose="02010600030101010101" pitchFamily="2" charset="-122"/>
                  <a:sym typeface="+mn-ea"/>
                </a:rPr>
                <a:t>）后，数据库中所有文件自动进入“附加数据库”窗口中，如图</a:t>
              </a:r>
              <a:r>
                <a:rPr lang="en-US" altLang="zh-CN" sz="2000" dirty="0">
                  <a:latin typeface="Courier New" panose="02070309020205020404" charset="0"/>
                  <a:ea typeface="宋体" panose="02010600030101010101" pitchFamily="2" charset="-122"/>
                  <a:sym typeface="+mn-ea"/>
                </a:rPr>
                <a:t>4-16</a:t>
              </a:r>
              <a:r>
                <a:rPr lang="zh-CN" altLang="en-US" sz="2000" dirty="0">
                  <a:latin typeface="Courier New" panose="02070309020205020404" charset="0"/>
                  <a:ea typeface="宋体" panose="02010600030101010101" pitchFamily="2" charset="-122"/>
                  <a:sym typeface="+mn-ea"/>
                </a:rPr>
                <a:t>所示。</a:t>
              </a:r>
            </a:p>
          </p:txBody>
        </p:sp>
        <p:sp>
          <p:nvSpPr>
            <p:cNvPr id="16" name="矩形 15"/>
            <p:cNvSpPr/>
            <p:nvPr/>
          </p:nvSpPr>
          <p:spPr>
            <a:xfrm>
              <a:off x="1088299" y="4153868"/>
              <a:ext cx="2241974" cy="132037"/>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使用</a:t>
              </a:r>
              <a:r>
                <a:rPr lang="en-US" altLang="zh-CN" b="1" dirty="0" smtClean="0">
                  <a:solidFill>
                    <a:schemeClr val="tx1">
                      <a:lumMod val="65000"/>
                      <a:lumOff val="35000"/>
                    </a:schemeClr>
                  </a:solidFill>
                </a:rPr>
                <a:t>SSMS</a:t>
              </a:r>
              <a:r>
                <a:rPr lang="zh-CN" altLang="en-US" b="1" dirty="0">
                  <a:solidFill>
                    <a:schemeClr val="tx1">
                      <a:lumMod val="65000"/>
                      <a:lumOff val="35000"/>
                    </a:schemeClr>
                  </a:solidFill>
                </a:rPr>
                <a:t>附加数据库</a:t>
              </a:r>
            </a:p>
          </p:txBody>
        </p:sp>
      </p:grpSp>
      <p:pic>
        <p:nvPicPr>
          <p:cNvPr id="12290"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620" y="2822339"/>
            <a:ext cx="4572492" cy="282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未标题-1 拷贝"/>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765" y="2803406"/>
            <a:ext cx="5821343" cy="2848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208718" y="6201602"/>
            <a:ext cx="8781820" cy="400110"/>
          </a:xfrm>
          <a:prstGeom prst="rect">
            <a:avLst/>
          </a:prstGeom>
        </p:spPr>
        <p:txBody>
          <a:bodyPr wrap="square">
            <a:spAutoFit/>
          </a:bodyPr>
          <a:lstStyle/>
          <a:p>
            <a:r>
              <a:rPr lang="zh-CN" altLang="zh-CN" sz="2000" dirty="0"/>
              <a:t>（</a:t>
            </a:r>
            <a:r>
              <a:rPr lang="en-US" altLang="zh-CN" sz="2000" dirty="0"/>
              <a:t>3</a:t>
            </a:r>
            <a:r>
              <a:rPr lang="zh-CN" altLang="zh-CN" sz="2000" dirty="0"/>
              <a:t>）单击“确定”按钮，返回</a:t>
            </a:r>
            <a:r>
              <a:rPr lang="en-US" altLang="zh-CN" sz="2000" dirty="0"/>
              <a:t>SSMS</a:t>
            </a:r>
            <a:r>
              <a:rPr lang="zh-CN" altLang="zh-CN" sz="2000" dirty="0"/>
              <a:t>，完成数据库</a:t>
            </a:r>
            <a:r>
              <a:rPr lang="en-US" altLang="zh-CN" sz="2000" dirty="0"/>
              <a:t>JXGL</a:t>
            </a:r>
            <a:r>
              <a:rPr lang="zh-CN" altLang="zh-CN" sz="2000" dirty="0"/>
              <a:t>的附加操作。</a:t>
            </a:r>
          </a:p>
        </p:txBody>
      </p:sp>
      <p:sp>
        <p:nvSpPr>
          <p:cNvPr id="3" name="矩形 2"/>
          <p:cNvSpPr/>
          <p:nvPr/>
        </p:nvSpPr>
        <p:spPr>
          <a:xfrm>
            <a:off x="1562873" y="5661736"/>
            <a:ext cx="3877985" cy="369332"/>
          </a:xfrm>
          <a:prstGeom prst="rect">
            <a:avLst/>
          </a:prstGeom>
        </p:spPr>
        <p:txBody>
          <a:bodyPr wrap="none">
            <a:spAutoFit/>
          </a:bodyPr>
          <a:lstStyle/>
          <a:p>
            <a:r>
              <a:rPr lang="zh-CN" altLang="zh-CN" kern="100" dirty="0">
                <a:latin typeface="Times New Roman"/>
                <a:ea typeface="宋体"/>
                <a:cs typeface="Times New Roman"/>
              </a:rPr>
              <a:t>图</a:t>
            </a:r>
            <a:r>
              <a:rPr lang="en-US" altLang="zh-CN" kern="100" dirty="0">
                <a:latin typeface="Times New Roman"/>
                <a:ea typeface="宋体"/>
              </a:rPr>
              <a:t>4-15  </a:t>
            </a:r>
            <a:r>
              <a:rPr lang="zh-CN" altLang="zh-CN" kern="100" dirty="0">
                <a:latin typeface="Times New Roman"/>
                <a:ea typeface="宋体"/>
                <a:cs typeface="Times New Roman"/>
              </a:rPr>
              <a:t>“定位数据文件”窗口</a:t>
            </a:r>
            <a:r>
              <a:rPr lang="en-US" altLang="zh-CN" kern="100" dirty="0">
                <a:latin typeface="Times New Roman"/>
                <a:ea typeface="宋体"/>
              </a:rPr>
              <a:t>	</a:t>
            </a:r>
            <a:endParaRPr lang="zh-CN" altLang="en-US" dirty="0"/>
          </a:p>
        </p:txBody>
      </p:sp>
      <p:sp>
        <p:nvSpPr>
          <p:cNvPr id="4" name="矩形 3"/>
          <p:cNvSpPr/>
          <p:nvPr/>
        </p:nvSpPr>
        <p:spPr>
          <a:xfrm>
            <a:off x="7114904" y="5634440"/>
            <a:ext cx="3031599" cy="369332"/>
          </a:xfrm>
          <a:prstGeom prst="rect">
            <a:avLst/>
          </a:prstGeom>
        </p:spPr>
        <p:txBody>
          <a:bodyPr wrap="none">
            <a:spAutoFit/>
          </a:bodyPr>
          <a:lstStyle/>
          <a:p>
            <a:r>
              <a:rPr lang="zh-CN" altLang="zh-CN" kern="100" dirty="0">
                <a:latin typeface="Times New Roman"/>
                <a:ea typeface="宋体"/>
                <a:cs typeface="Times New Roman"/>
              </a:rPr>
              <a:t>图</a:t>
            </a:r>
            <a:r>
              <a:rPr lang="en-US" altLang="zh-CN" kern="100" dirty="0">
                <a:latin typeface="Times New Roman"/>
                <a:ea typeface="宋体"/>
              </a:rPr>
              <a:t>4-16  </a:t>
            </a:r>
            <a:r>
              <a:rPr lang="zh-CN" altLang="zh-CN" kern="100" dirty="0">
                <a:latin typeface="Times New Roman"/>
                <a:ea typeface="宋体"/>
                <a:cs typeface="Times New Roman"/>
              </a:rPr>
              <a:t>“附加数据库”窗口</a:t>
            </a:r>
            <a:endParaRPr lang="zh-CN" altLang="en-US" dirty="0"/>
          </a:p>
        </p:txBody>
      </p:sp>
    </p:spTree>
    <p:extLst>
      <p:ext uri="{BB962C8B-B14F-4D97-AF65-F5344CB8AC3E}">
        <p14:creationId xmlns:p14="http://schemas.microsoft.com/office/powerpoint/2010/main" val="4210242830"/>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附加</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17"/>
            <a:ext cx="10219669" cy="1861470"/>
            <a:chOff x="1088299" y="4153868"/>
            <a:chExt cx="2241974" cy="578676"/>
          </a:xfrm>
        </p:grpSpPr>
        <p:sp>
          <p:nvSpPr>
            <p:cNvPr id="15" name="矩形 14"/>
            <p:cNvSpPr/>
            <p:nvPr/>
          </p:nvSpPr>
          <p:spPr>
            <a:xfrm>
              <a:off x="1130543" y="4321126"/>
              <a:ext cx="2078635" cy="411418"/>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在附加数据库时，如果出现图</a:t>
              </a:r>
              <a:r>
                <a:rPr lang="en-US" altLang="zh-CN" sz="2000" dirty="0">
                  <a:latin typeface="Courier New" panose="02070309020205020404" charset="0"/>
                  <a:ea typeface="宋体" panose="02010600030101010101" pitchFamily="2" charset="-122"/>
                  <a:sym typeface="+mn-ea"/>
                </a:rPr>
                <a:t>4-17</a:t>
              </a:r>
              <a:r>
                <a:rPr lang="zh-CN" altLang="en-US" sz="2000" dirty="0">
                  <a:latin typeface="Courier New" panose="02070309020205020404" charset="0"/>
                  <a:ea typeface="宋体" panose="02010600030101010101" pitchFamily="2" charset="-122"/>
                  <a:sym typeface="+mn-ea"/>
                </a:rPr>
                <a:t>所示的“附加数据库出错”提示，其主要原因是当前登录账户无权进行数据库附加操作。可以通过修改登录账户的完全控制权限，或者修改启动服务的服务账户类型（</a:t>
              </a:r>
              <a:r>
                <a:rPr lang="en-US" altLang="zh-CN" sz="2000" dirty="0">
                  <a:latin typeface="Courier New" panose="02070309020205020404" charset="0"/>
                  <a:ea typeface="宋体" panose="02010600030101010101" pitchFamily="2" charset="-122"/>
                  <a:sym typeface="+mn-ea"/>
                </a:rPr>
                <a:t>Local system</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Network service</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Local Service</a:t>
              </a:r>
              <a:r>
                <a:rPr lang="zh-CN" altLang="en-US" sz="2000" dirty="0">
                  <a:latin typeface="Courier New" panose="02070309020205020404" charset="0"/>
                  <a:ea typeface="宋体" panose="02010600030101010101" pitchFamily="2" charset="-122"/>
                  <a:sym typeface="+mn-ea"/>
                </a:rPr>
                <a:t>）来解决问题。</a:t>
              </a:r>
            </a:p>
          </p:txBody>
        </p:sp>
        <p:sp>
          <p:nvSpPr>
            <p:cNvPr id="16" name="矩形 15"/>
            <p:cNvSpPr/>
            <p:nvPr/>
          </p:nvSpPr>
          <p:spPr>
            <a:xfrm>
              <a:off x="1088299" y="4153868"/>
              <a:ext cx="2241974" cy="12314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注意：</a:t>
              </a:r>
            </a:p>
          </p:txBody>
        </p:sp>
      </p:grpSp>
      <p:pic>
        <p:nvPicPr>
          <p:cNvPr id="13314" name="Picture 2" descr="未标题-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619" y="3174389"/>
            <a:ext cx="9443147" cy="2068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405408" y="5491179"/>
            <a:ext cx="3031599"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4-17  </a:t>
            </a:r>
            <a:r>
              <a:rPr lang="zh-CN" altLang="zh-CN" dirty="0">
                <a:latin typeface="Times New Roman"/>
                <a:ea typeface="宋体"/>
              </a:rPr>
              <a:t>附加数据库出错提示</a:t>
            </a:r>
            <a:endParaRPr lang="zh-CN" altLang="zh-CN" dirty="0">
              <a:effectLst/>
              <a:latin typeface="Times New Roman"/>
              <a:ea typeface="宋体"/>
            </a:endParaRPr>
          </a:p>
        </p:txBody>
      </p:sp>
    </p:spTree>
    <p:extLst>
      <p:ext uri="{BB962C8B-B14F-4D97-AF65-F5344CB8AC3E}">
        <p14:creationId xmlns:p14="http://schemas.microsoft.com/office/powerpoint/2010/main" val="320579872"/>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附加</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16"/>
            <a:ext cx="4617231" cy="2155355"/>
            <a:chOff x="1088299" y="4153868"/>
            <a:chExt cx="2241974" cy="322942"/>
          </a:xfrm>
        </p:grpSpPr>
        <p:sp>
          <p:nvSpPr>
            <p:cNvPr id="15" name="矩形 14"/>
            <p:cNvSpPr/>
            <p:nvPr/>
          </p:nvSpPr>
          <p:spPr>
            <a:xfrm>
              <a:off x="1117283" y="4278516"/>
              <a:ext cx="2078635" cy="198294"/>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）右击</a:t>
              </a:r>
              <a:r>
                <a:rPr lang="en-US" altLang="zh-CN" sz="2000" dirty="0">
                  <a:latin typeface="Courier New" panose="02070309020205020404" charset="0"/>
                  <a:ea typeface="宋体" panose="02010600030101010101" pitchFamily="2" charset="-122"/>
                  <a:sym typeface="+mn-ea"/>
                </a:rPr>
                <a:t>.mdf</a:t>
              </a:r>
              <a:r>
                <a:rPr lang="zh-CN" altLang="en-US" sz="2000" dirty="0">
                  <a:latin typeface="Courier New" panose="02070309020205020404" charset="0"/>
                  <a:ea typeface="宋体" panose="02010600030101010101" pitchFamily="2" charset="-122"/>
                  <a:sym typeface="+mn-ea"/>
                </a:rPr>
                <a:t>所在的文件夹，在弹出快捷菜单中执行“属性”命令，打开“属性”对话框，单击“安全”选项卡，如图</a:t>
              </a:r>
              <a:r>
                <a:rPr lang="en-US" altLang="zh-CN" sz="2000" dirty="0">
                  <a:latin typeface="Courier New" panose="02070309020205020404" charset="0"/>
                  <a:ea typeface="宋体" panose="02010600030101010101" pitchFamily="2" charset="-122"/>
                  <a:sym typeface="+mn-ea"/>
                </a:rPr>
                <a:t>4-18</a:t>
              </a:r>
              <a:r>
                <a:rPr lang="zh-CN" altLang="en-US" sz="2000" dirty="0">
                  <a:latin typeface="Courier New" panose="02070309020205020404" charset="0"/>
                  <a:ea typeface="宋体" panose="02010600030101010101" pitchFamily="2" charset="-122"/>
                  <a:sym typeface="+mn-ea"/>
                </a:rPr>
                <a:t>所示。</a:t>
              </a:r>
            </a:p>
          </p:txBody>
        </p:sp>
        <p:sp>
          <p:nvSpPr>
            <p:cNvPr id="16" name="矩形 15"/>
            <p:cNvSpPr/>
            <p:nvPr/>
          </p:nvSpPr>
          <p:spPr>
            <a:xfrm>
              <a:off x="1088299" y="4153868"/>
              <a:ext cx="2241974" cy="11344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通</a:t>
              </a:r>
              <a:r>
                <a:rPr lang="zh-CN" altLang="en-US" b="1" dirty="0">
                  <a:solidFill>
                    <a:schemeClr val="tx1">
                      <a:lumMod val="65000"/>
                      <a:lumOff val="35000"/>
                    </a:schemeClr>
                  </a:solidFill>
                </a:rPr>
                <a:t>过修改</a:t>
              </a:r>
              <a:r>
                <a:rPr lang="en-US" altLang="zh-CN" b="1" dirty="0">
                  <a:solidFill>
                    <a:schemeClr val="tx1">
                      <a:lumMod val="65000"/>
                      <a:lumOff val="35000"/>
                    </a:schemeClr>
                  </a:solidFill>
                </a:rPr>
                <a:t>Authenticated Users</a:t>
              </a:r>
              <a:r>
                <a:rPr lang="zh-CN" altLang="en-US" b="1" dirty="0">
                  <a:solidFill>
                    <a:schemeClr val="tx1">
                      <a:lumMod val="65000"/>
                      <a:lumOff val="35000"/>
                    </a:schemeClr>
                  </a:solidFill>
                </a:rPr>
                <a:t>用户的完全控制权限来解决问题</a:t>
              </a:r>
            </a:p>
          </p:txBody>
        </p:sp>
      </p:grpSp>
      <p:pic>
        <p:nvPicPr>
          <p:cNvPr id="14338" name="Picture 2" descr="未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8434" y="1233061"/>
            <a:ext cx="4050503" cy="5352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p:cNvSpPr>
            <a:spLocks noChangeArrowheads="1"/>
          </p:cNvSpPr>
          <p:nvPr/>
        </p:nvSpPr>
        <p:spPr bwMode="auto">
          <a:xfrm>
            <a:off x="0" y="3298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4429274" y="4390746"/>
            <a:ext cx="2050561" cy="369332"/>
          </a:xfrm>
          <a:prstGeom prst="rect">
            <a:avLst/>
          </a:prstGeom>
        </p:spPr>
        <p:txBody>
          <a:bodyPr wrap="none">
            <a:spAutoFit/>
          </a:bodyPr>
          <a:lstStyle/>
          <a:p>
            <a:r>
              <a:rPr lang="zh-CN" altLang="zh-CN" kern="100" dirty="0">
                <a:latin typeface="Times New Roman"/>
                <a:ea typeface="宋体"/>
                <a:cs typeface="Times New Roman"/>
              </a:rPr>
              <a:t>图</a:t>
            </a:r>
            <a:r>
              <a:rPr lang="en-US" altLang="zh-CN" kern="100" dirty="0">
                <a:latin typeface="Times New Roman"/>
                <a:ea typeface="宋体"/>
              </a:rPr>
              <a:t>4-18 </a:t>
            </a:r>
            <a:r>
              <a:rPr lang="zh-CN" altLang="zh-CN" kern="100" dirty="0">
                <a:latin typeface="Times New Roman"/>
                <a:ea typeface="宋体"/>
                <a:cs typeface="Times New Roman"/>
              </a:rPr>
              <a:t>属性对话框</a:t>
            </a:r>
            <a:endParaRPr lang="zh-CN" altLang="en-US" dirty="0"/>
          </a:p>
        </p:txBody>
      </p:sp>
    </p:spTree>
    <p:extLst>
      <p:ext uri="{BB962C8B-B14F-4D97-AF65-F5344CB8AC3E}">
        <p14:creationId xmlns:p14="http://schemas.microsoft.com/office/powerpoint/2010/main" val="788489479"/>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附加</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5"/>
            <a:ext cx="4617231" cy="2463133"/>
            <a:chOff x="1088299" y="4153868"/>
            <a:chExt cx="2241974" cy="369057"/>
          </a:xfrm>
        </p:grpSpPr>
        <p:sp>
          <p:nvSpPr>
            <p:cNvPr id="15" name="矩形 14"/>
            <p:cNvSpPr/>
            <p:nvPr/>
          </p:nvSpPr>
          <p:spPr>
            <a:xfrm>
              <a:off x="1117283" y="4278516"/>
              <a:ext cx="2078635" cy="244409"/>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）在“组或用户名”列表框中选择</a:t>
              </a:r>
              <a:r>
                <a:rPr lang="en-US" altLang="zh-CN" sz="2000" dirty="0">
                  <a:latin typeface="Courier New" panose="02070309020205020404" charset="0"/>
                  <a:ea typeface="宋体" panose="02010600030101010101" pitchFamily="2" charset="-122"/>
                  <a:sym typeface="+mn-ea"/>
                </a:rPr>
                <a:t>Authenticated Users</a:t>
              </a:r>
              <a:r>
                <a:rPr lang="zh-CN" altLang="en-US" sz="2000" dirty="0">
                  <a:latin typeface="Courier New" panose="02070309020205020404" charset="0"/>
                  <a:ea typeface="宋体" panose="02010600030101010101" pitchFamily="2" charset="-122"/>
                  <a:sym typeface="+mn-ea"/>
                </a:rPr>
                <a:t>用户组，单击“编辑”按钮，弹出“权限”对话框，如图</a:t>
              </a:r>
              <a:r>
                <a:rPr lang="en-US" altLang="zh-CN" sz="2000" dirty="0">
                  <a:latin typeface="Courier New" panose="02070309020205020404" charset="0"/>
                  <a:ea typeface="宋体" panose="02010600030101010101" pitchFamily="2" charset="-122"/>
                  <a:sym typeface="+mn-ea"/>
                </a:rPr>
                <a:t>4-19</a:t>
              </a:r>
              <a:r>
                <a:rPr lang="zh-CN" altLang="en-US" sz="2000" dirty="0">
                  <a:latin typeface="Courier New" panose="02070309020205020404" charset="0"/>
                  <a:ea typeface="宋体" panose="02010600030101010101" pitchFamily="2" charset="-122"/>
                  <a:sym typeface="+mn-ea"/>
                </a:rPr>
                <a:t>所示，勾选“完全控制”的“允许”复选框。</a:t>
              </a:r>
            </a:p>
          </p:txBody>
        </p:sp>
        <p:sp>
          <p:nvSpPr>
            <p:cNvPr id="16" name="矩形 15"/>
            <p:cNvSpPr/>
            <p:nvPr/>
          </p:nvSpPr>
          <p:spPr>
            <a:xfrm>
              <a:off x="1088299" y="4153868"/>
              <a:ext cx="2241974" cy="11344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通</a:t>
              </a:r>
              <a:r>
                <a:rPr lang="zh-CN" altLang="en-US" b="1" dirty="0">
                  <a:solidFill>
                    <a:schemeClr val="tx1">
                      <a:lumMod val="65000"/>
                      <a:lumOff val="35000"/>
                    </a:schemeClr>
                  </a:solidFill>
                </a:rPr>
                <a:t>过修改</a:t>
              </a:r>
              <a:r>
                <a:rPr lang="en-US" altLang="zh-CN" b="1" dirty="0">
                  <a:solidFill>
                    <a:schemeClr val="tx1">
                      <a:lumMod val="65000"/>
                      <a:lumOff val="35000"/>
                    </a:schemeClr>
                  </a:solidFill>
                </a:rPr>
                <a:t>Authenticated Users</a:t>
              </a:r>
              <a:r>
                <a:rPr lang="zh-CN" altLang="en-US" b="1" dirty="0">
                  <a:solidFill>
                    <a:schemeClr val="tx1">
                      <a:lumMod val="65000"/>
                      <a:lumOff val="35000"/>
                    </a:schemeClr>
                  </a:solidFill>
                </a:rPr>
                <a:t>用户的完全控制权限来解决问题</a:t>
              </a:r>
            </a:p>
          </p:txBody>
        </p:sp>
      </p:grpSp>
      <p:sp>
        <p:nvSpPr>
          <p:cNvPr id="6"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p:cNvSpPr>
            <a:spLocks noChangeArrowheads="1"/>
          </p:cNvSpPr>
          <p:nvPr/>
        </p:nvSpPr>
        <p:spPr bwMode="auto">
          <a:xfrm>
            <a:off x="0" y="3298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7"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462" y="1256675"/>
            <a:ext cx="4067160" cy="5265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664509" y="4336155"/>
            <a:ext cx="2954655" cy="369332"/>
          </a:xfrm>
          <a:prstGeom prst="rect">
            <a:avLst/>
          </a:prstGeom>
        </p:spPr>
        <p:txBody>
          <a:bodyPr wrap="none">
            <a:spAutoFit/>
          </a:bodyPr>
          <a:lstStyle/>
          <a:p>
            <a:r>
              <a:rPr lang="zh-CN" altLang="zh-CN" kern="100" dirty="0">
                <a:latin typeface="Times New Roman"/>
                <a:ea typeface="宋体"/>
                <a:cs typeface="Times New Roman"/>
              </a:rPr>
              <a:t>图</a:t>
            </a:r>
            <a:r>
              <a:rPr lang="en-US" altLang="zh-CN" kern="100" dirty="0">
                <a:latin typeface="Times New Roman"/>
                <a:ea typeface="宋体"/>
              </a:rPr>
              <a:t>4-19  </a:t>
            </a:r>
            <a:r>
              <a:rPr lang="zh-CN" altLang="zh-CN" kern="100" dirty="0">
                <a:latin typeface="Times New Roman"/>
                <a:ea typeface="宋体"/>
                <a:cs typeface="Times New Roman"/>
              </a:rPr>
              <a:t>权限对话框</a:t>
            </a:r>
            <a:r>
              <a:rPr lang="en-US" altLang="zh-CN" kern="100" dirty="0">
                <a:latin typeface="Times New Roman"/>
                <a:ea typeface="宋体"/>
              </a:rPr>
              <a:t>	</a:t>
            </a:r>
            <a:endParaRPr lang="zh-CN" altLang="en-US" dirty="0"/>
          </a:p>
        </p:txBody>
      </p:sp>
    </p:spTree>
    <p:extLst>
      <p:ext uri="{BB962C8B-B14F-4D97-AF65-F5344CB8AC3E}">
        <p14:creationId xmlns:p14="http://schemas.microsoft.com/office/powerpoint/2010/main" val="2222447044"/>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附加</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5"/>
            <a:ext cx="4617231" cy="2463133"/>
            <a:chOff x="1088299" y="4153868"/>
            <a:chExt cx="2241974" cy="369057"/>
          </a:xfrm>
        </p:grpSpPr>
        <p:sp>
          <p:nvSpPr>
            <p:cNvPr id="15" name="矩形 14"/>
            <p:cNvSpPr/>
            <p:nvPr/>
          </p:nvSpPr>
          <p:spPr>
            <a:xfrm>
              <a:off x="1117283" y="4278516"/>
              <a:ext cx="2078635" cy="244409"/>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）启动</a:t>
              </a:r>
              <a:r>
                <a:rPr lang="en-US" altLang="zh-CN" sz="2000" dirty="0">
                  <a:latin typeface="Courier New" panose="02070309020205020404" charset="0"/>
                  <a:ea typeface="宋体" panose="02010600030101010101" pitchFamily="2" charset="-122"/>
                  <a:sym typeface="+mn-ea"/>
                </a:rPr>
                <a:t>SSCM</a:t>
              </a:r>
              <a:r>
                <a:rPr lang="zh-CN" altLang="en-US" sz="2000" dirty="0">
                  <a:latin typeface="Courier New" panose="02070309020205020404" charset="0"/>
                  <a:ea typeface="宋体" panose="02010600030101010101" pitchFamily="2" charset="-122"/>
                  <a:sym typeface="+mn-ea"/>
                </a:rPr>
                <a:t>，在左侧单击</a:t>
              </a:r>
              <a:r>
                <a:rPr lang="en-US" altLang="zh-CN" sz="2000" dirty="0">
                  <a:latin typeface="Courier New" panose="02070309020205020404" charset="0"/>
                  <a:ea typeface="宋体" panose="02010600030101010101" pitchFamily="2" charset="-122"/>
                  <a:sym typeface="+mn-ea"/>
                </a:rPr>
                <a:t>SQL Server </a:t>
              </a:r>
              <a:r>
                <a:rPr lang="zh-CN" altLang="en-US" sz="2000" dirty="0">
                  <a:latin typeface="Courier New" panose="02070309020205020404" charset="0"/>
                  <a:ea typeface="宋体" panose="02010600030101010101" pitchFamily="2" charset="-122"/>
                  <a:sym typeface="+mn-ea"/>
                </a:rPr>
                <a:t>服务，在右侧右击</a:t>
              </a:r>
              <a:r>
                <a:rPr lang="en-US" altLang="zh-CN" sz="2000" dirty="0">
                  <a:latin typeface="Courier New" panose="02070309020205020404" charset="0"/>
                  <a:ea typeface="宋体" panose="02010600030101010101" pitchFamily="2" charset="-122"/>
                  <a:sym typeface="+mn-ea"/>
                </a:rPr>
                <a:t>SQL Server (MSSQLSERVER)</a:t>
              </a:r>
              <a:r>
                <a:rPr lang="zh-CN" altLang="en-US" sz="2000" dirty="0">
                  <a:latin typeface="Courier New" panose="02070309020205020404" charset="0"/>
                  <a:ea typeface="宋体" panose="02010600030101010101" pitchFamily="2" charset="-122"/>
                  <a:sym typeface="+mn-ea"/>
                </a:rPr>
                <a:t>，在弹出快捷菜单中执行“属性”命令，如图</a:t>
              </a:r>
              <a:r>
                <a:rPr lang="en-US" altLang="zh-CN" sz="2000" dirty="0">
                  <a:latin typeface="Courier New" panose="02070309020205020404" charset="0"/>
                  <a:ea typeface="宋体" panose="02010600030101010101" pitchFamily="2" charset="-122"/>
                  <a:sym typeface="+mn-ea"/>
                </a:rPr>
                <a:t>4-20</a:t>
              </a:r>
              <a:r>
                <a:rPr lang="zh-CN" altLang="en-US" sz="2000" dirty="0">
                  <a:latin typeface="Courier New" panose="02070309020205020404" charset="0"/>
                  <a:ea typeface="宋体" panose="02010600030101010101" pitchFamily="2" charset="-122"/>
                  <a:sym typeface="+mn-ea"/>
                </a:rPr>
                <a:t>所示。</a:t>
              </a:r>
            </a:p>
          </p:txBody>
        </p:sp>
        <p:sp>
          <p:nvSpPr>
            <p:cNvPr id="16" name="矩形 15"/>
            <p:cNvSpPr/>
            <p:nvPr/>
          </p:nvSpPr>
          <p:spPr>
            <a:xfrm>
              <a:off x="1088299" y="4153868"/>
              <a:ext cx="2241974" cy="11344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通</a:t>
              </a:r>
              <a:r>
                <a:rPr lang="zh-CN" altLang="en-US" b="1" dirty="0">
                  <a:solidFill>
                    <a:schemeClr val="tx1">
                      <a:lumMod val="65000"/>
                      <a:lumOff val="35000"/>
                    </a:schemeClr>
                  </a:solidFill>
                </a:rPr>
                <a:t>过修改当前内置系统帐户的服务类型来</a:t>
              </a:r>
              <a:r>
                <a:rPr lang="zh-CN" altLang="en-US" b="1" dirty="0" smtClean="0">
                  <a:solidFill>
                    <a:schemeClr val="tx1">
                      <a:lumMod val="65000"/>
                      <a:lumOff val="35000"/>
                    </a:schemeClr>
                  </a:solidFill>
                </a:rPr>
                <a:t>解决问题</a:t>
              </a:r>
              <a:endParaRPr lang="zh-CN" altLang="en-US" b="1" dirty="0">
                <a:solidFill>
                  <a:schemeClr val="tx1">
                    <a:lumMod val="65000"/>
                    <a:lumOff val="35000"/>
                  </a:schemeClr>
                </a:solidFill>
              </a:endParaRPr>
            </a:p>
          </p:txBody>
        </p:sp>
      </p:grpSp>
      <p:sp>
        <p:nvSpPr>
          <p:cNvPr id="6"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p:cNvSpPr>
            <a:spLocks noChangeArrowheads="1"/>
          </p:cNvSpPr>
          <p:nvPr/>
        </p:nvSpPr>
        <p:spPr bwMode="auto">
          <a:xfrm>
            <a:off x="0" y="3298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0482" name="Picture 2" descr="未标题-3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961" y="1246944"/>
            <a:ext cx="4026096" cy="402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118845" y="5550805"/>
            <a:ext cx="1877437" cy="369332"/>
          </a:xfrm>
          <a:prstGeom prst="rect">
            <a:avLst/>
          </a:prstGeom>
        </p:spPr>
        <p:txBody>
          <a:bodyPr wrap="none">
            <a:spAutoFit/>
          </a:bodyPr>
          <a:lstStyle/>
          <a:p>
            <a:r>
              <a:rPr lang="zh-CN" altLang="zh-CN" kern="100" dirty="0">
                <a:latin typeface="Times New Roman"/>
                <a:ea typeface="宋体"/>
                <a:cs typeface="Times New Roman"/>
              </a:rPr>
              <a:t>图</a:t>
            </a:r>
            <a:r>
              <a:rPr lang="en-US" altLang="zh-CN" kern="100" dirty="0">
                <a:latin typeface="Times New Roman"/>
                <a:ea typeface="宋体"/>
              </a:rPr>
              <a:t>4-20  </a:t>
            </a:r>
            <a:r>
              <a:rPr lang="zh-CN" altLang="zh-CN" kern="100" dirty="0">
                <a:latin typeface="Times New Roman"/>
                <a:ea typeface="宋体"/>
                <a:cs typeface="Times New Roman"/>
              </a:rPr>
              <a:t>快捷菜单</a:t>
            </a:r>
            <a:endParaRPr lang="zh-CN" altLang="en-US" dirty="0"/>
          </a:p>
        </p:txBody>
      </p:sp>
    </p:spTree>
    <p:extLst>
      <p:ext uri="{BB962C8B-B14F-4D97-AF65-F5344CB8AC3E}">
        <p14:creationId xmlns:p14="http://schemas.microsoft.com/office/powerpoint/2010/main" val="905832725"/>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00540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附加</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4" name="组合 13"/>
          <p:cNvGrpSpPr/>
          <p:nvPr/>
        </p:nvGrpSpPr>
        <p:grpSpPr>
          <a:xfrm>
            <a:off x="991089" y="1253625"/>
            <a:ext cx="4617231" cy="2463133"/>
            <a:chOff x="1088299" y="4153868"/>
            <a:chExt cx="2241974" cy="369057"/>
          </a:xfrm>
        </p:grpSpPr>
        <p:sp>
          <p:nvSpPr>
            <p:cNvPr id="15" name="矩形 14"/>
            <p:cNvSpPr/>
            <p:nvPr/>
          </p:nvSpPr>
          <p:spPr>
            <a:xfrm>
              <a:off x="1117283" y="4278516"/>
              <a:ext cx="2078635" cy="244409"/>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）在打开的属性对话框的“登录”选项卡中，将“内置账户”选项设置为</a:t>
              </a:r>
              <a:r>
                <a:rPr lang="en-US" altLang="zh-CN" sz="2000" dirty="0">
                  <a:latin typeface="Courier New" panose="02070309020205020404" charset="0"/>
                  <a:ea typeface="宋体" panose="02010600030101010101" pitchFamily="2" charset="-122"/>
                  <a:sym typeface="+mn-ea"/>
                </a:rPr>
                <a:t>Local System</a:t>
              </a:r>
              <a:r>
                <a:rPr lang="zh-CN" altLang="en-US" sz="2000" dirty="0">
                  <a:latin typeface="Courier New" panose="02070309020205020404" charset="0"/>
                  <a:ea typeface="宋体" panose="02010600030101010101" pitchFamily="2" charset="-122"/>
                  <a:sym typeface="+mn-ea"/>
                </a:rPr>
                <a:t>，单击“重新启动”按钮，重启</a:t>
              </a:r>
              <a:r>
                <a:rPr lang="en-US" altLang="zh-CN" sz="2000" dirty="0">
                  <a:latin typeface="Courier New" panose="02070309020205020404" charset="0"/>
                  <a:ea typeface="宋体" panose="02010600030101010101" pitchFamily="2" charset="-122"/>
                  <a:sym typeface="+mn-ea"/>
                </a:rPr>
                <a:t>SQL Server</a:t>
              </a:r>
              <a:r>
                <a:rPr lang="zh-CN" altLang="en-US" sz="2000" dirty="0">
                  <a:latin typeface="Courier New" panose="02070309020205020404" charset="0"/>
                  <a:ea typeface="宋体" panose="02010600030101010101" pitchFamily="2" charset="-122"/>
                  <a:sym typeface="+mn-ea"/>
                </a:rPr>
                <a:t>服务，如图</a:t>
              </a:r>
              <a:r>
                <a:rPr lang="en-US" altLang="zh-CN" sz="2000" dirty="0">
                  <a:latin typeface="Courier New" panose="02070309020205020404" charset="0"/>
                  <a:ea typeface="宋体" panose="02010600030101010101" pitchFamily="2" charset="-122"/>
                  <a:sym typeface="+mn-ea"/>
                </a:rPr>
                <a:t>4-21</a:t>
              </a:r>
              <a:r>
                <a:rPr lang="zh-CN" altLang="en-US" sz="2000" dirty="0">
                  <a:latin typeface="Courier New" panose="02070309020205020404" charset="0"/>
                  <a:ea typeface="宋体" panose="02010600030101010101" pitchFamily="2" charset="-122"/>
                  <a:sym typeface="+mn-ea"/>
                </a:rPr>
                <a:t>所示。。</a:t>
              </a:r>
            </a:p>
          </p:txBody>
        </p:sp>
        <p:sp>
          <p:nvSpPr>
            <p:cNvPr id="16" name="矩形 15"/>
            <p:cNvSpPr/>
            <p:nvPr/>
          </p:nvSpPr>
          <p:spPr>
            <a:xfrm>
              <a:off x="1088299" y="4153868"/>
              <a:ext cx="2241974" cy="113443"/>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smtClean="0">
                  <a:solidFill>
                    <a:schemeClr val="tx1">
                      <a:lumMod val="65000"/>
                      <a:lumOff val="35000"/>
                    </a:schemeClr>
                  </a:solidFill>
                </a:rPr>
                <a:t>通</a:t>
              </a:r>
              <a:r>
                <a:rPr lang="zh-CN" altLang="en-US" b="1" dirty="0">
                  <a:solidFill>
                    <a:schemeClr val="tx1">
                      <a:lumMod val="65000"/>
                      <a:lumOff val="35000"/>
                    </a:schemeClr>
                  </a:solidFill>
                </a:rPr>
                <a:t>过修改当前内置系统帐户的服务类型来</a:t>
              </a:r>
              <a:r>
                <a:rPr lang="zh-CN" altLang="en-US" b="1" dirty="0" smtClean="0">
                  <a:solidFill>
                    <a:schemeClr val="tx1">
                      <a:lumMod val="65000"/>
                      <a:lumOff val="35000"/>
                    </a:schemeClr>
                  </a:solidFill>
                </a:rPr>
                <a:t>解决问题</a:t>
              </a:r>
              <a:endParaRPr lang="zh-CN" altLang="en-US" b="1" dirty="0">
                <a:solidFill>
                  <a:schemeClr val="tx1">
                    <a:lumMod val="65000"/>
                    <a:lumOff val="35000"/>
                  </a:schemeClr>
                </a:solidFill>
              </a:endParaRPr>
            </a:p>
          </p:txBody>
        </p:sp>
      </p:grpSp>
      <p:sp>
        <p:nvSpPr>
          <p:cNvPr id="6"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9"/>
          <p:cNvSpPr>
            <a:spLocks noChangeArrowheads="1"/>
          </p:cNvSpPr>
          <p:nvPr/>
        </p:nvSpPr>
        <p:spPr bwMode="auto">
          <a:xfrm>
            <a:off x="0" y="3298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21506"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783" y="1262183"/>
            <a:ext cx="4053273" cy="44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412838" y="6001182"/>
            <a:ext cx="3185487" cy="369332"/>
          </a:xfrm>
          <a:prstGeom prst="rect">
            <a:avLst/>
          </a:prstGeom>
        </p:spPr>
        <p:txBody>
          <a:bodyPr wrap="none">
            <a:spAutoFit/>
          </a:bodyPr>
          <a:lstStyle/>
          <a:p>
            <a:r>
              <a:rPr lang="zh-CN" altLang="zh-CN" kern="100" dirty="0">
                <a:latin typeface="Times New Roman"/>
                <a:ea typeface="宋体"/>
                <a:cs typeface="Times New Roman"/>
              </a:rPr>
              <a:t>属性对话框的“登录”选项卡</a:t>
            </a:r>
            <a:endParaRPr lang="zh-CN" altLang="en-US" dirty="0"/>
          </a:p>
        </p:txBody>
      </p:sp>
    </p:spTree>
    <p:extLst>
      <p:ext uri="{BB962C8B-B14F-4D97-AF65-F5344CB8AC3E}">
        <p14:creationId xmlns:p14="http://schemas.microsoft.com/office/powerpoint/2010/main" val="1842850370"/>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2236510"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数据库概述</a:t>
            </a:r>
          </a:p>
        </p:txBody>
      </p:sp>
      <p:pic>
        <p:nvPicPr>
          <p:cNvPr id="16" name="图片占位符 15"/>
          <p:cNvPicPr>
            <a:picLocks noGrp="1" noChangeAspect="1"/>
          </p:cNvPicPr>
          <p:nvPr>
            <p:ph type="pic" sz="quarter" idx="10"/>
          </p:nvPr>
        </p:nvPicPr>
        <p:blipFill>
          <a:blip r:embed="rId4" cstate="screen"/>
          <a:srcRect/>
          <a:stretch>
            <a:fillRect/>
          </a:stretch>
        </p:blipFill>
        <p:spPr/>
      </p:pic>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小结</a:t>
            </a:r>
          </a:p>
        </p:txBody>
      </p:sp>
      <p:sp>
        <p:nvSpPr>
          <p:cNvPr id="7" name="文本框 6"/>
          <p:cNvSpPr txBox="1"/>
          <p:nvPr/>
        </p:nvSpPr>
        <p:spPr>
          <a:xfrm>
            <a:off x="419952" y="400325"/>
            <a:ext cx="73129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end</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7410450" y="1573908"/>
            <a:ext cx="4252130" cy="3184076"/>
            <a:chOff x="2154711" y="4290613"/>
            <a:chExt cx="3975100" cy="2311772"/>
          </a:xfrm>
        </p:grpSpPr>
        <p:sp>
          <p:nvSpPr>
            <p:cNvPr id="17" name="矩形 16"/>
            <p:cNvSpPr/>
            <p:nvPr/>
          </p:nvSpPr>
          <p:spPr>
            <a:xfrm>
              <a:off x="2154711" y="4658295"/>
              <a:ext cx="3975100" cy="194409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本章主要介绍数据库的创建和管理，数据库的创建和管理是用户使用</a:t>
              </a:r>
              <a:r>
                <a:rPr lang="en-US" altLang="zh-CN" sz="2000" dirty="0">
                  <a:solidFill>
                    <a:schemeClr val="tx1">
                      <a:lumMod val="50000"/>
                      <a:lumOff val="50000"/>
                    </a:schemeClr>
                  </a:solidFill>
                </a:rPr>
                <a:t>SQL Server </a:t>
              </a:r>
              <a:r>
                <a:rPr lang="zh-CN" altLang="en-US" sz="2000" dirty="0">
                  <a:solidFill>
                    <a:schemeClr val="tx1">
                      <a:lumMod val="50000"/>
                      <a:lumOff val="50000"/>
                    </a:schemeClr>
                  </a:solidFill>
                </a:rPr>
                <a:t>系统的最基本操作。创建和管理数据库既可以通过</a:t>
              </a:r>
              <a:r>
                <a:rPr lang="en-US" altLang="zh-CN" sz="2000" dirty="0">
                  <a:solidFill>
                    <a:schemeClr val="tx1">
                      <a:lumMod val="50000"/>
                      <a:lumOff val="50000"/>
                    </a:schemeClr>
                  </a:solidFill>
                </a:rPr>
                <a:t>SSMS</a:t>
              </a:r>
              <a:r>
                <a:rPr lang="zh-CN" altLang="en-US" sz="2000" dirty="0">
                  <a:solidFill>
                    <a:schemeClr val="tx1">
                      <a:lumMod val="50000"/>
                      <a:lumOff val="50000"/>
                    </a:schemeClr>
                  </a:solidFill>
                </a:rPr>
                <a:t>执行，也可以通过</a:t>
              </a:r>
              <a:r>
                <a:rPr lang="en-US" altLang="zh-CN" sz="2000" dirty="0">
                  <a:solidFill>
                    <a:schemeClr val="tx1">
                      <a:lumMod val="50000"/>
                      <a:lumOff val="50000"/>
                    </a:schemeClr>
                  </a:solidFill>
                </a:rPr>
                <a:t>T-SQL</a:t>
              </a:r>
              <a:r>
                <a:rPr lang="zh-CN" altLang="en-US" sz="2000" dirty="0">
                  <a:solidFill>
                    <a:schemeClr val="tx1">
                      <a:lumMod val="50000"/>
                      <a:lumOff val="50000"/>
                    </a:schemeClr>
                  </a:solidFill>
                </a:rPr>
                <a:t>语句执行。相对来说，尤其是数据库的修改，使用</a:t>
              </a:r>
              <a:r>
                <a:rPr lang="en-US" altLang="zh-CN" sz="2000" dirty="0">
                  <a:solidFill>
                    <a:schemeClr val="tx1">
                      <a:lumMod val="50000"/>
                      <a:lumOff val="50000"/>
                    </a:schemeClr>
                  </a:solidFill>
                </a:rPr>
                <a:t>T-SQL</a:t>
              </a:r>
              <a:r>
                <a:rPr lang="zh-CN" altLang="en-US" sz="2000" dirty="0">
                  <a:solidFill>
                    <a:schemeClr val="tx1">
                      <a:lumMod val="50000"/>
                      <a:lumOff val="50000"/>
                    </a:schemeClr>
                  </a:solidFill>
                </a:rPr>
                <a:t>语句较为复杂。</a:t>
              </a:r>
            </a:p>
          </p:txBody>
        </p:sp>
        <p:sp>
          <p:nvSpPr>
            <p:cNvPr id="18" name="矩形 17"/>
            <p:cNvSpPr/>
            <p:nvPr/>
          </p:nvSpPr>
          <p:spPr>
            <a:xfrm>
              <a:off x="3688505" y="4290613"/>
              <a:ext cx="901521" cy="38578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smtClean="0">
                  <a:solidFill>
                    <a:schemeClr val="tx1">
                      <a:lumMod val="65000"/>
                      <a:lumOff val="35000"/>
                    </a:schemeClr>
                  </a:solidFill>
                </a:rPr>
                <a:t>小</a:t>
              </a:r>
              <a:r>
                <a:rPr lang="zh-CN" altLang="en-US" sz="2400" b="1" dirty="0">
                  <a:solidFill>
                    <a:schemeClr val="tx1">
                      <a:lumMod val="65000"/>
                      <a:lumOff val="35000"/>
                    </a:schemeClr>
                  </a:solidFill>
                </a:rPr>
                <a:t>结</a:t>
              </a:r>
            </a:p>
          </p:txBody>
        </p:sp>
      </p:grpSp>
      <p:pic>
        <p:nvPicPr>
          <p:cNvPr id="20" name="图片占位符 19"/>
          <p:cNvPicPr>
            <a:picLocks noGrp="1" noChangeAspect="1"/>
          </p:cNvPicPr>
          <p:nvPr>
            <p:ph type="pic" sz="quarter" idx="10"/>
          </p:nvPr>
        </p:nvPicPr>
        <p:blipFill>
          <a:blip r:embed="rId3" cstate="screen"/>
          <a:srcRect/>
          <a:stretch>
            <a:fillRect/>
          </a:stretch>
        </p:blipFill>
        <p:spPr/>
      </p:pic>
      <p:pic>
        <p:nvPicPr>
          <p:cNvPr id="22" name="图片占位符 21"/>
          <p:cNvPicPr>
            <a:picLocks noGrp="1" noChangeAspect="1"/>
          </p:cNvPicPr>
          <p:nvPr>
            <p:ph type="pic" sz="quarter" idx="11"/>
          </p:nvPr>
        </p:nvPicPr>
        <p:blipFill>
          <a:blip r:embed="rId4" cstate="screen"/>
          <a:srcRect/>
          <a:stretch>
            <a:fillRect/>
          </a:stretch>
        </p:blipFill>
        <p:spPr/>
      </p:pic>
      <p:pic>
        <p:nvPicPr>
          <p:cNvPr id="24" name="图片占位符 23"/>
          <p:cNvPicPr>
            <a:picLocks noGrp="1" noChangeAspect="1"/>
          </p:cNvPicPr>
          <p:nvPr>
            <p:ph type="pic" sz="quarter" idx="12"/>
          </p:nvPr>
        </p:nvPicPr>
        <p:blipFill>
          <a:blip r:embed="rId5" cstate="screen"/>
          <a:srcRect/>
          <a:stretch>
            <a:fillRect/>
          </a:stretch>
        </p:blipFill>
        <p:spPr/>
      </p:pic>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4" cstate="screen"/>
          <a:srcRect/>
          <a:stretch>
            <a:fillRect/>
          </a:stretch>
        </p:blipFill>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p>
        </p:txBody>
      </p:sp>
      <p:sp>
        <p:nvSpPr>
          <p:cNvPr id="7" name="矩形: 圆角 6"/>
          <p:cNvSpPr/>
          <p:nvPr/>
        </p:nvSpPr>
        <p:spPr>
          <a:xfrm>
            <a:off x="784522"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2106984"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429446"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3629" y="3173083"/>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sp>
        <p:nvSpPr>
          <p:cNvPr id="11" name="文本框 10"/>
          <p:cNvSpPr txBox="1"/>
          <p:nvPr/>
        </p:nvSpPr>
        <p:spPr>
          <a:xfrm>
            <a:off x="2448025" y="3173083"/>
            <a:ext cx="5384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p>
        </p:txBody>
      </p:sp>
      <p:sp>
        <p:nvSpPr>
          <p:cNvPr id="12" name="文本框 11"/>
          <p:cNvSpPr txBox="1"/>
          <p:nvPr/>
        </p:nvSpPr>
        <p:spPr>
          <a:xfrm>
            <a:off x="3478623" y="3173083"/>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sp>
        <p:nvSpPr>
          <p:cNvPr id="13" name="矩形 12"/>
          <p:cNvSpPr/>
          <p:nvPr/>
        </p:nvSpPr>
        <p:spPr>
          <a:xfrm>
            <a:off x="720725" y="2728872"/>
            <a:ext cx="4437938" cy="306705"/>
          </a:xfrm>
          <a:prstGeom prst="rect">
            <a:avLst/>
          </a:prstGeom>
        </p:spPr>
        <p:txBody>
          <a:bodyPr wrap="square">
            <a:spAutoFit/>
          </a:bodyPr>
          <a:lstStyle/>
          <a:p>
            <a:pPr lvl="0">
              <a:defRPr/>
            </a:pPr>
            <a:r>
              <a:rPr lang="zh-CN" altLang="en-US" sz="1400">
                <a:solidFill>
                  <a:schemeClr val="bg1">
                    <a:lumMod val="65000"/>
                  </a:schemeClr>
                </a:solidFill>
                <a:ea typeface="等线" panose="02010600030101010101" pitchFamily="2" charset="-122"/>
              </a:rPr>
              <a:t>人民邮电出版社</a:t>
            </a:r>
            <a:endParaRPr lang="zh-CN" altLang="en-US" sz="1400" dirty="0">
              <a:solidFill>
                <a:schemeClr val="bg1">
                  <a:lumMod val="65000"/>
                </a:schemeClr>
              </a:solidFill>
              <a:ea typeface="等线"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数据库类型</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4230787"/>
            <a:chOff x="1088299" y="4213143"/>
            <a:chExt cx="2241974" cy="4230905"/>
          </a:xfrm>
        </p:grpSpPr>
        <p:sp>
          <p:nvSpPr>
            <p:cNvPr id="7" name="矩形 6"/>
            <p:cNvSpPr/>
            <p:nvPr/>
          </p:nvSpPr>
          <p:spPr>
            <a:xfrm>
              <a:off x="1088299" y="4658290"/>
              <a:ext cx="2210311" cy="3785758"/>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master</a:t>
              </a:r>
              <a:r>
                <a:rPr lang="zh-CN" altLang="en-US" sz="2000" dirty="0">
                  <a:latin typeface="Courier New" panose="02070309020205020404" charset="0"/>
                  <a:ea typeface="宋体" panose="02010600030101010101" pitchFamily="2" charset="-122"/>
                  <a:sym typeface="+mn-ea"/>
                </a:rPr>
                <a:t>数据库：核心数据库，记录了</a:t>
              </a:r>
              <a:r>
                <a:rPr lang="en-US" altLang="zh-CN" sz="2000" dirty="0">
                  <a:latin typeface="Courier New" panose="02070309020205020404" charset="0"/>
                  <a:ea typeface="宋体" panose="02010600030101010101" pitchFamily="2" charset="-122"/>
                  <a:sym typeface="+mn-ea"/>
                </a:rPr>
                <a:t>SQL Server </a:t>
              </a:r>
              <a:r>
                <a:rPr lang="zh-CN" altLang="en-US" sz="2000" dirty="0">
                  <a:latin typeface="Courier New" panose="02070309020205020404" charset="0"/>
                  <a:ea typeface="宋体" panose="02010600030101010101" pitchFamily="2" charset="-122"/>
                  <a:sym typeface="+mn-ea"/>
                </a:rPr>
                <a:t>服务器的系统信息，包括所有账户和密码、磁盘空间、文件分配和使用、系统级配置参数、初始化信息、其它系统数据库和用户数据库的相关信息等。</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2</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model</a:t>
              </a:r>
              <a:r>
                <a:rPr lang="zh-CN" altLang="en-US" sz="2000" dirty="0">
                  <a:latin typeface="Courier New" panose="02070309020205020404" charset="0"/>
                  <a:ea typeface="宋体" panose="02010600030101010101" pitchFamily="2" charset="-122"/>
                  <a:sym typeface="+mn-ea"/>
                </a:rPr>
                <a:t>数据库：存储了所有用户数据库和</a:t>
              </a:r>
              <a:r>
                <a:rPr lang="en-US" altLang="zh-CN" sz="2000" dirty="0">
                  <a:latin typeface="Courier New" panose="02070309020205020404" charset="0"/>
                  <a:ea typeface="宋体" panose="02010600030101010101" pitchFamily="2" charset="-122"/>
                  <a:sym typeface="+mn-ea"/>
                </a:rPr>
                <a:t>tempdb</a:t>
              </a:r>
              <a:r>
                <a:rPr lang="zh-CN" altLang="en-US" sz="2000" dirty="0">
                  <a:latin typeface="Courier New" panose="02070309020205020404" charset="0"/>
                  <a:ea typeface="宋体" panose="02010600030101010101" pitchFamily="2" charset="-122"/>
                  <a:sym typeface="+mn-ea"/>
                </a:rPr>
                <a:t>数据库的模板，它包含</a:t>
              </a:r>
              <a:r>
                <a:rPr lang="en-US" altLang="zh-CN" sz="2000" dirty="0">
                  <a:latin typeface="Courier New" panose="02070309020205020404" charset="0"/>
                  <a:ea typeface="宋体" panose="02010600030101010101" pitchFamily="2" charset="-122"/>
                  <a:sym typeface="+mn-ea"/>
                </a:rPr>
                <a:t>master</a:t>
              </a:r>
              <a:r>
                <a:rPr lang="zh-CN" altLang="en-US" sz="2000" dirty="0">
                  <a:latin typeface="Courier New" panose="02070309020205020404" charset="0"/>
                  <a:ea typeface="宋体" panose="02010600030101010101" pitchFamily="2" charset="-122"/>
                  <a:sym typeface="+mn-ea"/>
                </a:rPr>
                <a:t>数据库的所有系统表子集，是要复制到每个用户数据库中去的系统表。</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3</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msdb</a:t>
              </a:r>
              <a:r>
                <a:rPr lang="zh-CN" altLang="en-US" sz="2000" dirty="0">
                  <a:latin typeface="Courier New" panose="02070309020205020404" charset="0"/>
                  <a:ea typeface="宋体" panose="02010600030101010101" pitchFamily="2" charset="-122"/>
                  <a:sym typeface="+mn-ea"/>
                </a:rPr>
                <a:t>数据库：主要为</a:t>
              </a:r>
              <a:r>
                <a:rPr lang="en-US" altLang="zh-CN" sz="2000" dirty="0">
                  <a:latin typeface="Courier New" panose="02070309020205020404" charset="0"/>
                  <a:ea typeface="宋体" panose="02010600030101010101" pitchFamily="2" charset="-122"/>
                  <a:sym typeface="+mn-ea"/>
                </a:rPr>
                <a:t>SQL Server </a:t>
              </a:r>
              <a:r>
                <a:rPr lang="zh-CN" altLang="en-US" sz="2000" dirty="0">
                  <a:latin typeface="Courier New" panose="02070309020205020404" charset="0"/>
                  <a:ea typeface="宋体" panose="02010600030101010101" pitchFamily="2" charset="-122"/>
                  <a:sym typeface="+mn-ea"/>
                </a:rPr>
                <a:t>代理服务提供复制、任务调度和管理警报等活动。该数据库常被用来存储所有备份历史和通过调度任务排除故障。</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4</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tempdb</a:t>
              </a:r>
              <a:r>
                <a:rPr lang="zh-CN" altLang="en-US" sz="2000" dirty="0">
                  <a:latin typeface="Courier New" panose="02070309020205020404" charset="0"/>
                  <a:ea typeface="宋体" panose="02010600030101010101" pitchFamily="2" charset="-122"/>
                  <a:sym typeface="+mn-ea"/>
                </a:rPr>
                <a:t>数据库：临时数据库，为临时表、临时存储过程和临时操作提供存储空间，并允许所有连接</a:t>
              </a:r>
              <a:r>
                <a:rPr lang="en-US" altLang="zh-CN" sz="2000" dirty="0">
                  <a:latin typeface="Courier New" panose="02070309020205020404" charset="0"/>
                  <a:ea typeface="宋体" panose="02010600030101010101" pitchFamily="2" charset="-122"/>
                  <a:sym typeface="+mn-ea"/>
                </a:rPr>
                <a:t>SQL Server</a:t>
              </a:r>
              <a:r>
                <a:rPr lang="zh-CN" altLang="en-US" sz="2000" dirty="0">
                  <a:latin typeface="Courier New" panose="02070309020205020404" charset="0"/>
                  <a:ea typeface="宋体" panose="02010600030101010101" pitchFamily="2" charset="-122"/>
                  <a:sym typeface="+mn-ea"/>
                </a:rPr>
                <a:t>服务器的用户都能使用，系统重启会丢失该数据库中的数据。</a:t>
              </a:r>
            </a:p>
            <a:p>
              <a:pPr indent="0"/>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5</a:t>
              </a:r>
              <a:r>
                <a:rPr lang="zh-CN" altLang="en-US" sz="2000" dirty="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resource</a:t>
              </a:r>
              <a:r>
                <a:rPr lang="zh-CN" altLang="en-US" sz="2000" dirty="0">
                  <a:latin typeface="Courier New" panose="02070309020205020404" charset="0"/>
                  <a:ea typeface="宋体" panose="02010600030101010101" pitchFamily="2" charset="-122"/>
                  <a:sym typeface="+mn-ea"/>
                </a:rPr>
                <a:t>数据库：只读数据库，存储了</a:t>
              </a:r>
              <a:r>
                <a:rPr lang="en-US" altLang="zh-CN" sz="2000" dirty="0">
                  <a:latin typeface="Courier New" panose="02070309020205020404" charset="0"/>
                  <a:ea typeface="宋体" panose="02010600030101010101" pitchFamily="2" charset="-122"/>
                  <a:sym typeface="+mn-ea"/>
                </a:rPr>
                <a:t>SQL Server </a:t>
              </a:r>
              <a:r>
                <a:rPr lang="zh-CN" altLang="en-US" sz="2000" dirty="0">
                  <a:latin typeface="Courier New" panose="02070309020205020404" charset="0"/>
                  <a:ea typeface="宋体" panose="02010600030101010101" pitchFamily="2" charset="-122"/>
                  <a:sym typeface="+mn-ea"/>
                </a:rPr>
                <a:t>中的所有系统对象，默认情况下不安装。</a:t>
              </a:r>
              <a:r>
                <a:rPr lang="en-US" altLang="zh-CN" sz="2000" dirty="0">
                  <a:latin typeface="Courier New" panose="02070309020205020404" charset="0"/>
                  <a:ea typeface="宋体" panose="02010600030101010101" pitchFamily="2" charset="-122"/>
                  <a:sym typeface="+mn-ea"/>
                </a:rPr>
                <a:t>SQL Server </a:t>
              </a:r>
              <a:r>
                <a:rPr lang="zh-CN" altLang="en-US" sz="2000" dirty="0">
                  <a:latin typeface="Courier New" panose="02070309020205020404" charset="0"/>
                  <a:ea typeface="宋体" panose="02010600030101010101" pitchFamily="2" charset="-122"/>
                  <a:sym typeface="+mn-ea"/>
                </a:rPr>
                <a:t>系统对象物理上存储在</a:t>
              </a:r>
              <a:r>
                <a:rPr lang="en-US" altLang="zh-CN" sz="2000" dirty="0">
                  <a:latin typeface="Courier New" panose="02070309020205020404" charset="0"/>
                  <a:ea typeface="宋体" panose="02010600030101010101" pitchFamily="2" charset="-122"/>
                  <a:sym typeface="+mn-ea"/>
                </a:rPr>
                <a:t>resource</a:t>
              </a:r>
              <a:r>
                <a:rPr lang="zh-CN" altLang="en-US" sz="2000" dirty="0">
                  <a:latin typeface="Courier New" panose="02070309020205020404" charset="0"/>
                  <a:ea typeface="宋体" panose="02010600030101010101" pitchFamily="2" charset="-122"/>
                  <a:sym typeface="+mn-ea"/>
                </a:rPr>
                <a:t>数据库中，逻辑上显示在每个数据库的 </a:t>
              </a:r>
              <a:r>
                <a:rPr lang="en-US" altLang="zh-CN" sz="2000" dirty="0">
                  <a:latin typeface="Courier New" panose="02070309020205020404" charset="0"/>
                  <a:ea typeface="宋体" panose="02010600030101010101" pitchFamily="2" charset="-122"/>
                  <a:sym typeface="+mn-ea"/>
                </a:rPr>
                <a:t>sys </a:t>
              </a:r>
              <a:r>
                <a:rPr lang="zh-CN" altLang="en-US" sz="2000" dirty="0">
                  <a:latin typeface="Courier New" panose="02070309020205020404" charset="0"/>
                  <a:ea typeface="宋体" panose="02010600030101010101" pitchFamily="2" charset="-122"/>
                  <a:sym typeface="+mn-ea"/>
                </a:rPr>
                <a:t>架构中。</a:t>
              </a:r>
            </a:p>
          </p:txBody>
        </p:sp>
        <p:sp>
          <p:nvSpPr>
            <p:cNvPr id="8" name="矩形 7"/>
            <p:cNvSpPr/>
            <p:nvPr/>
          </p:nvSpPr>
          <p:spPr>
            <a:xfrm>
              <a:off x="1088299" y="4213143"/>
              <a:ext cx="2241974" cy="461678"/>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chemeClr val="tx1">
                      <a:lumMod val="65000"/>
                      <a:lumOff val="35000"/>
                    </a:schemeClr>
                  </a:solidFill>
                </a:rPr>
                <a:t>系统数据库</a:t>
              </a:r>
            </a:p>
          </p:txBody>
        </p:sp>
      </p:grpSp>
      <p:grpSp>
        <p:nvGrpSpPr>
          <p:cNvPr id="2" name="组合 1"/>
          <p:cNvGrpSpPr/>
          <p:nvPr/>
        </p:nvGrpSpPr>
        <p:grpSpPr>
          <a:xfrm>
            <a:off x="1180910" y="5447641"/>
            <a:ext cx="10243209" cy="666726"/>
            <a:chOff x="1088299" y="4330106"/>
            <a:chExt cx="2241974" cy="666747"/>
          </a:xfrm>
        </p:grpSpPr>
        <p:sp>
          <p:nvSpPr>
            <p:cNvPr id="3" name="矩形 2"/>
            <p:cNvSpPr/>
            <p:nvPr/>
          </p:nvSpPr>
          <p:spPr>
            <a:xfrm>
              <a:off x="1088299" y="4658290"/>
              <a:ext cx="2143082" cy="338563"/>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用户数据库是由用户自行建立的数据库，用于存储用户数据表及其相关数据库对象。</a:t>
              </a:r>
            </a:p>
          </p:txBody>
        </p:sp>
        <p:sp>
          <p:nvSpPr>
            <p:cNvPr id="4" name="矩形 3"/>
            <p:cNvSpPr/>
            <p:nvPr/>
          </p:nvSpPr>
          <p:spPr>
            <a:xfrm>
              <a:off x="1088299" y="4330106"/>
              <a:ext cx="2241974" cy="39614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用户数据库</a:t>
              </a:r>
            </a:p>
          </p:txBody>
        </p:sp>
      </p:grpSp>
      <p:grpSp>
        <p:nvGrpSpPr>
          <p:cNvPr id="5" name="组合 4"/>
          <p:cNvGrpSpPr/>
          <p:nvPr/>
        </p:nvGrpSpPr>
        <p:grpSpPr>
          <a:xfrm>
            <a:off x="1175385" y="6075096"/>
            <a:ext cx="10226697" cy="734688"/>
            <a:chOff x="1088299" y="4213143"/>
            <a:chExt cx="2241974" cy="571483"/>
          </a:xfrm>
        </p:grpSpPr>
        <p:sp>
          <p:nvSpPr>
            <p:cNvPr id="9" name="矩形 8"/>
            <p:cNvSpPr/>
            <p:nvPr/>
          </p:nvSpPr>
          <p:spPr>
            <a:xfrm>
              <a:off x="1088299" y="4521279"/>
              <a:ext cx="2142923" cy="263347"/>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示例数据库是一种实用的数据库范例，供学习参考之用，默认情况下不安装。</a:t>
              </a:r>
              <a:endParaRPr lang="en-US" sz="1600" dirty="0">
                <a:latin typeface="Courier New" panose="02070309020205020404" charset="0"/>
                <a:ea typeface="宋体" panose="02010600030101010101" pitchFamily="2" charset="-122"/>
                <a:sym typeface="+mn-ea"/>
              </a:endParaRPr>
            </a:p>
          </p:txBody>
        </p:sp>
        <p:sp>
          <p:nvSpPr>
            <p:cNvPr id="10" name="矩形 9"/>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示例数据库</a:t>
              </a:r>
            </a:p>
          </p:txBody>
        </p:sp>
      </p:grpSp>
    </p:spTree>
    <p:extLst>
      <p:ext uri="{BB962C8B-B14F-4D97-AF65-F5344CB8AC3E}">
        <p14:creationId xmlns:p14="http://schemas.microsoft.com/office/powerpoint/2010/main" val="19143697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数据库文件</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1"/>
            <a:ext cx="10309884" cy="1768574"/>
            <a:chOff x="1088299" y="4213143"/>
            <a:chExt cx="2241974" cy="1768623"/>
          </a:xfrm>
        </p:grpSpPr>
        <p:sp>
          <p:nvSpPr>
            <p:cNvPr id="7" name="矩形 6"/>
            <p:cNvSpPr/>
            <p:nvPr/>
          </p:nvSpPr>
          <p:spPr>
            <a:xfrm>
              <a:off x="1088299" y="4658290"/>
              <a:ext cx="2142956" cy="1323476"/>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简称主文件，用来存储数据库的启动信息和部分（或全部）数据，每个数据库有且仅有一个主数据文件。主数据文件总是位于主文件组（</a:t>
              </a:r>
              <a:r>
                <a:rPr lang="en-US" altLang="zh-CN" sz="2000" dirty="0">
                  <a:latin typeface="Courier New" panose="02070309020205020404" charset="0"/>
                  <a:ea typeface="宋体" panose="02010600030101010101" pitchFamily="2" charset="-122"/>
                  <a:sym typeface="+mn-ea"/>
                </a:rPr>
                <a:t>primary</a:t>
              </a:r>
              <a:r>
                <a:rPr lang="zh-CN" altLang="en-US" sz="2000" dirty="0">
                  <a:latin typeface="Courier New" panose="02070309020205020404" charset="0"/>
                  <a:ea typeface="宋体" panose="02010600030101010101" pitchFamily="2" charset="-122"/>
                  <a:sym typeface="+mn-ea"/>
                </a:rPr>
                <a:t>）中，它代表数据库的起点，并且提供指针指向数据库中的其他文件。使用时，主数据文件包含两种名称：逻辑文件名和物理文件名。其中逻辑文件名无扩展名，物理文件名的扩展名默认为</a:t>
              </a:r>
              <a:r>
                <a:rPr lang="en-US" altLang="zh-CN" sz="2000" dirty="0">
                  <a:latin typeface="Courier New" panose="02070309020205020404" charset="0"/>
                  <a:ea typeface="宋体" panose="02010600030101010101" pitchFamily="2" charset="-122"/>
                  <a:sym typeface="+mn-ea"/>
                </a:rPr>
                <a:t>.mdf</a:t>
              </a:r>
              <a:r>
                <a:rPr lang="zh-CN" altLang="en-US" sz="2000" dirty="0">
                  <a:latin typeface="Courier New" panose="02070309020205020404" charset="0"/>
                  <a:ea typeface="宋体" panose="02010600030101010101" pitchFamily="2" charset="-122"/>
                  <a:sym typeface="+mn-ea"/>
                </a:rPr>
                <a:t>。</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主数据文件</a:t>
              </a:r>
            </a:p>
          </p:txBody>
        </p:sp>
      </p:grpSp>
      <p:grpSp>
        <p:nvGrpSpPr>
          <p:cNvPr id="2" name="组合 1"/>
          <p:cNvGrpSpPr/>
          <p:nvPr/>
        </p:nvGrpSpPr>
        <p:grpSpPr>
          <a:xfrm>
            <a:off x="1046328" y="3025336"/>
            <a:ext cx="10243209" cy="1768575"/>
            <a:chOff x="1088299" y="4175041"/>
            <a:chExt cx="2241974" cy="1768624"/>
          </a:xfrm>
        </p:grpSpPr>
        <p:sp>
          <p:nvSpPr>
            <p:cNvPr id="3" name="矩形 2"/>
            <p:cNvSpPr/>
            <p:nvPr/>
          </p:nvSpPr>
          <p:spPr>
            <a:xfrm>
              <a:off x="1088299" y="4620189"/>
              <a:ext cx="2143082" cy="1323476"/>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简称辅文件，用于存储主数据文件中未存储的剩余数据和数据库对象。一个数据库既可以没有辅数据文件，也可以有若干个辅数据文件。辅数据文件既可以位于主文件组，也可以位于辅文件组中。使用时，辅数据文件包含两种名称：逻辑文件名和物理文件名。其中逻辑文件名无扩展名，物理存储文件名的扩展名默认为</a:t>
              </a:r>
              <a:r>
                <a:rPr lang="en-US" altLang="zh-CN" sz="2000" dirty="0">
                  <a:latin typeface="Courier New" panose="02070309020205020404" charset="0"/>
                  <a:ea typeface="宋体" panose="02010600030101010101" pitchFamily="2" charset="-122"/>
                  <a:sym typeface="+mn-ea"/>
                </a:rPr>
                <a:t>.ndf</a:t>
              </a:r>
              <a:r>
                <a:rPr lang="zh-CN" altLang="en-US" sz="2000" dirty="0">
                  <a:latin typeface="Courier New" panose="02070309020205020404" charset="0"/>
                  <a:ea typeface="宋体" panose="02010600030101010101" pitchFamily="2" charset="-122"/>
                  <a:sym typeface="+mn-ea"/>
                </a:rPr>
                <a:t>。</a:t>
              </a:r>
            </a:p>
          </p:txBody>
        </p:sp>
        <p:sp>
          <p:nvSpPr>
            <p:cNvPr id="4" name="矩形 3"/>
            <p:cNvSpPr/>
            <p:nvPr/>
          </p:nvSpPr>
          <p:spPr>
            <a:xfrm>
              <a:off x="1088299" y="4175041"/>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辅数据文件</a:t>
              </a:r>
            </a:p>
          </p:txBody>
        </p:sp>
      </p:grpSp>
      <p:grpSp>
        <p:nvGrpSpPr>
          <p:cNvPr id="5" name="组合 4"/>
          <p:cNvGrpSpPr/>
          <p:nvPr/>
        </p:nvGrpSpPr>
        <p:grpSpPr>
          <a:xfrm>
            <a:off x="1099185" y="4711702"/>
            <a:ext cx="10226697" cy="2084499"/>
            <a:chOff x="1088299" y="4139053"/>
            <a:chExt cx="2241974" cy="1621444"/>
          </a:xfrm>
        </p:grpSpPr>
        <p:sp>
          <p:nvSpPr>
            <p:cNvPr id="9" name="矩形 8"/>
            <p:cNvSpPr/>
            <p:nvPr/>
          </p:nvSpPr>
          <p:spPr>
            <a:xfrm>
              <a:off x="1088299" y="4491643"/>
              <a:ext cx="2142923" cy="1268854"/>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简称日志文件，记录了用户对数据库的所有操作过程，以保证数据的一致性和完整性，有利于数据库的恢复。每个数据库都必须至少含有一个事务日志文件，也可以含有多个事务日志文件。事务日志文件不属于任何文件组。使用时，事务日志文件包含两种名称：逻辑文件名和物理文件名。其中逻辑文件名无扩展名，物理文件名的扩展名默认为</a:t>
              </a:r>
              <a:r>
                <a:rPr lang="en-US" altLang="zh-CN" sz="2000" dirty="0">
                  <a:latin typeface="Courier New" panose="02070309020205020404" charset="0"/>
                  <a:ea typeface="宋体" panose="02010600030101010101" pitchFamily="2" charset="-122"/>
                  <a:sym typeface="+mn-ea"/>
                </a:rPr>
                <a:t>.ldf</a:t>
              </a:r>
              <a:r>
                <a:rPr lang="zh-CN" altLang="en-US" sz="2000" dirty="0">
                  <a:latin typeface="Courier New" panose="02070309020205020404" charset="0"/>
                  <a:ea typeface="宋体" panose="02010600030101010101" pitchFamily="2" charset="-122"/>
                  <a:sym typeface="+mn-ea"/>
                </a:rPr>
                <a:t>。</a:t>
              </a:r>
              <a:endParaRPr lang="en-US" sz="2000" dirty="0">
                <a:latin typeface="Courier New" panose="02070309020205020404" charset="0"/>
                <a:ea typeface="宋体" panose="02010600030101010101" pitchFamily="2" charset="-122"/>
                <a:sym typeface="+mn-ea"/>
              </a:endParaRPr>
            </a:p>
          </p:txBody>
        </p:sp>
        <p:sp>
          <p:nvSpPr>
            <p:cNvPr id="10" name="矩形 9"/>
            <p:cNvSpPr/>
            <p:nvPr/>
          </p:nvSpPr>
          <p:spPr>
            <a:xfrm>
              <a:off x="1088299" y="413905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事务日志文件</a:t>
              </a:r>
            </a:p>
          </p:txBody>
        </p:sp>
      </p:grpSp>
    </p:spTree>
    <p:extLst>
      <p:ext uri="{BB962C8B-B14F-4D97-AF65-F5344CB8AC3E}">
        <p14:creationId xmlns:p14="http://schemas.microsoft.com/office/powerpoint/2010/main" val="2401178958"/>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415772"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文件组</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92199" y="1242057"/>
            <a:ext cx="10309884" cy="1153020"/>
            <a:chOff x="1088299" y="4213143"/>
            <a:chExt cx="2241974" cy="1153053"/>
          </a:xfrm>
        </p:grpSpPr>
        <p:sp>
          <p:nvSpPr>
            <p:cNvPr id="7" name="矩形 6"/>
            <p:cNvSpPr/>
            <p:nvPr/>
          </p:nvSpPr>
          <p:spPr>
            <a:xfrm>
              <a:off x="1088299" y="4658290"/>
              <a:ext cx="2142956" cy="707906"/>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主文件组（</a:t>
              </a:r>
              <a:r>
                <a:rPr lang="en-US" altLang="zh-CN" sz="2000" dirty="0">
                  <a:latin typeface="Courier New" panose="02070309020205020404" charset="0"/>
                  <a:ea typeface="宋体" panose="02010600030101010101" pitchFamily="2" charset="-122"/>
                  <a:sym typeface="+mn-ea"/>
                </a:rPr>
                <a:t>primary</a:t>
              </a:r>
              <a:r>
                <a:rPr lang="zh-CN" altLang="en-US" sz="2000" dirty="0">
                  <a:latin typeface="Courier New" panose="02070309020205020404" charset="0"/>
                  <a:ea typeface="宋体" panose="02010600030101010101" pitchFamily="2" charset="-122"/>
                  <a:sym typeface="+mn-ea"/>
                </a:rPr>
                <a:t>）是数据库系统自身提供的，每个数据库有且仅有一个主文件组，主文件组中包含了所有系统表、主数据文件和未指定文件组的</a:t>
              </a:r>
              <a:r>
                <a:rPr lang="zh-CN" altLang="en-US" sz="2000" dirty="0" smtClean="0">
                  <a:latin typeface="Courier New" panose="02070309020205020404" charset="0"/>
                  <a:ea typeface="宋体" panose="02010600030101010101" pitchFamily="2" charset="-122"/>
                  <a:sym typeface="+mn-ea"/>
                </a:rPr>
                <a:t>其他辅</a:t>
              </a:r>
              <a:r>
                <a:rPr lang="zh-CN" altLang="en-US" sz="2000" dirty="0">
                  <a:latin typeface="Courier New" panose="02070309020205020404" charset="0"/>
                  <a:ea typeface="宋体" panose="02010600030101010101" pitchFamily="2" charset="-122"/>
                  <a:sym typeface="+mn-ea"/>
                </a:rPr>
                <a:t>数据文件。</a:t>
              </a:r>
            </a:p>
          </p:txBody>
        </p:sp>
        <p:sp>
          <p:nvSpPr>
            <p:cNvPr id="8" name="矩形 7"/>
            <p:cNvSpPr/>
            <p:nvPr/>
          </p:nvSpPr>
          <p:spPr>
            <a:xfrm>
              <a:off x="1088299" y="4213143"/>
              <a:ext cx="2241974" cy="461678"/>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chemeClr val="tx1">
                      <a:lumMod val="65000"/>
                      <a:lumOff val="35000"/>
                    </a:schemeClr>
                  </a:solidFill>
                </a:rPr>
                <a:t>主文件组</a:t>
              </a:r>
            </a:p>
          </p:txBody>
        </p:sp>
      </p:grpSp>
      <p:grpSp>
        <p:nvGrpSpPr>
          <p:cNvPr id="2" name="组合 1"/>
          <p:cNvGrpSpPr/>
          <p:nvPr/>
        </p:nvGrpSpPr>
        <p:grpSpPr>
          <a:xfrm>
            <a:off x="1092048" y="2545278"/>
            <a:ext cx="10243209" cy="1153020"/>
            <a:chOff x="1088299" y="4213143"/>
            <a:chExt cx="2241974" cy="1153052"/>
          </a:xfrm>
        </p:grpSpPr>
        <p:sp>
          <p:nvSpPr>
            <p:cNvPr id="3" name="矩形 2"/>
            <p:cNvSpPr/>
            <p:nvPr/>
          </p:nvSpPr>
          <p:spPr>
            <a:xfrm>
              <a:off x="1088299" y="4658290"/>
              <a:ext cx="2143082" cy="707905"/>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辅文件组是用户自行定义的文件组，每个数据库既可以没有辅文件组，也可以定义若干个辅文件组，辅文件组可以存储用户指定的辅数据文件。</a:t>
              </a:r>
            </a:p>
          </p:txBody>
        </p:sp>
        <p:sp>
          <p:nvSpPr>
            <p:cNvPr id="4" name="矩形 3"/>
            <p:cNvSpPr/>
            <p:nvPr/>
          </p:nvSpPr>
          <p:spPr>
            <a:xfrm>
              <a:off x="1088299" y="4213143"/>
              <a:ext cx="2241974" cy="461678"/>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chemeClr val="tx1">
                      <a:lumMod val="65000"/>
                      <a:lumOff val="35000"/>
                    </a:schemeClr>
                  </a:solidFill>
                </a:rPr>
                <a:t>辅文件组</a:t>
              </a:r>
            </a:p>
          </p:txBody>
        </p:sp>
      </p:grpSp>
      <p:grpSp>
        <p:nvGrpSpPr>
          <p:cNvPr id="5" name="组合 4"/>
          <p:cNvGrpSpPr/>
          <p:nvPr/>
        </p:nvGrpSpPr>
        <p:grpSpPr>
          <a:xfrm>
            <a:off x="1114425" y="3831589"/>
            <a:ext cx="10226697" cy="1104020"/>
            <a:chOff x="1088299" y="4213143"/>
            <a:chExt cx="2241974" cy="858771"/>
          </a:xfrm>
        </p:grpSpPr>
        <p:sp>
          <p:nvSpPr>
            <p:cNvPr id="9" name="矩形 8"/>
            <p:cNvSpPr/>
            <p:nvPr/>
          </p:nvSpPr>
          <p:spPr>
            <a:xfrm>
              <a:off x="1088299" y="4521279"/>
              <a:ext cx="2142923" cy="550635"/>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默认文件组是指数据文件（没有分配文件组）的首选文件组。同一时刻，每个数据库均只有一个默认文件组，其中自动包含（逻辑存储）了没有分配文件组的数据库文件。</a:t>
              </a:r>
              <a:endParaRPr lang="en-US" sz="2000" dirty="0">
                <a:latin typeface="Courier New" panose="02070309020205020404" charset="0"/>
                <a:ea typeface="宋体" panose="02010600030101010101" pitchFamily="2" charset="-122"/>
                <a:sym typeface="+mn-ea"/>
              </a:endParaRPr>
            </a:p>
          </p:txBody>
        </p:sp>
        <p:sp>
          <p:nvSpPr>
            <p:cNvPr id="10" name="矩形 9"/>
            <p:cNvSpPr/>
            <p:nvPr/>
          </p:nvSpPr>
          <p:spPr>
            <a:xfrm>
              <a:off x="1088299" y="4213143"/>
              <a:ext cx="2241974" cy="334371"/>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chemeClr val="tx1">
                      <a:lumMod val="65000"/>
                      <a:lumOff val="35000"/>
                    </a:schemeClr>
                  </a:solidFill>
                </a:rPr>
                <a:t>默认文件组</a:t>
              </a:r>
            </a:p>
          </p:txBody>
        </p:sp>
      </p:grpSp>
      <p:grpSp>
        <p:nvGrpSpPr>
          <p:cNvPr id="18" name="组合 17"/>
          <p:cNvGrpSpPr/>
          <p:nvPr/>
        </p:nvGrpSpPr>
        <p:grpSpPr>
          <a:xfrm>
            <a:off x="1129665" y="5035549"/>
            <a:ext cx="10226697" cy="1411797"/>
            <a:chOff x="1088299" y="4213143"/>
            <a:chExt cx="2241974" cy="1098178"/>
          </a:xfrm>
        </p:grpSpPr>
        <p:sp>
          <p:nvSpPr>
            <p:cNvPr id="19" name="矩形 18"/>
            <p:cNvSpPr/>
            <p:nvPr/>
          </p:nvSpPr>
          <p:spPr>
            <a:xfrm>
              <a:off x="1088299" y="4521279"/>
              <a:ext cx="2142923" cy="790042"/>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默认文件组和主（辅）文件组不是同一范</a:t>
              </a:r>
              <a:r>
                <a:rPr lang="zh-CN" altLang="en-US" sz="2000" dirty="0" smtClean="0">
                  <a:latin typeface="Courier New" panose="02070309020205020404" charset="0"/>
                  <a:ea typeface="宋体" panose="02010600030101010101" pitchFamily="2" charset="-122"/>
                  <a:sym typeface="+mn-ea"/>
                </a:rPr>
                <a:t>畴的概</a:t>
              </a:r>
              <a:r>
                <a:rPr lang="zh-CN" altLang="en-US" sz="2000" dirty="0">
                  <a:latin typeface="Courier New" panose="02070309020205020404" charset="0"/>
                  <a:ea typeface="宋体" panose="02010600030101010101" pitchFamily="2" charset="-122"/>
                  <a:sym typeface="+mn-ea"/>
                </a:rPr>
                <a:t>念，数据库建立初始时，主文件组是默认文件组。固定数据库角色</a:t>
              </a:r>
              <a:r>
                <a:rPr lang="en-US" altLang="zh-CN" sz="2000" dirty="0" err="1">
                  <a:latin typeface="Courier New" panose="02070309020205020404" charset="0"/>
                  <a:ea typeface="宋体" panose="02010600030101010101" pitchFamily="2" charset="-122"/>
                  <a:sym typeface="+mn-ea"/>
                </a:rPr>
                <a:t>db_owner</a:t>
              </a:r>
              <a:r>
                <a:rPr lang="zh-CN" altLang="en-US" sz="2000" dirty="0">
                  <a:latin typeface="Courier New" panose="02070309020205020404" charset="0"/>
                  <a:ea typeface="宋体" panose="02010600030101010101" pitchFamily="2" charset="-122"/>
                  <a:sym typeface="+mn-ea"/>
                </a:rPr>
                <a:t>成员可以将用户自定义的辅文件组指定为后续新建数据文件的默认文件组。</a:t>
              </a:r>
              <a:endParaRPr lang="en-US" sz="2000" dirty="0">
                <a:latin typeface="Courier New" panose="02070309020205020404" charset="0"/>
                <a:ea typeface="宋体" panose="02010600030101010101" pitchFamily="2" charset="-122"/>
                <a:sym typeface="+mn-ea"/>
              </a:endParaRPr>
            </a:p>
          </p:txBody>
        </p:sp>
        <p:sp>
          <p:nvSpPr>
            <p:cNvPr id="20" name="矩形 19"/>
            <p:cNvSpPr/>
            <p:nvPr/>
          </p:nvSpPr>
          <p:spPr>
            <a:xfrm>
              <a:off x="1088299" y="4213143"/>
              <a:ext cx="2241974" cy="334371"/>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chemeClr val="tx1">
                      <a:lumMod val="65000"/>
                      <a:lumOff val="35000"/>
                    </a:schemeClr>
                  </a:solidFill>
                </a:rPr>
                <a:t>注意</a:t>
              </a:r>
            </a:p>
          </p:txBody>
        </p:sp>
      </p:grpSp>
    </p:spTree>
    <p:extLst>
      <p:ext uri="{BB962C8B-B14F-4D97-AF65-F5344CB8AC3E}">
        <p14:creationId xmlns:p14="http://schemas.microsoft.com/office/powerpoint/2010/main" val="353218372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数据库的创建</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09358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4221027"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使用</a:t>
            </a:r>
            <a:r>
              <a:rPr lang="en-US" altLang="zh-CN" sz="3200" b="1" dirty="0">
                <a:solidFill>
                  <a:srgbClr val="2980B9"/>
                </a:solidFill>
                <a:ea typeface="微软雅黑" panose="020B0503020204020204" charset="-122"/>
              </a:rPr>
              <a:t>SSMS</a:t>
            </a:r>
            <a:r>
              <a:rPr lang="zh-CN" altLang="en-US" sz="3200" b="1" dirty="0">
                <a:solidFill>
                  <a:srgbClr val="2980B9"/>
                </a:solidFill>
                <a:ea typeface="微软雅黑" panose="020B0503020204020204" charset="-122"/>
              </a:rPr>
              <a:t>创建数据库</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0" name="组合 9"/>
          <p:cNvGrpSpPr/>
          <p:nvPr/>
        </p:nvGrpSpPr>
        <p:grpSpPr>
          <a:xfrm>
            <a:off x="892632" y="1809598"/>
            <a:ext cx="3996408" cy="2975302"/>
            <a:chOff x="1087641" y="4153868"/>
            <a:chExt cx="2242632" cy="1207403"/>
          </a:xfrm>
        </p:grpSpPr>
        <p:sp>
          <p:nvSpPr>
            <p:cNvPr id="11" name="矩形 10"/>
            <p:cNvSpPr/>
            <p:nvPr/>
          </p:nvSpPr>
          <p:spPr>
            <a:xfrm>
              <a:off x="1087641" y="4449513"/>
              <a:ext cx="2242632" cy="911758"/>
            </a:xfrm>
            <a:prstGeom prst="rect">
              <a:avLst/>
            </a:prstGeom>
          </p:spPr>
          <p:txBody>
            <a:bodyPr wrap="square">
              <a:spAutoFit/>
              <a:scene3d>
                <a:camera prst="orthographicFront"/>
                <a:lightRig rig="threePt" dir="t"/>
              </a:scene3d>
              <a:sp3d contourW="6350"/>
            </a:bodyPr>
            <a:lstStyle/>
            <a:p>
              <a:pPr indent="0"/>
              <a:r>
                <a:rPr lang="zh-CN" altLang="en-US" sz="2000" dirty="0">
                  <a:latin typeface="Courier New" panose="02070309020205020404" charset="0"/>
                  <a:ea typeface="宋体" panose="02010600030101010101" pitchFamily="2" charset="-122"/>
                  <a:sym typeface="+mn-ea"/>
                </a:rPr>
                <a:t>操作步骤如下</a:t>
              </a:r>
              <a:r>
                <a:rPr lang="zh-CN" altLang="en-US" sz="2000" dirty="0" smtClean="0">
                  <a:latin typeface="Courier New" panose="02070309020205020404" charset="0"/>
                  <a:ea typeface="宋体" panose="02010600030101010101" pitchFamily="2" charset="-122"/>
                  <a:sym typeface="+mn-ea"/>
                </a:rPr>
                <a:t>。</a:t>
              </a:r>
              <a:endParaRPr lang="en-US" altLang="zh-CN" sz="2000" dirty="0" smtClean="0">
                <a:latin typeface="Courier New" panose="02070309020205020404" charset="0"/>
                <a:ea typeface="宋体" panose="02010600030101010101" pitchFamily="2" charset="-122"/>
                <a:sym typeface="+mn-ea"/>
              </a:endParaRPr>
            </a:p>
            <a:p>
              <a:pPr indent="0"/>
              <a:r>
                <a:rPr lang="zh-CN" altLang="en-US" sz="2000" dirty="0" smtClean="0">
                  <a:latin typeface="Courier New" panose="02070309020205020404" charset="0"/>
                  <a:ea typeface="宋体" panose="02010600030101010101" pitchFamily="2" charset="-122"/>
                  <a:sym typeface="+mn-ea"/>
                </a:rPr>
                <a:t>（</a:t>
              </a:r>
              <a:r>
                <a:rPr lang="en-US" altLang="zh-CN" sz="2000" dirty="0">
                  <a:latin typeface="Courier New" panose="02070309020205020404" charset="0"/>
                  <a:ea typeface="宋体" panose="02010600030101010101" pitchFamily="2" charset="-122"/>
                  <a:sym typeface="+mn-ea"/>
                </a:rPr>
                <a:t>1</a:t>
              </a:r>
              <a:r>
                <a:rPr lang="zh-CN" altLang="en-US" sz="2000" dirty="0">
                  <a:latin typeface="Courier New" panose="02070309020205020404" charset="0"/>
                  <a:ea typeface="宋体" panose="02010600030101010101" pitchFamily="2" charset="-122"/>
                  <a:sym typeface="+mn-ea"/>
                </a:rPr>
                <a:t>）启动</a:t>
              </a:r>
              <a:r>
                <a:rPr lang="en-US" altLang="zh-CN" sz="2000" dirty="0">
                  <a:latin typeface="Courier New" panose="02070309020205020404" charset="0"/>
                  <a:ea typeface="宋体" panose="02010600030101010101" pitchFamily="2" charset="-122"/>
                  <a:sym typeface="+mn-ea"/>
                </a:rPr>
                <a:t>SSMS</a:t>
              </a:r>
              <a:r>
                <a:rPr lang="zh-CN" altLang="en-US" sz="2000" dirty="0">
                  <a:latin typeface="Courier New" panose="02070309020205020404" charset="0"/>
                  <a:ea typeface="宋体" panose="02010600030101010101" pitchFamily="2" charset="-122"/>
                  <a:sym typeface="+mn-ea"/>
                </a:rPr>
                <a:t>，在“对象资源管理器”窗格中展开根目录（左侧窗格）的树形结构，直至“数据库”节点，右击“数据库”节点，弹出“新建数据库”的快捷菜单，如</a:t>
              </a:r>
              <a:r>
                <a:rPr lang="zh-CN" altLang="en-US" sz="2000" dirty="0" smtClean="0">
                  <a:latin typeface="Courier New" panose="02070309020205020404" charset="0"/>
                  <a:ea typeface="宋体" panose="02010600030101010101" pitchFamily="2" charset="-122"/>
                  <a:sym typeface="+mn-ea"/>
                </a:rPr>
                <a:t>图</a:t>
              </a:r>
              <a:r>
                <a:rPr lang="en-US" altLang="zh-CN" sz="2000" dirty="0" smtClean="0">
                  <a:latin typeface="Courier New" panose="02070309020205020404" charset="0"/>
                  <a:ea typeface="宋体" panose="02010600030101010101" pitchFamily="2" charset="-122"/>
                  <a:sym typeface="+mn-ea"/>
                </a:rPr>
                <a:t>4-1</a:t>
              </a:r>
              <a:r>
                <a:rPr lang="zh-CN" altLang="en-US" sz="2000" dirty="0" smtClean="0">
                  <a:latin typeface="Courier New" panose="02070309020205020404" charset="0"/>
                  <a:ea typeface="宋体" panose="02010600030101010101" pitchFamily="2" charset="-122"/>
                  <a:sym typeface="+mn-ea"/>
                </a:rPr>
                <a:t>所</a:t>
              </a:r>
              <a:r>
                <a:rPr lang="zh-CN" altLang="en-US" sz="2000" dirty="0">
                  <a:latin typeface="Courier New" panose="02070309020205020404" charset="0"/>
                  <a:ea typeface="宋体" panose="02010600030101010101" pitchFamily="2" charset="-122"/>
                  <a:sym typeface="+mn-ea"/>
                </a:rPr>
                <a:t>示。</a:t>
              </a:r>
            </a:p>
          </p:txBody>
        </p:sp>
        <p:sp>
          <p:nvSpPr>
            <p:cNvPr id="12" name="矩形 11"/>
            <p:cNvSpPr/>
            <p:nvPr/>
          </p:nvSpPr>
          <p:spPr>
            <a:xfrm>
              <a:off x="1088299" y="4153868"/>
              <a:ext cx="2241974" cy="30725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chemeClr val="tx1">
                      <a:lumMod val="65000"/>
                      <a:lumOff val="35000"/>
                    </a:schemeClr>
                  </a:solidFill>
                </a:rPr>
                <a:t>【</a:t>
              </a:r>
              <a:r>
                <a:rPr lang="zh-CN" altLang="en-US" b="1" dirty="0" smtClean="0">
                  <a:solidFill>
                    <a:schemeClr val="tx1">
                      <a:lumMod val="65000"/>
                      <a:lumOff val="35000"/>
                    </a:schemeClr>
                  </a:solidFill>
                </a:rPr>
                <a:t>例</a:t>
              </a:r>
              <a:r>
                <a:rPr lang="en-US" altLang="zh-CN" b="1" dirty="0" smtClean="0">
                  <a:solidFill>
                    <a:schemeClr val="tx1">
                      <a:lumMod val="65000"/>
                      <a:lumOff val="35000"/>
                    </a:schemeClr>
                  </a:solidFill>
                </a:rPr>
                <a:t>01】 </a:t>
              </a:r>
              <a:r>
                <a:rPr lang="zh-CN" altLang="en-US" b="1" dirty="0">
                  <a:solidFill>
                    <a:schemeClr val="tx1">
                      <a:lumMod val="65000"/>
                      <a:lumOff val="35000"/>
                    </a:schemeClr>
                  </a:solidFill>
                </a:rPr>
                <a:t>使用</a:t>
              </a:r>
              <a:r>
                <a:rPr lang="en-US" altLang="zh-CN" b="1" dirty="0">
                  <a:solidFill>
                    <a:schemeClr val="tx1">
                      <a:lumMod val="65000"/>
                      <a:lumOff val="35000"/>
                    </a:schemeClr>
                  </a:solidFill>
                </a:rPr>
                <a:t>SSMS</a:t>
              </a:r>
              <a:r>
                <a:rPr lang="zh-CN" altLang="en-US" b="1" dirty="0">
                  <a:solidFill>
                    <a:schemeClr val="tx1">
                      <a:lumMod val="65000"/>
                      <a:lumOff val="35000"/>
                    </a:schemeClr>
                  </a:solidFill>
                </a:rPr>
                <a:t>创建数据库</a:t>
              </a:r>
              <a:r>
                <a:rPr lang="en-US" altLang="zh-CN" b="1" dirty="0">
                  <a:solidFill>
                    <a:schemeClr val="tx1">
                      <a:lumMod val="65000"/>
                      <a:lumOff val="35000"/>
                    </a:schemeClr>
                  </a:solidFill>
                </a:rPr>
                <a:t>JXGL</a:t>
              </a:r>
              <a:r>
                <a:rPr lang="zh-CN" altLang="en-US" b="1" dirty="0">
                  <a:solidFill>
                    <a:schemeClr val="tx1">
                      <a:lumMod val="65000"/>
                      <a:lumOff val="35000"/>
                    </a:schemeClr>
                  </a:solidFill>
                </a:rPr>
                <a:t>。</a:t>
              </a:r>
            </a:p>
          </p:txBody>
        </p:sp>
      </p:grpSp>
      <p:pic>
        <p:nvPicPr>
          <p:cNvPr id="1026" name="Picture 2"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453" y="1309927"/>
            <a:ext cx="5905306" cy="490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574695" y="6419228"/>
            <a:ext cx="3608680" cy="297517"/>
          </a:xfrm>
          <a:prstGeom prst="rect">
            <a:avLst/>
          </a:prstGeom>
        </p:spPr>
        <p:txBody>
          <a:bodyPr wrap="none">
            <a:spAutoFit/>
          </a:bodyPr>
          <a:lstStyle/>
          <a:p>
            <a:pPr algn="ctr">
              <a:lnSpc>
                <a:spcPts val="1645"/>
              </a:lnSpc>
              <a:spcAft>
                <a:spcPts val="600"/>
              </a:spcAft>
            </a:pPr>
            <a:r>
              <a:rPr lang="zh-CN" altLang="zh-CN" dirty="0">
                <a:latin typeface="Times New Roman"/>
                <a:ea typeface="宋体"/>
              </a:rPr>
              <a:t>图</a:t>
            </a:r>
            <a:r>
              <a:rPr lang="en-US" altLang="zh-CN" dirty="0">
                <a:latin typeface="Times New Roman"/>
                <a:ea typeface="宋体"/>
              </a:rPr>
              <a:t>4-1  </a:t>
            </a:r>
            <a:r>
              <a:rPr lang="zh-CN" altLang="zh-CN" dirty="0">
                <a:solidFill>
                  <a:srgbClr val="FF0000"/>
                </a:solidFill>
                <a:latin typeface="Times New Roman"/>
                <a:ea typeface="宋体"/>
              </a:rPr>
              <a:t>“新建数据库”的快捷菜单</a:t>
            </a:r>
            <a:endParaRPr lang="zh-CN" altLang="zh-CN" dirty="0">
              <a:effectLst/>
              <a:latin typeface="Times New Roman"/>
              <a:ea typeface="宋体"/>
            </a:endParaRPr>
          </a:p>
        </p:txBody>
      </p:sp>
    </p:spTree>
    <p:extLst>
      <p:ext uri="{BB962C8B-B14F-4D97-AF65-F5344CB8AC3E}">
        <p14:creationId xmlns:p14="http://schemas.microsoft.com/office/powerpoint/2010/main" val="725775862"/>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680</TotalTime>
  <Words>3542</Words>
  <Application>Microsoft Office PowerPoint</Application>
  <PresentationFormat>自定义</PresentationFormat>
  <Paragraphs>365</Paragraphs>
  <Slides>41</Slides>
  <Notes>41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第一PPT</dc:creator>
  <cp:keywords>www.1ppt.com</cp:keywords>
  <dc:description>www.1ppt.com</dc:description>
  <cp:lastModifiedBy>微软用户</cp:lastModifiedBy>
  <cp:revision>219</cp:revision>
  <dcterms:created xsi:type="dcterms:W3CDTF">2017-05-13T03:05:00Z</dcterms:created>
  <dcterms:modified xsi:type="dcterms:W3CDTF">2022-01-18T09:39:51Z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