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536" r:id="rId3"/>
    <p:sldId id="257" r:id="rId4"/>
    <p:sldId id="258" r:id="rId5"/>
    <p:sldId id="440" r:id="rId6"/>
    <p:sldId id="441" r:id="rId7"/>
    <p:sldId id="448" r:id="rId8"/>
    <p:sldId id="443" r:id="rId9"/>
    <p:sldId id="442" r:id="rId10"/>
    <p:sldId id="447" r:id="rId11"/>
    <p:sldId id="444" r:id="rId12"/>
    <p:sldId id="449" r:id="rId13"/>
    <p:sldId id="445" r:id="rId14"/>
    <p:sldId id="450" r:id="rId15"/>
    <p:sldId id="446" r:id="rId16"/>
    <p:sldId id="516" r:id="rId17"/>
    <p:sldId id="534" r:id="rId18"/>
    <p:sldId id="348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384" r:id="rId27"/>
    <p:sldId id="458" r:id="rId28"/>
    <p:sldId id="459" r:id="rId29"/>
    <p:sldId id="535" r:id="rId30"/>
    <p:sldId id="460" r:id="rId31"/>
    <p:sldId id="461" r:id="rId32"/>
    <p:sldId id="462" r:id="rId33"/>
    <p:sldId id="463" r:id="rId34"/>
    <p:sldId id="464" r:id="rId35"/>
    <p:sldId id="465" r:id="rId36"/>
    <p:sldId id="385" r:id="rId37"/>
    <p:sldId id="521" r:id="rId38"/>
    <p:sldId id="520" r:id="rId39"/>
    <p:sldId id="522" r:id="rId40"/>
    <p:sldId id="523" r:id="rId41"/>
    <p:sldId id="524" r:id="rId42"/>
    <p:sldId id="526" r:id="rId43"/>
    <p:sldId id="527" r:id="rId44"/>
    <p:sldId id="528" r:id="rId45"/>
    <p:sldId id="529" r:id="rId46"/>
    <p:sldId id="530" r:id="rId47"/>
    <p:sldId id="531" r:id="rId48"/>
    <p:sldId id="474" r:id="rId49"/>
    <p:sldId id="475" r:id="rId50"/>
    <p:sldId id="476" r:id="rId51"/>
    <p:sldId id="477" r:id="rId52"/>
    <p:sldId id="478" r:id="rId53"/>
    <p:sldId id="479" r:id="rId54"/>
    <p:sldId id="533" r:id="rId55"/>
    <p:sldId id="480" r:id="rId56"/>
    <p:sldId id="481" r:id="rId57"/>
    <p:sldId id="482" r:id="rId58"/>
    <p:sldId id="483" r:id="rId59"/>
    <p:sldId id="473" r:id="rId60"/>
    <p:sldId id="484" r:id="rId61"/>
    <p:sldId id="485" r:id="rId62"/>
    <p:sldId id="334" r:id="rId63"/>
    <p:sldId id="263" r:id="rId64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420" y="-174"/>
      </p:cViewPr>
      <p:guideLst>
        <p:guide orient="horz" pos="2368"/>
        <p:guide orient="horz" pos="781"/>
        <p:guide orient="horz" pos="4122"/>
        <p:guide pos="3794"/>
        <p:guide pos="434"/>
        <p:guide pos="72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3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95DA7-C378-4EA6-96C8-9729AD8A43DD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98E3-16CD-4F8A-A268-FE366D8E7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9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CC39DB-A80D-4F39-A1B2-FC28A20D89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CC39DB-A80D-4F39-A1B2-FC28A20D89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CC39DB-A80D-4F39-A1B2-FC28A20D89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CC39DB-A80D-4F39-A1B2-FC28A20D89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CC39DB-A80D-4F39-A1B2-FC28A20D89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CC39DB-A80D-4F39-A1B2-FC28A20D89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CC39DB-A80D-4F39-A1B2-FC28A20D89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CC39DB-A80D-4F39-A1B2-FC28A20D89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CC39DB-A80D-4F39-A1B2-FC28A20D89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CC39DB-A80D-4F39-A1B2-FC28A20D89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CC39DB-A80D-4F39-A1B2-FC28A20D89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CC39DB-A80D-4F39-A1B2-FC28A20D89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通俗点说就是一个组，里面可以存放表、视图、存储过程等</a:t>
            </a:r>
          </a:p>
          <a:p>
            <a:r>
              <a:rPr lang="zh-CN" altLang="en-US"/>
              <a:t>主要是用于权限控制安全控制的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>
            <a:spLocks noGrp="1"/>
          </p:cNvSpPr>
          <p:nvPr>
            <p:ph type="pic" sz="quarter" idx="12"/>
          </p:nvPr>
        </p:nvSpPr>
        <p:spPr>
          <a:xfrm>
            <a:off x="10890792" y="3345440"/>
            <a:ext cx="1301207" cy="3069398"/>
          </a:xfrm>
          <a:custGeom>
            <a:avLst/>
            <a:gdLst>
              <a:gd name="connsiteX0" fmla="*/ 1301207 w 1301207"/>
              <a:gd name="connsiteY0" fmla="*/ 0 h 3069398"/>
              <a:gd name="connsiteX1" fmla="*/ 1301207 w 1301207"/>
              <a:gd name="connsiteY1" fmla="*/ 3069398 h 3069398"/>
              <a:gd name="connsiteX2" fmla="*/ 165104 w 1301207"/>
              <a:gd name="connsiteY2" fmla="*/ 1933295 h 3069398"/>
              <a:gd name="connsiteX3" fmla="*/ 165104 w 1301207"/>
              <a:gd name="connsiteY3" fmla="*/ 1136103 h 3069398"/>
              <a:gd name="connsiteX0-1" fmla="*/ 1301207 w 1301207"/>
              <a:gd name="connsiteY0-2" fmla="*/ 0 h 3069398"/>
              <a:gd name="connsiteX1-3" fmla="*/ 1288508 w 1301207"/>
              <a:gd name="connsiteY1-4" fmla="*/ 1251960 h 3069398"/>
              <a:gd name="connsiteX2-5" fmla="*/ 1301207 w 1301207"/>
              <a:gd name="connsiteY2-6" fmla="*/ 3069398 h 3069398"/>
              <a:gd name="connsiteX3-7" fmla="*/ 165104 w 1301207"/>
              <a:gd name="connsiteY3-8" fmla="*/ 1933295 h 3069398"/>
              <a:gd name="connsiteX4" fmla="*/ 165104 w 1301207"/>
              <a:gd name="connsiteY4" fmla="*/ 1136103 h 3069398"/>
              <a:gd name="connsiteX5" fmla="*/ 1301207 w 1301207"/>
              <a:gd name="connsiteY5" fmla="*/ 0 h 3069398"/>
              <a:gd name="connsiteX0-9" fmla="*/ 1288508 w 1379948"/>
              <a:gd name="connsiteY0-10" fmla="*/ 1251960 h 3069398"/>
              <a:gd name="connsiteX1-11" fmla="*/ 1301207 w 1379948"/>
              <a:gd name="connsiteY1-12" fmla="*/ 3069398 h 3069398"/>
              <a:gd name="connsiteX2-13" fmla="*/ 165104 w 1379948"/>
              <a:gd name="connsiteY2-14" fmla="*/ 1933295 h 3069398"/>
              <a:gd name="connsiteX3-15" fmla="*/ 165104 w 1379948"/>
              <a:gd name="connsiteY3-16" fmla="*/ 1136103 h 3069398"/>
              <a:gd name="connsiteX4-17" fmla="*/ 1301207 w 1379948"/>
              <a:gd name="connsiteY4-18" fmla="*/ 0 h 3069398"/>
              <a:gd name="connsiteX5-19" fmla="*/ 1379948 w 1379948"/>
              <a:gd name="connsiteY5-20" fmla="*/ 1343400 h 3069398"/>
              <a:gd name="connsiteX0-21" fmla="*/ 1288508 w 1301207"/>
              <a:gd name="connsiteY0-22" fmla="*/ 1251960 h 3069398"/>
              <a:gd name="connsiteX1-23" fmla="*/ 1301207 w 1301207"/>
              <a:gd name="connsiteY1-24" fmla="*/ 3069398 h 3069398"/>
              <a:gd name="connsiteX2-25" fmla="*/ 165104 w 1301207"/>
              <a:gd name="connsiteY2-26" fmla="*/ 1933295 h 3069398"/>
              <a:gd name="connsiteX3-27" fmla="*/ 165104 w 1301207"/>
              <a:gd name="connsiteY3-28" fmla="*/ 1136103 h 3069398"/>
              <a:gd name="connsiteX4-29" fmla="*/ 1301207 w 1301207"/>
              <a:gd name="connsiteY4-30" fmla="*/ 0 h 3069398"/>
              <a:gd name="connsiteX0-31" fmla="*/ 1301207 w 1301207"/>
              <a:gd name="connsiteY0-32" fmla="*/ 3069398 h 3069398"/>
              <a:gd name="connsiteX1-33" fmla="*/ 165104 w 1301207"/>
              <a:gd name="connsiteY1-34" fmla="*/ 1933295 h 3069398"/>
              <a:gd name="connsiteX2-35" fmla="*/ 165104 w 1301207"/>
              <a:gd name="connsiteY2-36" fmla="*/ 1136103 h 3069398"/>
              <a:gd name="connsiteX3-37" fmla="*/ 1301207 w 1301207"/>
              <a:gd name="connsiteY3-38" fmla="*/ 0 h 3069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01207" h="3069398">
                <a:moveTo>
                  <a:pt x="1301207" y="3069398"/>
                </a:moveTo>
                <a:lnTo>
                  <a:pt x="165104" y="1933295"/>
                </a:lnTo>
                <a:cubicBezTo>
                  <a:pt x="-55034" y="1713157"/>
                  <a:pt x="-55034" y="1356242"/>
                  <a:pt x="165104" y="1136103"/>
                </a:cubicBezTo>
                <a:lnTo>
                  <a:pt x="1301207" y="0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20" name="任意多边形: 形状 19"/>
          <p:cNvSpPr>
            <a:spLocks noGrp="1"/>
          </p:cNvSpPr>
          <p:nvPr>
            <p:ph type="pic" sz="quarter" idx="11"/>
          </p:nvPr>
        </p:nvSpPr>
        <p:spPr>
          <a:xfrm>
            <a:off x="8311358" y="142667"/>
            <a:ext cx="3880643" cy="4316073"/>
          </a:xfrm>
          <a:custGeom>
            <a:avLst/>
            <a:gdLst>
              <a:gd name="connsiteX0" fmla="*/ 2158037 w 3880643"/>
              <a:gd name="connsiteY0" fmla="*/ 0 h 4316073"/>
              <a:gd name="connsiteX1" fmla="*/ 2556633 w 3880643"/>
              <a:gd name="connsiteY1" fmla="*/ 165103 h 4316073"/>
              <a:gd name="connsiteX2" fmla="*/ 3880643 w 3880643"/>
              <a:gd name="connsiteY2" fmla="*/ 1489113 h 4316073"/>
              <a:gd name="connsiteX3" fmla="*/ 3880643 w 3880643"/>
              <a:gd name="connsiteY3" fmla="*/ 2826959 h 4316073"/>
              <a:gd name="connsiteX4" fmla="*/ 2556634 w 3880643"/>
              <a:gd name="connsiteY4" fmla="*/ 4150970 h 4316073"/>
              <a:gd name="connsiteX5" fmla="*/ 1759440 w 3880643"/>
              <a:gd name="connsiteY5" fmla="*/ 4150970 h 4316073"/>
              <a:gd name="connsiteX6" fmla="*/ 165104 w 3880643"/>
              <a:gd name="connsiteY6" fmla="*/ 2556633 h 4316073"/>
              <a:gd name="connsiteX7" fmla="*/ 165104 w 3880643"/>
              <a:gd name="connsiteY7" fmla="*/ 1759440 h 4316073"/>
              <a:gd name="connsiteX8" fmla="*/ 1759441 w 3880643"/>
              <a:gd name="connsiteY8" fmla="*/ 165103 h 4316073"/>
              <a:gd name="connsiteX9" fmla="*/ 2158037 w 3880643"/>
              <a:gd name="connsiteY9" fmla="*/ 0 h 43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80643" h="4316073">
                <a:moveTo>
                  <a:pt x="2158037" y="0"/>
                </a:moveTo>
                <a:cubicBezTo>
                  <a:pt x="2302301" y="0"/>
                  <a:pt x="2446564" y="55034"/>
                  <a:pt x="2556633" y="165103"/>
                </a:cubicBezTo>
                <a:lnTo>
                  <a:pt x="3880643" y="1489113"/>
                </a:lnTo>
                <a:lnTo>
                  <a:pt x="3880643" y="2826959"/>
                </a:lnTo>
                <a:lnTo>
                  <a:pt x="2556634" y="4150970"/>
                </a:lnTo>
                <a:cubicBezTo>
                  <a:pt x="2336494" y="4371108"/>
                  <a:pt x="1979580" y="4371108"/>
                  <a:pt x="1759440" y="4150970"/>
                </a:cubicBezTo>
                <a:lnTo>
                  <a:pt x="165104" y="2556633"/>
                </a:lnTo>
                <a:cubicBezTo>
                  <a:pt x="-55034" y="2336494"/>
                  <a:pt x="-55034" y="1979579"/>
                  <a:pt x="165104" y="1759440"/>
                </a:cubicBezTo>
                <a:lnTo>
                  <a:pt x="1759441" y="165103"/>
                </a:lnTo>
                <a:cubicBezTo>
                  <a:pt x="1869511" y="55034"/>
                  <a:pt x="2013773" y="0"/>
                  <a:pt x="2158037" y="0"/>
                </a:cubicBezTo>
                <a:close/>
              </a:path>
            </a:pathLst>
          </a:cu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5808252" y="1"/>
            <a:ext cx="4163416" cy="1879305"/>
          </a:xfrm>
          <a:custGeom>
            <a:avLst/>
            <a:gdLst>
              <a:gd name="connsiteX0" fmla="*/ 0 w 4163416"/>
              <a:gd name="connsiteY0" fmla="*/ 0 h 1879305"/>
              <a:gd name="connsiteX1" fmla="*/ 4163416 w 4163416"/>
              <a:gd name="connsiteY1" fmla="*/ 0 h 1879305"/>
              <a:gd name="connsiteX2" fmla="*/ 4146874 w 4163416"/>
              <a:gd name="connsiteY2" fmla="*/ 31436 h 1879305"/>
              <a:gd name="connsiteX3" fmla="*/ 4074640 w 4163416"/>
              <a:gd name="connsiteY3" fmla="*/ 119865 h 1879305"/>
              <a:gd name="connsiteX4" fmla="*/ 2480303 w 4163416"/>
              <a:gd name="connsiteY4" fmla="*/ 1714202 h 1879305"/>
              <a:gd name="connsiteX5" fmla="*/ 1683111 w 4163416"/>
              <a:gd name="connsiteY5" fmla="*/ 1714202 h 1879305"/>
              <a:gd name="connsiteX6" fmla="*/ 88774 w 4163416"/>
              <a:gd name="connsiteY6" fmla="*/ 119865 h 1879305"/>
              <a:gd name="connsiteX7" fmla="*/ 16541 w 4163416"/>
              <a:gd name="connsiteY7" fmla="*/ 31436 h 1879305"/>
              <a:gd name="connsiteX0-1" fmla="*/ 0 w 4163416"/>
              <a:gd name="connsiteY0-2" fmla="*/ 1 h 1879306"/>
              <a:gd name="connsiteX1-3" fmla="*/ 2002248 w 4163416"/>
              <a:gd name="connsiteY1-4" fmla="*/ 0 h 1879306"/>
              <a:gd name="connsiteX2-5" fmla="*/ 4163416 w 4163416"/>
              <a:gd name="connsiteY2-6" fmla="*/ 1 h 1879306"/>
              <a:gd name="connsiteX3-7" fmla="*/ 4146874 w 4163416"/>
              <a:gd name="connsiteY3-8" fmla="*/ 31437 h 1879306"/>
              <a:gd name="connsiteX4-9" fmla="*/ 4074640 w 4163416"/>
              <a:gd name="connsiteY4-10" fmla="*/ 119866 h 1879306"/>
              <a:gd name="connsiteX5-11" fmla="*/ 2480303 w 4163416"/>
              <a:gd name="connsiteY5-12" fmla="*/ 1714203 h 1879306"/>
              <a:gd name="connsiteX6-13" fmla="*/ 1683111 w 4163416"/>
              <a:gd name="connsiteY6-14" fmla="*/ 1714203 h 1879306"/>
              <a:gd name="connsiteX7-15" fmla="*/ 88774 w 4163416"/>
              <a:gd name="connsiteY7-16" fmla="*/ 119866 h 1879306"/>
              <a:gd name="connsiteX8" fmla="*/ 16541 w 4163416"/>
              <a:gd name="connsiteY8" fmla="*/ 31437 h 1879306"/>
              <a:gd name="connsiteX9" fmla="*/ 0 w 4163416"/>
              <a:gd name="connsiteY9" fmla="*/ 1 h 1879306"/>
              <a:gd name="connsiteX0-17" fmla="*/ 2002248 w 4163416"/>
              <a:gd name="connsiteY0-18" fmla="*/ 0 h 1879306"/>
              <a:gd name="connsiteX1-19" fmla="*/ 4163416 w 4163416"/>
              <a:gd name="connsiteY1-20" fmla="*/ 1 h 1879306"/>
              <a:gd name="connsiteX2-21" fmla="*/ 4146874 w 4163416"/>
              <a:gd name="connsiteY2-22" fmla="*/ 31437 h 1879306"/>
              <a:gd name="connsiteX3-23" fmla="*/ 4074640 w 4163416"/>
              <a:gd name="connsiteY3-24" fmla="*/ 119866 h 1879306"/>
              <a:gd name="connsiteX4-25" fmla="*/ 2480303 w 4163416"/>
              <a:gd name="connsiteY4-26" fmla="*/ 1714203 h 1879306"/>
              <a:gd name="connsiteX5-27" fmla="*/ 1683111 w 4163416"/>
              <a:gd name="connsiteY5-28" fmla="*/ 1714203 h 1879306"/>
              <a:gd name="connsiteX6-29" fmla="*/ 88774 w 4163416"/>
              <a:gd name="connsiteY6-30" fmla="*/ 119866 h 1879306"/>
              <a:gd name="connsiteX7-31" fmla="*/ 16541 w 4163416"/>
              <a:gd name="connsiteY7-32" fmla="*/ 31437 h 1879306"/>
              <a:gd name="connsiteX8-33" fmla="*/ 0 w 4163416"/>
              <a:gd name="connsiteY8-34" fmla="*/ 1 h 1879306"/>
              <a:gd name="connsiteX9-35" fmla="*/ 2093688 w 4163416"/>
              <a:gd name="connsiteY9-36" fmla="*/ 91440 h 1879306"/>
              <a:gd name="connsiteX0-37" fmla="*/ 2002248 w 4163416"/>
              <a:gd name="connsiteY0-38" fmla="*/ 0 h 1879306"/>
              <a:gd name="connsiteX1-39" fmla="*/ 4163416 w 4163416"/>
              <a:gd name="connsiteY1-40" fmla="*/ 1 h 1879306"/>
              <a:gd name="connsiteX2-41" fmla="*/ 4146874 w 4163416"/>
              <a:gd name="connsiteY2-42" fmla="*/ 31437 h 1879306"/>
              <a:gd name="connsiteX3-43" fmla="*/ 4074640 w 4163416"/>
              <a:gd name="connsiteY3-44" fmla="*/ 119866 h 1879306"/>
              <a:gd name="connsiteX4-45" fmla="*/ 2480303 w 4163416"/>
              <a:gd name="connsiteY4-46" fmla="*/ 1714203 h 1879306"/>
              <a:gd name="connsiteX5-47" fmla="*/ 1683111 w 4163416"/>
              <a:gd name="connsiteY5-48" fmla="*/ 1714203 h 1879306"/>
              <a:gd name="connsiteX6-49" fmla="*/ 88774 w 4163416"/>
              <a:gd name="connsiteY6-50" fmla="*/ 119866 h 1879306"/>
              <a:gd name="connsiteX7-51" fmla="*/ 16541 w 4163416"/>
              <a:gd name="connsiteY7-52" fmla="*/ 31437 h 1879306"/>
              <a:gd name="connsiteX8-53" fmla="*/ 0 w 4163416"/>
              <a:gd name="connsiteY8-54" fmla="*/ 1 h 1879306"/>
              <a:gd name="connsiteX0-55" fmla="*/ 4163416 w 4163416"/>
              <a:gd name="connsiteY0-56" fmla="*/ 0 h 1879305"/>
              <a:gd name="connsiteX1-57" fmla="*/ 4146874 w 4163416"/>
              <a:gd name="connsiteY1-58" fmla="*/ 31436 h 1879305"/>
              <a:gd name="connsiteX2-59" fmla="*/ 4074640 w 4163416"/>
              <a:gd name="connsiteY2-60" fmla="*/ 119865 h 1879305"/>
              <a:gd name="connsiteX3-61" fmla="*/ 2480303 w 4163416"/>
              <a:gd name="connsiteY3-62" fmla="*/ 1714202 h 1879305"/>
              <a:gd name="connsiteX4-63" fmla="*/ 1683111 w 4163416"/>
              <a:gd name="connsiteY4-64" fmla="*/ 1714202 h 1879305"/>
              <a:gd name="connsiteX5-65" fmla="*/ 88774 w 4163416"/>
              <a:gd name="connsiteY5-66" fmla="*/ 119865 h 1879305"/>
              <a:gd name="connsiteX6-67" fmla="*/ 16541 w 4163416"/>
              <a:gd name="connsiteY6-68" fmla="*/ 31436 h 1879305"/>
              <a:gd name="connsiteX7-69" fmla="*/ 0 w 4163416"/>
              <a:gd name="connsiteY7-70" fmla="*/ 0 h 18793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63416" h="1879305">
                <a:moveTo>
                  <a:pt x="4163416" y="0"/>
                </a:moveTo>
                <a:lnTo>
                  <a:pt x="4146874" y="31436"/>
                </a:lnTo>
                <a:cubicBezTo>
                  <a:pt x="4126236" y="62693"/>
                  <a:pt x="4102157" y="92348"/>
                  <a:pt x="4074640" y="119865"/>
                </a:cubicBezTo>
                <a:lnTo>
                  <a:pt x="2480303" y="1714202"/>
                </a:lnTo>
                <a:cubicBezTo>
                  <a:pt x="2260165" y="1934340"/>
                  <a:pt x="1903250" y="1934340"/>
                  <a:pt x="1683111" y="1714202"/>
                </a:cubicBezTo>
                <a:lnTo>
                  <a:pt x="88774" y="119865"/>
                </a:lnTo>
                <a:cubicBezTo>
                  <a:pt x="61257" y="92348"/>
                  <a:pt x="37179" y="62693"/>
                  <a:pt x="16541" y="314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8D3-987D-401E-95A8-72784AD93D33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spect="1"/>
          </p:cNvSpPr>
          <p:nvPr/>
        </p:nvSpPr>
        <p:spPr>
          <a:xfrm>
            <a:off x="596900" y="600075"/>
            <a:ext cx="10985500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3" y="2228003"/>
            <a:ext cx="10653003" cy="3630795"/>
          </a:xfrm>
        </p:spPr>
        <p:txBody>
          <a:bodyPr/>
          <a:lstStyle>
            <a:lvl1pPr indent="457200">
              <a:spcBef>
                <a:spcPts val="600"/>
              </a:spcBef>
              <a:defRPr sz="2400"/>
            </a:lvl1pPr>
            <a:lvl2pPr indent="457200">
              <a:spcBef>
                <a:spcPts val="600"/>
              </a:spcBef>
              <a:defRPr sz="1800"/>
            </a:lvl2pPr>
            <a:lvl3pPr indent="457200">
              <a:spcBef>
                <a:spcPts val="600"/>
              </a:spcBef>
              <a:defRPr sz="1600"/>
            </a:lvl3pPr>
            <a:lvl4pPr indent="457200">
              <a:spcBef>
                <a:spcPts val="600"/>
              </a:spcBef>
              <a:defRPr sz="1400"/>
            </a:lvl4pPr>
            <a:lvl5pPr indent="457200">
              <a:spcBef>
                <a:spcPts val="60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412567" y="59563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700" y="5951538"/>
            <a:ext cx="6493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1300" y="5956300"/>
            <a:ext cx="102658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3A239A-9CFC-499E-BA68-0A6B949ECFD5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1295495" y="1716603"/>
            <a:ext cx="4262993" cy="4262992"/>
          </a:xfrm>
          <a:custGeom>
            <a:avLst/>
            <a:gdLst>
              <a:gd name="connsiteX0" fmla="*/ 2187077 w 4262993"/>
              <a:gd name="connsiteY0" fmla="*/ 0 h 4262992"/>
              <a:gd name="connsiteX1" fmla="*/ 2323431 w 4262993"/>
              <a:gd name="connsiteY1" fmla="*/ 56479 h 4262992"/>
              <a:gd name="connsiteX2" fmla="*/ 4206514 w 4262993"/>
              <a:gd name="connsiteY2" fmla="*/ 1939563 h 4262992"/>
              <a:gd name="connsiteX3" fmla="*/ 4206514 w 4262993"/>
              <a:gd name="connsiteY3" fmla="*/ 2212270 h 4262992"/>
              <a:gd name="connsiteX4" fmla="*/ 2212271 w 4262993"/>
              <a:gd name="connsiteY4" fmla="*/ 4206513 h 4262992"/>
              <a:gd name="connsiteX5" fmla="*/ 1939564 w 4262993"/>
              <a:gd name="connsiteY5" fmla="*/ 4206513 h 4262992"/>
              <a:gd name="connsiteX6" fmla="*/ 56480 w 4262993"/>
              <a:gd name="connsiteY6" fmla="*/ 2323430 h 4262992"/>
              <a:gd name="connsiteX7" fmla="*/ 56480 w 4262993"/>
              <a:gd name="connsiteY7" fmla="*/ 2050723 h 4262992"/>
              <a:gd name="connsiteX8" fmla="*/ 2050724 w 4262993"/>
              <a:gd name="connsiteY8" fmla="*/ 56479 h 4262992"/>
              <a:gd name="connsiteX9" fmla="*/ 2187077 w 4262993"/>
              <a:gd name="connsiteY9" fmla="*/ 0 h 42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2993" h="4262992">
                <a:moveTo>
                  <a:pt x="2187077" y="0"/>
                </a:moveTo>
                <a:cubicBezTo>
                  <a:pt x="2236427" y="0"/>
                  <a:pt x="2285777" y="18826"/>
                  <a:pt x="2323431" y="56479"/>
                </a:cubicBezTo>
                <a:lnTo>
                  <a:pt x="4206514" y="1939563"/>
                </a:lnTo>
                <a:cubicBezTo>
                  <a:pt x="4281820" y="2014869"/>
                  <a:pt x="4281820" y="2136963"/>
                  <a:pt x="4206514" y="2212270"/>
                </a:cubicBezTo>
                <a:lnTo>
                  <a:pt x="2212271" y="4206513"/>
                </a:lnTo>
                <a:cubicBezTo>
                  <a:pt x="2136964" y="4281819"/>
                  <a:pt x="2014870" y="4281819"/>
                  <a:pt x="1939564" y="4206513"/>
                </a:cubicBezTo>
                <a:lnTo>
                  <a:pt x="56480" y="2323430"/>
                </a:lnTo>
                <a:cubicBezTo>
                  <a:pt x="-18826" y="2248123"/>
                  <a:pt x="-18826" y="2126029"/>
                  <a:pt x="56480" y="2050723"/>
                </a:cubicBezTo>
                <a:lnTo>
                  <a:pt x="2050724" y="56479"/>
                </a:lnTo>
                <a:cubicBezTo>
                  <a:pt x="2088377" y="18826"/>
                  <a:pt x="2137727" y="0"/>
                  <a:pt x="21870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5349054" y="2130866"/>
            <a:ext cx="2011319" cy="2011318"/>
          </a:xfrm>
          <a:custGeom>
            <a:avLst/>
            <a:gdLst>
              <a:gd name="connsiteX0" fmla="*/ 1031884 w 2011319"/>
              <a:gd name="connsiteY0" fmla="*/ 0 h 2011318"/>
              <a:gd name="connsiteX1" fmla="*/ 1096217 w 2011319"/>
              <a:gd name="connsiteY1" fmla="*/ 26647 h 2011318"/>
              <a:gd name="connsiteX2" fmla="*/ 1984672 w 2011319"/>
              <a:gd name="connsiteY2" fmla="*/ 915103 h 2011318"/>
              <a:gd name="connsiteX3" fmla="*/ 1984672 w 2011319"/>
              <a:gd name="connsiteY3" fmla="*/ 1043769 h 2011318"/>
              <a:gd name="connsiteX4" fmla="*/ 1043770 w 2011319"/>
              <a:gd name="connsiteY4" fmla="*/ 1984671 h 2011318"/>
              <a:gd name="connsiteX5" fmla="*/ 915104 w 2011319"/>
              <a:gd name="connsiteY5" fmla="*/ 1984671 h 2011318"/>
              <a:gd name="connsiteX6" fmla="*/ 26648 w 2011319"/>
              <a:gd name="connsiteY6" fmla="*/ 1096215 h 2011318"/>
              <a:gd name="connsiteX7" fmla="*/ 26648 w 2011319"/>
              <a:gd name="connsiteY7" fmla="*/ 967549 h 2011318"/>
              <a:gd name="connsiteX8" fmla="*/ 967550 w 2011319"/>
              <a:gd name="connsiteY8" fmla="*/ 26647 h 2011318"/>
              <a:gd name="connsiteX9" fmla="*/ 1031884 w 2011319"/>
              <a:gd name="connsiteY9" fmla="*/ 0 h 201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319" h="2011318">
                <a:moveTo>
                  <a:pt x="1031884" y="0"/>
                </a:moveTo>
                <a:cubicBezTo>
                  <a:pt x="1055168" y="0"/>
                  <a:pt x="1078452" y="8882"/>
                  <a:pt x="1096217" y="26647"/>
                </a:cubicBezTo>
                <a:lnTo>
                  <a:pt x="1984672" y="915103"/>
                </a:lnTo>
                <a:cubicBezTo>
                  <a:pt x="2020202" y="950633"/>
                  <a:pt x="2020202" y="1008239"/>
                  <a:pt x="1984672" y="1043769"/>
                </a:cubicBezTo>
                <a:lnTo>
                  <a:pt x="1043770" y="1984671"/>
                </a:lnTo>
                <a:cubicBezTo>
                  <a:pt x="1008240" y="2020201"/>
                  <a:pt x="950634" y="2020201"/>
                  <a:pt x="915104" y="1984671"/>
                </a:cubicBezTo>
                <a:lnTo>
                  <a:pt x="26648" y="1096215"/>
                </a:lnTo>
                <a:cubicBezTo>
                  <a:pt x="-8882" y="1060685"/>
                  <a:pt x="-8882" y="1003079"/>
                  <a:pt x="26648" y="967549"/>
                </a:cubicBezTo>
                <a:lnTo>
                  <a:pt x="967550" y="26647"/>
                </a:lnTo>
                <a:cubicBezTo>
                  <a:pt x="985315" y="8882"/>
                  <a:pt x="1008599" y="0"/>
                  <a:pt x="10318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4739453" y="4010466"/>
            <a:ext cx="2011319" cy="2011318"/>
          </a:xfrm>
          <a:custGeom>
            <a:avLst/>
            <a:gdLst>
              <a:gd name="connsiteX0" fmla="*/ 1031884 w 2011319"/>
              <a:gd name="connsiteY0" fmla="*/ 0 h 2011318"/>
              <a:gd name="connsiteX1" fmla="*/ 1096217 w 2011319"/>
              <a:gd name="connsiteY1" fmla="*/ 26647 h 2011318"/>
              <a:gd name="connsiteX2" fmla="*/ 1984672 w 2011319"/>
              <a:gd name="connsiteY2" fmla="*/ 915103 h 2011318"/>
              <a:gd name="connsiteX3" fmla="*/ 1984672 w 2011319"/>
              <a:gd name="connsiteY3" fmla="*/ 1043769 h 2011318"/>
              <a:gd name="connsiteX4" fmla="*/ 1043770 w 2011319"/>
              <a:gd name="connsiteY4" fmla="*/ 1984671 h 2011318"/>
              <a:gd name="connsiteX5" fmla="*/ 915104 w 2011319"/>
              <a:gd name="connsiteY5" fmla="*/ 1984671 h 2011318"/>
              <a:gd name="connsiteX6" fmla="*/ 26648 w 2011319"/>
              <a:gd name="connsiteY6" fmla="*/ 1096216 h 2011318"/>
              <a:gd name="connsiteX7" fmla="*/ 26648 w 2011319"/>
              <a:gd name="connsiteY7" fmla="*/ 967549 h 2011318"/>
              <a:gd name="connsiteX8" fmla="*/ 967550 w 2011319"/>
              <a:gd name="connsiteY8" fmla="*/ 26647 h 2011318"/>
              <a:gd name="connsiteX9" fmla="*/ 1031884 w 2011319"/>
              <a:gd name="connsiteY9" fmla="*/ 0 h 201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319" h="2011318">
                <a:moveTo>
                  <a:pt x="1031884" y="0"/>
                </a:moveTo>
                <a:cubicBezTo>
                  <a:pt x="1055168" y="0"/>
                  <a:pt x="1078452" y="8882"/>
                  <a:pt x="1096217" y="26647"/>
                </a:cubicBezTo>
                <a:lnTo>
                  <a:pt x="1984672" y="915103"/>
                </a:lnTo>
                <a:cubicBezTo>
                  <a:pt x="2020202" y="950633"/>
                  <a:pt x="2020202" y="1008239"/>
                  <a:pt x="1984672" y="1043769"/>
                </a:cubicBezTo>
                <a:lnTo>
                  <a:pt x="1043770" y="1984671"/>
                </a:lnTo>
                <a:cubicBezTo>
                  <a:pt x="1008240" y="2020201"/>
                  <a:pt x="950634" y="2020201"/>
                  <a:pt x="915104" y="1984671"/>
                </a:cubicBezTo>
                <a:lnTo>
                  <a:pt x="26648" y="1096216"/>
                </a:lnTo>
                <a:cubicBezTo>
                  <a:pt x="-8882" y="1060686"/>
                  <a:pt x="-8882" y="1003079"/>
                  <a:pt x="26648" y="967549"/>
                </a:cubicBezTo>
                <a:lnTo>
                  <a:pt x="967550" y="26647"/>
                </a:lnTo>
                <a:cubicBezTo>
                  <a:pt x="985315" y="8882"/>
                  <a:pt x="1008600" y="0"/>
                  <a:pt x="10318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>
            <a:spLocks noGrp="1"/>
          </p:cNvSpPr>
          <p:nvPr>
            <p:ph type="pic" sz="quarter" idx="13"/>
          </p:nvPr>
        </p:nvSpPr>
        <p:spPr>
          <a:xfrm>
            <a:off x="4315366" y="2034973"/>
            <a:ext cx="2093747" cy="1201420"/>
          </a:xfrm>
          <a:custGeom>
            <a:avLst/>
            <a:gdLst>
              <a:gd name="connsiteX0" fmla="*/ 115228 w 2093747"/>
              <a:gd name="connsiteY0" fmla="*/ 0 h 1201420"/>
              <a:gd name="connsiteX1" fmla="*/ 1978519 w 2093747"/>
              <a:gd name="connsiteY1" fmla="*/ 0 h 1201420"/>
              <a:gd name="connsiteX2" fmla="*/ 2093747 w 2093747"/>
              <a:gd name="connsiteY2" fmla="*/ 115228 h 1201420"/>
              <a:gd name="connsiteX3" fmla="*/ 2093747 w 2093747"/>
              <a:gd name="connsiteY3" fmla="*/ 1086192 h 1201420"/>
              <a:gd name="connsiteX4" fmla="*/ 1978519 w 2093747"/>
              <a:gd name="connsiteY4" fmla="*/ 1201420 h 1201420"/>
              <a:gd name="connsiteX5" fmla="*/ 115228 w 2093747"/>
              <a:gd name="connsiteY5" fmla="*/ 1201420 h 1201420"/>
              <a:gd name="connsiteX6" fmla="*/ 0 w 2093747"/>
              <a:gd name="connsiteY6" fmla="*/ 1086192 h 1201420"/>
              <a:gd name="connsiteX7" fmla="*/ 0 w 2093747"/>
              <a:gd name="connsiteY7" fmla="*/ 115228 h 1201420"/>
              <a:gd name="connsiteX8" fmla="*/ 115228 w 2093747"/>
              <a:gd name="connsiteY8" fmla="*/ 0 h 12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1201420">
                <a:moveTo>
                  <a:pt x="115228" y="0"/>
                </a:moveTo>
                <a:lnTo>
                  <a:pt x="1978519" y="0"/>
                </a:lnTo>
                <a:cubicBezTo>
                  <a:pt x="2042158" y="0"/>
                  <a:pt x="2093747" y="51589"/>
                  <a:pt x="2093747" y="115228"/>
                </a:cubicBezTo>
                <a:lnTo>
                  <a:pt x="2093747" y="1086192"/>
                </a:lnTo>
                <a:cubicBezTo>
                  <a:pt x="2093747" y="1149831"/>
                  <a:pt x="2042158" y="1201420"/>
                  <a:pt x="1978519" y="1201420"/>
                </a:cubicBezTo>
                <a:lnTo>
                  <a:pt x="115228" y="1201420"/>
                </a:lnTo>
                <a:cubicBezTo>
                  <a:pt x="51589" y="1201420"/>
                  <a:pt x="0" y="1149831"/>
                  <a:pt x="0" y="1086192"/>
                </a:cubicBezTo>
                <a:lnTo>
                  <a:pt x="0" y="115228"/>
                </a:lnTo>
                <a:cubicBezTo>
                  <a:pt x="0" y="51589"/>
                  <a:pt x="51589" y="0"/>
                  <a:pt x="1152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4"/>
          </p:nvPr>
        </p:nvSpPr>
        <p:spPr>
          <a:xfrm>
            <a:off x="4315366" y="3368473"/>
            <a:ext cx="2093747" cy="2298700"/>
          </a:xfrm>
          <a:custGeom>
            <a:avLst/>
            <a:gdLst>
              <a:gd name="connsiteX0" fmla="*/ 107849 w 2093747"/>
              <a:gd name="connsiteY0" fmla="*/ 0 h 2298700"/>
              <a:gd name="connsiteX1" fmla="*/ 1985898 w 2093747"/>
              <a:gd name="connsiteY1" fmla="*/ 0 h 2298700"/>
              <a:gd name="connsiteX2" fmla="*/ 2093747 w 2093747"/>
              <a:gd name="connsiteY2" fmla="*/ 107849 h 2298700"/>
              <a:gd name="connsiteX3" fmla="*/ 2093747 w 2093747"/>
              <a:gd name="connsiteY3" fmla="*/ 2190851 h 2298700"/>
              <a:gd name="connsiteX4" fmla="*/ 1985898 w 2093747"/>
              <a:gd name="connsiteY4" fmla="*/ 2298700 h 2298700"/>
              <a:gd name="connsiteX5" fmla="*/ 107849 w 2093747"/>
              <a:gd name="connsiteY5" fmla="*/ 2298700 h 2298700"/>
              <a:gd name="connsiteX6" fmla="*/ 0 w 2093747"/>
              <a:gd name="connsiteY6" fmla="*/ 2190851 h 2298700"/>
              <a:gd name="connsiteX7" fmla="*/ 0 w 2093747"/>
              <a:gd name="connsiteY7" fmla="*/ 107849 h 2298700"/>
              <a:gd name="connsiteX8" fmla="*/ 107849 w 2093747"/>
              <a:gd name="connsiteY8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2298700">
                <a:moveTo>
                  <a:pt x="107849" y="0"/>
                </a:moveTo>
                <a:lnTo>
                  <a:pt x="1985898" y="0"/>
                </a:lnTo>
                <a:cubicBezTo>
                  <a:pt x="2045461" y="0"/>
                  <a:pt x="2093747" y="48286"/>
                  <a:pt x="2093747" y="107849"/>
                </a:cubicBezTo>
                <a:lnTo>
                  <a:pt x="2093747" y="2190851"/>
                </a:lnTo>
                <a:cubicBezTo>
                  <a:pt x="2093747" y="2250414"/>
                  <a:pt x="2045461" y="2298700"/>
                  <a:pt x="1985898" y="2298700"/>
                </a:cubicBezTo>
                <a:lnTo>
                  <a:pt x="107849" y="2298700"/>
                </a:lnTo>
                <a:cubicBezTo>
                  <a:pt x="48286" y="2298700"/>
                  <a:pt x="0" y="2250414"/>
                  <a:pt x="0" y="2190851"/>
                </a:cubicBezTo>
                <a:lnTo>
                  <a:pt x="0" y="107849"/>
                </a:lnTo>
                <a:cubicBezTo>
                  <a:pt x="0" y="48286"/>
                  <a:pt x="48286" y="0"/>
                  <a:pt x="1078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5"/>
          </p:nvPr>
        </p:nvSpPr>
        <p:spPr>
          <a:xfrm>
            <a:off x="6596436" y="2034973"/>
            <a:ext cx="4773780" cy="3632200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8D3-987D-401E-95A8-72784AD93D33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>
            <a:spLocks noGrp="1"/>
          </p:cNvSpPr>
          <p:nvPr>
            <p:ph type="pic" sz="quarter" idx="18"/>
          </p:nvPr>
        </p:nvSpPr>
        <p:spPr>
          <a:xfrm>
            <a:off x="9089489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8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任意多边形: 形状 30"/>
          <p:cNvSpPr>
            <a:spLocks noGrp="1"/>
          </p:cNvSpPr>
          <p:nvPr>
            <p:ph type="pic" sz="quarter" idx="14"/>
          </p:nvPr>
        </p:nvSpPr>
        <p:spPr>
          <a:xfrm>
            <a:off x="1538935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任意多边形: 形状 31"/>
          <p:cNvSpPr>
            <a:spLocks noGrp="1"/>
          </p:cNvSpPr>
          <p:nvPr>
            <p:ph type="pic" sz="quarter" idx="15"/>
          </p:nvPr>
        </p:nvSpPr>
        <p:spPr>
          <a:xfrm>
            <a:off x="3426574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任意多边形: 形状 32"/>
          <p:cNvSpPr>
            <a:spLocks noGrp="1"/>
          </p:cNvSpPr>
          <p:nvPr>
            <p:ph type="pic" sz="quarter" idx="16"/>
          </p:nvPr>
        </p:nvSpPr>
        <p:spPr>
          <a:xfrm>
            <a:off x="5314212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任意多边形: 形状 33"/>
          <p:cNvSpPr>
            <a:spLocks noGrp="1"/>
          </p:cNvSpPr>
          <p:nvPr>
            <p:ph type="pic" sz="quarter" idx="17"/>
          </p:nvPr>
        </p:nvSpPr>
        <p:spPr>
          <a:xfrm>
            <a:off x="7201851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任意多边形: 形状 26"/>
          <p:cNvSpPr>
            <a:spLocks noGrp="1"/>
          </p:cNvSpPr>
          <p:nvPr>
            <p:ph type="pic" sz="quarter" idx="10"/>
          </p:nvPr>
        </p:nvSpPr>
        <p:spPr>
          <a:xfrm>
            <a:off x="2461837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8" name="任意多边形: 形状 27"/>
          <p:cNvSpPr>
            <a:spLocks noGrp="1"/>
          </p:cNvSpPr>
          <p:nvPr>
            <p:ph type="pic" sz="quarter" idx="11"/>
          </p:nvPr>
        </p:nvSpPr>
        <p:spPr>
          <a:xfrm>
            <a:off x="4349476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9" name="任意多边形: 形状 28"/>
          <p:cNvSpPr>
            <a:spLocks noGrp="1"/>
          </p:cNvSpPr>
          <p:nvPr>
            <p:ph type="pic" sz="quarter" idx="12"/>
          </p:nvPr>
        </p:nvSpPr>
        <p:spPr>
          <a:xfrm>
            <a:off x="6237114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5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0" name="任意多边形: 形状 29"/>
          <p:cNvSpPr>
            <a:spLocks noGrp="1"/>
          </p:cNvSpPr>
          <p:nvPr>
            <p:ph type="pic" sz="quarter" idx="13"/>
          </p:nvPr>
        </p:nvSpPr>
        <p:spPr>
          <a:xfrm>
            <a:off x="8124752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4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8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8D3-987D-401E-95A8-72784AD93D33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729683" y="642233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>
            <a:spLocks noGrp="1"/>
          </p:cNvSpPr>
          <p:nvPr>
            <p:ph type="pic" sz="quarter" idx="10"/>
          </p:nvPr>
        </p:nvSpPr>
        <p:spPr>
          <a:xfrm>
            <a:off x="3507265" y="2359368"/>
            <a:ext cx="1627407" cy="2887019"/>
          </a:xfrm>
          <a:custGeom>
            <a:avLst/>
            <a:gdLst>
              <a:gd name="connsiteX0" fmla="*/ 0 w 1627407"/>
              <a:gd name="connsiteY0" fmla="*/ 0 h 2887019"/>
              <a:gd name="connsiteX1" fmla="*/ 1627407 w 1627407"/>
              <a:gd name="connsiteY1" fmla="*/ 0 h 2887019"/>
              <a:gd name="connsiteX2" fmla="*/ 1627407 w 1627407"/>
              <a:gd name="connsiteY2" fmla="*/ 2887019 h 2887019"/>
              <a:gd name="connsiteX3" fmla="*/ 0 w 1627407"/>
              <a:gd name="connsiteY3" fmla="*/ 2887019 h 288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07" h="2887019">
                <a:moveTo>
                  <a:pt x="0" y="0"/>
                </a:moveTo>
                <a:lnTo>
                  <a:pt x="1627407" y="0"/>
                </a:lnTo>
                <a:lnTo>
                  <a:pt x="1627407" y="2887019"/>
                </a:lnTo>
                <a:lnTo>
                  <a:pt x="0" y="2887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1311274" y="2359368"/>
            <a:ext cx="1627407" cy="2887019"/>
          </a:xfrm>
          <a:custGeom>
            <a:avLst/>
            <a:gdLst>
              <a:gd name="connsiteX0" fmla="*/ 0 w 1627407"/>
              <a:gd name="connsiteY0" fmla="*/ 0 h 2887019"/>
              <a:gd name="connsiteX1" fmla="*/ 1627407 w 1627407"/>
              <a:gd name="connsiteY1" fmla="*/ 0 h 2887019"/>
              <a:gd name="connsiteX2" fmla="*/ 1627407 w 1627407"/>
              <a:gd name="connsiteY2" fmla="*/ 2887019 h 2887019"/>
              <a:gd name="connsiteX3" fmla="*/ 0 w 1627407"/>
              <a:gd name="connsiteY3" fmla="*/ 2887019 h 288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07" h="2887019">
                <a:moveTo>
                  <a:pt x="0" y="0"/>
                </a:moveTo>
                <a:lnTo>
                  <a:pt x="1627407" y="0"/>
                </a:lnTo>
                <a:lnTo>
                  <a:pt x="1627407" y="2887019"/>
                </a:lnTo>
                <a:lnTo>
                  <a:pt x="0" y="2887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2"/>
          </p:nvPr>
        </p:nvSpPr>
        <p:spPr>
          <a:xfrm>
            <a:off x="2295507" y="1895063"/>
            <a:ext cx="1901775" cy="3373748"/>
          </a:xfrm>
          <a:custGeom>
            <a:avLst/>
            <a:gdLst>
              <a:gd name="connsiteX0" fmla="*/ 0 w 1901775"/>
              <a:gd name="connsiteY0" fmla="*/ 0 h 3373748"/>
              <a:gd name="connsiteX1" fmla="*/ 1901775 w 1901775"/>
              <a:gd name="connsiteY1" fmla="*/ 0 h 3373748"/>
              <a:gd name="connsiteX2" fmla="*/ 1901775 w 1901775"/>
              <a:gd name="connsiteY2" fmla="*/ 3373748 h 3373748"/>
              <a:gd name="connsiteX3" fmla="*/ 0 w 1901775"/>
              <a:gd name="connsiteY3" fmla="*/ 3373748 h 337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1775" h="3373748">
                <a:moveTo>
                  <a:pt x="0" y="0"/>
                </a:moveTo>
                <a:lnTo>
                  <a:pt x="1901775" y="0"/>
                </a:lnTo>
                <a:lnTo>
                  <a:pt x="1901775" y="3373748"/>
                </a:lnTo>
                <a:lnTo>
                  <a:pt x="0" y="33737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5778474" cy="5747783"/>
          </a:xfrm>
          <a:custGeom>
            <a:avLst/>
            <a:gdLst>
              <a:gd name="connsiteX0" fmla="*/ 2119001 w 5778474"/>
              <a:gd name="connsiteY0" fmla="*/ 3618970 h 5747783"/>
              <a:gd name="connsiteX1" fmla="*/ 2315600 w 5778474"/>
              <a:gd name="connsiteY1" fmla="*/ 3700404 h 5747783"/>
              <a:gd name="connsiteX2" fmla="*/ 3101974 w 5778474"/>
              <a:gd name="connsiteY2" fmla="*/ 4486778 h 5747783"/>
              <a:gd name="connsiteX3" fmla="*/ 3101974 w 5778474"/>
              <a:gd name="connsiteY3" fmla="*/ 4879976 h 5747783"/>
              <a:gd name="connsiteX4" fmla="*/ 2315600 w 5778474"/>
              <a:gd name="connsiteY4" fmla="*/ 5666350 h 5747783"/>
              <a:gd name="connsiteX5" fmla="*/ 1922402 w 5778474"/>
              <a:gd name="connsiteY5" fmla="*/ 5666350 h 5747783"/>
              <a:gd name="connsiteX6" fmla="*/ 1136028 w 5778474"/>
              <a:gd name="connsiteY6" fmla="*/ 4879976 h 5747783"/>
              <a:gd name="connsiteX7" fmla="*/ 1136028 w 5778474"/>
              <a:gd name="connsiteY7" fmla="*/ 4486778 h 5747783"/>
              <a:gd name="connsiteX8" fmla="*/ 1922402 w 5778474"/>
              <a:gd name="connsiteY8" fmla="*/ 3700404 h 5747783"/>
              <a:gd name="connsiteX9" fmla="*/ 2119001 w 5778474"/>
              <a:gd name="connsiteY9" fmla="*/ 3618970 h 5747783"/>
              <a:gd name="connsiteX10" fmla="*/ 821473 w 5778474"/>
              <a:gd name="connsiteY10" fmla="*/ 2321442 h 5747783"/>
              <a:gd name="connsiteX11" fmla="*/ 1018072 w 5778474"/>
              <a:gd name="connsiteY11" fmla="*/ 2402876 h 5747783"/>
              <a:gd name="connsiteX12" fmla="*/ 1804446 w 5778474"/>
              <a:gd name="connsiteY12" fmla="*/ 3189250 h 5747783"/>
              <a:gd name="connsiteX13" fmla="*/ 1804446 w 5778474"/>
              <a:gd name="connsiteY13" fmla="*/ 3582448 h 5747783"/>
              <a:gd name="connsiteX14" fmla="*/ 1018072 w 5778474"/>
              <a:gd name="connsiteY14" fmla="*/ 4368823 h 5747783"/>
              <a:gd name="connsiteX15" fmla="*/ 624874 w 5778474"/>
              <a:gd name="connsiteY15" fmla="*/ 4368823 h 5747783"/>
              <a:gd name="connsiteX16" fmla="*/ 0 w 5778474"/>
              <a:gd name="connsiteY16" fmla="*/ 3743949 h 5747783"/>
              <a:gd name="connsiteX17" fmla="*/ 0 w 5778474"/>
              <a:gd name="connsiteY17" fmla="*/ 3027750 h 5747783"/>
              <a:gd name="connsiteX18" fmla="*/ 624874 w 5778474"/>
              <a:gd name="connsiteY18" fmla="*/ 2402876 h 5747783"/>
              <a:gd name="connsiteX19" fmla="*/ 821473 w 5778474"/>
              <a:gd name="connsiteY19" fmla="*/ 2321442 h 5747783"/>
              <a:gd name="connsiteX20" fmla="*/ 3416534 w 5778474"/>
              <a:gd name="connsiteY20" fmla="*/ 2321437 h 5747783"/>
              <a:gd name="connsiteX21" fmla="*/ 3613133 w 5778474"/>
              <a:gd name="connsiteY21" fmla="*/ 2402870 h 5747783"/>
              <a:gd name="connsiteX22" fmla="*/ 4399507 w 5778474"/>
              <a:gd name="connsiteY22" fmla="*/ 3189245 h 5747783"/>
              <a:gd name="connsiteX23" fmla="*/ 4399507 w 5778474"/>
              <a:gd name="connsiteY23" fmla="*/ 3582443 h 5747783"/>
              <a:gd name="connsiteX24" fmla="*/ 3613133 w 5778474"/>
              <a:gd name="connsiteY24" fmla="*/ 4368817 h 5747783"/>
              <a:gd name="connsiteX25" fmla="*/ 3219935 w 5778474"/>
              <a:gd name="connsiteY25" fmla="*/ 4368817 h 5747783"/>
              <a:gd name="connsiteX26" fmla="*/ 2433561 w 5778474"/>
              <a:gd name="connsiteY26" fmla="*/ 3582443 h 5747783"/>
              <a:gd name="connsiteX27" fmla="*/ 2433561 w 5778474"/>
              <a:gd name="connsiteY27" fmla="*/ 3189245 h 5747783"/>
              <a:gd name="connsiteX28" fmla="*/ 3219935 w 5778474"/>
              <a:gd name="connsiteY28" fmla="*/ 2402870 h 5747783"/>
              <a:gd name="connsiteX29" fmla="*/ 3416534 w 5778474"/>
              <a:gd name="connsiteY29" fmla="*/ 2321437 h 5747783"/>
              <a:gd name="connsiteX30" fmla="*/ 0 w 5778474"/>
              <a:gd name="connsiteY30" fmla="*/ 1384804 h 5747783"/>
              <a:gd name="connsiteX31" fmla="*/ 506920 w 5778474"/>
              <a:gd name="connsiteY31" fmla="*/ 1891724 h 5747783"/>
              <a:gd name="connsiteX32" fmla="*/ 506919 w 5778474"/>
              <a:gd name="connsiteY32" fmla="*/ 2284921 h 5747783"/>
              <a:gd name="connsiteX33" fmla="*/ 0 w 5778474"/>
              <a:gd name="connsiteY33" fmla="*/ 2791839 h 5747783"/>
              <a:gd name="connsiteX34" fmla="*/ 2119006 w 5778474"/>
              <a:gd name="connsiteY34" fmla="*/ 1023909 h 5747783"/>
              <a:gd name="connsiteX35" fmla="*/ 2315606 w 5778474"/>
              <a:gd name="connsiteY35" fmla="*/ 1105343 h 5747783"/>
              <a:gd name="connsiteX36" fmla="*/ 3101980 w 5778474"/>
              <a:gd name="connsiteY36" fmla="*/ 1891717 h 5747783"/>
              <a:gd name="connsiteX37" fmla="*/ 3101980 w 5778474"/>
              <a:gd name="connsiteY37" fmla="*/ 2284914 h 5747783"/>
              <a:gd name="connsiteX38" fmla="*/ 2315606 w 5778474"/>
              <a:gd name="connsiteY38" fmla="*/ 3071289 h 5747783"/>
              <a:gd name="connsiteX39" fmla="*/ 1922408 w 5778474"/>
              <a:gd name="connsiteY39" fmla="*/ 3071289 h 5747783"/>
              <a:gd name="connsiteX40" fmla="*/ 1136034 w 5778474"/>
              <a:gd name="connsiteY40" fmla="*/ 2284914 h 5747783"/>
              <a:gd name="connsiteX41" fmla="*/ 1136034 w 5778474"/>
              <a:gd name="connsiteY41" fmla="*/ 1891716 h 5747783"/>
              <a:gd name="connsiteX42" fmla="*/ 1922408 w 5778474"/>
              <a:gd name="connsiteY42" fmla="*/ 1105342 h 5747783"/>
              <a:gd name="connsiteX43" fmla="*/ 2119006 w 5778474"/>
              <a:gd name="connsiteY43" fmla="*/ 1023909 h 5747783"/>
              <a:gd name="connsiteX44" fmla="*/ 4714068 w 5778474"/>
              <a:gd name="connsiteY44" fmla="*/ 1023903 h 5747783"/>
              <a:gd name="connsiteX45" fmla="*/ 4910667 w 5778474"/>
              <a:gd name="connsiteY45" fmla="*/ 1105337 h 5747783"/>
              <a:gd name="connsiteX46" fmla="*/ 5697041 w 5778474"/>
              <a:gd name="connsiteY46" fmla="*/ 1891711 h 5747783"/>
              <a:gd name="connsiteX47" fmla="*/ 5697041 w 5778474"/>
              <a:gd name="connsiteY47" fmla="*/ 2284909 h 5747783"/>
              <a:gd name="connsiteX48" fmla="*/ 4910667 w 5778474"/>
              <a:gd name="connsiteY48" fmla="*/ 3071283 h 5747783"/>
              <a:gd name="connsiteX49" fmla="*/ 4517469 w 5778474"/>
              <a:gd name="connsiteY49" fmla="*/ 3071283 h 5747783"/>
              <a:gd name="connsiteX50" fmla="*/ 3731095 w 5778474"/>
              <a:gd name="connsiteY50" fmla="*/ 2284909 h 5747783"/>
              <a:gd name="connsiteX51" fmla="*/ 3731095 w 5778474"/>
              <a:gd name="connsiteY51" fmla="*/ 1891711 h 5747783"/>
              <a:gd name="connsiteX52" fmla="*/ 4517469 w 5778474"/>
              <a:gd name="connsiteY52" fmla="*/ 1105337 h 5747783"/>
              <a:gd name="connsiteX53" fmla="*/ 4714068 w 5778474"/>
              <a:gd name="connsiteY53" fmla="*/ 1023903 h 5747783"/>
              <a:gd name="connsiteX54" fmla="*/ 3027750 w 5778474"/>
              <a:gd name="connsiteY54" fmla="*/ 0 h 5747783"/>
              <a:gd name="connsiteX55" fmla="*/ 3805329 w 5778474"/>
              <a:gd name="connsiteY55" fmla="*/ 0 h 5747783"/>
              <a:gd name="connsiteX56" fmla="*/ 4399513 w 5778474"/>
              <a:gd name="connsiteY56" fmla="*/ 594184 h 5747783"/>
              <a:gd name="connsiteX57" fmla="*/ 4399513 w 5778474"/>
              <a:gd name="connsiteY57" fmla="*/ 987382 h 5747783"/>
              <a:gd name="connsiteX58" fmla="*/ 3613139 w 5778474"/>
              <a:gd name="connsiteY58" fmla="*/ 1773756 h 5747783"/>
              <a:gd name="connsiteX59" fmla="*/ 3219941 w 5778474"/>
              <a:gd name="connsiteY59" fmla="*/ 1773756 h 5747783"/>
              <a:gd name="connsiteX60" fmla="*/ 2433567 w 5778474"/>
              <a:gd name="connsiteY60" fmla="*/ 987382 h 5747783"/>
              <a:gd name="connsiteX61" fmla="*/ 2433567 w 5778474"/>
              <a:gd name="connsiteY61" fmla="*/ 594184 h 5747783"/>
              <a:gd name="connsiteX62" fmla="*/ 2791841 w 5778474"/>
              <a:gd name="connsiteY62" fmla="*/ 0 h 5747783"/>
              <a:gd name="connsiteX63" fmla="*/ 2315612 w 5778474"/>
              <a:gd name="connsiteY63" fmla="*/ 476229 h 5747783"/>
              <a:gd name="connsiteX64" fmla="*/ 1922415 w 5778474"/>
              <a:gd name="connsiteY64" fmla="*/ 476230 h 5747783"/>
              <a:gd name="connsiteX65" fmla="*/ 1446185 w 5778474"/>
              <a:gd name="connsiteY65" fmla="*/ 1 h 5747783"/>
              <a:gd name="connsiteX66" fmla="*/ 432697 w 5778474"/>
              <a:gd name="connsiteY66" fmla="*/ 0 h 5747783"/>
              <a:gd name="connsiteX67" fmla="*/ 1210263 w 5778474"/>
              <a:gd name="connsiteY67" fmla="*/ 0 h 5747783"/>
              <a:gd name="connsiteX68" fmla="*/ 1804453 w 5778474"/>
              <a:gd name="connsiteY68" fmla="*/ 594190 h 5747783"/>
              <a:gd name="connsiteX69" fmla="*/ 1804453 w 5778474"/>
              <a:gd name="connsiteY69" fmla="*/ 987388 h 5747783"/>
              <a:gd name="connsiteX70" fmla="*/ 1018079 w 5778474"/>
              <a:gd name="connsiteY70" fmla="*/ 1773762 h 5747783"/>
              <a:gd name="connsiteX71" fmla="*/ 624881 w 5778474"/>
              <a:gd name="connsiteY71" fmla="*/ 1773762 h 5747783"/>
              <a:gd name="connsiteX72" fmla="*/ 0 w 5778474"/>
              <a:gd name="connsiteY72" fmla="*/ 1148882 h 5747783"/>
              <a:gd name="connsiteX73" fmla="*/ 0 w 5778474"/>
              <a:gd name="connsiteY73" fmla="*/ 432696 h 574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778474" h="5747783">
                <a:moveTo>
                  <a:pt x="2119001" y="3618970"/>
                </a:moveTo>
                <a:cubicBezTo>
                  <a:pt x="2190156" y="3618970"/>
                  <a:pt x="2261310" y="3646114"/>
                  <a:pt x="2315600" y="3700404"/>
                </a:cubicBezTo>
                <a:lnTo>
                  <a:pt x="3101974" y="4486778"/>
                </a:lnTo>
                <a:cubicBezTo>
                  <a:pt x="3210552" y="4595356"/>
                  <a:pt x="3210552" y="4771398"/>
                  <a:pt x="3101974" y="4879976"/>
                </a:cubicBezTo>
                <a:lnTo>
                  <a:pt x="2315600" y="5666350"/>
                </a:lnTo>
                <a:cubicBezTo>
                  <a:pt x="2207022" y="5774928"/>
                  <a:pt x="2030980" y="5774928"/>
                  <a:pt x="1922402" y="5666350"/>
                </a:cubicBezTo>
                <a:lnTo>
                  <a:pt x="1136028" y="4879976"/>
                </a:lnTo>
                <a:cubicBezTo>
                  <a:pt x="1027449" y="4771398"/>
                  <a:pt x="1027449" y="4595356"/>
                  <a:pt x="1136028" y="4486778"/>
                </a:cubicBezTo>
                <a:lnTo>
                  <a:pt x="1922402" y="3700404"/>
                </a:lnTo>
                <a:cubicBezTo>
                  <a:pt x="1976691" y="3646114"/>
                  <a:pt x="2047846" y="3618970"/>
                  <a:pt x="2119001" y="3618970"/>
                </a:cubicBezTo>
                <a:close/>
                <a:moveTo>
                  <a:pt x="821473" y="2321442"/>
                </a:moveTo>
                <a:cubicBezTo>
                  <a:pt x="892629" y="2321443"/>
                  <a:pt x="963784" y="2348587"/>
                  <a:pt x="1018072" y="2402876"/>
                </a:cubicBezTo>
                <a:lnTo>
                  <a:pt x="1804446" y="3189250"/>
                </a:lnTo>
                <a:cubicBezTo>
                  <a:pt x="1913025" y="3297829"/>
                  <a:pt x="1913025" y="3473870"/>
                  <a:pt x="1804446" y="3582448"/>
                </a:cubicBezTo>
                <a:lnTo>
                  <a:pt x="1018072" y="4368823"/>
                </a:lnTo>
                <a:cubicBezTo>
                  <a:pt x="909494" y="4477401"/>
                  <a:pt x="733453" y="4477401"/>
                  <a:pt x="624874" y="4368823"/>
                </a:cubicBezTo>
                <a:lnTo>
                  <a:pt x="0" y="3743949"/>
                </a:lnTo>
                <a:lnTo>
                  <a:pt x="0" y="3027750"/>
                </a:lnTo>
                <a:lnTo>
                  <a:pt x="624874" y="2402876"/>
                </a:lnTo>
                <a:cubicBezTo>
                  <a:pt x="679163" y="2348587"/>
                  <a:pt x="750318" y="2321443"/>
                  <a:pt x="821473" y="2321442"/>
                </a:cubicBezTo>
                <a:close/>
                <a:moveTo>
                  <a:pt x="3416534" y="2321437"/>
                </a:moveTo>
                <a:cubicBezTo>
                  <a:pt x="3487689" y="2321437"/>
                  <a:pt x="3558844" y="2348582"/>
                  <a:pt x="3613133" y="2402870"/>
                </a:cubicBezTo>
                <a:lnTo>
                  <a:pt x="4399507" y="3189245"/>
                </a:lnTo>
                <a:cubicBezTo>
                  <a:pt x="4508086" y="3297822"/>
                  <a:pt x="4508086" y="3473865"/>
                  <a:pt x="4399507" y="3582443"/>
                </a:cubicBezTo>
                <a:lnTo>
                  <a:pt x="3613133" y="4368817"/>
                </a:lnTo>
                <a:cubicBezTo>
                  <a:pt x="3504555" y="4477395"/>
                  <a:pt x="3328513" y="4477395"/>
                  <a:pt x="3219935" y="4368817"/>
                </a:cubicBezTo>
                <a:lnTo>
                  <a:pt x="2433561" y="3582443"/>
                </a:lnTo>
                <a:cubicBezTo>
                  <a:pt x="2324983" y="3473864"/>
                  <a:pt x="2324983" y="3297823"/>
                  <a:pt x="2433561" y="3189245"/>
                </a:cubicBezTo>
                <a:lnTo>
                  <a:pt x="3219935" y="2402870"/>
                </a:lnTo>
                <a:cubicBezTo>
                  <a:pt x="3274224" y="2348582"/>
                  <a:pt x="3345379" y="2321437"/>
                  <a:pt x="3416534" y="2321437"/>
                </a:cubicBezTo>
                <a:close/>
                <a:moveTo>
                  <a:pt x="0" y="1384804"/>
                </a:moveTo>
                <a:lnTo>
                  <a:pt x="506920" y="1891724"/>
                </a:lnTo>
                <a:cubicBezTo>
                  <a:pt x="615498" y="2000302"/>
                  <a:pt x="615497" y="2176342"/>
                  <a:pt x="506919" y="2284921"/>
                </a:cubicBezTo>
                <a:lnTo>
                  <a:pt x="0" y="2791839"/>
                </a:lnTo>
                <a:close/>
                <a:moveTo>
                  <a:pt x="2119006" y="1023909"/>
                </a:moveTo>
                <a:cubicBezTo>
                  <a:pt x="2190162" y="1023908"/>
                  <a:pt x="2261317" y="1051054"/>
                  <a:pt x="2315606" y="1105343"/>
                </a:cubicBezTo>
                <a:lnTo>
                  <a:pt x="3101980" y="1891717"/>
                </a:lnTo>
                <a:cubicBezTo>
                  <a:pt x="3210558" y="2000296"/>
                  <a:pt x="3210558" y="2176337"/>
                  <a:pt x="3101980" y="2284914"/>
                </a:cubicBezTo>
                <a:lnTo>
                  <a:pt x="2315606" y="3071289"/>
                </a:lnTo>
                <a:cubicBezTo>
                  <a:pt x="2207028" y="3179867"/>
                  <a:pt x="2030987" y="3179867"/>
                  <a:pt x="1922408" y="3071289"/>
                </a:cubicBezTo>
                <a:lnTo>
                  <a:pt x="1136034" y="2284914"/>
                </a:lnTo>
                <a:cubicBezTo>
                  <a:pt x="1027455" y="2176337"/>
                  <a:pt x="1027455" y="2000296"/>
                  <a:pt x="1136034" y="1891716"/>
                </a:cubicBezTo>
                <a:lnTo>
                  <a:pt x="1922408" y="1105342"/>
                </a:lnTo>
                <a:cubicBezTo>
                  <a:pt x="1976697" y="1051053"/>
                  <a:pt x="2047852" y="1023909"/>
                  <a:pt x="2119006" y="1023909"/>
                </a:cubicBezTo>
                <a:close/>
                <a:moveTo>
                  <a:pt x="4714068" y="1023903"/>
                </a:moveTo>
                <a:cubicBezTo>
                  <a:pt x="4785223" y="1023903"/>
                  <a:pt x="4856377" y="1051048"/>
                  <a:pt x="4910667" y="1105337"/>
                </a:cubicBezTo>
                <a:lnTo>
                  <a:pt x="5697041" y="1891711"/>
                </a:lnTo>
                <a:cubicBezTo>
                  <a:pt x="5805619" y="2000289"/>
                  <a:pt x="5805619" y="2176331"/>
                  <a:pt x="5697041" y="2284909"/>
                </a:cubicBezTo>
                <a:lnTo>
                  <a:pt x="4910667" y="3071283"/>
                </a:lnTo>
                <a:cubicBezTo>
                  <a:pt x="4802089" y="3179862"/>
                  <a:pt x="4626047" y="3179861"/>
                  <a:pt x="4517469" y="3071283"/>
                </a:cubicBezTo>
                <a:lnTo>
                  <a:pt x="3731095" y="2284909"/>
                </a:lnTo>
                <a:cubicBezTo>
                  <a:pt x="3622516" y="2176331"/>
                  <a:pt x="3622516" y="2000289"/>
                  <a:pt x="3731095" y="1891711"/>
                </a:cubicBezTo>
                <a:lnTo>
                  <a:pt x="4517469" y="1105337"/>
                </a:lnTo>
                <a:cubicBezTo>
                  <a:pt x="4571758" y="1051048"/>
                  <a:pt x="4642912" y="1023903"/>
                  <a:pt x="4714068" y="1023903"/>
                </a:cubicBezTo>
                <a:close/>
                <a:moveTo>
                  <a:pt x="3027750" y="0"/>
                </a:moveTo>
                <a:lnTo>
                  <a:pt x="3805329" y="0"/>
                </a:lnTo>
                <a:lnTo>
                  <a:pt x="4399513" y="594184"/>
                </a:lnTo>
                <a:cubicBezTo>
                  <a:pt x="4508091" y="702762"/>
                  <a:pt x="4508091" y="878804"/>
                  <a:pt x="4399513" y="987382"/>
                </a:cubicBezTo>
                <a:lnTo>
                  <a:pt x="3613139" y="1773756"/>
                </a:lnTo>
                <a:cubicBezTo>
                  <a:pt x="3504560" y="1882335"/>
                  <a:pt x="3328519" y="1882335"/>
                  <a:pt x="3219941" y="1773756"/>
                </a:cubicBezTo>
                <a:lnTo>
                  <a:pt x="2433567" y="987382"/>
                </a:lnTo>
                <a:cubicBezTo>
                  <a:pt x="2324988" y="878804"/>
                  <a:pt x="2324989" y="702763"/>
                  <a:pt x="2433567" y="594184"/>
                </a:cubicBezTo>
                <a:close/>
                <a:moveTo>
                  <a:pt x="2791841" y="0"/>
                </a:moveTo>
                <a:lnTo>
                  <a:pt x="2315612" y="476229"/>
                </a:lnTo>
                <a:cubicBezTo>
                  <a:pt x="2207034" y="584808"/>
                  <a:pt x="2030993" y="584808"/>
                  <a:pt x="1922415" y="476230"/>
                </a:cubicBezTo>
                <a:lnTo>
                  <a:pt x="1446185" y="1"/>
                </a:lnTo>
                <a:close/>
                <a:moveTo>
                  <a:pt x="432697" y="0"/>
                </a:moveTo>
                <a:lnTo>
                  <a:pt x="1210263" y="0"/>
                </a:lnTo>
                <a:lnTo>
                  <a:pt x="1804453" y="594190"/>
                </a:lnTo>
                <a:cubicBezTo>
                  <a:pt x="1913031" y="702769"/>
                  <a:pt x="1913031" y="878810"/>
                  <a:pt x="1804453" y="987388"/>
                </a:cubicBezTo>
                <a:lnTo>
                  <a:pt x="1018079" y="1773762"/>
                </a:lnTo>
                <a:cubicBezTo>
                  <a:pt x="909500" y="1882341"/>
                  <a:pt x="733459" y="1882341"/>
                  <a:pt x="624881" y="1773762"/>
                </a:cubicBezTo>
                <a:lnTo>
                  <a:pt x="0" y="1148882"/>
                </a:lnTo>
                <a:lnTo>
                  <a:pt x="0" y="4326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79257" cy="5530032"/>
          </a:xfrm>
          <a:custGeom>
            <a:avLst/>
            <a:gdLst>
              <a:gd name="connsiteX0" fmla="*/ 0 w 5279257"/>
              <a:gd name="connsiteY0" fmla="*/ 0 h 5530032"/>
              <a:gd name="connsiteX1" fmla="*/ 3641372 w 5279257"/>
              <a:gd name="connsiteY1" fmla="*/ 0 h 5530032"/>
              <a:gd name="connsiteX2" fmla="*/ 5010556 w 5279257"/>
              <a:gd name="connsiteY2" fmla="*/ 1369184 h 5530032"/>
              <a:gd name="connsiteX3" fmla="*/ 5010556 w 5279257"/>
              <a:gd name="connsiteY3" fmla="*/ 2666592 h 5530032"/>
              <a:gd name="connsiteX4" fmla="*/ 2415817 w 5279257"/>
              <a:gd name="connsiteY4" fmla="*/ 5261331 h 5530032"/>
              <a:gd name="connsiteX5" fmla="*/ 1118409 w 5279257"/>
              <a:gd name="connsiteY5" fmla="*/ 5261331 h 5530032"/>
              <a:gd name="connsiteX6" fmla="*/ 1 w 5279257"/>
              <a:gd name="connsiteY6" fmla="*/ 4142923 h 553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257" h="5530032">
                <a:moveTo>
                  <a:pt x="0" y="0"/>
                </a:moveTo>
                <a:lnTo>
                  <a:pt x="3641372" y="0"/>
                </a:lnTo>
                <a:lnTo>
                  <a:pt x="5010556" y="1369184"/>
                </a:lnTo>
                <a:cubicBezTo>
                  <a:pt x="5368825" y="1727453"/>
                  <a:pt x="5368825" y="2308323"/>
                  <a:pt x="5010556" y="2666592"/>
                </a:cubicBezTo>
                <a:lnTo>
                  <a:pt x="2415817" y="5261331"/>
                </a:lnTo>
                <a:cubicBezTo>
                  <a:pt x="2057548" y="5619600"/>
                  <a:pt x="1476678" y="5619600"/>
                  <a:pt x="1118409" y="5261331"/>
                </a:cubicBezTo>
                <a:lnTo>
                  <a:pt x="1" y="41429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28D3-987D-401E-95A8-72784AD93D33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9.xml"/><Relationship Id="rId4" Type="http://schemas.openxmlformats.org/officeDocument/2006/relationships/slide" Target="slide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jpeg"/><Relationship Id="rId4" Type="http://schemas.openxmlformats.org/officeDocument/2006/relationships/image" Target="../media/image4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2700000">
            <a:off x="4021881" y="3484071"/>
            <a:ext cx="6764267" cy="6764267"/>
          </a:xfrm>
          <a:custGeom>
            <a:avLst/>
            <a:gdLst>
              <a:gd name="connsiteX0" fmla="*/ 210727 w 6764267"/>
              <a:gd name="connsiteY0" fmla="*/ 210726 h 6764267"/>
              <a:gd name="connsiteX1" fmla="*/ 719464 w 6764267"/>
              <a:gd name="connsiteY1" fmla="*/ 0 h 6764267"/>
              <a:gd name="connsiteX2" fmla="*/ 6764267 w 6764267"/>
              <a:gd name="connsiteY2" fmla="*/ 0 h 6764267"/>
              <a:gd name="connsiteX3" fmla="*/ 0 w 6764267"/>
              <a:gd name="connsiteY3" fmla="*/ 6764267 h 6764267"/>
              <a:gd name="connsiteX4" fmla="*/ 0 w 6764267"/>
              <a:gd name="connsiteY4" fmla="*/ 719463 h 6764267"/>
              <a:gd name="connsiteX5" fmla="*/ 210727 w 6764267"/>
              <a:gd name="connsiteY5" fmla="*/ 210726 h 6764267"/>
              <a:gd name="connsiteX0-1" fmla="*/ 210727 w 6764267"/>
              <a:gd name="connsiteY0-2" fmla="*/ 210726 h 6764267"/>
              <a:gd name="connsiteX1-3" fmla="*/ 719464 w 6764267"/>
              <a:gd name="connsiteY1-4" fmla="*/ 0 h 6764267"/>
              <a:gd name="connsiteX2-5" fmla="*/ 6764267 w 6764267"/>
              <a:gd name="connsiteY2-6" fmla="*/ 0 h 6764267"/>
              <a:gd name="connsiteX3-7" fmla="*/ 3308399 w 6764267"/>
              <a:gd name="connsiteY3-8" fmla="*/ 3454528 h 6764267"/>
              <a:gd name="connsiteX4-9" fmla="*/ 0 w 6764267"/>
              <a:gd name="connsiteY4-10" fmla="*/ 6764267 h 6764267"/>
              <a:gd name="connsiteX5-11" fmla="*/ 0 w 6764267"/>
              <a:gd name="connsiteY5-12" fmla="*/ 719463 h 6764267"/>
              <a:gd name="connsiteX6" fmla="*/ 210727 w 6764267"/>
              <a:gd name="connsiteY6" fmla="*/ 210726 h 6764267"/>
              <a:gd name="connsiteX0-13" fmla="*/ 3308399 w 6764267"/>
              <a:gd name="connsiteY0-14" fmla="*/ 3454528 h 6764267"/>
              <a:gd name="connsiteX1-15" fmla="*/ 0 w 6764267"/>
              <a:gd name="connsiteY1-16" fmla="*/ 6764267 h 6764267"/>
              <a:gd name="connsiteX2-17" fmla="*/ 0 w 6764267"/>
              <a:gd name="connsiteY2-18" fmla="*/ 719463 h 6764267"/>
              <a:gd name="connsiteX3-19" fmla="*/ 210727 w 6764267"/>
              <a:gd name="connsiteY3-20" fmla="*/ 210726 h 6764267"/>
              <a:gd name="connsiteX4-21" fmla="*/ 719464 w 6764267"/>
              <a:gd name="connsiteY4-22" fmla="*/ 0 h 6764267"/>
              <a:gd name="connsiteX5-23" fmla="*/ 6764267 w 6764267"/>
              <a:gd name="connsiteY5-24" fmla="*/ 0 h 6764267"/>
              <a:gd name="connsiteX6-25" fmla="*/ 3399839 w 6764267"/>
              <a:gd name="connsiteY6-26" fmla="*/ 3545968 h 6764267"/>
              <a:gd name="connsiteX0-27" fmla="*/ 3308399 w 6764267"/>
              <a:gd name="connsiteY0-28" fmla="*/ 3454528 h 6764267"/>
              <a:gd name="connsiteX1-29" fmla="*/ 0 w 6764267"/>
              <a:gd name="connsiteY1-30" fmla="*/ 6764267 h 6764267"/>
              <a:gd name="connsiteX2-31" fmla="*/ 0 w 6764267"/>
              <a:gd name="connsiteY2-32" fmla="*/ 719463 h 6764267"/>
              <a:gd name="connsiteX3-33" fmla="*/ 210727 w 6764267"/>
              <a:gd name="connsiteY3-34" fmla="*/ 210726 h 6764267"/>
              <a:gd name="connsiteX4-35" fmla="*/ 719464 w 6764267"/>
              <a:gd name="connsiteY4-36" fmla="*/ 0 h 6764267"/>
              <a:gd name="connsiteX5-37" fmla="*/ 6764267 w 6764267"/>
              <a:gd name="connsiteY5-38" fmla="*/ 0 h 6764267"/>
              <a:gd name="connsiteX0-39" fmla="*/ 0 w 6764267"/>
              <a:gd name="connsiteY0-40" fmla="*/ 6764267 h 6764267"/>
              <a:gd name="connsiteX1-41" fmla="*/ 0 w 6764267"/>
              <a:gd name="connsiteY1-42" fmla="*/ 719463 h 6764267"/>
              <a:gd name="connsiteX2-43" fmla="*/ 210727 w 6764267"/>
              <a:gd name="connsiteY2-44" fmla="*/ 210726 h 6764267"/>
              <a:gd name="connsiteX3-45" fmla="*/ 719464 w 6764267"/>
              <a:gd name="connsiteY3-46" fmla="*/ 0 h 6764267"/>
              <a:gd name="connsiteX4-47" fmla="*/ 6764267 w 6764267"/>
              <a:gd name="connsiteY4-48" fmla="*/ 0 h 6764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64267" h="6764267">
                <a:moveTo>
                  <a:pt x="0" y="6764267"/>
                </a:moveTo>
                <a:lnTo>
                  <a:pt x="0" y="719463"/>
                </a:lnTo>
                <a:cubicBezTo>
                  <a:pt x="0" y="520789"/>
                  <a:pt x="80529" y="340923"/>
                  <a:pt x="210727" y="210726"/>
                </a:cubicBezTo>
                <a:cubicBezTo>
                  <a:pt x="340924" y="80529"/>
                  <a:pt x="520790" y="0"/>
                  <a:pt x="719464" y="0"/>
                </a:cubicBezTo>
                <a:lnTo>
                  <a:pt x="6764267" y="0"/>
                </a:lnTo>
              </a:path>
            </a:pathLst>
          </a:custGeom>
          <a:ln w="152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890792" y="3345440"/>
            <a:ext cx="1301207" cy="3069398"/>
          </a:xfrm>
        </p:spPr>
      </p:pic>
      <p:pic>
        <p:nvPicPr>
          <p:cNvPr id="26" name="图片占位符 25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/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/>
          <a:srcRect/>
          <a:stretch>
            <a:fillRect/>
          </a:stretch>
        </p:blipFill>
        <p:spPr/>
      </p:pic>
      <p:sp>
        <p:nvSpPr>
          <p:cNvPr id="29" name="文本框 28"/>
          <p:cNvSpPr txBox="1"/>
          <p:nvPr/>
        </p:nvSpPr>
        <p:spPr>
          <a:xfrm>
            <a:off x="695325" y="1298575"/>
            <a:ext cx="5904230" cy="1445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zh-CN" altLang="en-US" sz="4800" b="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第</a:t>
            </a:r>
            <a:r>
              <a:rPr lang="en-US" altLang="zh-CN" sz="4800" b="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5</a:t>
            </a:r>
            <a:r>
              <a:rPr lang="zh-CN" altLang="en-US" sz="4800" b="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章</a:t>
            </a:r>
            <a:endParaRPr lang="en-US" altLang="zh-CN" sz="4800" b="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l"/>
            <a:r>
              <a:rPr lang="zh-CN" altLang="en-US" sz="4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表的</a:t>
            </a:r>
            <a:r>
              <a: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创建与管理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84522" y="3311161"/>
            <a:ext cx="1220561" cy="360000"/>
            <a:chOff x="784522" y="3311161"/>
            <a:chExt cx="1220561" cy="360000"/>
          </a:xfrm>
        </p:grpSpPr>
        <p:sp>
          <p:nvSpPr>
            <p:cNvPr id="30" name="矩形: 圆角 29"/>
            <p:cNvSpPr/>
            <p:nvPr/>
          </p:nvSpPr>
          <p:spPr>
            <a:xfrm>
              <a:off x="784522" y="3311161"/>
              <a:ext cx="1220561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47762" y="3332740"/>
              <a:ext cx="8940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zh-CN" altLang="en-US" sz="1400" b="0" dirty="0">
                  <a:solidFill>
                    <a:schemeClr val="bg1"/>
                  </a:solidFill>
                </a:rPr>
                <a:t>微课视频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06984" y="3311161"/>
            <a:ext cx="1220561" cy="360000"/>
            <a:chOff x="2106984" y="3311161"/>
            <a:chExt cx="1220561" cy="360000"/>
          </a:xfrm>
        </p:grpSpPr>
        <p:sp>
          <p:nvSpPr>
            <p:cNvPr id="31" name="矩形: 圆角 30"/>
            <p:cNvSpPr/>
            <p:nvPr/>
          </p:nvSpPr>
          <p:spPr>
            <a:xfrm>
              <a:off x="2106984" y="3311161"/>
              <a:ext cx="1220561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60190" y="3332740"/>
              <a:ext cx="1114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en-US" altLang="zh-CN" sz="1400" b="0" dirty="0" smtClean="0">
                  <a:solidFill>
                    <a:schemeClr val="bg1"/>
                  </a:solidFill>
                </a:rPr>
                <a:t>SQL Server</a:t>
              </a:r>
              <a:endParaRPr lang="en-US" altLang="zh-CN" sz="14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429446" y="3311161"/>
            <a:ext cx="1220561" cy="360000"/>
            <a:chOff x="3429446" y="3311161"/>
            <a:chExt cx="1220561" cy="360000"/>
          </a:xfrm>
        </p:grpSpPr>
        <p:sp>
          <p:nvSpPr>
            <p:cNvPr id="32" name="矩形: 圆角 31"/>
            <p:cNvSpPr/>
            <p:nvPr/>
          </p:nvSpPr>
          <p:spPr>
            <a:xfrm>
              <a:off x="3429446" y="3311161"/>
              <a:ext cx="1220561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494525" y="333274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zh-CN" altLang="en-US" sz="1400" b="0" dirty="0" smtClean="0">
                  <a:solidFill>
                    <a:schemeClr val="bg1"/>
                  </a:solidFill>
                </a:rPr>
                <a:t>原理与应用</a:t>
              </a:r>
              <a:endParaRPr lang="en-US" altLang="zh-CN" sz="14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720725" y="2844987"/>
            <a:ext cx="443793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40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等线" panose="02010600030101010101" pitchFamily="2" charset="-122"/>
                <a:sym typeface="+mn-ea"/>
              </a:rPr>
              <a:t>主讲人</a:t>
            </a:r>
            <a:r>
              <a:rPr lang="zh-CN" altLang="zh-CN" sz="140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等线" panose="02010600030101010101" pitchFamily="2" charset="-122"/>
                <a:sym typeface="+mn-ea"/>
              </a:rPr>
              <a:t>：</a:t>
            </a:r>
            <a:r>
              <a:rPr lang="en-US" altLang="zh-CN" sz="140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等线" panose="02010600030101010101" pitchFamily="2" charset="-122"/>
                <a:sym typeface="+mn-ea"/>
              </a:rPr>
              <a:t>XXX</a:t>
            </a:r>
            <a:endParaRPr lang="zh-CN" altLang="en-US" sz="140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46480" y="1401445"/>
            <a:ext cx="106146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  1.</a:t>
            </a:r>
            <a:r>
              <a:rPr lang="zh-CN" altLang="en-US" sz="2400" b="1" dirty="0">
                <a:sym typeface="+mn-ea"/>
              </a:rPr>
              <a:t>系统数据类型</a:t>
            </a:r>
            <a:r>
              <a:rPr lang="en-US" altLang="zh-CN" sz="2400" b="1" dirty="0">
                <a:sym typeface="+mn-ea"/>
              </a:rPr>
              <a:t>—&gt;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浮点</a:t>
            </a:r>
            <a:r>
              <a:rPr lang="zh-CN" altLang="en-US" sz="2400" b="1" dirty="0" smtClean="0"/>
              <a:t>数据类型</a:t>
            </a:r>
            <a:endParaRPr lang="zh-CN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46480" y="1979930"/>
            <a:ext cx="1061529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400" kern="100" spc="10" dirty="0" smtClean="0">
                <a:latin typeface="Times New Roman" panose="02020603050405020304"/>
              </a:rPr>
              <a:t>浮点</a:t>
            </a:r>
            <a:r>
              <a:rPr lang="zh-CN" altLang="zh-CN" sz="2400" kern="100" dirty="0">
                <a:latin typeface="Times New Roman" panose="02020603050405020304"/>
              </a:rPr>
              <a:t>数据类型是一种近似小数的数值</a:t>
            </a:r>
            <a:r>
              <a:rPr lang="zh-CN" altLang="zh-CN" sz="2400" kern="100" spc="10" dirty="0">
                <a:latin typeface="Times New Roman" panose="02020603050405020304"/>
              </a:rPr>
              <a:t>数据</a:t>
            </a:r>
            <a:r>
              <a:rPr lang="zh-CN" altLang="zh-CN" sz="2400" kern="100" dirty="0">
                <a:latin typeface="Times New Roman" panose="02020603050405020304"/>
              </a:rPr>
              <a:t>，通常采用科学计数法近似存储十进制小数，包括</a:t>
            </a:r>
            <a:r>
              <a:rPr lang="en-US" altLang="zh-CN" sz="2400" kern="100" dirty="0">
                <a:latin typeface="Times New Roman" panose="02020603050405020304"/>
              </a:rPr>
              <a:t>real</a:t>
            </a:r>
            <a:r>
              <a:rPr lang="zh-CN" altLang="zh-CN" sz="2400" kern="100" dirty="0">
                <a:latin typeface="Times New Roman" panose="02020603050405020304"/>
              </a:rPr>
              <a:t>和</a:t>
            </a:r>
            <a:r>
              <a:rPr lang="en-US" altLang="zh-CN" sz="2400" kern="100" dirty="0">
                <a:latin typeface="Times New Roman" panose="02020603050405020304"/>
              </a:rPr>
              <a:t>float</a:t>
            </a:r>
            <a:r>
              <a:rPr lang="zh-CN" altLang="zh-CN" sz="2400" kern="100" dirty="0">
                <a:latin typeface="Times New Roman" panose="02020603050405020304"/>
              </a:rPr>
              <a:t>类型，如</a:t>
            </a:r>
            <a:r>
              <a:rPr lang="zh-CN" altLang="zh-CN" sz="2400" kern="100" dirty="0" smtClean="0">
                <a:latin typeface="Times New Roman" panose="02020603050405020304"/>
              </a:rPr>
              <a:t>表</a:t>
            </a:r>
            <a:r>
              <a:rPr lang="en-US" altLang="zh-CN" sz="2400" kern="100" dirty="0" smtClean="0">
                <a:latin typeface="Times New Roman" panose="02020603050405020304"/>
              </a:rPr>
              <a:t>4</a:t>
            </a:r>
            <a:r>
              <a:rPr lang="zh-CN" altLang="zh-CN" sz="2400" kern="100" dirty="0" smtClean="0">
                <a:latin typeface="Times New Roman" panose="02020603050405020304"/>
              </a:rPr>
              <a:t>所</a:t>
            </a:r>
            <a:r>
              <a:rPr lang="zh-CN" altLang="zh-CN" sz="2400" kern="100" dirty="0">
                <a:latin typeface="Times New Roman" panose="02020603050405020304"/>
              </a:rPr>
              <a:t>示。</a:t>
            </a:r>
          </a:p>
        </p:txBody>
      </p:sp>
      <p:sp>
        <p:nvSpPr>
          <p:cNvPr id="8" name="矩形 7"/>
          <p:cNvSpPr/>
          <p:nvPr/>
        </p:nvSpPr>
        <p:spPr>
          <a:xfrm>
            <a:off x="5694680" y="5262245"/>
            <a:ext cx="8020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表</a:t>
            </a: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28065" y="3049270"/>
          <a:ext cx="10632440" cy="1935480"/>
        </p:xfrm>
        <a:graphic>
          <a:graphicData uri="http://schemas.openxmlformats.org/drawingml/2006/table">
            <a:tbl>
              <a:tblPr/>
              <a:tblGrid>
                <a:gridCol w="1666875"/>
                <a:gridCol w="2132965"/>
                <a:gridCol w="6832600"/>
              </a:tblGrid>
              <a:tr h="64516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数据类型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长度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取值范围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24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字节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-1.79E+308~-1.79E+308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real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400" spc="1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sz="2400" spc="1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字节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-3.40E+38~-3.40E+38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329690"/>
            <a:ext cx="1060767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269875">
              <a:lnSpc>
                <a:spcPct val="100000"/>
              </a:lnSpc>
            </a:pPr>
            <a:r>
              <a:rPr lang="en-US" altLang="zh-CN" sz="2400" b="1" dirty="0">
                <a:sym typeface="+mn-ea"/>
              </a:rPr>
              <a:t>1.</a:t>
            </a:r>
            <a:r>
              <a:rPr lang="zh-CN" altLang="en-US" sz="2400" b="1" dirty="0">
                <a:sym typeface="+mn-ea"/>
              </a:rPr>
              <a:t>系统数据类型</a:t>
            </a:r>
            <a:r>
              <a:rPr lang="en-US" altLang="zh-CN" sz="2400" b="1" dirty="0">
                <a:sym typeface="+mn-ea"/>
              </a:rPr>
              <a:t>—&gt;</a:t>
            </a:r>
            <a:r>
              <a:rPr lang="zh-CN" altLang="zh-CN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zh-CN" sz="2400" b="1" dirty="0"/>
              <a:t>）精确小数数据类型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5210" y="1908175"/>
            <a:ext cx="1060894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 panose="02020603050405020304"/>
              </a:rPr>
              <a:t>精确</a:t>
            </a:r>
            <a:r>
              <a:rPr lang="zh-CN" altLang="zh-CN" sz="2400" kern="100" dirty="0">
                <a:latin typeface="Times New Roman" panose="02020603050405020304"/>
              </a:rPr>
              <a:t>小数类型是指包含小数的位数确定的数值</a:t>
            </a:r>
            <a:r>
              <a:rPr lang="zh-CN" altLang="zh-CN" sz="2400" kern="100" spc="10" dirty="0">
                <a:latin typeface="Times New Roman" panose="02020603050405020304"/>
              </a:rPr>
              <a:t>数据</a:t>
            </a:r>
            <a:r>
              <a:rPr lang="zh-CN" altLang="zh-CN" sz="2400" kern="100" dirty="0">
                <a:latin typeface="Times New Roman" panose="02020603050405020304"/>
              </a:rPr>
              <a:t>，包</a:t>
            </a:r>
            <a:r>
              <a:rPr lang="zh-CN" altLang="zh-CN" sz="2400" kern="100" dirty="0" smtClean="0">
                <a:latin typeface="Times New Roman" panose="02020603050405020304"/>
              </a:rPr>
              <a:t>括</a:t>
            </a:r>
            <a:r>
              <a:rPr lang="zh-CN" altLang="en-US" sz="2400" kern="100" dirty="0">
                <a:latin typeface="Times New Roman" panose="02020603050405020304"/>
              </a:rPr>
              <a:t>包括</a:t>
            </a:r>
            <a:r>
              <a:rPr lang="en-US" altLang="zh-CN" sz="2400" kern="100" dirty="0">
                <a:latin typeface="Times New Roman" panose="02020603050405020304"/>
              </a:rPr>
              <a:t>decimal(p,s)</a:t>
            </a:r>
            <a:r>
              <a:rPr lang="zh-CN" altLang="en-US" sz="2400" kern="100" dirty="0">
                <a:latin typeface="Times New Roman" panose="02020603050405020304"/>
              </a:rPr>
              <a:t>和</a:t>
            </a:r>
            <a:r>
              <a:rPr lang="en-US" altLang="zh-CN" sz="2400" kern="100" dirty="0">
                <a:latin typeface="Times New Roman" panose="02020603050405020304"/>
              </a:rPr>
              <a:t>numeric(p,s)</a:t>
            </a:r>
            <a:r>
              <a:rPr lang="zh-CN" altLang="zh-CN" sz="2400" kern="100" dirty="0" smtClean="0">
                <a:latin typeface="Times New Roman" panose="02020603050405020304"/>
              </a:rPr>
              <a:t>类</a:t>
            </a:r>
            <a:r>
              <a:rPr lang="zh-CN" altLang="zh-CN" sz="2400" kern="100" dirty="0">
                <a:latin typeface="Times New Roman" panose="02020603050405020304"/>
              </a:rPr>
              <a:t>型，如</a:t>
            </a:r>
            <a:r>
              <a:rPr lang="zh-CN" altLang="zh-CN" sz="2400" kern="100" dirty="0" smtClean="0">
                <a:latin typeface="Times New Roman" panose="02020603050405020304"/>
              </a:rPr>
              <a:t>表</a:t>
            </a:r>
            <a:r>
              <a:rPr lang="en-US" altLang="zh-CN" sz="2400" kern="100" dirty="0" smtClean="0">
                <a:latin typeface="Times New Roman" panose="02020603050405020304"/>
              </a:rPr>
              <a:t>5</a:t>
            </a:r>
            <a:r>
              <a:rPr lang="zh-CN" altLang="zh-CN" sz="2400" kern="100" dirty="0">
                <a:latin typeface="Times New Roman" panose="02020603050405020304"/>
              </a:rPr>
              <a:t>所示。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4541522"/>
              </p:ext>
            </p:extLst>
          </p:nvPr>
        </p:nvGraphicFramePr>
        <p:xfrm>
          <a:off x="1038438" y="2970530"/>
          <a:ext cx="10641965" cy="267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3320"/>
                <a:gridCol w="3799840"/>
                <a:gridCol w="4408805"/>
              </a:tblGrid>
              <a:tr h="452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数据类型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长度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取值范围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</a:tr>
              <a:tr h="154495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spc="10" dirty="0">
                          <a:solidFill>
                            <a:schemeClr val="bg1"/>
                          </a:solidFill>
                          <a:effectLst/>
                        </a:rPr>
                        <a:t>Decimal(</a:t>
                      </a:r>
                      <a:r>
                        <a:rPr lang="en-US" sz="2000" spc="10" dirty="0" err="1">
                          <a:solidFill>
                            <a:schemeClr val="bg1"/>
                          </a:solidFill>
                          <a:effectLst/>
                        </a:rPr>
                        <a:t>p,s</a:t>
                      </a:r>
                      <a:r>
                        <a:rPr lang="en-US" sz="2000" spc="1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2000" spc="1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精度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1~9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位时，占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字节</a:t>
                      </a:r>
                    </a:p>
                    <a:p>
                      <a:pPr marL="36195" marR="3619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精度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10~19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位时，占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字节</a:t>
                      </a:r>
                    </a:p>
                    <a:p>
                      <a:pPr marL="36195" marR="3619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精度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20~28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位时，占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字节</a:t>
                      </a:r>
                    </a:p>
                    <a:p>
                      <a:pPr marL="36195" marR="3619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精度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29~38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位时，占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字节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+1~2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6195" marR="3619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（精度）表示小数点两边的总位数</a:t>
                      </a:r>
                    </a:p>
                    <a:p>
                      <a:pPr marL="36195" marR="3619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（刻度）表示小数点右边的位数</a:t>
                      </a:r>
                    </a:p>
                    <a:p>
                      <a:pPr marL="36195" marR="3619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≤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≤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≤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≤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numeric</a:t>
                      </a:r>
                      <a:r>
                        <a:rPr lang="en-US" sz="2000" spc="1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2000" spc="10" dirty="0" err="1">
                          <a:solidFill>
                            <a:schemeClr val="bg1"/>
                          </a:solidFill>
                          <a:effectLst/>
                        </a:rPr>
                        <a:t>p,s</a:t>
                      </a:r>
                      <a:r>
                        <a:rPr lang="en-US" sz="2000" spc="1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2000" spc="1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同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decimal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+1~2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33145" y="1341755"/>
            <a:ext cx="1062926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 dirty="0">
                <a:sym typeface="+mn-ea"/>
              </a:rPr>
              <a:t>1.</a:t>
            </a:r>
            <a:r>
              <a:rPr lang="zh-CN" altLang="en-US" sz="2400" b="1" dirty="0">
                <a:sym typeface="+mn-ea"/>
              </a:rPr>
              <a:t>系统数据类型</a:t>
            </a:r>
            <a:r>
              <a:rPr lang="en-US" altLang="zh-CN" sz="2400" b="1" dirty="0">
                <a:sym typeface="+mn-ea"/>
              </a:rPr>
              <a:t>—&gt;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）二进制数据类型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1240" y="1920240"/>
            <a:ext cx="1063117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400" kern="100" spc="10" dirty="0" smtClean="0">
                <a:latin typeface="Times New Roman" panose="02020603050405020304"/>
              </a:rPr>
              <a:t>二进制数</a:t>
            </a:r>
            <a:r>
              <a:rPr lang="zh-CN" altLang="en-US" sz="2400" kern="100" spc="10" dirty="0">
                <a:latin typeface="Times New Roman" panose="02020603050405020304"/>
              </a:rPr>
              <a:t>据类型是指用</a:t>
            </a:r>
            <a:r>
              <a:rPr lang="en-US" altLang="zh-CN" sz="2400" kern="100" spc="10" dirty="0">
                <a:latin typeface="Times New Roman" panose="02020603050405020304"/>
              </a:rPr>
              <a:t>16</a:t>
            </a:r>
            <a:r>
              <a:rPr lang="zh-CN" altLang="en-US" sz="2400" kern="100" spc="10" dirty="0">
                <a:latin typeface="Times New Roman" panose="02020603050405020304"/>
              </a:rPr>
              <a:t>进制（</a:t>
            </a:r>
            <a:r>
              <a:rPr lang="en-US" altLang="zh-CN" sz="2400" kern="100" spc="10" dirty="0">
                <a:latin typeface="Times New Roman" panose="02020603050405020304"/>
              </a:rPr>
              <a:t>0x</a:t>
            </a:r>
            <a:r>
              <a:rPr lang="zh-CN" altLang="en-US" sz="2400" kern="100" spc="10" dirty="0">
                <a:latin typeface="Times New Roman" panose="02020603050405020304"/>
              </a:rPr>
              <a:t>开头）表示的数据，包</a:t>
            </a:r>
            <a:r>
              <a:rPr lang="zh-CN" altLang="en-US" sz="2400" kern="100" spc="10" dirty="0" smtClean="0">
                <a:latin typeface="Times New Roman" panose="02020603050405020304"/>
              </a:rPr>
              <a:t>括</a:t>
            </a:r>
            <a:r>
              <a:rPr lang="en-US" altLang="zh-CN" sz="2400" kern="100" spc="10" dirty="0">
                <a:latin typeface="Times New Roman" panose="02020603050405020304"/>
              </a:rPr>
              <a:t>binary(n)</a:t>
            </a:r>
            <a:r>
              <a:rPr lang="zh-CN" altLang="en-US" sz="2400" kern="100" spc="10" dirty="0">
                <a:latin typeface="Times New Roman" panose="02020603050405020304"/>
              </a:rPr>
              <a:t>、</a:t>
            </a:r>
            <a:r>
              <a:rPr lang="en-US" altLang="zh-CN" sz="2400" kern="100" spc="10" dirty="0">
                <a:latin typeface="Times New Roman" panose="02020603050405020304"/>
              </a:rPr>
              <a:t>varbinary(n|max)</a:t>
            </a:r>
            <a:r>
              <a:rPr lang="zh-CN" altLang="en-US" sz="2400" kern="100" spc="10" dirty="0">
                <a:latin typeface="Times New Roman" panose="02020603050405020304"/>
              </a:rPr>
              <a:t>和</a:t>
            </a:r>
            <a:r>
              <a:rPr lang="en-US" altLang="zh-CN" sz="2400" kern="100" spc="10" dirty="0">
                <a:latin typeface="Times New Roman" panose="02020603050405020304"/>
              </a:rPr>
              <a:t>image</a:t>
            </a:r>
            <a:r>
              <a:rPr lang="zh-CN" altLang="en-US" sz="2400" kern="100" spc="10" dirty="0">
                <a:latin typeface="Times New Roman" panose="02020603050405020304"/>
              </a:rPr>
              <a:t>类型，如</a:t>
            </a:r>
            <a:r>
              <a:rPr lang="zh-CN" altLang="en-US" sz="2400" kern="100" spc="10" dirty="0" smtClean="0">
                <a:latin typeface="Times New Roman" panose="02020603050405020304"/>
              </a:rPr>
              <a:t>表</a:t>
            </a:r>
            <a:r>
              <a:rPr lang="en-US" altLang="zh-CN" sz="2400" kern="100" spc="10" dirty="0" smtClean="0">
                <a:latin typeface="Times New Roman" panose="02020603050405020304"/>
              </a:rPr>
              <a:t>6</a:t>
            </a:r>
            <a:r>
              <a:rPr lang="zh-CN" altLang="en-US" sz="2400" kern="100" spc="10" dirty="0" smtClean="0">
                <a:latin typeface="Times New Roman" panose="02020603050405020304"/>
              </a:rPr>
              <a:t>所</a:t>
            </a:r>
            <a:r>
              <a:rPr lang="zh-CN" altLang="en-US" sz="2400" kern="100" spc="10" dirty="0">
                <a:latin typeface="Times New Roman" panose="02020603050405020304"/>
              </a:rPr>
              <a:t>示。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8327501"/>
              </p:ext>
            </p:extLst>
          </p:nvPr>
        </p:nvGraphicFramePr>
        <p:xfrm>
          <a:off x="1011701" y="3051830"/>
          <a:ext cx="10671810" cy="1983740"/>
        </p:xfrm>
        <a:graphic>
          <a:graphicData uri="http://schemas.openxmlformats.org/drawingml/2006/table">
            <a:tbl>
              <a:tblPr/>
              <a:tblGrid>
                <a:gridCol w="2203939"/>
                <a:gridCol w="6233160"/>
                <a:gridCol w="2234711"/>
              </a:tblGrid>
              <a:tr h="49593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数据类型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长度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取值范围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binary(n)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长度不变，</a:t>
                      </a: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n=1~8000</a:t>
                      </a: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，存储大小为</a:t>
                      </a: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个字节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二进制数据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varbinary(n|max)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长度可变，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n=1~8000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，存储大小为实际长度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+2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个字节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二进制数据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image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长度可变，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最多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2,147,483,647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二进制数据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6582" y="5619095"/>
            <a:ext cx="10615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注意：在</a:t>
            </a:r>
            <a:r>
              <a:rPr lang="en-US" altLang="zh-CN" b="1" dirty="0"/>
              <a:t>SQL Server</a:t>
            </a:r>
            <a:r>
              <a:rPr lang="zh-CN" altLang="zh-CN" b="1" dirty="0"/>
              <a:t>的未来版本中，将删除</a:t>
            </a:r>
            <a:r>
              <a:rPr lang="en-US" altLang="zh-CN" b="1" dirty="0"/>
              <a:t>image</a:t>
            </a:r>
            <a:r>
              <a:rPr lang="zh-CN" altLang="zh-CN" b="1" dirty="0"/>
              <a:t>数据类型，建议改用</a:t>
            </a:r>
            <a:r>
              <a:rPr lang="en-US" altLang="zh-CN" b="1" dirty="0" err="1"/>
              <a:t>varbinary</a:t>
            </a:r>
            <a:r>
              <a:rPr lang="en-US" altLang="zh-CN" b="1" dirty="0"/>
              <a:t> (max)</a:t>
            </a:r>
            <a:r>
              <a:rPr lang="zh-CN" altLang="zh-CN" b="1" dirty="0"/>
              <a:t>数据类型替代</a:t>
            </a:r>
            <a:r>
              <a:rPr lang="en-US" altLang="zh-CN" b="1" dirty="0"/>
              <a:t>image</a:t>
            </a:r>
            <a:r>
              <a:rPr lang="zh-CN" altLang="zh-CN" b="1" dirty="0"/>
              <a:t>数据类型。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7750" y="1352550"/>
            <a:ext cx="1064387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269875">
              <a:lnSpc>
                <a:spcPct val="100000"/>
              </a:lnSpc>
            </a:pPr>
            <a:r>
              <a:rPr lang="en-US" altLang="zh-CN" sz="2400" b="1" dirty="0">
                <a:sym typeface="+mn-ea"/>
              </a:rPr>
              <a:t>1.</a:t>
            </a:r>
            <a:r>
              <a:rPr lang="zh-CN" altLang="en-US" sz="2400" b="1" dirty="0">
                <a:sym typeface="+mn-ea"/>
              </a:rPr>
              <a:t>系统数据类型</a:t>
            </a:r>
            <a:r>
              <a:rPr lang="en-US" altLang="zh-CN" sz="2400" b="1" dirty="0">
                <a:sym typeface="+mn-ea"/>
              </a:rPr>
              <a:t>—&gt;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）货币数据类型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6480" y="1931035"/>
            <a:ext cx="1064577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Times New Roman" panose="02020603050405020304"/>
              </a:rPr>
              <a:t>货币</a:t>
            </a:r>
            <a:r>
              <a:rPr lang="zh-CN" altLang="en-US" sz="2400" kern="100" dirty="0">
                <a:latin typeface="Times New Roman" panose="02020603050405020304"/>
              </a:rPr>
              <a:t>数据类型是用于表示货币和现金值的数值数据，精确到小数点后</a:t>
            </a:r>
            <a:r>
              <a:rPr lang="en-US" altLang="zh-CN" sz="2400" kern="100" dirty="0">
                <a:latin typeface="Times New Roman" panose="02020603050405020304"/>
              </a:rPr>
              <a:t>4</a:t>
            </a:r>
            <a:r>
              <a:rPr lang="zh-CN" altLang="en-US" sz="2400" kern="100" dirty="0">
                <a:latin typeface="Times New Roman" panose="02020603050405020304"/>
              </a:rPr>
              <a:t>位。货币数据类型包括</a:t>
            </a:r>
            <a:r>
              <a:rPr lang="en-US" altLang="zh-CN" sz="2400" kern="100" dirty="0">
                <a:latin typeface="Times New Roman" panose="02020603050405020304"/>
              </a:rPr>
              <a:t>money</a:t>
            </a:r>
            <a:r>
              <a:rPr lang="zh-CN" altLang="en-US" sz="2400" kern="100" dirty="0">
                <a:latin typeface="Times New Roman" panose="02020603050405020304"/>
              </a:rPr>
              <a:t>，</a:t>
            </a:r>
            <a:r>
              <a:rPr lang="en-US" altLang="zh-CN" sz="2400" kern="100" dirty="0" err="1">
                <a:latin typeface="Times New Roman" panose="02020603050405020304"/>
              </a:rPr>
              <a:t>smallmoney</a:t>
            </a:r>
            <a:r>
              <a:rPr lang="zh-CN" altLang="en-US" sz="2400" kern="100" dirty="0">
                <a:latin typeface="Times New Roman" panose="02020603050405020304"/>
              </a:rPr>
              <a:t>类型，如</a:t>
            </a:r>
            <a:r>
              <a:rPr lang="zh-CN" altLang="en-US" sz="2400" kern="100" dirty="0" smtClean="0">
                <a:latin typeface="Times New Roman" panose="02020603050405020304"/>
              </a:rPr>
              <a:t>表</a:t>
            </a:r>
            <a:r>
              <a:rPr lang="en-US" altLang="zh-CN" sz="2400" kern="100" dirty="0" smtClean="0">
                <a:latin typeface="Times New Roman" panose="02020603050405020304"/>
              </a:rPr>
              <a:t>7</a:t>
            </a:r>
            <a:r>
              <a:rPr lang="zh-CN" altLang="en-US" sz="2400" kern="100" dirty="0">
                <a:latin typeface="Times New Roman" panose="02020603050405020304"/>
              </a:rPr>
              <a:t>所示。</a:t>
            </a:r>
          </a:p>
        </p:txBody>
      </p:sp>
      <p:sp>
        <p:nvSpPr>
          <p:cNvPr id="9" name="矩形 8"/>
          <p:cNvSpPr/>
          <p:nvPr/>
        </p:nvSpPr>
        <p:spPr>
          <a:xfrm>
            <a:off x="5767744" y="5459465"/>
            <a:ext cx="6572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表</a:t>
            </a:r>
            <a:r>
              <a:rPr lang="en-US" altLang="zh-CN" sz="2400" dirty="0" smtClean="0">
                <a:solidFill>
                  <a:prstClr val="black"/>
                </a:solidFill>
              </a:rPr>
              <a:t>7</a:t>
            </a:r>
            <a:endParaRPr lang="zh-CN" altLang="en-US" sz="2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48847" y="3052444"/>
          <a:ext cx="10655300" cy="1988820"/>
        </p:xfrm>
        <a:graphic>
          <a:graphicData uri="http://schemas.openxmlformats.org/drawingml/2006/table">
            <a:tbl>
              <a:tblPr/>
              <a:tblGrid>
                <a:gridCol w="1670050"/>
                <a:gridCol w="2138045"/>
                <a:gridCol w="6847205"/>
              </a:tblGrid>
              <a:tr h="56832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数据类型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长度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取值范围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5217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money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20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字节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-922337203685477.5808~922337203685477.5807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smallmoney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spc="1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sz="2000" spc="1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字节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-214748.3648~214748.3647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47115" y="1379855"/>
            <a:ext cx="106146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1.</a:t>
            </a:r>
            <a:r>
              <a:rPr lang="zh-CN" altLang="en-US" sz="2400" b="1" dirty="0">
                <a:sym typeface="+mn-ea"/>
              </a:rPr>
              <a:t>系统数据类型</a:t>
            </a:r>
            <a:r>
              <a:rPr lang="en-US" altLang="zh-CN" sz="2400" b="1" dirty="0">
                <a:sym typeface="+mn-ea"/>
              </a:rPr>
              <a:t>—&gt;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）日期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时间数据类型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6480" y="1958340"/>
            <a:ext cx="1061593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000" kern="100" spc="10" dirty="0">
                <a:latin typeface="Times New Roman" panose="02020603050405020304"/>
              </a:rPr>
              <a:t>日期</a:t>
            </a:r>
            <a:r>
              <a:rPr lang="en-US" altLang="zh-CN" sz="2000" kern="100" spc="10" dirty="0">
                <a:latin typeface="Times New Roman" panose="02020603050405020304"/>
              </a:rPr>
              <a:t>/</a:t>
            </a:r>
            <a:r>
              <a:rPr lang="zh-CN" altLang="en-US" sz="2000" kern="100" spc="10" dirty="0">
                <a:latin typeface="Times New Roman" panose="02020603050405020304"/>
              </a:rPr>
              <a:t>时间数据类型是指表示日期和时间的数据类型。日期和时间数据类型包括</a:t>
            </a:r>
            <a:r>
              <a:rPr lang="en-US" altLang="zh-CN" sz="2000" kern="100" spc="10" dirty="0">
                <a:latin typeface="Times New Roman" panose="02020603050405020304"/>
              </a:rPr>
              <a:t>date</a:t>
            </a:r>
            <a:r>
              <a:rPr lang="zh-CN" altLang="en-US" sz="2000" kern="100" spc="10" dirty="0">
                <a:latin typeface="Times New Roman" panose="02020603050405020304"/>
              </a:rPr>
              <a:t>、</a:t>
            </a:r>
            <a:r>
              <a:rPr lang="en-US" altLang="zh-CN" sz="2000" kern="100" spc="10" dirty="0">
                <a:latin typeface="Times New Roman" panose="02020603050405020304"/>
              </a:rPr>
              <a:t>time(n)</a:t>
            </a:r>
            <a:r>
              <a:rPr lang="zh-CN" altLang="en-US" sz="2000" kern="100" spc="10" dirty="0">
                <a:latin typeface="Times New Roman" panose="02020603050405020304"/>
              </a:rPr>
              <a:t>、</a:t>
            </a:r>
            <a:r>
              <a:rPr lang="en-US" altLang="zh-CN" sz="2000" kern="100" spc="10" dirty="0">
                <a:latin typeface="Times New Roman" panose="02020603050405020304"/>
              </a:rPr>
              <a:t>datetime2(n)</a:t>
            </a:r>
            <a:r>
              <a:rPr lang="zh-CN" altLang="en-US" sz="2000" kern="100" spc="10" dirty="0">
                <a:latin typeface="Times New Roman" panose="02020603050405020304"/>
              </a:rPr>
              <a:t>、</a:t>
            </a:r>
            <a:r>
              <a:rPr lang="en-US" altLang="zh-CN" sz="2000" kern="100" spc="10" dirty="0">
                <a:latin typeface="Times New Roman" panose="02020603050405020304"/>
              </a:rPr>
              <a:t>datetimeoffset2(n)</a:t>
            </a:r>
            <a:r>
              <a:rPr lang="zh-CN" altLang="en-US" sz="2000" kern="100" spc="10" dirty="0">
                <a:latin typeface="Times New Roman" panose="02020603050405020304"/>
              </a:rPr>
              <a:t>、</a:t>
            </a:r>
            <a:r>
              <a:rPr lang="en-US" altLang="zh-CN" sz="2000" kern="100" spc="10" dirty="0">
                <a:latin typeface="Times New Roman" panose="02020603050405020304"/>
              </a:rPr>
              <a:t>datetime</a:t>
            </a:r>
            <a:r>
              <a:rPr lang="zh-CN" altLang="en-US" sz="2000" kern="100" spc="10" dirty="0">
                <a:latin typeface="Times New Roman" panose="02020603050405020304"/>
              </a:rPr>
              <a:t>和</a:t>
            </a:r>
            <a:r>
              <a:rPr lang="en-US" altLang="zh-CN" sz="2000" kern="100" spc="10" dirty="0">
                <a:latin typeface="Times New Roman" panose="02020603050405020304"/>
              </a:rPr>
              <a:t>smalldatetime</a:t>
            </a:r>
            <a:r>
              <a:rPr lang="zh-CN" altLang="en-US" sz="2000" kern="100" spc="10" dirty="0">
                <a:latin typeface="Times New Roman" panose="02020603050405020304"/>
              </a:rPr>
              <a:t>类型，其中</a:t>
            </a:r>
            <a:r>
              <a:rPr lang="en-US" altLang="zh-CN" sz="2000" kern="100" spc="10" dirty="0">
                <a:latin typeface="Times New Roman" panose="02020603050405020304"/>
              </a:rPr>
              <a:t>n</a:t>
            </a:r>
            <a:r>
              <a:rPr lang="zh-CN" altLang="en-US" sz="2000" kern="100" spc="10" dirty="0">
                <a:latin typeface="Times New Roman" panose="02020603050405020304"/>
              </a:rPr>
              <a:t>表示小数位数，取值</a:t>
            </a:r>
            <a:r>
              <a:rPr lang="en-US" altLang="zh-CN" sz="2000" kern="100" spc="10" dirty="0">
                <a:latin typeface="Times New Roman" panose="02020603050405020304"/>
              </a:rPr>
              <a:t>0~7</a:t>
            </a:r>
            <a:r>
              <a:rPr lang="zh-CN" altLang="en-US" sz="2000" kern="100" spc="10" dirty="0">
                <a:latin typeface="Times New Roman" panose="02020603050405020304"/>
              </a:rPr>
              <a:t>，如表</a:t>
            </a:r>
            <a:r>
              <a:rPr lang="en-US" altLang="zh-CN" sz="2000" kern="100" spc="10" dirty="0">
                <a:latin typeface="Times New Roman" panose="02020603050405020304"/>
              </a:rPr>
              <a:t>8</a:t>
            </a:r>
            <a:r>
              <a:rPr lang="zh-CN" altLang="en-US" sz="2000" kern="100" spc="10" dirty="0">
                <a:latin typeface="Times New Roman" panose="02020603050405020304"/>
              </a:rPr>
              <a:t>所示。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40844"/>
              </p:ext>
            </p:extLst>
          </p:nvPr>
        </p:nvGraphicFramePr>
        <p:xfrm>
          <a:off x="1046328" y="3162185"/>
          <a:ext cx="10615446" cy="30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0233"/>
                <a:gridCol w="2942363"/>
                <a:gridCol w="5412850"/>
              </a:tblGrid>
              <a:tr h="34040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数据类型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取值范围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928"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date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3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字节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（日期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0001-1-1~9999-12-31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125">
                <a:tc>
                  <a:txBody>
                    <a:bodyPr/>
                    <a:lstStyle/>
                    <a:p>
                      <a:pPr marL="0" marR="36195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time(n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)</a:t>
                      </a:r>
                      <a:endParaRPr lang="zh-CN" altLang="zh-CN" sz="1600" b="1" kern="100" dirty="0" smtClean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3~5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字节（精确到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100ns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00:00:00.0000000~ 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23:59:59.9999999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24"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datetime2(n)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6~8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字节（精确到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100ns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1-1-1 00:00:00.0000000~9999-12-31 23:59:59.9999999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111"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datetimeoffset2(n)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8~10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字节（精确到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100ns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1-1-1 00:00:00.0000000~9999-12-31 23:59:59.9999999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502"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datetime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8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字节（精确到千分之三秒）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1753-1-1 00:00:00~9999-12-31 23:59:59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05"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smalldatetime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字节（精确到分钟）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6195" algn="l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1900-1-1 00:00:00~2079-6-6 23:59:59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329690"/>
            <a:ext cx="1060386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269875">
              <a:lnSpc>
                <a:spcPct val="100000"/>
              </a:lnSpc>
            </a:pPr>
            <a:r>
              <a:rPr lang="en-US" altLang="zh-CN" sz="2400" b="1" dirty="0">
                <a:sym typeface="+mn-ea"/>
              </a:rPr>
              <a:t>1.</a:t>
            </a:r>
            <a:r>
              <a:rPr lang="zh-CN" altLang="en-US" sz="2400" b="1" dirty="0">
                <a:sym typeface="+mn-ea"/>
              </a:rPr>
              <a:t>系统数据类型</a:t>
            </a:r>
            <a:r>
              <a:rPr lang="en-US" altLang="zh-CN" sz="2400" b="1" dirty="0">
                <a:sym typeface="+mn-ea"/>
              </a:rPr>
              <a:t>—&gt;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其他数</a:t>
            </a:r>
            <a:r>
              <a:rPr lang="zh-CN" altLang="en-US" sz="2400" b="1" dirty="0"/>
              <a:t>据类型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6480" y="1918970"/>
            <a:ext cx="1060386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Times New Roman" panose="02020603050405020304"/>
              </a:rPr>
              <a:t>其他数</a:t>
            </a:r>
            <a:r>
              <a:rPr lang="zh-CN" altLang="en-US" sz="2400" kern="100" dirty="0">
                <a:latin typeface="Times New Roman" panose="02020603050405020304"/>
              </a:rPr>
              <a:t>据类型用于表示一些特殊的数据，包括</a:t>
            </a:r>
            <a:r>
              <a:rPr lang="en-US" altLang="zh-CN" sz="2400" kern="100" dirty="0" smtClean="0">
                <a:latin typeface="Times New Roman" panose="02020603050405020304"/>
              </a:rPr>
              <a:t>cursor</a:t>
            </a:r>
            <a:r>
              <a:rPr lang="zh-CN" altLang="en-US" sz="2400" kern="100" dirty="0" smtClean="0">
                <a:latin typeface="Times New Roman" panose="02020603050405020304"/>
              </a:rPr>
              <a:t>、</a:t>
            </a:r>
            <a:r>
              <a:rPr lang="en-US" altLang="zh-CN" sz="2400" kern="100" dirty="0" smtClean="0">
                <a:latin typeface="Times New Roman" panose="02020603050405020304"/>
              </a:rPr>
              <a:t>sql_variant</a:t>
            </a:r>
            <a:r>
              <a:rPr lang="zh-CN" altLang="en-US" sz="2400" kern="100" dirty="0">
                <a:latin typeface="Times New Roman" panose="02020603050405020304"/>
              </a:rPr>
              <a:t>、</a:t>
            </a:r>
            <a:r>
              <a:rPr lang="en-US" altLang="zh-CN" sz="2400" kern="100" dirty="0">
                <a:latin typeface="Times New Roman" panose="02020603050405020304"/>
              </a:rPr>
              <a:t>table</a:t>
            </a:r>
            <a:r>
              <a:rPr lang="zh-CN" altLang="en-US" sz="2400" kern="100" dirty="0">
                <a:latin typeface="Times New Roman" panose="02020603050405020304"/>
              </a:rPr>
              <a:t>、</a:t>
            </a:r>
            <a:r>
              <a:rPr lang="en-US" altLang="zh-CN" sz="2400" kern="100" dirty="0">
                <a:latin typeface="Times New Roman" panose="02020603050405020304"/>
              </a:rPr>
              <a:t>timestamp</a:t>
            </a:r>
            <a:r>
              <a:rPr lang="zh-CN" altLang="en-US" sz="2400" kern="100" dirty="0">
                <a:latin typeface="Times New Roman" panose="02020603050405020304"/>
              </a:rPr>
              <a:t>和</a:t>
            </a:r>
            <a:r>
              <a:rPr lang="en-US" altLang="zh-CN" sz="2400" kern="100" dirty="0" err="1">
                <a:latin typeface="Times New Roman" panose="02020603050405020304"/>
              </a:rPr>
              <a:t>uniqueidentifier</a:t>
            </a:r>
            <a:r>
              <a:rPr lang="zh-CN" altLang="en-US" sz="2400" kern="100" dirty="0">
                <a:latin typeface="Times New Roman" panose="02020603050405020304"/>
              </a:rPr>
              <a:t>类型，如表</a:t>
            </a:r>
            <a:r>
              <a:rPr lang="en-US" altLang="zh-CN" sz="2400" kern="100" dirty="0">
                <a:latin typeface="Times New Roman" panose="02020603050405020304"/>
              </a:rPr>
              <a:t>9</a:t>
            </a:r>
            <a:r>
              <a:rPr lang="zh-CN" altLang="en-US" sz="2400" kern="100" dirty="0">
                <a:latin typeface="Times New Roman" panose="02020603050405020304"/>
              </a:rPr>
              <a:t>所示。</a:t>
            </a:r>
          </a:p>
        </p:txBody>
      </p:sp>
      <p:sp>
        <p:nvSpPr>
          <p:cNvPr id="8" name="矩形 7"/>
          <p:cNvSpPr/>
          <p:nvPr/>
        </p:nvSpPr>
        <p:spPr>
          <a:xfrm>
            <a:off x="5767613" y="5836252"/>
            <a:ext cx="6572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表</a:t>
            </a:r>
            <a:r>
              <a:rPr lang="en-US" altLang="zh-CN" sz="2400" dirty="0" smtClean="0"/>
              <a:t>9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33192" y="2928206"/>
          <a:ext cx="10613390" cy="2610485"/>
        </p:xfrm>
        <a:graphic>
          <a:graphicData uri="http://schemas.openxmlformats.org/drawingml/2006/table">
            <a:tbl>
              <a:tblPr/>
              <a:tblGrid>
                <a:gridCol w="1994535"/>
                <a:gridCol w="3591560"/>
                <a:gridCol w="5027295"/>
              </a:tblGrid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数据类型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长度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取值范围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cursor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长度不变，最多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8000</a:t>
                      </a:r>
                      <a:r>
                        <a:rPr lang="zh-C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个字节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保存查询结果集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sql_variant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长度可变，最多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8000</a:t>
                      </a:r>
                      <a:r>
                        <a:rPr lang="zh-C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个字符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存储非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text</a:t>
                      </a: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ntext</a:t>
                      </a: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image</a:t>
                      </a: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timestamp</a:t>
                      </a: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table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长度可变，最多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107341823</a:t>
                      </a:r>
                      <a:r>
                        <a:rPr lang="zh-C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个字符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存储对表和视图处理后的结果集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timestamp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字节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时间戳数据类型，产生的唯一数据类型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uniqueidentifier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字节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存储计算机网络和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cpu</a:t>
                      </a: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全球唯一标识的数据类型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329690"/>
            <a:ext cx="1060386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269875">
              <a:lnSpc>
                <a:spcPct val="100000"/>
              </a:lnSpc>
            </a:pPr>
            <a:r>
              <a:rPr lang="en-US" altLang="zh-CN" sz="2400" b="1" dirty="0">
                <a:sym typeface="+mn-ea"/>
              </a:rPr>
              <a:t>2.</a:t>
            </a:r>
            <a:r>
              <a:rPr lang="zh-CN" altLang="en-US" sz="2400" b="1" dirty="0">
                <a:sym typeface="+mn-ea"/>
              </a:rPr>
              <a:t>用户自定义数据类型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6480" y="1918970"/>
            <a:ext cx="1060386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Times New Roman" panose="02020603050405020304"/>
              </a:rPr>
              <a:t>用户自定义数据类型是用户对系统数据类型的别名定义。可以使用</a:t>
            </a:r>
            <a:r>
              <a:rPr lang="en-US" altLang="zh-CN" sz="2400" kern="100" dirty="0" smtClean="0">
                <a:latin typeface="Times New Roman" panose="02020603050405020304"/>
              </a:rPr>
              <a:t>SSMS</a:t>
            </a:r>
            <a:r>
              <a:rPr lang="zh-CN" altLang="en-US" sz="2400" kern="100" dirty="0" smtClean="0">
                <a:latin typeface="Times New Roman" panose="02020603050405020304"/>
              </a:rPr>
              <a:t>和</a:t>
            </a:r>
            <a:r>
              <a:rPr lang="en-US" altLang="zh-CN" sz="2400" kern="100" dirty="0" smtClean="0">
                <a:latin typeface="Times New Roman" panose="02020603050405020304"/>
              </a:rPr>
              <a:t>T-SQL</a:t>
            </a:r>
            <a:r>
              <a:rPr lang="zh-CN" altLang="en-US" sz="2400" kern="100" dirty="0" smtClean="0">
                <a:latin typeface="Times New Roman" panose="02020603050405020304"/>
              </a:rPr>
              <a:t>语句创建。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46480" y="3013710"/>
            <a:ext cx="1060386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/>
              </a:rPr>
              <a:t>格式：</a:t>
            </a:r>
            <a:r>
              <a:rPr lang="en-US" altLang="zh-CN" sz="2400" kern="100" dirty="0">
                <a:latin typeface="Times New Roman" panose="02020603050405020304"/>
              </a:rPr>
              <a:t>create type </a:t>
            </a:r>
            <a:r>
              <a:rPr lang="zh-CN" altLang="en-US" sz="2400" kern="100" dirty="0">
                <a:latin typeface="Times New Roman" panose="02020603050405020304"/>
              </a:rPr>
              <a:t>自定义数据类型名 </a:t>
            </a:r>
            <a:r>
              <a:rPr lang="en-US" altLang="zh-CN" sz="2400" kern="100" dirty="0">
                <a:latin typeface="Times New Roman" panose="02020603050405020304"/>
              </a:rPr>
              <a:t>from &lt;</a:t>
            </a:r>
            <a:r>
              <a:rPr lang="zh-CN" altLang="en-US" sz="2400" kern="100" dirty="0">
                <a:latin typeface="Times New Roman" panose="02020603050405020304"/>
              </a:rPr>
              <a:t>系统数据类型</a:t>
            </a:r>
            <a:r>
              <a:rPr lang="en-US" altLang="zh-CN" sz="2400" kern="100" dirty="0">
                <a:latin typeface="Times New Roman" panose="02020603050405020304"/>
              </a:rPr>
              <a:t>&gt; [not null|null]</a:t>
            </a:r>
          </a:p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/>
              </a:rPr>
              <a:t>功能：创建用户自定义数据类型。</a:t>
            </a:r>
          </a:p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/>
              </a:rPr>
              <a:t>说明：</a:t>
            </a:r>
          </a:p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/>
              </a:rPr>
              <a:t>（</a:t>
            </a:r>
            <a:r>
              <a:rPr lang="en-US" altLang="zh-CN" sz="2400" kern="100" dirty="0">
                <a:latin typeface="Times New Roman" panose="02020603050405020304"/>
              </a:rPr>
              <a:t>1</a:t>
            </a:r>
            <a:r>
              <a:rPr lang="zh-CN" altLang="en-US" sz="2400" kern="100" dirty="0">
                <a:latin typeface="Times New Roman" panose="02020603050405020304"/>
              </a:rPr>
              <a:t>）</a:t>
            </a:r>
            <a:r>
              <a:rPr lang="en-US" altLang="zh-CN" sz="2400" kern="100" dirty="0">
                <a:latin typeface="Times New Roman" panose="02020603050405020304"/>
              </a:rPr>
              <a:t>from &lt;</a:t>
            </a:r>
            <a:r>
              <a:rPr lang="zh-CN" altLang="en-US" sz="2400" kern="100" dirty="0">
                <a:latin typeface="Times New Roman" panose="02020603050405020304"/>
              </a:rPr>
              <a:t>系统数据类型</a:t>
            </a:r>
            <a:r>
              <a:rPr lang="en-US" altLang="zh-CN" sz="2400" kern="100" dirty="0">
                <a:latin typeface="Times New Roman" panose="02020603050405020304"/>
              </a:rPr>
              <a:t>&gt;</a:t>
            </a:r>
            <a:r>
              <a:rPr lang="zh-CN" altLang="en-US" sz="2400" kern="100" dirty="0">
                <a:latin typeface="Times New Roman" panose="02020603050405020304"/>
              </a:rPr>
              <a:t>：必选项，指定数据类型的来源；</a:t>
            </a:r>
          </a:p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/>
              </a:rPr>
              <a:t>（</a:t>
            </a:r>
            <a:r>
              <a:rPr lang="en-US" altLang="zh-CN" sz="2400" kern="100" dirty="0">
                <a:latin typeface="Times New Roman" panose="02020603050405020304"/>
              </a:rPr>
              <a:t>2</a:t>
            </a:r>
            <a:r>
              <a:rPr lang="zh-CN" altLang="en-US" sz="2400" kern="100" dirty="0">
                <a:latin typeface="Times New Roman" panose="02020603050405020304"/>
              </a:rPr>
              <a:t>）</a:t>
            </a:r>
            <a:r>
              <a:rPr lang="en-US" altLang="zh-CN" sz="2400" kern="100" dirty="0">
                <a:latin typeface="Times New Roman" panose="02020603050405020304"/>
              </a:rPr>
              <a:t>[not null|null]</a:t>
            </a:r>
            <a:r>
              <a:rPr lang="zh-CN" altLang="en-US" sz="2400" kern="100" dirty="0">
                <a:latin typeface="Times New Roman" panose="02020603050405020304"/>
              </a:rPr>
              <a:t>：可选项，指定数据类型是否允许为空。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329690"/>
            <a:ext cx="1060386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269875">
              <a:lnSpc>
                <a:spcPct val="100000"/>
              </a:lnSpc>
            </a:pPr>
            <a:r>
              <a:rPr lang="en-US" altLang="zh-CN" sz="2400" b="1" dirty="0">
                <a:sym typeface="+mn-ea"/>
              </a:rPr>
              <a:t>2.</a:t>
            </a:r>
            <a:r>
              <a:rPr lang="zh-CN" altLang="en-US" sz="2400" b="1" dirty="0">
                <a:sym typeface="+mn-ea"/>
              </a:rPr>
              <a:t>用户自定义数据类型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6327" y="1958400"/>
            <a:ext cx="10604017" cy="16312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000" dirty="0"/>
              <a:t>【</a:t>
            </a:r>
            <a:r>
              <a:rPr lang="zh-CN" altLang="zh-CN" sz="2000" dirty="0" smtClean="0"/>
              <a:t>例</a:t>
            </a:r>
            <a:r>
              <a:rPr lang="en-US" altLang="zh-CN" sz="2000" dirty="0" smtClean="0"/>
              <a:t>01</a:t>
            </a:r>
            <a:r>
              <a:rPr lang="zh-CN" altLang="zh-CN" sz="2000" dirty="0" smtClean="0"/>
              <a:t>】</a:t>
            </a:r>
            <a:r>
              <a:rPr lang="zh-CN" altLang="en-US" sz="2000" dirty="0"/>
              <a:t>使用</a:t>
            </a:r>
            <a:r>
              <a:rPr lang="en-US" altLang="zh-CN" sz="2000" dirty="0"/>
              <a:t>T-SQL</a:t>
            </a:r>
            <a:r>
              <a:rPr lang="zh-CN" altLang="en-US" sz="2000" dirty="0"/>
              <a:t>语句创建用户自定义数据类型</a:t>
            </a:r>
            <a:r>
              <a:rPr lang="en-US" altLang="zh-CN" sz="2000" dirty="0"/>
              <a:t>zipcode</a:t>
            </a:r>
            <a:r>
              <a:rPr lang="zh-CN" altLang="en-US" sz="2000" dirty="0"/>
              <a:t>，数据类型源于</a:t>
            </a:r>
            <a:r>
              <a:rPr lang="en-US" altLang="zh-CN" sz="2000" dirty="0"/>
              <a:t>char(6)</a:t>
            </a:r>
            <a:r>
              <a:rPr lang="zh-CN" altLang="en-US" sz="2000" dirty="0"/>
              <a:t>，且不允许空值。</a:t>
            </a:r>
            <a:endParaRPr lang="zh-CN" altLang="zh-CN" sz="2000" dirty="0"/>
          </a:p>
          <a:p>
            <a:r>
              <a:rPr lang="en-US" altLang="zh-CN" sz="2000" dirty="0"/>
              <a:t>use </a:t>
            </a:r>
            <a:r>
              <a:rPr lang="en-US" altLang="zh-CN" sz="2000" dirty="0" err="1"/>
              <a:t>jxgl</a:t>
            </a:r>
            <a:endParaRPr lang="zh-CN" altLang="zh-CN" sz="2000" dirty="0"/>
          </a:p>
          <a:p>
            <a:r>
              <a:rPr lang="en-US" altLang="zh-CN" sz="2000" dirty="0"/>
              <a:t>go</a:t>
            </a:r>
            <a:endParaRPr lang="zh-CN" altLang="zh-CN" sz="2000" dirty="0"/>
          </a:p>
          <a:p>
            <a:r>
              <a:rPr lang="en-US" altLang="zh-CN" sz="2000" dirty="0"/>
              <a:t>create type </a:t>
            </a:r>
            <a:r>
              <a:rPr lang="en-US" altLang="zh-CN" sz="2000" dirty="0" err="1"/>
              <a:t>zipcode</a:t>
            </a:r>
            <a:r>
              <a:rPr lang="en-US" altLang="zh-CN" sz="2000" dirty="0"/>
              <a:t> from char(6) not null</a:t>
            </a:r>
            <a:endParaRPr lang="zh-CN" altLang="zh-CN" sz="2000" dirty="0"/>
          </a:p>
        </p:txBody>
      </p:sp>
      <p:pic>
        <p:nvPicPr>
          <p:cNvPr id="1026" name="Picture 2" descr="未标题-1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46" y="3718450"/>
            <a:ext cx="5658643" cy="256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046328" y="3689072"/>
            <a:ext cx="494606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269875" algn="just"/>
            <a:r>
              <a:rPr lang="zh-CN" altLang="zh-CN" sz="2000" kern="100" dirty="0">
                <a:latin typeface="Times New Roman" panose="02020603050405020304"/>
              </a:rPr>
              <a:t>注意：在“对象资源管理器”中逐级展开</a:t>
            </a:r>
            <a:r>
              <a:rPr lang="en-US" altLang="zh-CN" sz="2000" kern="100" dirty="0">
                <a:latin typeface="Times New Roman" panose="02020603050405020304"/>
              </a:rPr>
              <a:t>SQL Server 15.0</a:t>
            </a:r>
            <a:r>
              <a:rPr lang="zh-CN" altLang="zh-CN" sz="2000" kern="100" dirty="0">
                <a:latin typeface="Times New Roman" panose="02020603050405020304"/>
              </a:rPr>
              <a:t>→</a:t>
            </a:r>
            <a:r>
              <a:rPr lang="en-US" altLang="zh-CN" sz="2000" kern="100" dirty="0">
                <a:latin typeface="Times New Roman" panose="02020603050405020304"/>
              </a:rPr>
              <a:t>JXGL</a:t>
            </a:r>
            <a:r>
              <a:rPr lang="zh-CN" altLang="zh-CN" sz="2000" kern="100" dirty="0">
                <a:latin typeface="Times New Roman" panose="02020603050405020304"/>
              </a:rPr>
              <a:t>→“可编程性”→“类型”→“用户定义数据类型”，可以查看用户自定义数据类型</a:t>
            </a:r>
            <a:r>
              <a:rPr lang="en-US" altLang="zh-CN" sz="2000" kern="100" dirty="0">
                <a:latin typeface="Times New Roman" panose="02020603050405020304"/>
              </a:rPr>
              <a:t>zipcode</a:t>
            </a:r>
            <a:r>
              <a:rPr lang="zh-CN" altLang="zh-CN" sz="2000" kern="100" dirty="0">
                <a:latin typeface="Times New Roman" panose="02020603050405020304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3544220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 02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完整性约束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cxnSp>
        <p:nvCxnSpPr>
          <p:cNvPr id="14" name="直接连接符 13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770" y="1329690"/>
            <a:ext cx="10581640" cy="749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/>
              <a:t>实体完整性又称行完整性，要求表中有一</a:t>
            </a:r>
            <a:r>
              <a:rPr lang="zh-CN" altLang="en-US" sz="2135" dirty="0" smtClean="0"/>
              <a:t>个键</a:t>
            </a:r>
            <a:r>
              <a:rPr lang="zh-CN" altLang="en-US" sz="2135" dirty="0"/>
              <a:t>，其值不能取空值且能唯一地标识每一行。主要包括Primary Key约束、Unique约束、列Identity属</a:t>
            </a:r>
            <a:r>
              <a:rPr lang="zh-CN" altLang="en-US" sz="2135" dirty="0" smtClean="0"/>
              <a:t>性等</a:t>
            </a:r>
            <a:r>
              <a:rPr lang="zh-CN" altLang="en-US" sz="2135" dirty="0"/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7910" y="2153920"/>
            <a:ext cx="10581640" cy="37096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/>
              <a:t>1．Primary Key约束</a:t>
            </a:r>
          </a:p>
          <a:p>
            <a:r>
              <a:rPr lang="zh-CN" altLang="en-US" sz="2135" dirty="0"/>
              <a:t>Primary Key称谓主键约束，用来限制列中不能输入重复值，组成Primary Key约束的各列值都不能为空值（Null）。一个表中只允许定义一个主键约束，且image和text类型的字段不能指定为主关键字，主键约束自动建立主键聚集索引。</a:t>
            </a:r>
          </a:p>
          <a:p>
            <a:r>
              <a:rPr lang="zh-CN" altLang="en-US" sz="2135" dirty="0"/>
              <a:t>格式：</a:t>
            </a:r>
            <a:r>
              <a:rPr lang="zh-CN" altLang="en-US" sz="2135" b="1" dirty="0"/>
              <a:t>[constraint &lt;约束名&gt;] primary key [clustered|nonclustered][(&lt;列名&gt;[,…16])]</a:t>
            </a:r>
          </a:p>
          <a:p>
            <a:r>
              <a:rPr lang="zh-CN" altLang="en-US" sz="2135" dirty="0"/>
              <a:t>说明：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1</a:t>
            </a:r>
            <a:r>
              <a:rPr lang="zh-CN" altLang="en-US" sz="2135" dirty="0"/>
              <a:t>）</a:t>
            </a:r>
            <a:r>
              <a:rPr lang="en-US" altLang="zh-CN" sz="2135" dirty="0"/>
              <a:t>constraint &lt;</a:t>
            </a:r>
            <a:r>
              <a:rPr lang="zh-CN" altLang="en-US" sz="2135" dirty="0"/>
              <a:t>约束名</a:t>
            </a:r>
            <a:r>
              <a:rPr lang="en-US" altLang="zh-CN" sz="2135" dirty="0"/>
              <a:t>&gt;</a:t>
            </a:r>
            <a:r>
              <a:rPr lang="zh-CN" altLang="en-US" sz="2135" dirty="0"/>
              <a:t>：可选项，省略时由系</a:t>
            </a:r>
            <a:r>
              <a:rPr lang="zh-CN" altLang="en-US" sz="2135" dirty="0" smtClean="0"/>
              <a:t>统自</a:t>
            </a:r>
            <a:r>
              <a:rPr lang="zh-CN" altLang="en-US" sz="2135" dirty="0"/>
              <a:t>动生成一个约束名；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2</a:t>
            </a:r>
            <a:r>
              <a:rPr lang="zh-CN" altLang="en-US" sz="2135" dirty="0"/>
              <a:t>）</a:t>
            </a:r>
            <a:r>
              <a:rPr lang="en-US" altLang="zh-CN" sz="2135" dirty="0">
                <a:solidFill>
                  <a:schemeClr val="accent5"/>
                </a:solidFill>
              </a:rPr>
              <a:t>primary key</a:t>
            </a:r>
            <a:r>
              <a:rPr lang="zh-CN" altLang="en-US" sz="2135" dirty="0"/>
              <a:t>：</a:t>
            </a:r>
            <a:r>
              <a:rPr lang="zh-CN" altLang="en-US" sz="2135" dirty="0">
                <a:solidFill>
                  <a:schemeClr val="accent5"/>
                </a:solidFill>
              </a:rPr>
              <a:t>必选项</a:t>
            </a:r>
            <a:r>
              <a:rPr lang="zh-CN" altLang="en-US" sz="2135" dirty="0"/>
              <a:t>，指定约束类型为</a:t>
            </a:r>
            <a:r>
              <a:rPr lang="en-US" altLang="zh-CN" sz="2135" dirty="0"/>
              <a:t>primary key</a:t>
            </a:r>
            <a:r>
              <a:rPr lang="zh-CN" altLang="en-US" sz="2135" dirty="0"/>
              <a:t>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3</a:t>
            </a:r>
            <a:r>
              <a:rPr lang="zh-CN" altLang="en-US" sz="2135" dirty="0"/>
              <a:t>）</a:t>
            </a:r>
            <a:r>
              <a:rPr lang="en-US" altLang="zh-CN" sz="2135" dirty="0" err="1"/>
              <a:t>clustered|nonclustered</a:t>
            </a:r>
            <a:r>
              <a:rPr lang="zh-CN" altLang="en-US" sz="2135" dirty="0"/>
              <a:t>：可选项，指定索引结构类别，缺省值为</a:t>
            </a:r>
            <a:r>
              <a:rPr lang="en-US" altLang="zh-CN" sz="2135" dirty="0"/>
              <a:t>clustered</a:t>
            </a:r>
            <a:r>
              <a:rPr lang="zh-CN" altLang="en-US" sz="2135" dirty="0"/>
              <a:t>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4</a:t>
            </a:r>
            <a:r>
              <a:rPr lang="zh-CN" altLang="en-US" sz="2135" dirty="0"/>
              <a:t>）</a:t>
            </a:r>
            <a:r>
              <a:rPr lang="en-US" altLang="zh-CN" sz="2135" dirty="0"/>
              <a:t>(&lt;</a:t>
            </a:r>
            <a:r>
              <a:rPr lang="zh-CN" altLang="en-US" sz="2135" dirty="0"/>
              <a:t>列名</a:t>
            </a:r>
            <a:r>
              <a:rPr lang="en-US" altLang="zh-CN" sz="2135" dirty="0"/>
              <a:t>&gt;[,…16])</a:t>
            </a:r>
            <a:r>
              <a:rPr lang="zh-CN" altLang="en-US" sz="2135" dirty="0"/>
              <a:t>：</a:t>
            </a:r>
            <a:r>
              <a:rPr sz="2135" dirty="0">
                <a:sym typeface="+mn-ea"/>
              </a:rPr>
              <a:t>指定附加primary key约束的列名，最多16列，</a:t>
            </a:r>
            <a:r>
              <a:rPr sz="2135" dirty="0" smtClean="0">
                <a:solidFill>
                  <a:schemeClr val="accent5"/>
                </a:solidFill>
                <a:sym typeface="+mn-ea"/>
              </a:rPr>
              <a:t>列名定义同时附加约束时</a:t>
            </a:r>
            <a:r>
              <a:rPr sz="2135" b="1" dirty="0" smtClean="0">
                <a:solidFill>
                  <a:schemeClr val="accent5"/>
                </a:solidFill>
                <a:sym typeface="+mn-ea"/>
              </a:rPr>
              <a:t>省略</a:t>
            </a:r>
            <a:r>
              <a:rPr sz="2135" dirty="0">
                <a:sym typeface="+mn-ea"/>
              </a:rPr>
              <a:t>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实体完整性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右箭头 1">
            <a:hlinkClick r:id="rId2" action="ppaction://hlinksldjump"/>
          </p:cNvPr>
          <p:cNvSpPr/>
          <p:nvPr/>
        </p:nvSpPr>
        <p:spPr>
          <a:xfrm>
            <a:off x="10100310" y="6273800"/>
            <a:ext cx="94996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>
            <a:hlinkClick r:id="rId3" action="ppaction://hlinksldjump"/>
          </p:cNvPr>
          <p:cNvSpPr/>
          <p:nvPr/>
        </p:nvSpPr>
        <p:spPr>
          <a:xfrm>
            <a:off x="11210925" y="6273800"/>
            <a:ext cx="94996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本章导读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038" y="40032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start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17520" y="1573907"/>
            <a:ext cx="8645060" cy="2076080"/>
            <a:chOff x="2154711" y="4290613"/>
            <a:chExt cx="3975100" cy="1507321"/>
          </a:xfrm>
        </p:grpSpPr>
        <p:sp>
          <p:nvSpPr>
            <p:cNvPr id="17" name="矩形 16"/>
            <p:cNvSpPr/>
            <p:nvPr/>
          </p:nvSpPr>
          <p:spPr>
            <a:xfrm>
              <a:off x="2154711" y="4658295"/>
              <a:ext cx="3975100" cy="11396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SQL Server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系统环境中，数据表是数据库中具体组织和存储数据的基本对象。数据表由表结构和表身数据组成，表结构由列名及数据类型构成，表身是用户录入的用户数据，用户录入数据的有效性会受到表（列）上定义的完整性约束限</a:t>
              </a: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制。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688505" y="4290613"/>
              <a:ext cx="659563" cy="38881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本章导读</a:t>
              </a:r>
            </a:p>
          </p:txBody>
        </p:sp>
      </p:grpSp>
      <p:pic>
        <p:nvPicPr>
          <p:cNvPr id="22" name="图片占位符 2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785598" y="1329802"/>
            <a:ext cx="2011319" cy="2011318"/>
          </a:xfrm>
        </p:spPr>
      </p:pic>
    </p:spTree>
    <p:extLst>
      <p:ext uri="{BB962C8B-B14F-4D97-AF65-F5344CB8AC3E}">
        <p14:creationId xmlns:p14="http://schemas.microsoft.com/office/powerpoint/2010/main" val="214014245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9180" y="1329690"/>
            <a:ext cx="10603230" cy="749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/>
              <a:t>实体完整性又称行完整性，要求表中有一个主键，其值不能取空值且能唯一地标识每一行。主要包括Primary Key约束、Unique约束、列Identity</a:t>
            </a:r>
            <a:r>
              <a:rPr lang="zh-CN" altLang="en-US" sz="2135" dirty="0" smtClean="0"/>
              <a:t>属性等</a:t>
            </a:r>
            <a:r>
              <a:rPr lang="zh-CN" altLang="en-US" sz="2135" dirty="0"/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6320" y="2153920"/>
            <a:ext cx="10603230" cy="37096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/>
              <a:t>2．Unique约束</a:t>
            </a:r>
          </a:p>
          <a:p>
            <a:r>
              <a:rPr lang="zh-CN" altLang="en-US" sz="2135" dirty="0"/>
              <a:t>唯一约束，用来限制非主键约束列中不能输入重复值，组成Unique约束的各列值可以为空。一个表允许定义多个唯一约束，唯一约束自动建立唯一键非聚集索引，因为Unique 约束优先唯一索引。</a:t>
            </a:r>
          </a:p>
          <a:p>
            <a:r>
              <a:rPr lang="zh-CN" altLang="en-US" sz="2135" dirty="0"/>
              <a:t>格式：[constraint &lt;约束名&gt;] unique [nonclustered|clustered][(&lt;列名&gt;[,…16])]</a:t>
            </a:r>
          </a:p>
          <a:p>
            <a:r>
              <a:rPr lang="zh-CN" altLang="en-US" sz="2135" dirty="0"/>
              <a:t>说明：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1</a:t>
            </a:r>
            <a:r>
              <a:rPr lang="zh-CN" altLang="en-US" sz="2135" dirty="0"/>
              <a:t>）</a:t>
            </a:r>
            <a:r>
              <a:rPr lang="en-US" altLang="zh-CN" sz="2135" dirty="0"/>
              <a:t>constraint &lt;</a:t>
            </a:r>
            <a:r>
              <a:rPr lang="zh-CN" altLang="en-US" sz="2135" dirty="0"/>
              <a:t>约束名</a:t>
            </a:r>
            <a:r>
              <a:rPr lang="en-US" altLang="zh-CN" sz="2135" dirty="0"/>
              <a:t>&gt;</a:t>
            </a:r>
            <a:r>
              <a:rPr lang="zh-CN" altLang="en-US" sz="2135" dirty="0"/>
              <a:t>：可选项，省略时由</a:t>
            </a:r>
            <a:r>
              <a:rPr lang="zh-CN" altLang="en-US" sz="2135" dirty="0" smtClean="0"/>
              <a:t>系统自动</a:t>
            </a:r>
            <a:r>
              <a:rPr lang="zh-CN" altLang="en-US" sz="2135" dirty="0"/>
              <a:t>生成一个约束名；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2</a:t>
            </a:r>
            <a:r>
              <a:rPr lang="zh-CN" altLang="en-US" sz="2135" dirty="0"/>
              <a:t>）</a:t>
            </a:r>
            <a:r>
              <a:rPr lang="en-US" altLang="zh-CN" sz="2135" dirty="0">
                <a:solidFill>
                  <a:schemeClr val="accent5"/>
                </a:solidFill>
              </a:rPr>
              <a:t>unique</a:t>
            </a:r>
            <a:r>
              <a:rPr lang="zh-CN" altLang="en-US" sz="2135" dirty="0">
                <a:solidFill>
                  <a:schemeClr val="accent5"/>
                </a:solidFill>
              </a:rPr>
              <a:t>：必选项</a:t>
            </a:r>
            <a:r>
              <a:rPr lang="zh-CN" altLang="en-US" sz="2135" dirty="0"/>
              <a:t>，指定约束类型为</a:t>
            </a:r>
            <a:r>
              <a:rPr lang="en-US" altLang="zh-CN" sz="2135" dirty="0"/>
              <a:t>unique</a:t>
            </a:r>
            <a:r>
              <a:rPr lang="zh-CN" altLang="en-US" sz="2135" dirty="0"/>
              <a:t>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3</a:t>
            </a:r>
            <a:r>
              <a:rPr lang="zh-CN" altLang="en-US" sz="2135" dirty="0"/>
              <a:t>）</a:t>
            </a:r>
            <a:r>
              <a:rPr lang="en-US" altLang="zh-CN" sz="2135" dirty="0" err="1"/>
              <a:t>clustered|nonclustered</a:t>
            </a:r>
            <a:r>
              <a:rPr lang="zh-CN" altLang="en-US" sz="2135" dirty="0"/>
              <a:t>：可选项，指定索引结构类别，缺省值为</a:t>
            </a:r>
            <a:r>
              <a:rPr lang="en-US" altLang="zh-CN" sz="2135" dirty="0"/>
              <a:t>clustered</a:t>
            </a:r>
            <a:r>
              <a:rPr lang="zh-CN" altLang="en-US" sz="2135" dirty="0"/>
              <a:t>；</a:t>
            </a:r>
            <a:endParaRPr lang="en-US" altLang="zh-CN" sz="2135" dirty="0"/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4</a:t>
            </a:r>
            <a:r>
              <a:rPr lang="zh-CN" altLang="en-US" sz="2135" dirty="0"/>
              <a:t>）</a:t>
            </a:r>
            <a:r>
              <a:rPr lang="en-US" altLang="zh-CN" sz="2135" dirty="0"/>
              <a:t>(&lt;</a:t>
            </a:r>
            <a:r>
              <a:rPr lang="zh-CN" altLang="en-US" sz="2135" dirty="0"/>
              <a:t>列名</a:t>
            </a:r>
            <a:r>
              <a:rPr lang="en-US" altLang="zh-CN" sz="2135" dirty="0"/>
              <a:t>&gt;[,…16])</a:t>
            </a:r>
            <a:r>
              <a:rPr lang="zh-CN" altLang="en-US" sz="2135" dirty="0"/>
              <a:t>：指定附加</a:t>
            </a:r>
            <a:r>
              <a:rPr lang="en-US" altLang="zh-CN" sz="2135" dirty="0"/>
              <a:t>Unique</a:t>
            </a:r>
            <a:r>
              <a:rPr lang="zh-CN" altLang="en-US" sz="2135" dirty="0"/>
              <a:t>约束的列名，最多</a:t>
            </a:r>
            <a:r>
              <a:rPr lang="en-US" altLang="zh-CN" sz="2135" dirty="0"/>
              <a:t>16</a:t>
            </a:r>
            <a:r>
              <a:rPr lang="zh-CN" altLang="en-US" sz="2135" dirty="0"/>
              <a:t>列，</a:t>
            </a:r>
            <a:r>
              <a:rPr lang="zh-CN" altLang="en-US" sz="2135" dirty="0">
                <a:solidFill>
                  <a:schemeClr val="accent5"/>
                </a:solidFill>
              </a:rPr>
              <a:t>列名定义同时附加约束时省略。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实体完整性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右箭头 2">
            <a:hlinkClick r:id="rId2" action="ppaction://hlinksldjump"/>
          </p:cNvPr>
          <p:cNvSpPr/>
          <p:nvPr/>
        </p:nvSpPr>
        <p:spPr>
          <a:xfrm>
            <a:off x="11210925" y="6273800"/>
            <a:ext cx="94996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2830" y="1341120"/>
            <a:ext cx="10632440" cy="749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/>
              <a:t>实体完整性又称行完整性，要求表中有一</a:t>
            </a:r>
            <a:r>
              <a:rPr lang="zh-CN" altLang="en-US" sz="2135" dirty="0" smtClean="0"/>
              <a:t>个键</a:t>
            </a:r>
            <a:r>
              <a:rPr lang="zh-CN" altLang="en-US" sz="2135" dirty="0"/>
              <a:t>，其值</a:t>
            </a:r>
            <a:r>
              <a:rPr lang="zh-CN" altLang="en-US" sz="2135" dirty="0" smtClean="0"/>
              <a:t>不能空值</a:t>
            </a:r>
            <a:r>
              <a:rPr lang="zh-CN" altLang="en-US" sz="2135" dirty="0"/>
              <a:t>且能唯一地标识每一行。实体完整性主要包括Primary Key约束、Unique约束</a:t>
            </a:r>
            <a:r>
              <a:rPr lang="zh-CN" altLang="en-US" sz="2135" dirty="0" smtClean="0"/>
              <a:t>、Identity属性约束等</a:t>
            </a:r>
            <a:r>
              <a:rPr lang="zh-CN" altLang="en-US" sz="2135" dirty="0"/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9970" y="2165350"/>
            <a:ext cx="10632440" cy="3051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 smtClean="0"/>
              <a:t>3．Identity属性约</a:t>
            </a:r>
            <a:r>
              <a:rPr lang="zh-CN" altLang="en-US" sz="2135" dirty="0"/>
              <a:t>束</a:t>
            </a:r>
          </a:p>
          <a:p>
            <a:r>
              <a:rPr lang="zh-CN" altLang="en-US" sz="2135" dirty="0"/>
              <a:t>Identity称谓标识列，用来自动生成能唯一标识每一行记录的序列值，每表只允许定义一个标识列，且列数据类型可选为tinyint、int、smallint或decimal、numeric。</a:t>
            </a:r>
          </a:p>
          <a:p>
            <a:r>
              <a:rPr lang="zh-CN" altLang="en-US" sz="2135" dirty="0"/>
              <a:t>格式：&lt;列名&gt;identity [(初始值,增量值)]</a:t>
            </a:r>
          </a:p>
          <a:p>
            <a:r>
              <a:rPr lang="zh-CN" altLang="en-US" sz="2135" dirty="0"/>
              <a:t>说明：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1</a:t>
            </a:r>
            <a:r>
              <a:rPr lang="zh-CN" altLang="en-US" sz="2135" dirty="0"/>
              <a:t>）</a:t>
            </a:r>
            <a:r>
              <a:rPr lang="en-US" altLang="zh-CN" sz="2135" dirty="0">
                <a:solidFill>
                  <a:schemeClr val="accent5"/>
                </a:solidFill>
              </a:rPr>
              <a:t>&lt;</a:t>
            </a:r>
            <a:r>
              <a:rPr lang="zh-CN" altLang="en-US" sz="2135" dirty="0">
                <a:solidFill>
                  <a:schemeClr val="accent5"/>
                </a:solidFill>
              </a:rPr>
              <a:t>列名</a:t>
            </a:r>
            <a:r>
              <a:rPr lang="en-US" altLang="zh-CN" sz="2135" dirty="0">
                <a:solidFill>
                  <a:schemeClr val="accent5"/>
                </a:solidFill>
              </a:rPr>
              <a:t>&gt;</a:t>
            </a:r>
            <a:r>
              <a:rPr lang="zh-CN" altLang="en-US" sz="2135" dirty="0">
                <a:solidFill>
                  <a:schemeClr val="accent5"/>
                </a:solidFill>
              </a:rPr>
              <a:t>：必选项</a:t>
            </a:r>
            <a:r>
              <a:rPr lang="zh-CN" altLang="en-US" sz="2135" dirty="0"/>
              <a:t>，指定附加</a:t>
            </a:r>
            <a:r>
              <a:rPr lang="en-US" altLang="zh-CN" sz="2135" dirty="0"/>
              <a:t>identity </a:t>
            </a:r>
            <a:r>
              <a:rPr lang="zh-CN" altLang="en-US" sz="2135" dirty="0"/>
              <a:t>约束的列名；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2</a:t>
            </a:r>
            <a:r>
              <a:rPr lang="zh-CN" altLang="en-US" sz="2135" dirty="0"/>
              <a:t>）</a:t>
            </a:r>
            <a:r>
              <a:rPr lang="en-US" altLang="zh-CN" sz="2135" dirty="0">
                <a:solidFill>
                  <a:schemeClr val="accent5"/>
                </a:solidFill>
              </a:rPr>
              <a:t>identity</a:t>
            </a:r>
            <a:r>
              <a:rPr lang="zh-CN" altLang="en-US" sz="2135" dirty="0">
                <a:solidFill>
                  <a:schemeClr val="accent5"/>
                </a:solidFill>
              </a:rPr>
              <a:t>：必选项</a:t>
            </a:r>
            <a:r>
              <a:rPr lang="zh-CN" altLang="en-US" sz="2135" dirty="0"/>
              <a:t>，指定约束类型为</a:t>
            </a:r>
            <a:r>
              <a:rPr lang="en-US" altLang="zh-CN" sz="2135" dirty="0"/>
              <a:t>identity</a:t>
            </a:r>
            <a:r>
              <a:rPr lang="zh-CN" altLang="en-US" sz="2135" dirty="0"/>
              <a:t>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3</a:t>
            </a:r>
            <a:r>
              <a:rPr lang="zh-CN" altLang="en-US" sz="2135" dirty="0"/>
              <a:t>）</a:t>
            </a:r>
            <a:r>
              <a:rPr lang="en-US" altLang="zh-CN" sz="2135" dirty="0"/>
              <a:t>(</a:t>
            </a:r>
            <a:r>
              <a:rPr lang="zh-CN" altLang="en-US" sz="2135" dirty="0"/>
              <a:t>初始值</a:t>
            </a:r>
            <a:r>
              <a:rPr lang="en-US" altLang="zh-CN" sz="2135" dirty="0"/>
              <a:t>,</a:t>
            </a:r>
            <a:r>
              <a:rPr lang="zh-CN" altLang="en-US" sz="2135" dirty="0"/>
              <a:t>增量值</a:t>
            </a:r>
            <a:r>
              <a:rPr lang="en-US" altLang="zh-CN" sz="2135" dirty="0"/>
              <a:t>)</a:t>
            </a:r>
            <a:r>
              <a:rPr lang="zh-CN" altLang="en-US" sz="2135" dirty="0"/>
              <a:t>：可选项，指定列值的初始值和增量值，省略时均为</a:t>
            </a:r>
            <a:r>
              <a:rPr lang="en-US" altLang="zh-CN" sz="2135" dirty="0"/>
              <a:t>1</a:t>
            </a:r>
            <a:r>
              <a:rPr lang="zh-CN" altLang="en-US" sz="2135" dirty="0"/>
              <a:t>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4</a:t>
            </a:r>
            <a:r>
              <a:rPr lang="zh-CN" altLang="en-US" sz="2135" dirty="0"/>
              <a:t>）标识列值由系统赋值，</a:t>
            </a:r>
            <a:r>
              <a:rPr lang="zh-CN" altLang="en-US" sz="2135" dirty="0">
                <a:solidFill>
                  <a:schemeClr val="accent5"/>
                </a:solidFill>
              </a:rPr>
              <a:t>不允许为人为输入或修改值</a:t>
            </a:r>
            <a:r>
              <a:rPr lang="zh-CN" altLang="en-US" sz="2135" dirty="0"/>
              <a:t>，</a:t>
            </a:r>
            <a:r>
              <a:rPr lang="zh-CN" altLang="en-US" sz="2135" dirty="0">
                <a:solidFill>
                  <a:schemeClr val="accent5"/>
                </a:solidFill>
              </a:rPr>
              <a:t>也不允许定义默认值或空值</a:t>
            </a:r>
            <a:r>
              <a:rPr lang="zh-CN" altLang="en-US" sz="2135" dirty="0"/>
              <a:t>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实体完整性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右箭头 1">
            <a:hlinkClick r:id="rId2" action="ppaction://hlinksldjump"/>
          </p:cNvPr>
          <p:cNvSpPr/>
          <p:nvPr/>
        </p:nvSpPr>
        <p:spPr>
          <a:xfrm>
            <a:off x="11241405" y="6269990"/>
            <a:ext cx="94996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2195" y="1278255"/>
            <a:ext cx="10610215" cy="1407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/>
              <a:t>参照完整性又称引用完整性，</a:t>
            </a:r>
            <a:r>
              <a:rPr lang="zh-CN" altLang="en-US" sz="2135" dirty="0">
                <a:solidFill>
                  <a:schemeClr val="accent5"/>
                </a:solidFill>
              </a:rPr>
              <a:t>用于保证两个相关表的数据一致性</a:t>
            </a:r>
            <a:r>
              <a:rPr lang="zh-CN" altLang="en-US" sz="2135" dirty="0"/>
              <a:t>，主要通过定义主表（被参照表）Primary Key或Unique约束和从表（参照表）Foreign Key约束来实现。Foreign Key称谓外键约束，用来根据主表主键的数据集合来限制从表外键的数据相容性</a:t>
            </a:r>
            <a:r>
              <a:rPr lang="zh-CN" altLang="en-US" sz="2135"/>
              <a:t>，作为从表外</a:t>
            </a:r>
            <a:r>
              <a:rPr lang="zh-CN" altLang="en-US" sz="2135" dirty="0"/>
              <a:t>键的值要么是空值，要么是主表主键存在的值。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9335" y="2796540"/>
            <a:ext cx="10610215" cy="33807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/>
              <a:t>格式：[constraint &lt;约束名&gt;] foreign key[(&lt;列名&gt;[,…16])] references &lt;主表名&gt;(&lt;列名&gt;[,…16])</a:t>
            </a:r>
          </a:p>
          <a:p>
            <a:r>
              <a:rPr lang="zh-CN" altLang="en-US" sz="2135" dirty="0"/>
              <a:t>说明：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1</a:t>
            </a:r>
            <a:r>
              <a:rPr lang="zh-CN" altLang="en-US" sz="2135" dirty="0"/>
              <a:t>）</a:t>
            </a:r>
            <a:r>
              <a:rPr lang="en-US" altLang="zh-CN" sz="2135" dirty="0"/>
              <a:t>constraint &lt;</a:t>
            </a:r>
            <a:r>
              <a:rPr lang="zh-CN" altLang="en-US" sz="2135" dirty="0"/>
              <a:t>约束名</a:t>
            </a:r>
            <a:r>
              <a:rPr lang="en-US" altLang="zh-CN" sz="2135" dirty="0"/>
              <a:t>&gt;</a:t>
            </a:r>
            <a:r>
              <a:rPr lang="zh-CN" altLang="en-US" sz="2135" dirty="0"/>
              <a:t>：可选项，省略时由</a:t>
            </a:r>
            <a:r>
              <a:rPr lang="zh-CN" altLang="en-US" sz="2135" dirty="0" smtClean="0"/>
              <a:t>系统自动</a:t>
            </a:r>
            <a:r>
              <a:rPr lang="zh-CN" altLang="en-US" sz="2135" dirty="0"/>
              <a:t>生成一个约束名；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2</a:t>
            </a:r>
            <a:r>
              <a:rPr lang="zh-CN" altLang="en-US" sz="2135" dirty="0"/>
              <a:t>）</a:t>
            </a:r>
            <a:r>
              <a:rPr lang="en-US" altLang="zh-CN" sz="2135" dirty="0">
                <a:solidFill>
                  <a:schemeClr val="accent5"/>
                </a:solidFill>
              </a:rPr>
              <a:t>foreign key[(&lt;</a:t>
            </a:r>
            <a:r>
              <a:rPr lang="zh-CN" altLang="en-US" sz="2135" dirty="0">
                <a:solidFill>
                  <a:schemeClr val="accent5"/>
                </a:solidFill>
              </a:rPr>
              <a:t>列名</a:t>
            </a:r>
            <a:r>
              <a:rPr lang="en-US" altLang="zh-CN" sz="2135" dirty="0">
                <a:solidFill>
                  <a:schemeClr val="accent5"/>
                </a:solidFill>
              </a:rPr>
              <a:t>&gt;[,…16])]</a:t>
            </a:r>
            <a:r>
              <a:rPr lang="zh-CN" altLang="en-US" sz="2135" dirty="0">
                <a:solidFill>
                  <a:schemeClr val="accent5"/>
                </a:solidFill>
              </a:rPr>
              <a:t>：必选项</a:t>
            </a:r>
            <a:r>
              <a:rPr lang="zh-CN" altLang="en-US" sz="2135" dirty="0"/>
              <a:t>，指定约束类型为</a:t>
            </a:r>
            <a:r>
              <a:rPr lang="en-US" altLang="zh-CN" sz="2135" dirty="0"/>
              <a:t>foreign key</a:t>
            </a:r>
            <a:r>
              <a:rPr lang="zh-CN" altLang="en-US" sz="2135" dirty="0"/>
              <a:t>，列名可选，省略时外键（被引用）列名与主键（引用）列名同名；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3</a:t>
            </a:r>
            <a:r>
              <a:rPr lang="zh-CN" altLang="en-US" sz="2135" dirty="0"/>
              <a:t>）</a:t>
            </a:r>
            <a:r>
              <a:rPr lang="en-US" altLang="zh-CN" sz="2135" dirty="0">
                <a:solidFill>
                  <a:schemeClr val="accent5"/>
                </a:solidFill>
              </a:rPr>
              <a:t>references &lt;</a:t>
            </a:r>
            <a:r>
              <a:rPr lang="zh-CN" altLang="en-US" sz="2135" dirty="0">
                <a:solidFill>
                  <a:schemeClr val="accent5"/>
                </a:solidFill>
              </a:rPr>
              <a:t>主表名</a:t>
            </a:r>
            <a:r>
              <a:rPr lang="en-US" altLang="zh-CN" sz="2135" dirty="0">
                <a:solidFill>
                  <a:schemeClr val="accent5"/>
                </a:solidFill>
              </a:rPr>
              <a:t>&gt;(&lt;</a:t>
            </a:r>
            <a:r>
              <a:rPr lang="zh-CN" altLang="en-US" sz="2135" dirty="0">
                <a:solidFill>
                  <a:schemeClr val="accent5"/>
                </a:solidFill>
              </a:rPr>
              <a:t>列名</a:t>
            </a:r>
            <a:r>
              <a:rPr lang="en-US" altLang="zh-CN" sz="2135" dirty="0">
                <a:solidFill>
                  <a:schemeClr val="accent5"/>
                </a:solidFill>
              </a:rPr>
              <a:t>&gt;[,…16])</a:t>
            </a:r>
            <a:r>
              <a:rPr lang="zh-CN" altLang="en-US" sz="2135" dirty="0">
                <a:solidFill>
                  <a:schemeClr val="accent5"/>
                </a:solidFill>
              </a:rPr>
              <a:t>：必选项</a:t>
            </a:r>
            <a:r>
              <a:rPr lang="zh-CN" altLang="en-US" sz="2135" dirty="0"/>
              <a:t>，指定主键表（引用表）及引用列名；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4</a:t>
            </a:r>
            <a:r>
              <a:rPr lang="zh-CN" altLang="en-US" sz="2135" dirty="0"/>
              <a:t>）从表外键的列数和主表主键的列数必须相同，对应列的数据类型也必须相同，但是外键（被引用）列名与主键（引用）</a:t>
            </a:r>
            <a:r>
              <a:rPr lang="zh-CN" altLang="en-US" sz="2135" dirty="0">
                <a:solidFill>
                  <a:schemeClr val="accent5"/>
                </a:solidFill>
              </a:rPr>
              <a:t>列名不必相同</a:t>
            </a:r>
            <a:r>
              <a:rPr lang="zh-CN" altLang="en-US" sz="2135" dirty="0"/>
              <a:t>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参照完整性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39905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右箭头 2">
            <a:hlinkClick r:id="rId2" action="ppaction://hlinksldjump"/>
          </p:cNvPr>
          <p:cNvSpPr/>
          <p:nvPr/>
        </p:nvSpPr>
        <p:spPr>
          <a:xfrm>
            <a:off x="11241405" y="6269990"/>
            <a:ext cx="94996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267460"/>
            <a:ext cx="10603230" cy="749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/>
              <a:t>在SQL Server系统中，用户自定义的完整性是指域完整性（列完整性），用于保证列数据输入的有效性和合理性。其主要包</a:t>
            </a:r>
            <a:r>
              <a:rPr lang="zh-CN" altLang="en-US" sz="2135" dirty="0" smtClean="0"/>
              <a:t>括</a:t>
            </a:r>
            <a:r>
              <a:rPr lang="en-US" altLang="zh-CN" sz="2135" dirty="0" smtClean="0"/>
              <a:t>d</a:t>
            </a:r>
            <a:r>
              <a:rPr lang="zh-CN" altLang="en-US" sz="2135" dirty="0" smtClean="0"/>
              <a:t>efault</a:t>
            </a:r>
            <a:r>
              <a:rPr lang="zh-CN" altLang="en-US" sz="2135" dirty="0"/>
              <a:t>约束</a:t>
            </a:r>
            <a:r>
              <a:rPr lang="zh-CN" altLang="en-US" sz="2135" dirty="0" smtClean="0"/>
              <a:t>、</a:t>
            </a:r>
            <a:r>
              <a:rPr lang="en-US" altLang="zh-CN" sz="2135" dirty="0" smtClean="0"/>
              <a:t>c</a:t>
            </a:r>
            <a:r>
              <a:rPr lang="zh-CN" altLang="en-US" sz="2135" dirty="0" smtClean="0"/>
              <a:t>heck</a:t>
            </a:r>
            <a:r>
              <a:rPr lang="zh-CN" altLang="en-US" sz="2135" dirty="0"/>
              <a:t>约束</a:t>
            </a:r>
            <a:r>
              <a:rPr lang="zh-CN" altLang="en-US" sz="2135" dirty="0" smtClean="0"/>
              <a:t>、</a:t>
            </a:r>
            <a:r>
              <a:rPr lang="en-US" altLang="zh-CN" sz="2135" dirty="0" smtClean="0"/>
              <a:t>n</a:t>
            </a:r>
            <a:r>
              <a:rPr lang="zh-CN" altLang="en-US" sz="2135" dirty="0" smtClean="0"/>
              <a:t>ot </a:t>
            </a:r>
            <a:r>
              <a:rPr lang="en-US" altLang="zh-CN" sz="2135" dirty="0" smtClean="0"/>
              <a:t>n</a:t>
            </a:r>
            <a:r>
              <a:rPr lang="zh-CN" altLang="en-US" sz="2135" dirty="0" smtClean="0"/>
              <a:t>ull</a:t>
            </a:r>
            <a:r>
              <a:rPr lang="zh-CN" altLang="en-US" sz="2135" dirty="0"/>
              <a:t>约束等。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3620" y="2474595"/>
            <a:ext cx="10603230" cy="272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 smtClean="0"/>
              <a:t>1．</a:t>
            </a:r>
            <a:r>
              <a:rPr lang="en-US" altLang="zh-CN" sz="2135" dirty="0" smtClean="0"/>
              <a:t>d</a:t>
            </a:r>
            <a:r>
              <a:rPr lang="zh-CN" altLang="en-US" sz="2135" dirty="0" smtClean="0"/>
              <a:t>efault</a:t>
            </a:r>
            <a:r>
              <a:rPr lang="zh-CN" altLang="en-US" sz="2135" dirty="0"/>
              <a:t>约束</a:t>
            </a:r>
          </a:p>
          <a:p>
            <a:r>
              <a:rPr lang="en-US" altLang="zh-CN" sz="2135" dirty="0"/>
              <a:t>default</a:t>
            </a:r>
            <a:r>
              <a:rPr lang="zh-CN" altLang="en-US" sz="2135" dirty="0"/>
              <a:t>称为默认值约束，当输入数据时，若没有为某列提供值，则将所定义的默认值提供给该列。默认值可以是常量，也可以是表达式，如用</a:t>
            </a:r>
            <a:r>
              <a:rPr lang="en-US" altLang="zh-CN" sz="2135" dirty="0"/>
              <a:t>getdate()</a:t>
            </a:r>
            <a:r>
              <a:rPr lang="zh-CN" altLang="en-US" sz="2135" dirty="0"/>
              <a:t>函数返回系统日期</a:t>
            </a:r>
            <a:r>
              <a:rPr lang="zh-CN" altLang="en-US" sz="2135" dirty="0" smtClean="0"/>
              <a:t>。</a:t>
            </a:r>
            <a:endParaRPr lang="en-US" altLang="zh-CN" sz="2135" dirty="0" smtClean="0"/>
          </a:p>
          <a:p>
            <a:r>
              <a:rPr lang="zh-CN" altLang="en-US" sz="2135" dirty="0" smtClean="0"/>
              <a:t>格</a:t>
            </a:r>
            <a:r>
              <a:rPr lang="zh-CN" altLang="en-US" sz="2135" dirty="0"/>
              <a:t>式：[constraint &lt;约束名&gt;] default &lt;默认值&gt; [for &lt;列名&gt;]</a:t>
            </a:r>
          </a:p>
          <a:p>
            <a:r>
              <a:rPr lang="zh-CN" altLang="en-US" sz="2135" dirty="0"/>
              <a:t>说明：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1</a:t>
            </a:r>
            <a:r>
              <a:rPr lang="zh-CN" altLang="en-US" sz="2135" dirty="0"/>
              <a:t>）</a:t>
            </a:r>
            <a:r>
              <a:rPr lang="en-US" altLang="zh-CN" sz="2135" dirty="0"/>
              <a:t>constraint &lt;</a:t>
            </a:r>
            <a:r>
              <a:rPr lang="zh-CN" altLang="en-US" sz="2135" dirty="0"/>
              <a:t>约束名</a:t>
            </a:r>
            <a:r>
              <a:rPr lang="en-US" altLang="zh-CN" sz="2135" dirty="0"/>
              <a:t>&gt;</a:t>
            </a:r>
            <a:r>
              <a:rPr lang="zh-CN" altLang="en-US" sz="2135" dirty="0"/>
              <a:t>：可选项，省略时由</a:t>
            </a:r>
            <a:r>
              <a:rPr lang="zh-CN" altLang="en-US" sz="2135" dirty="0" smtClean="0"/>
              <a:t>系统自动</a:t>
            </a:r>
            <a:r>
              <a:rPr lang="zh-CN" altLang="en-US" sz="2135" dirty="0"/>
              <a:t>生成一个约束名；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2</a:t>
            </a:r>
            <a:r>
              <a:rPr lang="zh-CN" altLang="en-US" sz="2135" dirty="0"/>
              <a:t>）</a:t>
            </a:r>
            <a:r>
              <a:rPr lang="en-US" altLang="zh-CN" sz="2135" dirty="0">
                <a:solidFill>
                  <a:schemeClr val="accent5"/>
                </a:solidFill>
              </a:rPr>
              <a:t>default &lt;</a:t>
            </a:r>
            <a:r>
              <a:rPr lang="zh-CN" altLang="en-US" sz="2135" dirty="0">
                <a:solidFill>
                  <a:schemeClr val="accent5"/>
                </a:solidFill>
              </a:rPr>
              <a:t>默认值</a:t>
            </a:r>
            <a:r>
              <a:rPr lang="en-US" altLang="zh-CN" sz="2135" dirty="0">
                <a:solidFill>
                  <a:schemeClr val="accent5"/>
                </a:solidFill>
              </a:rPr>
              <a:t>&gt; </a:t>
            </a:r>
            <a:r>
              <a:rPr lang="zh-CN" altLang="en-US" sz="2135" dirty="0">
                <a:solidFill>
                  <a:schemeClr val="accent5"/>
                </a:solidFill>
              </a:rPr>
              <a:t>：必选项</a:t>
            </a:r>
            <a:r>
              <a:rPr lang="zh-CN" altLang="en-US" sz="2135" dirty="0"/>
              <a:t>，指定约束类型为</a:t>
            </a:r>
            <a:r>
              <a:rPr lang="en-US" altLang="zh-CN" sz="2135" dirty="0"/>
              <a:t>default</a:t>
            </a:r>
            <a:r>
              <a:rPr lang="zh-CN" altLang="en-US" sz="2135" dirty="0"/>
              <a:t>及其缺省时的自动赋值；</a:t>
            </a:r>
          </a:p>
          <a:p>
            <a:r>
              <a:rPr sz="2135" dirty="0"/>
              <a:t>（3）</a:t>
            </a:r>
            <a:r>
              <a:rPr sz="2135" dirty="0">
                <a:solidFill>
                  <a:schemeClr val="accent5"/>
                </a:solidFill>
              </a:rPr>
              <a:t>for &lt;列名&gt;：</a:t>
            </a:r>
            <a:r>
              <a:rPr sz="2135" dirty="0"/>
              <a:t>指定附加default 约束的列名，</a:t>
            </a:r>
            <a:r>
              <a:rPr sz="2135" dirty="0" smtClean="0">
                <a:solidFill>
                  <a:schemeClr val="accent5"/>
                </a:solidFill>
              </a:rPr>
              <a:t>列名定义同时附加约束时省略</a:t>
            </a:r>
            <a:r>
              <a:rPr sz="2135" dirty="0">
                <a:solidFill>
                  <a:schemeClr val="accent5"/>
                </a:solidFill>
              </a:rPr>
              <a:t>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用户自定义完整性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endParaRPr kumimoji="0" 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右箭头 1">
            <a:hlinkClick r:id="rId2" action="ppaction://hlinksldjump"/>
          </p:cNvPr>
          <p:cNvSpPr/>
          <p:nvPr/>
        </p:nvSpPr>
        <p:spPr>
          <a:xfrm>
            <a:off x="11241405" y="6269990"/>
            <a:ext cx="94996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3785" y="1329690"/>
            <a:ext cx="10588625" cy="749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/>
              <a:t>在</a:t>
            </a:r>
            <a:r>
              <a:rPr lang="en-US" altLang="zh-CN" sz="2135" dirty="0"/>
              <a:t>SQL Server</a:t>
            </a:r>
            <a:r>
              <a:rPr lang="zh-CN" altLang="en-US" sz="2135" dirty="0"/>
              <a:t>系统中，用户自定义的完整性是指域完整性（列完整性），用于保证列数据输入的有效性和合理性。其主要包括</a:t>
            </a:r>
            <a:r>
              <a:rPr lang="en-US" altLang="zh-CN" sz="2135" dirty="0"/>
              <a:t>default</a:t>
            </a:r>
            <a:r>
              <a:rPr lang="zh-CN" altLang="en-US" sz="2135" dirty="0"/>
              <a:t>约束、</a:t>
            </a:r>
            <a:r>
              <a:rPr lang="en-US" altLang="zh-CN" sz="2135" dirty="0"/>
              <a:t>check</a:t>
            </a:r>
            <a:r>
              <a:rPr lang="zh-CN" altLang="en-US" sz="2135" dirty="0"/>
              <a:t>约束、</a:t>
            </a:r>
            <a:r>
              <a:rPr lang="en-US" altLang="zh-CN" sz="2135" dirty="0"/>
              <a:t>not null</a:t>
            </a:r>
            <a:r>
              <a:rPr lang="zh-CN" altLang="en-US" sz="2135" dirty="0"/>
              <a:t>约束等。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0925" y="2536825"/>
            <a:ext cx="10588625" cy="3051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 smtClean="0"/>
              <a:t>2．</a:t>
            </a:r>
            <a:r>
              <a:rPr lang="en-US" altLang="zh-CN" sz="2135" dirty="0" smtClean="0"/>
              <a:t>c</a:t>
            </a:r>
            <a:r>
              <a:rPr lang="zh-CN" altLang="en-US" sz="2135" dirty="0" smtClean="0"/>
              <a:t>heck</a:t>
            </a:r>
            <a:r>
              <a:rPr lang="zh-CN" altLang="en-US" sz="2135" dirty="0"/>
              <a:t>约束</a:t>
            </a:r>
          </a:p>
          <a:p>
            <a:r>
              <a:rPr lang="en-US" altLang="zh-CN" sz="2135" dirty="0"/>
              <a:t>check</a:t>
            </a:r>
            <a:r>
              <a:rPr lang="zh-CN" altLang="en-US" sz="2135" dirty="0"/>
              <a:t>称为检查约束，通过限制列的取值范围来强制域的完整性，这与外键约束中的数据相容性规则相似，不过外键约束是依据主表主键的数据集合，而检查约束则是利用逻辑表达式来限制列上可接受的数据范围，而非基于其他表的数据集合。不能在</a:t>
            </a:r>
            <a:r>
              <a:rPr lang="en-US" altLang="zh-CN" sz="2135" dirty="0"/>
              <a:t>text</a:t>
            </a:r>
            <a:r>
              <a:rPr lang="zh-CN" altLang="en-US" sz="2135" dirty="0"/>
              <a:t>、</a:t>
            </a:r>
            <a:r>
              <a:rPr lang="en-US" altLang="zh-CN" sz="2135" dirty="0"/>
              <a:t>ntext</a:t>
            </a:r>
            <a:r>
              <a:rPr lang="zh-CN" altLang="en-US" sz="2135" dirty="0"/>
              <a:t>、</a:t>
            </a:r>
            <a:r>
              <a:rPr lang="en-US" altLang="zh-CN" sz="2135" dirty="0"/>
              <a:t>image</a:t>
            </a:r>
            <a:r>
              <a:rPr lang="zh-CN" altLang="en-US" sz="2135" dirty="0"/>
              <a:t>列上定义</a:t>
            </a:r>
            <a:r>
              <a:rPr lang="en-US" altLang="zh-CN" sz="2135" dirty="0"/>
              <a:t>check</a:t>
            </a:r>
            <a:r>
              <a:rPr lang="zh-CN" altLang="en-US" sz="2135" dirty="0"/>
              <a:t>约束</a:t>
            </a:r>
            <a:r>
              <a:rPr lang="zh-CN" altLang="en-US" sz="2135" dirty="0" smtClean="0"/>
              <a:t>。</a:t>
            </a:r>
            <a:endParaRPr lang="zh-CN" altLang="en-US" sz="2135" dirty="0"/>
          </a:p>
          <a:p>
            <a:r>
              <a:rPr lang="zh-CN" altLang="en-US" sz="2135" dirty="0"/>
              <a:t>格式：[constraint &lt;约束名&gt;] check(&lt;列名条件表达式&gt;)</a:t>
            </a:r>
          </a:p>
          <a:p>
            <a:r>
              <a:rPr lang="zh-CN" altLang="en-US" sz="2135" dirty="0"/>
              <a:t>说明：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1</a:t>
            </a:r>
            <a:r>
              <a:rPr lang="zh-CN" altLang="en-US" sz="2135" dirty="0"/>
              <a:t>）</a:t>
            </a:r>
            <a:r>
              <a:rPr lang="en-US" altLang="zh-CN" sz="2135" dirty="0"/>
              <a:t>constraint &lt;</a:t>
            </a:r>
            <a:r>
              <a:rPr lang="zh-CN" altLang="en-US" sz="2135" dirty="0"/>
              <a:t>约束名</a:t>
            </a:r>
            <a:r>
              <a:rPr lang="en-US" altLang="zh-CN" sz="2135" dirty="0"/>
              <a:t>&gt;</a:t>
            </a:r>
            <a:r>
              <a:rPr lang="zh-CN" altLang="en-US" sz="2135" dirty="0"/>
              <a:t>：可选项，省略时由</a:t>
            </a:r>
            <a:r>
              <a:rPr lang="zh-CN" altLang="en-US" sz="2135" dirty="0" smtClean="0"/>
              <a:t>系统自动</a:t>
            </a:r>
            <a:r>
              <a:rPr lang="zh-CN" altLang="en-US" sz="2135" dirty="0"/>
              <a:t>生成一个约束名；</a:t>
            </a:r>
          </a:p>
          <a:p>
            <a:r>
              <a:rPr lang="zh-CN" altLang="en-US" sz="2135" dirty="0"/>
              <a:t>（</a:t>
            </a:r>
            <a:r>
              <a:rPr lang="en-US" altLang="zh-CN" sz="2135" dirty="0"/>
              <a:t>2</a:t>
            </a:r>
            <a:r>
              <a:rPr lang="zh-CN" altLang="en-US" sz="2135" dirty="0"/>
              <a:t>）</a:t>
            </a:r>
            <a:r>
              <a:rPr lang="en-US" altLang="zh-CN" sz="2135" dirty="0">
                <a:solidFill>
                  <a:schemeClr val="accent5"/>
                </a:solidFill>
              </a:rPr>
              <a:t>check(&lt;</a:t>
            </a:r>
            <a:r>
              <a:rPr lang="zh-CN" altLang="en-US" sz="2135" dirty="0">
                <a:solidFill>
                  <a:schemeClr val="accent5"/>
                </a:solidFill>
              </a:rPr>
              <a:t>列名条件表达式</a:t>
            </a:r>
            <a:r>
              <a:rPr lang="en-US" altLang="zh-CN" sz="2135" dirty="0">
                <a:solidFill>
                  <a:schemeClr val="accent5"/>
                </a:solidFill>
              </a:rPr>
              <a:t>&gt;) </a:t>
            </a:r>
            <a:r>
              <a:rPr lang="zh-CN" altLang="en-US" sz="2135" dirty="0">
                <a:solidFill>
                  <a:schemeClr val="accent5"/>
                </a:solidFill>
              </a:rPr>
              <a:t>：必选项</a:t>
            </a:r>
            <a:r>
              <a:rPr lang="zh-CN" altLang="en-US" sz="2135" dirty="0"/>
              <a:t>，指定约束类型为</a:t>
            </a:r>
            <a:r>
              <a:rPr lang="en-US" altLang="zh-CN" sz="2135" dirty="0"/>
              <a:t>check</a:t>
            </a:r>
            <a:r>
              <a:rPr lang="zh-CN" altLang="en-US" sz="2135" dirty="0"/>
              <a:t>及其条件表达式。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用户自定义完整性（续）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endParaRPr kumimoji="0" 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右箭头 1">
            <a:hlinkClick r:id="rId2" action="ppaction://hlinksldjump"/>
          </p:cNvPr>
          <p:cNvSpPr/>
          <p:nvPr/>
        </p:nvSpPr>
        <p:spPr>
          <a:xfrm>
            <a:off x="11241405" y="6269990"/>
            <a:ext cx="94996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8225" y="1325245"/>
            <a:ext cx="10647045" cy="749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/>
              <a:t>在</a:t>
            </a:r>
            <a:r>
              <a:rPr lang="en-US" altLang="zh-CN" sz="2135" dirty="0"/>
              <a:t>SQL Server</a:t>
            </a:r>
            <a:r>
              <a:rPr lang="zh-CN" altLang="en-US" sz="2135" dirty="0"/>
              <a:t>系统中，用户自定义的完整性是指域完整性（列完整性），用于保证列数据输入的有效性和合理性。其主要包括</a:t>
            </a:r>
            <a:r>
              <a:rPr lang="en-US" altLang="zh-CN" sz="2135" dirty="0"/>
              <a:t>default</a:t>
            </a:r>
            <a:r>
              <a:rPr lang="zh-CN" altLang="en-US" sz="2135" dirty="0"/>
              <a:t>约束、</a:t>
            </a:r>
            <a:r>
              <a:rPr lang="en-US" altLang="zh-CN" sz="2135" dirty="0"/>
              <a:t>check</a:t>
            </a:r>
            <a:r>
              <a:rPr lang="zh-CN" altLang="en-US" sz="2135" dirty="0"/>
              <a:t>约束、</a:t>
            </a:r>
            <a:r>
              <a:rPr lang="en-US" altLang="zh-CN" sz="2135" dirty="0"/>
              <a:t>not null</a:t>
            </a:r>
            <a:r>
              <a:rPr lang="zh-CN" altLang="en-US" sz="2135" dirty="0"/>
              <a:t>约束等</a:t>
            </a:r>
            <a:r>
              <a:rPr lang="zh-CN" altLang="en-US" sz="2135" dirty="0" smtClean="0"/>
              <a:t>。</a:t>
            </a:r>
            <a:endParaRPr lang="zh-CN" altLang="en-US" sz="2135" dirty="0"/>
          </a:p>
        </p:txBody>
      </p:sp>
      <p:sp>
        <p:nvSpPr>
          <p:cNvPr id="12" name="TextBox 11"/>
          <p:cNvSpPr txBox="1"/>
          <p:nvPr/>
        </p:nvSpPr>
        <p:spPr>
          <a:xfrm>
            <a:off x="1015365" y="2460625"/>
            <a:ext cx="10647045" cy="2555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 smtClean="0"/>
              <a:t>3．</a:t>
            </a:r>
            <a:r>
              <a:rPr lang="en-US" altLang="zh-CN" sz="2135" dirty="0"/>
              <a:t> not null</a:t>
            </a:r>
            <a:r>
              <a:rPr lang="zh-CN" altLang="en-US" sz="2135" dirty="0"/>
              <a:t>约</a:t>
            </a:r>
            <a:r>
              <a:rPr lang="zh-CN" altLang="en-US" sz="2135" dirty="0" smtClean="0"/>
              <a:t>束</a:t>
            </a:r>
          </a:p>
          <a:p>
            <a:r>
              <a:rPr lang="en-US" altLang="zh-CN" sz="2400" dirty="0"/>
              <a:t>not null</a:t>
            </a:r>
            <a:r>
              <a:rPr lang="zh-CN" altLang="zh-CN" sz="2400" dirty="0"/>
              <a:t>称为非空值约束，用来限制字段不接受</a:t>
            </a:r>
            <a:r>
              <a:rPr lang="en-US" altLang="zh-CN" sz="2400" dirty="0"/>
              <a:t>NULL</a:t>
            </a:r>
            <a:r>
              <a:rPr lang="zh-CN" altLang="zh-CN" sz="2400" dirty="0"/>
              <a:t>值，即当对表进行插入（</a:t>
            </a:r>
            <a:r>
              <a:rPr lang="en-US" altLang="zh-CN" sz="2400" dirty="0"/>
              <a:t>insert</a:t>
            </a:r>
            <a:r>
              <a:rPr lang="zh-CN" altLang="zh-CN" sz="2400" dirty="0"/>
              <a:t>）操作时，必须给出确定的值。空值是指未填写、未知、不可用或将在以后添加的数据，并不等价于空白（空字符串）或数值</a:t>
            </a:r>
            <a:r>
              <a:rPr lang="en-US" altLang="zh-CN" sz="2400" dirty="0"/>
              <a:t>0</a:t>
            </a:r>
            <a:r>
              <a:rPr lang="zh-CN" altLang="zh-CN" sz="2400" dirty="0"/>
              <a:t>。列默认属性为</a:t>
            </a:r>
            <a:r>
              <a:rPr lang="zh-CN" altLang="zh-CN" sz="2400" dirty="0" smtClean="0"/>
              <a:t>空</a:t>
            </a:r>
            <a:r>
              <a:rPr lang="zh-CN" altLang="en-US" sz="2135" dirty="0" smtClean="0"/>
              <a:t>（Null）。</a:t>
            </a:r>
          </a:p>
          <a:p>
            <a:r>
              <a:rPr lang="zh-CN" altLang="en-US" sz="2135" dirty="0" smtClean="0"/>
              <a:t>格</a:t>
            </a:r>
            <a:r>
              <a:rPr lang="zh-CN" altLang="en-US" sz="2135" dirty="0"/>
              <a:t>式：&lt;列名&gt; not null</a:t>
            </a:r>
          </a:p>
          <a:p>
            <a:r>
              <a:rPr lang="zh-CN" altLang="en-US" sz="2135" dirty="0"/>
              <a:t>说明：在指定列上附加not null 约束。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  <a:sym typeface="+mn-ea"/>
              </a:rPr>
              <a:t>用户自定义完整性（续）</a:t>
            </a:r>
            <a:endParaRPr lang="zh-CN" altLang="en-US" sz="3200" b="1" dirty="0" smtClean="0">
              <a:solidFill>
                <a:srgbClr val="2980B9"/>
              </a:solidFill>
              <a:ea typeface="微软雅黑" panose="020B050302020402020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右箭头 1">
            <a:hlinkClick r:id="rId2" action="ppaction://hlinksldjump"/>
          </p:cNvPr>
          <p:cNvSpPr/>
          <p:nvPr/>
        </p:nvSpPr>
        <p:spPr>
          <a:xfrm>
            <a:off x="11241405" y="6269990"/>
            <a:ext cx="94996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1305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 03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数据表的创建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cxnSp>
        <p:nvCxnSpPr>
          <p:cNvPr id="14" name="直接连接符 13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9655" y="1194435"/>
            <a:ext cx="10589260" cy="420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例</a:t>
            </a:r>
            <a:r>
              <a:rPr lang="en-US" altLang="zh-CN" sz="2135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02</a:t>
            </a:r>
            <a:r>
              <a:rPr kumimoji="0" lang="en-US" altLang="zh-CN" sz="2135" b="0" i="0" kern="1200" cap="none" spc="0" normalizeH="0" baseline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】 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创建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表“班级”，并设置班级号为主键，设置学制默认值为</a:t>
            </a: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6480" y="2357755"/>
            <a:ext cx="463423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）启动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SSMS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，在“对象资源管理器”窗格中选择并展开（包容表）数据库（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JXGL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）节点，右击其“表”节点，在弹出的快捷菜单中选择“新建”→“表”命令，如</a:t>
            </a:r>
            <a:r>
              <a:rPr lang="zh-CN" altLang="en-US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所示。</a:t>
            </a:r>
            <a:endParaRPr kumimoji="0" lang="zh-CN" altLang="en-US" sz="2400" b="0" i="0" kern="1200" cap="none" spc="0" normalizeH="0" baseline="0" noProof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6480" y="1797685"/>
            <a:ext cx="1666875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1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操作步骤：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</a:rPr>
              <a:t>使用</a:t>
            </a:r>
            <a:r>
              <a:rPr lang="en-US" altLang="zh-CN" sz="3200" b="1" dirty="0">
                <a:solidFill>
                  <a:srgbClr val="2980B9"/>
                </a:solidFill>
              </a:rPr>
              <a:t>SSMS</a:t>
            </a:r>
            <a:r>
              <a:rPr lang="zh-CN" altLang="en-US" sz="3200" b="1" dirty="0">
                <a:solidFill>
                  <a:srgbClr val="2980B9"/>
                </a:solidFill>
              </a:rPr>
              <a:t>创建数据表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</a:rPr>
              <a:t>01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050" name="图片 47" descr="未标题-2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18" y="2007870"/>
            <a:ext cx="5769662" cy="359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7600" y="2358000"/>
            <a:ext cx="480075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）单击释放释放后，弹出“表设计器”窗口，在“表设计器”窗口中设置各列的属性，包括列名、数据类型（长度、精度、小数位数）、是否允许空、默认值等，如图</a:t>
            </a:r>
            <a:r>
              <a:rPr lang="en-US" altLang="zh-CN" sz="2000" dirty="0"/>
              <a:t>5-3</a:t>
            </a:r>
            <a:r>
              <a:rPr lang="zh-CN" altLang="en-US" sz="2000" dirty="0"/>
              <a:t>所示。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</a:rPr>
              <a:t>使用</a:t>
            </a:r>
            <a:r>
              <a:rPr lang="en-US" altLang="zh-CN" sz="3200" b="1" dirty="0">
                <a:solidFill>
                  <a:srgbClr val="2980B9"/>
                </a:solidFill>
              </a:rPr>
              <a:t>SSMS</a:t>
            </a:r>
            <a:r>
              <a:rPr lang="zh-CN" altLang="en-US" sz="3200" b="1" dirty="0">
                <a:solidFill>
                  <a:srgbClr val="2980B9"/>
                </a:solidFill>
              </a:rPr>
              <a:t>创建数据表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</a:rPr>
              <a:t>01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074" name="图片 48" descr="未标题-3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962" y="2001532"/>
            <a:ext cx="5483912" cy="441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49655" y="1194435"/>
            <a:ext cx="10589260" cy="420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例</a:t>
            </a:r>
            <a:r>
              <a:rPr lang="en-US" altLang="zh-CN" sz="2135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01</a:t>
            </a:r>
            <a:r>
              <a:rPr kumimoji="0" lang="en-US" altLang="zh-CN" sz="2135" b="0" i="0" kern="1200" cap="none" spc="0" normalizeH="0" baseline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】 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创建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表“班级”，并设置班级号为主键，设置学制默认值为</a:t>
            </a: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046480" y="1797685"/>
            <a:ext cx="1666875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1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操作步骤：</a:t>
            </a:r>
          </a:p>
        </p:txBody>
      </p:sp>
      <p:sp>
        <p:nvSpPr>
          <p:cNvPr id="3" name="矩形 2"/>
          <p:cNvSpPr/>
          <p:nvPr/>
        </p:nvSpPr>
        <p:spPr>
          <a:xfrm>
            <a:off x="1049655" y="4115663"/>
            <a:ext cx="4798695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说明：</a:t>
            </a:r>
          </a:p>
          <a:p>
            <a:r>
              <a:rPr lang="zh-CN" altLang="zh-CN" sz="2000" dirty="0"/>
              <a:t>①右击列名</a:t>
            </a:r>
            <a:r>
              <a:rPr lang="en-US" altLang="zh-CN" sz="2000" dirty="0"/>
              <a:t>“</a:t>
            </a:r>
            <a:r>
              <a:rPr lang="zh-CN" altLang="zh-CN" sz="2000" dirty="0"/>
              <a:t>班级号</a:t>
            </a:r>
            <a:r>
              <a:rPr lang="en-US" altLang="zh-CN" sz="2000" dirty="0"/>
              <a:t>”</a:t>
            </a:r>
            <a:r>
              <a:rPr lang="zh-CN" altLang="zh-CN" sz="2000" dirty="0"/>
              <a:t>左侧，在弹出快捷菜单中选择</a:t>
            </a:r>
            <a:r>
              <a:rPr lang="en-US" altLang="zh-CN" sz="2000" dirty="0"/>
              <a:t>“</a:t>
            </a:r>
            <a:r>
              <a:rPr lang="zh-CN" altLang="zh-CN" sz="2000" dirty="0"/>
              <a:t>设置主键</a:t>
            </a:r>
            <a:r>
              <a:rPr lang="en-US" altLang="zh-CN" sz="2000" dirty="0"/>
              <a:t>”</a:t>
            </a:r>
            <a:r>
              <a:rPr lang="zh-CN" altLang="zh-CN" sz="2000" dirty="0"/>
              <a:t>命令，可将</a:t>
            </a:r>
            <a:r>
              <a:rPr lang="en-US" altLang="zh-CN" sz="2000" dirty="0"/>
              <a:t>“</a:t>
            </a:r>
            <a:r>
              <a:rPr lang="zh-CN" altLang="zh-CN" sz="2000" dirty="0"/>
              <a:t>班级号</a:t>
            </a:r>
            <a:r>
              <a:rPr lang="en-US" altLang="zh-CN" sz="2000" dirty="0"/>
              <a:t>”</a:t>
            </a:r>
            <a:r>
              <a:rPr lang="zh-CN" altLang="zh-CN" sz="2000" dirty="0"/>
              <a:t>设置为主键（列名</a:t>
            </a:r>
            <a:r>
              <a:rPr lang="en-US" altLang="zh-CN" sz="2000" dirty="0"/>
              <a:t>“</a:t>
            </a:r>
            <a:r>
              <a:rPr lang="zh-CN" altLang="zh-CN" sz="2000" dirty="0"/>
              <a:t>班级号</a:t>
            </a:r>
            <a:r>
              <a:rPr lang="en-US" altLang="zh-CN" sz="2000" dirty="0"/>
              <a:t>”</a:t>
            </a:r>
            <a:r>
              <a:rPr lang="zh-CN" altLang="zh-CN" sz="2000" dirty="0"/>
              <a:t>左侧的钥匙标记表示该列名为主键）。</a:t>
            </a:r>
          </a:p>
          <a:p>
            <a:r>
              <a:rPr lang="zh-CN" altLang="zh-CN" sz="2000" dirty="0"/>
              <a:t>②选择列名“学制”后，选中“常规”栏目“默认值或绑定”文本框，可将“学制”默认值设置为</a:t>
            </a:r>
            <a:r>
              <a:rPr lang="en-US" altLang="zh-CN" sz="2000" dirty="0"/>
              <a:t>4</a:t>
            </a:r>
            <a:r>
              <a:rPr lang="zh-CN" altLang="zh-CN" sz="2000" dirty="0"/>
              <a:t>。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7600" y="2358000"/>
            <a:ext cx="4285840" cy="1816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prstClr val="black"/>
                </a:solidFill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</a:rPr>
              <a:t>3</a:t>
            </a:r>
            <a:r>
              <a:rPr lang="zh-CN" altLang="en-US" sz="2135" dirty="0">
                <a:solidFill>
                  <a:prstClr val="black"/>
                </a:solidFill>
              </a:rPr>
              <a:t>）编辑完各列属性后，单击“表设计器”窗口右上角的“关闭”按钮，弹出“选择名称”对话框，输入表名称“班级”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如图</a:t>
            </a:r>
            <a:r>
              <a:rPr lang="en-US" altLang="zh-CN" sz="2400" dirty="0"/>
              <a:t>5-4</a:t>
            </a:r>
            <a:r>
              <a:rPr lang="zh-CN" altLang="zh-CN" sz="2400" dirty="0"/>
              <a:t>所示</a:t>
            </a:r>
            <a:r>
              <a:rPr lang="zh-CN" altLang="zh-CN" sz="2400" dirty="0" smtClean="0"/>
              <a:t>。</a:t>
            </a:r>
            <a:endParaRPr kumimoji="0" lang="zh-CN" altLang="en-US" sz="2135" b="0" i="0" kern="1200" cap="none" spc="0" normalizeH="0" baseline="0" noProof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</a:rPr>
              <a:t>使用</a:t>
            </a:r>
            <a:r>
              <a:rPr lang="en-US" altLang="zh-CN" sz="3200" b="1" dirty="0">
                <a:solidFill>
                  <a:srgbClr val="2980B9"/>
                </a:solidFill>
              </a:rPr>
              <a:t>SSMS</a:t>
            </a:r>
            <a:r>
              <a:rPr lang="zh-CN" altLang="en-US" sz="3200" b="1" dirty="0">
                <a:solidFill>
                  <a:srgbClr val="2980B9"/>
                </a:solidFill>
              </a:rPr>
              <a:t>创建数据表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</a:rPr>
              <a:t>01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pic>
        <p:nvPicPr>
          <p:cNvPr id="4098" name="Picture 2" descr="未标题-2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51" y="1957083"/>
            <a:ext cx="3613069" cy="174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49655" y="1194435"/>
            <a:ext cx="10589260" cy="420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例</a:t>
            </a:r>
            <a:r>
              <a:rPr lang="en-US" altLang="zh-CN" sz="2135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01</a:t>
            </a:r>
            <a:r>
              <a:rPr kumimoji="0" lang="en-US" altLang="zh-CN" sz="2135" b="0" i="0" kern="1200" cap="none" spc="0" normalizeH="0" baseline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】 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创建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表“班级”，并设置班级号为主键，设置学制默认值为</a:t>
            </a: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046480" y="1797685"/>
            <a:ext cx="1666875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1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操作步骤：</a:t>
            </a:r>
          </a:p>
        </p:txBody>
      </p:sp>
    </p:spTree>
    <p:extLst>
      <p:ext uri="{BB962C8B-B14F-4D97-AF65-F5344CB8AC3E}">
        <p14:creationId xmlns:p14="http://schemas.microsoft.com/office/powerpoint/2010/main" val="56424691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占位符 3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7" name="矩形: 圆角 6"/>
          <p:cNvSpPr/>
          <p:nvPr/>
        </p:nvSpPr>
        <p:spPr>
          <a:xfrm rot="2700000">
            <a:off x="1284923" y="1254233"/>
            <a:ext cx="1668167" cy="1668167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 rot="2700000">
            <a:off x="4687212" y="-1348712"/>
            <a:ext cx="2717656" cy="2717656"/>
          </a:xfrm>
          <a:custGeom>
            <a:avLst/>
            <a:gdLst>
              <a:gd name="connsiteX0" fmla="*/ 0 w 2717656"/>
              <a:gd name="connsiteY0" fmla="*/ 2703351 h 2717656"/>
              <a:gd name="connsiteX1" fmla="*/ 2703351 w 2717656"/>
              <a:gd name="connsiteY1" fmla="*/ 0 h 2717656"/>
              <a:gd name="connsiteX2" fmla="*/ 2717656 w 2717656"/>
              <a:gd name="connsiteY2" fmla="*/ 70857 h 2717656"/>
              <a:gd name="connsiteX3" fmla="*/ 2717656 w 2717656"/>
              <a:gd name="connsiteY3" fmla="*/ 2511563 h 2717656"/>
              <a:gd name="connsiteX4" fmla="*/ 2511563 w 2717656"/>
              <a:gd name="connsiteY4" fmla="*/ 2717656 h 2717656"/>
              <a:gd name="connsiteX5" fmla="*/ 70857 w 2717656"/>
              <a:gd name="connsiteY5" fmla="*/ 2717656 h 271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7656" h="2717656">
                <a:moveTo>
                  <a:pt x="0" y="2703351"/>
                </a:moveTo>
                <a:lnTo>
                  <a:pt x="2703351" y="0"/>
                </a:lnTo>
                <a:lnTo>
                  <a:pt x="2717656" y="70857"/>
                </a:lnTo>
                <a:lnTo>
                  <a:pt x="2717656" y="2511563"/>
                </a:lnTo>
                <a:cubicBezTo>
                  <a:pt x="2717656" y="2625385"/>
                  <a:pt x="2625385" y="2717656"/>
                  <a:pt x="2511563" y="2717656"/>
                </a:cubicBezTo>
                <a:lnTo>
                  <a:pt x="70857" y="2717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62451" y="3429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内容安排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912871" y="1977152"/>
            <a:ext cx="2759358" cy="523220"/>
            <a:chOff x="6918586" y="2452132"/>
            <a:chExt cx="2759358" cy="523220"/>
          </a:xfrm>
        </p:grpSpPr>
        <p:sp>
          <p:nvSpPr>
            <p:cNvPr id="29" name="文本框 28"/>
            <p:cNvSpPr txBox="1"/>
            <p:nvPr/>
          </p:nvSpPr>
          <p:spPr>
            <a:xfrm>
              <a:off x="7717064" y="2452132"/>
              <a:ext cx="1960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l"/>
              <a:r>
                <a:rPr lang="zh-CN" altLang="en-US" sz="2800" b="1" dirty="0">
                  <a:solidFill>
                    <a:schemeClr val="accent1"/>
                  </a:solidFill>
                </a:rPr>
                <a:t>数据表概述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918586" y="2452132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01.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12871" y="2732782"/>
            <a:ext cx="2759358" cy="522605"/>
            <a:chOff x="6918586" y="3267889"/>
            <a:chExt cx="2759358" cy="523220"/>
          </a:xfrm>
        </p:grpSpPr>
        <p:sp>
          <p:nvSpPr>
            <p:cNvPr id="30" name="文本框 29"/>
            <p:cNvSpPr txBox="1"/>
            <p:nvPr/>
          </p:nvSpPr>
          <p:spPr>
            <a:xfrm>
              <a:off x="7717064" y="3267889"/>
              <a:ext cx="1960880" cy="5225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完整性约束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18586" y="326788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02.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12871" y="3487797"/>
            <a:ext cx="3114958" cy="522605"/>
            <a:chOff x="6918586" y="4083646"/>
            <a:chExt cx="3114958" cy="523220"/>
          </a:xfrm>
        </p:grpSpPr>
        <p:sp>
          <p:nvSpPr>
            <p:cNvPr id="31" name="文本框 30"/>
            <p:cNvSpPr txBox="1"/>
            <p:nvPr/>
          </p:nvSpPr>
          <p:spPr>
            <a:xfrm>
              <a:off x="7717064" y="4083646"/>
              <a:ext cx="2316480" cy="5225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数据表的创建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918586" y="408364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03.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912871" y="4242812"/>
            <a:ext cx="3114958" cy="522605"/>
            <a:chOff x="6918586" y="4899402"/>
            <a:chExt cx="3114958" cy="523220"/>
          </a:xfrm>
        </p:grpSpPr>
        <p:sp>
          <p:nvSpPr>
            <p:cNvPr id="32" name="文本框 31"/>
            <p:cNvSpPr txBox="1"/>
            <p:nvPr/>
          </p:nvSpPr>
          <p:spPr>
            <a:xfrm>
              <a:off x="7717064" y="4899402"/>
              <a:ext cx="2316480" cy="5225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数据表的修改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918586" y="4899402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04.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12871" y="4997827"/>
            <a:ext cx="3114958" cy="521970"/>
            <a:chOff x="6918586" y="4083646"/>
            <a:chExt cx="3114958" cy="522584"/>
          </a:xfrm>
        </p:grpSpPr>
        <p:sp>
          <p:nvSpPr>
            <p:cNvPr id="3" name="文本框 2"/>
            <p:cNvSpPr txBox="1"/>
            <p:nvPr/>
          </p:nvSpPr>
          <p:spPr>
            <a:xfrm>
              <a:off x="7717064" y="4083646"/>
              <a:ext cx="2316480" cy="5225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数据表的删除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918586" y="4083646"/>
              <a:ext cx="676910" cy="5225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05.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7600" y="2358000"/>
            <a:ext cx="427164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</a:t>
            </a:r>
            <a:r>
              <a:rPr lang="zh-CN" altLang="en-US" sz="2400" dirty="0" smtClean="0"/>
              <a:t>单</a:t>
            </a:r>
            <a:r>
              <a:rPr lang="zh-CN" altLang="en-US" sz="2400" dirty="0"/>
              <a:t>击“确定”按钮，返回</a:t>
            </a:r>
            <a:r>
              <a:rPr lang="en-US" sz="2400" dirty="0"/>
              <a:t>SSMS，</a:t>
            </a:r>
            <a:r>
              <a:rPr lang="zh-CN" altLang="en-US" sz="2400" dirty="0"/>
              <a:t>完成“班级”表的创建，如图</a:t>
            </a:r>
            <a:r>
              <a:rPr lang="en-US" altLang="zh-CN" sz="2400" dirty="0"/>
              <a:t>5-5</a:t>
            </a:r>
            <a:r>
              <a:rPr lang="zh-CN" altLang="en-US" sz="2400" dirty="0"/>
              <a:t>所示</a:t>
            </a:r>
            <a:endParaRPr sz="2400" dirty="0"/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</a:rPr>
              <a:t>使用</a:t>
            </a:r>
            <a:r>
              <a:rPr lang="en-US" altLang="zh-CN" sz="3200" b="1" dirty="0">
                <a:solidFill>
                  <a:srgbClr val="2980B9"/>
                </a:solidFill>
              </a:rPr>
              <a:t>SSMS</a:t>
            </a:r>
            <a:r>
              <a:rPr lang="zh-CN" altLang="en-US" sz="3200" b="1" dirty="0">
                <a:solidFill>
                  <a:srgbClr val="2980B9"/>
                </a:solidFill>
              </a:rPr>
              <a:t>创建数据表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</a:rPr>
              <a:t>01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pic>
        <p:nvPicPr>
          <p:cNvPr id="4099" name="Picture 3" descr="未标题-2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739" y="1797685"/>
            <a:ext cx="6331011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49655" y="1194435"/>
            <a:ext cx="10589260" cy="420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例</a:t>
            </a:r>
            <a:r>
              <a:rPr lang="en-US" altLang="zh-CN" sz="2135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01</a:t>
            </a:r>
            <a:r>
              <a:rPr kumimoji="0" lang="en-US" altLang="zh-CN" sz="2135" b="0" i="0" kern="1200" cap="none" spc="0" normalizeH="0" baseline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】 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创建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表“班级”，并设置班级号为主键，设置学制默认值为</a:t>
            </a: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046480" y="1797685"/>
            <a:ext cx="1666875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1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操作步骤：</a:t>
            </a:r>
          </a:p>
        </p:txBody>
      </p:sp>
      <p:sp>
        <p:nvSpPr>
          <p:cNvPr id="3" name="矩形 2"/>
          <p:cNvSpPr/>
          <p:nvPr/>
        </p:nvSpPr>
        <p:spPr>
          <a:xfrm>
            <a:off x="1017100" y="4418737"/>
            <a:ext cx="10829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注意：</a:t>
            </a:r>
          </a:p>
          <a:p>
            <a:r>
              <a:rPr lang="zh-CN" altLang="zh-CN" b="1" dirty="0"/>
              <a:t>①在“表设计器”窗口中，右击列名</a:t>
            </a:r>
            <a:r>
              <a:rPr lang="en-US" altLang="zh-CN" b="1" dirty="0"/>
              <a:t>“</a:t>
            </a:r>
            <a:r>
              <a:rPr lang="zh-CN" altLang="zh-CN" b="1" dirty="0"/>
              <a:t>班级号</a:t>
            </a:r>
            <a:r>
              <a:rPr lang="en-US" altLang="zh-CN" b="1" dirty="0"/>
              <a:t>”</a:t>
            </a:r>
            <a:r>
              <a:rPr lang="zh-CN" altLang="zh-CN" b="1" dirty="0"/>
              <a:t>所在行的任何位置，在弹出快捷菜单中选择</a:t>
            </a:r>
            <a:r>
              <a:rPr lang="en-US" altLang="zh-CN" b="1" dirty="0"/>
              <a:t>“</a:t>
            </a:r>
            <a:r>
              <a:rPr lang="zh-CN" altLang="zh-CN" b="1" dirty="0"/>
              <a:t>插入列</a:t>
            </a:r>
            <a:r>
              <a:rPr lang="en-US" altLang="zh-CN" b="1" dirty="0"/>
              <a:t>”</a:t>
            </a:r>
            <a:r>
              <a:rPr lang="zh-CN" altLang="zh-CN" b="1" dirty="0"/>
              <a:t>可在当前列前增加列；选择</a:t>
            </a:r>
            <a:r>
              <a:rPr lang="en-US" altLang="zh-CN" b="1" dirty="0"/>
              <a:t>“</a:t>
            </a:r>
            <a:r>
              <a:rPr lang="zh-CN" altLang="zh-CN" b="1" dirty="0"/>
              <a:t>删除列</a:t>
            </a:r>
            <a:r>
              <a:rPr lang="en-US" altLang="zh-CN" b="1" dirty="0"/>
              <a:t>”</a:t>
            </a:r>
            <a:r>
              <a:rPr lang="zh-CN" altLang="zh-CN" b="1" dirty="0"/>
              <a:t>可以删除当前列。</a:t>
            </a:r>
          </a:p>
          <a:p>
            <a:r>
              <a:rPr lang="zh-CN" altLang="zh-CN" b="1" dirty="0"/>
              <a:t>②在“表设计器”窗口中，若要调整列的上下位置，可选择要移动的列，然后用鼠标拖动该列到释放的位置即可。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329690"/>
            <a:ext cx="10640060" cy="2065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格式：</a:t>
            </a:r>
          </a:p>
          <a:p>
            <a:r>
              <a:rPr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create table [数据库名</a:t>
            </a:r>
            <a:r>
              <a:rPr sz="2135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.]</a:t>
            </a:r>
            <a:r>
              <a:rPr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架构名</a:t>
            </a:r>
            <a:r>
              <a:rPr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.] &lt;表名&gt; (</a:t>
            </a:r>
          </a:p>
          <a:p>
            <a:r>
              <a:rPr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{&lt;列</a:t>
            </a:r>
            <a:r>
              <a:rPr lang="zh-CN"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名</a:t>
            </a:r>
            <a:r>
              <a:rPr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定义&gt; | [&lt;列名&gt; as &lt;计算列表达式&gt;] | [&lt;表级约束说明&gt;] } </a:t>
            </a:r>
            <a:r>
              <a:rPr lang="zh-CN"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</a:p>
          <a:p>
            <a:r>
              <a:rPr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[on {文件组名|default}]      	  	/*指定存储表的文件组*/</a:t>
            </a:r>
          </a:p>
          <a:p>
            <a:r>
              <a:rPr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[textimage_on{文件组名|default}]                </a:t>
            </a:r>
            <a:r>
              <a:rPr sz="16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/*指定存储text、ntext和image类型数据的文件组*/</a:t>
            </a:r>
          </a:p>
          <a:p>
            <a:r>
              <a:rPr lang="zh-CN" altLang="en-US"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功能：在指定数据库上创建一个指定架构下的表，缺省值为当前数据库的默认架构。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1033145" y="3816985"/>
            <a:ext cx="10640060" cy="24726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/>
              <a:t>说明：</a:t>
            </a:r>
            <a:endParaRPr lang="en-US" altLang="zh-CN" sz="2135" dirty="0"/>
          </a:p>
          <a:p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（1）&lt;列</a:t>
            </a:r>
            <a:r>
              <a:rPr lang="zh-CN"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名</a:t>
            </a:r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定义&gt;：</a:t>
            </a:r>
            <a:r>
              <a:rPr lang="zh-CN" sz="1865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必选项，</a:t>
            </a:r>
            <a:r>
              <a:rPr sz="1865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定义列</a:t>
            </a:r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，包括列名、数据类型及</a:t>
            </a:r>
            <a:r>
              <a:rPr lang="zh-CN"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附加的列级</a:t>
            </a:r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约束；</a:t>
            </a:r>
          </a:p>
          <a:p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（2）[&lt;列名&gt; as&lt;计算列表达式&gt;]：定义计算列，</a:t>
            </a:r>
            <a:r>
              <a:rPr lang="zh-CN"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其</a:t>
            </a:r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值由计算列表达式得到。计算列不可定义foreign key、default或not null约束，但可作primary key或unique约束的一部分；</a:t>
            </a:r>
          </a:p>
          <a:p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（3）</a:t>
            </a:r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&lt;表级约束说明&gt;：</a:t>
            </a:r>
            <a:r>
              <a:rPr lang="zh-CN" sz="1865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定义</a:t>
            </a:r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附加</a:t>
            </a:r>
            <a:r>
              <a:rPr lang="zh-CN" sz="1865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于多列上的（表级别）</a:t>
            </a:r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约束</a:t>
            </a:r>
            <a:r>
              <a:rPr lang="zh-CN" sz="1865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；</a:t>
            </a:r>
            <a:endParaRPr sz="1865" dirty="0"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  <a:p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（4）</a:t>
            </a:r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on {文件组名|default}：</a:t>
            </a:r>
            <a:r>
              <a:rPr lang="zh-CN"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指定</a:t>
            </a:r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存储表的文件组，</a:t>
            </a:r>
            <a:r>
              <a:rPr lang="zh-CN"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缺省时为默</a:t>
            </a:r>
            <a:r>
              <a:rPr lang="zh-CN" sz="1860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认</a:t>
            </a:r>
            <a:r>
              <a:rPr lang="zh-CN"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文件</a:t>
            </a:r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组；</a:t>
            </a:r>
          </a:p>
          <a:p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）textimage_on{文件组名|default}：用来指定存储text、ntext和image类型数据的文件组，</a:t>
            </a:r>
            <a:r>
              <a:rPr lang="zh-CN"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缺省时</a:t>
            </a:r>
            <a:r>
              <a:rPr sz="1865" dirty="0">
                <a:latin typeface="华文宋体" panose="02010600040101010101" pitchFamily="2" charset="-122"/>
                <a:ea typeface="华文宋体" panose="02010600040101010101" pitchFamily="2" charset="-122"/>
              </a:rPr>
              <a:t>与表存储在同一文件组中</a:t>
            </a:r>
            <a:r>
              <a:rPr sz="2135" dirty="0"/>
              <a:t>。</a:t>
            </a: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3349" y="366923"/>
            <a:ext cx="42240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</a:rPr>
              <a:t>使用</a:t>
            </a:r>
            <a:r>
              <a:rPr lang="en-US" altLang="zh-CN" sz="3200" b="1" dirty="0">
                <a:solidFill>
                  <a:srgbClr val="2980B9"/>
                </a:solidFill>
              </a:rPr>
              <a:t>T-SQL</a:t>
            </a:r>
            <a:r>
              <a:rPr lang="zh-CN" altLang="en-US" sz="3200" b="1" dirty="0">
                <a:solidFill>
                  <a:srgbClr val="2980B9"/>
                </a:solidFill>
              </a:rPr>
              <a:t>创建数据表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</a:rPr>
              <a:t>02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535" y="1238250"/>
            <a:ext cx="10556875" cy="420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135" dirty="0"/>
              <a:t>【</a:t>
            </a:r>
            <a:r>
              <a:rPr lang="zh-CN" altLang="en-US" sz="2135" dirty="0"/>
              <a:t>例</a:t>
            </a:r>
            <a:r>
              <a:rPr lang="en-US" altLang="zh-CN" sz="2135" dirty="0"/>
              <a:t>02】</a:t>
            </a:r>
            <a:r>
              <a:rPr lang="zh-CN" altLang="en-US" sz="2135" dirty="0"/>
              <a:t>用</a:t>
            </a:r>
            <a:r>
              <a:rPr lang="en-US" altLang="zh-CN" sz="2135" dirty="0"/>
              <a:t>T-SQL</a:t>
            </a:r>
            <a:r>
              <a:rPr lang="zh-CN" altLang="en-US" sz="2135" dirty="0"/>
              <a:t>语句设计表“授课”，但不设置其相关约束。</a:t>
            </a:r>
            <a:endParaRPr lang="en-US" altLang="zh-CN" sz="2135" dirty="0"/>
          </a:p>
        </p:txBody>
      </p:sp>
      <p:sp>
        <p:nvSpPr>
          <p:cNvPr id="12" name="TextBox 11"/>
          <p:cNvSpPr txBox="1"/>
          <p:nvPr/>
        </p:nvSpPr>
        <p:spPr>
          <a:xfrm>
            <a:off x="5457825" y="2067560"/>
            <a:ext cx="6204585" cy="3049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2135" dirty="0">
                <a:latin typeface="+mn-ea"/>
              </a:rPr>
              <a:t>use </a:t>
            </a:r>
            <a:r>
              <a:rPr sz="2135" dirty="0" err="1" smtClean="0">
                <a:latin typeface="+mn-ea"/>
              </a:rPr>
              <a:t>jxgl</a:t>
            </a:r>
            <a:endParaRPr lang="en-US" sz="2135" dirty="0" smtClean="0">
              <a:latin typeface="+mn-ea"/>
            </a:endParaRPr>
          </a:p>
          <a:p>
            <a:r>
              <a:rPr lang="en-US" altLang="zh-CN" sz="2135" dirty="0">
                <a:latin typeface="+mn-ea"/>
              </a:rPr>
              <a:t>go</a:t>
            </a:r>
            <a:endParaRPr sz="2135" dirty="0">
              <a:latin typeface="+mn-ea"/>
            </a:endParaRPr>
          </a:p>
          <a:p>
            <a:r>
              <a:rPr sz="2135" dirty="0">
                <a:latin typeface="+mn-ea"/>
              </a:rPr>
              <a:t>create table 授课 (</a:t>
            </a:r>
          </a:p>
          <a:p>
            <a:r>
              <a:rPr sz="2135" dirty="0">
                <a:latin typeface="+mn-ea"/>
              </a:rPr>
              <a:t>工号 char(6),</a:t>
            </a:r>
          </a:p>
          <a:p>
            <a:r>
              <a:rPr sz="2135" dirty="0">
                <a:latin typeface="+mn-ea"/>
              </a:rPr>
              <a:t>课程号 char(2),</a:t>
            </a:r>
          </a:p>
          <a:p>
            <a:r>
              <a:rPr sz="2135" dirty="0">
                <a:latin typeface="+mn-ea"/>
              </a:rPr>
              <a:t>班级号 char(6),</a:t>
            </a:r>
          </a:p>
          <a:p>
            <a:r>
              <a:rPr sz="2135" dirty="0">
                <a:latin typeface="+mn-ea"/>
              </a:rPr>
              <a:t>课酬 int,</a:t>
            </a:r>
          </a:p>
          <a:p>
            <a:pPr fontAlgn="auto"/>
            <a:r>
              <a:rPr sz="2135" dirty="0">
                <a:latin typeface="+mn-ea"/>
              </a:rPr>
              <a:t>学期 char(1)</a:t>
            </a:r>
            <a:r>
              <a:rPr lang="en-US" sz="2135" dirty="0">
                <a:latin typeface="+mn-ea"/>
              </a:rPr>
              <a:t>,</a:t>
            </a:r>
          </a:p>
          <a:p>
            <a:r>
              <a:rPr lang="zh-CN" altLang="en-US" sz="2135" dirty="0">
                <a:latin typeface="+mn-ea"/>
              </a:rPr>
              <a:t>评价 </a:t>
            </a:r>
            <a:r>
              <a:rPr lang="en-US" altLang="zh-CN" sz="2135" dirty="0">
                <a:latin typeface="+mn-ea"/>
              </a:rPr>
              <a:t>text</a:t>
            </a:r>
            <a:r>
              <a:rPr sz="2135" dirty="0">
                <a:latin typeface="+mn-ea"/>
              </a:rPr>
              <a:t>)</a:t>
            </a:r>
          </a:p>
        </p:txBody>
      </p:sp>
      <p:pic>
        <p:nvPicPr>
          <p:cNvPr id="6" name="图片 5" descr="~GJWM%4YI31)$DHK`]2B9E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35" y="2014643"/>
            <a:ext cx="4246033" cy="2976033"/>
          </a:xfrm>
          <a:prstGeom prst="rect">
            <a:avLst/>
          </a:prstGeom>
        </p:spPr>
      </p:pic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</a:rPr>
              <a:t>使用</a:t>
            </a:r>
            <a:r>
              <a:rPr lang="en-US" altLang="zh-CN" sz="3200" b="1" dirty="0">
                <a:solidFill>
                  <a:srgbClr val="2980B9"/>
                </a:solidFill>
              </a:rPr>
              <a:t>T-SQL</a:t>
            </a:r>
            <a:r>
              <a:rPr lang="zh-CN" altLang="en-US" sz="3200" b="1" dirty="0">
                <a:solidFill>
                  <a:srgbClr val="2980B9"/>
                </a:solidFill>
              </a:rPr>
              <a:t>创建数据表（续）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</a:rPr>
              <a:t>02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19930" y="1938655"/>
            <a:ext cx="7141845" cy="33807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2135" dirty="0">
                <a:latin typeface="+mn-ea"/>
              </a:rPr>
              <a:t>use jxgl</a:t>
            </a:r>
          </a:p>
          <a:p>
            <a:r>
              <a:rPr sz="2135" dirty="0">
                <a:latin typeface="+mn-ea"/>
              </a:rPr>
              <a:t>create table 教师 (</a:t>
            </a:r>
          </a:p>
          <a:p>
            <a:r>
              <a:rPr sz="2135" dirty="0">
                <a:latin typeface="+mn-ea"/>
              </a:rPr>
              <a:t>工号 char(6) constraint </a:t>
            </a:r>
            <a:r>
              <a:rPr sz="2135" dirty="0" err="1">
                <a:latin typeface="+mn-ea"/>
              </a:rPr>
              <a:t>Pk_教师_工号</a:t>
            </a:r>
            <a:r>
              <a:rPr lang="en-US" altLang="zh-CN" sz="2135" dirty="0">
                <a:latin typeface="+mn-ea"/>
              </a:rPr>
              <a:t> </a:t>
            </a:r>
            <a:r>
              <a:rPr sz="2135" dirty="0">
                <a:latin typeface="+mn-ea"/>
              </a:rPr>
              <a:t>primary key</a:t>
            </a:r>
          </a:p>
          <a:p>
            <a:r>
              <a:rPr sz="2135" dirty="0">
                <a:latin typeface="+mn-ea"/>
              </a:rPr>
              <a:t>,姓名 char(6)</a:t>
            </a:r>
          </a:p>
          <a:p>
            <a:r>
              <a:rPr sz="2135" dirty="0">
                <a:latin typeface="+mn-ea"/>
              </a:rPr>
              <a:t>,性别 char(2)</a:t>
            </a:r>
          </a:p>
          <a:p>
            <a:r>
              <a:rPr sz="2135" dirty="0">
                <a:latin typeface="+mn-ea"/>
              </a:rPr>
              <a:t>,出生日期 datetime</a:t>
            </a:r>
          </a:p>
          <a:p>
            <a:r>
              <a:rPr sz="2135" dirty="0">
                <a:latin typeface="+mn-ea"/>
              </a:rPr>
              <a:t>,工作日期 datetime</a:t>
            </a:r>
          </a:p>
          <a:p>
            <a:r>
              <a:rPr sz="2135" dirty="0">
                <a:latin typeface="+mn-ea"/>
              </a:rPr>
              <a:t>,职称 char(6)</a:t>
            </a:r>
          </a:p>
          <a:p>
            <a:r>
              <a:rPr sz="2135" dirty="0">
                <a:latin typeface="+mn-ea"/>
              </a:rPr>
              <a:t>,基本工资 int</a:t>
            </a:r>
          </a:p>
          <a:p>
            <a:r>
              <a:rPr sz="2135" dirty="0">
                <a:latin typeface="+mn-ea"/>
              </a:rPr>
              <a:t>,婚否 bit)</a:t>
            </a:r>
          </a:p>
        </p:txBody>
      </p:sp>
      <p:pic>
        <p:nvPicPr>
          <p:cNvPr id="10" name="图片 9" descr="_`{_R`SC_@$)9~E}FP6YII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84892"/>
            <a:ext cx="3510280" cy="3552613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1068070" y="1206500"/>
            <a:ext cx="10594340" cy="420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CN" sz="2135" dirty="0">
                <a:solidFill>
                  <a:prstClr val="black"/>
                </a:solidFill>
              </a:rPr>
              <a:t>【</a:t>
            </a:r>
            <a:r>
              <a:rPr lang="zh-CN" altLang="en-US" sz="2135" dirty="0">
                <a:solidFill>
                  <a:prstClr val="black"/>
                </a:solidFill>
              </a:rPr>
              <a:t>例</a:t>
            </a:r>
            <a:r>
              <a:rPr lang="en-US" altLang="zh-CN" sz="2135" dirty="0">
                <a:solidFill>
                  <a:prstClr val="black"/>
                </a:solidFill>
              </a:rPr>
              <a:t>03】</a:t>
            </a:r>
            <a:r>
              <a:rPr lang="zh-CN" altLang="en-US" sz="2135" dirty="0">
                <a:solidFill>
                  <a:prstClr val="black"/>
                </a:solidFill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T-SQL</a:t>
            </a:r>
            <a:r>
              <a:rPr lang="zh-CN" altLang="en-US" sz="2135" dirty="0">
                <a:solidFill>
                  <a:prstClr val="black"/>
                </a:solidFill>
              </a:rPr>
              <a:t>语句设计表“教师”，仅设置列“工号”为</a:t>
            </a:r>
            <a:r>
              <a:rPr lang="zh-CN" altLang="en-US" sz="2135" dirty="0">
                <a:solidFill>
                  <a:prstClr val="black"/>
                </a:solidFill>
                <a:hlinkClick r:id="rId3" action="ppaction://hlinksldjump"/>
              </a:rPr>
              <a:t>主键</a:t>
            </a:r>
            <a:r>
              <a:rPr lang="zh-CN" altLang="en-US" sz="2135" dirty="0">
                <a:solidFill>
                  <a:prstClr val="black"/>
                </a:solidFill>
              </a:rPr>
              <a:t>，不设置其它约束。</a:t>
            </a:r>
            <a:endParaRPr kumimoji="0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</a:rPr>
              <a:t>使用</a:t>
            </a:r>
            <a:r>
              <a:rPr lang="en-US" altLang="zh-CN" sz="3200" b="1" dirty="0">
                <a:solidFill>
                  <a:srgbClr val="2980B9"/>
                </a:solidFill>
              </a:rPr>
              <a:t>T-SQL</a:t>
            </a:r>
            <a:r>
              <a:rPr lang="zh-CN" altLang="en-US" sz="3200" b="1" dirty="0">
                <a:solidFill>
                  <a:srgbClr val="2980B9"/>
                </a:solidFill>
              </a:rPr>
              <a:t>创建数据表（续）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</a:rPr>
              <a:t>02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848860" y="2280920"/>
            <a:ext cx="6813550" cy="40349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 </a:t>
            </a:r>
            <a:r>
              <a:rPr sz="2135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jxgl</a:t>
            </a:r>
            <a:endParaRPr lang="en-US" sz="2135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</a:t>
            </a:r>
            <a:endParaRPr sz="213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 table 学生(</a:t>
            </a:r>
          </a:p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 char(8) not null constraint pk_学生 primary key</a:t>
            </a:r>
            <a:endParaRPr lang="en-US" altLang="zh-CN" sz="213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21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姓名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char(6) not null</a:t>
            </a:r>
            <a:endParaRPr lang="en-US" altLang="zh-CN" sz="213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21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char(2) constraint df_学生_性别 default '男'</a:t>
            </a:r>
            <a:endParaRPr lang="en-US" altLang="zh-CN" sz="213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21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出生日期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datetime</a:t>
            </a:r>
            <a:endParaRPr lang="en-US" altLang="zh-CN" sz="213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21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总分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endParaRPr lang="en-US" altLang="zh-CN" sz="213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21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籍贯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char(4)</a:t>
            </a:r>
            <a:endParaRPr lang="en-US" altLang="zh-CN" sz="213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21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备注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text</a:t>
            </a:r>
            <a:endParaRPr lang="en-US" altLang="zh-CN" sz="213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21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照片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image)</a:t>
            </a:r>
          </a:p>
        </p:txBody>
      </p:sp>
      <p:pic>
        <p:nvPicPr>
          <p:cNvPr id="2" name="图片 1" descr="T$HSIGQ74K2FXE@77IE0(S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0" y="2280920"/>
            <a:ext cx="3732953" cy="3525520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1050290" y="1221105"/>
            <a:ext cx="10612120" cy="749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CN" sz="2135" dirty="0">
                <a:solidFill>
                  <a:prstClr val="black"/>
                </a:solidFill>
              </a:rPr>
              <a:t>【</a:t>
            </a:r>
            <a:r>
              <a:rPr lang="zh-CN" altLang="en-US" sz="2135" dirty="0">
                <a:solidFill>
                  <a:prstClr val="black"/>
                </a:solidFill>
              </a:rPr>
              <a:t>例</a:t>
            </a:r>
            <a:r>
              <a:rPr lang="en-US" altLang="zh-CN" sz="2135" dirty="0">
                <a:solidFill>
                  <a:prstClr val="black"/>
                </a:solidFill>
              </a:rPr>
              <a:t>04】 </a:t>
            </a:r>
            <a:r>
              <a:rPr lang="zh-CN" altLang="en-US" sz="2135" dirty="0">
                <a:solidFill>
                  <a:prstClr val="black"/>
                </a:solidFill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T-SQL</a:t>
            </a:r>
            <a:r>
              <a:rPr lang="zh-CN" altLang="en-US" sz="2135" dirty="0">
                <a:solidFill>
                  <a:prstClr val="black"/>
                </a:solidFill>
              </a:rPr>
              <a:t>语句设计表“学生”，仅设置学号为</a:t>
            </a:r>
            <a:r>
              <a:rPr lang="zh-CN" altLang="en-US" sz="2135" dirty="0">
                <a:solidFill>
                  <a:prstClr val="black"/>
                </a:solidFill>
                <a:hlinkClick r:id="rId4" action="ppaction://hlinksldjump"/>
              </a:rPr>
              <a:t>非空</a:t>
            </a:r>
            <a:r>
              <a:rPr lang="zh-CN" altLang="en-US" sz="2135" dirty="0">
                <a:solidFill>
                  <a:prstClr val="black"/>
                </a:solidFill>
              </a:rPr>
              <a:t>、主键，姓名非空，性别</a:t>
            </a:r>
            <a:r>
              <a:rPr lang="zh-CN" altLang="en-US" sz="2135" dirty="0">
                <a:solidFill>
                  <a:prstClr val="black"/>
                </a:solidFill>
                <a:hlinkClick r:id="rId5" action="ppaction://hlinksldjump"/>
              </a:rPr>
              <a:t>默认值为“男”</a:t>
            </a:r>
            <a:r>
              <a:rPr lang="zh-CN" altLang="en-US" sz="2135" dirty="0">
                <a:solidFill>
                  <a:prstClr val="black"/>
                </a:solidFill>
              </a:rPr>
              <a:t>，但不设置籍贯的默认约束</a:t>
            </a:r>
            <a:endParaRPr kumimoji="0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</a:rPr>
              <a:t>使用</a:t>
            </a:r>
            <a:r>
              <a:rPr lang="en-US" altLang="zh-CN" sz="3200" b="1" dirty="0">
                <a:solidFill>
                  <a:srgbClr val="2980B9"/>
                </a:solidFill>
              </a:rPr>
              <a:t>T-SQL</a:t>
            </a:r>
            <a:r>
              <a:rPr lang="zh-CN" altLang="en-US" sz="3200" b="1" dirty="0">
                <a:solidFill>
                  <a:srgbClr val="2980B9"/>
                </a:solidFill>
              </a:rPr>
              <a:t>创建数据表（续）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</a:rPr>
              <a:t>02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0290" y="1213485"/>
            <a:ext cx="10612120" cy="749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【例</a:t>
            </a: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</a:t>
            </a:r>
            <a:r>
              <a:rPr kumimoji="0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】</a:t>
            </a:r>
            <a:r>
              <a:rPr lang="zh-CN" altLang="en-US" sz="2135" dirty="0">
                <a:solidFill>
                  <a:prstClr val="black"/>
                </a:solidFill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T-SQL</a:t>
            </a:r>
            <a:r>
              <a:rPr lang="zh-CN" altLang="en-US" sz="2135" dirty="0">
                <a:solidFill>
                  <a:prstClr val="black"/>
                </a:solidFill>
              </a:rPr>
              <a:t>语句设计表“选修”，并设置成绩编码为</a:t>
            </a:r>
            <a:r>
              <a:rPr lang="zh-CN" altLang="en-US" sz="2135" dirty="0">
                <a:solidFill>
                  <a:prstClr val="black"/>
                </a:solidFill>
                <a:hlinkClick r:id="rId3" action="ppaction://hlinksldjump"/>
              </a:rPr>
              <a:t>标识列</a:t>
            </a:r>
            <a:r>
              <a:rPr lang="zh-CN" altLang="en-US" sz="2135" dirty="0">
                <a:solidFill>
                  <a:prstClr val="black"/>
                </a:solidFill>
              </a:rPr>
              <a:t>，学号为非空、</a:t>
            </a:r>
            <a:r>
              <a:rPr lang="zh-CN" altLang="en-US" sz="2135" dirty="0">
                <a:solidFill>
                  <a:prstClr val="black"/>
                </a:solidFill>
                <a:hlinkClick r:id="rId4" action="ppaction://hlinksldjump"/>
              </a:rPr>
              <a:t>外键约束于“学生”表“学号”列</a:t>
            </a:r>
            <a:r>
              <a:rPr lang="zh-CN" altLang="en-US" sz="2135" dirty="0">
                <a:solidFill>
                  <a:prstClr val="black"/>
                </a:solidFill>
              </a:rPr>
              <a:t>，学号和课程号</a:t>
            </a:r>
            <a:r>
              <a:rPr lang="zh-CN" altLang="en-US" sz="2135" dirty="0">
                <a:solidFill>
                  <a:prstClr val="black"/>
                </a:solidFill>
                <a:hlinkClick r:id="rId5" action="ppaction://hlinksldjump"/>
              </a:rPr>
              <a:t>共同建立主键</a:t>
            </a:r>
            <a:r>
              <a:rPr lang="zh-CN" altLang="en-US" sz="2135" dirty="0">
                <a:solidFill>
                  <a:prstClr val="black"/>
                </a:solidFill>
              </a:rPr>
              <a:t>，成绩</a:t>
            </a:r>
            <a:r>
              <a:rPr lang="zh-CN" altLang="en-US" sz="2135" dirty="0">
                <a:solidFill>
                  <a:prstClr val="black"/>
                </a:solidFill>
                <a:hlinkClick r:id="rId6" action="ppaction://hlinksldjump"/>
              </a:rPr>
              <a:t>检查约束</a:t>
            </a:r>
            <a:r>
              <a:rPr lang="en-US" altLang="zh-CN" sz="2135" dirty="0">
                <a:solidFill>
                  <a:prstClr val="black"/>
                </a:solidFill>
              </a:rPr>
              <a:t>0~100</a:t>
            </a:r>
            <a:r>
              <a:rPr lang="zh-CN" altLang="en-US" sz="2135" dirty="0">
                <a:solidFill>
                  <a:prstClr val="black"/>
                </a:solidFill>
              </a:rPr>
              <a:t>之间。</a:t>
            </a:r>
            <a:endParaRPr kumimoji="0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8860" y="2228850"/>
            <a:ext cx="6813550" cy="33778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use </a:t>
            </a:r>
            <a:r>
              <a:rPr lang="en-US" sz="2135" dirty="0" err="1" smtClean="0">
                <a:solidFill>
                  <a:prstClr val="black"/>
                </a:solidFill>
                <a:latin typeface="+mn-ea"/>
                <a:cs typeface="+mn-ea"/>
              </a:rPr>
              <a:t>jxgl</a:t>
            </a:r>
            <a:endParaRPr lang="en-US" sz="2135" dirty="0" smtClean="0">
              <a:solidFill>
                <a:prstClr val="black"/>
              </a:solidFill>
              <a:latin typeface="+mn-ea"/>
              <a:cs typeface="+mn-ea"/>
            </a:endParaRPr>
          </a:p>
          <a:p>
            <a:pPr lvl="0"/>
            <a:r>
              <a:rPr lang="en-US" sz="2135" dirty="0" smtClean="0">
                <a:solidFill>
                  <a:prstClr val="black"/>
                </a:solidFill>
                <a:latin typeface="+mn-ea"/>
                <a:cs typeface="+mn-ea"/>
              </a:rPr>
              <a:t>go</a:t>
            </a:r>
            <a:endParaRPr lang="en-US" sz="2135" dirty="0">
              <a:solidFill>
                <a:prstClr val="black"/>
              </a:solidFill>
              <a:latin typeface="+mn-ea"/>
              <a:cs typeface="+mn-ea"/>
            </a:endParaRPr>
          </a:p>
          <a:p>
            <a:pPr lvl="0"/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create table 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选修</a:t>
            </a:r>
            <a:r>
              <a:rPr lang="en-US" altLang="zh-CN" sz="2135" dirty="0">
                <a:solidFill>
                  <a:prstClr val="black"/>
                </a:solidFill>
                <a:latin typeface="+mn-ea"/>
                <a:cs typeface="+mn-ea"/>
              </a:rPr>
              <a:t>(</a:t>
            </a:r>
          </a:p>
          <a:p>
            <a:pPr lvl="0"/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成绩编码 </a:t>
            </a:r>
            <a:r>
              <a:rPr lang="en-US" sz="2135" dirty="0" err="1">
                <a:solidFill>
                  <a:prstClr val="black"/>
                </a:solidFill>
                <a:latin typeface="+mn-ea"/>
                <a:cs typeface="+mn-ea"/>
              </a:rPr>
              <a:t>int</a:t>
            </a:r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 identity(1,1)</a:t>
            </a:r>
          </a:p>
          <a:p>
            <a:pPr lvl="0"/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学号 </a:t>
            </a:r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char(8) not null constraint </a:t>
            </a:r>
            <a:r>
              <a:rPr lang="en-US" sz="2135" dirty="0" err="1">
                <a:solidFill>
                  <a:prstClr val="black"/>
                </a:solidFill>
                <a:latin typeface="+mn-ea"/>
                <a:cs typeface="+mn-ea"/>
              </a:rPr>
              <a:t>fk</a:t>
            </a:r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_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学号 </a:t>
            </a:r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foreign key references 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学生</a:t>
            </a:r>
            <a:r>
              <a:rPr lang="en-US" altLang="zh-CN" sz="2135" dirty="0">
                <a:solidFill>
                  <a:prstClr val="black"/>
                </a:solidFill>
                <a:latin typeface="+mn-ea"/>
                <a:cs typeface="+mn-ea"/>
              </a:rPr>
              <a:t>(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学号</a:t>
            </a:r>
            <a:r>
              <a:rPr lang="en-US" altLang="zh-CN" sz="2135" dirty="0">
                <a:solidFill>
                  <a:prstClr val="black"/>
                </a:solidFill>
                <a:latin typeface="+mn-ea"/>
                <a:cs typeface="+mn-ea"/>
              </a:rPr>
              <a:t>)</a:t>
            </a:r>
          </a:p>
          <a:p>
            <a:pPr lvl="0"/>
            <a:r>
              <a:rPr lang="en-US" altLang="zh-CN" sz="2135" dirty="0">
                <a:solidFill>
                  <a:prstClr val="black"/>
                </a:solidFill>
                <a:latin typeface="+mn-ea"/>
                <a:cs typeface="+mn-ea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课程号 </a:t>
            </a:r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char(2) not null</a:t>
            </a:r>
          </a:p>
          <a:p>
            <a:pPr lvl="0"/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,constraint </a:t>
            </a:r>
            <a:r>
              <a:rPr lang="en-US" sz="2135" dirty="0" err="1">
                <a:solidFill>
                  <a:prstClr val="black"/>
                </a:solidFill>
                <a:latin typeface="+mn-ea"/>
                <a:cs typeface="+mn-ea"/>
              </a:rPr>
              <a:t>pk</a:t>
            </a:r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_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选修 </a:t>
            </a:r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primary key(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学号</a:t>
            </a:r>
            <a:r>
              <a:rPr lang="en-US" altLang="zh-CN" sz="2135" dirty="0">
                <a:solidFill>
                  <a:prstClr val="black"/>
                </a:solidFill>
                <a:latin typeface="+mn-ea"/>
                <a:cs typeface="+mn-ea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课程号</a:t>
            </a:r>
            <a:r>
              <a:rPr lang="en-US" altLang="zh-CN" sz="2135" dirty="0">
                <a:solidFill>
                  <a:prstClr val="black"/>
                </a:solidFill>
                <a:latin typeface="+mn-ea"/>
                <a:cs typeface="+mn-ea"/>
              </a:rPr>
              <a:t>)</a:t>
            </a:r>
          </a:p>
          <a:p>
            <a:pPr lvl="0"/>
            <a:r>
              <a:rPr lang="en-US" altLang="zh-CN" sz="2135" dirty="0">
                <a:solidFill>
                  <a:prstClr val="black"/>
                </a:solidFill>
                <a:latin typeface="+mn-ea"/>
                <a:cs typeface="+mn-ea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成绩 </a:t>
            </a:r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numeric(3,1) check(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成绩</a:t>
            </a:r>
            <a:r>
              <a:rPr lang="en-US" altLang="zh-CN" sz="2135" dirty="0">
                <a:solidFill>
                  <a:prstClr val="black"/>
                </a:solidFill>
                <a:latin typeface="+mn-ea"/>
                <a:cs typeface="+mn-ea"/>
              </a:rPr>
              <a:t>&gt;=0 </a:t>
            </a:r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and 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成绩</a:t>
            </a:r>
            <a:r>
              <a:rPr lang="en-US" altLang="zh-CN" sz="2135" dirty="0">
                <a:solidFill>
                  <a:prstClr val="black"/>
                </a:solidFill>
                <a:latin typeface="+mn-ea"/>
                <a:cs typeface="+mn-ea"/>
              </a:rPr>
              <a:t>&lt;=100)</a:t>
            </a:r>
          </a:p>
          <a:p>
            <a:pPr lvl="0"/>
            <a:r>
              <a:rPr lang="en-US" altLang="zh-CN" sz="2135" dirty="0">
                <a:solidFill>
                  <a:prstClr val="black"/>
                </a:solidFill>
                <a:latin typeface="+mn-ea"/>
                <a:cs typeface="+mn-ea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+mn-ea"/>
                <a:cs typeface="+mn-ea"/>
              </a:rPr>
              <a:t>备注 </a:t>
            </a:r>
            <a:r>
              <a:rPr lang="en-US" sz="2135" dirty="0">
                <a:solidFill>
                  <a:prstClr val="black"/>
                </a:solidFill>
                <a:latin typeface="+mn-ea"/>
                <a:cs typeface="+mn-ea"/>
              </a:rPr>
              <a:t>text)</a:t>
            </a:r>
            <a:endParaRPr kumimoji="0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2169583"/>
            <a:ext cx="3605953" cy="3169073"/>
          </a:xfrm>
          <a:prstGeom prst="rect">
            <a:avLst/>
          </a:prstGeom>
        </p:spPr>
      </p:pic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</a:rPr>
              <a:t>使用</a:t>
            </a:r>
            <a:r>
              <a:rPr lang="en-US" altLang="zh-CN" sz="3200" b="1" dirty="0">
                <a:solidFill>
                  <a:srgbClr val="2980B9"/>
                </a:solidFill>
              </a:rPr>
              <a:t>T-SQL</a:t>
            </a:r>
            <a:r>
              <a:rPr lang="zh-CN" altLang="en-US" sz="3200" b="1" dirty="0">
                <a:solidFill>
                  <a:srgbClr val="2980B9"/>
                </a:solidFill>
              </a:rPr>
              <a:t>创建数据表（续）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</a:rPr>
              <a:t>02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1305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 04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数据表的修改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cxnSp>
        <p:nvCxnSpPr>
          <p:cNvPr id="14" name="直接连接符 13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340029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使用</a:t>
            </a:r>
            <a:r>
              <a:rPr lang="en-US" altLang="zh-CN" sz="3200" b="1" dirty="0">
                <a:solidFill>
                  <a:srgbClr val="2980B9"/>
                </a:solidFill>
                <a:ea typeface="微软雅黑" panose="020B0503020204020204" charset="-122"/>
              </a:rPr>
              <a:t>SSMS</a:t>
            </a: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修改表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215391" y="1610357"/>
            <a:ext cx="4950371" cy="2692384"/>
            <a:chOff x="1088299" y="4213143"/>
            <a:chExt cx="5041745" cy="2225932"/>
          </a:xfrm>
        </p:grpSpPr>
        <p:sp>
          <p:nvSpPr>
            <p:cNvPr id="132" name="矩形 131"/>
            <p:cNvSpPr/>
            <p:nvPr/>
          </p:nvSpPr>
          <p:spPr>
            <a:xfrm>
              <a:off x="1088532" y="4713873"/>
              <a:ext cx="5041512" cy="172520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启动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SSMS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，在“对象资源管理器”窗格中逐级展开各节点，直至要修改的表，如表“班级”，右击“班级”表，在弹出的快捷菜单中执行“设计”命令，打开“设计器”窗口，从中直接修改表的结构和列的属性等，具体方法参照创建表的方法，这里不再赘述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。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088299" y="4213143"/>
              <a:ext cx="2241974" cy="5007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修改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表结构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215620" y="4382870"/>
            <a:ext cx="516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思考：为确保修改表结构的顺利进行，怎么设置如图</a:t>
            </a:r>
            <a:r>
              <a:rPr lang="en-US" altLang="zh-CN" b="1" dirty="0"/>
              <a:t>5-8</a:t>
            </a:r>
            <a:r>
              <a:rPr lang="zh-CN" altLang="zh-CN" b="1" dirty="0"/>
              <a:t>所示的“选项”对话框的参数？</a:t>
            </a:r>
          </a:p>
        </p:txBody>
      </p:sp>
      <p:pic>
        <p:nvPicPr>
          <p:cNvPr id="5122" name="Picture 2" descr="未标题-3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610359"/>
            <a:ext cx="5669979" cy="341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78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2046" y="2239010"/>
            <a:ext cx="5006804" cy="1077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135" b="0" i="0" kern="1200" cap="none" spc="0" normalizeH="0" baseline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07】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修改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表“授课”，将其列“班级号”设置为外键，对应关联于表“班级”的列“班级号”。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1352" y="4122420"/>
            <a:ext cx="5027497" cy="17350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prstClr val="black"/>
                </a:solidFill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</a:rPr>
              <a:t>1</a:t>
            </a:r>
            <a:r>
              <a:rPr lang="zh-CN" altLang="en-US" sz="2135" dirty="0">
                <a:solidFill>
                  <a:prstClr val="black"/>
                </a:solidFill>
              </a:rPr>
              <a:t>）启动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，在“对象资源管理器”窗格中逐级展开各节点，直至“授课”表的“键”节点，右击该节点，在弹出的快捷菜单中选择“新建外键”命令</a:t>
            </a:r>
            <a:r>
              <a:rPr sz="2135" dirty="0" smtClean="0">
                <a:solidFill>
                  <a:prstClr val="black"/>
                </a:solidFill>
              </a:rPr>
              <a:t>，</a:t>
            </a:r>
            <a:r>
              <a:rPr lang="zh-CN" altLang="en-US" sz="2135" dirty="0" smtClean="0">
                <a:solidFill>
                  <a:prstClr val="black"/>
                </a:solidFill>
                <a:sym typeface="+mn-ea"/>
              </a:rPr>
              <a:t>如图</a:t>
            </a:r>
            <a:r>
              <a:rPr lang="en-US" altLang="zh-CN" sz="2135" dirty="0" smtClean="0">
                <a:solidFill>
                  <a:prstClr val="black"/>
                </a:solidFill>
              </a:rPr>
              <a:t>5-9</a:t>
            </a:r>
            <a:r>
              <a:rPr lang="zh-CN" altLang="en-US" sz="2135" dirty="0" smtClean="0">
                <a:solidFill>
                  <a:prstClr val="black"/>
                </a:solidFill>
                <a:sym typeface="+mn-ea"/>
              </a:rPr>
              <a:t>所</a:t>
            </a:r>
            <a:r>
              <a:rPr lang="zh-CN" altLang="en-US" sz="2135" dirty="0">
                <a:solidFill>
                  <a:prstClr val="black"/>
                </a:solidFill>
                <a:sym typeface="+mn-ea"/>
              </a:rPr>
              <a:t>示。</a:t>
            </a:r>
            <a:endParaRPr sz="2135" dirty="0">
              <a:solidFill>
                <a:prstClr val="black"/>
              </a:solidFill>
            </a:endParaRP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03349" y="357398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5391" y="1610360"/>
            <a:ext cx="220134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．设置完整性约束</a:t>
            </a:r>
          </a:p>
        </p:txBody>
      </p:sp>
      <p:pic>
        <p:nvPicPr>
          <p:cNvPr id="6146" name="图片 53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164" y="1872981"/>
            <a:ext cx="4505069" cy="408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08327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2046" y="2239010"/>
            <a:ext cx="5006804" cy="1077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135" b="0" i="0" kern="1200" cap="none" spc="0" normalizeH="0" baseline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07】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修改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表“授课”，将其列“班级号”设置为外键，对应关联于表“班级”的列“班级号”。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1352" y="4122420"/>
            <a:ext cx="5027497" cy="1406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prstClr val="black"/>
                </a:solidFill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</a:rPr>
              <a:t>2</a:t>
            </a:r>
            <a:r>
              <a:rPr lang="zh-CN" altLang="en-US" sz="2135" dirty="0">
                <a:solidFill>
                  <a:prstClr val="black"/>
                </a:solidFill>
              </a:rPr>
              <a:t>）单击释放后，弹出“外键关系”对话框，“选定的关系”列表（左侧窗格）中将添加一个关系名称（默认格式：</a:t>
            </a:r>
            <a:r>
              <a:rPr lang="en-US" altLang="zh-CN" sz="2135" dirty="0">
                <a:solidFill>
                  <a:prstClr val="black"/>
                </a:solidFill>
              </a:rPr>
              <a:t>FK_</a:t>
            </a:r>
            <a:r>
              <a:rPr lang="zh-CN" altLang="en-US" sz="2135" dirty="0">
                <a:solidFill>
                  <a:prstClr val="black"/>
                </a:solidFill>
              </a:rPr>
              <a:t>外键表名</a:t>
            </a:r>
            <a:r>
              <a:rPr lang="en-US" altLang="zh-CN" sz="2135" dirty="0">
                <a:solidFill>
                  <a:prstClr val="black"/>
                </a:solidFill>
              </a:rPr>
              <a:t>_</a:t>
            </a:r>
            <a:r>
              <a:rPr lang="zh-CN" altLang="en-US" sz="2135" dirty="0">
                <a:solidFill>
                  <a:prstClr val="black"/>
                </a:solidFill>
              </a:rPr>
              <a:t>主键表名），如图</a:t>
            </a:r>
            <a:r>
              <a:rPr lang="en-US" altLang="zh-CN" sz="2135" dirty="0">
                <a:solidFill>
                  <a:prstClr val="black"/>
                </a:solidFill>
              </a:rPr>
              <a:t>5-10</a:t>
            </a:r>
            <a:r>
              <a:rPr lang="zh-CN" altLang="en-US" sz="2135" dirty="0">
                <a:solidFill>
                  <a:prstClr val="black"/>
                </a:solidFill>
              </a:rPr>
              <a:t>所示。</a:t>
            </a:r>
            <a:endParaRPr sz="2135" dirty="0">
              <a:solidFill>
                <a:prstClr val="black"/>
              </a:solidFill>
            </a:endParaRP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03349" y="357398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5391" y="1610360"/>
            <a:ext cx="220134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．设置完整性约束</a:t>
            </a:r>
          </a:p>
        </p:txBody>
      </p:sp>
      <p:pic>
        <p:nvPicPr>
          <p:cNvPr id="7170" name="图片 54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858010"/>
            <a:ext cx="5566805" cy="366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2021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z="4800" dirty="0">
                <a:solidFill>
                  <a:schemeClr val="accent1"/>
                </a:solidFill>
              </a:rPr>
              <a:t>PART  01</a:t>
            </a:r>
            <a:endParaRPr lang="zh-CN" altLang="en-US" sz="4800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数据表概述</a:t>
            </a:r>
          </a:p>
        </p:txBody>
      </p:sp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cxnSp>
        <p:nvCxnSpPr>
          <p:cNvPr id="19" name="直接连接符 18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2046" y="2239010"/>
            <a:ext cx="5006804" cy="1077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135" b="0" i="0" kern="1200" cap="none" spc="0" normalizeH="0" baseline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07】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修改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表“授课”，将其列“班级号”设置为外键，对应关联于表“班级”的列“班级号”。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1352" y="4122420"/>
            <a:ext cx="5027497" cy="1406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prstClr val="black"/>
                </a:solidFill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</a:rPr>
              <a:t>3</a:t>
            </a:r>
            <a:r>
              <a:rPr lang="zh-CN" altLang="en-US" sz="2135" dirty="0">
                <a:solidFill>
                  <a:prstClr val="black"/>
                </a:solidFill>
              </a:rPr>
              <a:t>）在“选定的关系”列表（左侧窗格）中选中要编辑的关系，在关系编辑窗格（右侧窗格）中</a:t>
            </a:r>
            <a:r>
              <a:rPr lang="zh-CN" altLang="en-US" sz="2135" dirty="0" smtClean="0">
                <a:solidFill>
                  <a:prstClr val="black"/>
                </a:solidFill>
              </a:rPr>
              <a:t>选择“</a:t>
            </a:r>
            <a:r>
              <a:rPr lang="zh-CN" altLang="en-US" sz="2135" dirty="0">
                <a:solidFill>
                  <a:prstClr val="black"/>
                </a:solidFill>
              </a:rPr>
              <a:t>表和列规范”选项，如图</a:t>
            </a:r>
            <a:r>
              <a:rPr lang="en-US" altLang="zh-CN" sz="2135" dirty="0">
                <a:solidFill>
                  <a:prstClr val="black"/>
                </a:solidFill>
              </a:rPr>
              <a:t>5-11</a:t>
            </a:r>
            <a:r>
              <a:rPr lang="zh-CN" altLang="en-US" sz="2135" dirty="0">
                <a:solidFill>
                  <a:prstClr val="black"/>
                </a:solidFill>
              </a:rPr>
              <a:t>所示。</a:t>
            </a:r>
            <a:endParaRPr sz="2135" dirty="0">
              <a:solidFill>
                <a:prstClr val="black"/>
              </a:solidFill>
            </a:endParaRP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03349" y="357398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5391" y="1610360"/>
            <a:ext cx="220134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．设置完整性约束</a:t>
            </a:r>
          </a:p>
        </p:txBody>
      </p:sp>
      <p:pic>
        <p:nvPicPr>
          <p:cNvPr id="8194" name="图片 55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80" y="1946372"/>
            <a:ext cx="5461260" cy="35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9090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2046" y="2239010"/>
            <a:ext cx="5006804" cy="1077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135" b="0" i="0" kern="1200" cap="none" spc="0" normalizeH="0" baseline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07】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修改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表“授课”，将其列“班级号”设置为外键，对应关联于表“班级”的列“班级号”。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1352" y="4122420"/>
            <a:ext cx="5027497" cy="1406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prstClr val="black"/>
                </a:solidFill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</a:rPr>
              <a:t>4</a:t>
            </a:r>
            <a:r>
              <a:rPr lang="zh-CN" altLang="en-US" sz="2135" dirty="0">
                <a:solidFill>
                  <a:prstClr val="black"/>
                </a:solidFill>
              </a:rPr>
              <a:t>）然后单击“表和列规范”的浏览按钮，弹出“表和列”对话框，如图</a:t>
            </a:r>
            <a:r>
              <a:rPr lang="en-US" altLang="zh-CN" sz="2135" dirty="0">
                <a:solidFill>
                  <a:prstClr val="black"/>
                </a:solidFill>
              </a:rPr>
              <a:t>5-12</a:t>
            </a:r>
            <a:r>
              <a:rPr lang="zh-CN" altLang="en-US" sz="2135" dirty="0">
                <a:solidFill>
                  <a:prstClr val="black"/>
                </a:solidFill>
              </a:rPr>
              <a:t>所示。</a:t>
            </a:r>
          </a:p>
          <a:p>
            <a:r>
              <a:rPr lang="zh-CN" altLang="en-US" sz="2135" dirty="0">
                <a:solidFill>
                  <a:prstClr val="black"/>
                </a:solidFill>
              </a:rPr>
              <a:t>注意：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03349" y="357398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5391" y="1610360"/>
            <a:ext cx="220134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．设置完整性约束</a:t>
            </a:r>
          </a:p>
        </p:txBody>
      </p:sp>
      <p:pic>
        <p:nvPicPr>
          <p:cNvPr id="9218" name="图片 56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01" y="1620520"/>
            <a:ext cx="5368092" cy="418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693856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2046" y="2239010"/>
            <a:ext cx="5006804" cy="1077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135" b="0" i="0" kern="1200" cap="none" spc="0" normalizeH="0" baseline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07】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修改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表“授课”，将其列“班级号”设置为外键，对应关联于表“班级”的列“班级号”。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1352" y="4122420"/>
            <a:ext cx="5027497" cy="1077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prstClr val="black"/>
                </a:solidFill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</a:rPr>
              <a:t>5</a:t>
            </a:r>
            <a:r>
              <a:rPr lang="zh-CN" altLang="en-US" sz="2135" dirty="0">
                <a:solidFill>
                  <a:prstClr val="black"/>
                </a:solidFill>
              </a:rPr>
              <a:t>）依次设置主键表“班级”及主键列“班级号”、外键表“授课</a:t>
            </a:r>
            <a:r>
              <a:rPr lang="zh-CN" altLang="en-US" sz="2135" dirty="0" smtClean="0">
                <a:solidFill>
                  <a:prstClr val="black"/>
                </a:solidFill>
              </a:rPr>
              <a:t>”及外</a:t>
            </a:r>
            <a:r>
              <a:rPr lang="zh-CN" altLang="en-US" sz="2135" dirty="0">
                <a:solidFill>
                  <a:prstClr val="black"/>
                </a:solidFill>
              </a:rPr>
              <a:t>键列“班级号”，如图</a:t>
            </a:r>
            <a:r>
              <a:rPr lang="en-US" altLang="zh-CN" sz="2135" dirty="0">
                <a:solidFill>
                  <a:prstClr val="black"/>
                </a:solidFill>
              </a:rPr>
              <a:t>5-13</a:t>
            </a:r>
            <a:r>
              <a:rPr lang="zh-CN" altLang="en-US" sz="2135" dirty="0">
                <a:solidFill>
                  <a:prstClr val="black"/>
                </a:solidFill>
              </a:rPr>
              <a:t>所示。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03349" y="357398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5391" y="1610360"/>
            <a:ext cx="220134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．设置完整性约束</a:t>
            </a:r>
          </a:p>
        </p:txBody>
      </p:sp>
      <p:pic>
        <p:nvPicPr>
          <p:cNvPr id="13314" name="图片 57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20" y="2214123"/>
            <a:ext cx="5408860" cy="311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566784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2046" y="2239010"/>
            <a:ext cx="5006804" cy="1077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135" b="0" i="0" kern="1200" cap="none" spc="0" normalizeH="0" baseline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07】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修改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表“授课”，将其列“班级号”设置为外键，对应关联于表“班级”的列“班级号”。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1352" y="4122420"/>
            <a:ext cx="5027497" cy="749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prstClr val="black"/>
                </a:solidFill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</a:rPr>
              <a:t>6</a:t>
            </a:r>
            <a:r>
              <a:rPr lang="zh-CN" altLang="en-US" sz="2135" dirty="0">
                <a:solidFill>
                  <a:prstClr val="black"/>
                </a:solidFill>
              </a:rPr>
              <a:t>）单击“确定”按钮，返回“外键关系”对话框，如图</a:t>
            </a:r>
            <a:r>
              <a:rPr lang="en-US" altLang="zh-CN" sz="2135" dirty="0">
                <a:solidFill>
                  <a:prstClr val="black"/>
                </a:solidFill>
              </a:rPr>
              <a:t>5-14</a:t>
            </a:r>
            <a:r>
              <a:rPr lang="zh-CN" altLang="en-US" sz="2135" dirty="0">
                <a:solidFill>
                  <a:prstClr val="black"/>
                </a:solidFill>
              </a:rPr>
              <a:t>所示。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03349" y="357398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5391" y="1610360"/>
            <a:ext cx="220134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．设置完整性约束</a:t>
            </a:r>
          </a:p>
        </p:txBody>
      </p:sp>
      <p:pic>
        <p:nvPicPr>
          <p:cNvPr id="14338" name="图片 58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239010"/>
            <a:ext cx="5240686" cy="343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120509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2046" y="2239010"/>
            <a:ext cx="5006804" cy="1077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135" b="0" i="0" kern="1200" cap="none" spc="0" normalizeH="0" baseline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07】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修改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表“授课”，将其列“班级号”设置为外键，对应关联于表“班级”的列“班级号”。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1352" y="4122420"/>
            <a:ext cx="5027497" cy="749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prstClr val="black"/>
                </a:solidFill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</a:rPr>
              <a:t>7</a:t>
            </a:r>
            <a:r>
              <a:rPr lang="zh-CN" altLang="en-US" sz="2135" dirty="0">
                <a:solidFill>
                  <a:prstClr val="black"/>
                </a:solidFill>
              </a:rPr>
              <a:t>）单击“关闭”按钮，返回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对话框，如图</a:t>
            </a:r>
            <a:r>
              <a:rPr lang="en-US" altLang="zh-CN" sz="2135" dirty="0">
                <a:solidFill>
                  <a:prstClr val="black"/>
                </a:solidFill>
              </a:rPr>
              <a:t>5-15</a:t>
            </a:r>
            <a:r>
              <a:rPr lang="zh-CN" altLang="en-US" sz="2135" dirty="0">
                <a:solidFill>
                  <a:prstClr val="black"/>
                </a:solidFill>
              </a:rPr>
              <a:t>所示。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03349" y="357398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5391" y="1610360"/>
            <a:ext cx="220134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．设置完整性约束</a:t>
            </a:r>
          </a:p>
        </p:txBody>
      </p:sp>
      <p:pic>
        <p:nvPicPr>
          <p:cNvPr id="15362" name="图片 59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164" y="2172970"/>
            <a:ext cx="4832099" cy="382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428203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2046" y="2239010"/>
            <a:ext cx="5006804" cy="1077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135" b="0" i="0" kern="1200" cap="none" spc="0" normalizeH="0" baseline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07】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修改</a:t>
            </a:r>
            <a:r>
              <a:rPr kumimoji="0" lang="zh-CN" altLang="en-US" sz="2135" b="0" i="0" kern="1200" cap="none" spc="0" normalizeH="0" baseline="0" noProof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表“授课”，将其列“班级号”设置为外键，对应关联于表“班级”的列“班级号”。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1352" y="4122420"/>
            <a:ext cx="50274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（</a:t>
            </a:r>
            <a:r>
              <a:rPr lang="en-US" altLang="zh-CN" sz="2400" dirty="0"/>
              <a:t>8</a:t>
            </a:r>
            <a:r>
              <a:rPr lang="zh-CN" altLang="zh-CN" sz="2400" dirty="0"/>
              <a:t>）再单击其右侧“表设计器”任意位置，然后“保存”按钮，弹出“保存”对话框，如图</a:t>
            </a:r>
            <a:r>
              <a:rPr lang="en-US" altLang="zh-CN" sz="2400" dirty="0"/>
              <a:t>5-16</a:t>
            </a:r>
            <a:r>
              <a:rPr lang="zh-CN" altLang="zh-CN" sz="2400" dirty="0"/>
              <a:t>所示，单击“是”即可完成数据表的修改。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03349" y="357398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5391" y="1610360"/>
            <a:ext cx="220134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．设置完整性约束</a:t>
            </a:r>
          </a:p>
        </p:txBody>
      </p:sp>
      <p:pic>
        <p:nvPicPr>
          <p:cNvPr id="16386" name="图片 60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013" y="2239010"/>
            <a:ext cx="5900816" cy="345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579070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2046" y="2239010"/>
            <a:ext cx="5006804" cy="749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【</a:t>
            </a:r>
            <a:r>
              <a:rPr lang="zh-CN" altLang="en-US" sz="2135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例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</a:t>
            </a:r>
            <a:r>
              <a:rPr lang="en-US" altLang="zh-CN" sz="2135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】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为表“授课”的列“课酬”设置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check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约束，约束于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0~3000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之间。</a:t>
            </a:r>
            <a:endParaRPr kumimoji="0" lang="zh-CN" altLang="en-US" sz="2135" b="0" i="0" kern="1200" cap="none" spc="0" normalizeH="0" baseline="0" noProof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2046" y="3087174"/>
            <a:ext cx="50274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）启动</a:t>
            </a:r>
            <a:r>
              <a:rPr lang="en-US" altLang="zh-CN" sz="2400" dirty="0"/>
              <a:t>SSMS</a:t>
            </a:r>
            <a:r>
              <a:rPr lang="zh-CN" altLang="en-US" sz="2400" dirty="0"/>
              <a:t>，在“对象资源管理器”逐级展开各节点，直至“授课”表的“约束”节点，右击弹出快捷菜单，选择“新建约束”命令，如图</a:t>
            </a:r>
            <a:r>
              <a:rPr lang="en-US" altLang="zh-CN" sz="2400" dirty="0"/>
              <a:t>5-17</a:t>
            </a:r>
            <a:r>
              <a:rPr lang="zh-CN" altLang="en-US" sz="2400" dirty="0"/>
              <a:t>所示。</a:t>
            </a:r>
            <a:endParaRPr lang="zh-CN" altLang="zh-CN" sz="2400" dirty="0"/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03349" y="357398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5391" y="1610360"/>
            <a:ext cx="220134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．设置完整性约束</a:t>
            </a:r>
          </a:p>
        </p:txBody>
      </p:sp>
      <p:pic>
        <p:nvPicPr>
          <p:cNvPr id="17410" name="图片 61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16" y="1610360"/>
            <a:ext cx="3962129" cy="47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447470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2046" y="2239010"/>
            <a:ext cx="5006804" cy="749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【</a:t>
            </a:r>
            <a:r>
              <a:rPr lang="zh-CN" altLang="en-US" sz="2135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例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</a:t>
            </a:r>
            <a:r>
              <a:rPr lang="en-US" altLang="zh-CN" sz="2135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】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用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为表“授课”的列“课酬”设置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check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约束，约束于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0~3000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之间。</a:t>
            </a:r>
            <a:endParaRPr kumimoji="0" lang="zh-CN" altLang="en-US" sz="2135" b="0" i="0" kern="1200" cap="none" spc="0" normalizeH="0" baseline="0" noProof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8398" y="3073526"/>
            <a:ext cx="50274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）单击释放后，弹出“</a:t>
            </a:r>
            <a:r>
              <a:rPr lang="en-US" altLang="zh-CN" sz="2400" dirty="0"/>
              <a:t>CHECK</a:t>
            </a:r>
            <a:r>
              <a:rPr lang="zh-CN" altLang="en-US" sz="2400" dirty="0"/>
              <a:t>约束”对话框，在约束编辑窗格选中“表达式”选项，然后在其右侧文本框中输入“课酬</a:t>
            </a:r>
            <a:r>
              <a:rPr lang="en-US" altLang="zh-CN" sz="2400" dirty="0"/>
              <a:t>&gt;=0 and </a:t>
            </a:r>
            <a:r>
              <a:rPr lang="zh-CN" altLang="en-US" sz="2400" dirty="0"/>
              <a:t>课酬</a:t>
            </a:r>
            <a:r>
              <a:rPr lang="en-US" altLang="zh-CN" sz="2400" dirty="0"/>
              <a:t>&lt;=3000”</a:t>
            </a:r>
            <a:r>
              <a:rPr lang="zh-CN" altLang="en-US" sz="2400" dirty="0"/>
              <a:t>，如图</a:t>
            </a:r>
            <a:r>
              <a:rPr lang="en-US" altLang="zh-CN" sz="2400" dirty="0"/>
              <a:t>5-18</a:t>
            </a:r>
            <a:r>
              <a:rPr lang="zh-CN" altLang="en-US" sz="2400" dirty="0"/>
              <a:t>所示。</a:t>
            </a:r>
            <a:endParaRPr lang="zh-CN" altLang="zh-CN" sz="2400" dirty="0"/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03349" y="357398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修改数据表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5391" y="1610360"/>
            <a:ext cx="220134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．设置完整性约束</a:t>
            </a:r>
          </a:p>
        </p:txBody>
      </p:sp>
      <p:pic>
        <p:nvPicPr>
          <p:cNvPr id="18434" name="图片 62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49" y="2239010"/>
            <a:ext cx="5432927" cy="315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18398" y="5079782"/>
            <a:ext cx="502749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）后续步骤参照</a:t>
            </a:r>
            <a:r>
              <a:rPr lang="zh-CN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7</a:t>
            </a:r>
            <a:r>
              <a:rPr lang="zh-CN" altLang="zh-CN" sz="2400" dirty="0"/>
              <a:t>】的（</a:t>
            </a:r>
            <a:r>
              <a:rPr lang="en-US" altLang="zh-CN" sz="2400" dirty="0"/>
              <a:t>3</a:t>
            </a:r>
            <a:r>
              <a:rPr lang="zh-CN" altLang="zh-CN" sz="2400" dirty="0"/>
              <a:t>）</a:t>
            </a:r>
            <a:r>
              <a:rPr lang="en-US" altLang="zh-CN" sz="2400" dirty="0"/>
              <a:t>~</a:t>
            </a:r>
            <a:r>
              <a:rPr lang="zh-CN" altLang="zh-CN" sz="2400" dirty="0"/>
              <a:t>（</a:t>
            </a:r>
            <a:r>
              <a:rPr lang="en-US" altLang="zh-CN" sz="2400" dirty="0"/>
              <a:t>7</a:t>
            </a:r>
            <a:r>
              <a:rPr lang="zh-CN" altLang="zh-CN" sz="2400" dirty="0"/>
              <a:t>）。完成后可在“对象浏览器中”查看相关信息。</a:t>
            </a:r>
          </a:p>
        </p:txBody>
      </p:sp>
    </p:spTree>
    <p:extLst>
      <p:ext uri="{BB962C8B-B14F-4D97-AF65-F5344CB8AC3E}">
        <p14:creationId xmlns:p14="http://schemas.microsoft.com/office/powerpoint/2010/main" val="181371628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395095"/>
            <a:ext cx="1061593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格式：</a:t>
            </a:r>
          </a:p>
          <a:p>
            <a:pPr lvl="0"/>
            <a:r>
              <a:rPr sz="2400" dirty="0">
                <a:solidFill>
                  <a:prstClr val="black"/>
                </a:solidFill>
              </a:rPr>
              <a:t>alter table &lt;表名&gt;{</a:t>
            </a:r>
          </a:p>
          <a:p>
            <a:pPr lvl="0"/>
            <a:r>
              <a:rPr sz="2400" dirty="0">
                <a:solidFill>
                  <a:prstClr val="black"/>
                </a:solidFill>
              </a:rPr>
              <a:t>[[with { check | nocheck }]add{ &lt;列定义&gt; | &lt;列名&gt; as &lt;计算列表达式&gt;}[,…n]]</a:t>
            </a:r>
          </a:p>
          <a:p>
            <a:pPr lvl="0"/>
            <a:r>
              <a:rPr sz="2400" dirty="0">
                <a:solidFill>
                  <a:prstClr val="black"/>
                </a:solidFill>
              </a:rPr>
              <a:t>| [[with { check | nocheck }]add{ &lt;列约束定义&gt;[,…n] }]</a:t>
            </a:r>
          </a:p>
          <a:p>
            <a:pPr lvl="0"/>
            <a:r>
              <a:rPr sz="2400" dirty="0">
                <a:solidFill>
                  <a:prstClr val="black"/>
                </a:solidFill>
              </a:rPr>
              <a:t>| [drop{column&lt;列名&gt;}[,…n]]</a:t>
            </a:r>
          </a:p>
          <a:p>
            <a:pPr lvl="0"/>
            <a:r>
              <a:rPr sz="2400" dirty="0">
                <a:solidFill>
                  <a:prstClr val="black"/>
                </a:solidFill>
              </a:rPr>
              <a:t>| [drop{ [constraint]&lt;约束名&gt; }[,…n]]</a:t>
            </a:r>
          </a:p>
          <a:p>
            <a:r>
              <a:rPr sz="2400" dirty="0">
                <a:solidFill>
                  <a:prstClr val="black"/>
                </a:solidFill>
              </a:rPr>
              <a:t>| [alter column &lt;列名&gt;{ 新数据类型[(小数精度[,</a:t>
            </a:r>
            <a:r>
              <a:rPr sz="2400" dirty="0" err="1">
                <a:solidFill>
                  <a:prstClr val="black"/>
                </a:solidFill>
              </a:rPr>
              <a:t>小数范围</a:t>
            </a:r>
            <a:r>
              <a:rPr sz="2400" dirty="0" smtClean="0">
                <a:solidFill>
                  <a:prstClr val="black"/>
                </a:solidFill>
              </a:rPr>
              <a:t>])]</a:t>
            </a:r>
            <a:r>
              <a:rPr lang="en-US" altLang="zh-CN" sz="2400" dirty="0">
                <a:solidFill>
                  <a:prstClr val="black"/>
                </a:solidFill>
              </a:rPr>
              <a:t> [null | not null] } ]</a:t>
            </a:r>
          </a:p>
          <a:p>
            <a:pPr lvl="0"/>
            <a:r>
              <a:rPr sz="2400" dirty="0" smtClean="0">
                <a:solidFill>
                  <a:prstClr val="black"/>
                </a:solidFill>
              </a:rPr>
              <a:t>|[{ </a:t>
            </a:r>
            <a:r>
              <a:rPr sz="2400" dirty="0">
                <a:solidFill>
                  <a:prstClr val="black"/>
                </a:solidFill>
              </a:rPr>
              <a:t>check | nocheck }constraint{ all | 约束名[,…n] }]</a:t>
            </a:r>
          </a:p>
          <a:p>
            <a:pPr lvl="0"/>
            <a:r>
              <a:rPr sz="2400" dirty="0" smtClean="0">
                <a:solidFill>
                  <a:prstClr val="black"/>
                </a:solidFill>
              </a:rPr>
              <a:t>}</a:t>
            </a:r>
            <a:endParaRPr sz="2400" dirty="0">
              <a:solidFill>
                <a:prstClr val="black"/>
              </a:solidFill>
            </a:endParaRPr>
          </a:p>
          <a:p>
            <a:pPr lvl="0"/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03349" y="366923"/>
            <a:ext cx="42240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T-SQL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语句修改表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110615"/>
            <a:ext cx="10615295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说明：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/>
            <a:r>
              <a:rPr sz="2400" dirty="0">
                <a:solidFill>
                  <a:prstClr val="black"/>
                </a:solidFill>
              </a:rPr>
              <a:t>（1）add{&lt;</a:t>
            </a:r>
            <a:r>
              <a:rPr sz="2400" dirty="0" err="1">
                <a:solidFill>
                  <a:prstClr val="black"/>
                </a:solidFill>
              </a:rPr>
              <a:t>列定义</a:t>
            </a:r>
            <a:r>
              <a:rPr sz="2400" dirty="0">
                <a:solidFill>
                  <a:prstClr val="black"/>
                </a:solidFill>
              </a:rPr>
              <a:t>&gt;|&lt;</a:t>
            </a:r>
            <a:r>
              <a:rPr sz="2400" dirty="0" err="1">
                <a:solidFill>
                  <a:prstClr val="black"/>
                </a:solidFill>
              </a:rPr>
              <a:t>列名</a:t>
            </a:r>
            <a:r>
              <a:rPr sz="2400" dirty="0">
                <a:solidFill>
                  <a:prstClr val="black"/>
                </a:solidFill>
              </a:rPr>
              <a:t>&gt; as &lt;</a:t>
            </a:r>
            <a:r>
              <a:rPr sz="2400" dirty="0" err="1">
                <a:solidFill>
                  <a:prstClr val="black"/>
                </a:solidFill>
              </a:rPr>
              <a:t>计算列表达式</a:t>
            </a:r>
            <a:r>
              <a:rPr sz="2400" dirty="0">
                <a:solidFill>
                  <a:prstClr val="black"/>
                </a:solidFill>
              </a:rPr>
              <a:t>&gt;}[,…n]：</a:t>
            </a:r>
            <a:r>
              <a:rPr sz="2400" dirty="0" err="1">
                <a:solidFill>
                  <a:prstClr val="black"/>
                </a:solidFill>
              </a:rPr>
              <a:t>添加一个新列或计算列，其中with</a:t>
            </a:r>
            <a:r>
              <a:rPr sz="2400" dirty="0">
                <a:solidFill>
                  <a:prstClr val="black"/>
                </a:solidFill>
              </a:rPr>
              <a:t> {</a:t>
            </a:r>
            <a:r>
              <a:rPr sz="2400" dirty="0" err="1">
                <a:solidFill>
                  <a:prstClr val="black"/>
                </a:solidFill>
              </a:rPr>
              <a:t>check|nocheck</a:t>
            </a:r>
            <a:r>
              <a:rPr sz="2400" dirty="0">
                <a:solidFill>
                  <a:prstClr val="black"/>
                </a:solidFill>
              </a:rPr>
              <a:t>}</a:t>
            </a:r>
            <a:r>
              <a:rPr lang="zh-CN" sz="2400" dirty="0">
                <a:solidFill>
                  <a:prstClr val="black"/>
                </a:solidFill>
              </a:rPr>
              <a:t>用于限定</a:t>
            </a:r>
            <a:r>
              <a:rPr sz="2400" dirty="0">
                <a:solidFill>
                  <a:prstClr val="black"/>
                </a:solidFill>
              </a:rPr>
              <a:t>foreign key</a:t>
            </a:r>
            <a:r>
              <a:rPr lang="zh-CN" sz="2400" dirty="0">
                <a:solidFill>
                  <a:prstClr val="black"/>
                </a:solidFill>
              </a:rPr>
              <a:t>或</a:t>
            </a:r>
            <a:r>
              <a:rPr sz="2400" dirty="0" err="1">
                <a:solidFill>
                  <a:prstClr val="black"/>
                </a:solidFill>
              </a:rPr>
              <a:t>check约束是否忽略对原有数据的约束检查</a:t>
            </a:r>
            <a:r>
              <a:rPr sz="2400" dirty="0">
                <a:solidFill>
                  <a:prstClr val="black"/>
                </a:solidFill>
              </a:rPr>
              <a:t>；</a:t>
            </a:r>
          </a:p>
          <a:p>
            <a:pPr lvl="0"/>
            <a:r>
              <a:rPr sz="2400" dirty="0">
                <a:solidFill>
                  <a:prstClr val="black"/>
                </a:solidFill>
              </a:rPr>
              <a:t>（2）add{&lt;</a:t>
            </a:r>
            <a:r>
              <a:rPr sz="2400" dirty="0" err="1">
                <a:solidFill>
                  <a:prstClr val="black"/>
                </a:solidFill>
              </a:rPr>
              <a:t>列约束定义</a:t>
            </a:r>
            <a:r>
              <a:rPr sz="2400" dirty="0">
                <a:solidFill>
                  <a:prstClr val="black"/>
                </a:solidFill>
              </a:rPr>
              <a:t>&gt;[,…n]}：</a:t>
            </a:r>
            <a:r>
              <a:rPr sz="2400" dirty="0" err="1">
                <a:solidFill>
                  <a:prstClr val="black"/>
                </a:solidFill>
              </a:rPr>
              <a:t>添加列约束，with</a:t>
            </a:r>
            <a:r>
              <a:rPr sz="2400" dirty="0">
                <a:solidFill>
                  <a:prstClr val="black"/>
                </a:solidFill>
              </a:rPr>
              <a:t> {</a:t>
            </a:r>
            <a:r>
              <a:rPr sz="2400" dirty="0" err="1">
                <a:solidFill>
                  <a:prstClr val="black"/>
                </a:solidFill>
              </a:rPr>
              <a:t>check|nocheck</a:t>
            </a:r>
            <a:r>
              <a:rPr sz="2400" dirty="0">
                <a:solidFill>
                  <a:prstClr val="black"/>
                </a:solidFill>
              </a:rPr>
              <a:t>}</a:t>
            </a:r>
            <a:r>
              <a:rPr sz="2400" dirty="0" err="1">
                <a:solidFill>
                  <a:prstClr val="black"/>
                </a:solidFill>
              </a:rPr>
              <a:t>子句含义同上</a:t>
            </a:r>
            <a:r>
              <a:rPr sz="2400" dirty="0">
                <a:solidFill>
                  <a:prstClr val="black"/>
                </a:solidFill>
              </a:rPr>
              <a:t>；</a:t>
            </a:r>
          </a:p>
          <a:p>
            <a:pPr lvl="0"/>
            <a:r>
              <a:rPr sz="2400" dirty="0">
                <a:solidFill>
                  <a:prstClr val="black"/>
                </a:solidFill>
              </a:rPr>
              <a:t>（3）drop{column&lt;</a:t>
            </a:r>
            <a:r>
              <a:rPr sz="2400" dirty="0" err="1">
                <a:solidFill>
                  <a:prstClr val="black"/>
                </a:solidFill>
              </a:rPr>
              <a:t>列名</a:t>
            </a:r>
            <a:r>
              <a:rPr sz="2400" dirty="0">
                <a:solidFill>
                  <a:prstClr val="black"/>
                </a:solidFill>
              </a:rPr>
              <a:t>&gt;}[,…n]：</a:t>
            </a:r>
            <a:r>
              <a:rPr sz="2400" dirty="0" err="1">
                <a:solidFill>
                  <a:prstClr val="black"/>
                </a:solidFill>
              </a:rPr>
              <a:t>删除指定列名</a:t>
            </a:r>
            <a:r>
              <a:rPr sz="2400" dirty="0">
                <a:solidFill>
                  <a:prstClr val="black"/>
                </a:solidFill>
              </a:rPr>
              <a:t>；</a:t>
            </a:r>
          </a:p>
          <a:p>
            <a:pPr lvl="0"/>
            <a:r>
              <a:rPr sz="2400" dirty="0">
                <a:solidFill>
                  <a:prstClr val="black"/>
                </a:solidFill>
              </a:rPr>
              <a:t>（4）drop{[constraint]&lt;</a:t>
            </a:r>
            <a:r>
              <a:rPr sz="2400" dirty="0" err="1">
                <a:solidFill>
                  <a:prstClr val="black"/>
                </a:solidFill>
              </a:rPr>
              <a:t>约束名</a:t>
            </a:r>
            <a:r>
              <a:rPr sz="2400" dirty="0">
                <a:solidFill>
                  <a:prstClr val="black"/>
                </a:solidFill>
              </a:rPr>
              <a:t>&gt;}[,…n]：</a:t>
            </a:r>
            <a:r>
              <a:rPr sz="2400" dirty="0" err="1">
                <a:solidFill>
                  <a:prstClr val="black"/>
                </a:solidFill>
              </a:rPr>
              <a:t>删除指定约束</a:t>
            </a:r>
            <a:r>
              <a:rPr sz="2400" dirty="0">
                <a:solidFill>
                  <a:prstClr val="black"/>
                </a:solidFill>
              </a:rPr>
              <a:t>；</a:t>
            </a:r>
          </a:p>
          <a:p>
            <a:pPr lvl="0"/>
            <a:r>
              <a:rPr sz="2400" dirty="0">
                <a:solidFill>
                  <a:prstClr val="black"/>
                </a:solidFill>
              </a:rPr>
              <a:t>（5）alter column &lt;</a:t>
            </a:r>
            <a:r>
              <a:rPr sz="2400" dirty="0" err="1">
                <a:solidFill>
                  <a:prstClr val="black"/>
                </a:solidFill>
              </a:rPr>
              <a:t>列名</a:t>
            </a:r>
            <a:r>
              <a:rPr sz="2400" dirty="0">
                <a:solidFill>
                  <a:prstClr val="black"/>
                </a:solidFill>
              </a:rPr>
              <a:t>&gt; {</a:t>
            </a:r>
            <a:r>
              <a:rPr sz="2400" dirty="0" err="1">
                <a:solidFill>
                  <a:prstClr val="black"/>
                </a:solidFill>
              </a:rPr>
              <a:t>新数据类型</a:t>
            </a:r>
            <a:r>
              <a:rPr sz="2400" dirty="0">
                <a:solidFill>
                  <a:prstClr val="black"/>
                </a:solidFill>
              </a:rPr>
              <a:t>[(</a:t>
            </a:r>
            <a:r>
              <a:rPr sz="2400" dirty="0" err="1">
                <a:solidFill>
                  <a:prstClr val="black"/>
                </a:solidFill>
              </a:rPr>
              <a:t>小数精度</a:t>
            </a:r>
            <a:r>
              <a:rPr sz="2400" dirty="0">
                <a:solidFill>
                  <a:prstClr val="black"/>
                </a:solidFill>
              </a:rPr>
              <a:t>[,</a:t>
            </a:r>
            <a:r>
              <a:rPr sz="2400" dirty="0" err="1">
                <a:solidFill>
                  <a:prstClr val="black"/>
                </a:solidFill>
              </a:rPr>
              <a:t>小数范围</a:t>
            </a:r>
            <a:r>
              <a:rPr sz="2400" dirty="0">
                <a:solidFill>
                  <a:prstClr val="black"/>
                </a:solidFill>
              </a:rPr>
              <a:t>])] }：</a:t>
            </a:r>
            <a:r>
              <a:rPr sz="2400" dirty="0" err="1">
                <a:solidFill>
                  <a:prstClr val="black"/>
                </a:solidFill>
              </a:rPr>
              <a:t>更改指定列的数据类型、小数精度、小数范围，其中null</a:t>
            </a:r>
            <a:r>
              <a:rPr sz="2400" dirty="0">
                <a:solidFill>
                  <a:prstClr val="black"/>
                </a:solidFill>
              </a:rPr>
              <a:t> | not </a:t>
            </a:r>
            <a:r>
              <a:rPr sz="2400" dirty="0" err="1">
                <a:solidFill>
                  <a:prstClr val="black"/>
                </a:solidFill>
              </a:rPr>
              <a:t>null用于指定列是否允许为空</a:t>
            </a:r>
            <a:r>
              <a:rPr sz="2400" dirty="0">
                <a:solidFill>
                  <a:prstClr val="black"/>
                </a:solidFill>
              </a:rPr>
              <a:t>；</a:t>
            </a:r>
          </a:p>
          <a:p>
            <a:pPr lvl="0"/>
            <a:r>
              <a:rPr sz="2400" dirty="0">
                <a:solidFill>
                  <a:prstClr val="black"/>
                </a:solidFill>
              </a:rPr>
              <a:t>（6）{</a:t>
            </a:r>
            <a:r>
              <a:rPr sz="2400" dirty="0" err="1">
                <a:solidFill>
                  <a:prstClr val="black"/>
                </a:solidFill>
              </a:rPr>
              <a:t>check|nocheck</a:t>
            </a:r>
            <a:r>
              <a:rPr sz="2400" dirty="0">
                <a:solidFill>
                  <a:prstClr val="black"/>
                </a:solidFill>
              </a:rPr>
              <a:t>}constraint{</a:t>
            </a:r>
            <a:r>
              <a:rPr sz="2400" dirty="0" err="1">
                <a:solidFill>
                  <a:prstClr val="black"/>
                </a:solidFill>
              </a:rPr>
              <a:t>all|约束名</a:t>
            </a:r>
            <a:r>
              <a:rPr sz="2400" dirty="0">
                <a:solidFill>
                  <a:prstClr val="black"/>
                </a:solidFill>
              </a:rPr>
              <a:t>[,…n]}：</a:t>
            </a:r>
            <a:r>
              <a:rPr sz="2400" dirty="0" err="1">
                <a:solidFill>
                  <a:prstClr val="black"/>
                </a:solidFill>
              </a:rPr>
              <a:t>启用或暂停指定约束的效果</a:t>
            </a:r>
            <a:r>
              <a:rPr sz="2400" dirty="0" smtClean="0">
                <a:solidFill>
                  <a:prstClr val="black"/>
                </a:solidFill>
              </a:rPr>
              <a:t>；</a:t>
            </a:r>
            <a:endParaRPr sz="2400" dirty="0">
              <a:solidFill>
                <a:prstClr val="black"/>
              </a:solidFill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T-SQL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语句修改表（续）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385570"/>
            <a:ext cx="1060069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1．系统表</a:t>
            </a:r>
            <a:endParaRPr lang="en-US" altLang="zh-CN" sz="2400" dirty="0"/>
          </a:p>
          <a:p>
            <a:r>
              <a:rPr lang="zh-CN" altLang="en-US" sz="2400" dirty="0">
                <a:latin typeface="+mn-ea"/>
              </a:rPr>
              <a:t>系统表是</a:t>
            </a:r>
            <a:r>
              <a:rPr lang="zh-CN" altLang="en-US" sz="2400" b="1" dirty="0">
                <a:latin typeface="+mn-ea"/>
              </a:rPr>
              <a:t>系统内置</a:t>
            </a:r>
            <a:r>
              <a:rPr lang="zh-CN" altLang="en-US" sz="2400" dirty="0">
                <a:latin typeface="+mn-ea"/>
              </a:rPr>
              <a:t>的数据表，主要用来存储数据字典，其中记录了服务器所有活动信息，一般以</a:t>
            </a:r>
            <a:r>
              <a:rPr lang="en-US" altLang="zh-CN" sz="2400" dirty="0">
                <a:latin typeface="+mn-ea"/>
              </a:rPr>
              <a:t>sys</a:t>
            </a:r>
            <a:r>
              <a:rPr lang="zh-CN" altLang="en-US" sz="2400" dirty="0">
                <a:latin typeface="+mn-ea"/>
              </a:rPr>
              <a:t>开头。任何用户都不应直接修改系统表，也不允许直接访问表中的信息，如要访问其中的内容，最好通过系统存储过程或系统函数。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1715" y="3400425"/>
            <a:ext cx="10624820" cy="2676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2．用户表</a:t>
            </a:r>
            <a:endParaRPr lang="en-US" altLang="zh-CN" sz="2400" dirty="0"/>
          </a:p>
          <a:p>
            <a:r>
              <a:rPr lang="zh-CN" altLang="en-US" sz="2400" dirty="0"/>
              <a:t>用户表是由用</a:t>
            </a:r>
            <a:r>
              <a:rPr lang="zh-CN" altLang="en-US" sz="2400" b="1" dirty="0"/>
              <a:t>户自行建立的数据表</a:t>
            </a:r>
            <a:r>
              <a:rPr lang="zh-CN" altLang="en-US" sz="2400" dirty="0"/>
              <a:t>，用于存储用户数据。用户表分为永久表和临时表。其中，永久表通常存储在用户数据库中，除非删除永久表，否则永久表及其数据将永久存在。临时表存储在</a:t>
            </a:r>
            <a:r>
              <a:rPr lang="en-US" altLang="zh-CN" sz="2400" dirty="0" err="1"/>
              <a:t>tempdb</a:t>
            </a:r>
            <a:r>
              <a:rPr lang="zh-CN" altLang="en-US" sz="2400" dirty="0"/>
              <a:t>数据库中，当不再使用时，会被系统自动删除。临时表又分为本地临时表和全局临时表。本地临时表名以</a:t>
            </a:r>
            <a:r>
              <a:rPr lang="en-US" altLang="zh-CN" sz="2400" dirty="0"/>
              <a:t>#</a:t>
            </a:r>
            <a:r>
              <a:rPr lang="zh-CN" altLang="en-US" sz="2400" dirty="0"/>
              <a:t>开头，仅对当前数据库用户有效，一旦断开连接，就自动删除。全局临时表名以</a:t>
            </a:r>
            <a:r>
              <a:rPr lang="en-US" altLang="zh-CN" sz="2400" dirty="0"/>
              <a:t>##</a:t>
            </a:r>
            <a:r>
              <a:rPr lang="zh-CN" altLang="en-US" sz="2400" dirty="0"/>
              <a:t>开头，对所有数据库用户有效，所有用户断开连接后才会自动删除。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表类型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242695"/>
            <a:ext cx="10564495" cy="3169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cs"/>
              </a:rPr>
              <a:t>1．增加列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格式：alter table &lt;表名&gt; [with {check|nocheck}]add {&lt;列名&gt; &lt;数据类型&gt; [列约束] } [,…n]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说明：</a:t>
            </a:r>
          </a:p>
          <a:p>
            <a:pPr lvl="0"/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（1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）（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）当表为空表（没有数据）时，新增列可以附加各种约束，包括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primary key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unique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约束；；</a:t>
            </a:r>
            <a:endParaRPr kumimoji="0" lang="zh-CN" altLang="en-US" sz="2000" b="0" i="0" u="none" strike="noStrike" kern="1200" cap="none" spc="0" normalizeH="0" baseline="0" dirty="0">
              <a:solidFill>
                <a:prstClr val="black"/>
              </a:solidFill>
              <a:latin typeface="+mn-ea"/>
              <a:cs typeface="+mn-cs"/>
            </a:endParaRPr>
          </a:p>
          <a:p>
            <a:pPr lvl="0"/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（2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）当表为非空表（已有数据）时，</a:t>
            </a: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新增列应附加default约束、identity约束或保留null约束，否则引起操作出错；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（3）with{check|nocheck}子句用于限定foreign key和check约束是否忽略对原有数据的约束检查。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46480" y="4674235"/>
            <a:ext cx="1056259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09】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向“班级”表中添加一列，列名为“班主任”并具有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action="ppaction://hlinksldjump"/>
              </a:rPr>
              <a:t>唯一性约束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jxgl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alter table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班级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add 班主任 varchar(6) constraint Uk_班级_班主任 unique</a:t>
            </a: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T-SQL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语句修改表（续）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242695"/>
            <a:ext cx="10679430" cy="2861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cs"/>
              </a:rPr>
              <a:t>1．增加列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格式：alter table &lt;表名&gt; [with {check|nocheck}]add {&lt;列名&gt; &lt;数据类型&gt; [列约束] } [,…n]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说明：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（1）当表为未有数据的空表时，添加新列名的同时可以附加任意约束，包括primary key和unique约束；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（2）当表为已有数据的非空表时，新增列应附加default约束、identity约束或保留null约束，否则引起操作出错；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（3）with{check|nocheck}子句用于限定foreign key和check约束是否忽略对原有数据的约束检查。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47115" y="4369435"/>
            <a:ext cx="10677525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例10】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向“选修”表中添加一列名“等级”，数据类型为varchar(6)，其默认值是“合格”。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 jxgl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alter table 选修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add 等级 varchar(6) constraint df_选修_等级 default '合格'</a:t>
            </a: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T-SQL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语句修改表（续）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223645"/>
            <a:ext cx="1075883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cs"/>
              </a:rPr>
              <a:t>1．增加列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格式：alter table &lt;表名&gt; [with {check|nocheck}]add {&lt;列名&gt; &lt;数据类型&gt; [列约束] } [,…n]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说明：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（1）当表为未有数据的空表时，添加新列名的同时可以附加任意约束，包括primary key和unique约束；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（2）当表为已有数据的非空表时，新增列应附加default约束、identity约束或保留null约束，否则引起操作出错；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2000" b="0" i="0" u="none" strike="noStrike" kern="1200" cap="none" spc="0" normalizeH="0" baseline="0" dirty="0">
                <a:solidFill>
                  <a:prstClr val="black"/>
                </a:solidFill>
                <a:latin typeface="+mn-ea"/>
                <a:cs typeface="+mn-cs"/>
              </a:rPr>
              <a:t>（3）with{check|nocheck}子句用于限定foreign key和check约束是否忽略对原有数据的约束检查。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46479" y="4159313"/>
            <a:ext cx="10758833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为“学生”表中增加一列，列名为“邮政编码”，并附加一个check约束，限制值域为6位数字字符且以“2306”开头。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usejxgl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alter table 学生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add 邮政编码 char(6)  constraint Ck_学生_邮政编码 check(邮政编码 like‘2306[0-9][0-9]')</a:t>
            </a: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T-SQL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语句修改表（续）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880" y="1252220"/>
            <a:ext cx="1058291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．增加约束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格式：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alter table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表名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 [with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nocheck|check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] add constraint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约束名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约束定义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说明：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）增加约束时，如果新增约束与表中原有数据有冲突时，将导致异常，终止命令执行。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）使用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with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nocheck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选项，可以使新增约束（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foreign key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check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）忽略对原有数据的检查，只对后续数据起作用。</a:t>
            </a:r>
          </a:p>
        </p:txBody>
      </p:sp>
      <p:sp>
        <p:nvSpPr>
          <p:cNvPr id="6" name="矩形 5"/>
          <p:cNvSpPr/>
          <p:nvPr/>
        </p:nvSpPr>
        <p:spPr>
          <a:xfrm>
            <a:off x="1046480" y="3429635"/>
            <a:ext cx="10610850" cy="13220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12】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为“教师”表中的列名为“性别”的列设置默认约束，默认值是“男”。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 jxgl</a:t>
            </a:r>
            <a:endParaRPr lang="zh-CN" altLang="en-US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alter table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教师 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 constraint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default '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男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 for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</a:t>
            </a:r>
          </a:p>
        </p:txBody>
      </p:sp>
      <p:sp>
        <p:nvSpPr>
          <p:cNvPr id="2" name="矩形 1"/>
          <p:cNvSpPr/>
          <p:nvPr/>
        </p:nvSpPr>
        <p:spPr>
          <a:xfrm>
            <a:off x="1046480" y="4942205"/>
            <a:ext cx="10610850" cy="13220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13】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为“班级”表中的列名为“班级人数”的列添加一个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约束，但不检查表中现有数据，限制输入到列的数据范围为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40~60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之间。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alter table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班级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nocheck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 constraint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Ck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班级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班级人数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班级人数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&gt;=40 and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班级人数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&lt;=60)</a:t>
            </a: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T-SQL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语句修改表（续）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880" y="1252220"/>
            <a:ext cx="1058291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．增加约束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格式：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alter table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表名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 [with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nocheck|check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] add constraint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约束名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约束定义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说明：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）增加约束时，如果新增约束与表中原有数据有冲突时，将导致异常，终止命令执行。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）使用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with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nocheck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选项，可以使新增约束（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foreign key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check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）忽略对原有数据的检查，只对后续数据起作用。</a:t>
            </a:r>
          </a:p>
        </p:txBody>
      </p:sp>
      <p:sp>
        <p:nvSpPr>
          <p:cNvPr id="6" name="矩形 5"/>
          <p:cNvSpPr/>
          <p:nvPr/>
        </p:nvSpPr>
        <p:spPr>
          <a:xfrm>
            <a:off x="1046480" y="3429635"/>
            <a:ext cx="1061085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000" dirty="0" smtClean="0"/>
              <a:t>【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14</a:t>
            </a:r>
            <a:r>
              <a:rPr lang="zh-CN" altLang="zh-CN" sz="2000" dirty="0"/>
              <a:t>】 为“选修”表中列名“课程号”添加一个“外键约束”于“课程”表。</a:t>
            </a:r>
          </a:p>
          <a:p>
            <a:r>
              <a:rPr lang="en-US" altLang="zh-CN" sz="2000" dirty="0"/>
              <a:t>use jxgl</a:t>
            </a:r>
            <a:endParaRPr lang="zh-CN" altLang="zh-CN" sz="2000" dirty="0"/>
          </a:p>
          <a:p>
            <a:r>
              <a:rPr lang="en-US" altLang="zh-CN" sz="2000" dirty="0"/>
              <a:t>alter table </a:t>
            </a:r>
            <a:r>
              <a:rPr lang="zh-CN" altLang="zh-CN" sz="2000" dirty="0"/>
              <a:t>选修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sz="2000" dirty="0"/>
              <a:t>  add constraint Fk_</a:t>
            </a:r>
            <a:r>
              <a:rPr lang="zh-CN" altLang="zh-CN" sz="2000" dirty="0"/>
              <a:t>选修</a:t>
            </a:r>
            <a:r>
              <a:rPr lang="en-US" altLang="zh-CN" sz="2000" dirty="0"/>
              <a:t>_</a:t>
            </a:r>
            <a:r>
              <a:rPr lang="zh-CN" altLang="zh-CN" sz="2000" dirty="0"/>
              <a:t>课程号</a:t>
            </a:r>
            <a:r>
              <a:rPr lang="en-US" altLang="zh-CN" sz="2000" dirty="0"/>
              <a:t> foreign key(</a:t>
            </a:r>
            <a:r>
              <a:rPr lang="zh-CN" altLang="zh-CN" sz="2000" dirty="0"/>
              <a:t>课程号</a:t>
            </a:r>
            <a:r>
              <a:rPr lang="en-US" altLang="zh-CN" sz="2000" dirty="0"/>
              <a:t>) references </a:t>
            </a:r>
            <a:r>
              <a:rPr lang="zh-CN" altLang="zh-CN" sz="2000" dirty="0"/>
              <a:t>课程</a:t>
            </a:r>
            <a:r>
              <a:rPr lang="en-US" altLang="zh-CN" sz="2000" dirty="0"/>
              <a:t>(</a:t>
            </a:r>
            <a:r>
              <a:rPr lang="zh-CN" altLang="zh-CN" sz="2000" dirty="0"/>
              <a:t>课程号</a:t>
            </a:r>
            <a:r>
              <a:rPr lang="en-US" altLang="zh-CN" sz="2000" dirty="0"/>
              <a:t>)</a:t>
            </a:r>
            <a:endParaRPr lang="zh-CN" altLang="zh-CN" sz="2000" dirty="0"/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T-SQL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语句修改表（续）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487193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9335" y="1252220"/>
            <a:ext cx="10640060" cy="1322070"/>
          </a:xfrm>
          <a:prstGeom prst="rect">
            <a:avLst/>
          </a:prstGeom>
          <a:noFill/>
          <a:ln w="19050" cmpd="sng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．修改列</a:t>
            </a:r>
          </a:p>
          <a:p>
            <a:pPr lvl="0"/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格式：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alter table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表名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 alter column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列名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新数据类型和长度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 [(&lt;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精度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&gt;[,&lt;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小数位数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&gt;])]</a:t>
            </a:r>
          </a:p>
          <a:p>
            <a:pPr lvl="0"/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说明：使用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alter table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命令修改列时，只能修改列的数据类型及其列值是否为空等属性。</a:t>
            </a:r>
          </a:p>
        </p:txBody>
      </p:sp>
      <p:sp>
        <p:nvSpPr>
          <p:cNvPr id="2" name="矩形 1"/>
          <p:cNvSpPr/>
          <p:nvPr/>
        </p:nvSpPr>
        <p:spPr>
          <a:xfrm>
            <a:off x="1047750" y="2770505"/>
            <a:ext cx="10621645" cy="1569660"/>
          </a:xfrm>
          <a:prstGeom prst="rect">
            <a:avLst/>
          </a:prstGeom>
          <a:ln w="19050" cmpd="sng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</a:t>
            </a:r>
            <a:r>
              <a:rPr lang="zh-CN" altLang="zh-CN" sz="2400" dirty="0" smtClean="0"/>
              <a:t>】 </a:t>
            </a:r>
            <a:r>
              <a:rPr lang="zh-CN" altLang="zh-CN" sz="2400" dirty="0"/>
              <a:t>将“班级”表中列名“班级名称”的数据类型修改为</a:t>
            </a:r>
            <a:r>
              <a:rPr lang="en-US" altLang="zh-CN" sz="2400" dirty="0"/>
              <a:t>char(20)</a:t>
            </a:r>
            <a:r>
              <a:rPr lang="zh-CN" altLang="zh-CN" sz="2400" dirty="0"/>
              <a:t>。</a:t>
            </a:r>
          </a:p>
          <a:p>
            <a:pPr algn="just"/>
            <a:r>
              <a:rPr lang="en-US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 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jxgl</a:t>
            </a:r>
          </a:p>
          <a:p>
            <a:pPr algn="just"/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alter table </a:t>
            </a:r>
            <a:r>
              <a:rPr lang="zh-CN" altLang="en-US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班级</a:t>
            </a:r>
          </a:p>
          <a:p>
            <a:pPr algn="just"/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alter column </a:t>
            </a:r>
            <a:r>
              <a:rPr lang="zh-CN" altLang="en-US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班级名称 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char(20) null</a:t>
            </a:r>
          </a:p>
        </p:txBody>
      </p:sp>
      <p:sp>
        <p:nvSpPr>
          <p:cNvPr id="6" name="矩形 5"/>
          <p:cNvSpPr/>
          <p:nvPr/>
        </p:nvSpPr>
        <p:spPr>
          <a:xfrm>
            <a:off x="1047750" y="4975225"/>
            <a:ext cx="10621645" cy="706755"/>
          </a:xfrm>
          <a:prstGeom prst="rect">
            <a:avLst/>
          </a:prstGeom>
          <a:ln w="19050" cmpd="sng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>
                <a:latin typeface="+mn-ea"/>
              </a:rPr>
              <a:t>注意：如将一个原来允许为空的列修改为不允许为空（</a:t>
            </a:r>
            <a:r>
              <a:rPr lang="en-US" altLang="zh-CN" sz="2000" kern="100" dirty="0">
                <a:latin typeface="+mn-ea"/>
              </a:rPr>
              <a:t>not null</a:t>
            </a:r>
            <a:r>
              <a:rPr lang="zh-CN" altLang="en-US" sz="2000" kern="100" dirty="0">
                <a:latin typeface="+mn-ea"/>
              </a:rPr>
              <a:t>），必须确保该列中没有存放空值且该列上没有建立索引。</a:t>
            </a: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T-SQL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语句修改表（续）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214120"/>
            <a:ext cx="10621010" cy="1014730"/>
          </a:xfrm>
          <a:prstGeom prst="rect">
            <a:avLst/>
          </a:prstGeom>
          <a:noFill/>
          <a:ln w="12700" cmpd="sng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．删除约束</a:t>
            </a:r>
          </a:p>
          <a:p>
            <a:pPr lvl="0"/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格式：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alter table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表名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 drop constraint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约束名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</a:t>
            </a:r>
          </a:p>
          <a:p>
            <a:pPr lvl="0"/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说明：删除指定名称的约束。</a:t>
            </a:r>
          </a:p>
        </p:txBody>
      </p:sp>
      <p:sp>
        <p:nvSpPr>
          <p:cNvPr id="2" name="矩形 1"/>
          <p:cNvSpPr/>
          <p:nvPr/>
        </p:nvSpPr>
        <p:spPr>
          <a:xfrm>
            <a:off x="1046480" y="2560955"/>
            <a:ext cx="10621010" cy="1568450"/>
          </a:xfrm>
          <a:prstGeom prst="rect">
            <a:avLst/>
          </a:prstGeom>
          <a:ln w="12700" cmpd="sng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【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 smtClean="0">
                <a:latin typeface="+mn-ea"/>
              </a:rPr>
              <a:t>16】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将“选修”表中主键约束（</a:t>
            </a:r>
            <a:r>
              <a:rPr lang="en-US" altLang="zh-CN" sz="2400" dirty="0" err="1">
                <a:latin typeface="+mn-ea"/>
              </a:rPr>
              <a:t>pk</a:t>
            </a:r>
            <a:r>
              <a:rPr lang="en-US" altLang="zh-CN" sz="2400" dirty="0">
                <a:latin typeface="+mn-ea"/>
              </a:rPr>
              <a:t>_</a:t>
            </a:r>
            <a:r>
              <a:rPr lang="zh-CN" altLang="en-US" sz="2400" dirty="0">
                <a:latin typeface="+mn-ea"/>
              </a:rPr>
              <a:t>选修）删除。</a:t>
            </a:r>
          </a:p>
          <a:p>
            <a:r>
              <a:rPr lang="en-US" altLang="zh-CN" sz="2400" dirty="0">
                <a:latin typeface="+mn-ea"/>
              </a:rPr>
              <a:t>use </a:t>
            </a:r>
            <a:r>
              <a:rPr lang="en-US" altLang="zh-CN" sz="2400" dirty="0" err="1">
                <a:latin typeface="+mn-ea"/>
              </a:rPr>
              <a:t>jxgl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alter table </a:t>
            </a:r>
            <a:r>
              <a:rPr lang="zh-CN" altLang="en-US" sz="2400" dirty="0">
                <a:latin typeface="+mn-ea"/>
              </a:rPr>
              <a:t>选修</a:t>
            </a:r>
          </a:p>
          <a:p>
            <a:r>
              <a:rPr lang="zh-CN" altLang="en-US" sz="2400" dirty="0">
                <a:latin typeface="+mn-ea"/>
              </a:rPr>
              <a:t>  </a:t>
            </a:r>
            <a:r>
              <a:rPr lang="en-US" altLang="zh-CN" sz="2400" dirty="0">
                <a:latin typeface="+mn-ea"/>
              </a:rPr>
              <a:t>drop constraint </a:t>
            </a:r>
            <a:r>
              <a:rPr lang="en-US" altLang="zh-CN" sz="2400" dirty="0" err="1">
                <a:latin typeface="+mn-ea"/>
              </a:rPr>
              <a:t>pk</a:t>
            </a:r>
            <a:r>
              <a:rPr lang="en-US" altLang="zh-CN" sz="2400" dirty="0">
                <a:latin typeface="+mn-ea"/>
              </a:rPr>
              <a:t>_</a:t>
            </a:r>
            <a:r>
              <a:rPr lang="zh-CN" altLang="en-US" sz="2400" dirty="0">
                <a:latin typeface="+mn-ea"/>
              </a:rPr>
              <a:t>选修</a:t>
            </a:r>
          </a:p>
        </p:txBody>
      </p:sp>
      <p:sp>
        <p:nvSpPr>
          <p:cNvPr id="6" name="矩形 5"/>
          <p:cNvSpPr/>
          <p:nvPr/>
        </p:nvSpPr>
        <p:spPr>
          <a:xfrm>
            <a:off x="1046480" y="4481830"/>
            <a:ext cx="10621010" cy="1568450"/>
          </a:xfrm>
          <a:prstGeom prst="rect">
            <a:avLst/>
          </a:prstGeom>
          <a:ln w="12700" cmpd="sng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【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 smtClean="0">
                <a:latin typeface="+mn-ea"/>
              </a:rPr>
              <a:t>17】 </a:t>
            </a:r>
            <a:r>
              <a:rPr lang="zh-CN" altLang="en-US" sz="2400" dirty="0">
                <a:latin typeface="+mn-ea"/>
              </a:rPr>
              <a:t>将“选修”表中默认值约束（</a:t>
            </a:r>
            <a:r>
              <a:rPr lang="en-US" altLang="zh-CN" sz="2400" dirty="0" err="1">
                <a:latin typeface="+mn-ea"/>
              </a:rPr>
              <a:t>df</a:t>
            </a:r>
            <a:r>
              <a:rPr lang="en-US" altLang="zh-CN" sz="2400" dirty="0">
                <a:latin typeface="+mn-ea"/>
              </a:rPr>
              <a:t>_</a:t>
            </a:r>
            <a:r>
              <a:rPr lang="zh-CN" altLang="en-US" sz="2400" dirty="0">
                <a:latin typeface="+mn-ea"/>
              </a:rPr>
              <a:t>选修</a:t>
            </a:r>
            <a:r>
              <a:rPr lang="en-US" altLang="zh-CN" sz="2400" dirty="0">
                <a:latin typeface="+mn-ea"/>
              </a:rPr>
              <a:t>_</a:t>
            </a:r>
            <a:r>
              <a:rPr lang="zh-CN" altLang="en-US" sz="2400" dirty="0">
                <a:latin typeface="+mn-ea"/>
              </a:rPr>
              <a:t>等级）删除。</a:t>
            </a:r>
          </a:p>
          <a:p>
            <a:r>
              <a:rPr lang="en-US" altLang="zh-CN" sz="2400" dirty="0">
                <a:latin typeface="+mn-ea"/>
              </a:rPr>
              <a:t>use </a:t>
            </a:r>
            <a:r>
              <a:rPr lang="en-US" altLang="zh-CN" sz="2400" dirty="0" err="1">
                <a:latin typeface="+mn-ea"/>
              </a:rPr>
              <a:t>jxgl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alter table </a:t>
            </a:r>
            <a:r>
              <a:rPr lang="zh-CN" altLang="en-US" sz="2400" dirty="0">
                <a:latin typeface="+mn-ea"/>
              </a:rPr>
              <a:t>选修 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drop constraint </a:t>
            </a:r>
            <a:r>
              <a:rPr lang="en-US" altLang="zh-CN" sz="2400" dirty="0" err="1">
                <a:latin typeface="+mn-ea"/>
              </a:rPr>
              <a:t>df</a:t>
            </a:r>
            <a:r>
              <a:rPr lang="en-US" altLang="zh-CN" sz="2400" dirty="0">
                <a:latin typeface="+mn-ea"/>
              </a:rPr>
              <a:t>_</a:t>
            </a:r>
            <a:r>
              <a:rPr lang="zh-CN" altLang="en-US" sz="2400" dirty="0">
                <a:latin typeface="+mn-ea"/>
              </a:rPr>
              <a:t>选修</a:t>
            </a:r>
            <a:r>
              <a:rPr lang="en-US" altLang="zh-CN" sz="2400" dirty="0">
                <a:latin typeface="+mn-ea"/>
              </a:rPr>
              <a:t>_</a:t>
            </a:r>
            <a:r>
              <a:rPr lang="zh-CN" altLang="en-US" sz="2400" dirty="0">
                <a:latin typeface="+mn-ea"/>
              </a:rPr>
              <a:t>等级</a:t>
            </a: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T-SQL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语句修改表（续）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320165"/>
            <a:ext cx="10611485" cy="1014730"/>
          </a:xfrm>
          <a:prstGeom prst="rect">
            <a:avLst/>
          </a:prstGeom>
          <a:noFill/>
          <a:ln w="12700" cmpd="sng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．删除列</a:t>
            </a:r>
          </a:p>
          <a:p>
            <a:pPr lvl="0"/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格式：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alter table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表名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 drop column &lt;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列名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&gt;[,…n]</a:t>
            </a:r>
          </a:p>
          <a:p>
            <a:pPr lvl="0"/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说明：删除指定名称的列，要求删除列之前必须先删除列上的约束定义。</a:t>
            </a:r>
          </a:p>
        </p:txBody>
      </p:sp>
      <p:sp>
        <p:nvSpPr>
          <p:cNvPr id="2" name="矩形 1"/>
          <p:cNvSpPr/>
          <p:nvPr/>
        </p:nvSpPr>
        <p:spPr>
          <a:xfrm>
            <a:off x="1041400" y="2723515"/>
            <a:ext cx="10580370" cy="1198880"/>
          </a:xfrm>
          <a:prstGeom prst="rect">
            <a:avLst/>
          </a:prstGeom>
          <a:ln w="12700" cmpd="sng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【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 smtClean="0">
                <a:latin typeface="+mn-ea"/>
              </a:rPr>
              <a:t>18】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将“选修”表中列名为“等级”的列删除。</a:t>
            </a:r>
          </a:p>
          <a:p>
            <a:r>
              <a:rPr lang="en-US" altLang="zh-CN" sz="2400" dirty="0">
                <a:latin typeface="+mn-ea"/>
              </a:rPr>
              <a:t>use </a:t>
            </a:r>
            <a:r>
              <a:rPr lang="en-US" altLang="zh-CN" sz="2400" dirty="0" err="1">
                <a:latin typeface="+mn-ea"/>
              </a:rPr>
              <a:t>jxgl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alter table </a:t>
            </a:r>
            <a:r>
              <a:rPr lang="zh-CN" altLang="en-US" sz="2400" dirty="0">
                <a:latin typeface="+mn-ea"/>
              </a:rPr>
              <a:t>选修 </a:t>
            </a:r>
            <a:r>
              <a:rPr lang="en-US" altLang="zh-CN" sz="2400" dirty="0">
                <a:latin typeface="+mn-ea"/>
              </a:rPr>
              <a:t>drop column </a:t>
            </a:r>
            <a:r>
              <a:rPr lang="zh-CN" altLang="en-US" sz="2400" dirty="0">
                <a:latin typeface="+mn-ea"/>
              </a:rPr>
              <a:t>等级</a:t>
            </a:r>
          </a:p>
        </p:txBody>
      </p:sp>
      <p:sp>
        <p:nvSpPr>
          <p:cNvPr id="6" name="矩形 5"/>
          <p:cNvSpPr/>
          <p:nvPr/>
        </p:nvSpPr>
        <p:spPr>
          <a:xfrm>
            <a:off x="1041400" y="4310380"/>
            <a:ext cx="10580370" cy="1630045"/>
          </a:xfrm>
          <a:prstGeom prst="rect">
            <a:avLst/>
          </a:prstGeom>
          <a:ln w="12700" cmpd="sng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【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 smtClean="0">
                <a:latin typeface="+mn-ea"/>
              </a:rPr>
              <a:t>19】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将“学生”表中的列“邮政编码”删除。</a:t>
            </a:r>
          </a:p>
          <a:p>
            <a:r>
              <a:rPr lang="en-US" altLang="zh-CN" sz="2400" dirty="0">
                <a:latin typeface="+mn-ea"/>
              </a:rPr>
              <a:t>use </a:t>
            </a:r>
            <a:r>
              <a:rPr lang="en-US" altLang="zh-CN" sz="2400" dirty="0" err="1">
                <a:latin typeface="+mn-ea"/>
              </a:rPr>
              <a:t>jxgl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alter table</a:t>
            </a:r>
            <a:r>
              <a:rPr lang="zh-CN" altLang="en-US" sz="2400" dirty="0">
                <a:latin typeface="+mn-ea"/>
              </a:rPr>
              <a:t>学生 </a:t>
            </a:r>
            <a:r>
              <a:rPr lang="en-US" altLang="zh-CN" sz="2400" dirty="0">
                <a:latin typeface="+mn-ea"/>
              </a:rPr>
              <a:t>drop column </a:t>
            </a:r>
            <a:r>
              <a:rPr lang="zh-CN" altLang="en-US" sz="2400" dirty="0">
                <a:latin typeface="+mn-ea"/>
              </a:rPr>
              <a:t>邮政编码</a:t>
            </a:r>
          </a:p>
          <a:p>
            <a:r>
              <a:rPr lang="zh-CN" altLang="en-US" sz="2800" dirty="0">
                <a:latin typeface="+mn-ea"/>
              </a:rPr>
              <a:t>注意：列上附加约束因没有删除，因而并没有成功删除该列。</a:t>
            </a: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T-SQL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语句修改表（续）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261745"/>
            <a:ext cx="10601960" cy="1014730"/>
          </a:xfrm>
          <a:prstGeom prst="rect">
            <a:avLst/>
          </a:prstGeom>
          <a:noFill/>
          <a:ln w="12700" cmpd="sng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．启用和暂停约束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/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check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和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nocheck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选项可以启动或暂停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SQL Server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的某个或全部约束对新数据的约束检查，但不适用主键约束和唯一约束。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6480" y="2425700"/>
            <a:ext cx="10601960" cy="1198880"/>
          </a:xfrm>
          <a:prstGeom prst="rect">
            <a:avLst/>
          </a:prstGeom>
          <a:ln w="12700" cmpd="sng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</a:rPr>
              <a:t>20】 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暂停“选修”表中的外键约束（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</a:rPr>
              <a:t>Fk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_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选修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_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课程号）。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use 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</a:rPr>
              <a:t>jxgl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alter table 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选修 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</a:rPr>
              <a:t>nocheck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 constraint 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</a:rPr>
              <a:t>Fk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_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选修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_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课程号</a:t>
            </a:r>
          </a:p>
        </p:txBody>
      </p:sp>
      <p:sp>
        <p:nvSpPr>
          <p:cNvPr id="6" name="矩形 5"/>
          <p:cNvSpPr/>
          <p:nvPr/>
        </p:nvSpPr>
        <p:spPr>
          <a:xfrm>
            <a:off x="1054735" y="3757930"/>
            <a:ext cx="10601960" cy="1198880"/>
          </a:xfrm>
          <a:prstGeom prst="rect">
            <a:avLst/>
          </a:prstGeom>
          <a:ln w="12700" cmpd="sng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</a:rPr>
              <a:t>21】 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暂停“学生”表中的约束。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use 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</a:rPr>
              <a:t>jxgl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alter table 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学生 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</a:rPr>
              <a:t>nocheck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 constraint all</a:t>
            </a: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03349" y="366923"/>
            <a:ext cx="54432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T-SQL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语句修改表（续）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133"/>
          <p:cNvSpPr/>
          <p:nvPr/>
        </p:nvSpPr>
        <p:spPr>
          <a:xfrm rot="2700000">
            <a:off x="481528" y="314938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6328" y="1014060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612" y="39080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任意多边形: 形状 31"/>
          <p:cNvSpPr/>
          <p:nvPr/>
        </p:nvSpPr>
        <p:spPr>
          <a:xfrm rot="2700000">
            <a:off x="10236192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任意多边形: 形状 32"/>
          <p:cNvSpPr/>
          <p:nvPr/>
        </p:nvSpPr>
        <p:spPr>
          <a:xfrm rot="2700000">
            <a:off x="10688014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任意多边形: 形状 33"/>
          <p:cNvSpPr/>
          <p:nvPr/>
        </p:nvSpPr>
        <p:spPr>
          <a:xfrm rot="2700000">
            <a:off x="11139835" y="797532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1305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 05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删除数据表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cxnSp>
        <p:nvCxnSpPr>
          <p:cNvPr id="14" name="直接连接符 13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030" y="1428750"/>
            <a:ext cx="10661015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数据类型</a:t>
            </a:r>
            <a:r>
              <a:rPr lang="zh-CN" altLang="en-US" sz="2400" dirty="0"/>
              <a:t>用来表示数据的归属类别，它决定了数据的存储格式、存储长度、取值范围（含数据精度和小数位数），以及可参与的运算法则。在</a:t>
            </a:r>
            <a:r>
              <a:rPr lang="en-US" altLang="zh-CN" sz="2400" dirty="0"/>
              <a:t>SQL Server </a:t>
            </a:r>
            <a:r>
              <a:rPr lang="zh-CN" altLang="en-US" sz="2400" dirty="0"/>
              <a:t>系统中，数据类型分为系统数据类型和用户自定义数据类型。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2030" y="2793365"/>
            <a:ext cx="1066101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1．系统数据类型</a:t>
            </a:r>
          </a:p>
          <a:p>
            <a:r>
              <a:rPr lang="zh-CN" altLang="en-US" sz="2400" dirty="0"/>
              <a:t>系统数据类型是由系统预先定义好的数据类型，包括字符数据类型、数值数据类型、二进制数据类型、货币数据类型和日期</a:t>
            </a:r>
            <a:r>
              <a:rPr lang="en-US" altLang="zh-CN" sz="2400" dirty="0"/>
              <a:t>/</a:t>
            </a:r>
            <a:r>
              <a:rPr lang="zh-CN" altLang="en-US" sz="2400" dirty="0"/>
              <a:t>时间数据类型等。字符数据类型又分为非</a:t>
            </a:r>
            <a:r>
              <a:rPr lang="en-US" altLang="zh-CN" sz="2400" dirty="0"/>
              <a:t>Unicode</a:t>
            </a:r>
            <a:r>
              <a:rPr lang="zh-CN" altLang="en-US" sz="2400" dirty="0"/>
              <a:t>字符数据类型和</a:t>
            </a:r>
            <a:r>
              <a:rPr lang="en-US" altLang="zh-CN" sz="2400" dirty="0"/>
              <a:t>Unicode</a:t>
            </a:r>
            <a:r>
              <a:rPr lang="zh-CN" altLang="en-US" sz="2400" dirty="0"/>
              <a:t>字符数据类型，数值数据类型则又分为整型数据类型、精确小数数据类型和浮点数据类型。</a:t>
            </a:r>
          </a:p>
        </p:txBody>
      </p:sp>
      <p:sp>
        <p:nvSpPr>
          <p:cNvPr id="2" name="TextBox 11"/>
          <p:cNvSpPr txBox="1"/>
          <p:nvPr/>
        </p:nvSpPr>
        <p:spPr>
          <a:xfrm>
            <a:off x="1002030" y="4889500"/>
            <a:ext cx="1066101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2．用户自定义数据类型</a:t>
            </a:r>
          </a:p>
          <a:p>
            <a:r>
              <a:rPr lang="zh-CN" altLang="en-US" sz="2400" dirty="0"/>
              <a:t>用户自定义数据类型是用户对系统数据类型的别名定义。</a:t>
            </a:r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329690"/>
            <a:ext cx="4536440" cy="1407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prstClr val="black"/>
                </a:solidFill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</a:rPr>
              <a:t>1</a:t>
            </a:r>
            <a:r>
              <a:rPr lang="zh-CN" altLang="en-US" sz="2135" dirty="0">
                <a:solidFill>
                  <a:prstClr val="black"/>
                </a:solidFill>
              </a:rPr>
              <a:t>）在</a:t>
            </a:r>
            <a:r>
              <a:rPr lang="en-US" altLang="zh-CN" sz="2135" dirty="0">
                <a:solidFill>
                  <a:prstClr val="black"/>
                </a:solidFill>
              </a:rPr>
              <a:t>SSMS</a:t>
            </a:r>
            <a:r>
              <a:rPr lang="zh-CN" altLang="en-US" sz="2135" dirty="0">
                <a:solidFill>
                  <a:prstClr val="black"/>
                </a:solidFill>
              </a:rPr>
              <a:t>中逐级展开节点，直到数据库</a:t>
            </a:r>
            <a:r>
              <a:rPr lang="en-US" altLang="zh-CN" sz="2135" dirty="0">
                <a:solidFill>
                  <a:prstClr val="black"/>
                </a:solidFill>
              </a:rPr>
              <a:t>JXGL</a:t>
            </a:r>
            <a:r>
              <a:rPr lang="zh-CN" altLang="en-US" sz="2135" dirty="0">
                <a:solidFill>
                  <a:prstClr val="black"/>
                </a:solidFill>
              </a:rPr>
              <a:t>的“表”节点，然后选择要删除的表，如表“班级”，如图</a:t>
            </a:r>
            <a:r>
              <a:rPr lang="en-US" altLang="zh-CN" sz="2135" dirty="0">
                <a:solidFill>
                  <a:prstClr val="black"/>
                </a:solidFill>
              </a:rPr>
              <a:t>5-19</a:t>
            </a:r>
            <a:r>
              <a:rPr lang="zh-CN" altLang="en-US" sz="2135" dirty="0">
                <a:solidFill>
                  <a:prstClr val="black"/>
                </a:solidFill>
              </a:rPr>
              <a:t>所示。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150212" y="1329558"/>
            <a:ext cx="4512501" cy="1407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）然后执行“编辑”→“删除”命令后，弹出“除去对象”对话框，如图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5-20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所示，单击“确定”按钮，就可以删除表。</a:t>
            </a:r>
            <a:endParaRPr kumimoji="0" lang="zh-CN" altLang="en-US" sz="2135" b="0" i="0" kern="1200" cap="none" spc="0" normalizeH="0" baseline="0" noProof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SSMS</a:t>
            </a: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删除数据表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0" y="3014345"/>
            <a:ext cx="3648710" cy="3186430"/>
          </a:xfrm>
          <a:prstGeom prst="rect">
            <a:avLst/>
          </a:prstGeom>
        </p:spPr>
      </p:pic>
      <p:pic>
        <p:nvPicPr>
          <p:cNvPr id="19458" name="图片 63" descr="未标题-1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32" y="2902585"/>
            <a:ext cx="3563518" cy="368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294765"/>
            <a:ext cx="10553065" cy="953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</a:rPr>
              <a:t>格式：</a:t>
            </a:r>
            <a:r>
              <a:rPr lang="en-US" altLang="zh-CN" sz="2800" dirty="0">
                <a:solidFill>
                  <a:prstClr val="black"/>
                </a:solidFill>
              </a:rPr>
              <a:t>drop table &lt;</a:t>
            </a:r>
            <a:r>
              <a:rPr lang="zh-CN" altLang="en-US" sz="2800" dirty="0">
                <a:solidFill>
                  <a:prstClr val="black"/>
                </a:solidFill>
              </a:rPr>
              <a:t>表名</a:t>
            </a:r>
            <a:r>
              <a:rPr lang="en-US" altLang="zh-CN" sz="28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功能：删除指定名称的表。</a:t>
            </a:r>
          </a:p>
        </p:txBody>
      </p:sp>
      <p:sp>
        <p:nvSpPr>
          <p:cNvPr id="7" name="矩形 6"/>
          <p:cNvSpPr/>
          <p:nvPr/>
        </p:nvSpPr>
        <p:spPr>
          <a:xfrm>
            <a:off x="1046480" y="2456180"/>
            <a:ext cx="10553065" cy="1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【</a:t>
            </a:r>
            <a:r>
              <a:rPr lang="zh-CN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zh-CN" sz="2800" dirty="0" smtClean="0">
                <a:solidFill>
                  <a:prstClr val="black"/>
                </a:solidFill>
              </a:rPr>
              <a:t>22】 </a:t>
            </a:r>
            <a:r>
              <a:rPr lang="zh-CN" altLang="en-US" sz="2800" dirty="0">
                <a:solidFill>
                  <a:prstClr val="black"/>
                </a:solidFill>
              </a:rPr>
              <a:t>删除“班级”表。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use </a:t>
            </a:r>
            <a:r>
              <a:rPr lang="en-US" altLang="zh-CN" sz="2800" dirty="0" err="1">
                <a:solidFill>
                  <a:prstClr val="black"/>
                </a:solidFill>
              </a:rPr>
              <a:t>jxgl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drop table </a:t>
            </a:r>
            <a:r>
              <a:rPr lang="zh-CN" altLang="en-US" sz="2800" dirty="0">
                <a:solidFill>
                  <a:prstClr val="black"/>
                </a:solidFill>
              </a:rPr>
              <a:t>班级</a:t>
            </a: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50368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T-SQL</a:t>
            </a: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语句删除数据表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本章小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结</a:t>
            </a:r>
          </a:p>
        </p:txBody>
      </p:sp>
      <p:sp>
        <p:nvSpPr>
          <p:cNvPr id="11" name="任意多边形: 形状 10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0450" y="2080328"/>
            <a:ext cx="4252130" cy="33877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表是数据库中的基本对象，是用户组织、管理和存储数据的逻辑结构，本章主要介绍数据库表的创建和管理。创建和管理数据库表主要包括表名及列属性的定义和维护，其中完整性约束的定义相对比较复杂。创建和管理数据库表既可以通过</a:t>
            </a:r>
            <a:r>
              <a:rPr lang="en-US" altLang="zh-CN" dirty="0">
                <a:sym typeface="+mn-ea"/>
              </a:rPr>
              <a:t>SSMS</a:t>
            </a:r>
            <a:r>
              <a:rPr lang="zh-CN" altLang="en-US" dirty="0">
                <a:sym typeface="+mn-ea"/>
              </a:rPr>
              <a:t>执行，也可以通过</a:t>
            </a:r>
            <a:r>
              <a:rPr lang="en-US" altLang="zh-CN" dirty="0">
                <a:sym typeface="+mn-ea"/>
              </a:rPr>
              <a:t>T-SQL</a:t>
            </a:r>
            <a:r>
              <a:rPr lang="zh-CN" altLang="en-US" dirty="0">
                <a:sym typeface="+mn-ea"/>
              </a:rPr>
              <a:t>语句执行，其中，</a:t>
            </a:r>
            <a:r>
              <a:rPr lang="en-US" altLang="zh-CN" dirty="0">
                <a:sym typeface="+mn-ea"/>
              </a:rPr>
              <a:t>T-SQL</a:t>
            </a:r>
            <a:r>
              <a:rPr lang="zh-CN" altLang="en-US" dirty="0">
                <a:sym typeface="+mn-ea"/>
              </a:rPr>
              <a:t>语句在执行和维护数据表的完整性约束方面显得尤为简洁便利。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图片占位符 1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pic>
        <p:nvPicPr>
          <p:cNvPr id="22" name="图片占位符 21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/>
          <a:srcRect/>
          <a:stretch>
            <a:fillRect/>
          </a:stretch>
        </p:blipFill>
        <p:spPr/>
      </p:pic>
      <p:pic>
        <p:nvPicPr>
          <p:cNvPr id="24" name="图片占位符 23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/>
          <a:srcRect/>
          <a:stretch>
            <a:fillRect/>
          </a:stretch>
        </p:blipFill>
        <p:spPr/>
      </p:pic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30"/>
          <p:cNvSpPr txBox="1"/>
          <p:nvPr/>
        </p:nvSpPr>
        <p:spPr>
          <a:xfrm>
            <a:off x="419952" y="40032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end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2700000">
            <a:off x="4021881" y="3484071"/>
            <a:ext cx="6764267" cy="6764267"/>
          </a:xfrm>
          <a:custGeom>
            <a:avLst/>
            <a:gdLst>
              <a:gd name="connsiteX0" fmla="*/ 210727 w 6764267"/>
              <a:gd name="connsiteY0" fmla="*/ 210726 h 6764267"/>
              <a:gd name="connsiteX1" fmla="*/ 719464 w 6764267"/>
              <a:gd name="connsiteY1" fmla="*/ 0 h 6764267"/>
              <a:gd name="connsiteX2" fmla="*/ 6764267 w 6764267"/>
              <a:gd name="connsiteY2" fmla="*/ 0 h 6764267"/>
              <a:gd name="connsiteX3" fmla="*/ 0 w 6764267"/>
              <a:gd name="connsiteY3" fmla="*/ 6764267 h 6764267"/>
              <a:gd name="connsiteX4" fmla="*/ 0 w 6764267"/>
              <a:gd name="connsiteY4" fmla="*/ 719463 h 6764267"/>
              <a:gd name="connsiteX5" fmla="*/ 210727 w 6764267"/>
              <a:gd name="connsiteY5" fmla="*/ 210726 h 6764267"/>
              <a:gd name="connsiteX0-1" fmla="*/ 210727 w 6764267"/>
              <a:gd name="connsiteY0-2" fmla="*/ 210726 h 6764267"/>
              <a:gd name="connsiteX1-3" fmla="*/ 719464 w 6764267"/>
              <a:gd name="connsiteY1-4" fmla="*/ 0 h 6764267"/>
              <a:gd name="connsiteX2-5" fmla="*/ 6764267 w 6764267"/>
              <a:gd name="connsiteY2-6" fmla="*/ 0 h 6764267"/>
              <a:gd name="connsiteX3-7" fmla="*/ 3308399 w 6764267"/>
              <a:gd name="connsiteY3-8" fmla="*/ 3454528 h 6764267"/>
              <a:gd name="connsiteX4-9" fmla="*/ 0 w 6764267"/>
              <a:gd name="connsiteY4-10" fmla="*/ 6764267 h 6764267"/>
              <a:gd name="connsiteX5-11" fmla="*/ 0 w 6764267"/>
              <a:gd name="connsiteY5-12" fmla="*/ 719463 h 6764267"/>
              <a:gd name="connsiteX6" fmla="*/ 210727 w 6764267"/>
              <a:gd name="connsiteY6" fmla="*/ 210726 h 6764267"/>
              <a:gd name="connsiteX0-13" fmla="*/ 3308399 w 6764267"/>
              <a:gd name="connsiteY0-14" fmla="*/ 3454528 h 6764267"/>
              <a:gd name="connsiteX1-15" fmla="*/ 0 w 6764267"/>
              <a:gd name="connsiteY1-16" fmla="*/ 6764267 h 6764267"/>
              <a:gd name="connsiteX2-17" fmla="*/ 0 w 6764267"/>
              <a:gd name="connsiteY2-18" fmla="*/ 719463 h 6764267"/>
              <a:gd name="connsiteX3-19" fmla="*/ 210727 w 6764267"/>
              <a:gd name="connsiteY3-20" fmla="*/ 210726 h 6764267"/>
              <a:gd name="connsiteX4-21" fmla="*/ 719464 w 6764267"/>
              <a:gd name="connsiteY4-22" fmla="*/ 0 h 6764267"/>
              <a:gd name="connsiteX5-23" fmla="*/ 6764267 w 6764267"/>
              <a:gd name="connsiteY5-24" fmla="*/ 0 h 6764267"/>
              <a:gd name="connsiteX6-25" fmla="*/ 3399839 w 6764267"/>
              <a:gd name="connsiteY6-26" fmla="*/ 3545968 h 6764267"/>
              <a:gd name="connsiteX0-27" fmla="*/ 3308399 w 6764267"/>
              <a:gd name="connsiteY0-28" fmla="*/ 3454528 h 6764267"/>
              <a:gd name="connsiteX1-29" fmla="*/ 0 w 6764267"/>
              <a:gd name="connsiteY1-30" fmla="*/ 6764267 h 6764267"/>
              <a:gd name="connsiteX2-31" fmla="*/ 0 w 6764267"/>
              <a:gd name="connsiteY2-32" fmla="*/ 719463 h 6764267"/>
              <a:gd name="connsiteX3-33" fmla="*/ 210727 w 6764267"/>
              <a:gd name="connsiteY3-34" fmla="*/ 210726 h 6764267"/>
              <a:gd name="connsiteX4-35" fmla="*/ 719464 w 6764267"/>
              <a:gd name="connsiteY4-36" fmla="*/ 0 h 6764267"/>
              <a:gd name="connsiteX5-37" fmla="*/ 6764267 w 6764267"/>
              <a:gd name="connsiteY5-38" fmla="*/ 0 h 6764267"/>
              <a:gd name="connsiteX0-39" fmla="*/ 0 w 6764267"/>
              <a:gd name="connsiteY0-40" fmla="*/ 6764267 h 6764267"/>
              <a:gd name="connsiteX1-41" fmla="*/ 0 w 6764267"/>
              <a:gd name="connsiteY1-42" fmla="*/ 719463 h 6764267"/>
              <a:gd name="connsiteX2-43" fmla="*/ 210727 w 6764267"/>
              <a:gd name="connsiteY2-44" fmla="*/ 210726 h 6764267"/>
              <a:gd name="connsiteX3-45" fmla="*/ 719464 w 6764267"/>
              <a:gd name="connsiteY3-46" fmla="*/ 0 h 6764267"/>
              <a:gd name="connsiteX4-47" fmla="*/ 6764267 w 6764267"/>
              <a:gd name="connsiteY4-48" fmla="*/ 0 h 6764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64267" h="6764267">
                <a:moveTo>
                  <a:pt x="0" y="6764267"/>
                </a:moveTo>
                <a:lnTo>
                  <a:pt x="0" y="719463"/>
                </a:lnTo>
                <a:cubicBezTo>
                  <a:pt x="0" y="520789"/>
                  <a:pt x="80529" y="340923"/>
                  <a:pt x="210727" y="210726"/>
                </a:cubicBezTo>
                <a:cubicBezTo>
                  <a:pt x="340924" y="80529"/>
                  <a:pt x="520790" y="0"/>
                  <a:pt x="719464" y="0"/>
                </a:cubicBezTo>
                <a:lnTo>
                  <a:pt x="6764267" y="0"/>
                </a:lnTo>
              </a:path>
            </a:pathLst>
          </a:custGeom>
          <a:ln w="152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8" name="图片占位符 27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/>
      </p:pic>
      <p:pic>
        <p:nvPicPr>
          <p:cNvPr id="26" name="图片占位符 25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/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/>
          <a:srcRect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700215" y="191593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z="4800" dirty="0">
                <a:solidFill>
                  <a:schemeClr val="accent1"/>
                </a:solidFill>
              </a:rPr>
              <a:t>感谢您的观看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784522" y="3151504"/>
            <a:ext cx="1220561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2106984" y="3151504"/>
            <a:ext cx="1220561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3429446" y="3151504"/>
            <a:ext cx="1220561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3629" y="317308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zh-CN" altLang="en-US" sz="1400" b="0" dirty="0" smtClean="0">
                <a:solidFill>
                  <a:schemeClr val="bg1"/>
                </a:solidFill>
              </a:rPr>
              <a:t>原理与应用</a:t>
            </a:r>
            <a:endParaRPr lang="en-US" altLang="zh-CN" sz="1400" b="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48025" y="3173083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zh-CN" altLang="en-US" sz="1400" b="0" dirty="0">
                <a:solidFill>
                  <a:schemeClr val="bg1"/>
                </a:solidFill>
              </a:rPr>
              <a:t>微课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78623" y="3173083"/>
            <a:ext cx="111415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altLang="zh-CN" sz="1400" b="0" dirty="0" smtClean="0">
                <a:solidFill>
                  <a:schemeClr val="bg1"/>
                </a:solidFill>
              </a:rPr>
              <a:t>SQL Server</a:t>
            </a:r>
            <a:endParaRPr lang="en-US" altLang="zh-CN" sz="1400" b="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0725" y="2728872"/>
            <a:ext cx="443793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TSINGHUA UNIVERSITY PRESS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384300"/>
            <a:ext cx="106146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系统数据类型</a:t>
            </a:r>
            <a:r>
              <a:rPr lang="en-US" altLang="zh-CN" sz="2400" b="1" dirty="0"/>
              <a:t>—&gt;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 smtClean="0"/>
              <a:t>）非</a:t>
            </a:r>
            <a:r>
              <a:rPr lang="en-US" altLang="zh-CN" sz="2400" b="1" dirty="0"/>
              <a:t>Unicode</a:t>
            </a:r>
            <a:r>
              <a:rPr lang="zh-CN" altLang="en-US" sz="2400" b="1" dirty="0" smtClean="0"/>
              <a:t>字符数据类型</a:t>
            </a:r>
            <a:endParaRPr lang="zh-CN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45210" y="1962785"/>
            <a:ext cx="1061593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</a:t>
            </a:r>
            <a:r>
              <a:rPr lang="en-US" altLang="zh-CN" sz="2400" dirty="0"/>
              <a:t>Unicode</a:t>
            </a:r>
            <a:r>
              <a:rPr lang="zh-CN" altLang="en-US" sz="2400" dirty="0"/>
              <a:t>指基于</a:t>
            </a:r>
            <a:r>
              <a:rPr lang="en-US" altLang="zh-CN" sz="2400" dirty="0"/>
              <a:t>ASCII</a:t>
            </a:r>
            <a:r>
              <a:rPr lang="zh-CN" altLang="en-US" sz="2400" dirty="0"/>
              <a:t>编码和汉字编码的字符集编码，同一种二进制代码在不同字符姐指令系统中解码结果不一样（乱码产生的原因）。非</a:t>
            </a:r>
            <a:r>
              <a:rPr lang="en-US" altLang="zh-CN" sz="2400" dirty="0"/>
              <a:t>Unicode</a:t>
            </a:r>
            <a:r>
              <a:rPr lang="zh-CN" altLang="en-US" sz="2400" dirty="0"/>
              <a:t>字符数据类型包括</a:t>
            </a:r>
            <a:r>
              <a:rPr lang="en-US" altLang="zh-CN" sz="2400" dirty="0"/>
              <a:t>char(n)</a:t>
            </a:r>
            <a:r>
              <a:rPr lang="zh-CN" altLang="en-US" sz="2400" dirty="0"/>
              <a:t>、</a:t>
            </a:r>
            <a:r>
              <a:rPr lang="en-US" altLang="zh-CN" sz="2400" dirty="0"/>
              <a:t>varchar(n|max)</a:t>
            </a:r>
            <a:r>
              <a:rPr lang="zh-CN" altLang="en-US" sz="2400" dirty="0"/>
              <a:t>和</a:t>
            </a:r>
            <a:r>
              <a:rPr lang="en-US" altLang="zh-CN" sz="2400" dirty="0"/>
              <a:t>text</a:t>
            </a:r>
            <a:r>
              <a:rPr lang="zh-CN" altLang="en-US" sz="2400" dirty="0"/>
              <a:t>数据类型，如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所示。</a:t>
            </a:r>
            <a:r>
              <a:rPr lang="en-US" altLang="zh-CN" sz="2400" dirty="0"/>
              <a:t>char(n)</a:t>
            </a:r>
            <a:r>
              <a:rPr lang="zh-CN" altLang="en-US" sz="2400" dirty="0"/>
              <a:t>数据类型实际输入字符串长度若小于定义长度，则填入空格字符，其长度不变。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51828"/>
              </p:ext>
            </p:extLst>
          </p:nvPr>
        </p:nvGraphicFramePr>
        <p:xfrm>
          <a:off x="1046219" y="3761727"/>
          <a:ext cx="10656570" cy="2179320"/>
        </p:xfrm>
        <a:graphic>
          <a:graphicData uri="http://schemas.openxmlformats.org/drawingml/2006/table">
            <a:tbl>
              <a:tblPr/>
              <a:tblGrid>
                <a:gridCol w="1925581"/>
                <a:gridCol w="5974080"/>
                <a:gridCol w="2756909"/>
              </a:tblGrid>
              <a:tr h="5448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数据类型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长度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取值范围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char(n)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存储空间长度不变，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n=1~8000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字符串数据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varchar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(n|max</a:t>
                      </a: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存储空间长度可变，（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 +2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）字节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n=1~8000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字符串数据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存储空间长度可变，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最大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2147483647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字符串数据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数据类型</a:t>
            </a:r>
            <a:endParaRPr lang="en-US" altLang="zh-CN" sz="3200" b="1" dirty="0" smtClean="0">
              <a:solidFill>
                <a:srgbClr val="2980B9"/>
              </a:solidFill>
              <a:ea typeface="微软雅黑" panose="020B050302020402020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6582" y="6211669"/>
            <a:ext cx="10615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注意：在</a:t>
            </a:r>
            <a:r>
              <a:rPr lang="en-US" altLang="zh-CN" b="1" dirty="0"/>
              <a:t>SQL Server</a:t>
            </a:r>
            <a:r>
              <a:rPr lang="zh-CN" altLang="zh-CN" b="1" dirty="0"/>
              <a:t>的未来版本中，将删除</a:t>
            </a:r>
            <a:r>
              <a:rPr lang="en-US" altLang="zh-CN" b="1" dirty="0"/>
              <a:t>text</a:t>
            </a:r>
            <a:r>
              <a:rPr lang="zh-CN" altLang="zh-CN" b="1" dirty="0"/>
              <a:t>数据类型，建议改用</a:t>
            </a:r>
            <a:r>
              <a:rPr lang="en-US" altLang="zh-CN" b="1" dirty="0" err="1"/>
              <a:t>varchar</a:t>
            </a:r>
            <a:r>
              <a:rPr lang="en-US" altLang="zh-CN" b="1" dirty="0"/>
              <a:t>(max)</a:t>
            </a:r>
            <a:r>
              <a:rPr lang="zh-CN" altLang="zh-CN" b="1" dirty="0"/>
              <a:t>替换</a:t>
            </a:r>
            <a:r>
              <a:rPr lang="en-US" altLang="zh-CN" b="1" dirty="0"/>
              <a:t>text</a:t>
            </a:r>
            <a:r>
              <a:rPr lang="zh-CN" altLang="zh-CN" b="1" dirty="0"/>
              <a:t>数据类型。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46480" y="1409065"/>
            <a:ext cx="1061656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1.</a:t>
            </a:r>
            <a:r>
              <a:rPr lang="zh-CN" altLang="en-US" sz="2400" b="1" dirty="0">
                <a:sym typeface="+mn-ea"/>
              </a:rPr>
              <a:t>系统数据类型</a:t>
            </a:r>
            <a:r>
              <a:rPr lang="en-US" altLang="zh-CN" sz="2400" b="1" dirty="0">
                <a:sym typeface="+mn-ea"/>
              </a:rPr>
              <a:t>—&gt;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Unicode</a:t>
            </a:r>
            <a:r>
              <a:rPr lang="zh-CN" altLang="en-US" sz="2400" b="1" dirty="0"/>
              <a:t>字符串数据类型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4575" y="1987550"/>
            <a:ext cx="1061847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Unicode</a:t>
            </a:r>
            <a:r>
              <a:rPr lang="zh-CN" altLang="en-US" sz="2400" dirty="0"/>
              <a:t>是一种跨语言、跨平台的文本转换与处理要求的字符编码，为每个字符设定了统一并且唯一的二进制编码，从而保证各国语言及其字符集的正确解码。</a:t>
            </a:r>
            <a:r>
              <a:rPr lang="en-US" altLang="zh-CN" sz="2400" dirty="0"/>
              <a:t>Unicode</a:t>
            </a:r>
            <a:r>
              <a:rPr lang="zh-CN" altLang="en-US" sz="2400" dirty="0"/>
              <a:t>字符数据类型包括</a:t>
            </a:r>
            <a:r>
              <a:rPr lang="en-US" altLang="zh-CN" sz="2400" dirty="0"/>
              <a:t>nchar(n)</a:t>
            </a:r>
            <a:r>
              <a:rPr lang="zh-CN" altLang="en-US" sz="2400" dirty="0"/>
              <a:t>，</a:t>
            </a:r>
            <a:r>
              <a:rPr lang="en-US" altLang="zh-CN" sz="2400" dirty="0"/>
              <a:t>nvarchar(n|max)</a:t>
            </a:r>
            <a:r>
              <a:rPr lang="zh-CN" altLang="en-US" sz="2400" dirty="0"/>
              <a:t>和</a:t>
            </a:r>
            <a:r>
              <a:rPr lang="en-US" altLang="zh-CN" sz="2400" dirty="0"/>
              <a:t>ntext</a:t>
            </a:r>
            <a:r>
              <a:rPr lang="zh-CN" altLang="en-US" sz="2400" dirty="0"/>
              <a:t>类型，如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所示。</a:t>
            </a:r>
            <a:r>
              <a:rPr lang="en-US" altLang="zh-CN" sz="2400" dirty="0"/>
              <a:t>nchar(n)</a:t>
            </a:r>
            <a:r>
              <a:rPr lang="zh-CN" altLang="en-US" sz="2400" dirty="0"/>
              <a:t>数据类型实际输入字符串长度小于定义长度时，以</a:t>
            </a:r>
            <a:r>
              <a:rPr lang="en-US" altLang="zh-CN" sz="2400" dirty="0"/>
              <a:t>0x00</a:t>
            </a:r>
            <a:r>
              <a:rPr lang="zh-CN" altLang="en-US" sz="2400" dirty="0"/>
              <a:t>填入。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9081400"/>
              </p:ext>
            </p:extLst>
          </p:nvPr>
        </p:nvGraphicFramePr>
        <p:xfrm>
          <a:off x="1034381" y="4081357"/>
          <a:ext cx="10622280" cy="193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8859"/>
                <a:gridCol w="5425440"/>
                <a:gridCol w="3167981"/>
              </a:tblGrid>
              <a:tr h="48275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数据类型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长度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取值范围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</a:tr>
              <a:tr h="482758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nchar(n)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存储空间长度不变，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2n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n=1~4000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unicode</a:t>
                      </a:r>
                      <a:r>
                        <a:rPr lang="zh-CN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字符串数据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482758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nvarchar(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(n|max</a:t>
                      </a: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存储空间长度可变，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2n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+4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n=1~4000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宋体"/>
                        </a:rPr>
                        <a:t>unicode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字符串数据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482758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ntext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可变长度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Unicode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数据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，最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大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07341823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个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宋体"/>
                        </a:rPr>
                        <a:t>unicode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字符串数据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6582" y="6073825"/>
            <a:ext cx="10615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注意：在</a:t>
            </a:r>
            <a:r>
              <a:rPr lang="en-US" altLang="zh-CN" b="1" dirty="0"/>
              <a:t>SQL Server</a:t>
            </a:r>
            <a:r>
              <a:rPr lang="zh-CN" altLang="zh-CN" b="1" dirty="0"/>
              <a:t>的未来版本中，将删除</a:t>
            </a:r>
            <a:r>
              <a:rPr lang="en-US" altLang="zh-CN" b="1" dirty="0" err="1"/>
              <a:t>ntext</a:t>
            </a:r>
            <a:r>
              <a:rPr lang="zh-CN" altLang="zh-CN" b="1" dirty="0"/>
              <a:t>数据类型，建议改用</a:t>
            </a:r>
            <a:r>
              <a:rPr lang="en-US" altLang="zh-CN" b="1" dirty="0" err="1"/>
              <a:t>nvarchar</a:t>
            </a:r>
            <a:r>
              <a:rPr lang="en-US" altLang="zh-CN" b="1" dirty="0"/>
              <a:t>(max)</a:t>
            </a:r>
            <a:r>
              <a:rPr lang="zh-CN" altLang="zh-CN" b="1" dirty="0"/>
              <a:t>数据类型替代</a:t>
            </a:r>
            <a:r>
              <a:rPr lang="en-US" altLang="zh-CN" b="1" dirty="0" err="1"/>
              <a:t>ntext</a:t>
            </a:r>
            <a:r>
              <a:rPr lang="zh-CN" altLang="zh-CN" b="1" dirty="0"/>
              <a:t>数据类型。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1329690"/>
            <a:ext cx="1061656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  1.</a:t>
            </a:r>
            <a:r>
              <a:rPr lang="zh-CN" altLang="en-US" sz="2400" b="1" dirty="0">
                <a:sym typeface="+mn-ea"/>
              </a:rPr>
              <a:t>系统数据类型</a:t>
            </a:r>
            <a:r>
              <a:rPr lang="en-US" altLang="zh-CN" sz="2400" b="1" dirty="0">
                <a:sym typeface="+mn-ea"/>
              </a:rPr>
              <a:t>—&gt;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）整型数据类型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5210" y="1908175"/>
            <a:ext cx="1065149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269875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400" kern="100" spc="10" dirty="0">
                <a:latin typeface="Times New Roman" panose="02020603050405020304"/>
              </a:rPr>
              <a:t>整型数据类型是指不含小数的数值数据，包括</a:t>
            </a:r>
            <a:r>
              <a:rPr lang="en-US" altLang="zh-CN" sz="2400" kern="100" spc="10" dirty="0">
                <a:latin typeface="Times New Roman" panose="02020603050405020304"/>
              </a:rPr>
              <a:t>bit</a:t>
            </a:r>
            <a:r>
              <a:rPr lang="zh-CN" altLang="en-US" sz="2400" kern="100" spc="10" dirty="0">
                <a:latin typeface="Times New Roman" panose="02020603050405020304"/>
              </a:rPr>
              <a:t>、</a:t>
            </a:r>
            <a:r>
              <a:rPr lang="en-US" altLang="zh-CN" sz="2400" kern="100" spc="10" dirty="0">
                <a:latin typeface="Times New Roman" panose="02020603050405020304"/>
              </a:rPr>
              <a:t>tinyint</a:t>
            </a:r>
            <a:r>
              <a:rPr lang="zh-CN" altLang="en-US" sz="2400" kern="100" spc="10" dirty="0">
                <a:latin typeface="Times New Roman" panose="02020603050405020304"/>
              </a:rPr>
              <a:t>、</a:t>
            </a:r>
            <a:r>
              <a:rPr lang="en-US" altLang="zh-CN" sz="2400" kern="100" spc="10" dirty="0">
                <a:latin typeface="Times New Roman" panose="02020603050405020304"/>
              </a:rPr>
              <a:t>smallint</a:t>
            </a:r>
            <a:r>
              <a:rPr lang="zh-CN" altLang="en-US" sz="2400" kern="100" spc="10" dirty="0">
                <a:latin typeface="Times New Roman" panose="02020603050405020304"/>
              </a:rPr>
              <a:t>、</a:t>
            </a:r>
            <a:r>
              <a:rPr lang="en-US" altLang="zh-CN" sz="2400" kern="100" spc="10" dirty="0">
                <a:latin typeface="Times New Roman" panose="02020603050405020304"/>
              </a:rPr>
              <a:t>int</a:t>
            </a:r>
            <a:r>
              <a:rPr lang="zh-CN" altLang="en-US" sz="2400" kern="100" spc="10" dirty="0">
                <a:latin typeface="Times New Roman" panose="02020603050405020304"/>
              </a:rPr>
              <a:t>、</a:t>
            </a:r>
            <a:r>
              <a:rPr lang="en-US" altLang="zh-CN" sz="2400" kern="100" spc="10" dirty="0">
                <a:latin typeface="Times New Roman" panose="02020603050405020304"/>
              </a:rPr>
              <a:t>bigint</a:t>
            </a:r>
            <a:r>
              <a:rPr lang="zh-CN" altLang="en-US" sz="2400" kern="100" spc="10" dirty="0">
                <a:latin typeface="Times New Roman" panose="02020603050405020304"/>
              </a:rPr>
              <a:t>类型，它们之间的区别主要在于存储的数值范围不同，</a:t>
            </a:r>
            <a:r>
              <a:rPr lang="zh-CN" altLang="en-US" sz="2400" kern="100" spc="10" dirty="0" smtClean="0">
                <a:latin typeface="Times New Roman" panose="02020603050405020304"/>
              </a:rPr>
              <a:t>如</a:t>
            </a:r>
            <a:r>
              <a:rPr lang="zh-CN" altLang="zh-CN" sz="2400" kern="100" spc="10" dirty="0" smtClean="0">
                <a:latin typeface="Times New Roman" panose="02020603050405020304"/>
              </a:rPr>
              <a:t>表</a:t>
            </a:r>
            <a:r>
              <a:rPr lang="en-US" altLang="zh-CN" sz="2400" kern="100" spc="10" dirty="0" smtClean="0">
                <a:latin typeface="Times New Roman" panose="02020603050405020304"/>
              </a:rPr>
              <a:t>3</a:t>
            </a:r>
            <a:r>
              <a:rPr lang="zh-CN" altLang="zh-CN" sz="2400" kern="100" spc="10" dirty="0">
                <a:latin typeface="Times New Roman" panose="02020603050405020304"/>
              </a:rPr>
              <a:t>所示。</a:t>
            </a:r>
            <a:endParaRPr lang="zh-CN" altLang="zh-CN" sz="2400" kern="100" dirty="0">
              <a:latin typeface="Times New Roman" panose="020206030504050203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33815" y="4264660"/>
            <a:ext cx="8020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表</a:t>
            </a:r>
            <a:r>
              <a:rPr lang="en-US" altLang="zh-CN" sz="2400" dirty="0" smtClean="0">
                <a:solidFill>
                  <a:prstClr val="black"/>
                </a:solidFill>
              </a:rPr>
              <a:t>3</a:t>
            </a:r>
            <a:endParaRPr lang="zh-CN" altLang="en-US" sz="2400" dirty="0"/>
          </a:p>
        </p:txBody>
      </p:sp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40805" y="2915081"/>
          <a:ext cx="10655300" cy="2797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0060"/>
                <a:gridCol w="1271270"/>
                <a:gridCol w="7633970"/>
              </a:tblGrid>
              <a:tr h="455295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数据类型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长度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取值范围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bit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sz="2000">
                          <a:solidFill>
                            <a:schemeClr val="bg1"/>
                          </a:solidFill>
                          <a:effectLst/>
                        </a:rPr>
                        <a:t>位</a:t>
                      </a:r>
                      <a:endParaRPr lang="zh-CN" sz="20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sz="2000">
                          <a:solidFill>
                            <a:schemeClr val="bg1"/>
                          </a:solidFill>
                          <a:effectLst/>
                        </a:rPr>
                        <a:t>或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tinyint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sz="2000">
                          <a:solidFill>
                            <a:schemeClr val="bg1"/>
                          </a:solidFill>
                          <a:effectLst/>
                        </a:rPr>
                        <a:t>字节</a:t>
                      </a:r>
                      <a:endParaRPr lang="zh-CN" sz="20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0~255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smallint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2000">
                          <a:solidFill>
                            <a:schemeClr val="bg1"/>
                          </a:solidFill>
                          <a:effectLst/>
                        </a:rPr>
                        <a:t>字节</a:t>
                      </a:r>
                      <a:endParaRPr lang="zh-CN" sz="20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-32768~32767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~2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zh-CN" sz="2000">
                          <a:solidFill>
                            <a:schemeClr val="bg1"/>
                          </a:solidFill>
                          <a:effectLst/>
                        </a:rPr>
                        <a:t>字节</a:t>
                      </a:r>
                      <a:endParaRPr lang="zh-CN" sz="20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-2147483648~2147483647 </a:t>
                      </a:r>
                      <a:r>
                        <a:rPr lang="zh-CN" sz="200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r>
                        <a:rPr lang="en-US" sz="2000" baseline="3000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~2</a:t>
                      </a:r>
                      <a:r>
                        <a:rPr lang="en-US" sz="2000" baseline="3000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r>
                        <a:rPr lang="zh-CN" sz="200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zh-CN" sz="20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bigint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zh-CN" sz="2000">
                          <a:solidFill>
                            <a:schemeClr val="bg1"/>
                          </a:solidFill>
                          <a:effectLst/>
                        </a:rPr>
                        <a:t>字节</a:t>
                      </a:r>
                      <a:endParaRPr lang="zh-CN" sz="20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-9223372036854775808~9223372036854775807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~2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838190" y="5885180"/>
            <a:ext cx="6426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400" kern="100" spc="10" dirty="0" smtClean="0">
                <a:latin typeface="Times New Roman" panose="02020603050405020304"/>
                <a:sym typeface="+mn-ea"/>
              </a:rPr>
              <a:t>表</a:t>
            </a:r>
            <a:r>
              <a:rPr lang="en-US" altLang="zh-CN" sz="2400" kern="100" spc="10" dirty="0" smtClean="0">
                <a:latin typeface="Times New Roman" panose="02020603050405020304"/>
                <a:sym typeface="+mn-ea"/>
              </a:rPr>
              <a:t>3</a:t>
            </a: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a690e97-aa5a-4660-8188-8510639f05b5}"/>
  <p:tag name="TABLE_ENDDRAG_ORIGIN_RECT" val="839*171"/>
  <p:tag name="TABLE_ENDDRAG_RECT" val="82*250*839*1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bc2e5d9-1194-4fd0-8924-8e272a18195b}"/>
  <p:tag name="TABLE_ENDDRAG_ORIGIN_RECT" val="836*154"/>
  <p:tag name="TABLE_ENDDRAG_RECT" val="81*242*836*1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6a83249-bb66-45f7-abde-8c4fb640256e}"/>
  <p:tag name="TABLE_ENDDRAG_ORIGIN_RECT" val="839*220"/>
  <p:tag name="TABLE_ENDDRAG_RECT" val="81*285*839*2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abc87d8-97b8-46ae-9506-678b053f127b}"/>
  <p:tag name="TABLE_ENDDRAG_ORIGIN_RECT" val="837*152"/>
  <p:tag name="TABLE_ENDDRAG_RECT" val="80*240*837*1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c237ea3-7749-4401-8934-a8d978074a7a}"/>
  <p:tag name="TABLE_ENDDRAG_ORIGIN_RECT" val="837*210"/>
  <p:tag name="TABLE_ENDDRAG_RECT" val="81*233*837*2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d8ee37e-909f-4ad4-80d6-e62620fcc06a}"/>
  <p:tag name="TABLE_ENDDRAG_ORIGIN_RECT" val="840*145"/>
  <p:tag name="TABLE_ENDDRAG_RECT" val="79*240*840*14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b8eb89e-bd99-41c8-833c-ec79c2c7ff9a}"/>
  <p:tag name="TABLE_ENDDRAG_ORIGIN_RECT" val="839*156"/>
  <p:tag name="TABLE_ENDDRAG_RECT" val="82*240*839*1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8b5552-2ee1-4b65-9df9-25548a221464}"/>
  <p:tag name="TABLE_ENDDRAG_ORIGIN_RECT" val="835*205"/>
  <p:tag name="TABLE_ENDDRAG_RECT" val="81*230*835*205"/>
</p:tagLst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2980B9"/>
      </a:hlink>
      <a:folHlink>
        <a:srgbClr val="2980B9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="" xmlns:wpsdc="http://www.wps.cn/officeDocument/2017/drawingmlCustomData" underline="false"/>
      </a:ext>
    </a:extLst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9627</Words>
  <Application>Microsoft Office PowerPoint</Application>
  <PresentationFormat>自定义</PresentationFormat>
  <Paragraphs>648</Paragraphs>
  <Slides>63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</dc:title>
  <dc:creator>第一PPT</dc:creator>
  <cp:keywords>www.1ppt.com</cp:keywords>
  <dc:description>www.1ppt.com</dc:description>
  <cp:lastModifiedBy>xb21cn</cp:lastModifiedBy>
  <cp:revision>262</cp:revision>
  <dcterms:created xsi:type="dcterms:W3CDTF">2017-05-13T03:05:00Z</dcterms:created>
  <dcterms:modified xsi:type="dcterms:W3CDTF">2022-01-13T08:09:43Z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784763B27B4E4AF2A764DF659B8E13BB</vt:lpwstr>
  </property>
</Properties>
</file>