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514" r:id="rId3"/>
    <p:sldId id="461" r:id="rId4"/>
    <p:sldId id="258" r:id="rId5"/>
    <p:sldId id="462" r:id="rId6"/>
    <p:sldId id="34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348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1" r:id="rId36"/>
    <p:sldId id="490" r:id="rId37"/>
    <p:sldId id="261" r:id="rId38"/>
    <p:sldId id="511" r:id="rId39"/>
    <p:sldId id="446" r:id="rId40"/>
    <p:sldId id="442" r:id="rId41"/>
    <p:sldId id="494" r:id="rId42"/>
    <p:sldId id="501" r:id="rId43"/>
    <p:sldId id="495" r:id="rId44"/>
    <p:sldId id="496" r:id="rId45"/>
    <p:sldId id="497" r:id="rId46"/>
    <p:sldId id="498" r:id="rId47"/>
    <p:sldId id="499" r:id="rId48"/>
    <p:sldId id="512" r:id="rId49"/>
    <p:sldId id="260" r:id="rId50"/>
    <p:sldId id="444" r:id="rId51"/>
    <p:sldId id="502" r:id="rId52"/>
    <p:sldId id="503" r:id="rId53"/>
    <p:sldId id="513" r:id="rId54"/>
    <p:sldId id="505" r:id="rId55"/>
    <p:sldId id="504" r:id="rId56"/>
    <p:sldId id="507" r:id="rId57"/>
    <p:sldId id="509" r:id="rId58"/>
    <p:sldId id="510" r:id="rId59"/>
    <p:sldId id="334" r:id="rId60"/>
    <p:sldId id="263" r:id="rId61"/>
  </p:sldIdLst>
  <p:sldSz cx="12192000" cy="6858000"/>
  <p:notesSz cx="6858000" cy="9144000"/>
  <p:custDataLst>
    <p:tags r:id="rId6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8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594" y="-658"/>
      </p:cViewPr>
      <p:guideLst>
        <p:guide orient="horz" pos="2485"/>
        <p:guide orient="horz" pos="790"/>
        <p:guide orient="horz" pos="4150"/>
        <p:guide pos="3865"/>
        <p:guide pos="454"/>
        <p:guide pos="72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95DA7-C378-4EA6-96C8-9729AD8A43DD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98E3-16CD-4F8A-A268-FE366D8E7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2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>
            <a:spLocks noGrp="1"/>
          </p:cNvSpPr>
          <p:nvPr>
            <p:ph type="pic" sz="quarter" idx="12"/>
          </p:nvPr>
        </p:nvSpPr>
        <p:spPr>
          <a:xfrm>
            <a:off x="10890792" y="3345440"/>
            <a:ext cx="1301207" cy="3069398"/>
          </a:xfrm>
          <a:custGeom>
            <a:avLst/>
            <a:gdLst>
              <a:gd name="connsiteX0" fmla="*/ 1301207 w 1301207"/>
              <a:gd name="connsiteY0" fmla="*/ 0 h 3069398"/>
              <a:gd name="connsiteX1" fmla="*/ 1301207 w 1301207"/>
              <a:gd name="connsiteY1" fmla="*/ 3069398 h 3069398"/>
              <a:gd name="connsiteX2" fmla="*/ 165104 w 1301207"/>
              <a:gd name="connsiteY2" fmla="*/ 1933295 h 3069398"/>
              <a:gd name="connsiteX3" fmla="*/ 165104 w 1301207"/>
              <a:gd name="connsiteY3" fmla="*/ 1136103 h 3069398"/>
              <a:gd name="connsiteX0-1" fmla="*/ 1301207 w 1301207"/>
              <a:gd name="connsiteY0-2" fmla="*/ 0 h 3069398"/>
              <a:gd name="connsiteX1-3" fmla="*/ 1288508 w 1301207"/>
              <a:gd name="connsiteY1-4" fmla="*/ 1251960 h 3069398"/>
              <a:gd name="connsiteX2-5" fmla="*/ 1301207 w 1301207"/>
              <a:gd name="connsiteY2-6" fmla="*/ 3069398 h 3069398"/>
              <a:gd name="connsiteX3-7" fmla="*/ 165104 w 1301207"/>
              <a:gd name="connsiteY3-8" fmla="*/ 1933295 h 3069398"/>
              <a:gd name="connsiteX4" fmla="*/ 165104 w 1301207"/>
              <a:gd name="connsiteY4" fmla="*/ 1136103 h 3069398"/>
              <a:gd name="connsiteX5" fmla="*/ 1301207 w 1301207"/>
              <a:gd name="connsiteY5" fmla="*/ 0 h 3069398"/>
              <a:gd name="connsiteX0-9" fmla="*/ 1288508 w 1379948"/>
              <a:gd name="connsiteY0-10" fmla="*/ 1251960 h 3069398"/>
              <a:gd name="connsiteX1-11" fmla="*/ 1301207 w 1379948"/>
              <a:gd name="connsiteY1-12" fmla="*/ 3069398 h 3069398"/>
              <a:gd name="connsiteX2-13" fmla="*/ 165104 w 1379948"/>
              <a:gd name="connsiteY2-14" fmla="*/ 1933295 h 3069398"/>
              <a:gd name="connsiteX3-15" fmla="*/ 165104 w 1379948"/>
              <a:gd name="connsiteY3-16" fmla="*/ 1136103 h 3069398"/>
              <a:gd name="connsiteX4-17" fmla="*/ 1301207 w 1379948"/>
              <a:gd name="connsiteY4-18" fmla="*/ 0 h 3069398"/>
              <a:gd name="connsiteX5-19" fmla="*/ 1379948 w 1379948"/>
              <a:gd name="connsiteY5-20" fmla="*/ 1343400 h 3069398"/>
              <a:gd name="connsiteX0-21" fmla="*/ 1288508 w 1301207"/>
              <a:gd name="connsiteY0-22" fmla="*/ 1251960 h 3069398"/>
              <a:gd name="connsiteX1-23" fmla="*/ 1301207 w 1301207"/>
              <a:gd name="connsiteY1-24" fmla="*/ 3069398 h 3069398"/>
              <a:gd name="connsiteX2-25" fmla="*/ 165104 w 1301207"/>
              <a:gd name="connsiteY2-26" fmla="*/ 1933295 h 3069398"/>
              <a:gd name="connsiteX3-27" fmla="*/ 165104 w 1301207"/>
              <a:gd name="connsiteY3-28" fmla="*/ 1136103 h 3069398"/>
              <a:gd name="connsiteX4-29" fmla="*/ 1301207 w 1301207"/>
              <a:gd name="connsiteY4-30" fmla="*/ 0 h 3069398"/>
              <a:gd name="connsiteX0-31" fmla="*/ 1301207 w 1301207"/>
              <a:gd name="connsiteY0-32" fmla="*/ 3069398 h 3069398"/>
              <a:gd name="connsiteX1-33" fmla="*/ 165104 w 1301207"/>
              <a:gd name="connsiteY1-34" fmla="*/ 1933295 h 3069398"/>
              <a:gd name="connsiteX2-35" fmla="*/ 165104 w 1301207"/>
              <a:gd name="connsiteY2-36" fmla="*/ 1136103 h 3069398"/>
              <a:gd name="connsiteX3-37" fmla="*/ 1301207 w 1301207"/>
              <a:gd name="connsiteY3-38" fmla="*/ 0 h 3069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01207" h="3069398">
                <a:moveTo>
                  <a:pt x="1301207" y="3069398"/>
                </a:moveTo>
                <a:lnTo>
                  <a:pt x="165104" y="1933295"/>
                </a:lnTo>
                <a:cubicBezTo>
                  <a:pt x="-55034" y="1713157"/>
                  <a:pt x="-55034" y="1356242"/>
                  <a:pt x="165104" y="1136103"/>
                </a:cubicBezTo>
                <a:lnTo>
                  <a:pt x="1301207" y="0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20" name="任意多边形: 形状 19"/>
          <p:cNvSpPr>
            <a:spLocks noGrp="1"/>
          </p:cNvSpPr>
          <p:nvPr>
            <p:ph type="pic" sz="quarter" idx="11"/>
          </p:nvPr>
        </p:nvSpPr>
        <p:spPr>
          <a:xfrm>
            <a:off x="8311358" y="142667"/>
            <a:ext cx="3880643" cy="4316073"/>
          </a:xfrm>
          <a:custGeom>
            <a:avLst/>
            <a:gdLst>
              <a:gd name="connsiteX0" fmla="*/ 2158037 w 3880643"/>
              <a:gd name="connsiteY0" fmla="*/ 0 h 4316073"/>
              <a:gd name="connsiteX1" fmla="*/ 2556633 w 3880643"/>
              <a:gd name="connsiteY1" fmla="*/ 165103 h 4316073"/>
              <a:gd name="connsiteX2" fmla="*/ 3880643 w 3880643"/>
              <a:gd name="connsiteY2" fmla="*/ 1489113 h 4316073"/>
              <a:gd name="connsiteX3" fmla="*/ 3880643 w 3880643"/>
              <a:gd name="connsiteY3" fmla="*/ 2826959 h 4316073"/>
              <a:gd name="connsiteX4" fmla="*/ 2556634 w 3880643"/>
              <a:gd name="connsiteY4" fmla="*/ 4150970 h 4316073"/>
              <a:gd name="connsiteX5" fmla="*/ 1759440 w 3880643"/>
              <a:gd name="connsiteY5" fmla="*/ 4150970 h 4316073"/>
              <a:gd name="connsiteX6" fmla="*/ 165104 w 3880643"/>
              <a:gd name="connsiteY6" fmla="*/ 2556633 h 4316073"/>
              <a:gd name="connsiteX7" fmla="*/ 165104 w 3880643"/>
              <a:gd name="connsiteY7" fmla="*/ 1759440 h 4316073"/>
              <a:gd name="connsiteX8" fmla="*/ 1759441 w 3880643"/>
              <a:gd name="connsiteY8" fmla="*/ 165103 h 4316073"/>
              <a:gd name="connsiteX9" fmla="*/ 2158037 w 3880643"/>
              <a:gd name="connsiteY9" fmla="*/ 0 h 43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80643" h="4316073">
                <a:moveTo>
                  <a:pt x="2158037" y="0"/>
                </a:moveTo>
                <a:cubicBezTo>
                  <a:pt x="2302301" y="0"/>
                  <a:pt x="2446564" y="55034"/>
                  <a:pt x="2556633" y="165103"/>
                </a:cubicBezTo>
                <a:lnTo>
                  <a:pt x="3880643" y="1489113"/>
                </a:lnTo>
                <a:lnTo>
                  <a:pt x="3880643" y="2826959"/>
                </a:lnTo>
                <a:lnTo>
                  <a:pt x="2556634" y="4150970"/>
                </a:lnTo>
                <a:cubicBezTo>
                  <a:pt x="2336494" y="4371108"/>
                  <a:pt x="1979580" y="4371108"/>
                  <a:pt x="1759440" y="4150970"/>
                </a:cubicBezTo>
                <a:lnTo>
                  <a:pt x="165104" y="2556633"/>
                </a:lnTo>
                <a:cubicBezTo>
                  <a:pt x="-55034" y="2336494"/>
                  <a:pt x="-55034" y="1979579"/>
                  <a:pt x="165104" y="1759440"/>
                </a:cubicBezTo>
                <a:lnTo>
                  <a:pt x="1759441" y="165103"/>
                </a:lnTo>
                <a:cubicBezTo>
                  <a:pt x="1869511" y="55034"/>
                  <a:pt x="2013773" y="0"/>
                  <a:pt x="2158037" y="0"/>
                </a:cubicBezTo>
                <a:close/>
              </a:path>
            </a:pathLst>
          </a:cu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5808252" y="1"/>
            <a:ext cx="4163416" cy="1879305"/>
          </a:xfrm>
          <a:custGeom>
            <a:avLst/>
            <a:gdLst>
              <a:gd name="connsiteX0" fmla="*/ 0 w 4163416"/>
              <a:gd name="connsiteY0" fmla="*/ 0 h 1879305"/>
              <a:gd name="connsiteX1" fmla="*/ 4163416 w 4163416"/>
              <a:gd name="connsiteY1" fmla="*/ 0 h 1879305"/>
              <a:gd name="connsiteX2" fmla="*/ 4146874 w 4163416"/>
              <a:gd name="connsiteY2" fmla="*/ 31436 h 1879305"/>
              <a:gd name="connsiteX3" fmla="*/ 4074640 w 4163416"/>
              <a:gd name="connsiteY3" fmla="*/ 119865 h 1879305"/>
              <a:gd name="connsiteX4" fmla="*/ 2480303 w 4163416"/>
              <a:gd name="connsiteY4" fmla="*/ 1714202 h 1879305"/>
              <a:gd name="connsiteX5" fmla="*/ 1683111 w 4163416"/>
              <a:gd name="connsiteY5" fmla="*/ 1714202 h 1879305"/>
              <a:gd name="connsiteX6" fmla="*/ 88774 w 4163416"/>
              <a:gd name="connsiteY6" fmla="*/ 119865 h 1879305"/>
              <a:gd name="connsiteX7" fmla="*/ 16541 w 4163416"/>
              <a:gd name="connsiteY7" fmla="*/ 31436 h 1879305"/>
              <a:gd name="connsiteX0-1" fmla="*/ 0 w 4163416"/>
              <a:gd name="connsiteY0-2" fmla="*/ 1 h 1879306"/>
              <a:gd name="connsiteX1-3" fmla="*/ 2002248 w 4163416"/>
              <a:gd name="connsiteY1-4" fmla="*/ 0 h 1879306"/>
              <a:gd name="connsiteX2-5" fmla="*/ 4163416 w 4163416"/>
              <a:gd name="connsiteY2-6" fmla="*/ 1 h 1879306"/>
              <a:gd name="connsiteX3-7" fmla="*/ 4146874 w 4163416"/>
              <a:gd name="connsiteY3-8" fmla="*/ 31437 h 1879306"/>
              <a:gd name="connsiteX4-9" fmla="*/ 4074640 w 4163416"/>
              <a:gd name="connsiteY4-10" fmla="*/ 119866 h 1879306"/>
              <a:gd name="connsiteX5-11" fmla="*/ 2480303 w 4163416"/>
              <a:gd name="connsiteY5-12" fmla="*/ 1714203 h 1879306"/>
              <a:gd name="connsiteX6-13" fmla="*/ 1683111 w 4163416"/>
              <a:gd name="connsiteY6-14" fmla="*/ 1714203 h 1879306"/>
              <a:gd name="connsiteX7-15" fmla="*/ 88774 w 4163416"/>
              <a:gd name="connsiteY7-16" fmla="*/ 119866 h 1879306"/>
              <a:gd name="connsiteX8" fmla="*/ 16541 w 4163416"/>
              <a:gd name="connsiteY8" fmla="*/ 31437 h 1879306"/>
              <a:gd name="connsiteX9" fmla="*/ 0 w 4163416"/>
              <a:gd name="connsiteY9" fmla="*/ 1 h 1879306"/>
              <a:gd name="connsiteX0-17" fmla="*/ 2002248 w 4163416"/>
              <a:gd name="connsiteY0-18" fmla="*/ 0 h 1879306"/>
              <a:gd name="connsiteX1-19" fmla="*/ 4163416 w 4163416"/>
              <a:gd name="connsiteY1-20" fmla="*/ 1 h 1879306"/>
              <a:gd name="connsiteX2-21" fmla="*/ 4146874 w 4163416"/>
              <a:gd name="connsiteY2-22" fmla="*/ 31437 h 1879306"/>
              <a:gd name="connsiteX3-23" fmla="*/ 4074640 w 4163416"/>
              <a:gd name="connsiteY3-24" fmla="*/ 119866 h 1879306"/>
              <a:gd name="connsiteX4-25" fmla="*/ 2480303 w 4163416"/>
              <a:gd name="connsiteY4-26" fmla="*/ 1714203 h 1879306"/>
              <a:gd name="connsiteX5-27" fmla="*/ 1683111 w 4163416"/>
              <a:gd name="connsiteY5-28" fmla="*/ 1714203 h 1879306"/>
              <a:gd name="connsiteX6-29" fmla="*/ 88774 w 4163416"/>
              <a:gd name="connsiteY6-30" fmla="*/ 119866 h 1879306"/>
              <a:gd name="connsiteX7-31" fmla="*/ 16541 w 4163416"/>
              <a:gd name="connsiteY7-32" fmla="*/ 31437 h 1879306"/>
              <a:gd name="connsiteX8-33" fmla="*/ 0 w 4163416"/>
              <a:gd name="connsiteY8-34" fmla="*/ 1 h 1879306"/>
              <a:gd name="connsiteX9-35" fmla="*/ 2093688 w 4163416"/>
              <a:gd name="connsiteY9-36" fmla="*/ 91440 h 1879306"/>
              <a:gd name="connsiteX0-37" fmla="*/ 2002248 w 4163416"/>
              <a:gd name="connsiteY0-38" fmla="*/ 0 h 1879306"/>
              <a:gd name="connsiteX1-39" fmla="*/ 4163416 w 4163416"/>
              <a:gd name="connsiteY1-40" fmla="*/ 1 h 1879306"/>
              <a:gd name="connsiteX2-41" fmla="*/ 4146874 w 4163416"/>
              <a:gd name="connsiteY2-42" fmla="*/ 31437 h 1879306"/>
              <a:gd name="connsiteX3-43" fmla="*/ 4074640 w 4163416"/>
              <a:gd name="connsiteY3-44" fmla="*/ 119866 h 1879306"/>
              <a:gd name="connsiteX4-45" fmla="*/ 2480303 w 4163416"/>
              <a:gd name="connsiteY4-46" fmla="*/ 1714203 h 1879306"/>
              <a:gd name="connsiteX5-47" fmla="*/ 1683111 w 4163416"/>
              <a:gd name="connsiteY5-48" fmla="*/ 1714203 h 1879306"/>
              <a:gd name="connsiteX6-49" fmla="*/ 88774 w 4163416"/>
              <a:gd name="connsiteY6-50" fmla="*/ 119866 h 1879306"/>
              <a:gd name="connsiteX7-51" fmla="*/ 16541 w 4163416"/>
              <a:gd name="connsiteY7-52" fmla="*/ 31437 h 1879306"/>
              <a:gd name="connsiteX8-53" fmla="*/ 0 w 4163416"/>
              <a:gd name="connsiteY8-54" fmla="*/ 1 h 1879306"/>
              <a:gd name="connsiteX0-55" fmla="*/ 4163416 w 4163416"/>
              <a:gd name="connsiteY0-56" fmla="*/ 0 h 1879305"/>
              <a:gd name="connsiteX1-57" fmla="*/ 4146874 w 4163416"/>
              <a:gd name="connsiteY1-58" fmla="*/ 31436 h 1879305"/>
              <a:gd name="connsiteX2-59" fmla="*/ 4074640 w 4163416"/>
              <a:gd name="connsiteY2-60" fmla="*/ 119865 h 1879305"/>
              <a:gd name="connsiteX3-61" fmla="*/ 2480303 w 4163416"/>
              <a:gd name="connsiteY3-62" fmla="*/ 1714202 h 1879305"/>
              <a:gd name="connsiteX4-63" fmla="*/ 1683111 w 4163416"/>
              <a:gd name="connsiteY4-64" fmla="*/ 1714202 h 1879305"/>
              <a:gd name="connsiteX5-65" fmla="*/ 88774 w 4163416"/>
              <a:gd name="connsiteY5-66" fmla="*/ 119865 h 1879305"/>
              <a:gd name="connsiteX6-67" fmla="*/ 16541 w 4163416"/>
              <a:gd name="connsiteY6-68" fmla="*/ 31436 h 1879305"/>
              <a:gd name="connsiteX7-69" fmla="*/ 0 w 4163416"/>
              <a:gd name="connsiteY7-70" fmla="*/ 0 h 18793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63416" h="1879305">
                <a:moveTo>
                  <a:pt x="4163416" y="0"/>
                </a:moveTo>
                <a:lnTo>
                  <a:pt x="4146874" y="31436"/>
                </a:lnTo>
                <a:cubicBezTo>
                  <a:pt x="4126236" y="62693"/>
                  <a:pt x="4102157" y="92348"/>
                  <a:pt x="4074640" y="119865"/>
                </a:cubicBezTo>
                <a:lnTo>
                  <a:pt x="2480303" y="1714202"/>
                </a:lnTo>
                <a:cubicBezTo>
                  <a:pt x="2260165" y="1934340"/>
                  <a:pt x="1903250" y="1934340"/>
                  <a:pt x="1683111" y="1714202"/>
                </a:cubicBezTo>
                <a:lnTo>
                  <a:pt x="88774" y="119865"/>
                </a:lnTo>
                <a:cubicBezTo>
                  <a:pt x="61257" y="92348"/>
                  <a:pt x="37179" y="62693"/>
                  <a:pt x="16541" y="314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28D3-987D-401E-95A8-72784AD93D3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1295495" y="1716603"/>
            <a:ext cx="4262993" cy="4262992"/>
          </a:xfrm>
          <a:custGeom>
            <a:avLst/>
            <a:gdLst>
              <a:gd name="connsiteX0" fmla="*/ 2187077 w 4262993"/>
              <a:gd name="connsiteY0" fmla="*/ 0 h 4262992"/>
              <a:gd name="connsiteX1" fmla="*/ 2323431 w 4262993"/>
              <a:gd name="connsiteY1" fmla="*/ 56479 h 4262992"/>
              <a:gd name="connsiteX2" fmla="*/ 4206514 w 4262993"/>
              <a:gd name="connsiteY2" fmla="*/ 1939563 h 4262992"/>
              <a:gd name="connsiteX3" fmla="*/ 4206514 w 4262993"/>
              <a:gd name="connsiteY3" fmla="*/ 2212270 h 4262992"/>
              <a:gd name="connsiteX4" fmla="*/ 2212271 w 4262993"/>
              <a:gd name="connsiteY4" fmla="*/ 4206513 h 4262992"/>
              <a:gd name="connsiteX5" fmla="*/ 1939564 w 4262993"/>
              <a:gd name="connsiteY5" fmla="*/ 4206513 h 4262992"/>
              <a:gd name="connsiteX6" fmla="*/ 56480 w 4262993"/>
              <a:gd name="connsiteY6" fmla="*/ 2323430 h 4262992"/>
              <a:gd name="connsiteX7" fmla="*/ 56480 w 4262993"/>
              <a:gd name="connsiteY7" fmla="*/ 2050723 h 4262992"/>
              <a:gd name="connsiteX8" fmla="*/ 2050724 w 4262993"/>
              <a:gd name="connsiteY8" fmla="*/ 56479 h 4262992"/>
              <a:gd name="connsiteX9" fmla="*/ 2187077 w 4262993"/>
              <a:gd name="connsiteY9" fmla="*/ 0 h 42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2993" h="4262992">
                <a:moveTo>
                  <a:pt x="2187077" y="0"/>
                </a:moveTo>
                <a:cubicBezTo>
                  <a:pt x="2236427" y="0"/>
                  <a:pt x="2285777" y="18826"/>
                  <a:pt x="2323431" y="56479"/>
                </a:cubicBezTo>
                <a:lnTo>
                  <a:pt x="4206514" y="1939563"/>
                </a:lnTo>
                <a:cubicBezTo>
                  <a:pt x="4281820" y="2014869"/>
                  <a:pt x="4281820" y="2136963"/>
                  <a:pt x="4206514" y="2212270"/>
                </a:cubicBezTo>
                <a:lnTo>
                  <a:pt x="2212271" y="4206513"/>
                </a:lnTo>
                <a:cubicBezTo>
                  <a:pt x="2136964" y="4281819"/>
                  <a:pt x="2014870" y="4281819"/>
                  <a:pt x="1939564" y="4206513"/>
                </a:cubicBezTo>
                <a:lnTo>
                  <a:pt x="56480" y="2323430"/>
                </a:lnTo>
                <a:cubicBezTo>
                  <a:pt x="-18826" y="2248123"/>
                  <a:pt x="-18826" y="2126029"/>
                  <a:pt x="56480" y="2050723"/>
                </a:cubicBezTo>
                <a:lnTo>
                  <a:pt x="2050724" y="56479"/>
                </a:lnTo>
                <a:cubicBezTo>
                  <a:pt x="2088377" y="18826"/>
                  <a:pt x="2137727" y="0"/>
                  <a:pt x="21870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5349054" y="2130866"/>
            <a:ext cx="2011319" cy="2011318"/>
          </a:xfrm>
          <a:custGeom>
            <a:avLst/>
            <a:gdLst>
              <a:gd name="connsiteX0" fmla="*/ 1031884 w 2011319"/>
              <a:gd name="connsiteY0" fmla="*/ 0 h 2011318"/>
              <a:gd name="connsiteX1" fmla="*/ 1096217 w 2011319"/>
              <a:gd name="connsiteY1" fmla="*/ 26647 h 2011318"/>
              <a:gd name="connsiteX2" fmla="*/ 1984672 w 2011319"/>
              <a:gd name="connsiteY2" fmla="*/ 915103 h 2011318"/>
              <a:gd name="connsiteX3" fmla="*/ 1984672 w 2011319"/>
              <a:gd name="connsiteY3" fmla="*/ 1043769 h 2011318"/>
              <a:gd name="connsiteX4" fmla="*/ 1043770 w 2011319"/>
              <a:gd name="connsiteY4" fmla="*/ 1984671 h 2011318"/>
              <a:gd name="connsiteX5" fmla="*/ 915104 w 2011319"/>
              <a:gd name="connsiteY5" fmla="*/ 1984671 h 2011318"/>
              <a:gd name="connsiteX6" fmla="*/ 26648 w 2011319"/>
              <a:gd name="connsiteY6" fmla="*/ 1096215 h 2011318"/>
              <a:gd name="connsiteX7" fmla="*/ 26648 w 2011319"/>
              <a:gd name="connsiteY7" fmla="*/ 967549 h 2011318"/>
              <a:gd name="connsiteX8" fmla="*/ 967550 w 2011319"/>
              <a:gd name="connsiteY8" fmla="*/ 26647 h 2011318"/>
              <a:gd name="connsiteX9" fmla="*/ 1031884 w 2011319"/>
              <a:gd name="connsiteY9" fmla="*/ 0 h 201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319" h="2011318">
                <a:moveTo>
                  <a:pt x="1031884" y="0"/>
                </a:moveTo>
                <a:cubicBezTo>
                  <a:pt x="1055168" y="0"/>
                  <a:pt x="1078452" y="8882"/>
                  <a:pt x="1096217" y="26647"/>
                </a:cubicBezTo>
                <a:lnTo>
                  <a:pt x="1984672" y="915103"/>
                </a:lnTo>
                <a:cubicBezTo>
                  <a:pt x="2020202" y="950633"/>
                  <a:pt x="2020202" y="1008239"/>
                  <a:pt x="1984672" y="1043769"/>
                </a:cubicBezTo>
                <a:lnTo>
                  <a:pt x="1043770" y="1984671"/>
                </a:lnTo>
                <a:cubicBezTo>
                  <a:pt x="1008240" y="2020201"/>
                  <a:pt x="950634" y="2020201"/>
                  <a:pt x="915104" y="1984671"/>
                </a:cubicBezTo>
                <a:lnTo>
                  <a:pt x="26648" y="1096215"/>
                </a:lnTo>
                <a:cubicBezTo>
                  <a:pt x="-8882" y="1060685"/>
                  <a:pt x="-8882" y="1003079"/>
                  <a:pt x="26648" y="967549"/>
                </a:cubicBezTo>
                <a:lnTo>
                  <a:pt x="967550" y="26647"/>
                </a:lnTo>
                <a:cubicBezTo>
                  <a:pt x="985315" y="8882"/>
                  <a:pt x="1008599" y="0"/>
                  <a:pt x="10318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4739453" y="4010466"/>
            <a:ext cx="2011319" cy="2011318"/>
          </a:xfrm>
          <a:custGeom>
            <a:avLst/>
            <a:gdLst>
              <a:gd name="connsiteX0" fmla="*/ 1031884 w 2011319"/>
              <a:gd name="connsiteY0" fmla="*/ 0 h 2011318"/>
              <a:gd name="connsiteX1" fmla="*/ 1096217 w 2011319"/>
              <a:gd name="connsiteY1" fmla="*/ 26647 h 2011318"/>
              <a:gd name="connsiteX2" fmla="*/ 1984672 w 2011319"/>
              <a:gd name="connsiteY2" fmla="*/ 915103 h 2011318"/>
              <a:gd name="connsiteX3" fmla="*/ 1984672 w 2011319"/>
              <a:gd name="connsiteY3" fmla="*/ 1043769 h 2011318"/>
              <a:gd name="connsiteX4" fmla="*/ 1043770 w 2011319"/>
              <a:gd name="connsiteY4" fmla="*/ 1984671 h 2011318"/>
              <a:gd name="connsiteX5" fmla="*/ 915104 w 2011319"/>
              <a:gd name="connsiteY5" fmla="*/ 1984671 h 2011318"/>
              <a:gd name="connsiteX6" fmla="*/ 26648 w 2011319"/>
              <a:gd name="connsiteY6" fmla="*/ 1096216 h 2011318"/>
              <a:gd name="connsiteX7" fmla="*/ 26648 w 2011319"/>
              <a:gd name="connsiteY7" fmla="*/ 967549 h 2011318"/>
              <a:gd name="connsiteX8" fmla="*/ 967550 w 2011319"/>
              <a:gd name="connsiteY8" fmla="*/ 26647 h 2011318"/>
              <a:gd name="connsiteX9" fmla="*/ 1031884 w 2011319"/>
              <a:gd name="connsiteY9" fmla="*/ 0 h 201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319" h="2011318">
                <a:moveTo>
                  <a:pt x="1031884" y="0"/>
                </a:moveTo>
                <a:cubicBezTo>
                  <a:pt x="1055168" y="0"/>
                  <a:pt x="1078452" y="8882"/>
                  <a:pt x="1096217" y="26647"/>
                </a:cubicBezTo>
                <a:lnTo>
                  <a:pt x="1984672" y="915103"/>
                </a:lnTo>
                <a:cubicBezTo>
                  <a:pt x="2020202" y="950633"/>
                  <a:pt x="2020202" y="1008239"/>
                  <a:pt x="1984672" y="1043769"/>
                </a:cubicBezTo>
                <a:lnTo>
                  <a:pt x="1043770" y="1984671"/>
                </a:lnTo>
                <a:cubicBezTo>
                  <a:pt x="1008240" y="2020201"/>
                  <a:pt x="950634" y="2020201"/>
                  <a:pt x="915104" y="1984671"/>
                </a:cubicBezTo>
                <a:lnTo>
                  <a:pt x="26648" y="1096216"/>
                </a:lnTo>
                <a:cubicBezTo>
                  <a:pt x="-8882" y="1060686"/>
                  <a:pt x="-8882" y="1003079"/>
                  <a:pt x="26648" y="967549"/>
                </a:cubicBezTo>
                <a:lnTo>
                  <a:pt x="967550" y="26647"/>
                </a:lnTo>
                <a:cubicBezTo>
                  <a:pt x="985315" y="8882"/>
                  <a:pt x="1008600" y="0"/>
                  <a:pt x="10318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>
            <a:spLocks noGrp="1"/>
          </p:cNvSpPr>
          <p:nvPr>
            <p:ph type="pic" sz="quarter" idx="13"/>
          </p:nvPr>
        </p:nvSpPr>
        <p:spPr>
          <a:xfrm>
            <a:off x="4315366" y="2034973"/>
            <a:ext cx="2093747" cy="1201420"/>
          </a:xfrm>
          <a:custGeom>
            <a:avLst/>
            <a:gdLst>
              <a:gd name="connsiteX0" fmla="*/ 115228 w 2093747"/>
              <a:gd name="connsiteY0" fmla="*/ 0 h 1201420"/>
              <a:gd name="connsiteX1" fmla="*/ 1978519 w 2093747"/>
              <a:gd name="connsiteY1" fmla="*/ 0 h 1201420"/>
              <a:gd name="connsiteX2" fmla="*/ 2093747 w 2093747"/>
              <a:gd name="connsiteY2" fmla="*/ 115228 h 1201420"/>
              <a:gd name="connsiteX3" fmla="*/ 2093747 w 2093747"/>
              <a:gd name="connsiteY3" fmla="*/ 1086192 h 1201420"/>
              <a:gd name="connsiteX4" fmla="*/ 1978519 w 2093747"/>
              <a:gd name="connsiteY4" fmla="*/ 1201420 h 1201420"/>
              <a:gd name="connsiteX5" fmla="*/ 115228 w 2093747"/>
              <a:gd name="connsiteY5" fmla="*/ 1201420 h 1201420"/>
              <a:gd name="connsiteX6" fmla="*/ 0 w 2093747"/>
              <a:gd name="connsiteY6" fmla="*/ 1086192 h 1201420"/>
              <a:gd name="connsiteX7" fmla="*/ 0 w 2093747"/>
              <a:gd name="connsiteY7" fmla="*/ 115228 h 1201420"/>
              <a:gd name="connsiteX8" fmla="*/ 115228 w 2093747"/>
              <a:gd name="connsiteY8" fmla="*/ 0 h 120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1201420">
                <a:moveTo>
                  <a:pt x="115228" y="0"/>
                </a:moveTo>
                <a:lnTo>
                  <a:pt x="1978519" y="0"/>
                </a:lnTo>
                <a:cubicBezTo>
                  <a:pt x="2042158" y="0"/>
                  <a:pt x="2093747" y="51589"/>
                  <a:pt x="2093747" y="115228"/>
                </a:cubicBezTo>
                <a:lnTo>
                  <a:pt x="2093747" y="1086192"/>
                </a:lnTo>
                <a:cubicBezTo>
                  <a:pt x="2093747" y="1149831"/>
                  <a:pt x="2042158" y="1201420"/>
                  <a:pt x="1978519" y="1201420"/>
                </a:cubicBezTo>
                <a:lnTo>
                  <a:pt x="115228" y="1201420"/>
                </a:lnTo>
                <a:cubicBezTo>
                  <a:pt x="51589" y="1201420"/>
                  <a:pt x="0" y="1149831"/>
                  <a:pt x="0" y="1086192"/>
                </a:cubicBezTo>
                <a:lnTo>
                  <a:pt x="0" y="115228"/>
                </a:lnTo>
                <a:cubicBezTo>
                  <a:pt x="0" y="51589"/>
                  <a:pt x="51589" y="0"/>
                  <a:pt x="1152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4"/>
          </p:nvPr>
        </p:nvSpPr>
        <p:spPr>
          <a:xfrm>
            <a:off x="4315366" y="3368473"/>
            <a:ext cx="2093747" cy="2298700"/>
          </a:xfrm>
          <a:custGeom>
            <a:avLst/>
            <a:gdLst>
              <a:gd name="connsiteX0" fmla="*/ 107849 w 2093747"/>
              <a:gd name="connsiteY0" fmla="*/ 0 h 2298700"/>
              <a:gd name="connsiteX1" fmla="*/ 1985898 w 2093747"/>
              <a:gd name="connsiteY1" fmla="*/ 0 h 2298700"/>
              <a:gd name="connsiteX2" fmla="*/ 2093747 w 2093747"/>
              <a:gd name="connsiteY2" fmla="*/ 107849 h 2298700"/>
              <a:gd name="connsiteX3" fmla="*/ 2093747 w 2093747"/>
              <a:gd name="connsiteY3" fmla="*/ 2190851 h 2298700"/>
              <a:gd name="connsiteX4" fmla="*/ 1985898 w 2093747"/>
              <a:gd name="connsiteY4" fmla="*/ 2298700 h 2298700"/>
              <a:gd name="connsiteX5" fmla="*/ 107849 w 2093747"/>
              <a:gd name="connsiteY5" fmla="*/ 2298700 h 2298700"/>
              <a:gd name="connsiteX6" fmla="*/ 0 w 2093747"/>
              <a:gd name="connsiteY6" fmla="*/ 2190851 h 2298700"/>
              <a:gd name="connsiteX7" fmla="*/ 0 w 2093747"/>
              <a:gd name="connsiteY7" fmla="*/ 107849 h 2298700"/>
              <a:gd name="connsiteX8" fmla="*/ 107849 w 2093747"/>
              <a:gd name="connsiteY8" fmla="*/ 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2298700">
                <a:moveTo>
                  <a:pt x="107849" y="0"/>
                </a:moveTo>
                <a:lnTo>
                  <a:pt x="1985898" y="0"/>
                </a:lnTo>
                <a:cubicBezTo>
                  <a:pt x="2045461" y="0"/>
                  <a:pt x="2093747" y="48286"/>
                  <a:pt x="2093747" y="107849"/>
                </a:cubicBezTo>
                <a:lnTo>
                  <a:pt x="2093747" y="2190851"/>
                </a:lnTo>
                <a:cubicBezTo>
                  <a:pt x="2093747" y="2250414"/>
                  <a:pt x="2045461" y="2298700"/>
                  <a:pt x="1985898" y="2298700"/>
                </a:cubicBezTo>
                <a:lnTo>
                  <a:pt x="107849" y="2298700"/>
                </a:lnTo>
                <a:cubicBezTo>
                  <a:pt x="48286" y="2298700"/>
                  <a:pt x="0" y="2250414"/>
                  <a:pt x="0" y="2190851"/>
                </a:cubicBezTo>
                <a:lnTo>
                  <a:pt x="0" y="107849"/>
                </a:lnTo>
                <a:cubicBezTo>
                  <a:pt x="0" y="48286"/>
                  <a:pt x="48286" y="0"/>
                  <a:pt x="1078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5"/>
          </p:nvPr>
        </p:nvSpPr>
        <p:spPr>
          <a:xfrm>
            <a:off x="6596436" y="2034973"/>
            <a:ext cx="4773780" cy="3632200"/>
          </a:xfrm>
          <a:custGeom>
            <a:avLst/>
            <a:gdLst>
              <a:gd name="connsiteX0" fmla="*/ 187095 w 4773780"/>
              <a:gd name="connsiteY0" fmla="*/ 0 h 3632200"/>
              <a:gd name="connsiteX1" fmla="*/ 4586685 w 4773780"/>
              <a:gd name="connsiteY1" fmla="*/ 0 h 3632200"/>
              <a:gd name="connsiteX2" fmla="*/ 4773780 w 4773780"/>
              <a:gd name="connsiteY2" fmla="*/ 187095 h 3632200"/>
              <a:gd name="connsiteX3" fmla="*/ 4773780 w 4773780"/>
              <a:gd name="connsiteY3" fmla="*/ 3445105 h 3632200"/>
              <a:gd name="connsiteX4" fmla="*/ 4586685 w 4773780"/>
              <a:gd name="connsiteY4" fmla="*/ 3632200 h 3632200"/>
              <a:gd name="connsiteX5" fmla="*/ 187095 w 4773780"/>
              <a:gd name="connsiteY5" fmla="*/ 3632200 h 3632200"/>
              <a:gd name="connsiteX6" fmla="*/ 0 w 4773780"/>
              <a:gd name="connsiteY6" fmla="*/ 3445105 h 3632200"/>
              <a:gd name="connsiteX7" fmla="*/ 0 w 4773780"/>
              <a:gd name="connsiteY7" fmla="*/ 187095 h 3632200"/>
              <a:gd name="connsiteX8" fmla="*/ 187095 w 477378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80" h="3632200">
                <a:moveTo>
                  <a:pt x="187095" y="0"/>
                </a:moveTo>
                <a:lnTo>
                  <a:pt x="4586685" y="0"/>
                </a:lnTo>
                <a:cubicBezTo>
                  <a:pt x="4690015" y="0"/>
                  <a:pt x="4773780" y="83765"/>
                  <a:pt x="4773780" y="187095"/>
                </a:cubicBezTo>
                <a:lnTo>
                  <a:pt x="4773780" y="3445105"/>
                </a:lnTo>
                <a:cubicBezTo>
                  <a:pt x="4773780" y="3548435"/>
                  <a:pt x="4690015" y="3632200"/>
                  <a:pt x="4586685" y="3632200"/>
                </a:cubicBezTo>
                <a:lnTo>
                  <a:pt x="187095" y="3632200"/>
                </a:lnTo>
                <a:cubicBezTo>
                  <a:pt x="83765" y="3632200"/>
                  <a:pt x="0" y="3548435"/>
                  <a:pt x="0" y="3445105"/>
                </a:cubicBezTo>
                <a:lnTo>
                  <a:pt x="0" y="187095"/>
                </a:lnTo>
                <a:cubicBezTo>
                  <a:pt x="0" y="83765"/>
                  <a:pt x="83765" y="0"/>
                  <a:pt x="1870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28D3-987D-401E-95A8-72784AD93D3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>
            <a:spLocks noGrp="1"/>
          </p:cNvSpPr>
          <p:nvPr>
            <p:ph type="pic" sz="quarter" idx="18"/>
          </p:nvPr>
        </p:nvSpPr>
        <p:spPr>
          <a:xfrm>
            <a:off x="9089489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8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任意多边形: 形状 30"/>
          <p:cNvSpPr>
            <a:spLocks noGrp="1"/>
          </p:cNvSpPr>
          <p:nvPr>
            <p:ph type="pic" sz="quarter" idx="14"/>
          </p:nvPr>
        </p:nvSpPr>
        <p:spPr>
          <a:xfrm>
            <a:off x="1538935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任意多边形: 形状 31"/>
          <p:cNvSpPr>
            <a:spLocks noGrp="1"/>
          </p:cNvSpPr>
          <p:nvPr>
            <p:ph type="pic" sz="quarter" idx="15"/>
          </p:nvPr>
        </p:nvSpPr>
        <p:spPr>
          <a:xfrm>
            <a:off x="3426574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任意多边形: 形状 32"/>
          <p:cNvSpPr>
            <a:spLocks noGrp="1"/>
          </p:cNvSpPr>
          <p:nvPr>
            <p:ph type="pic" sz="quarter" idx="16"/>
          </p:nvPr>
        </p:nvSpPr>
        <p:spPr>
          <a:xfrm>
            <a:off x="5314212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任意多边形: 形状 33"/>
          <p:cNvSpPr>
            <a:spLocks noGrp="1"/>
          </p:cNvSpPr>
          <p:nvPr>
            <p:ph type="pic" sz="quarter" idx="17"/>
          </p:nvPr>
        </p:nvSpPr>
        <p:spPr>
          <a:xfrm>
            <a:off x="7201851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任意多边形: 形状 26"/>
          <p:cNvSpPr>
            <a:spLocks noGrp="1"/>
          </p:cNvSpPr>
          <p:nvPr>
            <p:ph type="pic" sz="quarter" idx="10"/>
          </p:nvPr>
        </p:nvSpPr>
        <p:spPr>
          <a:xfrm>
            <a:off x="2461837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8" name="任意多边形: 形状 27"/>
          <p:cNvSpPr>
            <a:spLocks noGrp="1"/>
          </p:cNvSpPr>
          <p:nvPr>
            <p:ph type="pic" sz="quarter" idx="11"/>
          </p:nvPr>
        </p:nvSpPr>
        <p:spPr>
          <a:xfrm>
            <a:off x="4349476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9" name="任意多边形: 形状 28"/>
          <p:cNvSpPr>
            <a:spLocks noGrp="1"/>
          </p:cNvSpPr>
          <p:nvPr>
            <p:ph type="pic" sz="quarter" idx="12"/>
          </p:nvPr>
        </p:nvSpPr>
        <p:spPr>
          <a:xfrm>
            <a:off x="6237114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5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0" name="任意多边形: 形状 29"/>
          <p:cNvSpPr>
            <a:spLocks noGrp="1"/>
          </p:cNvSpPr>
          <p:nvPr>
            <p:ph type="pic" sz="quarter" idx="13"/>
          </p:nvPr>
        </p:nvSpPr>
        <p:spPr>
          <a:xfrm>
            <a:off x="8124752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4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8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28D3-987D-401E-95A8-72784AD93D3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729683" y="642233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>
            <a:spLocks noGrp="1"/>
          </p:cNvSpPr>
          <p:nvPr>
            <p:ph type="pic" sz="quarter" idx="10"/>
          </p:nvPr>
        </p:nvSpPr>
        <p:spPr>
          <a:xfrm>
            <a:off x="3507265" y="2359368"/>
            <a:ext cx="1627407" cy="2887019"/>
          </a:xfrm>
          <a:custGeom>
            <a:avLst/>
            <a:gdLst>
              <a:gd name="connsiteX0" fmla="*/ 0 w 1627407"/>
              <a:gd name="connsiteY0" fmla="*/ 0 h 2887019"/>
              <a:gd name="connsiteX1" fmla="*/ 1627407 w 1627407"/>
              <a:gd name="connsiteY1" fmla="*/ 0 h 2887019"/>
              <a:gd name="connsiteX2" fmla="*/ 1627407 w 1627407"/>
              <a:gd name="connsiteY2" fmla="*/ 2887019 h 2887019"/>
              <a:gd name="connsiteX3" fmla="*/ 0 w 1627407"/>
              <a:gd name="connsiteY3" fmla="*/ 2887019 h 288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07" h="2887019">
                <a:moveTo>
                  <a:pt x="0" y="0"/>
                </a:moveTo>
                <a:lnTo>
                  <a:pt x="1627407" y="0"/>
                </a:lnTo>
                <a:lnTo>
                  <a:pt x="1627407" y="2887019"/>
                </a:lnTo>
                <a:lnTo>
                  <a:pt x="0" y="2887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1311274" y="2359368"/>
            <a:ext cx="1627407" cy="2887019"/>
          </a:xfrm>
          <a:custGeom>
            <a:avLst/>
            <a:gdLst>
              <a:gd name="connsiteX0" fmla="*/ 0 w 1627407"/>
              <a:gd name="connsiteY0" fmla="*/ 0 h 2887019"/>
              <a:gd name="connsiteX1" fmla="*/ 1627407 w 1627407"/>
              <a:gd name="connsiteY1" fmla="*/ 0 h 2887019"/>
              <a:gd name="connsiteX2" fmla="*/ 1627407 w 1627407"/>
              <a:gd name="connsiteY2" fmla="*/ 2887019 h 2887019"/>
              <a:gd name="connsiteX3" fmla="*/ 0 w 1627407"/>
              <a:gd name="connsiteY3" fmla="*/ 2887019 h 288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07" h="2887019">
                <a:moveTo>
                  <a:pt x="0" y="0"/>
                </a:moveTo>
                <a:lnTo>
                  <a:pt x="1627407" y="0"/>
                </a:lnTo>
                <a:lnTo>
                  <a:pt x="1627407" y="2887019"/>
                </a:lnTo>
                <a:lnTo>
                  <a:pt x="0" y="2887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2"/>
          </p:nvPr>
        </p:nvSpPr>
        <p:spPr>
          <a:xfrm>
            <a:off x="2295507" y="1895063"/>
            <a:ext cx="1901775" cy="3373748"/>
          </a:xfrm>
          <a:custGeom>
            <a:avLst/>
            <a:gdLst>
              <a:gd name="connsiteX0" fmla="*/ 0 w 1901775"/>
              <a:gd name="connsiteY0" fmla="*/ 0 h 3373748"/>
              <a:gd name="connsiteX1" fmla="*/ 1901775 w 1901775"/>
              <a:gd name="connsiteY1" fmla="*/ 0 h 3373748"/>
              <a:gd name="connsiteX2" fmla="*/ 1901775 w 1901775"/>
              <a:gd name="connsiteY2" fmla="*/ 3373748 h 3373748"/>
              <a:gd name="connsiteX3" fmla="*/ 0 w 1901775"/>
              <a:gd name="connsiteY3" fmla="*/ 3373748 h 337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1775" h="3373748">
                <a:moveTo>
                  <a:pt x="0" y="0"/>
                </a:moveTo>
                <a:lnTo>
                  <a:pt x="1901775" y="0"/>
                </a:lnTo>
                <a:lnTo>
                  <a:pt x="1901775" y="3373748"/>
                </a:lnTo>
                <a:lnTo>
                  <a:pt x="0" y="33737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5778474" cy="5747783"/>
          </a:xfrm>
          <a:custGeom>
            <a:avLst/>
            <a:gdLst>
              <a:gd name="connsiteX0" fmla="*/ 2119001 w 5778474"/>
              <a:gd name="connsiteY0" fmla="*/ 3618970 h 5747783"/>
              <a:gd name="connsiteX1" fmla="*/ 2315600 w 5778474"/>
              <a:gd name="connsiteY1" fmla="*/ 3700404 h 5747783"/>
              <a:gd name="connsiteX2" fmla="*/ 3101974 w 5778474"/>
              <a:gd name="connsiteY2" fmla="*/ 4486778 h 5747783"/>
              <a:gd name="connsiteX3" fmla="*/ 3101974 w 5778474"/>
              <a:gd name="connsiteY3" fmla="*/ 4879976 h 5747783"/>
              <a:gd name="connsiteX4" fmla="*/ 2315600 w 5778474"/>
              <a:gd name="connsiteY4" fmla="*/ 5666350 h 5747783"/>
              <a:gd name="connsiteX5" fmla="*/ 1922402 w 5778474"/>
              <a:gd name="connsiteY5" fmla="*/ 5666350 h 5747783"/>
              <a:gd name="connsiteX6" fmla="*/ 1136028 w 5778474"/>
              <a:gd name="connsiteY6" fmla="*/ 4879976 h 5747783"/>
              <a:gd name="connsiteX7" fmla="*/ 1136028 w 5778474"/>
              <a:gd name="connsiteY7" fmla="*/ 4486778 h 5747783"/>
              <a:gd name="connsiteX8" fmla="*/ 1922402 w 5778474"/>
              <a:gd name="connsiteY8" fmla="*/ 3700404 h 5747783"/>
              <a:gd name="connsiteX9" fmla="*/ 2119001 w 5778474"/>
              <a:gd name="connsiteY9" fmla="*/ 3618970 h 5747783"/>
              <a:gd name="connsiteX10" fmla="*/ 821473 w 5778474"/>
              <a:gd name="connsiteY10" fmla="*/ 2321442 h 5747783"/>
              <a:gd name="connsiteX11" fmla="*/ 1018072 w 5778474"/>
              <a:gd name="connsiteY11" fmla="*/ 2402876 h 5747783"/>
              <a:gd name="connsiteX12" fmla="*/ 1804446 w 5778474"/>
              <a:gd name="connsiteY12" fmla="*/ 3189250 h 5747783"/>
              <a:gd name="connsiteX13" fmla="*/ 1804446 w 5778474"/>
              <a:gd name="connsiteY13" fmla="*/ 3582448 h 5747783"/>
              <a:gd name="connsiteX14" fmla="*/ 1018072 w 5778474"/>
              <a:gd name="connsiteY14" fmla="*/ 4368823 h 5747783"/>
              <a:gd name="connsiteX15" fmla="*/ 624874 w 5778474"/>
              <a:gd name="connsiteY15" fmla="*/ 4368823 h 5747783"/>
              <a:gd name="connsiteX16" fmla="*/ 0 w 5778474"/>
              <a:gd name="connsiteY16" fmla="*/ 3743949 h 5747783"/>
              <a:gd name="connsiteX17" fmla="*/ 0 w 5778474"/>
              <a:gd name="connsiteY17" fmla="*/ 3027750 h 5747783"/>
              <a:gd name="connsiteX18" fmla="*/ 624874 w 5778474"/>
              <a:gd name="connsiteY18" fmla="*/ 2402876 h 5747783"/>
              <a:gd name="connsiteX19" fmla="*/ 821473 w 5778474"/>
              <a:gd name="connsiteY19" fmla="*/ 2321442 h 5747783"/>
              <a:gd name="connsiteX20" fmla="*/ 3416534 w 5778474"/>
              <a:gd name="connsiteY20" fmla="*/ 2321437 h 5747783"/>
              <a:gd name="connsiteX21" fmla="*/ 3613133 w 5778474"/>
              <a:gd name="connsiteY21" fmla="*/ 2402870 h 5747783"/>
              <a:gd name="connsiteX22" fmla="*/ 4399507 w 5778474"/>
              <a:gd name="connsiteY22" fmla="*/ 3189245 h 5747783"/>
              <a:gd name="connsiteX23" fmla="*/ 4399507 w 5778474"/>
              <a:gd name="connsiteY23" fmla="*/ 3582443 h 5747783"/>
              <a:gd name="connsiteX24" fmla="*/ 3613133 w 5778474"/>
              <a:gd name="connsiteY24" fmla="*/ 4368817 h 5747783"/>
              <a:gd name="connsiteX25" fmla="*/ 3219935 w 5778474"/>
              <a:gd name="connsiteY25" fmla="*/ 4368817 h 5747783"/>
              <a:gd name="connsiteX26" fmla="*/ 2433561 w 5778474"/>
              <a:gd name="connsiteY26" fmla="*/ 3582443 h 5747783"/>
              <a:gd name="connsiteX27" fmla="*/ 2433561 w 5778474"/>
              <a:gd name="connsiteY27" fmla="*/ 3189245 h 5747783"/>
              <a:gd name="connsiteX28" fmla="*/ 3219935 w 5778474"/>
              <a:gd name="connsiteY28" fmla="*/ 2402870 h 5747783"/>
              <a:gd name="connsiteX29" fmla="*/ 3416534 w 5778474"/>
              <a:gd name="connsiteY29" fmla="*/ 2321437 h 5747783"/>
              <a:gd name="connsiteX30" fmla="*/ 0 w 5778474"/>
              <a:gd name="connsiteY30" fmla="*/ 1384804 h 5747783"/>
              <a:gd name="connsiteX31" fmla="*/ 506920 w 5778474"/>
              <a:gd name="connsiteY31" fmla="*/ 1891724 h 5747783"/>
              <a:gd name="connsiteX32" fmla="*/ 506919 w 5778474"/>
              <a:gd name="connsiteY32" fmla="*/ 2284921 h 5747783"/>
              <a:gd name="connsiteX33" fmla="*/ 0 w 5778474"/>
              <a:gd name="connsiteY33" fmla="*/ 2791839 h 5747783"/>
              <a:gd name="connsiteX34" fmla="*/ 2119006 w 5778474"/>
              <a:gd name="connsiteY34" fmla="*/ 1023909 h 5747783"/>
              <a:gd name="connsiteX35" fmla="*/ 2315606 w 5778474"/>
              <a:gd name="connsiteY35" fmla="*/ 1105343 h 5747783"/>
              <a:gd name="connsiteX36" fmla="*/ 3101980 w 5778474"/>
              <a:gd name="connsiteY36" fmla="*/ 1891717 h 5747783"/>
              <a:gd name="connsiteX37" fmla="*/ 3101980 w 5778474"/>
              <a:gd name="connsiteY37" fmla="*/ 2284914 h 5747783"/>
              <a:gd name="connsiteX38" fmla="*/ 2315606 w 5778474"/>
              <a:gd name="connsiteY38" fmla="*/ 3071289 h 5747783"/>
              <a:gd name="connsiteX39" fmla="*/ 1922408 w 5778474"/>
              <a:gd name="connsiteY39" fmla="*/ 3071289 h 5747783"/>
              <a:gd name="connsiteX40" fmla="*/ 1136034 w 5778474"/>
              <a:gd name="connsiteY40" fmla="*/ 2284914 h 5747783"/>
              <a:gd name="connsiteX41" fmla="*/ 1136034 w 5778474"/>
              <a:gd name="connsiteY41" fmla="*/ 1891716 h 5747783"/>
              <a:gd name="connsiteX42" fmla="*/ 1922408 w 5778474"/>
              <a:gd name="connsiteY42" fmla="*/ 1105342 h 5747783"/>
              <a:gd name="connsiteX43" fmla="*/ 2119006 w 5778474"/>
              <a:gd name="connsiteY43" fmla="*/ 1023909 h 5747783"/>
              <a:gd name="connsiteX44" fmla="*/ 4714068 w 5778474"/>
              <a:gd name="connsiteY44" fmla="*/ 1023903 h 5747783"/>
              <a:gd name="connsiteX45" fmla="*/ 4910667 w 5778474"/>
              <a:gd name="connsiteY45" fmla="*/ 1105337 h 5747783"/>
              <a:gd name="connsiteX46" fmla="*/ 5697041 w 5778474"/>
              <a:gd name="connsiteY46" fmla="*/ 1891711 h 5747783"/>
              <a:gd name="connsiteX47" fmla="*/ 5697041 w 5778474"/>
              <a:gd name="connsiteY47" fmla="*/ 2284909 h 5747783"/>
              <a:gd name="connsiteX48" fmla="*/ 4910667 w 5778474"/>
              <a:gd name="connsiteY48" fmla="*/ 3071283 h 5747783"/>
              <a:gd name="connsiteX49" fmla="*/ 4517469 w 5778474"/>
              <a:gd name="connsiteY49" fmla="*/ 3071283 h 5747783"/>
              <a:gd name="connsiteX50" fmla="*/ 3731095 w 5778474"/>
              <a:gd name="connsiteY50" fmla="*/ 2284909 h 5747783"/>
              <a:gd name="connsiteX51" fmla="*/ 3731095 w 5778474"/>
              <a:gd name="connsiteY51" fmla="*/ 1891711 h 5747783"/>
              <a:gd name="connsiteX52" fmla="*/ 4517469 w 5778474"/>
              <a:gd name="connsiteY52" fmla="*/ 1105337 h 5747783"/>
              <a:gd name="connsiteX53" fmla="*/ 4714068 w 5778474"/>
              <a:gd name="connsiteY53" fmla="*/ 1023903 h 5747783"/>
              <a:gd name="connsiteX54" fmla="*/ 3027750 w 5778474"/>
              <a:gd name="connsiteY54" fmla="*/ 0 h 5747783"/>
              <a:gd name="connsiteX55" fmla="*/ 3805329 w 5778474"/>
              <a:gd name="connsiteY55" fmla="*/ 0 h 5747783"/>
              <a:gd name="connsiteX56" fmla="*/ 4399513 w 5778474"/>
              <a:gd name="connsiteY56" fmla="*/ 594184 h 5747783"/>
              <a:gd name="connsiteX57" fmla="*/ 4399513 w 5778474"/>
              <a:gd name="connsiteY57" fmla="*/ 987382 h 5747783"/>
              <a:gd name="connsiteX58" fmla="*/ 3613139 w 5778474"/>
              <a:gd name="connsiteY58" fmla="*/ 1773756 h 5747783"/>
              <a:gd name="connsiteX59" fmla="*/ 3219941 w 5778474"/>
              <a:gd name="connsiteY59" fmla="*/ 1773756 h 5747783"/>
              <a:gd name="connsiteX60" fmla="*/ 2433567 w 5778474"/>
              <a:gd name="connsiteY60" fmla="*/ 987382 h 5747783"/>
              <a:gd name="connsiteX61" fmla="*/ 2433567 w 5778474"/>
              <a:gd name="connsiteY61" fmla="*/ 594184 h 5747783"/>
              <a:gd name="connsiteX62" fmla="*/ 2791841 w 5778474"/>
              <a:gd name="connsiteY62" fmla="*/ 0 h 5747783"/>
              <a:gd name="connsiteX63" fmla="*/ 2315612 w 5778474"/>
              <a:gd name="connsiteY63" fmla="*/ 476229 h 5747783"/>
              <a:gd name="connsiteX64" fmla="*/ 1922415 w 5778474"/>
              <a:gd name="connsiteY64" fmla="*/ 476230 h 5747783"/>
              <a:gd name="connsiteX65" fmla="*/ 1446185 w 5778474"/>
              <a:gd name="connsiteY65" fmla="*/ 1 h 5747783"/>
              <a:gd name="connsiteX66" fmla="*/ 432697 w 5778474"/>
              <a:gd name="connsiteY66" fmla="*/ 0 h 5747783"/>
              <a:gd name="connsiteX67" fmla="*/ 1210263 w 5778474"/>
              <a:gd name="connsiteY67" fmla="*/ 0 h 5747783"/>
              <a:gd name="connsiteX68" fmla="*/ 1804453 w 5778474"/>
              <a:gd name="connsiteY68" fmla="*/ 594190 h 5747783"/>
              <a:gd name="connsiteX69" fmla="*/ 1804453 w 5778474"/>
              <a:gd name="connsiteY69" fmla="*/ 987388 h 5747783"/>
              <a:gd name="connsiteX70" fmla="*/ 1018079 w 5778474"/>
              <a:gd name="connsiteY70" fmla="*/ 1773762 h 5747783"/>
              <a:gd name="connsiteX71" fmla="*/ 624881 w 5778474"/>
              <a:gd name="connsiteY71" fmla="*/ 1773762 h 5747783"/>
              <a:gd name="connsiteX72" fmla="*/ 0 w 5778474"/>
              <a:gd name="connsiteY72" fmla="*/ 1148882 h 5747783"/>
              <a:gd name="connsiteX73" fmla="*/ 0 w 5778474"/>
              <a:gd name="connsiteY73" fmla="*/ 432696 h 574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778474" h="5747783">
                <a:moveTo>
                  <a:pt x="2119001" y="3618970"/>
                </a:moveTo>
                <a:cubicBezTo>
                  <a:pt x="2190156" y="3618970"/>
                  <a:pt x="2261310" y="3646114"/>
                  <a:pt x="2315600" y="3700404"/>
                </a:cubicBezTo>
                <a:lnTo>
                  <a:pt x="3101974" y="4486778"/>
                </a:lnTo>
                <a:cubicBezTo>
                  <a:pt x="3210552" y="4595356"/>
                  <a:pt x="3210552" y="4771398"/>
                  <a:pt x="3101974" y="4879976"/>
                </a:cubicBezTo>
                <a:lnTo>
                  <a:pt x="2315600" y="5666350"/>
                </a:lnTo>
                <a:cubicBezTo>
                  <a:pt x="2207022" y="5774928"/>
                  <a:pt x="2030980" y="5774928"/>
                  <a:pt x="1922402" y="5666350"/>
                </a:cubicBezTo>
                <a:lnTo>
                  <a:pt x="1136028" y="4879976"/>
                </a:lnTo>
                <a:cubicBezTo>
                  <a:pt x="1027449" y="4771398"/>
                  <a:pt x="1027449" y="4595356"/>
                  <a:pt x="1136028" y="4486778"/>
                </a:cubicBezTo>
                <a:lnTo>
                  <a:pt x="1922402" y="3700404"/>
                </a:lnTo>
                <a:cubicBezTo>
                  <a:pt x="1976691" y="3646114"/>
                  <a:pt x="2047846" y="3618970"/>
                  <a:pt x="2119001" y="3618970"/>
                </a:cubicBezTo>
                <a:close/>
                <a:moveTo>
                  <a:pt x="821473" y="2321442"/>
                </a:moveTo>
                <a:cubicBezTo>
                  <a:pt x="892629" y="2321443"/>
                  <a:pt x="963784" y="2348587"/>
                  <a:pt x="1018072" y="2402876"/>
                </a:cubicBezTo>
                <a:lnTo>
                  <a:pt x="1804446" y="3189250"/>
                </a:lnTo>
                <a:cubicBezTo>
                  <a:pt x="1913025" y="3297829"/>
                  <a:pt x="1913025" y="3473870"/>
                  <a:pt x="1804446" y="3582448"/>
                </a:cubicBezTo>
                <a:lnTo>
                  <a:pt x="1018072" y="4368823"/>
                </a:lnTo>
                <a:cubicBezTo>
                  <a:pt x="909494" y="4477401"/>
                  <a:pt x="733453" y="4477401"/>
                  <a:pt x="624874" y="4368823"/>
                </a:cubicBezTo>
                <a:lnTo>
                  <a:pt x="0" y="3743949"/>
                </a:lnTo>
                <a:lnTo>
                  <a:pt x="0" y="3027750"/>
                </a:lnTo>
                <a:lnTo>
                  <a:pt x="624874" y="2402876"/>
                </a:lnTo>
                <a:cubicBezTo>
                  <a:pt x="679163" y="2348587"/>
                  <a:pt x="750318" y="2321443"/>
                  <a:pt x="821473" y="2321442"/>
                </a:cubicBezTo>
                <a:close/>
                <a:moveTo>
                  <a:pt x="3416534" y="2321437"/>
                </a:moveTo>
                <a:cubicBezTo>
                  <a:pt x="3487689" y="2321437"/>
                  <a:pt x="3558844" y="2348582"/>
                  <a:pt x="3613133" y="2402870"/>
                </a:cubicBezTo>
                <a:lnTo>
                  <a:pt x="4399507" y="3189245"/>
                </a:lnTo>
                <a:cubicBezTo>
                  <a:pt x="4508086" y="3297822"/>
                  <a:pt x="4508086" y="3473865"/>
                  <a:pt x="4399507" y="3582443"/>
                </a:cubicBezTo>
                <a:lnTo>
                  <a:pt x="3613133" y="4368817"/>
                </a:lnTo>
                <a:cubicBezTo>
                  <a:pt x="3504555" y="4477395"/>
                  <a:pt x="3328513" y="4477395"/>
                  <a:pt x="3219935" y="4368817"/>
                </a:cubicBezTo>
                <a:lnTo>
                  <a:pt x="2433561" y="3582443"/>
                </a:lnTo>
                <a:cubicBezTo>
                  <a:pt x="2324983" y="3473864"/>
                  <a:pt x="2324983" y="3297823"/>
                  <a:pt x="2433561" y="3189245"/>
                </a:cubicBezTo>
                <a:lnTo>
                  <a:pt x="3219935" y="2402870"/>
                </a:lnTo>
                <a:cubicBezTo>
                  <a:pt x="3274224" y="2348582"/>
                  <a:pt x="3345379" y="2321437"/>
                  <a:pt x="3416534" y="2321437"/>
                </a:cubicBezTo>
                <a:close/>
                <a:moveTo>
                  <a:pt x="0" y="1384804"/>
                </a:moveTo>
                <a:lnTo>
                  <a:pt x="506920" y="1891724"/>
                </a:lnTo>
                <a:cubicBezTo>
                  <a:pt x="615498" y="2000302"/>
                  <a:pt x="615497" y="2176342"/>
                  <a:pt x="506919" y="2284921"/>
                </a:cubicBezTo>
                <a:lnTo>
                  <a:pt x="0" y="2791839"/>
                </a:lnTo>
                <a:close/>
                <a:moveTo>
                  <a:pt x="2119006" y="1023909"/>
                </a:moveTo>
                <a:cubicBezTo>
                  <a:pt x="2190162" y="1023908"/>
                  <a:pt x="2261317" y="1051054"/>
                  <a:pt x="2315606" y="1105343"/>
                </a:cubicBezTo>
                <a:lnTo>
                  <a:pt x="3101980" y="1891717"/>
                </a:lnTo>
                <a:cubicBezTo>
                  <a:pt x="3210558" y="2000296"/>
                  <a:pt x="3210558" y="2176337"/>
                  <a:pt x="3101980" y="2284914"/>
                </a:cubicBezTo>
                <a:lnTo>
                  <a:pt x="2315606" y="3071289"/>
                </a:lnTo>
                <a:cubicBezTo>
                  <a:pt x="2207028" y="3179867"/>
                  <a:pt x="2030987" y="3179867"/>
                  <a:pt x="1922408" y="3071289"/>
                </a:cubicBezTo>
                <a:lnTo>
                  <a:pt x="1136034" y="2284914"/>
                </a:lnTo>
                <a:cubicBezTo>
                  <a:pt x="1027455" y="2176337"/>
                  <a:pt x="1027455" y="2000296"/>
                  <a:pt x="1136034" y="1891716"/>
                </a:cubicBezTo>
                <a:lnTo>
                  <a:pt x="1922408" y="1105342"/>
                </a:lnTo>
                <a:cubicBezTo>
                  <a:pt x="1976697" y="1051053"/>
                  <a:pt x="2047852" y="1023909"/>
                  <a:pt x="2119006" y="1023909"/>
                </a:cubicBezTo>
                <a:close/>
                <a:moveTo>
                  <a:pt x="4714068" y="1023903"/>
                </a:moveTo>
                <a:cubicBezTo>
                  <a:pt x="4785223" y="1023903"/>
                  <a:pt x="4856377" y="1051048"/>
                  <a:pt x="4910667" y="1105337"/>
                </a:cubicBezTo>
                <a:lnTo>
                  <a:pt x="5697041" y="1891711"/>
                </a:lnTo>
                <a:cubicBezTo>
                  <a:pt x="5805619" y="2000289"/>
                  <a:pt x="5805619" y="2176331"/>
                  <a:pt x="5697041" y="2284909"/>
                </a:cubicBezTo>
                <a:lnTo>
                  <a:pt x="4910667" y="3071283"/>
                </a:lnTo>
                <a:cubicBezTo>
                  <a:pt x="4802089" y="3179862"/>
                  <a:pt x="4626047" y="3179861"/>
                  <a:pt x="4517469" y="3071283"/>
                </a:cubicBezTo>
                <a:lnTo>
                  <a:pt x="3731095" y="2284909"/>
                </a:lnTo>
                <a:cubicBezTo>
                  <a:pt x="3622516" y="2176331"/>
                  <a:pt x="3622516" y="2000289"/>
                  <a:pt x="3731095" y="1891711"/>
                </a:cubicBezTo>
                <a:lnTo>
                  <a:pt x="4517469" y="1105337"/>
                </a:lnTo>
                <a:cubicBezTo>
                  <a:pt x="4571758" y="1051048"/>
                  <a:pt x="4642912" y="1023903"/>
                  <a:pt x="4714068" y="1023903"/>
                </a:cubicBezTo>
                <a:close/>
                <a:moveTo>
                  <a:pt x="3027750" y="0"/>
                </a:moveTo>
                <a:lnTo>
                  <a:pt x="3805329" y="0"/>
                </a:lnTo>
                <a:lnTo>
                  <a:pt x="4399513" y="594184"/>
                </a:lnTo>
                <a:cubicBezTo>
                  <a:pt x="4508091" y="702762"/>
                  <a:pt x="4508091" y="878804"/>
                  <a:pt x="4399513" y="987382"/>
                </a:cubicBezTo>
                <a:lnTo>
                  <a:pt x="3613139" y="1773756"/>
                </a:lnTo>
                <a:cubicBezTo>
                  <a:pt x="3504560" y="1882335"/>
                  <a:pt x="3328519" y="1882335"/>
                  <a:pt x="3219941" y="1773756"/>
                </a:cubicBezTo>
                <a:lnTo>
                  <a:pt x="2433567" y="987382"/>
                </a:lnTo>
                <a:cubicBezTo>
                  <a:pt x="2324988" y="878804"/>
                  <a:pt x="2324989" y="702763"/>
                  <a:pt x="2433567" y="594184"/>
                </a:cubicBezTo>
                <a:close/>
                <a:moveTo>
                  <a:pt x="2791841" y="0"/>
                </a:moveTo>
                <a:lnTo>
                  <a:pt x="2315612" y="476229"/>
                </a:lnTo>
                <a:cubicBezTo>
                  <a:pt x="2207034" y="584808"/>
                  <a:pt x="2030993" y="584808"/>
                  <a:pt x="1922415" y="476230"/>
                </a:cubicBezTo>
                <a:lnTo>
                  <a:pt x="1446185" y="1"/>
                </a:lnTo>
                <a:close/>
                <a:moveTo>
                  <a:pt x="432697" y="0"/>
                </a:moveTo>
                <a:lnTo>
                  <a:pt x="1210263" y="0"/>
                </a:lnTo>
                <a:lnTo>
                  <a:pt x="1804453" y="594190"/>
                </a:lnTo>
                <a:cubicBezTo>
                  <a:pt x="1913031" y="702769"/>
                  <a:pt x="1913031" y="878810"/>
                  <a:pt x="1804453" y="987388"/>
                </a:cubicBezTo>
                <a:lnTo>
                  <a:pt x="1018079" y="1773762"/>
                </a:lnTo>
                <a:cubicBezTo>
                  <a:pt x="909500" y="1882341"/>
                  <a:pt x="733459" y="1882341"/>
                  <a:pt x="624881" y="1773762"/>
                </a:cubicBezTo>
                <a:lnTo>
                  <a:pt x="0" y="1148882"/>
                </a:lnTo>
                <a:lnTo>
                  <a:pt x="0" y="4326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79257" cy="5530032"/>
          </a:xfrm>
          <a:custGeom>
            <a:avLst/>
            <a:gdLst>
              <a:gd name="connsiteX0" fmla="*/ 0 w 5279257"/>
              <a:gd name="connsiteY0" fmla="*/ 0 h 5530032"/>
              <a:gd name="connsiteX1" fmla="*/ 3641372 w 5279257"/>
              <a:gd name="connsiteY1" fmla="*/ 0 h 5530032"/>
              <a:gd name="connsiteX2" fmla="*/ 5010556 w 5279257"/>
              <a:gd name="connsiteY2" fmla="*/ 1369184 h 5530032"/>
              <a:gd name="connsiteX3" fmla="*/ 5010556 w 5279257"/>
              <a:gd name="connsiteY3" fmla="*/ 2666592 h 5530032"/>
              <a:gd name="connsiteX4" fmla="*/ 2415817 w 5279257"/>
              <a:gd name="connsiteY4" fmla="*/ 5261331 h 5530032"/>
              <a:gd name="connsiteX5" fmla="*/ 1118409 w 5279257"/>
              <a:gd name="connsiteY5" fmla="*/ 5261331 h 5530032"/>
              <a:gd name="connsiteX6" fmla="*/ 1 w 5279257"/>
              <a:gd name="connsiteY6" fmla="*/ 4142923 h 553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257" h="5530032">
                <a:moveTo>
                  <a:pt x="0" y="0"/>
                </a:moveTo>
                <a:lnTo>
                  <a:pt x="3641372" y="0"/>
                </a:lnTo>
                <a:lnTo>
                  <a:pt x="5010556" y="1369184"/>
                </a:lnTo>
                <a:cubicBezTo>
                  <a:pt x="5368825" y="1727453"/>
                  <a:pt x="5368825" y="2308323"/>
                  <a:pt x="5010556" y="2666592"/>
                </a:cubicBezTo>
                <a:lnTo>
                  <a:pt x="2415817" y="5261331"/>
                </a:lnTo>
                <a:cubicBezTo>
                  <a:pt x="2057548" y="5619600"/>
                  <a:pt x="1476678" y="5619600"/>
                  <a:pt x="1118409" y="5261331"/>
                </a:cubicBezTo>
                <a:lnTo>
                  <a:pt x="1" y="41429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28D3-987D-401E-95A8-72784AD93D3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2700000">
            <a:off x="4021881" y="3484071"/>
            <a:ext cx="6764267" cy="6764267"/>
          </a:xfrm>
          <a:custGeom>
            <a:avLst/>
            <a:gdLst>
              <a:gd name="connsiteX0" fmla="*/ 210727 w 6764267"/>
              <a:gd name="connsiteY0" fmla="*/ 210726 h 6764267"/>
              <a:gd name="connsiteX1" fmla="*/ 719464 w 6764267"/>
              <a:gd name="connsiteY1" fmla="*/ 0 h 6764267"/>
              <a:gd name="connsiteX2" fmla="*/ 6764267 w 6764267"/>
              <a:gd name="connsiteY2" fmla="*/ 0 h 6764267"/>
              <a:gd name="connsiteX3" fmla="*/ 0 w 6764267"/>
              <a:gd name="connsiteY3" fmla="*/ 6764267 h 6764267"/>
              <a:gd name="connsiteX4" fmla="*/ 0 w 6764267"/>
              <a:gd name="connsiteY4" fmla="*/ 719463 h 6764267"/>
              <a:gd name="connsiteX5" fmla="*/ 210727 w 6764267"/>
              <a:gd name="connsiteY5" fmla="*/ 210726 h 6764267"/>
              <a:gd name="connsiteX0-1" fmla="*/ 210727 w 6764267"/>
              <a:gd name="connsiteY0-2" fmla="*/ 210726 h 6764267"/>
              <a:gd name="connsiteX1-3" fmla="*/ 719464 w 6764267"/>
              <a:gd name="connsiteY1-4" fmla="*/ 0 h 6764267"/>
              <a:gd name="connsiteX2-5" fmla="*/ 6764267 w 6764267"/>
              <a:gd name="connsiteY2-6" fmla="*/ 0 h 6764267"/>
              <a:gd name="connsiteX3-7" fmla="*/ 3308399 w 6764267"/>
              <a:gd name="connsiteY3-8" fmla="*/ 3454528 h 6764267"/>
              <a:gd name="connsiteX4-9" fmla="*/ 0 w 6764267"/>
              <a:gd name="connsiteY4-10" fmla="*/ 6764267 h 6764267"/>
              <a:gd name="connsiteX5-11" fmla="*/ 0 w 6764267"/>
              <a:gd name="connsiteY5-12" fmla="*/ 719463 h 6764267"/>
              <a:gd name="connsiteX6" fmla="*/ 210727 w 6764267"/>
              <a:gd name="connsiteY6" fmla="*/ 210726 h 6764267"/>
              <a:gd name="connsiteX0-13" fmla="*/ 3308399 w 6764267"/>
              <a:gd name="connsiteY0-14" fmla="*/ 3454528 h 6764267"/>
              <a:gd name="connsiteX1-15" fmla="*/ 0 w 6764267"/>
              <a:gd name="connsiteY1-16" fmla="*/ 6764267 h 6764267"/>
              <a:gd name="connsiteX2-17" fmla="*/ 0 w 6764267"/>
              <a:gd name="connsiteY2-18" fmla="*/ 719463 h 6764267"/>
              <a:gd name="connsiteX3-19" fmla="*/ 210727 w 6764267"/>
              <a:gd name="connsiteY3-20" fmla="*/ 210726 h 6764267"/>
              <a:gd name="connsiteX4-21" fmla="*/ 719464 w 6764267"/>
              <a:gd name="connsiteY4-22" fmla="*/ 0 h 6764267"/>
              <a:gd name="connsiteX5-23" fmla="*/ 6764267 w 6764267"/>
              <a:gd name="connsiteY5-24" fmla="*/ 0 h 6764267"/>
              <a:gd name="connsiteX6-25" fmla="*/ 3399839 w 6764267"/>
              <a:gd name="connsiteY6-26" fmla="*/ 3545968 h 6764267"/>
              <a:gd name="connsiteX0-27" fmla="*/ 3308399 w 6764267"/>
              <a:gd name="connsiteY0-28" fmla="*/ 3454528 h 6764267"/>
              <a:gd name="connsiteX1-29" fmla="*/ 0 w 6764267"/>
              <a:gd name="connsiteY1-30" fmla="*/ 6764267 h 6764267"/>
              <a:gd name="connsiteX2-31" fmla="*/ 0 w 6764267"/>
              <a:gd name="connsiteY2-32" fmla="*/ 719463 h 6764267"/>
              <a:gd name="connsiteX3-33" fmla="*/ 210727 w 6764267"/>
              <a:gd name="connsiteY3-34" fmla="*/ 210726 h 6764267"/>
              <a:gd name="connsiteX4-35" fmla="*/ 719464 w 6764267"/>
              <a:gd name="connsiteY4-36" fmla="*/ 0 h 6764267"/>
              <a:gd name="connsiteX5-37" fmla="*/ 6764267 w 6764267"/>
              <a:gd name="connsiteY5-38" fmla="*/ 0 h 6764267"/>
              <a:gd name="connsiteX0-39" fmla="*/ 0 w 6764267"/>
              <a:gd name="connsiteY0-40" fmla="*/ 6764267 h 6764267"/>
              <a:gd name="connsiteX1-41" fmla="*/ 0 w 6764267"/>
              <a:gd name="connsiteY1-42" fmla="*/ 719463 h 6764267"/>
              <a:gd name="connsiteX2-43" fmla="*/ 210727 w 6764267"/>
              <a:gd name="connsiteY2-44" fmla="*/ 210726 h 6764267"/>
              <a:gd name="connsiteX3-45" fmla="*/ 719464 w 6764267"/>
              <a:gd name="connsiteY3-46" fmla="*/ 0 h 6764267"/>
              <a:gd name="connsiteX4-47" fmla="*/ 6764267 w 6764267"/>
              <a:gd name="connsiteY4-48" fmla="*/ 0 h 6764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64267" h="6764267">
                <a:moveTo>
                  <a:pt x="0" y="6764267"/>
                </a:moveTo>
                <a:lnTo>
                  <a:pt x="0" y="719463"/>
                </a:lnTo>
                <a:cubicBezTo>
                  <a:pt x="0" y="520789"/>
                  <a:pt x="80529" y="340923"/>
                  <a:pt x="210727" y="210726"/>
                </a:cubicBezTo>
                <a:cubicBezTo>
                  <a:pt x="340924" y="80529"/>
                  <a:pt x="520790" y="0"/>
                  <a:pt x="719464" y="0"/>
                </a:cubicBezTo>
                <a:lnTo>
                  <a:pt x="6764267" y="0"/>
                </a:lnTo>
              </a:path>
            </a:pathLst>
          </a:custGeom>
          <a:ln w="152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10890792" y="3345440"/>
            <a:ext cx="1301207" cy="3069398"/>
          </a:xfrm>
        </p:spPr>
      </p:pic>
      <p:pic>
        <p:nvPicPr>
          <p:cNvPr id="26" name="图片占位符 25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screen"/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screen"/>
          <a:srcRect/>
          <a:stretch>
            <a:fillRect/>
          </a:stretch>
        </p:blipFill>
        <p:spPr/>
      </p:pic>
      <p:sp>
        <p:nvSpPr>
          <p:cNvPr id="29" name="文本框 28"/>
          <p:cNvSpPr txBox="1"/>
          <p:nvPr/>
        </p:nvSpPr>
        <p:spPr>
          <a:xfrm>
            <a:off x="695325" y="1298315"/>
            <a:ext cx="3518912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sz="4800" b="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第</a:t>
            </a:r>
            <a:r>
              <a:rPr lang="en-US" altLang="zh-CN" sz="4800" b="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7</a:t>
            </a:r>
            <a:r>
              <a:rPr lang="zh-CN" altLang="en-US" sz="4800" b="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章</a:t>
            </a:r>
            <a:r>
              <a:rPr lang="zh-CN" altLang="en-US" sz="4800" b="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*</a:t>
            </a:r>
            <a:endParaRPr lang="en-US" altLang="zh-CN" sz="4800" b="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en-US" altLang="zh-CN" sz="4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T-SQL</a:t>
            </a:r>
            <a:r>
              <a: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程序设计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84522" y="3311161"/>
            <a:ext cx="1220561" cy="360000"/>
            <a:chOff x="784522" y="3311161"/>
            <a:chExt cx="1220561" cy="360000"/>
          </a:xfrm>
        </p:grpSpPr>
        <p:sp>
          <p:nvSpPr>
            <p:cNvPr id="30" name="矩形: 圆角 29"/>
            <p:cNvSpPr/>
            <p:nvPr/>
          </p:nvSpPr>
          <p:spPr>
            <a:xfrm>
              <a:off x="784522" y="3311161"/>
              <a:ext cx="1220561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47762" y="3332740"/>
              <a:ext cx="8940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zh-CN" altLang="en-US" sz="1400" b="0" dirty="0">
                  <a:solidFill>
                    <a:schemeClr val="bg1"/>
                  </a:solidFill>
                </a:rPr>
                <a:t>微课视频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06984" y="3311161"/>
            <a:ext cx="1220561" cy="360000"/>
            <a:chOff x="2106984" y="3311161"/>
            <a:chExt cx="1220561" cy="360000"/>
          </a:xfrm>
        </p:grpSpPr>
        <p:sp>
          <p:nvSpPr>
            <p:cNvPr id="31" name="矩形: 圆角 30"/>
            <p:cNvSpPr/>
            <p:nvPr/>
          </p:nvSpPr>
          <p:spPr>
            <a:xfrm>
              <a:off x="2106984" y="3311161"/>
              <a:ext cx="1220561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60190" y="3332740"/>
              <a:ext cx="1114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en-US" altLang="zh-CN" sz="1400" b="0" dirty="0" smtClean="0">
                  <a:solidFill>
                    <a:schemeClr val="bg1"/>
                  </a:solidFill>
                </a:rPr>
                <a:t>SQL Server</a:t>
              </a:r>
              <a:endParaRPr lang="en-US" altLang="zh-CN" sz="14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429446" y="3311161"/>
            <a:ext cx="1220561" cy="360000"/>
            <a:chOff x="3429446" y="3311161"/>
            <a:chExt cx="1220561" cy="360000"/>
          </a:xfrm>
        </p:grpSpPr>
        <p:sp>
          <p:nvSpPr>
            <p:cNvPr id="32" name="矩形: 圆角 31"/>
            <p:cNvSpPr/>
            <p:nvPr/>
          </p:nvSpPr>
          <p:spPr>
            <a:xfrm>
              <a:off x="3429446" y="3311161"/>
              <a:ext cx="1220561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494525" y="333274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zh-CN" altLang="en-US" sz="1400" b="0" dirty="0" smtClean="0">
                  <a:solidFill>
                    <a:schemeClr val="bg1"/>
                  </a:solidFill>
                </a:rPr>
                <a:t>原理与应用</a:t>
              </a:r>
              <a:endParaRPr lang="en-US" altLang="zh-CN" sz="14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720725" y="2844987"/>
            <a:ext cx="443793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40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等线" panose="02010600030101010101" pitchFamily="2" charset="-122"/>
                <a:sym typeface="+mn-ea"/>
              </a:rPr>
              <a:t>主讲人</a:t>
            </a:r>
            <a:r>
              <a:rPr lang="zh-CN" altLang="zh-CN" sz="140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等线" panose="02010600030101010101" pitchFamily="2" charset="-122"/>
                <a:sym typeface="+mn-ea"/>
              </a:rPr>
              <a:t>：</a:t>
            </a:r>
            <a:r>
              <a:rPr lang="en-US" altLang="zh-CN" sz="140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等线" panose="02010600030101010101" pitchFamily="2" charset="-122"/>
                <a:sym typeface="+mn-ea"/>
              </a:rPr>
              <a:t>XXX</a:t>
            </a:r>
            <a:endParaRPr kumimoji="0" lang="zh-CN" altLang="zh-CN" sz="14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ea typeface="等线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变量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6"/>
            <a:ext cx="10309884" cy="2999680"/>
            <a:chOff x="1088299" y="4213143"/>
            <a:chExt cx="2241974" cy="2999759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25546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声明局部变量的语法格式如下：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declare {@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局部变量名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[as]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数据类型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} [,…n]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）局部变量名必须符合标识符命名规则；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）数据类型可以是系统数据类型，也可以是用户自定义数据类型，但不能定义为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text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ntext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或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image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数据类型。如有需要，还需指定数据宽度及小数精度；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）声明多个局部变量名时，各变量名之间用逗号隔开；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4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）局部变量声明后，系统自动初始化赋值为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null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，局部变量声明时不能同时赋值。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．局部变量的声明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5193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变量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5"/>
            <a:ext cx="10309884" cy="1768574"/>
            <a:chOff x="1088299" y="4213143"/>
            <a:chExt cx="2241974" cy="1768621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13234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set {&lt;@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局部变量名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&gt;=&lt;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表达式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&gt;}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说明：将“表达式”的值赋给“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局部变量名”指定的局部变量，一条语句只能给一个变量赋值。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．局部变量的赋值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8751" y="3414369"/>
            <a:ext cx="10309884" cy="2076351"/>
            <a:chOff x="1088299" y="4213143"/>
            <a:chExt cx="2241974" cy="2076406"/>
          </a:xfrm>
        </p:grpSpPr>
        <p:sp>
          <p:nvSpPr>
            <p:cNvPr id="13" name="矩形 12"/>
            <p:cNvSpPr/>
            <p:nvPr/>
          </p:nvSpPr>
          <p:spPr>
            <a:xfrm>
              <a:off x="1088299" y="4658290"/>
              <a:ext cx="2241974" cy="16312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declare @sum int,@a as int,@b as int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set @a=10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set @b=90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set @sum=@a+@b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print @sum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88299" y="4213143"/>
              <a:ext cx="2241974" cy="4616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计算两数之和。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914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变量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3307457"/>
            <a:chOff x="1088299" y="4213143"/>
            <a:chExt cx="2241974" cy="3307543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286239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句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{&lt;@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局部变量名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&gt;=&lt;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表达式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&gt;[,…n]} [from&lt;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&gt;[,…n] where&lt;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条件表达式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&gt;]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①将“表达式”的值赋给“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局部变量名”指定的局部变量，或者从筛选记录中计算出 “表达式”的值并赋给“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局部变量名”指定的局部变量；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②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既可以查询数据又可以赋值变量，但不能同时使用，如果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语句返回多个数值（多行记录），则局部变量只取最后一个返回值；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③一条语句可以给多个变量分别赋值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．局部变量的赋值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8751" y="4888353"/>
            <a:ext cx="10309884" cy="1768574"/>
            <a:chOff x="1088299" y="4213143"/>
            <a:chExt cx="2241974" cy="1768621"/>
          </a:xfrm>
        </p:grpSpPr>
        <p:sp>
          <p:nvSpPr>
            <p:cNvPr id="13" name="矩形 12"/>
            <p:cNvSpPr/>
            <p:nvPr/>
          </p:nvSpPr>
          <p:spPr>
            <a:xfrm>
              <a:off x="1088299" y="4658290"/>
              <a:ext cx="2241974" cy="13234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use jxgl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declare @avgscore float,@sumscore float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@avgscore=avg(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成绩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),@sumscore=sum(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成绩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 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学生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where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学生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and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性别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=’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男’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88299" y="4213143"/>
              <a:ext cx="2241974" cy="4616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计算“选修”表中男生平均成绩和总成绩。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8133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运算符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1153021"/>
            <a:chOff x="1088299" y="4213143"/>
            <a:chExt cx="2241974" cy="1153051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7079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）算术运算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符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算术运算符用于数值型数据的算术运算，算术运算符及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其含义如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7-2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所示。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．运算符</a:t>
              </a:r>
            </a:p>
          </p:txBody>
        </p:sp>
      </p:grp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19" y="2386857"/>
            <a:ext cx="9995139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1048751" y="3659019"/>
            <a:ext cx="10309884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indent="0"/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）关系运算符</a:t>
            </a:r>
          </a:p>
          <a:p>
            <a:pPr indent="0"/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关系运算符用来比较两个表达式的值是否相同</a:t>
            </a:r>
            <a:r>
              <a:rPr lang="zh-CN" altLang="en-US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，值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相同时为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，否则为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，当参与比较操作数含有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时，结果为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unknown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。关系运算符及其含义如表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7-3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所示</a:t>
            </a:r>
            <a:r>
              <a:rPr lang="zh-CN" altLang="en-US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latin typeface="Courier New" panose="020703090202050204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48" y="4972283"/>
            <a:ext cx="9194977" cy="14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429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运算符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1153021"/>
            <a:chOff x="1088299" y="4213143"/>
            <a:chExt cx="2241974" cy="1153051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7079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）算术运算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符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算术运算符用于数值型数据的算术运算，算术运算符及其含义如表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7-2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所示。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．运算符</a:t>
              </a:r>
            </a:p>
          </p:txBody>
        </p:sp>
      </p:grp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19" y="2386857"/>
            <a:ext cx="9995139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1048751" y="3659019"/>
            <a:ext cx="10309884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indent="0"/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）关系运算符</a:t>
            </a:r>
          </a:p>
          <a:p>
            <a:pPr indent="0"/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关系运算符用来比较两个表达式的值是否相同，比较的结果：值相同时为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，否则为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，当参与比较操作数含有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时，结果为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unknown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。关系运算符及其含义如表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7-3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所示</a:t>
            </a:r>
            <a:r>
              <a:rPr lang="zh-CN" altLang="en-US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latin typeface="Courier New" panose="020703090202050204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5619" y="6160913"/>
            <a:ext cx="9995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注意：关系运算符又称为比较运算符，关系运算符不能用于</a:t>
            </a:r>
            <a:r>
              <a:rPr lang="en-US" altLang="zh-CN" dirty="0"/>
              <a:t>text</a:t>
            </a:r>
            <a:r>
              <a:rPr lang="zh-CN" altLang="zh-CN" dirty="0"/>
              <a:t>，</a:t>
            </a:r>
            <a:r>
              <a:rPr lang="en-US" altLang="zh-CN" dirty="0"/>
              <a:t>ntext</a:t>
            </a:r>
            <a:r>
              <a:rPr lang="zh-CN" altLang="zh-CN" dirty="0"/>
              <a:t>，</a:t>
            </a:r>
            <a:r>
              <a:rPr lang="en-US" altLang="zh-CN" dirty="0"/>
              <a:t>image</a:t>
            </a:r>
            <a:r>
              <a:rPr lang="zh-CN" altLang="zh-CN" dirty="0"/>
              <a:t>数据类型运算。另外。有时也把</a:t>
            </a:r>
            <a:r>
              <a:rPr lang="en-US" altLang="zh-CN" dirty="0"/>
              <a:t>all</a:t>
            </a:r>
            <a:r>
              <a:rPr lang="zh-CN" altLang="zh-CN" dirty="0"/>
              <a:t>、</a:t>
            </a:r>
            <a:r>
              <a:rPr lang="en-US" altLang="zh-CN" dirty="0"/>
              <a:t>any</a:t>
            </a:r>
            <a:r>
              <a:rPr lang="zh-CN" altLang="zh-CN" dirty="0"/>
              <a:t>、</a:t>
            </a:r>
            <a:r>
              <a:rPr lang="en-US" altLang="zh-CN" dirty="0"/>
              <a:t>some</a:t>
            </a:r>
            <a:r>
              <a:rPr lang="zh-CN" altLang="zh-CN" dirty="0"/>
              <a:t>、</a:t>
            </a:r>
            <a:r>
              <a:rPr lang="en-US" altLang="zh-CN" dirty="0"/>
              <a:t>between…and</a:t>
            </a:r>
            <a:r>
              <a:rPr lang="zh-CN" altLang="zh-CN" dirty="0"/>
              <a:t>、</a:t>
            </a:r>
            <a:r>
              <a:rPr lang="en-US" altLang="zh-CN" dirty="0"/>
              <a:t>in</a:t>
            </a:r>
            <a:r>
              <a:rPr lang="zh-CN" altLang="zh-CN" dirty="0"/>
              <a:t>、</a:t>
            </a:r>
            <a:r>
              <a:rPr lang="en-US" altLang="zh-CN" dirty="0"/>
              <a:t>like</a:t>
            </a:r>
            <a:r>
              <a:rPr lang="zh-CN" altLang="zh-CN" dirty="0"/>
              <a:t>当作关系运算符。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104"/>
              </p:ext>
            </p:extLst>
          </p:nvPr>
        </p:nvGraphicFramePr>
        <p:xfrm>
          <a:off x="1763646" y="4982456"/>
          <a:ext cx="8995291" cy="1178456"/>
        </p:xfrm>
        <a:graphic>
          <a:graphicData uri="http://schemas.openxmlformats.org/drawingml/2006/table">
            <a:tbl>
              <a:tblPr/>
              <a:tblGrid>
                <a:gridCol w="1588486"/>
                <a:gridCol w="1278388"/>
                <a:gridCol w="1588486"/>
                <a:gridCol w="1663252"/>
                <a:gridCol w="1588486"/>
                <a:gridCol w="1288193"/>
              </a:tblGrid>
              <a:tr h="29461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关系运算符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关系运算符</a:t>
                      </a: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关系运算符</a:t>
                      </a: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14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&gt;=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大于或等于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!=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不等于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14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 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&lt;=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小于或等于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!&lt;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不小于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14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 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&lt;&gt; 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不等于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!&gt;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不大于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6718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运算符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1153021"/>
            <a:chOff x="1088299" y="4213143"/>
            <a:chExt cx="2241974" cy="1153051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7079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）位运算符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位运算符用于对数值数据进行按位运算。位运算符及其含义如表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7-4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所示。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．运算符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13005"/>
              </p:ext>
            </p:extLst>
          </p:nvPr>
        </p:nvGraphicFramePr>
        <p:xfrm>
          <a:off x="1215620" y="2505915"/>
          <a:ext cx="9834526" cy="1984200"/>
        </p:xfrm>
        <a:graphic>
          <a:graphicData uri="http://schemas.openxmlformats.org/drawingml/2006/table">
            <a:tbl>
              <a:tblPr/>
              <a:tblGrid>
                <a:gridCol w="1373666"/>
                <a:gridCol w="8460860"/>
              </a:tblGrid>
              <a:tr h="396840">
                <a:tc>
                  <a:txBody>
                    <a:bodyPr/>
                    <a:lstStyle/>
                    <a:p>
                      <a:pPr marL="36195" marR="36195" algn="just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位运算符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40">
                <a:tc>
                  <a:txBody>
                    <a:bodyPr/>
                    <a:lstStyle/>
                    <a:p>
                      <a:pPr marL="36195" marR="36195" algn="just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&amp;</a:t>
                      </a:r>
                      <a:endParaRPr lang="zh-CN" sz="200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位与，双目运算，参与运算的两个位值都是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时结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果为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，否则为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sz="200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40">
                <a:tc>
                  <a:txBody>
                    <a:bodyPr/>
                    <a:lstStyle/>
                    <a:p>
                      <a:pPr marL="36195" marR="36195" algn="just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|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位或，双目运算，参与运算的两个位值都是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时结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果为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，否则为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sz="200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40">
                <a:tc>
                  <a:txBody>
                    <a:bodyPr/>
                    <a:lstStyle/>
                    <a:p>
                      <a:pPr marL="36195" marR="36195" algn="just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^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位异或，双目运算，参与运算的两个位值不同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时结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果为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，否则为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sz="200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40">
                <a:tc>
                  <a:txBody>
                    <a:bodyPr/>
                    <a:lstStyle/>
                    <a:p>
                      <a:pPr marL="36195" marR="36195" algn="just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~</a:t>
                      </a:r>
                      <a:endParaRPr lang="zh-CN" sz="2000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 defTabSz="914400" rtl="0" eaLnBrk="1" latinLnBrk="0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位取反，单目运算，即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~1=0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~0=1</a:t>
                      </a:r>
                      <a:endParaRPr lang="zh-CN" sz="200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5619" y="4553644"/>
            <a:ext cx="10140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在进行整型数据的位运算时，先将整型数据转换为二进制数据，然后再进行按位计算；也可以对整型数据和二进制数据进行混合运算，但不能同时为二进制数据类型。位运算所支持的数据类型如表</a:t>
            </a:r>
            <a:r>
              <a:rPr lang="en-US" altLang="zh-CN" dirty="0"/>
              <a:t>7-5</a:t>
            </a:r>
            <a:r>
              <a:rPr lang="zh-CN" altLang="en-US" dirty="0"/>
              <a:t>所示。</a:t>
            </a:r>
            <a:endParaRPr lang="zh-CN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65165"/>
              </p:ext>
            </p:extLst>
          </p:nvPr>
        </p:nvGraphicFramePr>
        <p:xfrm>
          <a:off x="1403349" y="5390866"/>
          <a:ext cx="9807410" cy="1212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0107"/>
                <a:gridCol w="6527303"/>
              </a:tblGrid>
              <a:tr h="24603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左操作数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右操作数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1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binary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varbinary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smallint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tinyint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1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smallint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tinyint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smallint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tinyin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binary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varbinary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1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bit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smallint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tinyint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021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运算符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1460798"/>
            <a:chOff x="1088299" y="4213143"/>
            <a:chExt cx="2241974" cy="1460836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101568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4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）逻辑运算符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逻辑运算符用来将多个关系表达式连接起来进行组合运算，返回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值为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true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或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false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。逻辑运算符及其含义如表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7-6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所示。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．运算符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8055"/>
              </p:ext>
            </p:extLst>
          </p:nvPr>
        </p:nvGraphicFramePr>
        <p:xfrm>
          <a:off x="898634" y="2806166"/>
          <a:ext cx="11026666" cy="2885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2766"/>
                <a:gridCol w="9613900"/>
              </a:tblGrid>
              <a:tr h="44274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逻辑运算符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377">
                <a:tc>
                  <a:txBody>
                    <a:bodyPr/>
                    <a:lstStyle/>
                    <a:p>
                      <a:pPr marL="36195" marR="36195" algn="l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非运算，单目运算，对关系表达式的值取反，即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not(true)=false</a:t>
                      </a:r>
                      <a:r>
                        <a:rPr lang="zh-CN" sz="20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not(false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)=true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933031">
                <a:tc>
                  <a:txBody>
                    <a:bodyPr/>
                    <a:lstStyle/>
                    <a:p>
                      <a:pPr marL="36195" marR="36195" algn="l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与运算，双目运算，参与运算的两个关系表达</a:t>
                      </a:r>
                      <a:r>
                        <a:rPr lang="zh-CN" sz="20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式</a:t>
                      </a:r>
                      <a:r>
                        <a:rPr lang="zh-CN" altLang="en-US" sz="20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zh-CN" sz="20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都是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时，才为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，否则为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false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933031">
                <a:tc>
                  <a:txBody>
                    <a:bodyPr/>
                    <a:lstStyle/>
                    <a:p>
                      <a:pPr marL="36195" marR="36195" algn="l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或运算，双目运算，参与运算的两个关系表达</a:t>
                      </a:r>
                      <a:r>
                        <a:rPr lang="zh-CN" sz="20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式</a:t>
                      </a:r>
                      <a:r>
                        <a:rPr lang="zh-CN" altLang="en-US" sz="20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zh-CN" sz="20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都是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false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时，才为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false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，否则为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846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运算符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2999680"/>
            <a:chOff x="1088299" y="4213143"/>
            <a:chExt cx="2241974" cy="2999758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25546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5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）字符串运算符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字符串运算符是用来将两个字符串连接成一个新的字符串的运算符。字符串运算符只有一个，即加号（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+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）。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6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）赋值运算符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赋值运算符是将表达式的值赋给变量的运算符号。赋值运算符只有一个，即等号（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7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）一元运算符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一元运算符只对一个表达式进行运算的运算符号，这个表达式的值可以是数值数据类型中的任何一种数据类型。一元运算符及其含义如表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7-7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所示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．运算符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20532"/>
              </p:ext>
            </p:extLst>
          </p:nvPr>
        </p:nvGraphicFramePr>
        <p:xfrm>
          <a:off x="3260629" y="4519150"/>
          <a:ext cx="6717069" cy="1308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3409"/>
                <a:gridCol w="4143660"/>
              </a:tblGrid>
              <a:tr h="32681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一元运算符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208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表示数据的正号</a:t>
                      </a:r>
                    </a:p>
                  </a:txBody>
                  <a:tcPr marL="68580" marR="68580" marT="0" marB="0" anchor="ctr"/>
                </a:tc>
              </a:tr>
              <a:tr h="327208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表示数据的负号</a:t>
                      </a:r>
                    </a:p>
                  </a:txBody>
                  <a:tcPr marL="68580" marR="68580" marT="0" marB="0" anchor="ctr"/>
                </a:tc>
              </a:tr>
              <a:tr h="327208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~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求一个数字的补数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2319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运算符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4"/>
            <a:ext cx="3544505" cy="3183039"/>
            <a:chOff x="1088299" y="4213143"/>
            <a:chExt cx="2241974" cy="1088554"/>
          </a:xfrm>
        </p:grpSpPr>
        <p:sp>
          <p:nvSpPr>
            <p:cNvPr id="7" name="矩形 6"/>
            <p:cNvSpPr/>
            <p:nvPr/>
          </p:nvSpPr>
          <p:spPr>
            <a:xfrm>
              <a:off x="1088299" y="4428079"/>
              <a:ext cx="2008019" cy="87361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当混合使用多种运算符构成一个复杂的表达式时，表达式中有括号先算括号内，再算括号外；无括号时，运算符的优先级决定了运算的先后顺序，并影响计算的结果。运算符的优先级从高到底排列顺序如表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7-8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所示。。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．运算符的优先级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37362"/>
              </p:ext>
            </p:extLst>
          </p:nvPr>
        </p:nvGraphicFramePr>
        <p:xfrm>
          <a:off x="4694830" y="1705970"/>
          <a:ext cx="7110483" cy="4148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7644"/>
                <a:gridCol w="1052839"/>
              </a:tblGrid>
              <a:tr h="41505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运算符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优先级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056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（正）、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（负）、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~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（按位取反）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056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（乘）、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（除）、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（模）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056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（加）、（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串联）、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−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（减）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056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&gt;=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&lt;=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&lt;&gt;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!=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!&gt;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!&lt;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（比较运算符）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056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^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（位异或）、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&amp;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（位与）、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|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（位或）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35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35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056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any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between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like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some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056"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（赋值）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920286" y="4670610"/>
            <a:ext cx="34270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注意：表中同一行各运算符优先级相同，当表达式中含有优先级相同的多个运算符时，根据它们在表达式中的位置，二元运算符按照从左到右的顺序执行，一元运算符按照从右到左的顺序执行。</a:t>
            </a:r>
          </a:p>
        </p:txBody>
      </p:sp>
    </p:spTree>
    <p:extLst>
      <p:ext uri="{BB962C8B-B14F-4D97-AF65-F5344CB8AC3E}">
        <p14:creationId xmlns:p14="http://schemas.microsoft.com/office/powerpoint/2010/main" val="7272133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4321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 02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流程控制语句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cxnSp>
        <p:nvCxnSpPr>
          <p:cNvPr id="14" name="直接连接符 13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93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本章导读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038" y="40032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start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17520" y="1573907"/>
            <a:ext cx="8645060" cy="2076080"/>
            <a:chOff x="2154711" y="4290613"/>
            <a:chExt cx="3975100" cy="1507321"/>
          </a:xfrm>
        </p:grpSpPr>
        <p:sp>
          <p:nvSpPr>
            <p:cNvPr id="17" name="矩形 16"/>
            <p:cNvSpPr/>
            <p:nvPr/>
          </p:nvSpPr>
          <p:spPr>
            <a:xfrm>
              <a:off x="2154711" y="4658295"/>
              <a:ext cx="3975100" cy="11396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T-SQL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是内嵌在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SQL Server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系统中的结构化查询语言，除了具备数据定义、查询、操纵和控制功能外，还引入了程序设计思想和过程控制结构，增加了函数、系统存储过程、触发器等对象。灵活运用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T-SQL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语言，可以编写基于客户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服务器模式下的数据库应用程序。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688505" y="4290613"/>
              <a:ext cx="659563" cy="38881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本章导读</a:t>
              </a:r>
            </a:p>
          </p:txBody>
        </p:sp>
      </p:grpSp>
      <p:pic>
        <p:nvPicPr>
          <p:cNvPr id="22" name="图片占位符 2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785598" y="1329802"/>
            <a:ext cx="2011319" cy="2011318"/>
          </a:xfrm>
        </p:spPr>
      </p:pic>
    </p:spTree>
    <p:extLst>
      <p:ext uri="{BB962C8B-B14F-4D97-AF65-F5344CB8AC3E}">
        <p14:creationId xmlns:p14="http://schemas.microsoft.com/office/powerpoint/2010/main" val="2421342479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块语句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2384127"/>
            <a:chOff x="1088299" y="4213143"/>
            <a:chExt cx="2241974" cy="2384189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1939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begin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{sql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|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}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end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）将多条语句封装成一个语句块，服务器在处理时，整个语句块等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同于一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条语句；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begin…end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语句也可以嵌套。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语法格式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46327" y="3761694"/>
            <a:ext cx="10312307" cy="2752619"/>
            <a:chOff x="1087772" y="4213143"/>
            <a:chExt cx="2242501" cy="2752687"/>
          </a:xfrm>
        </p:grpSpPr>
        <p:sp>
          <p:nvSpPr>
            <p:cNvPr id="14" name="矩形 13"/>
            <p:cNvSpPr/>
            <p:nvPr/>
          </p:nvSpPr>
          <p:spPr>
            <a:xfrm>
              <a:off x="1087772" y="5026790"/>
              <a:ext cx="2241974" cy="19390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use jxgl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if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(select avg(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成绩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 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where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='19010101')&gt;=60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begin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  print 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该同学全部通过考试，没有挂考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end 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088299" y="4213143"/>
              <a:ext cx="2241974" cy="8310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从“选修”表中求出学号为“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19010101”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的学生的平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均成绩，如果此平均成绩大于或等于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分，则输出“该同学全部通过考试，没有挂考”信息。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27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二分支语句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2691904"/>
            <a:chOff x="1088299" y="4213143"/>
            <a:chExt cx="2241974" cy="2691974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22468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if&lt;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判断条件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{sql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1|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1}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[else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{sql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2|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2}]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功能：根据判断条件结果（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true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或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false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）选择要执行的分支语句。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说明：判断条件结果为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true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时，则运行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if…else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之间的“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1|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1”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，否则如果有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分支，则运行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之后的“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2|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2”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if…else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46327" y="4014890"/>
            <a:ext cx="10312307" cy="2212830"/>
            <a:chOff x="1087772" y="4213143"/>
            <a:chExt cx="2242501" cy="2212885"/>
          </a:xfrm>
        </p:grpSpPr>
        <p:sp>
          <p:nvSpPr>
            <p:cNvPr id="14" name="矩形 13"/>
            <p:cNvSpPr/>
            <p:nvPr/>
          </p:nvSpPr>
          <p:spPr>
            <a:xfrm>
              <a:off x="1087772" y="4794772"/>
              <a:ext cx="2241974" cy="16312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if (select datediff(year,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工作日期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,getdate()) 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教师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where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姓名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李教师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')&gt;=30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print 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该教师的工龄至少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30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年，可以提出退休申请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else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print 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该教师的工龄不足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30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年，不可以提出退休申请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088299" y="4213143"/>
              <a:ext cx="2241974" cy="46167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根据给定教师的姓名，查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询该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教师的本校工龄是否在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年以上。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2390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二分支语句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2691904"/>
            <a:chOff x="1088299" y="4213143"/>
            <a:chExt cx="2241974" cy="2691974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22468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if [not] exist&lt;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检测数据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{sql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1|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1}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[else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{sql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2|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2}]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功能：依据检测数据的存在性结果（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true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或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false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）选择要执行的分支语句。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说明：检测数据的存在性为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true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时，则运行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if…else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之间的“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1|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1”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，否则如果有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分支，则运行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之后的“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2|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2”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[not] exists…else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46327" y="3964084"/>
            <a:ext cx="10312307" cy="2718022"/>
            <a:chOff x="1087772" y="4213143"/>
            <a:chExt cx="2242501" cy="2718092"/>
          </a:xfrm>
        </p:grpSpPr>
        <p:sp>
          <p:nvSpPr>
            <p:cNvPr id="14" name="矩形 13"/>
            <p:cNvSpPr/>
            <p:nvPr/>
          </p:nvSpPr>
          <p:spPr>
            <a:xfrm>
              <a:off x="1087772" y="4684408"/>
              <a:ext cx="2241974" cy="22468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use jxgl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if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exists(select * 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where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课程类型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考查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')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select count(*) as 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考查课门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数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‘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where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课程类型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考查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else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print 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没有考查课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088299" y="4213143"/>
              <a:ext cx="2241974" cy="46167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05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根据给定课程的课程类型，如果存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在，就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计算该种课程类型的门数。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17" y="5418200"/>
            <a:ext cx="3705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90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多分支表达式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4846340"/>
            <a:chOff x="1088299" y="4213143"/>
            <a:chExt cx="2241974" cy="4846466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44013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case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表达式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when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值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1&gt; then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结果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1&gt;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[when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值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2&gt; then 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结果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2&gt;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…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when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值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n&gt; then 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结果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n&gt;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]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[else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结果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n+1&gt;]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end [as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表达式别名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]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）在其开始处设置一个只计算一次的计算表达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式；</a:t>
              </a:r>
              <a:endPara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）将表达式值依次与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子句的值进行比较，一旦等值匹配，就返回关联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then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句的结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果，不再比较后续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子句中的值，然后执行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end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后面的子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句；</a:t>
              </a:r>
              <a:endPara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）在所有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子句值都不等值匹配表达式值时，如果有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，就返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回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子句结果。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．简单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表达式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9062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多分支表达式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3615234"/>
            <a:chOff x="1088299" y="4213143"/>
            <a:chExt cx="2241974" cy="3615328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31701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use jxgl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case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 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when '01' then 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计算机基础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when '02' then 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企业管理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when '03' then 'C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程序设计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else 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其它课程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end as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课程名称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成绩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616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06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输出选修信息，并输出表中各课程号对应的课程名。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7518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多分支表达式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4230787"/>
            <a:chOff x="1088299" y="4213143"/>
            <a:chExt cx="2241974" cy="4230897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378575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case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when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逻辑表达式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1&gt; then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结果值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1&gt;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[when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逻辑表达式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2&gt; then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结果值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2&gt;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…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when 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逻辑表达式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n&gt; when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结果值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n&gt;]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[else 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结果值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n+1&gt;]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end [as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表达式别名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]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）依次判断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子句的逻辑表达式，直到条件为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true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，则返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回关联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then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子句的结果值，不再判断后续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子句的值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）在所有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子句逻辑表达式都不为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true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时，如果有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，就返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回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子句的结果值。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．搜索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表达式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7421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多分支表达式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327" y="1242066"/>
            <a:ext cx="10310036" cy="5596967"/>
            <a:chOff x="1088266" y="4213143"/>
            <a:chExt cx="2242007" cy="5597113"/>
          </a:xfrm>
        </p:grpSpPr>
        <p:sp>
          <p:nvSpPr>
            <p:cNvPr id="7" name="矩形 6"/>
            <p:cNvSpPr/>
            <p:nvPr/>
          </p:nvSpPr>
          <p:spPr>
            <a:xfrm>
              <a:off x="1088266" y="5408936"/>
              <a:ext cx="2241974" cy="44013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use jxgl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教师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工号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班级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班级号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课酬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学时*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case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when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职称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教授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 then 150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when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职称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副教授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 then 120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when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职称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讲师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 then 100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else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60 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end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into 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课酬 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教师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授课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班级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where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教师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工号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授课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工号 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and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授课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 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and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班级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班级号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授课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班级号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* 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酬</a:t>
              </a:r>
              <a:endPara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8310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07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计算各教师的各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门、各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班课程的课酬信息，课酬计算公式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学时*课酬标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准。其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中课酬标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准为教授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150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元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学时，副教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授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元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学时，讲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师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元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学时，助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教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元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学时。</a:t>
              </a:r>
            </a:p>
          </p:txBody>
        </p:sp>
      </p:grpSp>
      <p:pic>
        <p:nvPicPr>
          <p:cNvPr id="7170" name="图片 84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035" y="2888956"/>
            <a:ext cx="3547723" cy="366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0405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循环语句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04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3923010"/>
            <a:chOff x="1088299" y="4213143"/>
            <a:chExt cx="2241974" cy="3923112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34779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while&lt;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条件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{sql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1|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1}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[break]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{sql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2|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2}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[continue]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）首先判断条件是否为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true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，如果为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true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，则按顺序执行循环体，然后返回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while&lt;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条件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开始处，再次判断条件，如果为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true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，继续下一次循环，如此反复，直至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while&lt;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条件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false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，跳出循环体，结束循环；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break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语句是跳出循环体，终止循环；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continue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语句是中止本次循环，继续下一次循环。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语法格式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073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循环语句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04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5154116"/>
            <a:chOff x="1088299" y="4213143"/>
            <a:chExt cx="2241974" cy="5154250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470910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declare @sum as int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declare @i as smallint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set @sum=0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set @i=0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while @i&lt;=100   /*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外层循环从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到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100*/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begin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set @i=@i+1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if (@i%2)=0  /*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如果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@i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能够被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整除，则不是奇数*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/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 continue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else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 set @sum=@sum+@i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if @i&gt;=99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 break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end  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print '1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到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100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之间的奇数之和为：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'+convert(char(6),@sum)  /*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输出和*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/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616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08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求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1~100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之间的奇数之和。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4185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其它语句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05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4230787"/>
            <a:chOff x="1088299" y="4213143"/>
            <a:chExt cx="2241974" cy="4230897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378575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批处理是一次性分析、编译和执行的一条或多条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T-SQL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语句或命令的集合。在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SQL Server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系统中，一系列按顺序提交的批处理语句被称为脚本，一个脚本中可以包含一个或多个批处理。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： </a:t>
              </a:r>
            </a:p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）大多数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create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语句不可以在同一个批处理中使用，如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create procedure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create rule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create default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create trigger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create view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不能混合使用；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）不能在同一批处理中使用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alter table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命令修改表结构后，又立即引用其新增的列；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）不能在同一批处理中，删除一个对象后又立即重建它；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4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语句改变的选项在批处理结束时生效。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5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）如果在同一批处理中运行多个存储过程，则除第一个存储过程外，其余存储过程在调用时必须使用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execute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616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．批处理定界语句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710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占位符 3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7" name="矩形: 圆角 6"/>
          <p:cNvSpPr/>
          <p:nvPr/>
        </p:nvSpPr>
        <p:spPr>
          <a:xfrm rot="2700000">
            <a:off x="1284923" y="1254233"/>
            <a:ext cx="1668167" cy="1668167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 rot="2700000">
            <a:off x="4687212" y="-1348712"/>
            <a:ext cx="2717656" cy="2717656"/>
          </a:xfrm>
          <a:custGeom>
            <a:avLst/>
            <a:gdLst>
              <a:gd name="connsiteX0" fmla="*/ 0 w 2717656"/>
              <a:gd name="connsiteY0" fmla="*/ 2703351 h 2717656"/>
              <a:gd name="connsiteX1" fmla="*/ 2703351 w 2717656"/>
              <a:gd name="connsiteY1" fmla="*/ 0 h 2717656"/>
              <a:gd name="connsiteX2" fmla="*/ 2717656 w 2717656"/>
              <a:gd name="connsiteY2" fmla="*/ 70857 h 2717656"/>
              <a:gd name="connsiteX3" fmla="*/ 2717656 w 2717656"/>
              <a:gd name="connsiteY3" fmla="*/ 2511563 h 2717656"/>
              <a:gd name="connsiteX4" fmla="*/ 2511563 w 2717656"/>
              <a:gd name="connsiteY4" fmla="*/ 2717656 h 2717656"/>
              <a:gd name="connsiteX5" fmla="*/ 70857 w 2717656"/>
              <a:gd name="connsiteY5" fmla="*/ 2717656 h 271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7656" h="2717656">
                <a:moveTo>
                  <a:pt x="0" y="2703351"/>
                </a:moveTo>
                <a:lnTo>
                  <a:pt x="2703351" y="0"/>
                </a:lnTo>
                <a:lnTo>
                  <a:pt x="2717656" y="70857"/>
                </a:lnTo>
                <a:lnTo>
                  <a:pt x="2717656" y="2511563"/>
                </a:lnTo>
                <a:cubicBezTo>
                  <a:pt x="2717656" y="2625385"/>
                  <a:pt x="2625385" y="2717656"/>
                  <a:pt x="2511563" y="2717656"/>
                </a:cubicBezTo>
                <a:lnTo>
                  <a:pt x="70857" y="27176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62451" y="3429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内容安排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912871" y="1977152"/>
            <a:ext cx="3137580" cy="523220"/>
            <a:chOff x="6918586" y="2452132"/>
            <a:chExt cx="3137580" cy="523220"/>
          </a:xfrm>
        </p:grpSpPr>
        <p:sp>
          <p:nvSpPr>
            <p:cNvPr id="29" name="文本框 28"/>
            <p:cNvSpPr txBox="1"/>
            <p:nvPr/>
          </p:nvSpPr>
          <p:spPr>
            <a:xfrm>
              <a:off x="7717064" y="2452132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程序设计基础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918586" y="2452132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01.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12871" y="2732780"/>
            <a:ext cx="3137580" cy="523220"/>
            <a:chOff x="6918586" y="3267889"/>
            <a:chExt cx="3137580" cy="523836"/>
          </a:xfrm>
        </p:grpSpPr>
        <p:sp>
          <p:nvSpPr>
            <p:cNvPr id="30" name="文本框 29"/>
            <p:cNvSpPr txBox="1"/>
            <p:nvPr/>
          </p:nvSpPr>
          <p:spPr>
            <a:xfrm>
              <a:off x="7717064" y="3267889"/>
              <a:ext cx="2339102" cy="52383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流程控制语句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18586" y="326788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02.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12871" y="3487795"/>
            <a:ext cx="2419435" cy="523220"/>
            <a:chOff x="6918586" y="4083646"/>
            <a:chExt cx="2419435" cy="523836"/>
          </a:xfrm>
        </p:grpSpPr>
        <p:sp>
          <p:nvSpPr>
            <p:cNvPr id="31" name="文本框 30"/>
            <p:cNvSpPr txBox="1"/>
            <p:nvPr/>
          </p:nvSpPr>
          <p:spPr>
            <a:xfrm>
              <a:off x="7717064" y="4083646"/>
              <a:ext cx="1620957" cy="52383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内置函数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918586" y="408364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03.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28791" y="4254355"/>
            <a:ext cx="3496653" cy="523220"/>
            <a:chOff x="6918586" y="4083646"/>
            <a:chExt cx="3496653" cy="523836"/>
          </a:xfrm>
        </p:grpSpPr>
        <p:sp>
          <p:nvSpPr>
            <p:cNvPr id="16" name="文本框 30"/>
            <p:cNvSpPr txBox="1"/>
            <p:nvPr/>
          </p:nvSpPr>
          <p:spPr>
            <a:xfrm>
              <a:off x="7717064" y="4083646"/>
              <a:ext cx="2698175" cy="52383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用户自定义函数</a:t>
              </a:r>
            </a:p>
          </p:txBody>
        </p:sp>
        <p:sp>
          <p:nvSpPr>
            <p:cNvPr id="17" name="文本框 34"/>
            <p:cNvSpPr txBox="1"/>
            <p:nvPr/>
          </p:nvSpPr>
          <p:spPr>
            <a:xfrm>
              <a:off x="6918586" y="408364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 smtClean="0">
                  <a:solidFill>
                    <a:schemeClr val="accent1"/>
                  </a:solidFill>
                </a:rPr>
                <a:t>04.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9950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其它语句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05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1153021"/>
            <a:chOff x="1088299" y="4213143"/>
            <a:chExt cx="2241974" cy="1153051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7079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use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数据库名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说明：将指定的数据库切换为当前数据库，才可对其及其中的对象做进一步操作。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．数据库切换语句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8751" y="2677379"/>
            <a:ext cx="10309884" cy="1768574"/>
            <a:chOff x="1088299" y="4213143"/>
            <a:chExt cx="2241974" cy="1768620"/>
          </a:xfrm>
        </p:grpSpPr>
        <p:sp>
          <p:nvSpPr>
            <p:cNvPr id="13" name="矩形 12"/>
            <p:cNvSpPr/>
            <p:nvPr/>
          </p:nvSpPr>
          <p:spPr>
            <a:xfrm>
              <a:off x="1088299" y="4658290"/>
              <a:ext cx="2241974" cy="13234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print ‘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任何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ASCII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文本’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|@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变量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|@@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全局变量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|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字符串表达式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）向客户端输出一个字符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串、一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个局部变量或全局变量；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）如有必要，可用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convert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或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cast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函数将其它数据类型数据转换成字符串数据类型。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．输出语句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1023" y="4699555"/>
            <a:ext cx="10309884" cy="2076351"/>
            <a:chOff x="1088299" y="4213143"/>
            <a:chExt cx="2241974" cy="2076405"/>
          </a:xfrm>
        </p:grpSpPr>
        <p:sp>
          <p:nvSpPr>
            <p:cNvPr id="16" name="矩形 15"/>
            <p:cNvSpPr/>
            <p:nvPr/>
          </p:nvSpPr>
          <p:spPr>
            <a:xfrm>
              <a:off x="1088299" y="4658290"/>
              <a:ext cx="2241974" cy="16312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waitfor {delay 'hh:mm:ss'|time 'hh:mm:ss'}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delay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关键字表示暂停到由“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hh:mm:ss”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指定的时长间隔后，再继续执行其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后的语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句，时长最大值为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24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小时；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time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关键字表示暂停到由“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hh:mm:ss”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指定的时刻点，再继续执行其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后的语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句。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．暂停语句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62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其它语句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05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2691904"/>
            <a:chOff x="1088299" y="4213143"/>
            <a:chExt cx="2241974" cy="2691974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22468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--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注释语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句   格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式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/*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注释语句*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/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--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（双连字符）用于单行注释，从双连字符开始到结尾都是注释语句，一般放在语（子）句代码行后面，也可以单独另起一行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；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/*…*/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用于多行注释，位置比较自由，既可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以放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在语句代码后面，也可另起一行，甚至放在语句代码内部。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/*…*/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不能跨越批处理，整个注释必须包含在一个批处理中。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．注释语句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1023" y="4085395"/>
            <a:ext cx="10309884" cy="2691904"/>
            <a:chOff x="1088299" y="4213143"/>
            <a:chExt cx="2241974" cy="2691974"/>
          </a:xfrm>
        </p:grpSpPr>
        <p:sp>
          <p:nvSpPr>
            <p:cNvPr id="16" name="矩形 15"/>
            <p:cNvSpPr/>
            <p:nvPr/>
          </p:nvSpPr>
          <p:spPr>
            <a:xfrm>
              <a:off x="1088299" y="4658290"/>
              <a:ext cx="2241974" cy="22468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use jxgl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				 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  --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切换数据库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jxgl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为当前数据库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waitfor time '10:30'               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--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设置等待时刻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,count(*) as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考试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人数</a:t>
              </a:r>
              <a:r>
                <a:rPr lang="en-US" altLang="zh-CN" sz="200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	 --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统计人数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where left(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,6)='190101'      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/*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筛选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条件*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/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group by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                    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/*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分组*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/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order by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asc		    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/*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升序输出，默认值为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ASC*/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88299" y="4213143"/>
              <a:ext cx="2241974" cy="4616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09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设置在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10:30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查询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会计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班的学生选修各门课程的考试人数。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7834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其它语句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05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2384127"/>
            <a:chOff x="1088299" y="4213143"/>
            <a:chExt cx="2241974" cy="2384189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1939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return[&lt;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整数值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&gt;]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）结束当前程序的运行，返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回调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用它的上一级程序；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）整数值是被调用的存储过程向父进程报告本进程的执行状态；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）如果没有指定返回值，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SQL Server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系统会根据程序执行的结果返回一个内定值（−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99~−1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），常见内定值及其含义如表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7-9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所示。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．无条件退出语句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5722"/>
              </p:ext>
            </p:extLst>
          </p:nvPr>
        </p:nvGraphicFramePr>
        <p:xfrm>
          <a:off x="1403349" y="3626192"/>
          <a:ext cx="9646796" cy="28155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429"/>
                <a:gridCol w="3060162"/>
                <a:gridCol w="1748664"/>
                <a:gridCol w="3290541"/>
              </a:tblGrid>
              <a:tr h="35157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返回值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返回值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996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程序执行成功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资源错误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996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找不到对象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非致命错误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996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数据类型错误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已达到系统的极限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996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死锁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</a:t>
                      </a:r>
                      <a:r>
                        <a:rPr 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致命的内部不一致错误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996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违反权限原则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表或指针错误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996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语法错误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数据库破环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996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用户造成的一般错误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硬件错误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9842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其它语句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05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7"/>
            <a:ext cx="10309884" cy="3307457"/>
            <a:chOff x="1088299" y="4213143"/>
            <a:chExt cx="2241974" cy="3307543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286239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goto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标号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  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…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   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标号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: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goto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语句和标号可以用在语句块、批处理和存储过程中，标号可以是数字和字符的组合，但必须以冒号（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: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）结尾；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goto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语句破坏了程序结构化的特点，使程序结构变得复杂而难以理解，建议不用；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）使用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goto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语句实现的逻辑结构完全可以使用其他语句实现，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goto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语句最好用于跳出深层次嵌套的控制流语句。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．无条件跳转语句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8982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其它语句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05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327" y="1242066"/>
            <a:ext cx="10310036" cy="4057531"/>
            <a:chOff x="1088266" y="4213143"/>
            <a:chExt cx="2242007" cy="4057637"/>
          </a:xfrm>
        </p:grpSpPr>
        <p:sp>
          <p:nvSpPr>
            <p:cNvPr id="7" name="矩形 6"/>
            <p:cNvSpPr/>
            <p:nvPr/>
          </p:nvSpPr>
          <p:spPr>
            <a:xfrm>
              <a:off x="1088266" y="5408383"/>
              <a:ext cx="2241974" cy="28623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use jxgl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if (select count(*) 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where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='19010101')=0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goto notaion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begin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print 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该学生的成绩存在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select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成绩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where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='19010101'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return                  --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无条件退出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end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notation: print 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该学生的成绩不存在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12003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10】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查询“选修”表，如果其中存在学号为“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19010101”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的学生，那么就显示“该学生的成绩存在”，并查询出该学生所有课程的成绩，否则跳过这些语句，显示“该学生的成绩不存在”。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55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其它语句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05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327" y="1242066"/>
            <a:ext cx="10310036" cy="4230797"/>
            <a:chOff x="1088266" y="4213143"/>
            <a:chExt cx="2242007" cy="4230912"/>
          </a:xfrm>
        </p:grpSpPr>
        <p:sp>
          <p:nvSpPr>
            <p:cNvPr id="7" name="矩形 6"/>
            <p:cNvSpPr/>
            <p:nvPr/>
          </p:nvSpPr>
          <p:spPr>
            <a:xfrm>
              <a:off x="1088266" y="4658305"/>
              <a:ext cx="2241974" cy="378575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raiserror ({msg_id|msg_str}{,serverity,state}[,argument[,…n]])[with option[,…n]]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msg_id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是存储于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sysmessages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表中的用户定义的错误信息标识号。户定义的错误信息标识号应大于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50000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。由特殊消息产生的错误号是第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50000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号；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msg_str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是一条特殊的消息，此消息最多包含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4000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个字符；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serverity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表示用户定义的与消息关联的严重级别，用户可以从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0~18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之间的严重级别，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19~25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之间的严重级别只能由系统管理员引发。严重等级在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25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以上的错误在使用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raiserror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引发时，必须选择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with log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选项；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4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state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从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1~127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的任意整数，表示有关错误发生的状态信息；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5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with option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给出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raiserror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的选项，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option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取值如表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7-10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所示。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．返回错误代码语句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09077"/>
              </p:ext>
            </p:extLst>
          </p:nvPr>
        </p:nvGraphicFramePr>
        <p:xfrm>
          <a:off x="1683943" y="5443595"/>
          <a:ext cx="9220599" cy="1058804"/>
        </p:xfrm>
        <a:graphic>
          <a:graphicData uri="http://schemas.openxmlformats.org/drawingml/2006/table">
            <a:tbl>
              <a:tblPr/>
              <a:tblGrid>
                <a:gridCol w="1099781"/>
                <a:gridCol w="8120818"/>
              </a:tblGrid>
              <a:tr h="264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701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log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错误记录到</a:t>
                      </a:r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SQL Server</a:t>
                      </a:r>
                      <a:r>
                        <a:rPr 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错误日志中和</a:t>
                      </a:r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windows NT</a:t>
                      </a:r>
                      <a:r>
                        <a:rPr 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应用程序日志中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701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nowait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将错误消息发送到客户端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701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seterror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始终将全局变量</a:t>
                      </a:r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@@error</a:t>
                      </a:r>
                      <a:r>
                        <a:rPr 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中的值置为用户自定义的报错消息的错误代码或</a:t>
                      </a:r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50000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403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其它语句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05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327" y="1242067"/>
            <a:ext cx="10310036" cy="3087142"/>
            <a:chOff x="1088266" y="4213143"/>
            <a:chExt cx="2242007" cy="3087218"/>
          </a:xfrm>
        </p:grpSpPr>
        <p:sp>
          <p:nvSpPr>
            <p:cNvPr id="7" name="矩形 6"/>
            <p:cNvSpPr/>
            <p:nvPr/>
          </p:nvSpPr>
          <p:spPr>
            <a:xfrm>
              <a:off x="1088266" y="5053536"/>
              <a:ext cx="2241974" cy="224682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use jxgl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declare @dbid int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set @dbid =db_id()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declare @dbname nvarchar(128)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set @dbname=db_name()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raiserror('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当前数据库的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id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值为：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%d,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数据库名为：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%s.',16,1,@dbid,@dbname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</a:t>
              </a:r>
              <a:endPara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8310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11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在屏幕上显示一条信息，在信息中列出当前使用的数据库标识号和名称，信息由格式化字符串直接给出。</a:t>
              </a:r>
            </a:p>
          </p:txBody>
        </p:sp>
      </p:grpSp>
      <p:pic>
        <p:nvPicPr>
          <p:cNvPr id="21505" name="图片 85" descr="未标题-3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90" y="4670661"/>
            <a:ext cx="6633448" cy="150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0864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4321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 03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内置函数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/>
          <a:srcRect/>
          <a:stretch>
            <a:fillRect/>
          </a:stretch>
        </p:blipFill>
        <p:spPr/>
      </p:pic>
      <p:cxnSp>
        <p:nvCxnSpPr>
          <p:cNvPr id="14" name="直接连接符 13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内置函数类型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327" y="1242072"/>
            <a:ext cx="10310036" cy="3353595"/>
            <a:chOff x="1088266" y="4213143"/>
            <a:chExt cx="2242007" cy="3353678"/>
          </a:xfrm>
        </p:grpSpPr>
        <p:sp>
          <p:nvSpPr>
            <p:cNvPr id="7" name="矩形 6"/>
            <p:cNvSpPr/>
            <p:nvPr/>
          </p:nvSpPr>
          <p:spPr>
            <a:xfrm>
              <a:off x="1088266" y="4704428"/>
              <a:ext cx="2241974" cy="28623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根据函数运算结果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来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</a:rPr>
                <a:t>划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分，有行集函数、聚集函数和标量函数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种形式。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）行集函数：返回的结果是对象，该对象可在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T-SQL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语句中用作表来引用。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例如，使用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openquery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函数执行分布式查询，从服务器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shuju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中提取“学生”信息。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* from openquery(shuju,'select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姓名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学生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')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）聚集函数：对整个查询结果集进行处理和计算，并返回（每组）一个单列值。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例如，使用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sum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函数统计“选修”表中每位同学的选修课程数和总分。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count(*) as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选修课程数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,sum(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成绩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 as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总分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group by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）标量函数：对传递给它的一个或者多个值进行处理和计算，并返回一个单列值。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6167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．依据运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算结果划分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1067" y="4768395"/>
            <a:ext cx="10310036" cy="1199159"/>
            <a:chOff x="1088266" y="4213143"/>
            <a:chExt cx="2242007" cy="1199189"/>
          </a:xfrm>
        </p:grpSpPr>
        <p:sp>
          <p:nvSpPr>
            <p:cNvPr id="13" name="矩形 12"/>
            <p:cNvSpPr/>
            <p:nvPr/>
          </p:nvSpPr>
          <p:spPr>
            <a:xfrm>
              <a:off x="1088266" y="4704428"/>
              <a:ext cx="2241974" cy="7079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根据函数运算功能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来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</a:rPr>
                <a:t>划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分，有数学函数、聚集函数、字符串函数、日期时间函数、转换函数和系统（元数据）函数等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6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种函数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88299" y="4213143"/>
              <a:ext cx="2241974" cy="4616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．依据运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算功能划分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5177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聚集函数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46764"/>
              </p:ext>
            </p:extLst>
          </p:nvPr>
        </p:nvGraphicFramePr>
        <p:xfrm>
          <a:off x="785598" y="1329801"/>
          <a:ext cx="10876982" cy="3683633"/>
        </p:xfrm>
        <a:graphic>
          <a:graphicData uri="http://schemas.openxmlformats.org/drawingml/2006/table">
            <a:tbl>
              <a:tblPr/>
              <a:tblGrid>
                <a:gridCol w="3305139"/>
                <a:gridCol w="7571843"/>
              </a:tblGrid>
              <a:tr h="4674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 dirty="0" smtClean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聚</a:t>
                      </a:r>
                      <a:r>
                        <a:rPr lang="zh-CN" altLang="en-US" sz="1800" kern="100" dirty="0" smtClean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集</a:t>
                      </a:r>
                      <a:r>
                        <a:rPr lang="zh-CN" sz="1800" kern="100" dirty="0" smtClean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函</a:t>
                      </a:r>
                      <a:r>
                        <a:rPr lang="zh-CN" sz="18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数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090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avg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([</a:t>
                      </a:r>
                      <a:r>
                        <a:rPr lang="en-US" sz="18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distinct|all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表达式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18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返回表达式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含列名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的平均值，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distinct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是去掉重复值，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all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是所有值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496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count([</a:t>
                      </a:r>
                      <a:r>
                        <a:rPr lang="en-US" sz="18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distinct|all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表达式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18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对表达式指定的列值进行计数，忽略空值，</a:t>
                      </a:r>
                      <a:r>
                        <a:rPr lang="en-US" sz="18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distinct|all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含义同上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559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count([distinct|all] *)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对表或组中的所有行进行计数，包含空值，</a:t>
                      </a:r>
                      <a:r>
                        <a:rPr lang="en-US" sz="18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distinct|all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含义同上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496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max([distinct|all]</a:t>
                      </a: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表达式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表达式中最大的值，</a:t>
                      </a:r>
                      <a:r>
                        <a:rPr lang="en-US" sz="18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distinct|all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含义同上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66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min([distinct|all]</a:t>
                      </a: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表达式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表达式中最小的值，</a:t>
                      </a:r>
                      <a:r>
                        <a:rPr lang="en-US" sz="18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distinct|all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含义同上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558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sum([distinct|all]</a:t>
                      </a: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表达式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表达式值的合计，</a:t>
                      </a:r>
                      <a:r>
                        <a:rPr lang="en-US" sz="18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distinct|all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含义同上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894390" y="5236562"/>
            <a:ext cx="10155756" cy="1232903"/>
            <a:chOff x="1088299" y="4153868"/>
            <a:chExt cx="2241974" cy="544558"/>
          </a:xfrm>
        </p:grpSpPr>
        <p:sp>
          <p:nvSpPr>
            <p:cNvPr id="11" name="矩形 10"/>
            <p:cNvSpPr/>
            <p:nvPr/>
          </p:nvSpPr>
          <p:spPr>
            <a:xfrm>
              <a:off x="1088299" y="4385762"/>
              <a:ext cx="2142230" cy="312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count(*) as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选修人数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group by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注意：只有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group by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子句中列才能与聚集函数同时出现在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子句中。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88299" y="4153868"/>
              <a:ext cx="2241974" cy="2039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在选修表中统计每门课的选修人数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。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0607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4321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z="4800" dirty="0">
                <a:solidFill>
                  <a:schemeClr val="accent1"/>
                </a:solidFill>
              </a:rPr>
              <a:t>PART  01</a:t>
            </a:r>
            <a:endParaRPr lang="zh-CN" altLang="en-US" sz="4800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程序设计基础</a:t>
            </a:r>
          </a:p>
        </p:txBody>
      </p:sp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/>
          <a:srcRect/>
          <a:stretch>
            <a:fillRect/>
          </a:stretch>
        </p:blipFill>
        <p:spPr/>
      </p:pic>
      <p:cxnSp>
        <p:nvCxnSpPr>
          <p:cNvPr id="19" name="直接连接符 18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数学函数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93976"/>
              </p:ext>
            </p:extLst>
          </p:nvPr>
        </p:nvGraphicFramePr>
        <p:xfrm>
          <a:off x="1046328" y="1329800"/>
          <a:ext cx="10616252" cy="4248210"/>
        </p:xfrm>
        <a:graphic>
          <a:graphicData uri="http://schemas.openxmlformats.org/drawingml/2006/table">
            <a:tbl>
              <a:tblPr/>
              <a:tblGrid>
                <a:gridCol w="1537498"/>
                <a:gridCol w="2026764"/>
                <a:gridCol w="1496498"/>
                <a:gridCol w="5555492"/>
              </a:tblGrid>
              <a:tr h="41456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函数名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56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abs(x)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求绝对值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log10(x)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求以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为底的自然对数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76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sqrt(x)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求平方根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round(</a:t>
                      </a:r>
                      <a:r>
                        <a:rPr lang="en-US" sz="20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x,n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20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n&lt;0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，对整数部分四舍五入，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n&gt;0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为保留小数位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56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square(x)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求平方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ceiling(x)</a:t>
                      </a:r>
                      <a:endParaRPr lang="zh-CN" sz="20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求大于等于给定数的最小整数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838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power(x,y)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求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的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y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次方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floor(x)</a:t>
                      </a:r>
                      <a:endParaRPr lang="zh-CN" sz="20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求小于等于给定数的最大整数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56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sin(x)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求正弦值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pi()</a:t>
                      </a:r>
                      <a:endParaRPr lang="zh-CN" sz="20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返回圆周率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56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cos(x)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求余弦值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radians(x)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将角度值转换为弧度值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56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tan(x)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求正切值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degrees(x)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将弧度值转换为角度值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56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log(x)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求自然对数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sign(x)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求一个数的符号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56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exp(x)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求指数值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rand(x)</a:t>
                      </a:r>
                      <a:endParaRPr lang="zh-CN" sz="20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随机数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403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字符串函数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0855"/>
              </p:ext>
            </p:extLst>
          </p:nvPr>
        </p:nvGraphicFramePr>
        <p:xfrm>
          <a:off x="521743" y="1329805"/>
          <a:ext cx="11479758" cy="5269568"/>
        </p:xfrm>
        <a:graphic>
          <a:graphicData uri="http://schemas.openxmlformats.org/drawingml/2006/table">
            <a:tbl>
              <a:tblPr/>
              <a:tblGrid>
                <a:gridCol w="2085704"/>
                <a:gridCol w="3292112"/>
                <a:gridCol w="2872735"/>
                <a:gridCol w="3229207"/>
              </a:tblGrid>
              <a:tr h="32184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函数名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41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upper(</a:t>
                      </a:r>
                      <a:r>
                        <a:rPr lang="en-US" sz="18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str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18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将字符串转化大写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lower(str)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将字符串转化小写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41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ltrim(str)</a:t>
                      </a:r>
                      <a:endParaRPr lang="zh-CN" sz="18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删除字符串左边的空格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rtrim(str)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删除字符串右边的空格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41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char(n)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求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码值对应的字符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replicate(str,n)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字符串连续输出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41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left(str,n)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从左边获取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right(str,n)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从右边获取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968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space(n)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个空格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nchar(n)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unicode</a:t>
                      </a: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41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reverse(str)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反转输出字符串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datalength(str)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返回字符串字节数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8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ascii(str)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求字符串中第一个字符的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码值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charindex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(str1,str2[,n])</a:t>
                      </a:r>
                      <a:endParaRPr lang="zh-CN" sz="18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从字符串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str1</a:t>
                      </a: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中指定位置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处查找字符串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str2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8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replace(str1,str2,str3)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用字符串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str3</a:t>
                      </a: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替换字符串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str1</a:t>
                      </a: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中出现的字符串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str2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stuff(str1,n,m,str2)</a:t>
                      </a:r>
                      <a:endParaRPr lang="zh-CN" sz="18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将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str1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从位置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到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的字符串替换为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str2</a:t>
                      </a:r>
                      <a:endParaRPr lang="zh-CN" sz="18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8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str(value,n[,m])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数字转换成长度为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的字符串，同时含</a:t>
                      </a: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位小数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patindex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(‘%subs%’,</a:t>
                      </a:r>
                      <a:r>
                        <a:rPr lang="en-US" sz="18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str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18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查找字符串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str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中指定格式的字符串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subs</a:t>
                      </a:r>
                      <a:endParaRPr lang="zh-CN" sz="18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8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len(str)</a:t>
                      </a:r>
                      <a:endParaRPr lang="zh-CN" sz="18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>
                          <a:effectLst/>
                          <a:latin typeface="宋体" pitchFamily="2" charset="-122"/>
                          <a:ea typeface="宋体" pitchFamily="2" charset="-122"/>
                        </a:rPr>
                        <a:t>求字符串的字符个数，不包括尾部空格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substring(</a:t>
                      </a:r>
                      <a:r>
                        <a:rPr lang="en-US" sz="18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str,n,m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18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ct val="12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从字符串中指定位置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处开始取</a:t>
                      </a:r>
                      <a:r>
                        <a:rPr lang="en-US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zh-CN" sz="18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5712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字符串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函数（续）</a:t>
            </a:r>
            <a:endParaRPr lang="zh-CN" altLang="en-US" sz="3200" b="1" dirty="0">
              <a:solidFill>
                <a:srgbClr val="2980B9"/>
              </a:solidFill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94390" y="1312263"/>
            <a:ext cx="10155756" cy="925129"/>
            <a:chOff x="1088299" y="4153868"/>
            <a:chExt cx="2241974" cy="408618"/>
          </a:xfrm>
        </p:grpSpPr>
        <p:sp>
          <p:nvSpPr>
            <p:cNvPr id="11" name="矩形 10"/>
            <p:cNvSpPr/>
            <p:nvPr/>
          </p:nvSpPr>
          <p:spPr>
            <a:xfrm>
              <a:off x="1088299" y="4385762"/>
              <a:ext cx="2142230" cy="1767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patindex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('%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李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_%',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姓名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 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教师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88299" y="4153868"/>
              <a:ext cx="2241974" cy="2039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7-13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在“教师”表中查找姓名以“李”开头的教师。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1870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日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期</a:t>
            </a:r>
            <a:r>
              <a:rPr lang="en-US" altLang="zh-CN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/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时</a:t>
            </a: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间函数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96070"/>
              </p:ext>
            </p:extLst>
          </p:nvPr>
        </p:nvGraphicFramePr>
        <p:xfrm>
          <a:off x="1049452" y="1329806"/>
          <a:ext cx="10613128" cy="4493475"/>
        </p:xfrm>
        <a:graphic>
          <a:graphicData uri="http://schemas.openxmlformats.org/drawingml/2006/table">
            <a:tbl>
              <a:tblPr/>
              <a:tblGrid>
                <a:gridCol w="3163191"/>
                <a:gridCol w="7449937"/>
              </a:tblGrid>
              <a:tr h="49927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函数名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7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getdate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()</a:t>
                      </a:r>
                      <a:endParaRPr lang="zh-CN" sz="20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返回当前系统日期和时间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7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dateadd(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间隔因子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,n,d)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计算日期时间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加上数字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后日期时间，间隔因子如表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7-16</a:t>
                      </a: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所示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7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datediff (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间隔因子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,d1,d2)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计算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d2-d1</a:t>
                      </a: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时间间隔，间隔因子如表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7-16</a:t>
                      </a: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所示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7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datepart(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间隔因子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,d)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计算日期时间的指定部分的整数，间隔因子如表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7-16</a:t>
                      </a: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所示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7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datename(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间隔因子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,d)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返回日期时间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的的名称，如</a:t>
                      </a:r>
                      <a:r>
                        <a:rPr lang="en-US" sz="20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datename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(month,’1980-3-4’)=03</a:t>
                      </a:r>
                      <a:endParaRPr lang="zh-CN" sz="20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7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day(d)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返回日的值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7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month(d)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返回月的值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7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year(d)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返回年的值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9832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39917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日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期</a:t>
            </a:r>
            <a:r>
              <a:rPr lang="en-US" altLang="zh-CN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/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时</a:t>
            </a: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间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函数（续）</a:t>
            </a:r>
            <a:endParaRPr lang="zh-CN" altLang="en-US" sz="3200" b="1" dirty="0">
              <a:solidFill>
                <a:srgbClr val="2980B9"/>
              </a:solidFill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56919"/>
              </p:ext>
            </p:extLst>
          </p:nvPr>
        </p:nvGraphicFramePr>
        <p:xfrm>
          <a:off x="521743" y="2844801"/>
          <a:ext cx="11353826" cy="1328277"/>
        </p:xfrm>
        <a:graphic>
          <a:graphicData uri="http://schemas.openxmlformats.org/drawingml/2006/table">
            <a:tbl>
              <a:tblPr/>
              <a:tblGrid>
                <a:gridCol w="768376"/>
                <a:gridCol w="984250"/>
                <a:gridCol w="850900"/>
                <a:gridCol w="1028700"/>
                <a:gridCol w="876300"/>
                <a:gridCol w="1168400"/>
                <a:gridCol w="1016000"/>
                <a:gridCol w="838200"/>
                <a:gridCol w="685800"/>
                <a:gridCol w="914400"/>
                <a:gridCol w="977900"/>
                <a:gridCol w="1244600"/>
              </a:tblGrid>
              <a:tr h="44275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全称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year</a:t>
                      </a:r>
                      <a:endParaRPr lang="zh-CN" sz="18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month</a:t>
                      </a:r>
                      <a:endParaRPr lang="zh-CN" sz="18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day</a:t>
                      </a:r>
                      <a:endParaRPr lang="zh-CN" sz="18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 dirty="0">
                          <a:effectLst/>
                          <a:latin typeface="Arial"/>
                          <a:ea typeface="黑体"/>
                          <a:cs typeface="Arial"/>
                        </a:rPr>
                        <a:t>quarter</a:t>
                      </a:r>
                      <a:endParaRPr lang="zh-CN" sz="18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dayofyear</a:t>
                      </a:r>
                      <a:endParaRPr lang="zh-CN" sz="18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weekday</a:t>
                      </a:r>
                      <a:endParaRPr lang="zh-CN" sz="18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week</a:t>
                      </a:r>
                      <a:endParaRPr lang="zh-CN" sz="18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hour</a:t>
                      </a:r>
                      <a:endParaRPr lang="zh-CN" sz="18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minute</a:t>
                      </a:r>
                      <a:endParaRPr lang="zh-CN" sz="18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second</a:t>
                      </a:r>
                      <a:endParaRPr lang="zh-CN" sz="18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 dirty="0" err="1">
                          <a:effectLst/>
                          <a:latin typeface="Arial"/>
                          <a:ea typeface="黑体"/>
                          <a:cs typeface="Times New Roman"/>
                        </a:rPr>
                        <a:t>milliminute</a:t>
                      </a:r>
                      <a:endParaRPr lang="zh-CN" sz="18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75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简称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yyyy|yy</a:t>
                      </a:r>
                      <a:endParaRPr lang="zh-CN" sz="18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m|mm</a:t>
                      </a:r>
                      <a:endParaRPr lang="zh-CN" sz="18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dd|d</a:t>
                      </a:r>
                      <a:endParaRPr lang="zh-CN" sz="18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qq|q</a:t>
                      </a:r>
                      <a:endParaRPr lang="zh-CN" sz="18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dy|y</a:t>
                      </a:r>
                      <a:endParaRPr lang="zh-CN" sz="18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wk|ww</a:t>
                      </a:r>
                      <a:endParaRPr lang="zh-CN" sz="18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dw</a:t>
                      </a:r>
                      <a:endParaRPr lang="zh-CN" sz="18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hh</a:t>
                      </a:r>
                      <a:endParaRPr lang="zh-CN" sz="18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mi|n</a:t>
                      </a:r>
                      <a:endParaRPr lang="zh-CN" sz="18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ss|s</a:t>
                      </a:r>
                      <a:endParaRPr lang="zh-CN" sz="18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ms</a:t>
                      </a:r>
                      <a:endParaRPr lang="zh-CN" sz="18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75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说明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月内日数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季度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年内日数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年内周数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星期几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小时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分钟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秒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毫秒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7017" y="1565793"/>
            <a:ext cx="10469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时间间隔因子可以使用年月日等表示日期时间的英文全称，也可以使用缩略字母，缩略为字母形式如表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7-16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所示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356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转换函数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94390" y="1312262"/>
            <a:ext cx="10155756" cy="1232903"/>
            <a:chOff x="1088299" y="4153868"/>
            <a:chExt cx="2241974" cy="544558"/>
          </a:xfrm>
        </p:grpSpPr>
        <p:sp>
          <p:nvSpPr>
            <p:cNvPr id="11" name="矩形 10"/>
            <p:cNvSpPr/>
            <p:nvPr/>
          </p:nvSpPr>
          <p:spPr>
            <a:xfrm>
              <a:off x="1088299" y="4385762"/>
              <a:ext cx="2142230" cy="312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cast(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表达式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as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数据类型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功能：将某种数据类型的表达式显式转换为另一种数据类型的数据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88299" y="4153868"/>
              <a:ext cx="2241974" cy="2039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cast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函数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2412" y="2812189"/>
            <a:ext cx="10155756" cy="3079563"/>
            <a:chOff x="1088299" y="4153868"/>
            <a:chExt cx="2241974" cy="1360205"/>
          </a:xfrm>
        </p:grpSpPr>
        <p:sp>
          <p:nvSpPr>
            <p:cNvPr id="14" name="矩形 13"/>
            <p:cNvSpPr/>
            <p:nvPr/>
          </p:nvSpPr>
          <p:spPr>
            <a:xfrm>
              <a:off x="1088299" y="4385762"/>
              <a:ext cx="2208060" cy="11283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convert(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数据类型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[(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长度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)],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表达式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])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功能：将某种数据类型的表达式显式转换为另一种数据类型的数据。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）数据类型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[(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长度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)]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：表示转换后的目标数据类型；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）表达式：表示需要转换的源数据表达式；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）格式码：可选参数，指定转换后的字符串格式，适用于日期时间型数据或数值型数据、货币型数据转换为字符型数据，如果格式码为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NULL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，则返回的结果也为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NULL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4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）预定义的符合国际和特殊要求的日期时间输出格式码有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30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种，详细信息查看教材。</a:t>
              </a:r>
              <a:endPara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88299" y="4153868"/>
              <a:ext cx="2241974" cy="189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convert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6394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转换函数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94390" y="1312262"/>
            <a:ext cx="10155756" cy="4618445"/>
            <a:chOff x="1088299" y="4153868"/>
            <a:chExt cx="2241974" cy="2039910"/>
          </a:xfrm>
        </p:grpSpPr>
        <p:sp>
          <p:nvSpPr>
            <p:cNvPr id="11" name="矩形 10"/>
            <p:cNvSpPr/>
            <p:nvPr/>
          </p:nvSpPr>
          <p:spPr>
            <a:xfrm>
              <a:off x="1088299" y="4385762"/>
              <a:ext cx="2142230" cy="18080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declare @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num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money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set @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num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=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1234.56</a:t>
              </a:r>
            </a:p>
            <a:p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--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不显示千位分隔符，小数点右侧取两位数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convert(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varchar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(50), @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num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 0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</a:t>
              </a:r>
            </a:p>
            <a:p>
              <a:pPr indent="0"/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--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显示千位分隔符，小数点右侧取两位数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convert(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varchar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(50), @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num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 1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</a:t>
              </a:r>
            </a:p>
            <a:p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--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不显示千位分隔符，小数点右侧取四位数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convert(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varchar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(50), @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num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 2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</a:t>
              </a:r>
            </a:p>
            <a:p>
              <a:pPr indent="0"/>
              <a:endPara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返回分别结果如下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：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1234.56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1,234.56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1234.5600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88299" y="4153868"/>
              <a:ext cx="2241974" cy="2039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14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convert()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转换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money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数据类型数据，查看格式码分别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、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、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的结果。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7945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转换函数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94390" y="1312262"/>
            <a:ext cx="10155756" cy="4618445"/>
            <a:chOff x="1088299" y="4153868"/>
            <a:chExt cx="2241974" cy="2039910"/>
          </a:xfrm>
        </p:grpSpPr>
        <p:sp>
          <p:nvSpPr>
            <p:cNvPr id="11" name="矩形 10"/>
            <p:cNvSpPr/>
            <p:nvPr/>
          </p:nvSpPr>
          <p:spPr>
            <a:xfrm>
              <a:off x="1088299" y="4385762"/>
              <a:ext cx="2142230" cy="18080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declare @num2 float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set @num2 =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1234.56</a:t>
              </a:r>
            </a:p>
            <a:p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--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最多包含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6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位值，根据需要使用科学记数法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convert(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varchar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(50), @num2, 0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</a:t>
              </a:r>
            </a:p>
            <a:p>
              <a:pPr indent="0"/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--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始终为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8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位值，始终使用科学记数法。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convert(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varchar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(50), @num2, 1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</a:t>
              </a:r>
            </a:p>
            <a:p>
              <a:pPr indent="0"/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--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始终为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16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位值，始终使用科学记数法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convert(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varchar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(50), @num2, 2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	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返回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分别结果如下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：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1234.56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1.2345600e+003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1.234560000000000e+003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88299" y="4153868"/>
              <a:ext cx="2241974" cy="2039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convert()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转换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float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数据类型数据，查看格式码分别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，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，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的结果。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4799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系统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函数</a:t>
            </a:r>
            <a:endParaRPr lang="zh-CN" altLang="en-US" sz="3200" b="1" dirty="0">
              <a:solidFill>
                <a:srgbClr val="2980B9"/>
              </a:solidFill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37304"/>
              </p:ext>
            </p:extLst>
          </p:nvPr>
        </p:nvGraphicFramePr>
        <p:xfrm>
          <a:off x="1046328" y="1329804"/>
          <a:ext cx="10616251" cy="4806300"/>
        </p:xfrm>
        <a:graphic>
          <a:graphicData uri="http://schemas.openxmlformats.org/drawingml/2006/table">
            <a:tbl>
              <a:tblPr/>
              <a:tblGrid>
                <a:gridCol w="4281099"/>
                <a:gridCol w="6335152"/>
              </a:tblGrid>
              <a:tr h="40052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函数名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host_id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()</a:t>
                      </a:r>
                      <a:endParaRPr lang="zh-CN" sz="20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1219200" algn="l"/>
                        </a:tabLst>
                      </a:pP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客户进程的当前住进程的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host_name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()</a:t>
                      </a:r>
                      <a:endParaRPr lang="zh-CN" sz="20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返回服务器端的计算机的名称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suser_sid()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SQL Server </a:t>
                      </a:r>
                      <a:r>
                        <a:rPr lang="en-US" sz="20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sa</a:t>
                      </a: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登录名的安全标识号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db_id()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返回指定数据库的标志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lang="zh-CN" sz="20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db_name()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根据数据库的标志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返回相应的数据库的名字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datbaseproperty(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数据库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,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属性名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返回指定数据库在指定属性上的取值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object_id(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对象名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返回指定数据库对象的表示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lang="zh-CN" sz="20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object _name(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对象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Id)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根据数据库的标志</a:t>
                      </a:r>
                      <a:r>
                        <a:rPr lang="en-US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返回相应的数据库对象名字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object eproperty((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对象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Id,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属性名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返回指定数据库对象在指定属性上的取</a:t>
                      </a:r>
                      <a:r>
                        <a:rPr lang="zh-CN" sz="20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lang="zh-CN" sz="2000" dirty="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col_length(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数据库表名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,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列名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返回指定表的指定列的长度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col_name(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数据库表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Id,</a:t>
                      </a:r>
                      <a:r>
                        <a:rPr lang="zh-CN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列序号</a:t>
                      </a:r>
                      <a:r>
                        <a:rPr lang="en-US" sz="2000"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lang="zh-CN" sz="2000"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返回指定表的指定列的名字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8320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4321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 04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>
                <a:solidFill>
                  <a:srgbClr val="2980B9"/>
                </a:solidFill>
                <a:ea typeface="微软雅黑" panose="020B0503020204020204" charset="-122"/>
              </a:rPr>
              <a:t>用户自定义函数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/>
          <a:srcRect/>
          <a:stretch>
            <a:fillRect/>
          </a:stretch>
        </p:blipFill>
        <p:spPr/>
      </p:pic>
      <p:cxnSp>
        <p:nvCxnSpPr>
          <p:cNvPr id="14" name="直接连接符 13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常量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1"/>
            <a:ext cx="10309884" cy="3307457"/>
            <a:chOff x="1088299" y="4213143"/>
            <a:chExt cx="2241974" cy="3307549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10311" cy="286240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字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符串常量分为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ASCII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字符串常量和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Unicode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字符串常量。</a:t>
              </a:r>
            </a:p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ASCII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字符串常量：是用定界符单引号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‘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括起来，由英文字母（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a~z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A~Z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）和数字（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0~9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）及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特殊符号（！，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ASCII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字符组成的字符序列。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如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’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中国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‘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合肥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等。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如果在字符串中嵌入单引号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‘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），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可以使用两个连续的单引号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’‘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表示嵌入的一个单引号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’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），中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间没有任何字符的两个连续的单引号（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）表示空串。</a:t>
              </a:r>
            </a:p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Unicode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字符串常量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：是以标识符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（大写字母）为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前缀，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再引导由定界符单引号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）引起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来的字符串。如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china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N'hefei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等。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Unicode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字符串常量被解释为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Unicode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数据。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Unicode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数据中的每个字符用两个字节存储，而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ASCII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字符串中的每个字符则使用一个字节存储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616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．字符串常量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834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标量函数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94389" y="1312260"/>
            <a:ext cx="10316369" cy="3695118"/>
            <a:chOff x="1088299" y="4153868"/>
            <a:chExt cx="2241974" cy="1632088"/>
          </a:xfrm>
        </p:grpSpPr>
        <p:sp>
          <p:nvSpPr>
            <p:cNvPr id="43" name="矩形 42"/>
            <p:cNvSpPr/>
            <p:nvPr/>
          </p:nvSpPr>
          <p:spPr>
            <a:xfrm>
              <a:off x="1088299" y="4385762"/>
              <a:ext cx="2207069" cy="140019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create function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&lt;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架构名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函数名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( [ { 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形式参数名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[as]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数据类型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 =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默认值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] } [ ,...n ] ] )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returns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返回值数据类型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 with &lt;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encryption|schemabinding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 [ [,] ...n] ]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 as ]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begin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函数语句体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返回值表达式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End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功能：类似于内置函数，将接收到的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0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到多个参数进行计算，并返回单个标量值。</a:t>
              </a:r>
              <a:endPara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088299" y="4153868"/>
              <a:ext cx="2241974" cy="2039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语句语法格式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625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标量函数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94389" y="1312260"/>
            <a:ext cx="10316369" cy="4002892"/>
            <a:chOff x="1088299" y="4153868"/>
            <a:chExt cx="2241974" cy="1768028"/>
          </a:xfrm>
        </p:grpSpPr>
        <p:sp>
          <p:nvSpPr>
            <p:cNvPr id="43" name="矩形 42"/>
            <p:cNvSpPr/>
            <p:nvPr/>
          </p:nvSpPr>
          <p:spPr>
            <a:xfrm>
              <a:off x="1088299" y="4385762"/>
              <a:ext cx="2207069" cy="153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架构名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.]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函数名：指定函数名及其所属架构名，函数名命名符合标识符命名规则；（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形式参数名：定义形式参数（形参）时可以指定默认值，形参数据类型不可以是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text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ntext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image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cursor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table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timestamp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returns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返回值数据类型：指定返回值的数据类型；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4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with encryption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：是将函数的定义文本加密存储到系统表（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syscomments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）中；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5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with 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schemabinding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：是将函数绑定到数据库上，且不能修改（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alter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）和删除（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drop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6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begin...end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：标量函数的函数体，其中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子句必选，用于返回函数值；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7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）标量函数的调用可以使用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或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execute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语句，指定默认值的形参可以缺省实参值或引入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default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，均表示直接引用默认值。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088299" y="4153868"/>
              <a:ext cx="2241974" cy="2039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语句语法格式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1373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标量函数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94389" y="1312262"/>
            <a:ext cx="10316369" cy="4926222"/>
            <a:chOff x="1088299" y="4153868"/>
            <a:chExt cx="2241974" cy="2175851"/>
          </a:xfrm>
        </p:grpSpPr>
        <p:sp>
          <p:nvSpPr>
            <p:cNvPr id="43" name="矩形 42"/>
            <p:cNvSpPr/>
            <p:nvPr/>
          </p:nvSpPr>
          <p:spPr>
            <a:xfrm>
              <a:off x="1088299" y="4385761"/>
              <a:ext cx="2207069" cy="19439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use jxgl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create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function dbo.fsum (@num1 int,@num2 int=6)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returns 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int</a:t>
              </a:r>
              <a:endPara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as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begin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 @num1+@num2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end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declare @j 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int</a:t>
              </a:r>
              <a:endPara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execute @j=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dbo.fsum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2,8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print @j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execute @j=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dbo.fsum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@num1=90,@num2=10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print @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j</a:t>
              </a:r>
              <a:endPara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088299" y="4153868"/>
              <a:ext cx="2241974" cy="2039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16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创建一个用户自定义标量函数</a:t>
              </a: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fsum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，求两个数的和。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1834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标量函数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94389" y="1312278"/>
            <a:ext cx="10316369" cy="4615464"/>
            <a:chOff x="1088299" y="4153868"/>
            <a:chExt cx="2241974" cy="2038591"/>
          </a:xfrm>
        </p:grpSpPr>
        <p:sp>
          <p:nvSpPr>
            <p:cNvPr id="43" name="矩形 42"/>
            <p:cNvSpPr/>
            <p:nvPr/>
          </p:nvSpPr>
          <p:spPr>
            <a:xfrm>
              <a:off x="1088299" y="4520385"/>
              <a:ext cx="2207069" cy="16720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use jxgl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create function dbo.fage(@priordate datetime,@curdate datetime)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returns int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as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begin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 year(@curdate)-year(@priordate)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end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姓名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性别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,dbo.fage(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出生日期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,getdate()) as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年龄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学生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工号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姓名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性别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,dbo.fage(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工作日期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,getdate()) as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工龄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教师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088299" y="4153868"/>
              <a:ext cx="2241974" cy="3670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17】 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在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jxgl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数据库中创建一个用户自定义标量函数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fage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，然后从“学生”表中查询学生的学号，姓名，性别和年龄；从“教师”表中查询教师的工号，姓名，性别和工龄。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0007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内嵌表值函数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94389" y="1312261"/>
            <a:ext cx="10316369" cy="4618447"/>
            <a:chOff x="1088299" y="4153868"/>
            <a:chExt cx="2241974" cy="2039911"/>
          </a:xfrm>
        </p:grpSpPr>
        <p:sp>
          <p:nvSpPr>
            <p:cNvPr id="43" name="矩形 42"/>
            <p:cNvSpPr/>
            <p:nvPr/>
          </p:nvSpPr>
          <p:spPr>
            <a:xfrm>
              <a:off x="1088299" y="4385762"/>
              <a:ext cx="2207069" cy="180801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create function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&lt;[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架构名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.]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函数名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( [ { 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形式参数名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[as]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数据类型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 =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默认值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] } [ ,...n ] ] )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returns table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 with &lt;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encryption|schemabinding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 [ [,] ...n] ]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 as ]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 (select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功能：相当于一个参数化的视图，其返回值是一个数据类型为表的结果集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架构名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.]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函数名：指定函数名及其所属架构名，函数名命名符合标识符命名规则；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形式参数名：定义形参时可以指定默认值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，含义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与用法同标量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函数；</a:t>
              </a:r>
              <a:endPara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returns table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：指定内嵌表值函数返回值的数据类型是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table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（表）；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4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语句）：内嵌表值函数的返回值；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5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）内嵌表值函数只能通过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语句调用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088299" y="4153868"/>
              <a:ext cx="2241974" cy="2039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语句语法格式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5618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内嵌表值函数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94389" y="1312246"/>
            <a:ext cx="10316369" cy="3715481"/>
            <a:chOff x="1088299" y="4153868"/>
            <a:chExt cx="2241974" cy="1641084"/>
          </a:xfrm>
        </p:grpSpPr>
        <p:sp>
          <p:nvSpPr>
            <p:cNvPr id="43" name="矩形 42"/>
            <p:cNvSpPr/>
            <p:nvPr/>
          </p:nvSpPr>
          <p:spPr>
            <a:xfrm>
              <a:off x="1088299" y="4394758"/>
              <a:ext cx="2207069" cy="140019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use jxgl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create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function dbo.finfo(@xh char(8)='19010101')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returns table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as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 (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学生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姓名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性别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成绩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学生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where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学生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and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学生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=@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xh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* from dbo.finfo(default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</a:t>
              </a:r>
              <a:endPara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088299" y="4153868"/>
              <a:ext cx="2241974" cy="2039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18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创建一个根据学号返回学生学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号、姓名、性别、课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程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号、成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绩等信息的函数。</a:t>
              </a:r>
            </a:p>
          </p:txBody>
        </p:sp>
      </p:grpSp>
      <p:pic>
        <p:nvPicPr>
          <p:cNvPr id="1026" name="图片 86" descr="未标题-2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43" y="4655426"/>
            <a:ext cx="5840881" cy="165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330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多语句表值函数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94389" y="1255108"/>
            <a:ext cx="11145211" cy="5393192"/>
            <a:chOff x="1088299" y="4128626"/>
            <a:chExt cx="2241974" cy="2382106"/>
          </a:xfrm>
        </p:grpSpPr>
        <p:sp>
          <p:nvSpPr>
            <p:cNvPr id="43" name="矩形 42"/>
            <p:cNvSpPr/>
            <p:nvPr/>
          </p:nvSpPr>
          <p:spPr>
            <a:xfrm>
              <a:off x="1088299" y="4294892"/>
              <a:ext cx="2207069" cy="22158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create function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&lt;[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架构名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.]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函数名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 ( [ { 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形式参数名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[as]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数据类型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 =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默认值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] } [ ,...n ] ] )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returns &lt;@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 table (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字段名 数据类型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[,…n])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 with &lt;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encryption|schemabinding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[[,]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...n] ]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 as ]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begin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insert [into] 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表名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end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功能：创建一个表值类型的多语句表值函数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架构名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.]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函数名：指定函数名及其所属架构名，函数名命名符合标识符命名规则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；</a:t>
              </a:r>
              <a:endParaRPr lang="en-US" altLang="zh-CN" sz="200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形式参数名：定义形参时可以指定默认值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，含义与用法同</a:t>
              </a:r>
              <a:r>
                <a:rPr lang="zh-CN" altLang="en-US" sz="2000" dirty="0">
                  <a:solidFill>
                    <a:srgbClr val="FF0000"/>
                  </a:solidFill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标量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函数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;</a:t>
              </a:r>
              <a:endParaRPr lang="zh-CN" altLang="en-US" sz="2000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returns &lt;@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表名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&gt;table(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字段名 数据类型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[,…n])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：存储函数返回值的表变量名；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4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begin…end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：函数体，其中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insert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语句是带子查询的批量插入语句，是返回值来源；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5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）多语句表值函数只能通过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语句调用。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088299" y="4128626"/>
              <a:ext cx="2241974" cy="2039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语句语法格式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7485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多语句表值函数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94389" y="1312258"/>
            <a:ext cx="10316369" cy="5502012"/>
            <a:chOff x="1088299" y="4153868"/>
            <a:chExt cx="2241974" cy="2430171"/>
          </a:xfrm>
        </p:grpSpPr>
        <p:sp>
          <p:nvSpPr>
            <p:cNvPr id="43" name="矩形 42"/>
            <p:cNvSpPr/>
            <p:nvPr/>
          </p:nvSpPr>
          <p:spPr>
            <a:xfrm>
              <a:off x="1088299" y="4504140"/>
              <a:ext cx="2207069" cy="20798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use jxgl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create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function score_info(@courseid char(2))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returns @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total_score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 table(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char(2),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char(8),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姓名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char(6),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性别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char(2),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成绩 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tinyint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)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as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begin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insert @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total_score</a:t>
              </a:r>
              <a:endPara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姓名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性别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成绩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学生 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where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选修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学生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学号 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and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课程号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=@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courseid</a:t>
              </a:r>
              <a:endPara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return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end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go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* from </a:t>
              </a:r>
              <a:r>
                <a:rPr lang="en-US" altLang="zh-CN" sz="2000" dirty="0" err="1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score_info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('02')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088299" y="4153868"/>
              <a:ext cx="2241974" cy="3670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】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创建一个根据课程号查询返回选修该课程的学生学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号、姓名、性别、课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程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号、成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绩等信息的函数</a:t>
              </a:r>
            </a:p>
          </p:txBody>
        </p:sp>
      </p:grpSp>
      <p:pic>
        <p:nvPicPr>
          <p:cNvPr id="2050" name="Picture 2" descr="未标题-2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152" y="3994171"/>
            <a:ext cx="4657211" cy="121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4203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3669" y="3554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管理函数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94390" y="1312262"/>
            <a:ext cx="10155756" cy="1232903"/>
            <a:chOff x="1088299" y="4153868"/>
            <a:chExt cx="2241974" cy="544558"/>
          </a:xfrm>
        </p:grpSpPr>
        <p:sp>
          <p:nvSpPr>
            <p:cNvPr id="11" name="矩形 10"/>
            <p:cNvSpPr/>
            <p:nvPr/>
          </p:nvSpPr>
          <p:spPr>
            <a:xfrm>
              <a:off x="1088299" y="4385762"/>
              <a:ext cx="2142230" cy="312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使用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alter function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句修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改函数实质是改变现有函数中存储的源代码，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因此其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格式与创建函数相同，这里不再赘述。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88299" y="4153868"/>
              <a:ext cx="2241974" cy="189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．修改函数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94390" y="2747362"/>
            <a:ext cx="10155756" cy="1232903"/>
            <a:chOff x="1088299" y="4153868"/>
            <a:chExt cx="2241974" cy="544558"/>
          </a:xfrm>
        </p:grpSpPr>
        <p:sp>
          <p:nvSpPr>
            <p:cNvPr id="14" name="矩形 13"/>
            <p:cNvSpPr/>
            <p:nvPr/>
          </p:nvSpPr>
          <p:spPr>
            <a:xfrm>
              <a:off x="1088299" y="4385762"/>
              <a:ext cx="2142230" cy="312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drop function 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&lt;[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架构名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.]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函数名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&gt;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功能：删除指定名称的函数。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088299" y="4153868"/>
              <a:ext cx="2241974" cy="189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．删除函数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247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03349" y="366923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小结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9952" y="40032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end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10450" y="1573907"/>
            <a:ext cx="4252130" cy="3553407"/>
            <a:chOff x="2154711" y="4290613"/>
            <a:chExt cx="3975100" cy="2579922"/>
          </a:xfrm>
        </p:grpSpPr>
        <p:sp>
          <p:nvSpPr>
            <p:cNvPr id="17" name="矩形 16"/>
            <p:cNvSpPr/>
            <p:nvPr/>
          </p:nvSpPr>
          <p:spPr>
            <a:xfrm>
              <a:off x="2154711" y="4658295"/>
              <a:ext cx="3975100" cy="22122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SQL Server 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系统中，使用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T-SQL</a:t>
              </a: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语句可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以编写简单业务处理程序。本章首先介绍了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T-SQL</a:t>
              </a: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语句的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常量、变量和运算符等程序设计基础知识，然后介绍了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T-SQL</a:t>
              </a: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语句的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流程控制语句和内置函数，最后介绍了用户自定义函数。其中，流程控制语句是本章的重点，用户自定义函</a:t>
              </a: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数是本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章的难点。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688505" y="4290613"/>
              <a:ext cx="901521" cy="38578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结</a:t>
              </a:r>
            </a:p>
          </p:txBody>
        </p:sp>
      </p:grpSp>
      <p:pic>
        <p:nvPicPr>
          <p:cNvPr id="20" name="图片占位符 19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pic>
        <p:nvPicPr>
          <p:cNvPr id="22" name="图片占位符 21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/>
          <a:srcRect/>
          <a:stretch>
            <a:fillRect/>
          </a:stretch>
        </p:blipFill>
        <p:spPr/>
      </p:pic>
      <p:pic>
        <p:nvPicPr>
          <p:cNvPr id="24" name="图片占位符 23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/>
          <a:srcRect/>
          <a:stretch>
            <a:fillRect/>
          </a:stretch>
        </p:blipFill>
        <p:spPr/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常量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1"/>
            <a:ext cx="10309884" cy="2691903"/>
            <a:chOff x="1088299" y="4213143"/>
            <a:chExt cx="2241974" cy="2691977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10311" cy="22468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整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型常量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的又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分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为二进制位常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量、十进制整型常量和十六进制整型常量。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）二进制位常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量：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由数字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0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组成，没有定界符。在进行变量赋值时，赋值大于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的数字将被转换为二进制位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。字符串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'true'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'false'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则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被转换为二进制位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0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）十进制整型常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量：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由正、负号和数字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0~9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组成，正号可以省略，没有定界符。例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如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2006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-2009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）十六进制整型常量：使用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0x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作为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前缀，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后面跟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随十六进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制数字字符串，没有定界符。例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如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0xcdE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0x12E9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0x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（空二进制常量）。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．整型常量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369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2700000">
            <a:off x="4021881" y="3484071"/>
            <a:ext cx="6764267" cy="6764267"/>
          </a:xfrm>
          <a:custGeom>
            <a:avLst/>
            <a:gdLst>
              <a:gd name="connsiteX0" fmla="*/ 210727 w 6764267"/>
              <a:gd name="connsiteY0" fmla="*/ 210726 h 6764267"/>
              <a:gd name="connsiteX1" fmla="*/ 719464 w 6764267"/>
              <a:gd name="connsiteY1" fmla="*/ 0 h 6764267"/>
              <a:gd name="connsiteX2" fmla="*/ 6764267 w 6764267"/>
              <a:gd name="connsiteY2" fmla="*/ 0 h 6764267"/>
              <a:gd name="connsiteX3" fmla="*/ 0 w 6764267"/>
              <a:gd name="connsiteY3" fmla="*/ 6764267 h 6764267"/>
              <a:gd name="connsiteX4" fmla="*/ 0 w 6764267"/>
              <a:gd name="connsiteY4" fmla="*/ 719463 h 6764267"/>
              <a:gd name="connsiteX5" fmla="*/ 210727 w 6764267"/>
              <a:gd name="connsiteY5" fmla="*/ 210726 h 6764267"/>
              <a:gd name="connsiteX0-1" fmla="*/ 210727 w 6764267"/>
              <a:gd name="connsiteY0-2" fmla="*/ 210726 h 6764267"/>
              <a:gd name="connsiteX1-3" fmla="*/ 719464 w 6764267"/>
              <a:gd name="connsiteY1-4" fmla="*/ 0 h 6764267"/>
              <a:gd name="connsiteX2-5" fmla="*/ 6764267 w 6764267"/>
              <a:gd name="connsiteY2-6" fmla="*/ 0 h 6764267"/>
              <a:gd name="connsiteX3-7" fmla="*/ 3308399 w 6764267"/>
              <a:gd name="connsiteY3-8" fmla="*/ 3454528 h 6764267"/>
              <a:gd name="connsiteX4-9" fmla="*/ 0 w 6764267"/>
              <a:gd name="connsiteY4-10" fmla="*/ 6764267 h 6764267"/>
              <a:gd name="connsiteX5-11" fmla="*/ 0 w 6764267"/>
              <a:gd name="connsiteY5-12" fmla="*/ 719463 h 6764267"/>
              <a:gd name="connsiteX6" fmla="*/ 210727 w 6764267"/>
              <a:gd name="connsiteY6" fmla="*/ 210726 h 6764267"/>
              <a:gd name="connsiteX0-13" fmla="*/ 3308399 w 6764267"/>
              <a:gd name="connsiteY0-14" fmla="*/ 3454528 h 6764267"/>
              <a:gd name="connsiteX1-15" fmla="*/ 0 w 6764267"/>
              <a:gd name="connsiteY1-16" fmla="*/ 6764267 h 6764267"/>
              <a:gd name="connsiteX2-17" fmla="*/ 0 w 6764267"/>
              <a:gd name="connsiteY2-18" fmla="*/ 719463 h 6764267"/>
              <a:gd name="connsiteX3-19" fmla="*/ 210727 w 6764267"/>
              <a:gd name="connsiteY3-20" fmla="*/ 210726 h 6764267"/>
              <a:gd name="connsiteX4-21" fmla="*/ 719464 w 6764267"/>
              <a:gd name="connsiteY4-22" fmla="*/ 0 h 6764267"/>
              <a:gd name="connsiteX5-23" fmla="*/ 6764267 w 6764267"/>
              <a:gd name="connsiteY5-24" fmla="*/ 0 h 6764267"/>
              <a:gd name="connsiteX6-25" fmla="*/ 3399839 w 6764267"/>
              <a:gd name="connsiteY6-26" fmla="*/ 3545968 h 6764267"/>
              <a:gd name="connsiteX0-27" fmla="*/ 3308399 w 6764267"/>
              <a:gd name="connsiteY0-28" fmla="*/ 3454528 h 6764267"/>
              <a:gd name="connsiteX1-29" fmla="*/ 0 w 6764267"/>
              <a:gd name="connsiteY1-30" fmla="*/ 6764267 h 6764267"/>
              <a:gd name="connsiteX2-31" fmla="*/ 0 w 6764267"/>
              <a:gd name="connsiteY2-32" fmla="*/ 719463 h 6764267"/>
              <a:gd name="connsiteX3-33" fmla="*/ 210727 w 6764267"/>
              <a:gd name="connsiteY3-34" fmla="*/ 210726 h 6764267"/>
              <a:gd name="connsiteX4-35" fmla="*/ 719464 w 6764267"/>
              <a:gd name="connsiteY4-36" fmla="*/ 0 h 6764267"/>
              <a:gd name="connsiteX5-37" fmla="*/ 6764267 w 6764267"/>
              <a:gd name="connsiteY5-38" fmla="*/ 0 h 6764267"/>
              <a:gd name="connsiteX0-39" fmla="*/ 0 w 6764267"/>
              <a:gd name="connsiteY0-40" fmla="*/ 6764267 h 6764267"/>
              <a:gd name="connsiteX1-41" fmla="*/ 0 w 6764267"/>
              <a:gd name="connsiteY1-42" fmla="*/ 719463 h 6764267"/>
              <a:gd name="connsiteX2-43" fmla="*/ 210727 w 6764267"/>
              <a:gd name="connsiteY2-44" fmla="*/ 210726 h 6764267"/>
              <a:gd name="connsiteX3-45" fmla="*/ 719464 w 6764267"/>
              <a:gd name="connsiteY3-46" fmla="*/ 0 h 6764267"/>
              <a:gd name="connsiteX4-47" fmla="*/ 6764267 w 6764267"/>
              <a:gd name="connsiteY4-48" fmla="*/ 0 h 6764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64267" h="6764267">
                <a:moveTo>
                  <a:pt x="0" y="6764267"/>
                </a:moveTo>
                <a:lnTo>
                  <a:pt x="0" y="719463"/>
                </a:lnTo>
                <a:cubicBezTo>
                  <a:pt x="0" y="520789"/>
                  <a:pt x="80529" y="340923"/>
                  <a:pt x="210727" y="210726"/>
                </a:cubicBezTo>
                <a:cubicBezTo>
                  <a:pt x="340924" y="80529"/>
                  <a:pt x="520790" y="0"/>
                  <a:pt x="719464" y="0"/>
                </a:cubicBezTo>
                <a:lnTo>
                  <a:pt x="6764267" y="0"/>
                </a:lnTo>
              </a:path>
            </a:pathLst>
          </a:custGeom>
          <a:ln w="152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8" name="图片占位符 27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/>
          <a:srcRect/>
          <a:stretch>
            <a:fillRect/>
          </a:stretch>
        </p:blipFill>
        <p:spPr/>
      </p:pic>
      <p:pic>
        <p:nvPicPr>
          <p:cNvPr id="26" name="图片占位符 25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screen"/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screen"/>
          <a:srcRect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700215" y="191593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z="4800" dirty="0">
                <a:solidFill>
                  <a:schemeClr val="accent1"/>
                </a:solidFill>
              </a:rPr>
              <a:t>感谢您的观看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784522" y="3151504"/>
            <a:ext cx="1220561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2106984" y="3151504"/>
            <a:ext cx="1220561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3429446" y="3151504"/>
            <a:ext cx="1220561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3629" y="317308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zh-CN" altLang="en-US" sz="1400" b="0" dirty="0" smtClean="0">
                <a:solidFill>
                  <a:schemeClr val="bg1"/>
                </a:solidFill>
              </a:rPr>
              <a:t>原理与应用</a:t>
            </a:r>
            <a:endParaRPr lang="en-US" altLang="zh-CN" sz="1400" b="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48025" y="3173083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zh-CN" altLang="en-US" sz="1400" b="0" dirty="0">
                <a:solidFill>
                  <a:schemeClr val="bg1"/>
                </a:solidFill>
              </a:rPr>
              <a:t>微课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78623" y="3173083"/>
            <a:ext cx="111415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altLang="zh-CN" sz="1400" b="0" dirty="0" smtClean="0">
                <a:solidFill>
                  <a:schemeClr val="bg1"/>
                </a:solidFill>
              </a:rPr>
              <a:t>SQL Server</a:t>
            </a:r>
            <a:endParaRPr lang="en-US" altLang="zh-CN" sz="1400" b="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0725" y="2728872"/>
            <a:ext cx="443793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ea typeface="等线" panose="02010600030101010101" pitchFamily="2" charset="-122"/>
              </a:rPr>
              <a:t>人民邮电出版社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常量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1"/>
            <a:ext cx="10309884" cy="2691904"/>
            <a:chOff x="1088299" y="4213143"/>
            <a:chExt cx="2241974" cy="2691978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10311" cy="22468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用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定界符单引号（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）引起来的特定格式的字符串。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SQL Server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提供并识别多种格式的日期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/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时间，使用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set dateformat mdy|dmy|ymd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命令可以设置各种日期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/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时间格式。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）常见的日期格式有：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①字母日期格式：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'April 15, 1998'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'15-April-1998'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②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数字日期格式：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'10/15/2004'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'2004-10-15'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'2009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年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</a:t>
              </a:r>
            </a:p>
            <a:p>
              <a:pPr indent="0"/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③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未分隔的日期格式：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'980415'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'04/15/98'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）常见的时间格式有：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'14:30:24'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'04:24 PM'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．日期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时间常量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2967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常量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3"/>
            <a:ext cx="10309884" cy="1153021"/>
            <a:chOff x="1088299" y="4213143"/>
            <a:chExt cx="2241974" cy="1153052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7079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由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正、负号、小数点、数字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0~9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组成，正号可以省略，没有定界符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，例如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91.3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-2147483648.10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decimal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常量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8751" y="2445358"/>
            <a:ext cx="10309884" cy="845245"/>
            <a:chOff x="1088299" y="4213143"/>
            <a:chExt cx="2241974" cy="845268"/>
          </a:xfrm>
        </p:grpSpPr>
        <p:sp>
          <p:nvSpPr>
            <p:cNvPr id="13" name="矩形 12"/>
            <p:cNvSpPr/>
            <p:nvPr/>
          </p:nvSpPr>
          <p:spPr>
            <a:xfrm>
              <a:off x="1088299" y="4658290"/>
              <a:ext cx="2241974" cy="4001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可以使用科学记数法表示的数字串，没有定界符。例如：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101.5E5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0.5E-2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88299" y="4213143"/>
              <a:ext cx="2241974" cy="4298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float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real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常量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1023" y="3635007"/>
            <a:ext cx="10309884" cy="1153021"/>
            <a:chOff x="1088299" y="4213143"/>
            <a:chExt cx="2241974" cy="1153052"/>
          </a:xfrm>
        </p:grpSpPr>
        <p:sp>
          <p:nvSpPr>
            <p:cNvPr id="16" name="矩形 15"/>
            <p:cNvSpPr/>
            <p:nvPr/>
          </p:nvSpPr>
          <p:spPr>
            <a:xfrm>
              <a:off x="1088299" y="4658290"/>
              <a:ext cx="2241974" cy="7079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是以可选货币符号（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$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）作为前缀，并可以带正、负号和小数点的一串数字字符串，存储的精确度为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4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位小数，没有定界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符。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例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如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$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20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$45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-$35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$0.22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88299" y="4213143"/>
              <a:ext cx="2241974" cy="4298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money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常量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53295" y="5165855"/>
            <a:ext cx="10309884" cy="1153021"/>
            <a:chOff x="1088299" y="4213143"/>
            <a:chExt cx="2241974" cy="1153052"/>
          </a:xfrm>
        </p:grpSpPr>
        <p:sp>
          <p:nvSpPr>
            <p:cNvPr id="19" name="矩形 18"/>
            <p:cNvSpPr/>
            <p:nvPr/>
          </p:nvSpPr>
          <p:spPr>
            <a:xfrm>
              <a:off x="1088299" y="4658290"/>
              <a:ext cx="2241974" cy="7079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是由字符或十六进制数字字符串表示的全局唯一标识符值（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GUID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）。例如：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'6F9619FF-8B86-D011-B42D-00C04FC964FF'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0xff19966f868b11d0b42d00c04fc964ff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en-US" altLang="zh-CN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88299" y="4213143"/>
              <a:ext cx="2241974" cy="4298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uniqueidentifier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常量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0872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变量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66"/>
            <a:ext cx="10309884" cy="2691904"/>
            <a:chOff x="1088299" y="4213143"/>
            <a:chExt cx="2241974" cy="2691975"/>
          </a:xfrm>
        </p:grpSpPr>
        <p:sp>
          <p:nvSpPr>
            <p:cNvPr id="7" name="矩形 6"/>
            <p:cNvSpPr/>
            <p:nvPr/>
          </p:nvSpPr>
          <p:spPr>
            <a:xfrm>
              <a:off x="1088299" y="4658290"/>
              <a:ext cx="2241974" cy="22468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）全局变量：是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SQL Server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系统定义并自动赋值的变量，其作用范围是所有程序，主要用来记录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SQL Server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服务器的活动状态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用户可以引用全局变量但不能改变其值，全局变量必须以字符串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@@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开头。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SQL Server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系统提供了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30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多个全局变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量。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）局部变量：用户自定义的变量，其作用范围是声明它的批处理、存储过程或触发器等程序内部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，用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来存储从表中查询到的数据，或作为程序执行过程中暂存变量。</a:t>
              </a:r>
            </a:p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局部变量必须以字符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@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开头，且必须先声明后才使用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zh-CN" altLang="en-US" sz="2000" dirty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4298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．变量类型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0061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2980B9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7283</Words>
  <Application>Microsoft Office PowerPoint</Application>
  <PresentationFormat>自定义</PresentationFormat>
  <Paragraphs>940</Paragraphs>
  <Slides>60</Slides>
  <Notes>60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</dc:title>
  <dc:creator>第一PPT</dc:creator>
  <cp:keywords>www.1ppt.com</cp:keywords>
  <dc:description>www.1ppt.com</dc:description>
  <cp:lastModifiedBy>微软用户</cp:lastModifiedBy>
  <cp:revision>259</cp:revision>
  <dcterms:created xsi:type="dcterms:W3CDTF">2017-05-13T03:05:00Z</dcterms:created>
  <dcterms:modified xsi:type="dcterms:W3CDTF">2022-01-18T09:37:55Z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