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4.xml" ContentType="application/vnd.openxmlformats-officedocument.themeOverr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heme/themeOverride5.xml" ContentType="application/vnd.openxmlformats-officedocument.themeOverr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heme/themeOverride6.xml" ContentType="application/vnd.openxmlformats-officedocument.themeOverr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256" r:id="rId2"/>
    <p:sldId id="406" r:id="rId3"/>
    <p:sldId id="257" r:id="rId4"/>
    <p:sldId id="258" r:id="rId5"/>
    <p:sldId id="342" r:id="rId6"/>
    <p:sldId id="362" r:id="rId7"/>
    <p:sldId id="363" r:id="rId8"/>
    <p:sldId id="364" r:id="rId9"/>
    <p:sldId id="348" r:id="rId10"/>
    <p:sldId id="365" r:id="rId11"/>
    <p:sldId id="367" r:id="rId12"/>
    <p:sldId id="366" r:id="rId13"/>
    <p:sldId id="368" r:id="rId14"/>
    <p:sldId id="369" r:id="rId15"/>
    <p:sldId id="370" r:id="rId16"/>
    <p:sldId id="371" r:id="rId17"/>
    <p:sldId id="372" r:id="rId18"/>
    <p:sldId id="373" r:id="rId19"/>
    <p:sldId id="374" r:id="rId20"/>
    <p:sldId id="399" r:id="rId21"/>
    <p:sldId id="400" r:id="rId22"/>
    <p:sldId id="401" r:id="rId23"/>
    <p:sldId id="402" r:id="rId24"/>
    <p:sldId id="403" r:id="rId25"/>
    <p:sldId id="404" r:id="rId26"/>
    <p:sldId id="405" r:id="rId27"/>
    <p:sldId id="261" r:id="rId28"/>
    <p:sldId id="327" r:id="rId29"/>
    <p:sldId id="376" r:id="rId30"/>
    <p:sldId id="377" r:id="rId31"/>
    <p:sldId id="378" r:id="rId32"/>
    <p:sldId id="379" r:id="rId33"/>
    <p:sldId id="380" r:id="rId34"/>
    <p:sldId id="381" r:id="rId35"/>
    <p:sldId id="382" r:id="rId36"/>
    <p:sldId id="383" r:id="rId37"/>
    <p:sldId id="384" r:id="rId38"/>
    <p:sldId id="385" r:id="rId39"/>
    <p:sldId id="260" r:id="rId40"/>
    <p:sldId id="358" r:id="rId41"/>
    <p:sldId id="386" r:id="rId42"/>
    <p:sldId id="387" r:id="rId43"/>
    <p:sldId id="388" r:id="rId44"/>
    <p:sldId id="389" r:id="rId45"/>
    <p:sldId id="407" r:id="rId46"/>
    <p:sldId id="408" r:id="rId47"/>
    <p:sldId id="390" r:id="rId48"/>
    <p:sldId id="392" r:id="rId49"/>
    <p:sldId id="395" r:id="rId50"/>
    <p:sldId id="394" r:id="rId51"/>
    <p:sldId id="396" r:id="rId52"/>
    <p:sldId id="398" r:id="rId53"/>
    <p:sldId id="397" r:id="rId54"/>
    <p:sldId id="334" r:id="rId55"/>
    <p:sldId id="263" r:id="rId56"/>
  </p:sldIdLst>
  <p:sldSz cx="12192000" cy="6858000"/>
  <p:notesSz cx="6858000" cy="9144000"/>
  <p:custDataLst>
    <p:tags r:id="rId5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4" autoAdjust="0"/>
    <p:restoredTop sz="94728" autoAdjust="0"/>
  </p:normalViewPr>
  <p:slideViewPr>
    <p:cSldViewPr snapToGrid="0" showGuides="1">
      <p:cViewPr>
        <p:scale>
          <a:sx n="60" d="100"/>
          <a:sy n="60" d="100"/>
        </p:scale>
        <p:origin x="-1416" y="-658"/>
      </p:cViewPr>
      <p:guideLst>
        <p:guide orient="horz" pos="2485"/>
        <p:guide orient="horz" pos="790"/>
        <p:guide orient="horz" pos="4150"/>
        <p:guide pos="3865"/>
        <p:guide pos="454"/>
        <p:guide pos="7290"/>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934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95DA7-C378-4EA6-96C8-9729AD8A43DD}" type="datetimeFigureOut">
              <a:rPr lang="zh-CN" altLang="en-US" smtClean="0"/>
              <a:t>2022/1/18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398E3-16CD-4F8A-A268-FE366D8E7381}" type="slidenum">
              <a:rPr lang="zh-CN" altLang="en-US" smtClean="0"/>
              <a:t>‹#›</a:t>
            </a:fld>
            <a:endParaRPr lang="zh-CN" altLang="en-US"/>
          </a:p>
        </p:txBody>
      </p:sp>
    </p:spTree>
    <p:extLst>
      <p:ext uri="{BB962C8B-B14F-4D97-AF65-F5344CB8AC3E}">
        <p14:creationId xmlns:p14="http://schemas.microsoft.com/office/powerpoint/2010/main" val="810629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20</a:t>
            </a:fld>
            <a:endParaRPr lang="zh-CN" altLang="en-US">
              <a:solidFill>
                <a:prstClr val="black"/>
              </a:solidFill>
              <a:latin typeface="Calibri"/>
              <a:ea typeface="宋体"/>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21</a:t>
            </a:fld>
            <a:endParaRPr lang="zh-CN" altLang="en-US">
              <a:solidFill>
                <a:prstClr val="black"/>
              </a:solidFill>
              <a:latin typeface="Calibri"/>
              <a:ea typeface="宋体"/>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22</a:t>
            </a:fld>
            <a:endParaRPr lang="zh-CN" altLang="en-US">
              <a:solidFill>
                <a:prstClr val="black"/>
              </a:solidFill>
              <a:latin typeface="Calibri"/>
              <a:ea typeface="宋体"/>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3" name="任意多边形: 形状 22"/>
          <p:cNvSpPr>
            <a:spLocks noGrp="1"/>
          </p:cNvSpPr>
          <p:nvPr>
            <p:ph type="pic" sz="quarter" idx="12"/>
          </p:nvPr>
        </p:nvSpPr>
        <p:spPr>
          <a:xfrm>
            <a:off x="10890792" y="3345440"/>
            <a:ext cx="1301207" cy="3069398"/>
          </a:xfrm>
          <a:custGeom>
            <a:avLst/>
            <a:gdLst>
              <a:gd name="connsiteX0" fmla="*/ 1301207 w 1301207"/>
              <a:gd name="connsiteY0" fmla="*/ 0 h 3069398"/>
              <a:gd name="connsiteX1" fmla="*/ 1301207 w 1301207"/>
              <a:gd name="connsiteY1" fmla="*/ 3069398 h 3069398"/>
              <a:gd name="connsiteX2" fmla="*/ 165104 w 1301207"/>
              <a:gd name="connsiteY2" fmla="*/ 1933295 h 3069398"/>
              <a:gd name="connsiteX3" fmla="*/ 165104 w 1301207"/>
              <a:gd name="connsiteY3" fmla="*/ 1136103 h 3069398"/>
              <a:gd name="connsiteX0-1" fmla="*/ 1301207 w 1301207"/>
              <a:gd name="connsiteY0-2" fmla="*/ 0 h 3069398"/>
              <a:gd name="connsiteX1-3" fmla="*/ 1288508 w 1301207"/>
              <a:gd name="connsiteY1-4" fmla="*/ 1251960 h 3069398"/>
              <a:gd name="connsiteX2-5" fmla="*/ 1301207 w 1301207"/>
              <a:gd name="connsiteY2-6" fmla="*/ 3069398 h 3069398"/>
              <a:gd name="connsiteX3-7" fmla="*/ 165104 w 1301207"/>
              <a:gd name="connsiteY3-8" fmla="*/ 1933295 h 3069398"/>
              <a:gd name="connsiteX4" fmla="*/ 165104 w 1301207"/>
              <a:gd name="connsiteY4" fmla="*/ 1136103 h 3069398"/>
              <a:gd name="connsiteX5" fmla="*/ 1301207 w 1301207"/>
              <a:gd name="connsiteY5" fmla="*/ 0 h 3069398"/>
              <a:gd name="connsiteX0-9" fmla="*/ 1288508 w 1379948"/>
              <a:gd name="connsiteY0-10" fmla="*/ 1251960 h 3069398"/>
              <a:gd name="connsiteX1-11" fmla="*/ 1301207 w 1379948"/>
              <a:gd name="connsiteY1-12" fmla="*/ 3069398 h 3069398"/>
              <a:gd name="connsiteX2-13" fmla="*/ 165104 w 1379948"/>
              <a:gd name="connsiteY2-14" fmla="*/ 1933295 h 3069398"/>
              <a:gd name="connsiteX3-15" fmla="*/ 165104 w 1379948"/>
              <a:gd name="connsiteY3-16" fmla="*/ 1136103 h 3069398"/>
              <a:gd name="connsiteX4-17" fmla="*/ 1301207 w 1379948"/>
              <a:gd name="connsiteY4-18" fmla="*/ 0 h 3069398"/>
              <a:gd name="connsiteX5-19" fmla="*/ 1379948 w 1379948"/>
              <a:gd name="connsiteY5-20" fmla="*/ 1343400 h 3069398"/>
              <a:gd name="connsiteX0-21" fmla="*/ 1288508 w 1301207"/>
              <a:gd name="connsiteY0-22" fmla="*/ 1251960 h 3069398"/>
              <a:gd name="connsiteX1-23" fmla="*/ 1301207 w 1301207"/>
              <a:gd name="connsiteY1-24" fmla="*/ 3069398 h 3069398"/>
              <a:gd name="connsiteX2-25" fmla="*/ 165104 w 1301207"/>
              <a:gd name="connsiteY2-26" fmla="*/ 1933295 h 3069398"/>
              <a:gd name="connsiteX3-27" fmla="*/ 165104 w 1301207"/>
              <a:gd name="connsiteY3-28" fmla="*/ 1136103 h 3069398"/>
              <a:gd name="connsiteX4-29" fmla="*/ 1301207 w 1301207"/>
              <a:gd name="connsiteY4-30" fmla="*/ 0 h 3069398"/>
              <a:gd name="connsiteX0-31" fmla="*/ 1301207 w 1301207"/>
              <a:gd name="connsiteY0-32" fmla="*/ 3069398 h 3069398"/>
              <a:gd name="connsiteX1-33" fmla="*/ 165104 w 1301207"/>
              <a:gd name="connsiteY1-34" fmla="*/ 1933295 h 3069398"/>
              <a:gd name="connsiteX2-35" fmla="*/ 165104 w 1301207"/>
              <a:gd name="connsiteY2-36" fmla="*/ 1136103 h 3069398"/>
              <a:gd name="connsiteX3-37" fmla="*/ 1301207 w 1301207"/>
              <a:gd name="connsiteY3-38" fmla="*/ 0 h 3069398"/>
            </a:gdLst>
            <a:ahLst/>
            <a:cxnLst>
              <a:cxn ang="0">
                <a:pos x="connsiteX0-1" y="connsiteY0-2"/>
              </a:cxn>
              <a:cxn ang="0">
                <a:pos x="connsiteX1-3" y="connsiteY1-4"/>
              </a:cxn>
              <a:cxn ang="0">
                <a:pos x="connsiteX2-5" y="connsiteY2-6"/>
              </a:cxn>
              <a:cxn ang="0">
                <a:pos x="connsiteX3-7" y="connsiteY3-8"/>
              </a:cxn>
            </a:cxnLst>
            <a:rect l="l" t="t" r="r" b="b"/>
            <a:pathLst>
              <a:path w="1301207" h="3069398">
                <a:moveTo>
                  <a:pt x="1301207" y="3069398"/>
                </a:moveTo>
                <a:lnTo>
                  <a:pt x="165104" y="1933295"/>
                </a:lnTo>
                <a:cubicBezTo>
                  <a:pt x="-55034" y="1713157"/>
                  <a:pt x="-55034" y="1356242"/>
                  <a:pt x="165104" y="1136103"/>
                </a:cubicBezTo>
                <a:lnTo>
                  <a:pt x="1301207" y="0"/>
                </a:lnTo>
              </a:path>
            </a:pathLst>
          </a:cu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20" name="任意多边形: 形状 19"/>
          <p:cNvSpPr>
            <a:spLocks noGrp="1"/>
          </p:cNvSpPr>
          <p:nvPr>
            <p:ph type="pic" sz="quarter" idx="11"/>
          </p:nvPr>
        </p:nvSpPr>
        <p:spPr>
          <a:xfrm>
            <a:off x="8311358" y="142667"/>
            <a:ext cx="3880643" cy="4316073"/>
          </a:xfrm>
          <a:custGeom>
            <a:avLst/>
            <a:gdLst>
              <a:gd name="connsiteX0" fmla="*/ 2158037 w 3880643"/>
              <a:gd name="connsiteY0" fmla="*/ 0 h 4316073"/>
              <a:gd name="connsiteX1" fmla="*/ 2556633 w 3880643"/>
              <a:gd name="connsiteY1" fmla="*/ 165103 h 4316073"/>
              <a:gd name="connsiteX2" fmla="*/ 3880643 w 3880643"/>
              <a:gd name="connsiteY2" fmla="*/ 1489113 h 4316073"/>
              <a:gd name="connsiteX3" fmla="*/ 3880643 w 3880643"/>
              <a:gd name="connsiteY3" fmla="*/ 2826959 h 4316073"/>
              <a:gd name="connsiteX4" fmla="*/ 2556634 w 3880643"/>
              <a:gd name="connsiteY4" fmla="*/ 4150970 h 4316073"/>
              <a:gd name="connsiteX5" fmla="*/ 1759440 w 3880643"/>
              <a:gd name="connsiteY5" fmla="*/ 4150970 h 4316073"/>
              <a:gd name="connsiteX6" fmla="*/ 165104 w 3880643"/>
              <a:gd name="connsiteY6" fmla="*/ 2556633 h 4316073"/>
              <a:gd name="connsiteX7" fmla="*/ 165104 w 3880643"/>
              <a:gd name="connsiteY7" fmla="*/ 1759440 h 4316073"/>
              <a:gd name="connsiteX8" fmla="*/ 1759441 w 3880643"/>
              <a:gd name="connsiteY8" fmla="*/ 165103 h 4316073"/>
              <a:gd name="connsiteX9" fmla="*/ 2158037 w 3880643"/>
              <a:gd name="connsiteY9" fmla="*/ 0 h 431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0643" h="4316073">
                <a:moveTo>
                  <a:pt x="2158037" y="0"/>
                </a:moveTo>
                <a:cubicBezTo>
                  <a:pt x="2302301" y="0"/>
                  <a:pt x="2446564" y="55034"/>
                  <a:pt x="2556633" y="165103"/>
                </a:cubicBezTo>
                <a:lnTo>
                  <a:pt x="3880643" y="1489113"/>
                </a:lnTo>
                <a:lnTo>
                  <a:pt x="3880643" y="2826959"/>
                </a:lnTo>
                <a:lnTo>
                  <a:pt x="2556634" y="4150970"/>
                </a:lnTo>
                <a:cubicBezTo>
                  <a:pt x="2336494" y="4371108"/>
                  <a:pt x="1979580" y="4371108"/>
                  <a:pt x="1759440" y="4150970"/>
                </a:cubicBezTo>
                <a:lnTo>
                  <a:pt x="165104" y="2556633"/>
                </a:lnTo>
                <a:cubicBezTo>
                  <a:pt x="-55034" y="2336494"/>
                  <a:pt x="-55034" y="1979579"/>
                  <a:pt x="165104" y="1759440"/>
                </a:cubicBezTo>
                <a:lnTo>
                  <a:pt x="1759441" y="165103"/>
                </a:lnTo>
                <a:cubicBezTo>
                  <a:pt x="1869511" y="55034"/>
                  <a:pt x="2013773" y="0"/>
                  <a:pt x="2158037" y="0"/>
                </a:cubicBezTo>
                <a:close/>
              </a:path>
            </a:pathLst>
          </a:cu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12" name="任意多边形: 形状 11"/>
          <p:cNvSpPr>
            <a:spLocks noGrp="1"/>
          </p:cNvSpPr>
          <p:nvPr>
            <p:ph type="pic" sz="quarter" idx="10"/>
          </p:nvPr>
        </p:nvSpPr>
        <p:spPr>
          <a:xfrm>
            <a:off x="5808252" y="1"/>
            <a:ext cx="4163416" cy="1879305"/>
          </a:xfrm>
          <a:custGeom>
            <a:avLst/>
            <a:gdLst>
              <a:gd name="connsiteX0" fmla="*/ 0 w 4163416"/>
              <a:gd name="connsiteY0" fmla="*/ 0 h 1879305"/>
              <a:gd name="connsiteX1" fmla="*/ 4163416 w 4163416"/>
              <a:gd name="connsiteY1" fmla="*/ 0 h 1879305"/>
              <a:gd name="connsiteX2" fmla="*/ 4146874 w 4163416"/>
              <a:gd name="connsiteY2" fmla="*/ 31436 h 1879305"/>
              <a:gd name="connsiteX3" fmla="*/ 4074640 w 4163416"/>
              <a:gd name="connsiteY3" fmla="*/ 119865 h 1879305"/>
              <a:gd name="connsiteX4" fmla="*/ 2480303 w 4163416"/>
              <a:gd name="connsiteY4" fmla="*/ 1714202 h 1879305"/>
              <a:gd name="connsiteX5" fmla="*/ 1683111 w 4163416"/>
              <a:gd name="connsiteY5" fmla="*/ 1714202 h 1879305"/>
              <a:gd name="connsiteX6" fmla="*/ 88774 w 4163416"/>
              <a:gd name="connsiteY6" fmla="*/ 119865 h 1879305"/>
              <a:gd name="connsiteX7" fmla="*/ 16541 w 4163416"/>
              <a:gd name="connsiteY7" fmla="*/ 31436 h 1879305"/>
              <a:gd name="connsiteX0-1" fmla="*/ 0 w 4163416"/>
              <a:gd name="connsiteY0-2" fmla="*/ 1 h 1879306"/>
              <a:gd name="connsiteX1-3" fmla="*/ 2002248 w 4163416"/>
              <a:gd name="connsiteY1-4" fmla="*/ 0 h 1879306"/>
              <a:gd name="connsiteX2-5" fmla="*/ 4163416 w 4163416"/>
              <a:gd name="connsiteY2-6" fmla="*/ 1 h 1879306"/>
              <a:gd name="connsiteX3-7" fmla="*/ 4146874 w 4163416"/>
              <a:gd name="connsiteY3-8" fmla="*/ 31437 h 1879306"/>
              <a:gd name="connsiteX4-9" fmla="*/ 4074640 w 4163416"/>
              <a:gd name="connsiteY4-10" fmla="*/ 119866 h 1879306"/>
              <a:gd name="connsiteX5-11" fmla="*/ 2480303 w 4163416"/>
              <a:gd name="connsiteY5-12" fmla="*/ 1714203 h 1879306"/>
              <a:gd name="connsiteX6-13" fmla="*/ 1683111 w 4163416"/>
              <a:gd name="connsiteY6-14" fmla="*/ 1714203 h 1879306"/>
              <a:gd name="connsiteX7-15" fmla="*/ 88774 w 4163416"/>
              <a:gd name="connsiteY7-16" fmla="*/ 119866 h 1879306"/>
              <a:gd name="connsiteX8" fmla="*/ 16541 w 4163416"/>
              <a:gd name="connsiteY8" fmla="*/ 31437 h 1879306"/>
              <a:gd name="connsiteX9" fmla="*/ 0 w 4163416"/>
              <a:gd name="connsiteY9" fmla="*/ 1 h 1879306"/>
              <a:gd name="connsiteX0-17" fmla="*/ 2002248 w 4163416"/>
              <a:gd name="connsiteY0-18" fmla="*/ 0 h 1879306"/>
              <a:gd name="connsiteX1-19" fmla="*/ 4163416 w 4163416"/>
              <a:gd name="connsiteY1-20" fmla="*/ 1 h 1879306"/>
              <a:gd name="connsiteX2-21" fmla="*/ 4146874 w 4163416"/>
              <a:gd name="connsiteY2-22" fmla="*/ 31437 h 1879306"/>
              <a:gd name="connsiteX3-23" fmla="*/ 4074640 w 4163416"/>
              <a:gd name="connsiteY3-24" fmla="*/ 119866 h 1879306"/>
              <a:gd name="connsiteX4-25" fmla="*/ 2480303 w 4163416"/>
              <a:gd name="connsiteY4-26" fmla="*/ 1714203 h 1879306"/>
              <a:gd name="connsiteX5-27" fmla="*/ 1683111 w 4163416"/>
              <a:gd name="connsiteY5-28" fmla="*/ 1714203 h 1879306"/>
              <a:gd name="connsiteX6-29" fmla="*/ 88774 w 4163416"/>
              <a:gd name="connsiteY6-30" fmla="*/ 119866 h 1879306"/>
              <a:gd name="connsiteX7-31" fmla="*/ 16541 w 4163416"/>
              <a:gd name="connsiteY7-32" fmla="*/ 31437 h 1879306"/>
              <a:gd name="connsiteX8-33" fmla="*/ 0 w 4163416"/>
              <a:gd name="connsiteY8-34" fmla="*/ 1 h 1879306"/>
              <a:gd name="connsiteX9-35" fmla="*/ 2093688 w 4163416"/>
              <a:gd name="connsiteY9-36" fmla="*/ 91440 h 1879306"/>
              <a:gd name="connsiteX0-37" fmla="*/ 2002248 w 4163416"/>
              <a:gd name="connsiteY0-38" fmla="*/ 0 h 1879306"/>
              <a:gd name="connsiteX1-39" fmla="*/ 4163416 w 4163416"/>
              <a:gd name="connsiteY1-40" fmla="*/ 1 h 1879306"/>
              <a:gd name="connsiteX2-41" fmla="*/ 4146874 w 4163416"/>
              <a:gd name="connsiteY2-42" fmla="*/ 31437 h 1879306"/>
              <a:gd name="connsiteX3-43" fmla="*/ 4074640 w 4163416"/>
              <a:gd name="connsiteY3-44" fmla="*/ 119866 h 1879306"/>
              <a:gd name="connsiteX4-45" fmla="*/ 2480303 w 4163416"/>
              <a:gd name="connsiteY4-46" fmla="*/ 1714203 h 1879306"/>
              <a:gd name="connsiteX5-47" fmla="*/ 1683111 w 4163416"/>
              <a:gd name="connsiteY5-48" fmla="*/ 1714203 h 1879306"/>
              <a:gd name="connsiteX6-49" fmla="*/ 88774 w 4163416"/>
              <a:gd name="connsiteY6-50" fmla="*/ 119866 h 1879306"/>
              <a:gd name="connsiteX7-51" fmla="*/ 16541 w 4163416"/>
              <a:gd name="connsiteY7-52" fmla="*/ 31437 h 1879306"/>
              <a:gd name="connsiteX8-53" fmla="*/ 0 w 4163416"/>
              <a:gd name="connsiteY8-54" fmla="*/ 1 h 1879306"/>
              <a:gd name="connsiteX0-55" fmla="*/ 4163416 w 4163416"/>
              <a:gd name="connsiteY0-56" fmla="*/ 0 h 1879305"/>
              <a:gd name="connsiteX1-57" fmla="*/ 4146874 w 4163416"/>
              <a:gd name="connsiteY1-58" fmla="*/ 31436 h 1879305"/>
              <a:gd name="connsiteX2-59" fmla="*/ 4074640 w 4163416"/>
              <a:gd name="connsiteY2-60" fmla="*/ 119865 h 1879305"/>
              <a:gd name="connsiteX3-61" fmla="*/ 2480303 w 4163416"/>
              <a:gd name="connsiteY3-62" fmla="*/ 1714202 h 1879305"/>
              <a:gd name="connsiteX4-63" fmla="*/ 1683111 w 4163416"/>
              <a:gd name="connsiteY4-64" fmla="*/ 1714202 h 1879305"/>
              <a:gd name="connsiteX5-65" fmla="*/ 88774 w 4163416"/>
              <a:gd name="connsiteY5-66" fmla="*/ 119865 h 1879305"/>
              <a:gd name="connsiteX6-67" fmla="*/ 16541 w 4163416"/>
              <a:gd name="connsiteY6-68" fmla="*/ 31436 h 1879305"/>
              <a:gd name="connsiteX7-69" fmla="*/ 0 w 4163416"/>
              <a:gd name="connsiteY7-70" fmla="*/ 0 h 18793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163416" h="1879305">
                <a:moveTo>
                  <a:pt x="4163416" y="0"/>
                </a:moveTo>
                <a:lnTo>
                  <a:pt x="4146874" y="31436"/>
                </a:lnTo>
                <a:cubicBezTo>
                  <a:pt x="4126236" y="62693"/>
                  <a:pt x="4102157" y="92348"/>
                  <a:pt x="4074640" y="119865"/>
                </a:cubicBezTo>
                <a:lnTo>
                  <a:pt x="2480303" y="1714202"/>
                </a:lnTo>
                <a:cubicBezTo>
                  <a:pt x="2260165" y="1934340"/>
                  <a:pt x="1903250" y="1934340"/>
                  <a:pt x="1683111" y="1714202"/>
                </a:cubicBezTo>
                <a:lnTo>
                  <a:pt x="88774" y="119865"/>
                </a:lnTo>
                <a:cubicBezTo>
                  <a:pt x="61257" y="92348"/>
                  <a:pt x="37179" y="62693"/>
                  <a:pt x="16541" y="31436"/>
                </a:cubicBezTo>
                <a:lnTo>
                  <a:pt x="0" y="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1DC28D3-987D-401E-95A8-72784AD93D33}" type="datetimeFigureOut">
              <a:rPr lang="zh-CN" altLang="en-US" smtClean="0"/>
              <a:t>2022/1/18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7A4A5A-5C6D-4E6F-81A3-06DF189A7A6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3" name="任意多边形: 形状 12"/>
          <p:cNvSpPr>
            <a:spLocks noGrp="1"/>
          </p:cNvSpPr>
          <p:nvPr>
            <p:ph type="pic" sz="quarter" idx="10"/>
          </p:nvPr>
        </p:nvSpPr>
        <p:spPr>
          <a:xfrm>
            <a:off x="1295495" y="1716603"/>
            <a:ext cx="4262993" cy="4262992"/>
          </a:xfrm>
          <a:custGeom>
            <a:avLst/>
            <a:gdLst>
              <a:gd name="connsiteX0" fmla="*/ 2187077 w 4262993"/>
              <a:gd name="connsiteY0" fmla="*/ 0 h 4262992"/>
              <a:gd name="connsiteX1" fmla="*/ 2323431 w 4262993"/>
              <a:gd name="connsiteY1" fmla="*/ 56479 h 4262992"/>
              <a:gd name="connsiteX2" fmla="*/ 4206514 w 4262993"/>
              <a:gd name="connsiteY2" fmla="*/ 1939563 h 4262992"/>
              <a:gd name="connsiteX3" fmla="*/ 4206514 w 4262993"/>
              <a:gd name="connsiteY3" fmla="*/ 2212270 h 4262992"/>
              <a:gd name="connsiteX4" fmla="*/ 2212271 w 4262993"/>
              <a:gd name="connsiteY4" fmla="*/ 4206513 h 4262992"/>
              <a:gd name="connsiteX5" fmla="*/ 1939564 w 4262993"/>
              <a:gd name="connsiteY5" fmla="*/ 4206513 h 4262992"/>
              <a:gd name="connsiteX6" fmla="*/ 56480 w 4262993"/>
              <a:gd name="connsiteY6" fmla="*/ 2323430 h 4262992"/>
              <a:gd name="connsiteX7" fmla="*/ 56480 w 4262993"/>
              <a:gd name="connsiteY7" fmla="*/ 2050723 h 4262992"/>
              <a:gd name="connsiteX8" fmla="*/ 2050724 w 4262993"/>
              <a:gd name="connsiteY8" fmla="*/ 56479 h 4262992"/>
              <a:gd name="connsiteX9" fmla="*/ 2187077 w 4262993"/>
              <a:gd name="connsiteY9" fmla="*/ 0 h 4262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2993" h="4262992">
                <a:moveTo>
                  <a:pt x="2187077" y="0"/>
                </a:moveTo>
                <a:cubicBezTo>
                  <a:pt x="2236427" y="0"/>
                  <a:pt x="2285777" y="18826"/>
                  <a:pt x="2323431" y="56479"/>
                </a:cubicBezTo>
                <a:lnTo>
                  <a:pt x="4206514" y="1939563"/>
                </a:lnTo>
                <a:cubicBezTo>
                  <a:pt x="4281820" y="2014869"/>
                  <a:pt x="4281820" y="2136963"/>
                  <a:pt x="4206514" y="2212270"/>
                </a:cubicBezTo>
                <a:lnTo>
                  <a:pt x="2212271" y="4206513"/>
                </a:lnTo>
                <a:cubicBezTo>
                  <a:pt x="2136964" y="4281819"/>
                  <a:pt x="2014870" y="4281819"/>
                  <a:pt x="1939564" y="4206513"/>
                </a:cubicBezTo>
                <a:lnTo>
                  <a:pt x="56480" y="2323430"/>
                </a:lnTo>
                <a:cubicBezTo>
                  <a:pt x="-18826" y="2248123"/>
                  <a:pt x="-18826" y="2126029"/>
                  <a:pt x="56480" y="2050723"/>
                </a:cubicBezTo>
                <a:lnTo>
                  <a:pt x="2050724" y="56479"/>
                </a:lnTo>
                <a:cubicBezTo>
                  <a:pt x="2088377" y="18826"/>
                  <a:pt x="2137727" y="0"/>
                  <a:pt x="2187077" y="0"/>
                </a:cubicBezTo>
                <a:close/>
              </a:path>
            </a:pathLst>
          </a:custGeom>
        </p:spPr>
        <p:txBody>
          <a:bodyPr wrap="square">
            <a:noAutofit/>
          </a:bodyPr>
          <a:lstStyle/>
          <a:p>
            <a:endParaRPr lang="zh-CN" altLang="en-US"/>
          </a:p>
        </p:txBody>
      </p:sp>
      <p:sp>
        <p:nvSpPr>
          <p:cNvPr id="14" name="任意多边形: 形状 13"/>
          <p:cNvSpPr>
            <a:spLocks noGrp="1"/>
          </p:cNvSpPr>
          <p:nvPr>
            <p:ph type="pic" sz="quarter" idx="11"/>
          </p:nvPr>
        </p:nvSpPr>
        <p:spPr>
          <a:xfrm>
            <a:off x="5349054" y="2130866"/>
            <a:ext cx="2011319" cy="2011318"/>
          </a:xfrm>
          <a:custGeom>
            <a:avLst/>
            <a:gdLst>
              <a:gd name="connsiteX0" fmla="*/ 1031884 w 2011319"/>
              <a:gd name="connsiteY0" fmla="*/ 0 h 2011318"/>
              <a:gd name="connsiteX1" fmla="*/ 1096217 w 2011319"/>
              <a:gd name="connsiteY1" fmla="*/ 26647 h 2011318"/>
              <a:gd name="connsiteX2" fmla="*/ 1984672 w 2011319"/>
              <a:gd name="connsiteY2" fmla="*/ 915103 h 2011318"/>
              <a:gd name="connsiteX3" fmla="*/ 1984672 w 2011319"/>
              <a:gd name="connsiteY3" fmla="*/ 1043769 h 2011318"/>
              <a:gd name="connsiteX4" fmla="*/ 1043770 w 2011319"/>
              <a:gd name="connsiteY4" fmla="*/ 1984671 h 2011318"/>
              <a:gd name="connsiteX5" fmla="*/ 915104 w 2011319"/>
              <a:gd name="connsiteY5" fmla="*/ 1984671 h 2011318"/>
              <a:gd name="connsiteX6" fmla="*/ 26648 w 2011319"/>
              <a:gd name="connsiteY6" fmla="*/ 1096215 h 2011318"/>
              <a:gd name="connsiteX7" fmla="*/ 26648 w 2011319"/>
              <a:gd name="connsiteY7" fmla="*/ 967549 h 2011318"/>
              <a:gd name="connsiteX8" fmla="*/ 967550 w 2011319"/>
              <a:gd name="connsiteY8" fmla="*/ 26647 h 2011318"/>
              <a:gd name="connsiteX9" fmla="*/ 1031884 w 2011319"/>
              <a:gd name="connsiteY9" fmla="*/ 0 h 201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1319" h="2011318">
                <a:moveTo>
                  <a:pt x="1031884" y="0"/>
                </a:moveTo>
                <a:cubicBezTo>
                  <a:pt x="1055168" y="0"/>
                  <a:pt x="1078452" y="8882"/>
                  <a:pt x="1096217" y="26647"/>
                </a:cubicBezTo>
                <a:lnTo>
                  <a:pt x="1984672" y="915103"/>
                </a:lnTo>
                <a:cubicBezTo>
                  <a:pt x="2020202" y="950633"/>
                  <a:pt x="2020202" y="1008239"/>
                  <a:pt x="1984672" y="1043769"/>
                </a:cubicBezTo>
                <a:lnTo>
                  <a:pt x="1043770" y="1984671"/>
                </a:lnTo>
                <a:cubicBezTo>
                  <a:pt x="1008240" y="2020201"/>
                  <a:pt x="950634" y="2020201"/>
                  <a:pt x="915104" y="1984671"/>
                </a:cubicBezTo>
                <a:lnTo>
                  <a:pt x="26648" y="1096215"/>
                </a:lnTo>
                <a:cubicBezTo>
                  <a:pt x="-8882" y="1060685"/>
                  <a:pt x="-8882" y="1003079"/>
                  <a:pt x="26648" y="967549"/>
                </a:cubicBezTo>
                <a:lnTo>
                  <a:pt x="967550" y="26647"/>
                </a:lnTo>
                <a:cubicBezTo>
                  <a:pt x="985315" y="8882"/>
                  <a:pt x="1008599" y="0"/>
                  <a:pt x="1031884" y="0"/>
                </a:cubicBezTo>
                <a:close/>
              </a:path>
            </a:pathLst>
          </a:custGeom>
        </p:spPr>
        <p:txBody>
          <a:bodyPr wrap="square">
            <a:noAutofit/>
          </a:bodyPr>
          <a:lstStyle/>
          <a:p>
            <a:endParaRPr lang="zh-CN" altLang="en-US"/>
          </a:p>
        </p:txBody>
      </p:sp>
      <p:sp>
        <p:nvSpPr>
          <p:cNvPr id="15" name="任意多边形: 形状 14"/>
          <p:cNvSpPr>
            <a:spLocks noGrp="1"/>
          </p:cNvSpPr>
          <p:nvPr>
            <p:ph type="pic" sz="quarter" idx="12"/>
          </p:nvPr>
        </p:nvSpPr>
        <p:spPr>
          <a:xfrm>
            <a:off x="4739453" y="4010466"/>
            <a:ext cx="2011319" cy="2011318"/>
          </a:xfrm>
          <a:custGeom>
            <a:avLst/>
            <a:gdLst>
              <a:gd name="connsiteX0" fmla="*/ 1031884 w 2011319"/>
              <a:gd name="connsiteY0" fmla="*/ 0 h 2011318"/>
              <a:gd name="connsiteX1" fmla="*/ 1096217 w 2011319"/>
              <a:gd name="connsiteY1" fmla="*/ 26647 h 2011318"/>
              <a:gd name="connsiteX2" fmla="*/ 1984672 w 2011319"/>
              <a:gd name="connsiteY2" fmla="*/ 915103 h 2011318"/>
              <a:gd name="connsiteX3" fmla="*/ 1984672 w 2011319"/>
              <a:gd name="connsiteY3" fmla="*/ 1043769 h 2011318"/>
              <a:gd name="connsiteX4" fmla="*/ 1043770 w 2011319"/>
              <a:gd name="connsiteY4" fmla="*/ 1984671 h 2011318"/>
              <a:gd name="connsiteX5" fmla="*/ 915104 w 2011319"/>
              <a:gd name="connsiteY5" fmla="*/ 1984671 h 2011318"/>
              <a:gd name="connsiteX6" fmla="*/ 26648 w 2011319"/>
              <a:gd name="connsiteY6" fmla="*/ 1096216 h 2011318"/>
              <a:gd name="connsiteX7" fmla="*/ 26648 w 2011319"/>
              <a:gd name="connsiteY7" fmla="*/ 967549 h 2011318"/>
              <a:gd name="connsiteX8" fmla="*/ 967550 w 2011319"/>
              <a:gd name="connsiteY8" fmla="*/ 26647 h 2011318"/>
              <a:gd name="connsiteX9" fmla="*/ 1031884 w 2011319"/>
              <a:gd name="connsiteY9" fmla="*/ 0 h 201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1319" h="2011318">
                <a:moveTo>
                  <a:pt x="1031884" y="0"/>
                </a:moveTo>
                <a:cubicBezTo>
                  <a:pt x="1055168" y="0"/>
                  <a:pt x="1078452" y="8882"/>
                  <a:pt x="1096217" y="26647"/>
                </a:cubicBezTo>
                <a:lnTo>
                  <a:pt x="1984672" y="915103"/>
                </a:lnTo>
                <a:cubicBezTo>
                  <a:pt x="2020202" y="950633"/>
                  <a:pt x="2020202" y="1008239"/>
                  <a:pt x="1984672" y="1043769"/>
                </a:cubicBezTo>
                <a:lnTo>
                  <a:pt x="1043770" y="1984671"/>
                </a:lnTo>
                <a:cubicBezTo>
                  <a:pt x="1008240" y="2020201"/>
                  <a:pt x="950634" y="2020201"/>
                  <a:pt x="915104" y="1984671"/>
                </a:cubicBezTo>
                <a:lnTo>
                  <a:pt x="26648" y="1096216"/>
                </a:lnTo>
                <a:cubicBezTo>
                  <a:pt x="-8882" y="1060686"/>
                  <a:pt x="-8882" y="1003079"/>
                  <a:pt x="26648" y="967549"/>
                </a:cubicBezTo>
                <a:lnTo>
                  <a:pt x="967550" y="26647"/>
                </a:lnTo>
                <a:cubicBezTo>
                  <a:pt x="985315" y="8882"/>
                  <a:pt x="1008600" y="0"/>
                  <a:pt x="1031884" y="0"/>
                </a:cubicBezTo>
                <a:close/>
              </a:path>
            </a:pathLst>
          </a:custGeom>
        </p:spPr>
        <p:txBody>
          <a:bodyPr wrap="square">
            <a:noAutofit/>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4" name="任意多边形: 形状 13"/>
          <p:cNvSpPr>
            <a:spLocks noGrp="1"/>
          </p:cNvSpPr>
          <p:nvPr>
            <p:ph type="pic" sz="quarter" idx="13"/>
          </p:nvPr>
        </p:nvSpPr>
        <p:spPr>
          <a:xfrm>
            <a:off x="4315366" y="2034973"/>
            <a:ext cx="2093747" cy="1201420"/>
          </a:xfrm>
          <a:custGeom>
            <a:avLst/>
            <a:gdLst>
              <a:gd name="connsiteX0" fmla="*/ 115228 w 2093747"/>
              <a:gd name="connsiteY0" fmla="*/ 0 h 1201420"/>
              <a:gd name="connsiteX1" fmla="*/ 1978519 w 2093747"/>
              <a:gd name="connsiteY1" fmla="*/ 0 h 1201420"/>
              <a:gd name="connsiteX2" fmla="*/ 2093747 w 2093747"/>
              <a:gd name="connsiteY2" fmla="*/ 115228 h 1201420"/>
              <a:gd name="connsiteX3" fmla="*/ 2093747 w 2093747"/>
              <a:gd name="connsiteY3" fmla="*/ 1086192 h 1201420"/>
              <a:gd name="connsiteX4" fmla="*/ 1978519 w 2093747"/>
              <a:gd name="connsiteY4" fmla="*/ 1201420 h 1201420"/>
              <a:gd name="connsiteX5" fmla="*/ 115228 w 2093747"/>
              <a:gd name="connsiteY5" fmla="*/ 1201420 h 1201420"/>
              <a:gd name="connsiteX6" fmla="*/ 0 w 2093747"/>
              <a:gd name="connsiteY6" fmla="*/ 1086192 h 1201420"/>
              <a:gd name="connsiteX7" fmla="*/ 0 w 2093747"/>
              <a:gd name="connsiteY7" fmla="*/ 115228 h 1201420"/>
              <a:gd name="connsiteX8" fmla="*/ 115228 w 2093747"/>
              <a:gd name="connsiteY8" fmla="*/ 0 h 120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3747" h="1201420">
                <a:moveTo>
                  <a:pt x="115228" y="0"/>
                </a:moveTo>
                <a:lnTo>
                  <a:pt x="1978519" y="0"/>
                </a:lnTo>
                <a:cubicBezTo>
                  <a:pt x="2042158" y="0"/>
                  <a:pt x="2093747" y="51589"/>
                  <a:pt x="2093747" y="115228"/>
                </a:cubicBezTo>
                <a:lnTo>
                  <a:pt x="2093747" y="1086192"/>
                </a:lnTo>
                <a:cubicBezTo>
                  <a:pt x="2093747" y="1149831"/>
                  <a:pt x="2042158" y="1201420"/>
                  <a:pt x="1978519" y="1201420"/>
                </a:cubicBezTo>
                <a:lnTo>
                  <a:pt x="115228" y="1201420"/>
                </a:lnTo>
                <a:cubicBezTo>
                  <a:pt x="51589" y="1201420"/>
                  <a:pt x="0" y="1149831"/>
                  <a:pt x="0" y="1086192"/>
                </a:cubicBezTo>
                <a:lnTo>
                  <a:pt x="0" y="115228"/>
                </a:lnTo>
                <a:cubicBezTo>
                  <a:pt x="0" y="51589"/>
                  <a:pt x="51589" y="0"/>
                  <a:pt x="115228" y="0"/>
                </a:cubicBezTo>
                <a:close/>
              </a:path>
            </a:pathLst>
          </a:custGeom>
        </p:spPr>
        <p:txBody>
          <a:bodyPr wrap="square">
            <a:noAutofit/>
          </a:bodyPr>
          <a:lstStyle/>
          <a:p>
            <a:endParaRPr lang="zh-CN" altLang="en-US"/>
          </a:p>
        </p:txBody>
      </p:sp>
      <p:sp>
        <p:nvSpPr>
          <p:cNvPr id="15" name="任意多边形: 形状 14"/>
          <p:cNvSpPr>
            <a:spLocks noGrp="1"/>
          </p:cNvSpPr>
          <p:nvPr>
            <p:ph type="pic" sz="quarter" idx="14"/>
          </p:nvPr>
        </p:nvSpPr>
        <p:spPr>
          <a:xfrm>
            <a:off x="4315366" y="3368473"/>
            <a:ext cx="2093747" cy="2298700"/>
          </a:xfrm>
          <a:custGeom>
            <a:avLst/>
            <a:gdLst>
              <a:gd name="connsiteX0" fmla="*/ 107849 w 2093747"/>
              <a:gd name="connsiteY0" fmla="*/ 0 h 2298700"/>
              <a:gd name="connsiteX1" fmla="*/ 1985898 w 2093747"/>
              <a:gd name="connsiteY1" fmla="*/ 0 h 2298700"/>
              <a:gd name="connsiteX2" fmla="*/ 2093747 w 2093747"/>
              <a:gd name="connsiteY2" fmla="*/ 107849 h 2298700"/>
              <a:gd name="connsiteX3" fmla="*/ 2093747 w 2093747"/>
              <a:gd name="connsiteY3" fmla="*/ 2190851 h 2298700"/>
              <a:gd name="connsiteX4" fmla="*/ 1985898 w 2093747"/>
              <a:gd name="connsiteY4" fmla="*/ 2298700 h 2298700"/>
              <a:gd name="connsiteX5" fmla="*/ 107849 w 2093747"/>
              <a:gd name="connsiteY5" fmla="*/ 2298700 h 2298700"/>
              <a:gd name="connsiteX6" fmla="*/ 0 w 2093747"/>
              <a:gd name="connsiteY6" fmla="*/ 2190851 h 2298700"/>
              <a:gd name="connsiteX7" fmla="*/ 0 w 2093747"/>
              <a:gd name="connsiteY7" fmla="*/ 107849 h 2298700"/>
              <a:gd name="connsiteX8" fmla="*/ 107849 w 2093747"/>
              <a:gd name="connsiteY8" fmla="*/ 0 h 229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3747" h="2298700">
                <a:moveTo>
                  <a:pt x="107849" y="0"/>
                </a:moveTo>
                <a:lnTo>
                  <a:pt x="1985898" y="0"/>
                </a:lnTo>
                <a:cubicBezTo>
                  <a:pt x="2045461" y="0"/>
                  <a:pt x="2093747" y="48286"/>
                  <a:pt x="2093747" y="107849"/>
                </a:cubicBezTo>
                <a:lnTo>
                  <a:pt x="2093747" y="2190851"/>
                </a:lnTo>
                <a:cubicBezTo>
                  <a:pt x="2093747" y="2250414"/>
                  <a:pt x="2045461" y="2298700"/>
                  <a:pt x="1985898" y="2298700"/>
                </a:cubicBezTo>
                <a:lnTo>
                  <a:pt x="107849" y="2298700"/>
                </a:lnTo>
                <a:cubicBezTo>
                  <a:pt x="48286" y="2298700"/>
                  <a:pt x="0" y="2250414"/>
                  <a:pt x="0" y="2190851"/>
                </a:cubicBezTo>
                <a:lnTo>
                  <a:pt x="0" y="107849"/>
                </a:lnTo>
                <a:cubicBezTo>
                  <a:pt x="0" y="48286"/>
                  <a:pt x="48286" y="0"/>
                  <a:pt x="107849" y="0"/>
                </a:cubicBezTo>
                <a:close/>
              </a:path>
            </a:pathLst>
          </a:custGeom>
        </p:spPr>
        <p:txBody>
          <a:bodyPr wrap="square">
            <a:noAutofit/>
          </a:bodyPr>
          <a:lstStyle/>
          <a:p>
            <a:endParaRPr lang="zh-CN" altLang="en-US"/>
          </a:p>
        </p:txBody>
      </p:sp>
      <p:sp>
        <p:nvSpPr>
          <p:cNvPr id="13" name="任意多边形: 形状 12"/>
          <p:cNvSpPr>
            <a:spLocks noGrp="1"/>
          </p:cNvSpPr>
          <p:nvPr>
            <p:ph type="pic" sz="quarter" idx="15"/>
          </p:nvPr>
        </p:nvSpPr>
        <p:spPr>
          <a:xfrm>
            <a:off x="6596436" y="2034973"/>
            <a:ext cx="4773780" cy="3632200"/>
          </a:xfrm>
          <a:custGeom>
            <a:avLst/>
            <a:gdLst>
              <a:gd name="connsiteX0" fmla="*/ 187095 w 4773780"/>
              <a:gd name="connsiteY0" fmla="*/ 0 h 3632200"/>
              <a:gd name="connsiteX1" fmla="*/ 4586685 w 4773780"/>
              <a:gd name="connsiteY1" fmla="*/ 0 h 3632200"/>
              <a:gd name="connsiteX2" fmla="*/ 4773780 w 4773780"/>
              <a:gd name="connsiteY2" fmla="*/ 187095 h 3632200"/>
              <a:gd name="connsiteX3" fmla="*/ 4773780 w 4773780"/>
              <a:gd name="connsiteY3" fmla="*/ 3445105 h 3632200"/>
              <a:gd name="connsiteX4" fmla="*/ 4586685 w 4773780"/>
              <a:gd name="connsiteY4" fmla="*/ 3632200 h 3632200"/>
              <a:gd name="connsiteX5" fmla="*/ 187095 w 4773780"/>
              <a:gd name="connsiteY5" fmla="*/ 3632200 h 3632200"/>
              <a:gd name="connsiteX6" fmla="*/ 0 w 4773780"/>
              <a:gd name="connsiteY6" fmla="*/ 3445105 h 3632200"/>
              <a:gd name="connsiteX7" fmla="*/ 0 w 4773780"/>
              <a:gd name="connsiteY7" fmla="*/ 187095 h 3632200"/>
              <a:gd name="connsiteX8" fmla="*/ 187095 w 4773780"/>
              <a:gd name="connsiteY8" fmla="*/ 0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3780" h="3632200">
                <a:moveTo>
                  <a:pt x="187095" y="0"/>
                </a:moveTo>
                <a:lnTo>
                  <a:pt x="4586685" y="0"/>
                </a:lnTo>
                <a:cubicBezTo>
                  <a:pt x="4690015" y="0"/>
                  <a:pt x="4773780" y="83765"/>
                  <a:pt x="4773780" y="187095"/>
                </a:cubicBezTo>
                <a:lnTo>
                  <a:pt x="4773780" y="3445105"/>
                </a:lnTo>
                <a:cubicBezTo>
                  <a:pt x="4773780" y="3548435"/>
                  <a:pt x="4690015" y="3632200"/>
                  <a:pt x="4586685" y="3632200"/>
                </a:cubicBezTo>
                <a:lnTo>
                  <a:pt x="187095" y="3632200"/>
                </a:lnTo>
                <a:cubicBezTo>
                  <a:pt x="83765" y="3632200"/>
                  <a:pt x="0" y="3548435"/>
                  <a:pt x="0" y="3445105"/>
                </a:cubicBezTo>
                <a:lnTo>
                  <a:pt x="0" y="187095"/>
                </a:lnTo>
                <a:cubicBezTo>
                  <a:pt x="0" y="83765"/>
                  <a:pt x="83765" y="0"/>
                  <a:pt x="187095" y="0"/>
                </a:cubicBezTo>
                <a:close/>
              </a:path>
            </a:pathLst>
          </a:custGeom>
        </p:spPr>
        <p:txBody>
          <a:bodyPr wrap="square">
            <a:noAutofit/>
          </a:bodyPr>
          <a:lstStyle/>
          <a:p>
            <a:endParaRPr lang="zh-CN" altLang="en-US"/>
          </a:p>
        </p:txBody>
      </p:sp>
      <p:sp>
        <p:nvSpPr>
          <p:cNvPr id="3" name="日期占位符 2"/>
          <p:cNvSpPr>
            <a:spLocks noGrp="1"/>
          </p:cNvSpPr>
          <p:nvPr>
            <p:ph type="dt" sz="half" idx="10"/>
          </p:nvPr>
        </p:nvSpPr>
        <p:spPr/>
        <p:txBody>
          <a:bodyPr/>
          <a:lstStyle/>
          <a:p>
            <a:fld id="{B1DC28D3-987D-401E-95A8-72784AD93D33}" type="datetimeFigureOut">
              <a:rPr lang="zh-CN" altLang="en-US" smtClean="0"/>
              <a:t>2022/1/18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7A4A5A-5C6D-4E6F-81A3-06DF189A7A6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6" name="任意多边形: 形状 25"/>
          <p:cNvSpPr>
            <a:spLocks noGrp="1"/>
          </p:cNvSpPr>
          <p:nvPr>
            <p:ph type="pic" sz="quarter" idx="18"/>
          </p:nvPr>
        </p:nvSpPr>
        <p:spPr>
          <a:xfrm>
            <a:off x="9089489"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8"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1" name="任意多边形: 形状 30"/>
          <p:cNvSpPr>
            <a:spLocks noGrp="1"/>
          </p:cNvSpPr>
          <p:nvPr>
            <p:ph type="pic" sz="quarter" idx="14"/>
          </p:nvPr>
        </p:nvSpPr>
        <p:spPr>
          <a:xfrm>
            <a:off x="1538935"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2" name="任意多边形: 形状 31"/>
          <p:cNvSpPr>
            <a:spLocks noGrp="1"/>
          </p:cNvSpPr>
          <p:nvPr>
            <p:ph type="pic" sz="quarter" idx="15"/>
          </p:nvPr>
        </p:nvSpPr>
        <p:spPr>
          <a:xfrm>
            <a:off x="3426574"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3" name="任意多边形: 形状 32"/>
          <p:cNvSpPr>
            <a:spLocks noGrp="1"/>
          </p:cNvSpPr>
          <p:nvPr>
            <p:ph type="pic" sz="quarter" idx="16"/>
          </p:nvPr>
        </p:nvSpPr>
        <p:spPr>
          <a:xfrm>
            <a:off x="5314212"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4" name="任意多边形: 形状 33"/>
          <p:cNvSpPr>
            <a:spLocks noGrp="1"/>
          </p:cNvSpPr>
          <p:nvPr>
            <p:ph type="pic" sz="quarter" idx="17"/>
          </p:nvPr>
        </p:nvSpPr>
        <p:spPr>
          <a:xfrm>
            <a:off x="7201851"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27" name="任意多边形: 形状 26"/>
          <p:cNvSpPr>
            <a:spLocks noGrp="1"/>
          </p:cNvSpPr>
          <p:nvPr>
            <p:ph type="pic" sz="quarter" idx="10"/>
          </p:nvPr>
        </p:nvSpPr>
        <p:spPr>
          <a:xfrm>
            <a:off x="2461837"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dirty="0"/>
          </a:p>
        </p:txBody>
      </p:sp>
      <p:sp>
        <p:nvSpPr>
          <p:cNvPr id="28" name="任意多边形: 形状 27"/>
          <p:cNvSpPr>
            <a:spLocks noGrp="1"/>
          </p:cNvSpPr>
          <p:nvPr>
            <p:ph type="pic" sz="quarter" idx="11"/>
          </p:nvPr>
        </p:nvSpPr>
        <p:spPr>
          <a:xfrm>
            <a:off x="4349476"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dirty="0"/>
          </a:p>
        </p:txBody>
      </p:sp>
      <p:sp>
        <p:nvSpPr>
          <p:cNvPr id="29" name="任意多边形: 形状 28"/>
          <p:cNvSpPr>
            <a:spLocks noGrp="1"/>
          </p:cNvSpPr>
          <p:nvPr>
            <p:ph type="pic" sz="quarter" idx="12"/>
          </p:nvPr>
        </p:nvSpPr>
        <p:spPr>
          <a:xfrm>
            <a:off x="6237114"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5" y="20398"/>
                  <a:pt x="746385" y="0"/>
                  <a:pt x="799855" y="0"/>
                </a:cubicBezTo>
                <a:close/>
              </a:path>
            </a:pathLst>
          </a:custGeom>
        </p:spPr>
        <p:txBody>
          <a:bodyPr wrap="square">
            <a:noAutofit/>
          </a:bodyPr>
          <a:lstStyle/>
          <a:p>
            <a:endParaRPr lang="zh-CN" altLang="en-US"/>
          </a:p>
        </p:txBody>
      </p:sp>
      <p:sp>
        <p:nvSpPr>
          <p:cNvPr id="30" name="任意多边形: 形状 29"/>
          <p:cNvSpPr>
            <a:spLocks noGrp="1"/>
          </p:cNvSpPr>
          <p:nvPr>
            <p:ph type="pic" sz="quarter" idx="13"/>
          </p:nvPr>
        </p:nvSpPr>
        <p:spPr>
          <a:xfrm>
            <a:off x="8124752"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4" y="20398"/>
                  <a:pt x="947591" y="61194"/>
                </a:cubicBezTo>
                <a:lnTo>
                  <a:pt x="1538516" y="652119"/>
                </a:lnTo>
                <a:cubicBezTo>
                  <a:pt x="1620108" y="733712"/>
                  <a:pt x="1620108" y="865999"/>
                  <a:pt x="1538516" y="947591"/>
                </a:cubicBezTo>
                <a:lnTo>
                  <a:pt x="947591" y="1538516"/>
                </a:lnTo>
                <a:cubicBezTo>
                  <a:pt x="865998"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1DC28D3-987D-401E-95A8-72784AD93D33}" type="datetimeFigureOut">
              <a:rPr lang="zh-CN" altLang="en-US" smtClean="0"/>
              <a:t>2022/1/18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7A4A5A-5C6D-4E6F-81A3-06DF189A7A65}" type="slidenum">
              <a:rPr lang="zh-CN" altLang="en-US" smtClean="0"/>
              <a:t>‹#›</a:t>
            </a:fld>
            <a:endParaRPr lang="zh-CN" altLang="en-US"/>
          </a:p>
        </p:txBody>
      </p:sp>
      <p:sp>
        <p:nvSpPr>
          <p:cNvPr id="7" name="矩形 6"/>
          <p:cNvSpPr/>
          <p:nvPr userDrawn="1"/>
        </p:nvSpPr>
        <p:spPr>
          <a:xfrm>
            <a:off x="8729683" y="6422330"/>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5" name="任意多边形: 形状 14"/>
          <p:cNvSpPr>
            <a:spLocks noGrp="1"/>
          </p:cNvSpPr>
          <p:nvPr>
            <p:ph type="pic" sz="quarter" idx="10"/>
          </p:nvPr>
        </p:nvSpPr>
        <p:spPr>
          <a:xfrm>
            <a:off x="3507265" y="2359368"/>
            <a:ext cx="1627407" cy="2887019"/>
          </a:xfrm>
          <a:custGeom>
            <a:avLst/>
            <a:gdLst>
              <a:gd name="connsiteX0" fmla="*/ 0 w 1627407"/>
              <a:gd name="connsiteY0" fmla="*/ 0 h 2887019"/>
              <a:gd name="connsiteX1" fmla="*/ 1627407 w 1627407"/>
              <a:gd name="connsiteY1" fmla="*/ 0 h 2887019"/>
              <a:gd name="connsiteX2" fmla="*/ 1627407 w 1627407"/>
              <a:gd name="connsiteY2" fmla="*/ 2887019 h 2887019"/>
              <a:gd name="connsiteX3" fmla="*/ 0 w 1627407"/>
              <a:gd name="connsiteY3" fmla="*/ 2887019 h 2887019"/>
            </a:gdLst>
            <a:ahLst/>
            <a:cxnLst>
              <a:cxn ang="0">
                <a:pos x="connsiteX0" y="connsiteY0"/>
              </a:cxn>
              <a:cxn ang="0">
                <a:pos x="connsiteX1" y="connsiteY1"/>
              </a:cxn>
              <a:cxn ang="0">
                <a:pos x="connsiteX2" y="connsiteY2"/>
              </a:cxn>
              <a:cxn ang="0">
                <a:pos x="connsiteX3" y="connsiteY3"/>
              </a:cxn>
            </a:cxnLst>
            <a:rect l="l" t="t" r="r" b="b"/>
            <a:pathLst>
              <a:path w="1627407" h="2887019">
                <a:moveTo>
                  <a:pt x="0" y="0"/>
                </a:moveTo>
                <a:lnTo>
                  <a:pt x="1627407" y="0"/>
                </a:lnTo>
                <a:lnTo>
                  <a:pt x="1627407" y="2887019"/>
                </a:lnTo>
                <a:lnTo>
                  <a:pt x="0" y="2887019"/>
                </a:lnTo>
                <a:close/>
              </a:path>
            </a:pathLst>
          </a:custGeom>
        </p:spPr>
        <p:txBody>
          <a:bodyPr wrap="square">
            <a:noAutofit/>
          </a:bodyPr>
          <a:lstStyle/>
          <a:p>
            <a:endParaRPr lang="zh-CN" altLang="en-US"/>
          </a:p>
        </p:txBody>
      </p:sp>
      <p:sp>
        <p:nvSpPr>
          <p:cNvPr id="14" name="任意多边形: 形状 13"/>
          <p:cNvSpPr>
            <a:spLocks noGrp="1"/>
          </p:cNvSpPr>
          <p:nvPr>
            <p:ph type="pic" sz="quarter" idx="11"/>
          </p:nvPr>
        </p:nvSpPr>
        <p:spPr>
          <a:xfrm>
            <a:off x="1311274" y="2359368"/>
            <a:ext cx="1627407" cy="2887019"/>
          </a:xfrm>
          <a:custGeom>
            <a:avLst/>
            <a:gdLst>
              <a:gd name="connsiteX0" fmla="*/ 0 w 1627407"/>
              <a:gd name="connsiteY0" fmla="*/ 0 h 2887019"/>
              <a:gd name="connsiteX1" fmla="*/ 1627407 w 1627407"/>
              <a:gd name="connsiteY1" fmla="*/ 0 h 2887019"/>
              <a:gd name="connsiteX2" fmla="*/ 1627407 w 1627407"/>
              <a:gd name="connsiteY2" fmla="*/ 2887019 h 2887019"/>
              <a:gd name="connsiteX3" fmla="*/ 0 w 1627407"/>
              <a:gd name="connsiteY3" fmla="*/ 2887019 h 2887019"/>
            </a:gdLst>
            <a:ahLst/>
            <a:cxnLst>
              <a:cxn ang="0">
                <a:pos x="connsiteX0" y="connsiteY0"/>
              </a:cxn>
              <a:cxn ang="0">
                <a:pos x="connsiteX1" y="connsiteY1"/>
              </a:cxn>
              <a:cxn ang="0">
                <a:pos x="connsiteX2" y="connsiteY2"/>
              </a:cxn>
              <a:cxn ang="0">
                <a:pos x="connsiteX3" y="connsiteY3"/>
              </a:cxn>
            </a:cxnLst>
            <a:rect l="l" t="t" r="r" b="b"/>
            <a:pathLst>
              <a:path w="1627407" h="2887019">
                <a:moveTo>
                  <a:pt x="0" y="0"/>
                </a:moveTo>
                <a:lnTo>
                  <a:pt x="1627407" y="0"/>
                </a:lnTo>
                <a:lnTo>
                  <a:pt x="1627407" y="2887019"/>
                </a:lnTo>
                <a:lnTo>
                  <a:pt x="0" y="2887019"/>
                </a:lnTo>
                <a:close/>
              </a:path>
            </a:pathLst>
          </a:custGeom>
        </p:spPr>
        <p:txBody>
          <a:bodyPr wrap="square">
            <a:noAutofit/>
          </a:bodyPr>
          <a:lstStyle/>
          <a:p>
            <a:endParaRPr lang="zh-CN" altLang="en-US"/>
          </a:p>
        </p:txBody>
      </p:sp>
      <p:sp>
        <p:nvSpPr>
          <p:cNvPr id="13" name="任意多边形: 形状 12"/>
          <p:cNvSpPr>
            <a:spLocks noGrp="1"/>
          </p:cNvSpPr>
          <p:nvPr>
            <p:ph type="pic" sz="quarter" idx="12"/>
          </p:nvPr>
        </p:nvSpPr>
        <p:spPr>
          <a:xfrm>
            <a:off x="2295507" y="1895063"/>
            <a:ext cx="1901775" cy="3373748"/>
          </a:xfrm>
          <a:custGeom>
            <a:avLst/>
            <a:gdLst>
              <a:gd name="connsiteX0" fmla="*/ 0 w 1901775"/>
              <a:gd name="connsiteY0" fmla="*/ 0 h 3373748"/>
              <a:gd name="connsiteX1" fmla="*/ 1901775 w 1901775"/>
              <a:gd name="connsiteY1" fmla="*/ 0 h 3373748"/>
              <a:gd name="connsiteX2" fmla="*/ 1901775 w 1901775"/>
              <a:gd name="connsiteY2" fmla="*/ 3373748 h 3373748"/>
              <a:gd name="connsiteX3" fmla="*/ 0 w 1901775"/>
              <a:gd name="connsiteY3" fmla="*/ 3373748 h 3373748"/>
            </a:gdLst>
            <a:ahLst/>
            <a:cxnLst>
              <a:cxn ang="0">
                <a:pos x="connsiteX0" y="connsiteY0"/>
              </a:cxn>
              <a:cxn ang="0">
                <a:pos x="connsiteX1" y="connsiteY1"/>
              </a:cxn>
              <a:cxn ang="0">
                <a:pos x="connsiteX2" y="connsiteY2"/>
              </a:cxn>
              <a:cxn ang="0">
                <a:pos x="connsiteX3" y="connsiteY3"/>
              </a:cxn>
            </a:cxnLst>
            <a:rect l="l" t="t" r="r" b="b"/>
            <a:pathLst>
              <a:path w="1901775" h="3373748">
                <a:moveTo>
                  <a:pt x="0" y="0"/>
                </a:moveTo>
                <a:lnTo>
                  <a:pt x="1901775" y="0"/>
                </a:lnTo>
                <a:lnTo>
                  <a:pt x="1901775" y="3373748"/>
                </a:lnTo>
                <a:lnTo>
                  <a:pt x="0" y="3373748"/>
                </a:lnTo>
                <a:close/>
              </a:path>
            </a:pathLst>
          </a:custGeom>
        </p:spPr>
        <p:txBody>
          <a:bodyPr wrap="square">
            <a:noAutofit/>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0" y="1"/>
            <a:ext cx="5778474" cy="5747783"/>
          </a:xfrm>
          <a:custGeom>
            <a:avLst/>
            <a:gdLst>
              <a:gd name="connsiteX0" fmla="*/ 2119001 w 5778474"/>
              <a:gd name="connsiteY0" fmla="*/ 3618970 h 5747783"/>
              <a:gd name="connsiteX1" fmla="*/ 2315600 w 5778474"/>
              <a:gd name="connsiteY1" fmla="*/ 3700404 h 5747783"/>
              <a:gd name="connsiteX2" fmla="*/ 3101974 w 5778474"/>
              <a:gd name="connsiteY2" fmla="*/ 4486778 h 5747783"/>
              <a:gd name="connsiteX3" fmla="*/ 3101974 w 5778474"/>
              <a:gd name="connsiteY3" fmla="*/ 4879976 h 5747783"/>
              <a:gd name="connsiteX4" fmla="*/ 2315600 w 5778474"/>
              <a:gd name="connsiteY4" fmla="*/ 5666350 h 5747783"/>
              <a:gd name="connsiteX5" fmla="*/ 1922402 w 5778474"/>
              <a:gd name="connsiteY5" fmla="*/ 5666350 h 5747783"/>
              <a:gd name="connsiteX6" fmla="*/ 1136028 w 5778474"/>
              <a:gd name="connsiteY6" fmla="*/ 4879976 h 5747783"/>
              <a:gd name="connsiteX7" fmla="*/ 1136028 w 5778474"/>
              <a:gd name="connsiteY7" fmla="*/ 4486778 h 5747783"/>
              <a:gd name="connsiteX8" fmla="*/ 1922402 w 5778474"/>
              <a:gd name="connsiteY8" fmla="*/ 3700404 h 5747783"/>
              <a:gd name="connsiteX9" fmla="*/ 2119001 w 5778474"/>
              <a:gd name="connsiteY9" fmla="*/ 3618970 h 5747783"/>
              <a:gd name="connsiteX10" fmla="*/ 821473 w 5778474"/>
              <a:gd name="connsiteY10" fmla="*/ 2321442 h 5747783"/>
              <a:gd name="connsiteX11" fmla="*/ 1018072 w 5778474"/>
              <a:gd name="connsiteY11" fmla="*/ 2402876 h 5747783"/>
              <a:gd name="connsiteX12" fmla="*/ 1804446 w 5778474"/>
              <a:gd name="connsiteY12" fmla="*/ 3189250 h 5747783"/>
              <a:gd name="connsiteX13" fmla="*/ 1804446 w 5778474"/>
              <a:gd name="connsiteY13" fmla="*/ 3582448 h 5747783"/>
              <a:gd name="connsiteX14" fmla="*/ 1018072 w 5778474"/>
              <a:gd name="connsiteY14" fmla="*/ 4368823 h 5747783"/>
              <a:gd name="connsiteX15" fmla="*/ 624874 w 5778474"/>
              <a:gd name="connsiteY15" fmla="*/ 4368823 h 5747783"/>
              <a:gd name="connsiteX16" fmla="*/ 0 w 5778474"/>
              <a:gd name="connsiteY16" fmla="*/ 3743949 h 5747783"/>
              <a:gd name="connsiteX17" fmla="*/ 0 w 5778474"/>
              <a:gd name="connsiteY17" fmla="*/ 3027750 h 5747783"/>
              <a:gd name="connsiteX18" fmla="*/ 624874 w 5778474"/>
              <a:gd name="connsiteY18" fmla="*/ 2402876 h 5747783"/>
              <a:gd name="connsiteX19" fmla="*/ 821473 w 5778474"/>
              <a:gd name="connsiteY19" fmla="*/ 2321442 h 5747783"/>
              <a:gd name="connsiteX20" fmla="*/ 3416534 w 5778474"/>
              <a:gd name="connsiteY20" fmla="*/ 2321437 h 5747783"/>
              <a:gd name="connsiteX21" fmla="*/ 3613133 w 5778474"/>
              <a:gd name="connsiteY21" fmla="*/ 2402870 h 5747783"/>
              <a:gd name="connsiteX22" fmla="*/ 4399507 w 5778474"/>
              <a:gd name="connsiteY22" fmla="*/ 3189245 h 5747783"/>
              <a:gd name="connsiteX23" fmla="*/ 4399507 w 5778474"/>
              <a:gd name="connsiteY23" fmla="*/ 3582443 h 5747783"/>
              <a:gd name="connsiteX24" fmla="*/ 3613133 w 5778474"/>
              <a:gd name="connsiteY24" fmla="*/ 4368817 h 5747783"/>
              <a:gd name="connsiteX25" fmla="*/ 3219935 w 5778474"/>
              <a:gd name="connsiteY25" fmla="*/ 4368817 h 5747783"/>
              <a:gd name="connsiteX26" fmla="*/ 2433561 w 5778474"/>
              <a:gd name="connsiteY26" fmla="*/ 3582443 h 5747783"/>
              <a:gd name="connsiteX27" fmla="*/ 2433561 w 5778474"/>
              <a:gd name="connsiteY27" fmla="*/ 3189245 h 5747783"/>
              <a:gd name="connsiteX28" fmla="*/ 3219935 w 5778474"/>
              <a:gd name="connsiteY28" fmla="*/ 2402870 h 5747783"/>
              <a:gd name="connsiteX29" fmla="*/ 3416534 w 5778474"/>
              <a:gd name="connsiteY29" fmla="*/ 2321437 h 5747783"/>
              <a:gd name="connsiteX30" fmla="*/ 0 w 5778474"/>
              <a:gd name="connsiteY30" fmla="*/ 1384804 h 5747783"/>
              <a:gd name="connsiteX31" fmla="*/ 506920 w 5778474"/>
              <a:gd name="connsiteY31" fmla="*/ 1891724 h 5747783"/>
              <a:gd name="connsiteX32" fmla="*/ 506919 w 5778474"/>
              <a:gd name="connsiteY32" fmla="*/ 2284921 h 5747783"/>
              <a:gd name="connsiteX33" fmla="*/ 0 w 5778474"/>
              <a:gd name="connsiteY33" fmla="*/ 2791839 h 5747783"/>
              <a:gd name="connsiteX34" fmla="*/ 2119006 w 5778474"/>
              <a:gd name="connsiteY34" fmla="*/ 1023909 h 5747783"/>
              <a:gd name="connsiteX35" fmla="*/ 2315606 w 5778474"/>
              <a:gd name="connsiteY35" fmla="*/ 1105343 h 5747783"/>
              <a:gd name="connsiteX36" fmla="*/ 3101980 w 5778474"/>
              <a:gd name="connsiteY36" fmla="*/ 1891717 h 5747783"/>
              <a:gd name="connsiteX37" fmla="*/ 3101980 w 5778474"/>
              <a:gd name="connsiteY37" fmla="*/ 2284914 h 5747783"/>
              <a:gd name="connsiteX38" fmla="*/ 2315606 w 5778474"/>
              <a:gd name="connsiteY38" fmla="*/ 3071289 h 5747783"/>
              <a:gd name="connsiteX39" fmla="*/ 1922408 w 5778474"/>
              <a:gd name="connsiteY39" fmla="*/ 3071289 h 5747783"/>
              <a:gd name="connsiteX40" fmla="*/ 1136034 w 5778474"/>
              <a:gd name="connsiteY40" fmla="*/ 2284914 h 5747783"/>
              <a:gd name="connsiteX41" fmla="*/ 1136034 w 5778474"/>
              <a:gd name="connsiteY41" fmla="*/ 1891716 h 5747783"/>
              <a:gd name="connsiteX42" fmla="*/ 1922408 w 5778474"/>
              <a:gd name="connsiteY42" fmla="*/ 1105342 h 5747783"/>
              <a:gd name="connsiteX43" fmla="*/ 2119006 w 5778474"/>
              <a:gd name="connsiteY43" fmla="*/ 1023909 h 5747783"/>
              <a:gd name="connsiteX44" fmla="*/ 4714068 w 5778474"/>
              <a:gd name="connsiteY44" fmla="*/ 1023903 h 5747783"/>
              <a:gd name="connsiteX45" fmla="*/ 4910667 w 5778474"/>
              <a:gd name="connsiteY45" fmla="*/ 1105337 h 5747783"/>
              <a:gd name="connsiteX46" fmla="*/ 5697041 w 5778474"/>
              <a:gd name="connsiteY46" fmla="*/ 1891711 h 5747783"/>
              <a:gd name="connsiteX47" fmla="*/ 5697041 w 5778474"/>
              <a:gd name="connsiteY47" fmla="*/ 2284909 h 5747783"/>
              <a:gd name="connsiteX48" fmla="*/ 4910667 w 5778474"/>
              <a:gd name="connsiteY48" fmla="*/ 3071283 h 5747783"/>
              <a:gd name="connsiteX49" fmla="*/ 4517469 w 5778474"/>
              <a:gd name="connsiteY49" fmla="*/ 3071283 h 5747783"/>
              <a:gd name="connsiteX50" fmla="*/ 3731095 w 5778474"/>
              <a:gd name="connsiteY50" fmla="*/ 2284909 h 5747783"/>
              <a:gd name="connsiteX51" fmla="*/ 3731095 w 5778474"/>
              <a:gd name="connsiteY51" fmla="*/ 1891711 h 5747783"/>
              <a:gd name="connsiteX52" fmla="*/ 4517469 w 5778474"/>
              <a:gd name="connsiteY52" fmla="*/ 1105337 h 5747783"/>
              <a:gd name="connsiteX53" fmla="*/ 4714068 w 5778474"/>
              <a:gd name="connsiteY53" fmla="*/ 1023903 h 5747783"/>
              <a:gd name="connsiteX54" fmla="*/ 3027750 w 5778474"/>
              <a:gd name="connsiteY54" fmla="*/ 0 h 5747783"/>
              <a:gd name="connsiteX55" fmla="*/ 3805329 w 5778474"/>
              <a:gd name="connsiteY55" fmla="*/ 0 h 5747783"/>
              <a:gd name="connsiteX56" fmla="*/ 4399513 w 5778474"/>
              <a:gd name="connsiteY56" fmla="*/ 594184 h 5747783"/>
              <a:gd name="connsiteX57" fmla="*/ 4399513 w 5778474"/>
              <a:gd name="connsiteY57" fmla="*/ 987382 h 5747783"/>
              <a:gd name="connsiteX58" fmla="*/ 3613139 w 5778474"/>
              <a:gd name="connsiteY58" fmla="*/ 1773756 h 5747783"/>
              <a:gd name="connsiteX59" fmla="*/ 3219941 w 5778474"/>
              <a:gd name="connsiteY59" fmla="*/ 1773756 h 5747783"/>
              <a:gd name="connsiteX60" fmla="*/ 2433567 w 5778474"/>
              <a:gd name="connsiteY60" fmla="*/ 987382 h 5747783"/>
              <a:gd name="connsiteX61" fmla="*/ 2433567 w 5778474"/>
              <a:gd name="connsiteY61" fmla="*/ 594184 h 5747783"/>
              <a:gd name="connsiteX62" fmla="*/ 2791841 w 5778474"/>
              <a:gd name="connsiteY62" fmla="*/ 0 h 5747783"/>
              <a:gd name="connsiteX63" fmla="*/ 2315612 w 5778474"/>
              <a:gd name="connsiteY63" fmla="*/ 476229 h 5747783"/>
              <a:gd name="connsiteX64" fmla="*/ 1922415 w 5778474"/>
              <a:gd name="connsiteY64" fmla="*/ 476230 h 5747783"/>
              <a:gd name="connsiteX65" fmla="*/ 1446185 w 5778474"/>
              <a:gd name="connsiteY65" fmla="*/ 1 h 5747783"/>
              <a:gd name="connsiteX66" fmla="*/ 432697 w 5778474"/>
              <a:gd name="connsiteY66" fmla="*/ 0 h 5747783"/>
              <a:gd name="connsiteX67" fmla="*/ 1210263 w 5778474"/>
              <a:gd name="connsiteY67" fmla="*/ 0 h 5747783"/>
              <a:gd name="connsiteX68" fmla="*/ 1804453 w 5778474"/>
              <a:gd name="connsiteY68" fmla="*/ 594190 h 5747783"/>
              <a:gd name="connsiteX69" fmla="*/ 1804453 w 5778474"/>
              <a:gd name="connsiteY69" fmla="*/ 987388 h 5747783"/>
              <a:gd name="connsiteX70" fmla="*/ 1018079 w 5778474"/>
              <a:gd name="connsiteY70" fmla="*/ 1773762 h 5747783"/>
              <a:gd name="connsiteX71" fmla="*/ 624881 w 5778474"/>
              <a:gd name="connsiteY71" fmla="*/ 1773762 h 5747783"/>
              <a:gd name="connsiteX72" fmla="*/ 0 w 5778474"/>
              <a:gd name="connsiteY72" fmla="*/ 1148882 h 5747783"/>
              <a:gd name="connsiteX73" fmla="*/ 0 w 5778474"/>
              <a:gd name="connsiteY73" fmla="*/ 432696 h 574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5778474" h="5747783">
                <a:moveTo>
                  <a:pt x="2119001" y="3618970"/>
                </a:moveTo>
                <a:cubicBezTo>
                  <a:pt x="2190156" y="3618970"/>
                  <a:pt x="2261310" y="3646114"/>
                  <a:pt x="2315600" y="3700404"/>
                </a:cubicBezTo>
                <a:lnTo>
                  <a:pt x="3101974" y="4486778"/>
                </a:lnTo>
                <a:cubicBezTo>
                  <a:pt x="3210552" y="4595356"/>
                  <a:pt x="3210552" y="4771398"/>
                  <a:pt x="3101974" y="4879976"/>
                </a:cubicBezTo>
                <a:lnTo>
                  <a:pt x="2315600" y="5666350"/>
                </a:lnTo>
                <a:cubicBezTo>
                  <a:pt x="2207022" y="5774928"/>
                  <a:pt x="2030980" y="5774928"/>
                  <a:pt x="1922402" y="5666350"/>
                </a:cubicBezTo>
                <a:lnTo>
                  <a:pt x="1136028" y="4879976"/>
                </a:lnTo>
                <a:cubicBezTo>
                  <a:pt x="1027449" y="4771398"/>
                  <a:pt x="1027449" y="4595356"/>
                  <a:pt x="1136028" y="4486778"/>
                </a:cubicBezTo>
                <a:lnTo>
                  <a:pt x="1922402" y="3700404"/>
                </a:lnTo>
                <a:cubicBezTo>
                  <a:pt x="1976691" y="3646114"/>
                  <a:pt x="2047846" y="3618970"/>
                  <a:pt x="2119001" y="3618970"/>
                </a:cubicBezTo>
                <a:close/>
                <a:moveTo>
                  <a:pt x="821473" y="2321442"/>
                </a:moveTo>
                <a:cubicBezTo>
                  <a:pt x="892629" y="2321443"/>
                  <a:pt x="963784" y="2348587"/>
                  <a:pt x="1018072" y="2402876"/>
                </a:cubicBezTo>
                <a:lnTo>
                  <a:pt x="1804446" y="3189250"/>
                </a:lnTo>
                <a:cubicBezTo>
                  <a:pt x="1913025" y="3297829"/>
                  <a:pt x="1913025" y="3473870"/>
                  <a:pt x="1804446" y="3582448"/>
                </a:cubicBezTo>
                <a:lnTo>
                  <a:pt x="1018072" y="4368823"/>
                </a:lnTo>
                <a:cubicBezTo>
                  <a:pt x="909494" y="4477401"/>
                  <a:pt x="733453" y="4477401"/>
                  <a:pt x="624874" y="4368823"/>
                </a:cubicBezTo>
                <a:lnTo>
                  <a:pt x="0" y="3743949"/>
                </a:lnTo>
                <a:lnTo>
                  <a:pt x="0" y="3027750"/>
                </a:lnTo>
                <a:lnTo>
                  <a:pt x="624874" y="2402876"/>
                </a:lnTo>
                <a:cubicBezTo>
                  <a:pt x="679163" y="2348587"/>
                  <a:pt x="750318" y="2321443"/>
                  <a:pt x="821473" y="2321442"/>
                </a:cubicBezTo>
                <a:close/>
                <a:moveTo>
                  <a:pt x="3416534" y="2321437"/>
                </a:moveTo>
                <a:cubicBezTo>
                  <a:pt x="3487689" y="2321437"/>
                  <a:pt x="3558844" y="2348582"/>
                  <a:pt x="3613133" y="2402870"/>
                </a:cubicBezTo>
                <a:lnTo>
                  <a:pt x="4399507" y="3189245"/>
                </a:lnTo>
                <a:cubicBezTo>
                  <a:pt x="4508086" y="3297822"/>
                  <a:pt x="4508086" y="3473865"/>
                  <a:pt x="4399507" y="3582443"/>
                </a:cubicBezTo>
                <a:lnTo>
                  <a:pt x="3613133" y="4368817"/>
                </a:lnTo>
                <a:cubicBezTo>
                  <a:pt x="3504555" y="4477395"/>
                  <a:pt x="3328513" y="4477395"/>
                  <a:pt x="3219935" y="4368817"/>
                </a:cubicBezTo>
                <a:lnTo>
                  <a:pt x="2433561" y="3582443"/>
                </a:lnTo>
                <a:cubicBezTo>
                  <a:pt x="2324983" y="3473864"/>
                  <a:pt x="2324983" y="3297823"/>
                  <a:pt x="2433561" y="3189245"/>
                </a:cubicBezTo>
                <a:lnTo>
                  <a:pt x="3219935" y="2402870"/>
                </a:lnTo>
                <a:cubicBezTo>
                  <a:pt x="3274224" y="2348582"/>
                  <a:pt x="3345379" y="2321437"/>
                  <a:pt x="3416534" y="2321437"/>
                </a:cubicBezTo>
                <a:close/>
                <a:moveTo>
                  <a:pt x="0" y="1384804"/>
                </a:moveTo>
                <a:lnTo>
                  <a:pt x="506920" y="1891724"/>
                </a:lnTo>
                <a:cubicBezTo>
                  <a:pt x="615498" y="2000302"/>
                  <a:pt x="615497" y="2176342"/>
                  <a:pt x="506919" y="2284921"/>
                </a:cubicBezTo>
                <a:lnTo>
                  <a:pt x="0" y="2791839"/>
                </a:lnTo>
                <a:close/>
                <a:moveTo>
                  <a:pt x="2119006" y="1023909"/>
                </a:moveTo>
                <a:cubicBezTo>
                  <a:pt x="2190162" y="1023908"/>
                  <a:pt x="2261317" y="1051054"/>
                  <a:pt x="2315606" y="1105343"/>
                </a:cubicBezTo>
                <a:lnTo>
                  <a:pt x="3101980" y="1891717"/>
                </a:lnTo>
                <a:cubicBezTo>
                  <a:pt x="3210558" y="2000296"/>
                  <a:pt x="3210558" y="2176337"/>
                  <a:pt x="3101980" y="2284914"/>
                </a:cubicBezTo>
                <a:lnTo>
                  <a:pt x="2315606" y="3071289"/>
                </a:lnTo>
                <a:cubicBezTo>
                  <a:pt x="2207028" y="3179867"/>
                  <a:pt x="2030987" y="3179867"/>
                  <a:pt x="1922408" y="3071289"/>
                </a:cubicBezTo>
                <a:lnTo>
                  <a:pt x="1136034" y="2284914"/>
                </a:lnTo>
                <a:cubicBezTo>
                  <a:pt x="1027455" y="2176337"/>
                  <a:pt x="1027455" y="2000296"/>
                  <a:pt x="1136034" y="1891716"/>
                </a:cubicBezTo>
                <a:lnTo>
                  <a:pt x="1922408" y="1105342"/>
                </a:lnTo>
                <a:cubicBezTo>
                  <a:pt x="1976697" y="1051053"/>
                  <a:pt x="2047852" y="1023909"/>
                  <a:pt x="2119006" y="1023909"/>
                </a:cubicBezTo>
                <a:close/>
                <a:moveTo>
                  <a:pt x="4714068" y="1023903"/>
                </a:moveTo>
                <a:cubicBezTo>
                  <a:pt x="4785223" y="1023903"/>
                  <a:pt x="4856377" y="1051048"/>
                  <a:pt x="4910667" y="1105337"/>
                </a:cubicBezTo>
                <a:lnTo>
                  <a:pt x="5697041" y="1891711"/>
                </a:lnTo>
                <a:cubicBezTo>
                  <a:pt x="5805619" y="2000289"/>
                  <a:pt x="5805619" y="2176331"/>
                  <a:pt x="5697041" y="2284909"/>
                </a:cubicBezTo>
                <a:lnTo>
                  <a:pt x="4910667" y="3071283"/>
                </a:lnTo>
                <a:cubicBezTo>
                  <a:pt x="4802089" y="3179862"/>
                  <a:pt x="4626047" y="3179861"/>
                  <a:pt x="4517469" y="3071283"/>
                </a:cubicBezTo>
                <a:lnTo>
                  <a:pt x="3731095" y="2284909"/>
                </a:lnTo>
                <a:cubicBezTo>
                  <a:pt x="3622516" y="2176331"/>
                  <a:pt x="3622516" y="2000289"/>
                  <a:pt x="3731095" y="1891711"/>
                </a:cubicBezTo>
                <a:lnTo>
                  <a:pt x="4517469" y="1105337"/>
                </a:lnTo>
                <a:cubicBezTo>
                  <a:pt x="4571758" y="1051048"/>
                  <a:pt x="4642912" y="1023903"/>
                  <a:pt x="4714068" y="1023903"/>
                </a:cubicBezTo>
                <a:close/>
                <a:moveTo>
                  <a:pt x="3027750" y="0"/>
                </a:moveTo>
                <a:lnTo>
                  <a:pt x="3805329" y="0"/>
                </a:lnTo>
                <a:lnTo>
                  <a:pt x="4399513" y="594184"/>
                </a:lnTo>
                <a:cubicBezTo>
                  <a:pt x="4508091" y="702762"/>
                  <a:pt x="4508091" y="878804"/>
                  <a:pt x="4399513" y="987382"/>
                </a:cubicBezTo>
                <a:lnTo>
                  <a:pt x="3613139" y="1773756"/>
                </a:lnTo>
                <a:cubicBezTo>
                  <a:pt x="3504560" y="1882335"/>
                  <a:pt x="3328519" y="1882335"/>
                  <a:pt x="3219941" y="1773756"/>
                </a:cubicBezTo>
                <a:lnTo>
                  <a:pt x="2433567" y="987382"/>
                </a:lnTo>
                <a:cubicBezTo>
                  <a:pt x="2324988" y="878804"/>
                  <a:pt x="2324989" y="702763"/>
                  <a:pt x="2433567" y="594184"/>
                </a:cubicBezTo>
                <a:close/>
                <a:moveTo>
                  <a:pt x="2791841" y="0"/>
                </a:moveTo>
                <a:lnTo>
                  <a:pt x="2315612" y="476229"/>
                </a:lnTo>
                <a:cubicBezTo>
                  <a:pt x="2207034" y="584808"/>
                  <a:pt x="2030993" y="584808"/>
                  <a:pt x="1922415" y="476230"/>
                </a:cubicBezTo>
                <a:lnTo>
                  <a:pt x="1446185" y="1"/>
                </a:lnTo>
                <a:close/>
                <a:moveTo>
                  <a:pt x="432697" y="0"/>
                </a:moveTo>
                <a:lnTo>
                  <a:pt x="1210263" y="0"/>
                </a:lnTo>
                <a:lnTo>
                  <a:pt x="1804453" y="594190"/>
                </a:lnTo>
                <a:cubicBezTo>
                  <a:pt x="1913031" y="702769"/>
                  <a:pt x="1913031" y="878810"/>
                  <a:pt x="1804453" y="987388"/>
                </a:cubicBezTo>
                <a:lnTo>
                  <a:pt x="1018079" y="1773762"/>
                </a:lnTo>
                <a:cubicBezTo>
                  <a:pt x="909500" y="1882341"/>
                  <a:pt x="733459" y="1882341"/>
                  <a:pt x="624881" y="1773762"/>
                </a:cubicBezTo>
                <a:lnTo>
                  <a:pt x="0" y="1148882"/>
                </a:lnTo>
                <a:lnTo>
                  <a:pt x="0" y="432696"/>
                </a:lnTo>
                <a:close/>
              </a:path>
            </a:pathLst>
          </a:custGeom>
        </p:spPr>
        <p:txBody>
          <a:bodyPr wrap="square">
            <a:noAutofit/>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9" name="任意多边形: 形状 8"/>
          <p:cNvSpPr>
            <a:spLocks noGrp="1"/>
          </p:cNvSpPr>
          <p:nvPr>
            <p:ph type="pic" sz="quarter" idx="10"/>
          </p:nvPr>
        </p:nvSpPr>
        <p:spPr>
          <a:xfrm>
            <a:off x="0" y="0"/>
            <a:ext cx="5279257" cy="5530032"/>
          </a:xfrm>
          <a:custGeom>
            <a:avLst/>
            <a:gdLst>
              <a:gd name="connsiteX0" fmla="*/ 0 w 5279257"/>
              <a:gd name="connsiteY0" fmla="*/ 0 h 5530032"/>
              <a:gd name="connsiteX1" fmla="*/ 3641372 w 5279257"/>
              <a:gd name="connsiteY1" fmla="*/ 0 h 5530032"/>
              <a:gd name="connsiteX2" fmla="*/ 5010556 w 5279257"/>
              <a:gd name="connsiteY2" fmla="*/ 1369184 h 5530032"/>
              <a:gd name="connsiteX3" fmla="*/ 5010556 w 5279257"/>
              <a:gd name="connsiteY3" fmla="*/ 2666592 h 5530032"/>
              <a:gd name="connsiteX4" fmla="*/ 2415817 w 5279257"/>
              <a:gd name="connsiteY4" fmla="*/ 5261331 h 5530032"/>
              <a:gd name="connsiteX5" fmla="*/ 1118409 w 5279257"/>
              <a:gd name="connsiteY5" fmla="*/ 5261331 h 5530032"/>
              <a:gd name="connsiteX6" fmla="*/ 1 w 5279257"/>
              <a:gd name="connsiteY6" fmla="*/ 4142923 h 55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9257" h="5530032">
                <a:moveTo>
                  <a:pt x="0" y="0"/>
                </a:moveTo>
                <a:lnTo>
                  <a:pt x="3641372" y="0"/>
                </a:lnTo>
                <a:lnTo>
                  <a:pt x="5010556" y="1369184"/>
                </a:lnTo>
                <a:cubicBezTo>
                  <a:pt x="5368825" y="1727453"/>
                  <a:pt x="5368825" y="2308323"/>
                  <a:pt x="5010556" y="2666592"/>
                </a:cubicBezTo>
                <a:lnTo>
                  <a:pt x="2415817" y="5261331"/>
                </a:lnTo>
                <a:cubicBezTo>
                  <a:pt x="2057548" y="5619600"/>
                  <a:pt x="1476678" y="5619600"/>
                  <a:pt x="1118409" y="5261331"/>
                </a:cubicBezTo>
                <a:lnTo>
                  <a:pt x="1" y="4142923"/>
                </a:ln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DC28D3-987D-401E-95A8-72784AD93D33}" type="datetimeFigureOut">
              <a:rPr lang="zh-CN" altLang="en-US" smtClean="0"/>
              <a:t>2022/1/18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A4A5A-5C6D-4E6F-81A3-06DF189A7A6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9.xml"/><Relationship Id="rId1" Type="http://schemas.openxmlformats.org/officeDocument/2006/relationships/themeOverride" Target="../theme/themeOverride4.xml"/><Relationship Id="rId4" Type="http://schemas.openxmlformats.org/officeDocument/2006/relationships/image" Target="../media/image15.jpe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hemeOverride" Target="../theme/themeOverride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9.xml"/><Relationship Id="rId1" Type="http://schemas.openxmlformats.org/officeDocument/2006/relationships/themeOverride" Target="../theme/themeOverride5.xml"/><Relationship Id="rId4" Type="http://schemas.openxmlformats.org/officeDocument/2006/relationships/image" Target="../media/image25.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hemeOverride" Target="../theme/themeOverride3.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4.xml"/><Relationship Id="rId1" Type="http://schemas.openxmlformats.org/officeDocument/2006/relationships/slideLayout" Target="../slideLayouts/slideLayout3.xml"/><Relationship Id="rId5" Type="http://schemas.openxmlformats.org/officeDocument/2006/relationships/image" Target="../media/image34.jpeg"/><Relationship Id="rId4" Type="http://schemas.openxmlformats.org/officeDocument/2006/relationships/image" Target="../media/image4.jpe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xml"/><Relationship Id="rId1" Type="http://schemas.openxmlformats.org/officeDocument/2006/relationships/themeOverride" Target="../theme/themeOverride6.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nvSpPr>
        <p:spPr>
          <a:xfrm rot="2700000">
            <a:off x="4021881" y="3484071"/>
            <a:ext cx="6764267" cy="6764267"/>
          </a:xfrm>
          <a:custGeom>
            <a:avLst/>
            <a:gdLst>
              <a:gd name="connsiteX0" fmla="*/ 210727 w 6764267"/>
              <a:gd name="connsiteY0" fmla="*/ 210726 h 6764267"/>
              <a:gd name="connsiteX1" fmla="*/ 719464 w 6764267"/>
              <a:gd name="connsiteY1" fmla="*/ 0 h 6764267"/>
              <a:gd name="connsiteX2" fmla="*/ 6764267 w 6764267"/>
              <a:gd name="connsiteY2" fmla="*/ 0 h 6764267"/>
              <a:gd name="connsiteX3" fmla="*/ 0 w 6764267"/>
              <a:gd name="connsiteY3" fmla="*/ 6764267 h 6764267"/>
              <a:gd name="connsiteX4" fmla="*/ 0 w 6764267"/>
              <a:gd name="connsiteY4" fmla="*/ 719463 h 6764267"/>
              <a:gd name="connsiteX5" fmla="*/ 210727 w 6764267"/>
              <a:gd name="connsiteY5" fmla="*/ 210726 h 6764267"/>
              <a:gd name="connsiteX0-1" fmla="*/ 210727 w 6764267"/>
              <a:gd name="connsiteY0-2" fmla="*/ 210726 h 6764267"/>
              <a:gd name="connsiteX1-3" fmla="*/ 719464 w 6764267"/>
              <a:gd name="connsiteY1-4" fmla="*/ 0 h 6764267"/>
              <a:gd name="connsiteX2-5" fmla="*/ 6764267 w 6764267"/>
              <a:gd name="connsiteY2-6" fmla="*/ 0 h 6764267"/>
              <a:gd name="connsiteX3-7" fmla="*/ 3308399 w 6764267"/>
              <a:gd name="connsiteY3-8" fmla="*/ 3454528 h 6764267"/>
              <a:gd name="connsiteX4-9" fmla="*/ 0 w 6764267"/>
              <a:gd name="connsiteY4-10" fmla="*/ 6764267 h 6764267"/>
              <a:gd name="connsiteX5-11" fmla="*/ 0 w 6764267"/>
              <a:gd name="connsiteY5-12" fmla="*/ 719463 h 6764267"/>
              <a:gd name="connsiteX6" fmla="*/ 210727 w 6764267"/>
              <a:gd name="connsiteY6" fmla="*/ 210726 h 6764267"/>
              <a:gd name="connsiteX0-13" fmla="*/ 3308399 w 6764267"/>
              <a:gd name="connsiteY0-14" fmla="*/ 3454528 h 6764267"/>
              <a:gd name="connsiteX1-15" fmla="*/ 0 w 6764267"/>
              <a:gd name="connsiteY1-16" fmla="*/ 6764267 h 6764267"/>
              <a:gd name="connsiteX2-17" fmla="*/ 0 w 6764267"/>
              <a:gd name="connsiteY2-18" fmla="*/ 719463 h 6764267"/>
              <a:gd name="connsiteX3-19" fmla="*/ 210727 w 6764267"/>
              <a:gd name="connsiteY3-20" fmla="*/ 210726 h 6764267"/>
              <a:gd name="connsiteX4-21" fmla="*/ 719464 w 6764267"/>
              <a:gd name="connsiteY4-22" fmla="*/ 0 h 6764267"/>
              <a:gd name="connsiteX5-23" fmla="*/ 6764267 w 6764267"/>
              <a:gd name="connsiteY5-24" fmla="*/ 0 h 6764267"/>
              <a:gd name="connsiteX6-25" fmla="*/ 3399839 w 6764267"/>
              <a:gd name="connsiteY6-26" fmla="*/ 3545968 h 6764267"/>
              <a:gd name="connsiteX0-27" fmla="*/ 3308399 w 6764267"/>
              <a:gd name="connsiteY0-28" fmla="*/ 3454528 h 6764267"/>
              <a:gd name="connsiteX1-29" fmla="*/ 0 w 6764267"/>
              <a:gd name="connsiteY1-30" fmla="*/ 6764267 h 6764267"/>
              <a:gd name="connsiteX2-31" fmla="*/ 0 w 6764267"/>
              <a:gd name="connsiteY2-32" fmla="*/ 719463 h 6764267"/>
              <a:gd name="connsiteX3-33" fmla="*/ 210727 w 6764267"/>
              <a:gd name="connsiteY3-34" fmla="*/ 210726 h 6764267"/>
              <a:gd name="connsiteX4-35" fmla="*/ 719464 w 6764267"/>
              <a:gd name="connsiteY4-36" fmla="*/ 0 h 6764267"/>
              <a:gd name="connsiteX5-37" fmla="*/ 6764267 w 6764267"/>
              <a:gd name="connsiteY5-38" fmla="*/ 0 h 6764267"/>
              <a:gd name="connsiteX0-39" fmla="*/ 0 w 6764267"/>
              <a:gd name="connsiteY0-40" fmla="*/ 6764267 h 6764267"/>
              <a:gd name="connsiteX1-41" fmla="*/ 0 w 6764267"/>
              <a:gd name="connsiteY1-42" fmla="*/ 719463 h 6764267"/>
              <a:gd name="connsiteX2-43" fmla="*/ 210727 w 6764267"/>
              <a:gd name="connsiteY2-44" fmla="*/ 210726 h 6764267"/>
              <a:gd name="connsiteX3-45" fmla="*/ 719464 w 6764267"/>
              <a:gd name="connsiteY3-46" fmla="*/ 0 h 6764267"/>
              <a:gd name="connsiteX4-47" fmla="*/ 6764267 w 6764267"/>
              <a:gd name="connsiteY4-48" fmla="*/ 0 h 6764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64267" h="6764267">
                <a:moveTo>
                  <a:pt x="0" y="6764267"/>
                </a:moveTo>
                <a:lnTo>
                  <a:pt x="0" y="719463"/>
                </a:lnTo>
                <a:cubicBezTo>
                  <a:pt x="0" y="520789"/>
                  <a:pt x="80529" y="340923"/>
                  <a:pt x="210727" y="210726"/>
                </a:cubicBezTo>
                <a:cubicBezTo>
                  <a:pt x="340924" y="80529"/>
                  <a:pt x="520790" y="0"/>
                  <a:pt x="719464" y="0"/>
                </a:cubicBezTo>
                <a:lnTo>
                  <a:pt x="6764267" y="0"/>
                </a:lnTo>
              </a:path>
            </a:pathLst>
          </a:custGeom>
          <a:ln w="1524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占位符 27"/>
          <p:cNvPicPr>
            <a:picLocks noGrp="1" noChangeAspect="1"/>
          </p:cNvPicPr>
          <p:nvPr>
            <p:ph type="pic" sz="quarter" idx="12"/>
          </p:nvPr>
        </p:nvPicPr>
        <p:blipFill>
          <a:blip r:embed="rId4" cstate="screen"/>
          <a:srcRect/>
          <a:stretch>
            <a:fillRect/>
          </a:stretch>
        </p:blipFill>
        <p:spPr>
          <a:xfrm>
            <a:off x="10890792" y="3345440"/>
            <a:ext cx="1301207" cy="3069398"/>
          </a:xfrm>
        </p:spPr>
      </p:pic>
      <p:pic>
        <p:nvPicPr>
          <p:cNvPr id="26" name="图片占位符 25"/>
          <p:cNvPicPr>
            <a:picLocks noGrp="1" noChangeAspect="1"/>
          </p:cNvPicPr>
          <p:nvPr>
            <p:ph type="pic" sz="quarter" idx="11"/>
          </p:nvPr>
        </p:nvPicPr>
        <p:blipFill>
          <a:blip r:embed="rId5" cstate="screen"/>
          <a:srcRect/>
          <a:stretch>
            <a:fillRect/>
          </a:stretch>
        </p:blipFill>
        <p:spPr/>
      </p:pic>
      <p:pic>
        <p:nvPicPr>
          <p:cNvPr id="21" name="图片占位符 20"/>
          <p:cNvPicPr>
            <a:picLocks noGrp="1" noChangeAspect="1"/>
          </p:cNvPicPr>
          <p:nvPr>
            <p:ph type="pic" sz="quarter" idx="10"/>
          </p:nvPr>
        </p:nvPicPr>
        <p:blipFill>
          <a:blip r:embed="rId6" cstate="screen"/>
          <a:srcRect/>
          <a:stretch>
            <a:fillRect/>
          </a:stretch>
        </p:blipFill>
        <p:spPr/>
      </p:pic>
      <p:sp>
        <p:nvSpPr>
          <p:cNvPr id="29" name="文本框 28"/>
          <p:cNvSpPr txBox="1"/>
          <p:nvPr/>
        </p:nvSpPr>
        <p:spPr>
          <a:xfrm>
            <a:off x="695325" y="1298315"/>
            <a:ext cx="4288353" cy="144655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r>
              <a:rPr lang="zh-CN" altLang="en-US" sz="4800" b="0" dirty="0">
                <a:latin typeface="时尚中黑简体" panose="01010104010101010101" pitchFamily="2" charset="-122"/>
                <a:ea typeface="时尚中黑简体" panose="01010104010101010101" pitchFamily="2" charset="-122"/>
              </a:rPr>
              <a:t>第</a:t>
            </a:r>
            <a:r>
              <a:rPr lang="en-US" altLang="zh-CN" sz="4800" b="0" dirty="0" smtClean="0">
                <a:latin typeface="时尚中黑简体" panose="01010104010101010101" pitchFamily="2" charset="-122"/>
                <a:ea typeface="时尚中黑简体" panose="01010104010101010101" pitchFamily="2" charset="-122"/>
              </a:rPr>
              <a:t>10</a:t>
            </a:r>
            <a:r>
              <a:rPr lang="zh-CN" altLang="en-US" sz="4800" b="0" dirty="0" smtClean="0">
                <a:latin typeface="时尚中黑简体" panose="01010104010101010101" pitchFamily="2" charset="-122"/>
                <a:ea typeface="时尚中黑简体" panose="01010104010101010101" pitchFamily="2" charset="-122"/>
              </a:rPr>
              <a:t>章</a:t>
            </a:r>
            <a:endParaRPr lang="en-US" altLang="zh-CN" sz="4800" b="0" dirty="0">
              <a:latin typeface="时尚中黑简体" panose="01010104010101010101" pitchFamily="2" charset="-122"/>
              <a:ea typeface="时尚中黑简体" panose="01010104010101010101" pitchFamily="2" charset="-122"/>
            </a:endParaRPr>
          </a:p>
          <a:p>
            <a:r>
              <a:rPr lang="zh-CN" altLang="en-US" sz="4000" b="0" dirty="0" smtClean="0">
                <a:solidFill>
                  <a:schemeClr val="tx1">
                    <a:lumMod val="65000"/>
                    <a:lumOff val="35000"/>
                  </a:schemeClr>
                </a:solidFill>
                <a:latin typeface="时尚中黑简体" panose="01010104010101010101" pitchFamily="2" charset="-122"/>
                <a:ea typeface="时尚中黑简体" panose="01010104010101010101" pitchFamily="2" charset="-122"/>
              </a:rPr>
              <a:t>数据库备份与恢复</a:t>
            </a:r>
            <a:endParaRPr lang="zh-CN" altLang="en-US" sz="4000" b="0" dirty="0">
              <a:solidFill>
                <a:schemeClr val="tx1">
                  <a:lumMod val="65000"/>
                  <a:lumOff val="35000"/>
                </a:schemeClr>
              </a:solidFill>
              <a:latin typeface="时尚中黑简体" panose="01010104010101010101" pitchFamily="2" charset="-122"/>
              <a:ea typeface="时尚中黑简体" panose="01010104010101010101" pitchFamily="2" charset="-122"/>
            </a:endParaRPr>
          </a:p>
        </p:txBody>
      </p:sp>
      <p:grpSp>
        <p:nvGrpSpPr>
          <p:cNvPr id="38" name="组合 37"/>
          <p:cNvGrpSpPr/>
          <p:nvPr/>
        </p:nvGrpSpPr>
        <p:grpSpPr>
          <a:xfrm>
            <a:off x="784522" y="3311161"/>
            <a:ext cx="1220561" cy="360000"/>
            <a:chOff x="784522" y="3311161"/>
            <a:chExt cx="1220561" cy="360000"/>
          </a:xfrm>
        </p:grpSpPr>
        <p:sp>
          <p:nvSpPr>
            <p:cNvPr id="30" name="矩形: 圆角 29"/>
            <p:cNvSpPr/>
            <p:nvPr/>
          </p:nvSpPr>
          <p:spPr>
            <a:xfrm>
              <a:off x="784522" y="3311161"/>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947762" y="3332740"/>
              <a:ext cx="894080" cy="306705"/>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a:solidFill>
                    <a:schemeClr val="bg1"/>
                  </a:solidFill>
                </a:rPr>
                <a:t>微课视频</a:t>
              </a:r>
            </a:p>
          </p:txBody>
        </p:sp>
      </p:grpSp>
      <p:grpSp>
        <p:nvGrpSpPr>
          <p:cNvPr id="39" name="组合 38"/>
          <p:cNvGrpSpPr/>
          <p:nvPr/>
        </p:nvGrpSpPr>
        <p:grpSpPr>
          <a:xfrm>
            <a:off x="2106984" y="3311161"/>
            <a:ext cx="1220561" cy="360000"/>
            <a:chOff x="2106984" y="3311161"/>
            <a:chExt cx="1220561" cy="360000"/>
          </a:xfrm>
        </p:grpSpPr>
        <p:sp>
          <p:nvSpPr>
            <p:cNvPr id="31" name="矩形: 圆角 30"/>
            <p:cNvSpPr/>
            <p:nvPr/>
          </p:nvSpPr>
          <p:spPr>
            <a:xfrm>
              <a:off x="2106984" y="3311161"/>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160190" y="3332740"/>
              <a:ext cx="1114152"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en-US" altLang="zh-CN" sz="1400" b="0" dirty="0" smtClean="0">
                  <a:solidFill>
                    <a:schemeClr val="bg1"/>
                  </a:solidFill>
                </a:rPr>
                <a:t>SQL Server</a:t>
              </a:r>
              <a:endParaRPr lang="en-US" altLang="zh-CN" sz="1400" b="0" dirty="0">
                <a:solidFill>
                  <a:schemeClr val="bg1"/>
                </a:solidFill>
              </a:endParaRPr>
            </a:p>
          </p:txBody>
        </p:sp>
      </p:grpSp>
      <p:grpSp>
        <p:nvGrpSpPr>
          <p:cNvPr id="40" name="组合 39"/>
          <p:cNvGrpSpPr/>
          <p:nvPr/>
        </p:nvGrpSpPr>
        <p:grpSpPr>
          <a:xfrm>
            <a:off x="3429446" y="3311161"/>
            <a:ext cx="1220561" cy="360000"/>
            <a:chOff x="3429446" y="3311161"/>
            <a:chExt cx="1220561" cy="360000"/>
          </a:xfrm>
        </p:grpSpPr>
        <p:sp>
          <p:nvSpPr>
            <p:cNvPr id="32" name="矩形: 圆角 31"/>
            <p:cNvSpPr/>
            <p:nvPr/>
          </p:nvSpPr>
          <p:spPr>
            <a:xfrm>
              <a:off x="3429446" y="3311161"/>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3494525" y="3332740"/>
              <a:ext cx="1082348"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smtClean="0">
                  <a:solidFill>
                    <a:schemeClr val="bg1"/>
                  </a:solidFill>
                </a:rPr>
                <a:t>原理与应用</a:t>
              </a:r>
              <a:endParaRPr lang="en-US" altLang="zh-CN" sz="1400" b="0" dirty="0">
                <a:solidFill>
                  <a:schemeClr val="bg1"/>
                </a:solidFill>
              </a:endParaRPr>
            </a:p>
          </p:txBody>
        </p:sp>
      </p:grpSp>
      <p:sp>
        <p:nvSpPr>
          <p:cNvPr id="36" name="矩形 35"/>
          <p:cNvSpPr/>
          <p:nvPr/>
        </p:nvSpPr>
        <p:spPr>
          <a:xfrm>
            <a:off x="720725" y="2844987"/>
            <a:ext cx="4437938" cy="30670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zh-CN" sz="1400" noProof="0" dirty="0">
                <a:ln>
                  <a:noFill/>
                </a:ln>
                <a:solidFill>
                  <a:schemeClr val="bg1">
                    <a:lumMod val="65000"/>
                  </a:schemeClr>
                </a:solidFill>
                <a:effectLst/>
                <a:uLnTx/>
                <a:uFillTx/>
                <a:ea typeface="等线" panose="02010600030101010101" pitchFamily="2" charset="-122"/>
                <a:sym typeface="+mn-ea"/>
              </a:rPr>
              <a:t>主讲人</a:t>
            </a:r>
            <a:r>
              <a:rPr lang="zh-CN" altLang="zh-CN" sz="1400" noProof="0" dirty="0" smtClean="0">
                <a:ln>
                  <a:noFill/>
                </a:ln>
                <a:solidFill>
                  <a:schemeClr val="bg1">
                    <a:lumMod val="65000"/>
                  </a:schemeClr>
                </a:solidFill>
                <a:effectLst/>
                <a:uLnTx/>
                <a:uFillTx/>
                <a:ea typeface="等线" panose="02010600030101010101" pitchFamily="2" charset="-122"/>
                <a:sym typeface="+mn-ea"/>
              </a:rPr>
              <a:t>：</a:t>
            </a:r>
            <a:r>
              <a:rPr lang="en-US" altLang="zh-CN" sz="1400" noProof="0" smtClean="0">
                <a:ln>
                  <a:noFill/>
                </a:ln>
                <a:solidFill>
                  <a:schemeClr val="bg1">
                    <a:lumMod val="65000"/>
                  </a:schemeClr>
                </a:solidFill>
                <a:effectLst/>
                <a:uLnTx/>
                <a:uFillTx/>
                <a:ea typeface="等线" panose="02010600030101010101" pitchFamily="2" charset="-122"/>
                <a:sym typeface="+mn-ea"/>
              </a:rPr>
              <a:t>XXX</a:t>
            </a:r>
            <a:endParaRPr kumimoji="0" lang="zh-CN" altLang="zh-CN" sz="1400" u="none" strike="noStrike" kern="1200" cap="none" spc="0" normalizeH="0" baseline="0" noProof="0" dirty="0">
              <a:ln>
                <a:noFill/>
              </a:ln>
              <a:solidFill>
                <a:schemeClr val="bg1">
                  <a:lumMod val="65000"/>
                </a:schemeClr>
              </a:solidFill>
              <a:effectLst/>
              <a:uLnTx/>
              <a:uFillTx/>
              <a:ea typeface="等线" panose="02010600030101010101" pitchFamily="2" charset="-122"/>
              <a:cs typeface="+mn-cs"/>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恢复模式</a:t>
            </a: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6" name="组合 5"/>
          <p:cNvGrpSpPr/>
          <p:nvPr/>
        </p:nvGrpSpPr>
        <p:grpSpPr>
          <a:xfrm>
            <a:off x="1046479" y="1242060"/>
            <a:ext cx="10309884" cy="2691903"/>
            <a:chOff x="1088299" y="4213143"/>
            <a:chExt cx="2241974" cy="2691978"/>
          </a:xfrm>
        </p:grpSpPr>
        <p:sp>
          <p:nvSpPr>
            <p:cNvPr id="7" name="矩形 6"/>
            <p:cNvSpPr/>
            <p:nvPr/>
          </p:nvSpPr>
          <p:spPr>
            <a:xfrm>
              <a:off x="1088299" y="4658290"/>
              <a:ext cx="2210311" cy="2246831"/>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简单恢复模式无法将数据库恢复到故障点或特定时间点，但可以将数据库恢复到上次备份时刻。简单恢复模式简略地记录大多数事务，因此可能产生最多的数据丢失。简单恢复模式一般适用于测试开发数据库，或者小型生产数据库（数据仓库）。简单恢复模式支持完整备份、差异备份（可选），不支持事务日志备份。当数据库出现故障时，其恢复过程如下。</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1</a:t>
              </a:r>
              <a:r>
                <a:rPr lang="zh-CN" altLang="en-US" sz="2000" dirty="0">
                  <a:latin typeface="Courier New" panose="02070309020205020404" charset="0"/>
                  <a:ea typeface="宋体" panose="02010600030101010101" pitchFamily="2" charset="-122"/>
                  <a:sym typeface="+mn-ea"/>
                </a:rPr>
                <a:t>）还原最新的完整备份。</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2</a:t>
              </a:r>
              <a:r>
                <a:rPr lang="zh-CN" altLang="en-US" sz="2000" dirty="0">
                  <a:latin typeface="Courier New" panose="02070309020205020404" charset="0"/>
                  <a:ea typeface="宋体" panose="02010600030101010101" pitchFamily="2" charset="-122"/>
                  <a:sym typeface="+mn-ea"/>
                </a:rPr>
                <a:t>）如果有差异备份，则还原最新的差异备份。</a:t>
              </a:r>
            </a:p>
          </p:txBody>
        </p:sp>
        <p:sp>
          <p:nvSpPr>
            <p:cNvPr id="8" name="矩形 7"/>
            <p:cNvSpPr/>
            <p:nvPr/>
          </p:nvSpPr>
          <p:spPr>
            <a:xfrm>
              <a:off x="1088299" y="4213143"/>
              <a:ext cx="2241974" cy="42474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smtClean="0">
                  <a:solidFill>
                    <a:schemeClr val="tx1">
                      <a:lumMod val="65000"/>
                      <a:lumOff val="35000"/>
                    </a:schemeClr>
                  </a:solidFill>
                </a:rPr>
                <a:t>简单</a:t>
              </a:r>
              <a:r>
                <a:rPr lang="zh-CN" altLang="en-US" b="1" dirty="0">
                  <a:solidFill>
                    <a:schemeClr val="tx1">
                      <a:lumMod val="65000"/>
                      <a:lumOff val="35000"/>
                    </a:schemeClr>
                  </a:solidFill>
                </a:rPr>
                <a:t>恢复模式</a:t>
              </a:r>
            </a:p>
          </p:txBody>
        </p:sp>
      </p:grpSp>
    </p:spTree>
    <p:extLst>
      <p:ext uri="{BB962C8B-B14F-4D97-AF65-F5344CB8AC3E}">
        <p14:creationId xmlns:p14="http://schemas.microsoft.com/office/powerpoint/2010/main" val="471224463"/>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恢复模式</a:t>
            </a: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6" name="组合 5"/>
          <p:cNvGrpSpPr/>
          <p:nvPr/>
        </p:nvGrpSpPr>
        <p:grpSpPr>
          <a:xfrm>
            <a:off x="1046479" y="1242060"/>
            <a:ext cx="10309884" cy="3923010"/>
            <a:chOff x="1088299" y="4213143"/>
            <a:chExt cx="2241974" cy="3923119"/>
          </a:xfrm>
        </p:grpSpPr>
        <p:sp>
          <p:nvSpPr>
            <p:cNvPr id="7" name="矩形 6"/>
            <p:cNvSpPr/>
            <p:nvPr/>
          </p:nvSpPr>
          <p:spPr>
            <a:xfrm>
              <a:off x="1088299" y="4658290"/>
              <a:ext cx="2210311" cy="3477972"/>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完整恢复模式可以将数据库恢复到故障点或特定时间点。完整恢复模式下，包括大容量操作（如</a:t>
              </a:r>
              <a:r>
                <a:rPr lang="en-US" altLang="zh-CN" sz="2000" dirty="0">
                  <a:latin typeface="Courier New" panose="02070309020205020404" charset="0"/>
                  <a:ea typeface="宋体" panose="02010600030101010101" pitchFamily="2" charset="-122"/>
                  <a:sym typeface="+mn-ea"/>
                </a:rPr>
                <a:t>select into</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create index</a:t>
              </a:r>
              <a:r>
                <a:rPr lang="zh-CN" altLang="en-US" sz="2000" dirty="0">
                  <a:latin typeface="Courier New" panose="02070309020205020404" charset="0"/>
                  <a:ea typeface="宋体" panose="02010600030101010101" pitchFamily="2" charset="-122"/>
                  <a:sym typeface="+mn-ea"/>
                </a:rPr>
                <a:t>和大容量装载数据）在内的所有操作都完整地记入事务日志中，因而可以使用事务日志迅速恢复数据库。不过由于事务日志占用空间较大，因此不建议使用事务日志备份，除非特别重要的数据库备份。但也有观点认为在该模式下，应该定期进行事务日志备份，否则日志文件将会变得很大。完整恢复模式适用于生产数据库。完整恢复模式支持所有备份类型。数据库出现故障时，其恢复过程如下。</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1</a:t>
              </a:r>
              <a:r>
                <a:rPr lang="zh-CN" altLang="en-US" sz="2000" dirty="0">
                  <a:latin typeface="Courier New" panose="02070309020205020404" charset="0"/>
                  <a:ea typeface="宋体" panose="02010600030101010101" pitchFamily="2" charset="-122"/>
                  <a:sym typeface="+mn-ea"/>
                </a:rPr>
                <a:t>）备份当前活动事务日志（尾日志备份，恢复操作之前对事务日志尾部执行的备份）。</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2</a:t>
              </a:r>
              <a:r>
                <a:rPr lang="zh-CN" altLang="en-US" sz="2000" dirty="0">
                  <a:latin typeface="Courier New" panose="02070309020205020404" charset="0"/>
                  <a:ea typeface="宋体" panose="02010600030101010101" pitchFamily="2" charset="-122"/>
                  <a:sym typeface="+mn-ea"/>
                </a:rPr>
                <a:t>）还原（最新）完整备份。</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3</a:t>
              </a:r>
              <a:r>
                <a:rPr lang="zh-CN" altLang="en-US" sz="2000" dirty="0">
                  <a:latin typeface="Courier New" panose="02070309020205020404" charset="0"/>
                  <a:ea typeface="宋体" panose="02010600030101010101" pitchFamily="2" charset="-122"/>
                  <a:sym typeface="+mn-ea"/>
                </a:rPr>
                <a:t>）如果有差异备份，则还原最新的差异备份；</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4</a:t>
              </a:r>
              <a:r>
                <a:rPr lang="zh-CN" altLang="en-US" sz="2000" dirty="0">
                  <a:latin typeface="Courier New" panose="02070309020205020404" charset="0"/>
                  <a:ea typeface="宋体" panose="02010600030101010101" pitchFamily="2" charset="-122"/>
                  <a:sym typeface="+mn-ea"/>
                </a:rPr>
                <a:t>）按时间还原自完整备份或差异备份后所有事务日志备份；</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5</a:t>
              </a:r>
              <a:r>
                <a:rPr lang="zh-CN" altLang="en-US" sz="2000" dirty="0">
                  <a:latin typeface="Courier New" panose="02070309020205020404" charset="0"/>
                  <a:ea typeface="宋体" panose="02010600030101010101" pitchFamily="2" charset="-122"/>
                  <a:sym typeface="+mn-ea"/>
                </a:rPr>
                <a:t>）应用尾日志备份。</a:t>
              </a: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完整恢复模式</a:t>
              </a:r>
            </a:p>
          </p:txBody>
        </p:sp>
      </p:grpSp>
    </p:spTree>
    <p:extLst>
      <p:ext uri="{BB962C8B-B14F-4D97-AF65-F5344CB8AC3E}">
        <p14:creationId xmlns:p14="http://schemas.microsoft.com/office/powerpoint/2010/main" val="3241850860"/>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恢复模式</a:t>
            </a: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6" name="组合 5"/>
          <p:cNvGrpSpPr/>
          <p:nvPr/>
        </p:nvGrpSpPr>
        <p:grpSpPr>
          <a:xfrm>
            <a:off x="1046479" y="1242060"/>
            <a:ext cx="10309884" cy="3615233"/>
            <a:chOff x="1088299" y="4213143"/>
            <a:chExt cx="2241974" cy="3615334"/>
          </a:xfrm>
        </p:grpSpPr>
        <p:sp>
          <p:nvSpPr>
            <p:cNvPr id="7" name="矩形 6"/>
            <p:cNvSpPr/>
            <p:nvPr/>
          </p:nvSpPr>
          <p:spPr>
            <a:xfrm>
              <a:off x="1088299" y="4658290"/>
              <a:ext cx="2210311" cy="3170187"/>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大容量日志恢复模式为某些大规模或大容量复制操作提供最佳性能和最少日志使用空间，它是对完整恢复模式的补充。该种恢复模式只允许数据库恢复到事务日志备份的时刻，不支持即时点恢复，因此可能产生数据丢失，如非特别需要，也不建议使用。大容量日志恢复模式适用于生产数据库的补充，支持所有备份类型。数据库出现故障时，其恢复过程如下。</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1</a:t>
              </a:r>
              <a:r>
                <a:rPr lang="zh-CN" altLang="en-US" sz="2000" dirty="0">
                  <a:latin typeface="Courier New" panose="02070309020205020404" charset="0"/>
                  <a:ea typeface="宋体" panose="02010600030101010101" pitchFamily="2" charset="-122"/>
                  <a:sym typeface="+mn-ea"/>
                </a:rPr>
                <a:t>）备份当前活动事务日志（尾日志备份）。</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2</a:t>
              </a:r>
              <a:r>
                <a:rPr lang="zh-CN" altLang="en-US" sz="2000" dirty="0">
                  <a:latin typeface="Courier New" panose="02070309020205020404" charset="0"/>
                  <a:ea typeface="宋体" panose="02010600030101010101" pitchFamily="2" charset="-122"/>
                  <a:sym typeface="+mn-ea"/>
                </a:rPr>
                <a:t>）还原（最新）完整备份。</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3</a:t>
              </a:r>
              <a:r>
                <a:rPr lang="zh-CN" altLang="en-US" sz="2000" dirty="0">
                  <a:latin typeface="Courier New" panose="02070309020205020404" charset="0"/>
                  <a:ea typeface="宋体" panose="02010600030101010101" pitchFamily="2" charset="-122"/>
                  <a:sym typeface="+mn-ea"/>
                </a:rPr>
                <a:t>）如果有差异备份，则还原最新的差异备份。</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4</a:t>
              </a:r>
              <a:r>
                <a:rPr lang="zh-CN" altLang="en-US" sz="2000" dirty="0">
                  <a:latin typeface="Courier New" panose="02070309020205020404" charset="0"/>
                  <a:ea typeface="宋体" panose="02010600030101010101" pitchFamily="2" charset="-122"/>
                  <a:sym typeface="+mn-ea"/>
                </a:rPr>
                <a:t>）按时间还原自完整备份或差异备份后的所有事务日志备份；</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5</a:t>
              </a:r>
              <a:r>
                <a:rPr lang="zh-CN" altLang="en-US" sz="2000" dirty="0">
                  <a:latin typeface="Courier New" panose="02070309020205020404" charset="0"/>
                  <a:ea typeface="宋体" panose="02010600030101010101" pitchFamily="2" charset="-122"/>
                  <a:sym typeface="+mn-ea"/>
                </a:rPr>
                <a:t>）手工重做最新日志备份后的所有更改。</a:t>
              </a: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大容量日志恢复模式</a:t>
              </a:r>
            </a:p>
          </p:txBody>
        </p:sp>
      </p:grpSp>
    </p:spTree>
    <p:extLst>
      <p:ext uri="{BB962C8B-B14F-4D97-AF65-F5344CB8AC3E}">
        <p14:creationId xmlns:p14="http://schemas.microsoft.com/office/powerpoint/2010/main" val="108432858"/>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恢复模式</a:t>
            </a: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3" name="矩形 22"/>
          <p:cNvSpPr/>
          <p:nvPr/>
        </p:nvSpPr>
        <p:spPr>
          <a:xfrm>
            <a:off x="1046329" y="1309928"/>
            <a:ext cx="2224362" cy="39613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恢复模式设置</a:t>
            </a:r>
          </a:p>
        </p:txBody>
      </p:sp>
      <p:grpSp>
        <p:nvGrpSpPr>
          <p:cNvPr id="13" name="组合 12"/>
          <p:cNvGrpSpPr/>
          <p:nvPr/>
        </p:nvGrpSpPr>
        <p:grpSpPr>
          <a:xfrm>
            <a:off x="1049452" y="1852440"/>
            <a:ext cx="3613988" cy="4287981"/>
            <a:chOff x="1088297" y="4213143"/>
            <a:chExt cx="4393117" cy="2133391"/>
          </a:xfrm>
        </p:grpSpPr>
        <p:sp>
          <p:nvSpPr>
            <p:cNvPr id="14" name="矩形 13"/>
            <p:cNvSpPr/>
            <p:nvPr/>
          </p:nvSpPr>
          <p:spPr>
            <a:xfrm>
              <a:off x="1088297" y="4481441"/>
              <a:ext cx="4393117" cy="1865093"/>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dirty="0">
                  <a:solidFill>
                    <a:schemeClr val="tx1">
                      <a:lumMod val="50000"/>
                      <a:lumOff val="50000"/>
                    </a:schemeClr>
                  </a:solidFill>
                </a:rPr>
                <a:t>在“对象资源管理器”窗格中，展开</a:t>
              </a:r>
              <a:r>
                <a:rPr lang="en-US" altLang="zh-CN" dirty="0">
                  <a:solidFill>
                    <a:schemeClr val="tx1">
                      <a:lumMod val="50000"/>
                      <a:lumOff val="50000"/>
                    </a:schemeClr>
                  </a:solidFill>
                </a:rPr>
                <a:t>SQL Server15.0→“</a:t>
              </a:r>
              <a:r>
                <a:rPr lang="zh-CN" altLang="en-US" dirty="0">
                  <a:solidFill>
                    <a:schemeClr val="tx1">
                      <a:lumMod val="50000"/>
                      <a:lumOff val="50000"/>
                    </a:schemeClr>
                  </a:solidFill>
                </a:rPr>
                <a:t>数据库”节点，右击“设置恢复模式”的数据库节点，如</a:t>
              </a:r>
              <a:r>
                <a:rPr lang="en-US" altLang="zh-CN" dirty="0">
                  <a:solidFill>
                    <a:schemeClr val="tx1">
                      <a:lumMod val="50000"/>
                      <a:lumOff val="50000"/>
                    </a:schemeClr>
                  </a:solidFill>
                </a:rPr>
                <a:t>JXGL</a:t>
              </a:r>
              <a:r>
                <a:rPr lang="zh-CN" altLang="en-US" dirty="0">
                  <a:solidFill>
                    <a:schemeClr val="tx1">
                      <a:lumMod val="50000"/>
                      <a:lumOff val="50000"/>
                    </a:schemeClr>
                  </a:solidFill>
                </a:rPr>
                <a:t>，在弹出的快捷菜单中执行“属性”命令，打开“数据库属性</a:t>
              </a:r>
              <a:r>
                <a:rPr lang="en-US" altLang="zh-CN" dirty="0">
                  <a:solidFill>
                    <a:schemeClr val="tx1">
                      <a:lumMod val="50000"/>
                      <a:lumOff val="50000"/>
                    </a:schemeClr>
                  </a:solidFill>
                </a:rPr>
                <a:t>-JXGL”</a:t>
              </a:r>
              <a:r>
                <a:rPr lang="zh-CN" altLang="en-US" dirty="0">
                  <a:solidFill>
                    <a:schemeClr val="tx1">
                      <a:lumMod val="50000"/>
                      <a:lumOff val="50000"/>
                    </a:schemeClr>
                  </a:solidFill>
                </a:rPr>
                <a:t>窗口，在其左侧窗格中选择“选择页”列表框中的“选项”选项，在其右侧“恢复模式”下拉列表框中可以自行设置恢复模式，如“完整”恢复模式，如图</a:t>
              </a:r>
              <a:r>
                <a:rPr lang="en-US" altLang="zh-CN" dirty="0">
                  <a:solidFill>
                    <a:schemeClr val="tx1">
                      <a:lumMod val="50000"/>
                      <a:lumOff val="50000"/>
                    </a:schemeClr>
                  </a:solidFill>
                </a:rPr>
                <a:t>10-1</a:t>
              </a:r>
              <a:r>
                <a:rPr lang="zh-CN" altLang="en-US" dirty="0">
                  <a:solidFill>
                    <a:schemeClr val="tx1">
                      <a:lumMod val="50000"/>
                      <a:lumOff val="50000"/>
                    </a:schemeClr>
                  </a:solidFill>
                </a:rPr>
                <a:t>所示。</a:t>
              </a:r>
            </a:p>
          </p:txBody>
        </p:sp>
        <p:sp>
          <p:nvSpPr>
            <p:cNvPr id="15" name="矩形 14"/>
            <p:cNvSpPr/>
            <p:nvPr/>
          </p:nvSpPr>
          <p:spPr>
            <a:xfrm>
              <a:off x="1088297" y="4213143"/>
              <a:ext cx="4133759" cy="211316"/>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a:t>
              </a:r>
              <a:r>
                <a:rPr lang="en-US" altLang="zh-CN" b="1" dirty="0">
                  <a:solidFill>
                    <a:schemeClr val="tx1">
                      <a:lumMod val="65000"/>
                      <a:lumOff val="35000"/>
                    </a:schemeClr>
                  </a:solidFill>
                </a:rPr>
                <a:t>1</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设置恢复模式</a:t>
              </a:r>
            </a:p>
          </p:txBody>
        </p:sp>
      </p:grpSp>
      <p:pic>
        <p:nvPicPr>
          <p:cNvPr id="1026" name="Picture 2" descr="1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4759" y="1329801"/>
            <a:ext cx="6311604" cy="528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9275740"/>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恢复模式</a:t>
            </a: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3" name="矩形 22"/>
          <p:cNvSpPr/>
          <p:nvPr/>
        </p:nvSpPr>
        <p:spPr>
          <a:xfrm>
            <a:off x="1046329" y="1309928"/>
            <a:ext cx="2224362" cy="39613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恢复模式设置</a:t>
            </a:r>
          </a:p>
        </p:txBody>
      </p:sp>
      <p:grpSp>
        <p:nvGrpSpPr>
          <p:cNvPr id="13" name="组合 12"/>
          <p:cNvGrpSpPr/>
          <p:nvPr/>
        </p:nvGrpSpPr>
        <p:grpSpPr>
          <a:xfrm>
            <a:off x="1054192" y="1852440"/>
            <a:ext cx="9100176" cy="2324040"/>
            <a:chOff x="1088297" y="4213143"/>
            <a:chExt cx="4393117" cy="1157643"/>
          </a:xfrm>
        </p:grpSpPr>
        <p:sp>
          <p:nvSpPr>
            <p:cNvPr id="14" name="矩形 13"/>
            <p:cNvSpPr/>
            <p:nvPr/>
          </p:nvSpPr>
          <p:spPr>
            <a:xfrm>
              <a:off x="1088297" y="4589836"/>
              <a:ext cx="4393117" cy="780950"/>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dirty="0">
                  <a:solidFill>
                    <a:schemeClr val="tx1">
                      <a:lumMod val="50000"/>
                      <a:lumOff val="50000"/>
                    </a:schemeClr>
                  </a:solidFill>
                </a:rPr>
                <a:t>格式：</a:t>
              </a:r>
              <a:r>
                <a:rPr lang="en-US" altLang="zh-CN" dirty="0">
                  <a:solidFill>
                    <a:schemeClr val="tx1">
                      <a:lumMod val="50000"/>
                      <a:lumOff val="50000"/>
                    </a:schemeClr>
                  </a:solidFill>
                </a:rPr>
                <a:t>alter database &lt;</a:t>
              </a:r>
              <a:r>
                <a:rPr lang="zh-CN" altLang="en-US" dirty="0">
                  <a:solidFill>
                    <a:schemeClr val="tx1">
                      <a:lumMod val="50000"/>
                      <a:lumOff val="50000"/>
                    </a:schemeClr>
                  </a:solidFill>
                </a:rPr>
                <a:t>数据库名</a:t>
              </a:r>
              <a:r>
                <a:rPr lang="en-US" altLang="zh-CN" dirty="0">
                  <a:solidFill>
                    <a:schemeClr val="tx1">
                      <a:lumMod val="50000"/>
                      <a:lumOff val="50000"/>
                    </a:schemeClr>
                  </a:solidFill>
                </a:rPr>
                <a:t>&gt; set recovery {</a:t>
              </a:r>
              <a:r>
                <a:rPr lang="en-US" altLang="zh-CN" dirty="0" err="1">
                  <a:solidFill>
                    <a:schemeClr val="tx1">
                      <a:lumMod val="50000"/>
                      <a:lumOff val="50000"/>
                    </a:schemeClr>
                  </a:solidFill>
                </a:rPr>
                <a:t>simple|full|bulk_logged</a:t>
              </a:r>
              <a:r>
                <a:rPr lang="en-US" altLang="zh-CN" dirty="0">
                  <a:solidFill>
                    <a:schemeClr val="tx1">
                      <a:lumMod val="50000"/>
                      <a:lumOff val="50000"/>
                    </a:schemeClr>
                  </a:solidFill>
                </a:rPr>
                <a:t>}</a:t>
              </a:r>
            </a:p>
            <a:p>
              <a:pPr algn="just">
                <a:lnSpc>
                  <a:spcPct val="120000"/>
                </a:lnSpc>
              </a:pPr>
              <a:r>
                <a:rPr lang="zh-CN" altLang="en-US" dirty="0">
                  <a:solidFill>
                    <a:schemeClr val="tx1">
                      <a:lumMod val="50000"/>
                      <a:lumOff val="50000"/>
                    </a:schemeClr>
                  </a:solidFill>
                </a:rPr>
                <a:t>功能：设置数据库的恢复模式。</a:t>
              </a:r>
            </a:p>
            <a:p>
              <a:pPr algn="just">
                <a:lnSpc>
                  <a:spcPct val="120000"/>
                </a:lnSpc>
              </a:pPr>
              <a:r>
                <a:rPr lang="zh-CN" altLang="en-US" dirty="0">
                  <a:solidFill>
                    <a:schemeClr val="tx1">
                      <a:lumMod val="50000"/>
                      <a:lumOff val="50000"/>
                    </a:schemeClr>
                  </a:solidFill>
                </a:rPr>
                <a:t>说明：</a:t>
              </a:r>
              <a:r>
                <a:rPr lang="en-US" altLang="zh-CN" dirty="0">
                  <a:solidFill>
                    <a:schemeClr val="tx1">
                      <a:lumMod val="50000"/>
                      <a:lumOff val="50000"/>
                    </a:schemeClr>
                  </a:solidFill>
                </a:rPr>
                <a:t>simple</a:t>
              </a:r>
              <a:r>
                <a:rPr lang="zh-CN" altLang="en-US" dirty="0">
                  <a:solidFill>
                    <a:schemeClr val="tx1">
                      <a:lumMod val="50000"/>
                      <a:lumOff val="50000"/>
                    </a:schemeClr>
                  </a:solidFill>
                </a:rPr>
                <a:t>表示简单模式，</a:t>
              </a:r>
              <a:r>
                <a:rPr lang="en-US" altLang="zh-CN" dirty="0">
                  <a:solidFill>
                    <a:schemeClr val="tx1">
                      <a:lumMod val="50000"/>
                      <a:lumOff val="50000"/>
                    </a:schemeClr>
                  </a:solidFill>
                </a:rPr>
                <a:t>full</a:t>
              </a:r>
              <a:r>
                <a:rPr lang="zh-CN" altLang="en-US" dirty="0">
                  <a:solidFill>
                    <a:schemeClr val="tx1">
                      <a:lumMod val="50000"/>
                      <a:lumOff val="50000"/>
                    </a:schemeClr>
                  </a:solidFill>
                </a:rPr>
                <a:t>表示完整模式，</a:t>
              </a:r>
              <a:r>
                <a:rPr lang="en-US" altLang="zh-CN" dirty="0" err="1">
                  <a:solidFill>
                    <a:schemeClr val="tx1">
                      <a:lumMod val="50000"/>
                      <a:lumOff val="50000"/>
                    </a:schemeClr>
                  </a:solidFill>
                </a:rPr>
                <a:t>bulk_logged</a:t>
              </a:r>
              <a:r>
                <a:rPr lang="zh-CN" altLang="en-US" dirty="0">
                  <a:solidFill>
                    <a:schemeClr val="tx1">
                      <a:lumMod val="50000"/>
                      <a:lumOff val="50000"/>
                    </a:schemeClr>
                  </a:solidFill>
                </a:rPr>
                <a:t>表示大容量日志模式。</a:t>
              </a:r>
            </a:p>
          </p:txBody>
        </p:sp>
        <p:sp>
          <p:nvSpPr>
            <p:cNvPr id="15" name="矩形 14"/>
            <p:cNvSpPr/>
            <p:nvPr/>
          </p:nvSpPr>
          <p:spPr>
            <a:xfrm>
              <a:off x="1088297" y="4213143"/>
              <a:ext cx="4133759" cy="376693"/>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a:t>
              </a:r>
              <a:r>
                <a:rPr lang="en-US" altLang="zh-CN" b="1" dirty="0">
                  <a:solidFill>
                    <a:schemeClr val="tx1">
                      <a:lumMod val="65000"/>
                      <a:lumOff val="35000"/>
                    </a:schemeClr>
                  </a:solidFill>
                </a:rPr>
                <a:t>1</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T-SQL</a:t>
              </a:r>
              <a:r>
                <a:rPr lang="zh-CN" altLang="en-US" b="1" dirty="0">
                  <a:solidFill>
                    <a:schemeClr val="tx1">
                      <a:lumMod val="65000"/>
                      <a:lumOff val="35000"/>
                    </a:schemeClr>
                  </a:solidFill>
                </a:rPr>
                <a:t>语句设置恢复模式</a:t>
              </a:r>
            </a:p>
          </p:txBody>
        </p:sp>
      </p:grpSp>
    </p:spTree>
    <p:extLst>
      <p:ext uri="{BB962C8B-B14F-4D97-AF65-F5344CB8AC3E}">
        <p14:creationId xmlns:p14="http://schemas.microsoft.com/office/powerpoint/2010/main" val="664021883"/>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备份概述</a:t>
            </a: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6" name="组合 5"/>
          <p:cNvGrpSpPr/>
          <p:nvPr/>
        </p:nvGrpSpPr>
        <p:grpSpPr>
          <a:xfrm>
            <a:off x="1046479" y="1242060"/>
            <a:ext cx="10309884" cy="2999679"/>
            <a:chOff x="1088299" y="4213143"/>
            <a:chExt cx="2241974" cy="2999763"/>
          </a:xfrm>
        </p:grpSpPr>
        <p:sp>
          <p:nvSpPr>
            <p:cNvPr id="7" name="矩形 6"/>
            <p:cNvSpPr/>
            <p:nvPr/>
          </p:nvSpPr>
          <p:spPr>
            <a:xfrm>
              <a:off x="1088299" y="4658290"/>
              <a:ext cx="2210311" cy="2554616"/>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1</a:t>
              </a:r>
              <a:r>
                <a:rPr lang="zh-CN" altLang="en-US" sz="2000" dirty="0">
                  <a:latin typeface="Courier New" panose="02070309020205020404" charset="0"/>
                  <a:ea typeface="宋体" panose="02010600030101010101" pitchFamily="2" charset="-122"/>
                  <a:sym typeface="+mn-ea"/>
                </a:rPr>
                <a:t>）系统数据库（</a:t>
              </a:r>
              <a:r>
                <a:rPr lang="en-US" altLang="zh-CN" sz="2000" dirty="0">
                  <a:latin typeface="Courier New" panose="02070309020205020404" charset="0"/>
                  <a:ea typeface="宋体" panose="02010600030101010101" pitchFamily="2" charset="-122"/>
                  <a:sym typeface="+mn-ea"/>
                </a:rPr>
                <a:t>master</a:t>
              </a:r>
              <a:r>
                <a:rPr lang="zh-CN" altLang="en-US" sz="2000" dirty="0">
                  <a:latin typeface="Courier New" panose="02070309020205020404" charset="0"/>
                  <a:ea typeface="宋体" panose="02010600030101010101" pitchFamily="2" charset="-122"/>
                  <a:sym typeface="+mn-ea"/>
                </a:rPr>
                <a:t>、</a:t>
              </a:r>
              <a:r>
                <a:rPr lang="en-US" altLang="zh-CN" sz="2000" dirty="0" err="1">
                  <a:latin typeface="Courier New" panose="02070309020205020404" charset="0"/>
                  <a:ea typeface="宋体" panose="02010600030101010101" pitchFamily="2" charset="-122"/>
                  <a:sym typeface="+mn-ea"/>
                </a:rPr>
                <a:t>msdb</a:t>
              </a:r>
              <a:r>
                <a:rPr lang="zh-CN" altLang="en-US" sz="2000" dirty="0">
                  <a:latin typeface="Courier New" panose="02070309020205020404" charset="0"/>
                  <a:ea typeface="宋体" panose="02010600030101010101" pitchFamily="2" charset="-122"/>
                  <a:sym typeface="+mn-ea"/>
                </a:rPr>
                <a:t>和</a:t>
              </a:r>
              <a:r>
                <a:rPr lang="en-US" altLang="zh-CN" sz="2000" dirty="0">
                  <a:latin typeface="Courier New" panose="02070309020205020404" charset="0"/>
                  <a:ea typeface="宋体" panose="02010600030101010101" pitchFamily="2" charset="-122"/>
                  <a:sym typeface="+mn-ea"/>
                </a:rPr>
                <a:t>model</a:t>
              </a:r>
              <a:r>
                <a:rPr lang="zh-CN" altLang="en-US" sz="2000" dirty="0">
                  <a:latin typeface="Courier New" panose="02070309020205020404" charset="0"/>
                  <a:ea typeface="宋体" panose="02010600030101010101" pitchFamily="2" charset="-122"/>
                  <a:sym typeface="+mn-ea"/>
                </a:rPr>
                <a:t>）记录了系统配置参数、用户资料和用户数据库等重要信息，是系统正常运行的基础，因此必须备份。一般来说，对系统数据库采用修改</a:t>
              </a:r>
              <a:r>
                <a:rPr lang="zh-CN" altLang="en-US" sz="2000" dirty="0" smtClean="0">
                  <a:latin typeface="Courier New" panose="02070309020205020404" charset="0"/>
                  <a:ea typeface="宋体" panose="02010600030101010101" pitchFamily="2" charset="-122"/>
                  <a:sym typeface="+mn-ea"/>
                </a:rPr>
                <a:t>后立即</a:t>
              </a:r>
              <a:r>
                <a:rPr lang="zh-CN" altLang="en-US" sz="2000" dirty="0">
                  <a:latin typeface="Courier New" panose="02070309020205020404" charset="0"/>
                  <a:ea typeface="宋体" panose="02010600030101010101" pitchFamily="2" charset="-122"/>
                  <a:sym typeface="+mn-ea"/>
                </a:rPr>
                <a:t>备份的策略，如存储过程修改了系统数据后需要立即备份。</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2</a:t>
              </a:r>
              <a:r>
                <a:rPr lang="zh-CN" altLang="en-US" sz="2000" dirty="0">
                  <a:latin typeface="Courier New" panose="02070309020205020404" charset="0"/>
                  <a:ea typeface="宋体" panose="02010600030101010101" pitchFamily="2" charset="-122"/>
                  <a:sym typeface="+mn-ea"/>
                </a:rPr>
                <a:t>）用户数据库记录了用户数据资源，具有很强的差异性，一旦损坏不易重建，因此必须进行备份。一般说来，对用户数据库采</a:t>
              </a:r>
              <a:r>
                <a:rPr lang="zh-CN" altLang="en-US" sz="2000" dirty="0" smtClean="0">
                  <a:latin typeface="Courier New" panose="02070309020205020404" charset="0"/>
                  <a:ea typeface="宋体" panose="02010600030101010101" pitchFamily="2" charset="-122"/>
                  <a:sym typeface="+mn-ea"/>
                </a:rPr>
                <a:t>用定</a:t>
              </a:r>
              <a:r>
                <a:rPr lang="zh-CN" altLang="en-US" sz="2000" dirty="0">
                  <a:latin typeface="Courier New" panose="02070309020205020404" charset="0"/>
                  <a:ea typeface="宋体" panose="02010600030101010101" pitchFamily="2" charset="-122"/>
                  <a:sym typeface="+mn-ea"/>
                </a:rPr>
                <a:t>期备份的策略。当在用户数据库增加了新数据、创建索引等操作时，或者清除了事务日志，也应该备份数据库。</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3</a:t>
              </a:r>
              <a:r>
                <a:rPr lang="zh-CN" altLang="en-US" sz="2000" dirty="0">
                  <a:latin typeface="Courier New" panose="02070309020205020404" charset="0"/>
                  <a:ea typeface="宋体" panose="02010600030101010101" pitchFamily="2" charset="-122"/>
                  <a:sym typeface="+mn-ea"/>
                </a:rPr>
                <a:t>）事务日志记录了用户对数据库的各种事务操作。系统自动管理和维护所有数据库事务日志文件。相对于数据库备份，事务日志备份所需</a:t>
              </a:r>
              <a:r>
                <a:rPr lang="zh-CN" altLang="en-US" sz="2000" dirty="0" smtClean="0">
                  <a:latin typeface="Courier New" panose="02070309020205020404" charset="0"/>
                  <a:ea typeface="宋体" panose="02010600030101010101" pitchFamily="2" charset="-122"/>
                  <a:sym typeface="+mn-ea"/>
                </a:rPr>
                <a:t>要的时</a:t>
              </a:r>
              <a:r>
                <a:rPr lang="zh-CN" altLang="en-US" sz="2000" dirty="0">
                  <a:latin typeface="Courier New" panose="02070309020205020404" charset="0"/>
                  <a:ea typeface="宋体" panose="02010600030101010101" pitchFamily="2" charset="-122"/>
                  <a:sym typeface="+mn-ea"/>
                </a:rPr>
                <a:t>间较少，但还原时间较长。</a:t>
              </a: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smtClean="0">
                  <a:solidFill>
                    <a:schemeClr val="tx1">
                      <a:lumMod val="65000"/>
                      <a:lumOff val="35000"/>
                    </a:schemeClr>
                  </a:solidFill>
                </a:rPr>
                <a:t>．</a:t>
              </a:r>
              <a:r>
                <a:rPr lang="zh-CN" altLang="en-US" b="1" dirty="0">
                  <a:solidFill>
                    <a:schemeClr val="tx1">
                      <a:lumMod val="65000"/>
                      <a:lumOff val="35000"/>
                    </a:schemeClr>
                  </a:solidFill>
                </a:rPr>
                <a:t>备份内容</a:t>
              </a:r>
            </a:p>
          </p:txBody>
        </p:sp>
      </p:grpSp>
    </p:spTree>
    <p:extLst>
      <p:ext uri="{BB962C8B-B14F-4D97-AF65-F5344CB8AC3E}">
        <p14:creationId xmlns:p14="http://schemas.microsoft.com/office/powerpoint/2010/main" val="3144729184"/>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备份概述</a:t>
            </a: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6" name="组合 5"/>
          <p:cNvGrpSpPr/>
          <p:nvPr/>
        </p:nvGrpSpPr>
        <p:grpSpPr>
          <a:xfrm>
            <a:off x="1046479" y="1242060"/>
            <a:ext cx="10309884" cy="2999679"/>
            <a:chOff x="1088299" y="4213143"/>
            <a:chExt cx="2241974" cy="2999763"/>
          </a:xfrm>
        </p:grpSpPr>
        <p:sp>
          <p:nvSpPr>
            <p:cNvPr id="7" name="矩形 6"/>
            <p:cNvSpPr/>
            <p:nvPr/>
          </p:nvSpPr>
          <p:spPr>
            <a:xfrm>
              <a:off x="1088299" y="4658290"/>
              <a:ext cx="2210311" cy="2554616"/>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1</a:t>
              </a:r>
              <a:r>
                <a:rPr lang="zh-CN" altLang="en-US" sz="2000" dirty="0">
                  <a:latin typeface="Courier New" panose="02070309020205020404" charset="0"/>
                  <a:ea typeface="宋体" panose="02010600030101010101" pitchFamily="2" charset="-122"/>
                  <a:sym typeface="+mn-ea"/>
                </a:rPr>
                <a:t>）系统数据库（</a:t>
              </a:r>
              <a:r>
                <a:rPr lang="en-US" altLang="zh-CN" sz="2000" dirty="0">
                  <a:latin typeface="Courier New" panose="02070309020205020404" charset="0"/>
                  <a:ea typeface="宋体" panose="02010600030101010101" pitchFamily="2" charset="-122"/>
                  <a:sym typeface="+mn-ea"/>
                </a:rPr>
                <a:t>master</a:t>
              </a:r>
              <a:r>
                <a:rPr lang="zh-CN" altLang="en-US" sz="2000" dirty="0">
                  <a:latin typeface="Courier New" panose="02070309020205020404" charset="0"/>
                  <a:ea typeface="宋体" panose="02010600030101010101" pitchFamily="2" charset="-122"/>
                  <a:sym typeface="+mn-ea"/>
                </a:rPr>
                <a:t>、</a:t>
              </a:r>
              <a:r>
                <a:rPr lang="en-US" altLang="zh-CN" sz="2000" dirty="0" err="1">
                  <a:latin typeface="Courier New" panose="02070309020205020404" charset="0"/>
                  <a:ea typeface="宋体" panose="02010600030101010101" pitchFamily="2" charset="-122"/>
                  <a:sym typeface="+mn-ea"/>
                </a:rPr>
                <a:t>msdb</a:t>
              </a:r>
              <a:r>
                <a:rPr lang="zh-CN" altLang="en-US" sz="2000" dirty="0">
                  <a:latin typeface="Courier New" panose="02070309020205020404" charset="0"/>
                  <a:ea typeface="宋体" panose="02010600030101010101" pitchFamily="2" charset="-122"/>
                  <a:sym typeface="+mn-ea"/>
                </a:rPr>
                <a:t>和</a:t>
              </a:r>
              <a:r>
                <a:rPr lang="en-US" altLang="zh-CN" sz="2000" dirty="0">
                  <a:latin typeface="Courier New" panose="02070309020205020404" charset="0"/>
                  <a:ea typeface="宋体" panose="02010600030101010101" pitchFamily="2" charset="-122"/>
                  <a:sym typeface="+mn-ea"/>
                </a:rPr>
                <a:t>model</a:t>
              </a:r>
              <a:r>
                <a:rPr lang="zh-CN" altLang="en-US" sz="2000" dirty="0">
                  <a:latin typeface="Courier New" panose="02070309020205020404" charset="0"/>
                  <a:ea typeface="宋体" panose="02010600030101010101" pitchFamily="2" charset="-122"/>
                  <a:sym typeface="+mn-ea"/>
                </a:rPr>
                <a:t>）记录了系统配置参数、用户资料和用户数据库等重要信息，是系统正常运行的基础，因此必须备份。一般来说，对系统数据库采用修改后即备份的策略，如存储过程修改了系统数据后需要立即备份。</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2</a:t>
              </a:r>
              <a:r>
                <a:rPr lang="zh-CN" altLang="en-US" sz="2000" dirty="0">
                  <a:latin typeface="Courier New" panose="02070309020205020404" charset="0"/>
                  <a:ea typeface="宋体" panose="02010600030101010101" pitchFamily="2" charset="-122"/>
                  <a:sym typeface="+mn-ea"/>
                </a:rPr>
                <a:t>）用户数据库记录了用户数据资源，具有很强的差异性，一旦损坏不易重建，因此必须进行备份。一般说来，对用户数据库采用进行定期备份的策略。当在用户数据库增加了新数据、创建索引等操作时，或者清除了事务日志，也应该备份数据库。</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3</a:t>
              </a:r>
              <a:r>
                <a:rPr lang="zh-CN" altLang="en-US" sz="2000" dirty="0">
                  <a:latin typeface="Courier New" panose="02070309020205020404" charset="0"/>
                  <a:ea typeface="宋体" panose="02010600030101010101" pitchFamily="2" charset="-122"/>
                  <a:sym typeface="+mn-ea"/>
                </a:rPr>
                <a:t>）事务日志记录了用户对数据库的各种事务操作。系统自动管理和维护所有数据库事务日志文件。相对于数据库备份，事务日志备份所需要时间较少，但还原时间较长。</a:t>
              </a: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1</a:t>
              </a:r>
              <a:r>
                <a:rPr lang="zh-CN" altLang="en-US" b="1" dirty="0" smtClean="0">
                  <a:solidFill>
                    <a:schemeClr val="tx1">
                      <a:lumMod val="65000"/>
                      <a:lumOff val="35000"/>
                    </a:schemeClr>
                  </a:solidFill>
                </a:rPr>
                <a:t>．</a:t>
              </a:r>
              <a:r>
                <a:rPr lang="zh-CN" altLang="en-US" b="1" dirty="0">
                  <a:solidFill>
                    <a:schemeClr val="tx1">
                      <a:lumMod val="65000"/>
                      <a:lumOff val="35000"/>
                    </a:schemeClr>
                  </a:solidFill>
                </a:rPr>
                <a:t>备份内容</a:t>
              </a:r>
            </a:p>
          </p:txBody>
        </p:sp>
      </p:grpSp>
    </p:spTree>
    <p:extLst>
      <p:ext uri="{BB962C8B-B14F-4D97-AF65-F5344CB8AC3E}">
        <p14:creationId xmlns:p14="http://schemas.microsoft.com/office/powerpoint/2010/main" val="440614944"/>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smtClean="0">
                <a:solidFill>
                  <a:srgbClr val="2980B9"/>
                </a:solidFill>
                <a:ea typeface="微软雅黑" panose="020B0503020204020204" charset="-122"/>
              </a:rPr>
              <a:t>备份概述</a:t>
            </a:r>
            <a:endParaRPr lang="zh-CN" altLang="en-US" sz="3200" b="1" dirty="0">
              <a:solidFill>
                <a:srgbClr val="2980B9"/>
              </a:solidFill>
              <a:ea typeface="微软雅黑" panose="020B0503020204020204" charset="-122"/>
            </a:endParaRP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6" name="组合 5"/>
          <p:cNvGrpSpPr/>
          <p:nvPr/>
        </p:nvGrpSpPr>
        <p:grpSpPr>
          <a:xfrm>
            <a:off x="1046479" y="1242060"/>
            <a:ext cx="10309884" cy="2999679"/>
            <a:chOff x="1088299" y="4213143"/>
            <a:chExt cx="2241974" cy="2999763"/>
          </a:xfrm>
        </p:grpSpPr>
        <p:sp>
          <p:nvSpPr>
            <p:cNvPr id="7" name="矩形 6"/>
            <p:cNvSpPr/>
            <p:nvPr/>
          </p:nvSpPr>
          <p:spPr>
            <a:xfrm>
              <a:off x="1088299" y="4658290"/>
              <a:ext cx="2210311" cy="2554616"/>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1</a:t>
              </a:r>
              <a:r>
                <a:rPr lang="zh-CN" altLang="en-US" sz="2000" dirty="0">
                  <a:latin typeface="Courier New" panose="02070309020205020404" charset="0"/>
                  <a:ea typeface="宋体" panose="02010600030101010101" pitchFamily="2" charset="-122"/>
                  <a:sym typeface="+mn-ea"/>
                </a:rPr>
                <a:t>）完整备份</a:t>
              </a:r>
            </a:p>
            <a:p>
              <a:pPr indent="0"/>
              <a:r>
                <a:rPr lang="zh-CN" altLang="en-US" sz="2000" dirty="0">
                  <a:latin typeface="Courier New" panose="02070309020205020404" charset="0"/>
                  <a:ea typeface="宋体" panose="02010600030101010101" pitchFamily="2" charset="-122"/>
                  <a:sym typeface="+mn-ea"/>
                </a:rPr>
                <a:t>完整备份是指备份数据库的全部或特定文件（组）的所有数据，以及用于恢复这些数据的日志信息。</a:t>
              </a:r>
            </a:p>
            <a:p>
              <a:pPr indent="0"/>
              <a:r>
                <a:rPr lang="zh-CN" altLang="en-US" sz="2000" dirty="0">
                  <a:latin typeface="Courier New" panose="02070309020205020404" charset="0"/>
                  <a:ea typeface="宋体" panose="02010600030101010101" pitchFamily="2" charset="-122"/>
                  <a:sym typeface="+mn-ea"/>
                </a:rPr>
                <a:t>完整备份的备份速度慢，时间长，占用磁盘空间大（完整备份时间和存储空间由数据容量决定的），备份过程中忽略其他事务。完整备份通常安排在数据库系统的事务运行数目相对较少时（如晚间）进行，以避免对用户的影响和提高数据库备份的速度。</a:t>
              </a:r>
            </a:p>
            <a:p>
              <a:pPr indent="0"/>
              <a:r>
                <a:rPr lang="zh-CN" altLang="en-US" sz="2000" dirty="0">
                  <a:latin typeface="Courier New" panose="02070309020205020404" charset="0"/>
                  <a:ea typeface="宋体" panose="02010600030101010101" pitchFamily="2" charset="-122"/>
                  <a:sym typeface="+mn-ea"/>
                </a:rPr>
                <a:t>完整备份是恢复数据库的基础文件，适用于所有恢复模式，事务日志备份和差异备份都要依赖完整备份。如果完整备份进行得比较频繁，在备份文件中就有大量的数据是重复的。</a:t>
              </a: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2</a:t>
              </a:r>
              <a:r>
                <a:rPr lang="zh-CN" altLang="en-US" b="1" dirty="0" smtClean="0">
                  <a:solidFill>
                    <a:schemeClr val="tx1">
                      <a:lumMod val="65000"/>
                      <a:lumOff val="35000"/>
                    </a:schemeClr>
                  </a:solidFill>
                </a:rPr>
                <a:t>．</a:t>
              </a:r>
              <a:r>
                <a:rPr lang="zh-CN" altLang="en-US" b="1" dirty="0">
                  <a:solidFill>
                    <a:schemeClr val="tx1">
                      <a:lumMod val="65000"/>
                      <a:lumOff val="35000"/>
                    </a:schemeClr>
                  </a:solidFill>
                </a:rPr>
                <a:t>备份类型</a:t>
              </a:r>
            </a:p>
          </p:txBody>
        </p:sp>
      </p:grpSp>
    </p:spTree>
    <p:extLst>
      <p:ext uri="{BB962C8B-B14F-4D97-AF65-F5344CB8AC3E}">
        <p14:creationId xmlns:p14="http://schemas.microsoft.com/office/powerpoint/2010/main" val="745653568"/>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smtClean="0">
                <a:solidFill>
                  <a:srgbClr val="2980B9"/>
                </a:solidFill>
                <a:ea typeface="微软雅黑" panose="020B0503020204020204" charset="-122"/>
              </a:rPr>
              <a:t>备份概述</a:t>
            </a:r>
            <a:endParaRPr lang="zh-CN" altLang="en-US" sz="3200" b="1" dirty="0">
              <a:solidFill>
                <a:srgbClr val="2980B9"/>
              </a:solidFill>
              <a:ea typeface="微软雅黑" panose="020B0503020204020204" charset="-122"/>
            </a:endParaRP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6" name="组合 5"/>
          <p:cNvGrpSpPr/>
          <p:nvPr/>
        </p:nvGrpSpPr>
        <p:grpSpPr>
          <a:xfrm>
            <a:off x="1046479" y="1242061"/>
            <a:ext cx="10309884" cy="3307456"/>
            <a:chOff x="1088299" y="4213143"/>
            <a:chExt cx="2241974" cy="3307549"/>
          </a:xfrm>
        </p:grpSpPr>
        <p:sp>
          <p:nvSpPr>
            <p:cNvPr id="7" name="矩形 6"/>
            <p:cNvSpPr/>
            <p:nvPr/>
          </p:nvSpPr>
          <p:spPr>
            <a:xfrm>
              <a:off x="1088299" y="4658290"/>
              <a:ext cx="2210311" cy="2862402"/>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2</a:t>
              </a:r>
              <a:r>
                <a:rPr lang="zh-CN" altLang="en-US" sz="2000" dirty="0">
                  <a:latin typeface="Courier New" panose="02070309020205020404" charset="0"/>
                  <a:ea typeface="宋体" panose="02010600030101010101" pitchFamily="2" charset="-122"/>
                  <a:sym typeface="+mn-ea"/>
                </a:rPr>
                <a:t>）差异备份</a:t>
              </a:r>
            </a:p>
            <a:p>
              <a:pPr indent="0"/>
              <a:r>
                <a:rPr lang="zh-CN" altLang="en-US" sz="2000" dirty="0">
                  <a:latin typeface="Courier New" panose="02070309020205020404" charset="0"/>
                  <a:ea typeface="宋体" panose="02010600030101010101" pitchFamily="2" charset="-122"/>
                  <a:sym typeface="+mn-ea"/>
                </a:rPr>
                <a:t>差异备份又称增量备份，是指备份自上次完整备份之后发生变化的数据（非所有数据）。</a:t>
              </a:r>
            </a:p>
            <a:p>
              <a:pPr indent="0"/>
              <a:r>
                <a:rPr lang="zh-CN" altLang="en-US" sz="2000" dirty="0">
                  <a:latin typeface="Courier New" panose="02070309020205020404" charset="0"/>
                  <a:ea typeface="宋体" panose="02010600030101010101" pitchFamily="2" charset="-122"/>
                  <a:sym typeface="+mn-ea"/>
                </a:rPr>
                <a:t>差异备份时间短，占用磁盘空间小（差异备份时间和存储空间由上次完整备份以来发生变化的数据容量决定）。</a:t>
              </a:r>
            </a:p>
            <a:p>
              <a:pPr indent="0"/>
              <a:r>
                <a:rPr lang="zh-CN" altLang="en-US" sz="2000" dirty="0">
                  <a:latin typeface="Courier New" panose="02070309020205020404" charset="0"/>
                  <a:ea typeface="宋体" panose="02010600030101010101" pitchFamily="2" charset="-122"/>
                  <a:sym typeface="+mn-ea"/>
                </a:rPr>
                <a:t>差异备份适用于所有恢复模式。应注意在差异备份之前，必须至少有一次完整备份。</a:t>
              </a:r>
            </a:p>
            <a:p>
              <a:pPr indent="0"/>
              <a:r>
                <a:rPr lang="zh-CN" altLang="en-US" sz="2000" dirty="0">
                  <a:latin typeface="Courier New" panose="02070309020205020404" charset="0"/>
                  <a:ea typeface="宋体" panose="02010600030101010101" pitchFamily="2" charset="-122"/>
                  <a:sym typeface="+mn-ea"/>
                </a:rPr>
                <a:t>在还原数据库时，也必须先还原完整备份，才能还原差异备份。在进行多次差异备份后，只需还原到最后一次差异备份的内容，无须还原早期差异备份。</a:t>
              </a:r>
            </a:p>
            <a:p>
              <a:pPr indent="0"/>
              <a:r>
                <a:rPr lang="zh-CN" altLang="en-US" sz="2000" dirty="0">
                  <a:latin typeface="Courier New" panose="02070309020205020404" charset="0"/>
                  <a:ea typeface="宋体" panose="02010600030101010101" pitchFamily="2" charset="-122"/>
                  <a:sym typeface="+mn-ea"/>
                </a:rPr>
                <a:t>差异备份及其还原的所用时间较短，因此通过增加差异备份的备份次数，可以降低丢失数据的风险，但是它无法像事务日志备份那样将数据库恢复到故障点或特定的即时点。</a:t>
              </a: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2</a:t>
              </a:r>
              <a:r>
                <a:rPr lang="zh-CN" altLang="en-US" b="1" dirty="0" smtClean="0">
                  <a:solidFill>
                    <a:schemeClr val="tx1">
                      <a:lumMod val="65000"/>
                      <a:lumOff val="35000"/>
                    </a:schemeClr>
                  </a:solidFill>
                </a:rPr>
                <a:t>．</a:t>
              </a:r>
              <a:r>
                <a:rPr lang="zh-CN" altLang="en-US" b="1" dirty="0">
                  <a:solidFill>
                    <a:schemeClr val="tx1">
                      <a:lumMod val="65000"/>
                      <a:lumOff val="35000"/>
                    </a:schemeClr>
                  </a:solidFill>
                </a:rPr>
                <a:t>备份类型</a:t>
              </a:r>
            </a:p>
          </p:txBody>
        </p:sp>
      </p:grpSp>
    </p:spTree>
    <p:extLst>
      <p:ext uri="{BB962C8B-B14F-4D97-AF65-F5344CB8AC3E}">
        <p14:creationId xmlns:p14="http://schemas.microsoft.com/office/powerpoint/2010/main" val="3039725312"/>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smtClean="0">
                <a:solidFill>
                  <a:srgbClr val="2980B9"/>
                </a:solidFill>
                <a:ea typeface="微软雅黑" panose="020B0503020204020204" charset="-122"/>
              </a:rPr>
              <a:t>备份概述</a:t>
            </a:r>
            <a:endParaRPr lang="zh-CN" altLang="en-US" sz="3200" b="1" dirty="0">
              <a:solidFill>
                <a:srgbClr val="2980B9"/>
              </a:solidFill>
              <a:ea typeface="微软雅黑" panose="020B0503020204020204" charset="-122"/>
            </a:endParaRP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6" name="组合 5"/>
          <p:cNvGrpSpPr/>
          <p:nvPr/>
        </p:nvGrpSpPr>
        <p:grpSpPr>
          <a:xfrm>
            <a:off x="1046479" y="1242061"/>
            <a:ext cx="10309884" cy="4846340"/>
            <a:chOff x="1088299" y="4213143"/>
            <a:chExt cx="2241974" cy="4846474"/>
          </a:xfrm>
        </p:grpSpPr>
        <p:sp>
          <p:nvSpPr>
            <p:cNvPr id="7" name="矩形 6"/>
            <p:cNvSpPr/>
            <p:nvPr/>
          </p:nvSpPr>
          <p:spPr>
            <a:xfrm>
              <a:off x="1088299" y="4658290"/>
              <a:ext cx="2210311" cy="4401327"/>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3</a:t>
              </a:r>
              <a:r>
                <a:rPr lang="zh-CN" altLang="en-US" sz="2000" dirty="0">
                  <a:latin typeface="Courier New" panose="02070309020205020404" charset="0"/>
                  <a:ea typeface="宋体" panose="02010600030101010101" pitchFamily="2" charset="-122"/>
                  <a:sym typeface="+mn-ea"/>
                </a:rPr>
                <a:t>）事务日志备份</a:t>
              </a:r>
            </a:p>
            <a:p>
              <a:pPr indent="0"/>
              <a:r>
                <a:rPr lang="zh-CN" altLang="en-US" sz="2000" dirty="0">
                  <a:latin typeface="Courier New" panose="02070309020205020404" charset="0"/>
                  <a:ea typeface="宋体" panose="02010600030101010101" pitchFamily="2" charset="-122"/>
                  <a:sym typeface="+mn-ea"/>
                </a:rPr>
                <a:t>事务日志备份是指备份上次备份（完整备份、差异备份或事务日志备份）之后所有已经完成的事务（数据库操作日志记录）。事务日志备份完成后一般要截断日志。</a:t>
              </a:r>
            </a:p>
            <a:p>
              <a:pPr indent="0"/>
              <a:r>
                <a:rPr lang="zh-CN" altLang="en-US" sz="2000" dirty="0">
                  <a:latin typeface="Courier New" panose="02070309020205020404" charset="0"/>
                  <a:ea typeface="宋体" panose="02010600030101010101" pitchFamily="2" charset="-122"/>
                  <a:sym typeface="+mn-ea"/>
                </a:rPr>
                <a:t>事务日志备份的时间短，占用磁盘空间小，适用于数据库变化较为频繁或不允许在最近一次数据库备份之后发生数据丢失或损坏的情况。</a:t>
              </a:r>
            </a:p>
            <a:p>
              <a:pPr indent="0"/>
              <a:r>
                <a:rPr lang="zh-CN" altLang="en-US" sz="2000" dirty="0">
                  <a:latin typeface="Courier New" panose="02070309020205020404" charset="0"/>
                  <a:ea typeface="宋体" panose="02010600030101010101" pitchFamily="2" charset="-122"/>
                  <a:sym typeface="+mn-ea"/>
                </a:rPr>
                <a:t>事务日志备份仅适用于“完整”或“大容量日志”模式。在进行事务日志备份之前，必须在完整备份或差异备份数据库之前设置数据库的恢复模式为“完整”或“大容量日志”模式，且至少有一次完整备份。还原数据库时，也必须先还原完整备份，然后才能按照事务日志备份时间的先后顺序，依次还原各次事务日志备份的内容。</a:t>
              </a:r>
            </a:p>
            <a:p>
              <a:pPr indent="0"/>
              <a:r>
                <a:rPr lang="zh-CN" altLang="en-US" sz="2000" dirty="0">
                  <a:latin typeface="Courier New" panose="02070309020205020404" charset="0"/>
                  <a:ea typeface="宋体" panose="02010600030101010101" pitchFamily="2" charset="-122"/>
                  <a:sym typeface="+mn-ea"/>
                </a:rPr>
                <a:t>事务日志备份又分为纯日志备份、大容量备份和尾日志备份。纯日志备份仅包含某一个时间段内的日志记录；大容量日志备份则主要用于记录大批量的批处理操作；尾日志备份主要用于捕获尚未备份的任何日志记录（结尾日志），包含数据库发生故障后到执行尾日志备份时的数据库操作，以防止故障后相关的修改工作丢失。如果数据库已损坏或者要还原数据库，则创建一个结尾日志备份，可以将数据库还原到当前时间点。</a:t>
              </a: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2</a:t>
              </a:r>
              <a:r>
                <a:rPr lang="zh-CN" altLang="en-US" b="1" dirty="0" smtClean="0">
                  <a:solidFill>
                    <a:schemeClr val="tx1">
                      <a:lumMod val="65000"/>
                      <a:lumOff val="35000"/>
                    </a:schemeClr>
                  </a:solidFill>
                </a:rPr>
                <a:t>．</a:t>
              </a:r>
              <a:r>
                <a:rPr lang="zh-CN" altLang="en-US" b="1" dirty="0">
                  <a:solidFill>
                    <a:schemeClr val="tx1">
                      <a:lumMod val="65000"/>
                      <a:lumOff val="35000"/>
                    </a:schemeClr>
                  </a:solidFill>
                </a:rPr>
                <a:t>备份</a:t>
              </a:r>
              <a:r>
                <a:rPr lang="zh-CN" altLang="en-US" b="1" dirty="0" smtClean="0">
                  <a:solidFill>
                    <a:schemeClr val="tx1">
                      <a:lumMod val="65000"/>
                      <a:lumOff val="35000"/>
                    </a:schemeClr>
                  </a:solidFill>
                </a:rPr>
                <a:t>类型</a:t>
              </a:r>
              <a:endParaRPr lang="zh-CN" altLang="en-US" b="1" dirty="0">
                <a:solidFill>
                  <a:schemeClr val="tx1">
                    <a:lumMod val="65000"/>
                    <a:lumOff val="35000"/>
                  </a:schemeClr>
                </a:solidFill>
              </a:endParaRPr>
            </a:p>
          </p:txBody>
        </p:sp>
      </p:grpSp>
    </p:spTree>
    <p:extLst>
      <p:ext uri="{BB962C8B-B14F-4D97-AF65-F5344CB8AC3E}">
        <p14:creationId xmlns:p14="http://schemas.microsoft.com/office/powerpoint/2010/main" val="2864502649"/>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4" name="直接连接符 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本章导读</a:t>
            </a:r>
            <a:endPar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7" name="文本框 6"/>
          <p:cNvSpPr txBox="1"/>
          <p:nvPr/>
        </p:nvSpPr>
        <p:spPr>
          <a:xfrm>
            <a:off x="359038" y="400325"/>
            <a:ext cx="85311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smtClean="0">
                <a:solidFill>
                  <a:srgbClr val="FFFFFF"/>
                </a:solidFill>
                <a:latin typeface="Arial" panose="020B0604020202020204"/>
                <a:ea typeface="微软雅黑" panose="020B0503020204020204" charset="-122"/>
              </a:rPr>
              <a:t>start</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11" name="任意多边形: 形状 10"/>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任意多边形: 形状 11"/>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 name="任意多边形: 形状 12"/>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6" name="组合 15"/>
          <p:cNvGrpSpPr/>
          <p:nvPr/>
        </p:nvGrpSpPr>
        <p:grpSpPr>
          <a:xfrm>
            <a:off x="3017520" y="1573907"/>
            <a:ext cx="8645060" cy="2076080"/>
            <a:chOff x="2154711" y="4290613"/>
            <a:chExt cx="3975100" cy="1507321"/>
          </a:xfrm>
        </p:grpSpPr>
        <p:sp>
          <p:nvSpPr>
            <p:cNvPr id="17" name="矩形 16"/>
            <p:cNvSpPr/>
            <p:nvPr/>
          </p:nvSpPr>
          <p:spPr>
            <a:xfrm>
              <a:off x="2154711" y="4658295"/>
              <a:ext cx="3975100" cy="1139639"/>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000" dirty="0">
                  <a:solidFill>
                    <a:schemeClr val="tx1">
                      <a:lumMod val="50000"/>
                      <a:lumOff val="50000"/>
                    </a:schemeClr>
                  </a:solidFill>
                </a:rPr>
                <a:t>在数据库的使用过程中，难免会由于软硬件故障、病毒入侵、操作不当等各种因素造成数据丢失或损坏。备份和恢复是保证数据库有效性、正确性和可靠性的重要措施。运用适当的备份策略，可以保证及时有效地恢复数据库中的重要数据，将数据损</a:t>
              </a:r>
              <a:r>
                <a:rPr lang="zh-CN" altLang="en-US" sz="2000" dirty="0" smtClean="0">
                  <a:solidFill>
                    <a:schemeClr val="tx1">
                      <a:lumMod val="50000"/>
                      <a:lumOff val="50000"/>
                    </a:schemeClr>
                  </a:solidFill>
                </a:rPr>
                <a:t>失降到最低。</a:t>
              </a:r>
              <a:endParaRPr lang="zh-CN" altLang="en-US" sz="2000" dirty="0">
                <a:solidFill>
                  <a:schemeClr val="tx1">
                    <a:lumMod val="50000"/>
                    <a:lumOff val="50000"/>
                  </a:schemeClr>
                </a:solidFill>
              </a:endParaRPr>
            </a:p>
          </p:txBody>
        </p:sp>
        <p:sp>
          <p:nvSpPr>
            <p:cNvPr id="18" name="矩形 17"/>
            <p:cNvSpPr/>
            <p:nvPr/>
          </p:nvSpPr>
          <p:spPr>
            <a:xfrm>
              <a:off x="3688505" y="4290613"/>
              <a:ext cx="659563" cy="388818"/>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400" b="1" dirty="0">
                  <a:solidFill>
                    <a:schemeClr val="tx1">
                      <a:lumMod val="65000"/>
                      <a:lumOff val="35000"/>
                    </a:schemeClr>
                  </a:solidFill>
                </a:rPr>
                <a:t>本章导读</a:t>
              </a:r>
            </a:p>
          </p:txBody>
        </p:sp>
      </p:grpSp>
      <p:pic>
        <p:nvPicPr>
          <p:cNvPr id="22" name="图片占位符 21"/>
          <p:cNvPicPr>
            <a:picLocks noGrp="1" noChangeAspect="1"/>
          </p:cNvPicPr>
          <p:nvPr>
            <p:ph type="pic" sz="quarter" idx="11"/>
          </p:nvPr>
        </p:nvPicPr>
        <p:blipFill>
          <a:blip r:embed="rId3" cstate="screen"/>
          <a:srcRect/>
          <a:stretch>
            <a:fillRect/>
          </a:stretch>
        </p:blipFill>
        <p:spPr>
          <a:xfrm>
            <a:off x="785598" y="1329802"/>
            <a:ext cx="2011319" cy="2011318"/>
          </a:xfrm>
        </p:spPr>
      </p:pic>
    </p:spTree>
    <p:extLst>
      <p:ext uri="{BB962C8B-B14F-4D97-AF65-F5344CB8AC3E}">
        <p14:creationId xmlns:p14="http://schemas.microsoft.com/office/powerpoint/2010/main" val="1493192307"/>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smtClean="0">
                <a:solidFill>
                  <a:srgbClr val="2980B9"/>
                </a:solidFill>
              </a:rPr>
              <a:t>备份概述</a:t>
            </a:r>
            <a:endParaRPr lang="zh-CN" altLang="en-US" sz="3200" b="1" dirty="0">
              <a:solidFill>
                <a:srgbClr val="2980B9"/>
              </a:solidFill>
            </a:endParaRP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479" y="1242059"/>
            <a:ext cx="10309884" cy="2076350"/>
            <a:chOff x="1088299" y="4213143"/>
            <a:chExt cx="2241974" cy="2076408"/>
          </a:xfrm>
        </p:grpSpPr>
        <p:sp>
          <p:nvSpPr>
            <p:cNvPr id="7" name="矩形 6"/>
            <p:cNvSpPr/>
            <p:nvPr/>
          </p:nvSpPr>
          <p:spPr>
            <a:xfrm>
              <a:off x="1088299" y="4658290"/>
              <a:ext cx="2210311" cy="1631261"/>
            </a:xfrm>
            <a:prstGeom prst="rect">
              <a:avLst/>
            </a:prstGeom>
          </p:spPr>
          <p:txBody>
            <a:bodyPr wrap="square">
              <a:spAutoFit/>
              <a:scene3d>
                <a:camera prst="orthographicFront"/>
                <a:lightRig rig="threePt" dir="t"/>
              </a:scene3d>
              <a:sp3d contourW="6350"/>
            </a:bodyPr>
            <a:lstStyle/>
            <a:p>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1</a:t>
              </a:r>
              <a:r>
                <a:rPr lang="zh-CN" altLang="en-US" sz="2000" dirty="0">
                  <a:solidFill>
                    <a:srgbClr val="000000"/>
                  </a:solidFill>
                  <a:latin typeface="Courier New" panose="02070309020205020404" charset="0"/>
                  <a:ea typeface="宋体" panose="02010600030101010101" pitchFamily="2" charset="-122"/>
                  <a:sym typeface="+mn-ea"/>
                </a:rPr>
                <a:t>）完整</a:t>
              </a:r>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smtClean="0">
                  <a:solidFill>
                    <a:srgbClr val="000000"/>
                  </a:solidFill>
                  <a:latin typeface="Courier New" panose="02070309020205020404" charset="0"/>
                  <a:ea typeface="宋体" panose="02010600030101010101" pitchFamily="2" charset="-122"/>
                  <a:sym typeface="+mn-ea"/>
                </a:rPr>
                <a:t>差异</a:t>
              </a:r>
              <a:endParaRPr lang="en-US" altLang="zh-CN" sz="2000" dirty="0" smtClean="0">
                <a:solidFill>
                  <a:srgbClr val="000000"/>
                </a:solidFill>
                <a:latin typeface="Courier New" panose="02070309020205020404" charset="0"/>
                <a:ea typeface="宋体" panose="02010600030101010101" pitchFamily="2" charset="-122"/>
                <a:sym typeface="+mn-ea"/>
              </a:endParaRPr>
            </a:p>
            <a:p>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1</a:t>
              </a:r>
              <a:r>
                <a:rPr lang="zh-CN" altLang="en-US" sz="2000" dirty="0">
                  <a:solidFill>
                    <a:srgbClr val="000000"/>
                  </a:solidFill>
                  <a:latin typeface="Courier New" panose="02070309020205020404" charset="0"/>
                  <a:ea typeface="宋体" panose="02010600030101010101" pitchFamily="2" charset="-122"/>
                  <a:sym typeface="+mn-ea"/>
                </a:rPr>
                <a:t>）完整</a:t>
              </a:r>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差异：先进行完整备份，再进行差异备份，适用于数据库频繁更改且数据量少的数据库</a:t>
              </a:r>
              <a:r>
                <a:rPr lang="zh-CN" altLang="en-US" sz="2000" dirty="0" smtClean="0">
                  <a:solidFill>
                    <a:srgbClr val="000000"/>
                  </a:solidFill>
                  <a:latin typeface="Courier New" panose="02070309020205020404" charset="0"/>
                  <a:ea typeface="宋体" panose="02010600030101010101" pitchFamily="2" charset="-122"/>
                  <a:sym typeface="+mn-ea"/>
                </a:rPr>
                <a:t>。</a:t>
              </a:r>
              <a:endParaRPr lang="en-US" altLang="zh-CN" sz="2000" dirty="0" smtClean="0">
                <a:solidFill>
                  <a:srgbClr val="000000"/>
                </a:solidFill>
                <a:latin typeface="Courier New" panose="02070309020205020404" charset="0"/>
                <a:ea typeface="宋体" panose="02010600030101010101" pitchFamily="2" charset="-122"/>
                <a:sym typeface="+mn-ea"/>
              </a:endParaRPr>
            </a:p>
            <a:p>
              <a:r>
                <a:rPr lang="zh-CN" altLang="en-US" sz="2000" dirty="0" smtClean="0">
                  <a:solidFill>
                    <a:srgbClr val="000000"/>
                  </a:solidFill>
                  <a:latin typeface="Courier New" panose="02070309020205020404" charset="0"/>
                  <a:ea typeface="宋体" panose="02010600030101010101" pitchFamily="2" charset="-122"/>
                  <a:sym typeface="+mn-ea"/>
                </a:rPr>
                <a:t>例</a:t>
              </a:r>
              <a:r>
                <a:rPr lang="zh-CN" altLang="en-US" sz="2000" dirty="0">
                  <a:solidFill>
                    <a:srgbClr val="000000"/>
                  </a:solidFill>
                  <a:latin typeface="Courier New" panose="02070309020205020404" charset="0"/>
                  <a:ea typeface="宋体" panose="02010600030101010101" pitchFamily="2" charset="-122"/>
                  <a:sym typeface="+mn-ea"/>
                </a:rPr>
                <a:t>如，利用已有的完整备份和差异备份，可以将数据库恢复到故障发生之前的差异备份。数据库备份策略如图</a:t>
              </a:r>
              <a:r>
                <a:rPr lang="en-US" altLang="zh-CN" sz="2000" dirty="0">
                  <a:solidFill>
                    <a:srgbClr val="000000"/>
                  </a:solidFill>
                  <a:latin typeface="Courier New" panose="02070309020205020404" charset="0"/>
                  <a:ea typeface="宋体" panose="02010600030101010101" pitchFamily="2" charset="-122"/>
                  <a:sym typeface="+mn-ea"/>
                </a:rPr>
                <a:t>10-2</a:t>
              </a:r>
              <a:r>
                <a:rPr lang="zh-CN" altLang="en-US" sz="2000" dirty="0">
                  <a:solidFill>
                    <a:srgbClr val="000000"/>
                  </a:solidFill>
                  <a:latin typeface="Courier New" panose="02070309020205020404" charset="0"/>
                  <a:ea typeface="宋体" panose="02010600030101010101" pitchFamily="2" charset="-122"/>
                  <a:sym typeface="+mn-ea"/>
                </a:rPr>
                <a:t>所示。</a:t>
              </a: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rgbClr val="000000">
                      <a:lumMod val="65000"/>
                      <a:lumOff val="35000"/>
                    </a:srgbClr>
                  </a:solidFill>
                </a:rPr>
                <a:t>3</a:t>
              </a:r>
              <a:r>
                <a:rPr lang="zh-CN" altLang="en-US" b="1" dirty="0">
                  <a:solidFill>
                    <a:srgbClr val="000000">
                      <a:lumMod val="65000"/>
                      <a:lumOff val="35000"/>
                    </a:srgbClr>
                  </a:solidFill>
                </a:rPr>
                <a:t>．备份策略</a:t>
              </a: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630" y="3324537"/>
            <a:ext cx="10633582" cy="153924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215619" y="4890680"/>
            <a:ext cx="9995139" cy="1477328"/>
          </a:xfrm>
          <a:prstGeom prst="rect">
            <a:avLst/>
          </a:prstGeom>
        </p:spPr>
        <p:txBody>
          <a:bodyPr wrap="square">
            <a:spAutoFit/>
          </a:bodyPr>
          <a:lstStyle/>
          <a:p>
            <a:r>
              <a:rPr lang="zh-CN" altLang="en-US" dirty="0"/>
              <a:t>这样一来，如果周五数据库出现故障，将数据库恢复到周四即可，其方案如下。</a:t>
            </a:r>
          </a:p>
          <a:p>
            <a:r>
              <a:rPr lang="zh-CN" altLang="en-US" dirty="0"/>
              <a:t>①创建当前活动事务日志的尾事务日志备份；</a:t>
            </a:r>
          </a:p>
          <a:p>
            <a:r>
              <a:rPr lang="zh-CN" altLang="en-US" dirty="0"/>
              <a:t>②使用完整备份（周日创建的完整备份）</a:t>
            </a:r>
            <a:r>
              <a:rPr lang="en-US" altLang="zh-CN" dirty="0"/>
              <a:t>+</a:t>
            </a:r>
            <a:r>
              <a:rPr lang="zh-CN" altLang="en-US" dirty="0"/>
              <a:t>最新的差异备份（周四的差异备份）；</a:t>
            </a:r>
          </a:p>
          <a:p>
            <a:r>
              <a:rPr lang="zh-CN" altLang="en-US" dirty="0"/>
              <a:t>注意：使用完整备份（周日创建的完整备份）</a:t>
            </a:r>
            <a:r>
              <a:rPr lang="en-US" altLang="zh-CN" dirty="0"/>
              <a:t>+</a:t>
            </a:r>
            <a:r>
              <a:rPr lang="zh-CN" altLang="en-US" dirty="0"/>
              <a:t>各次的差异备份（依次进行周一到周四的差异备份）则可以恢复到各时间点。</a:t>
            </a:r>
          </a:p>
        </p:txBody>
      </p:sp>
    </p:spTree>
    <p:extLst>
      <p:ext uri="{BB962C8B-B14F-4D97-AF65-F5344CB8AC3E}">
        <p14:creationId xmlns:p14="http://schemas.microsoft.com/office/powerpoint/2010/main" val="893161915"/>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smtClean="0">
                <a:solidFill>
                  <a:srgbClr val="2980B9"/>
                </a:solidFill>
              </a:rPr>
              <a:t>备份概述</a:t>
            </a:r>
            <a:endParaRPr lang="zh-CN" altLang="en-US" sz="3200" b="1" dirty="0">
              <a:solidFill>
                <a:srgbClr val="2980B9"/>
              </a:solidFill>
            </a:endParaRP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479" y="1242060"/>
            <a:ext cx="10309884" cy="1768573"/>
            <a:chOff x="1088299" y="4213143"/>
            <a:chExt cx="2241974" cy="1768622"/>
          </a:xfrm>
        </p:grpSpPr>
        <p:sp>
          <p:nvSpPr>
            <p:cNvPr id="7" name="矩形 6"/>
            <p:cNvSpPr/>
            <p:nvPr/>
          </p:nvSpPr>
          <p:spPr>
            <a:xfrm>
              <a:off x="1088299" y="4658290"/>
              <a:ext cx="2210311" cy="1323475"/>
            </a:xfrm>
            <a:prstGeom prst="rect">
              <a:avLst/>
            </a:prstGeom>
          </p:spPr>
          <p:txBody>
            <a:bodyPr wrap="square">
              <a:spAutoFit/>
              <a:scene3d>
                <a:camera prst="orthographicFront"/>
                <a:lightRig rig="threePt" dir="t"/>
              </a:scene3d>
              <a:sp3d contourW="6350"/>
            </a:bodyPr>
            <a:lstStyle/>
            <a:p>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2</a:t>
              </a:r>
              <a:r>
                <a:rPr lang="zh-CN" altLang="en-US" sz="2000" dirty="0">
                  <a:solidFill>
                    <a:srgbClr val="000000"/>
                  </a:solidFill>
                  <a:latin typeface="Courier New" panose="02070309020205020404" charset="0"/>
                  <a:ea typeface="宋体" panose="02010600030101010101" pitchFamily="2" charset="-122"/>
                  <a:sym typeface="+mn-ea"/>
                </a:rPr>
                <a:t>）完整</a:t>
              </a:r>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日志：先进行完整备份，再进行事务日志备份，适用于避免数据库由于频繁更改造成太多数据丢失，而又不希望经常完整备份（因为完整备份时间过长）的情况。</a:t>
              </a:r>
            </a:p>
            <a:p>
              <a:r>
                <a:rPr lang="zh-CN" altLang="en-US" sz="2000" dirty="0">
                  <a:solidFill>
                    <a:srgbClr val="000000"/>
                  </a:solidFill>
                  <a:latin typeface="Courier New" panose="02070309020205020404" charset="0"/>
                  <a:ea typeface="宋体" panose="02010600030101010101" pitchFamily="2" charset="-122"/>
                  <a:sym typeface="+mn-ea"/>
                </a:rPr>
                <a:t>例如，利用已有的完整备份和事务日志备份，可以将数据库恢复到指定的时间点。数据库备份策略如图</a:t>
              </a:r>
              <a:r>
                <a:rPr lang="en-US" altLang="zh-CN" sz="2000" dirty="0">
                  <a:solidFill>
                    <a:srgbClr val="000000"/>
                  </a:solidFill>
                  <a:latin typeface="Courier New" panose="02070309020205020404" charset="0"/>
                  <a:ea typeface="宋体" panose="02010600030101010101" pitchFamily="2" charset="-122"/>
                  <a:sym typeface="+mn-ea"/>
                </a:rPr>
                <a:t>10-3</a:t>
              </a:r>
              <a:r>
                <a:rPr lang="zh-CN" altLang="en-US" sz="2000" dirty="0">
                  <a:solidFill>
                    <a:srgbClr val="000000"/>
                  </a:solidFill>
                  <a:latin typeface="Courier New" panose="02070309020205020404" charset="0"/>
                  <a:ea typeface="宋体" panose="02010600030101010101" pitchFamily="2" charset="-122"/>
                  <a:sym typeface="+mn-ea"/>
                </a:rPr>
                <a:t>所示。</a:t>
              </a: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rgbClr val="000000">
                      <a:lumMod val="65000"/>
                      <a:lumOff val="35000"/>
                    </a:srgbClr>
                  </a:solidFill>
                </a:rPr>
                <a:t>3</a:t>
              </a:r>
              <a:r>
                <a:rPr lang="zh-CN" altLang="en-US" b="1" dirty="0">
                  <a:solidFill>
                    <a:srgbClr val="000000">
                      <a:lumMod val="65000"/>
                      <a:lumOff val="35000"/>
                    </a:srgbClr>
                  </a:solidFill>
                </a:rPr>
                <a:t>．备份策略</a:t>
              </a:r>
            </a:p>
          </p:txBody>
        </p:sp>
      </p:grpSp>
      <p:sp>
        <p:nvSpPr>
          <p:cNvPr id="2" name="矩形 1"/>
          <p:cNvSpPr/>
          <p:nvPr/>
        </p:nvSpPr>
        <p:spPr>
          <a:xfrm>
            <a:off x="1215619" y="4617720"/>
            <a:ext cx="9995139" cy="1477328"/>
          </a:xfrm>
          <a:prstGeom prst="rect">
            <a:avLst/>
          </a:prstGeom>
        </p:spPr>
        <p:txBody>
          <a:bodyPr wrap="square">
            <a:spAutoFit/>
          </a:bodyPr>
          <a:lstStyle/>
          <a:p>
            <a:r>
              <a:rPr lang="zh-CN" altLang="en-US" dirty="0"/>
              <a:t>这样一来，如果周一上午</a:t>
            </a:r>
            <a:r>
              <a:rPr lang="en-US" altLang="zh-CN" dirty="0"/>
              <a:t>10:00</a:t>
            </a:r>
            <a:r>
              <a:rPr lang="zh-CN" altLang="en-US" dirty="0"/>
              <a:t>系统出现故障，则可以将数据库恢复到周一上午</a:t>
            </a:r>
            <a:r>
              <a:rPr lang="en-US" altLang="zh-CN" dirty="0"/>
              <a:t>10:00</a:t>
            </a:r>
            <a:r>
              <a:rPr lang="zh-CN" altLang="en-US" dirty="0"/>
              <a:t>时的状态（假定也没有备份从上次备份到当前故障时间所记录的日志），其方案如下。</a:t>
            </a:r>
          </a:p>
          <a:p>
            <a:r>
              <a:rPr lang="zh-CN" altLang="en-US" dirty="0"/>
              <a:t>①创建当前活动事务日志的尾事务日志备份。</a:t>
            </a:r>
          </a:p>
          <a:p>
            <a:r>
              <a:rPr lang="zh-CN" altLang="en-US" dirty="0"/>
              <a:t>②还原最新的完整备份（周一创建的完整备份</a:t>
            </a:r>
            <a:r>
              <a:rPr lang="en-US" altLang="zh-CN" dirty="0"/>
              <a:t>2</a:t>
            </a:r>
            <a:r>
              <a:rPr lang="zh-CN" altLang="en-US" dirty="0"/>
              <a:t>），然后还原各次日志备份（周一的日志备份）和尾事务日志备份。</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5619" y="3010632"/>
            <a:ext cx="9995140" cy="1519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04805"/>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smtClean="0">
                <a:solidFill>
                  <a:srgbClr val="2980B9"/>
                </a:solidFill>
              </a:rPr>
              <a:t>备份概述</a:t>
            </a:r>
            <a:endParaRPr lang="zh-CN" altLang="en-US" sz="3200" b="1" dirty="0">
              <a:solidFill>
                <a:srgbClr val="2980B9"/>
              </a:solidFill>
            </a:endParaRP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479" y="1242060"/>
            <a:ext cx="10309884" cy="2384127"/>
            <a:chOff x="1088299" y="4213143"/>
            <a:chExt cx="2241974" cy="2384193"/>
          </a:xfrm>
        </p:grpSpPr>
        <p:sp>
          <p:nvSpPr>
            <p:cNvPr id="7" name="矩形 6"/>
            <p:cNvSpPr/>
            <p:nvPr/>
          </p:nvSpPr>
          <p:spPr>
            <a:xfrm>
              <a:off x="1088299" y="4658290"/>
              <a:ext cx="2210311" cy="1939046"/>
            </a:xfrm>
            <a:prstGeom prst="rect">
              <a:avLst/>
            </a:prstGeom>
          </p:spPr>
          <p:txBody>
            <a:bodyPr wrap="square">
              <a:spAutoFit/>
              <a:scene3d>
                <a:camera prst="orthographicFront"/>
                <a:lightRig rig="threePt" dir="t"/>
              </a:scene3d>
              <a:sp3d contourW="6350"/>
            </a:bodyPr>
            <a:lstStyle/>
            <a:p>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3</a:t>
              </a:r>
              <a:r>
                <a:rPr lang="zh-CN" altLang="en-US" sz="2000" dirty="0">
                  <a:solidFill>
                    <a:srgbClr val="000000"/>
                  </a:solidFill>
                  <a:latin typeface="Courier New" panose="02070309020205020404" charset="0"/>
                  <a:ea typeface="宋体" panose="02010600030101010101" pitchFamily="2" charset="-122"/>
                  <a:sym typeface="+mn-ea"/>
                </a:rPr>
                <a:t>）完整</a:t>
              </a:r>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差异</a:t>
              </a:r>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日志：先进行完整备份，再进行差异备份，最后进行事务日志备份，可以减少所需还原事务日志备份的数量，缩短恢复数据库的时间。利用已有的完整备份、差异备份和事务日志备份，可以将数据库恢复到指定的时间点。</a:t>
              </a:r>
            </a:p>
            <a:p>
              <a:r>
                <a:rPr lang="zh-CN" altLang="en-US" sz="2000" dirty="0">
                  <a:solidFill>
                    <a:srgbClr val="000000"/>
                  </a:solidFill>
                  <a:latin typeface="Courier New" panose="02070309020205020404" charset="0"/>
                  <a:ea typeface="宋体" panose="02010600030101010101" pitchFamily="2" charset="-122"/>
                  <a:sym typeface="+mn-ea"/>
                </a:rPr>
                <a:t>例如，假定某单位每周日</a:t>
              </a:r>
              <a:r>
                <a:rPr lang="en-US" altLang="zh-CN" sz="2000" dirty="0">
                  <a:solidFill>
                    <a:srgbClr val="000000"/>
                  </a:solidFill>
                  <a:latin typeface="Courier New" panose="02070309020205020404" charset="0"/>
                  <a:ea typeface="宋体" panose="02010600030101010101" pitchFamily="2" charset="-122"/>
                  <a:sym typeface="+mn-ea"/>
                </a:rPr>
                <a:t>00:00</a:t>
              </a:r>
              <a:r>
                <a:rPr lang="zh-CN" altLang="en-US" sz="2000" dirty="0">
                  <a:solidFill>
                    <a:srgbClr val="000000"/>
                  </a:solidFill>
                  <a:latin typeface="Courier New" panose="02070309020205020404" charset="0"/>
                  <a:ea typeface="宋体" panose="02010600030101010101" pitchFamily="2" charset="-122"/>
                  <a:sym typeface="+mn-ea"/>
                </a:rPr>
                <a:t>对数据库进行一次全库完整备份，每天</a:t>
              </a:r>
              <a:r>
                <a:rPr lang="en-US" altLang="zh-CN" sz="2000" dirty="0">
                  <a:solidFill>
                    <a:srgbClr val="000000"/>
                  </a:solidFill>
                  <a:latin typeface="Courier New" panose="02070309020205020404" charset="0"/>
                  <a:ea typeface="宋体" panose="02010600030101010101" pitchFamily="2" charset="-122"/>
                  <a:sym typeface="+mn-ea"/>
                </a:rPr>
                <a:t>00:00</a:t>
              </a:r>
              <a:r>
                <a:rPr lang="zh-CN" altLang="en-US" sz="2000" dirty="0">
                  <a:solidFill>
                    <a:srgbClr val="000000"/>
                  </a:solidFill>
                  <a:latin typeface="Courier New" panose="02070309020205020404" charset="0"/>
                  <a:ea typeface="宋体" panose="02010600030101010101" pitchFamily="2" charset="-122"/>
                  <a:sym typeface="+mn-ea"/>
                </a:rPr>
                <a:t>（周日全库完整备份除外）进行一次差异备份，每天每隔</a:t>
              </a:r>
              <a:r>
                <a:rPr lang="en-US" altLang="zh-CN" sz="2000" dirty="0">
                  <a:solidFill>
                    <a:srgbClr val="000000"/>
                  </a:solidFill>
                  <a:latin typeface="Courier New" panose="02070309020205020404" charset="0"/>
                  <a:ea typeface="宋体" panose="02010600030101010101" pitchFamily="2" charset="-122"/>
                  <a:sym typeface="+mn-ea"/>
                </a:rPr>
                <a:t>4</a:t>
              </a:r>
              <a:r>
                <a:rPr lang="zh-CN" altLang="en-US" sz="2000" dirty="0">
                  <a:solidFill>
                    <a:srgbClr val="000000"/>
                  </a:solidFill>
                  <a:latin typeface="Courier New" panose="02070309020205020404" charset="0"/>
                  <a:ea typeface="宋体" panose="02010600030101010101" pitchFamily="2" charset="-122"/>
                  <a:sym typeface="+mn-ea"/>
                </a:rPr>
                <a:t>小时进行一次日志备份。数据库备份策略如图</a:t>
              </a:r>
              <a:r>
                <a:rPr lang="en-US" altLang="zh-CN" sz="2000" dirty="0">
                  <a:solidFill>
                    <a:srgbClr val="000000"/>
                  </a:solidFill>
                  <a:latin typeface="Courier New" panose="02070309020205020404" charset="0"/>
                  <a:ea typeface="宋体" panose="02010600030101010101" pitchFamily="2" charset="-122"/>
                  <a:sym typeface="+mn-ea"/>
                </a:rPr>
                <a:t>10-4</a:t>
              </a:r>
              <a:r>
                <a:rPr lang="zh-CN" altLang="en-US" sz="2000" dirty="0">
                  <a:solidFill>
                    <a:srgbClr val="000000"/>
                  </a:solidFill>
                  <a:latin typeface="Courier New" panose="02070309020205020404" charset="0"/>
                  <a:ea typeface="宋体" panose="02010600030101010101" pitchFamily="2" charset="-122"/>
                  <a:sym typeface="+mn-ea"/>
                </a:rPr>
                <a:t>所示。</a:t>
              </a: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rgbClr val="000000">
                      <a:lumMod val="65000"/>
                      <a:lumOff val="35000"/>
                    </a:srgbClr>
                  </a:solidFill>
                </a:rPr>
                <a:t>3</a:t>
              </a:r>
              <a:r>
                <a:rPr lang="zh-CN" altLang="en-US" b="1" dirty="0">
                  <a:solidFill>
                    <a:srgbClr val="000000">
                      <a:lumMod val="65000"/>
                      <a:lumOff val="35000"/>
                    </a:srgbClr>
                  </a:solidFill>
                </a:rPr>
                <a:t>．备份策略</a:t>
              </a:r>
            </a:p>
          </p:txBody>
        </p:sp>
      </p:grpSp>
      <p:sp>
        <p:nvSpPr>
          <p:cNvPr id="2" name="矩形 1"/>
          <p:cNvSpPr/>
          <p:nvPr/>
        </p:nvSpPr>
        <p:spPr>
          <a:xfrm>
            <a:off x="1203851" y="5419304"/>
            <a:ext cx="9995139" cy="1200329"/>
          </a:xfrm>
          <a:prstGeom prst="rect">
            <a:avLst/>
          </a:prstGeom>
        </p:spPr>
        <p:txBody>
          <a:bodyPr wrap="square">
            <a:spAutoFit/>
          </a:bodyPr>
          <a:lstStyle/>
          <a:p>
            <a:r>
              <a:rPr lang="zh-CN" altLang="en-US" dirty="0">
                <a:solidFill>
                  <a:srgbClr val="000000"/>
                </a:solidFill>
              </a:rPr>
              <a:t>这样一来，如果周二上午</a:t>
            </a:r>
            <a:r>
              <a:rPr lang="en-US" altLang="zh-CN" dirty="0">
                <a:solidFill>
                  <a:srgbClr val="000000"/>
                </a:solidFill>
              </a:rPr>
              <a:t>11:00</a:t>
            </a:r>
            <a:r>
              <a:rPr lang="zh-CN" altLang="en-US" dirty="0">
                <a:solidFill>
                  <a:srgbClr val="000000"/>
                </a:solidFill>
              </a:rPr>
              <a:t>时，数据库出现故障，若对数据库恢复，可采用方案如下。</a:t>
            </a:r>
          </a:p>
          <a:p>
            <a:r>
              <a:rPr lang="zh-CN" altLang="en-US" dirty="0">
                <a:solidFill>
                  <a:srgbClr val="000000"/>
                </a:solidFill>
              </a:rPr>
              <a:t>①创建当前活动事务日志的尾事务日志备份。</a:t>
            </a:r>
          </a:p>
          <a:p>
            <a:r>
              <a:rPr lang="zh-CN" altLang="en-US" dirty="0">
                <a:solidFill>
                  <a:srgbClr val="000000"/>
                </a:solidFill>
              </a:rPr>
              <a:t>②还原最新的完整备份（周日</a:t>
            </a:r>
            <a:r>
              <a:rPr lang="en-US" altLang="zh-CN" dirty="0">
                <a:solidFill>
                  <a:srgbClr val="000000"/>
                </a:solidFill>
              </a:rPr>
              <a:t>00:00</a:t>
            </a:r>
            <a:r>
              <a:rPr lang="zh-CN" altLang="en-US" dirty="0">
                <a:solidFill>
                  <a:srgbClr val="000000"/>
                </a:solidFill>
              </a:rPr>
              <a:t>创建的完整备份</a:t>
            </a:r>
            <a:r>
              <a:rPr lang="en-US" altLang="zh-CN" dirty="0">
                <a:solidFill>
                  <a:srgbClr val="000000"/>
                </a:solidFill>
              </a:rPr>
              <a:t>1</a:t>
            </a:r>
            <a:r>
              <a:rPr lang="zh-CN" altLang="en-US" dirty="0">
                <a:solidFill>
                  <a:srgbClr val="000000"/>
                </a:solidFill>
              </a:rPr>
              <a:t>），然后还原周二</a:t>
            </a:r>
            <a:r>
              <a:rPr lang="en-US" altLang="zh-CN" dirty="0">
                <a:solidFill>
                  <a:srgbClr val="000000"/>
                </a:solidFill>
              </a:rPr>
              <a:t>00:00</a:t>
            </a:r>
            <a:r>
              <a:rPr lang="zh-CN" altLang="en-US" dirty="0">
                <a:solidFill>
                  <a:srgbClr val="000000"/>
                </a:solidFill>
              </a:rPr>
              <a:t>的差异备份</a:t>
            </a:r>
            <a:r>
              <a:rPr lang="en-US" altLang="zh-CN" dirty="0">
                <a:solidFill>
                  <a:srgbClr val="000000"/>
                </a:solidFill>
              </a:rPr>
              <a:t>2</a:t>
            </a:r>
            <a:r>
              <a:rPr lang="zh-CN" altLang="en-US" dirty="0">
                <a:solidFill>
                  <a:srgbClr val="000000"/>
                </a:solidFill>
              </a:rPr>
              <a:t>、周二</a:t>
            </a:r>
            <a:r>
              <a:rPr lang="en-US" altLang="zh-CN" dirty="0">
                <a:solidFill>
                  <a:srgbClr val="000000"/>
                </a:solidFill>
              </a:rPr>
              <a:t>00:00</a:t>
            </a:r>
            <a:r>
              <a:rPr lang="zh-CN" altLang="en-US" dirty="0">
                <a:solidFill>
                  <a:srgbClr val="000000"/>
                </a:solidFill>
              </a:rPr>
              <a:t>的日志备份</a:t>
            </a:r>
            <a:r>
              <a:rPr lang="en-US" altLang="zh-CN" dirty="0">
                <a:solidFill>
                  <a:srgbClr val="000000"/>
                </a:solidFill>
              </a:rPr>
              <a:t>a</a:t>
            </a:r>
            <a:r>
              <a:rPr lang="zh-CN" altLang="en-US" dirty="0">
                <a:solidFill>
                  <a:srgbClr val="000000"/>
                </a:solidFill>
              </a:rPr>
              <a:t>和尾事务日志备份。</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3779104"/>
            <a:ext cx="9501192" cy="1512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435931"/>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备份设备</a:t>
            </a: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lang="en-US" altLang="zh-CN" sz="2400" b="1" dirty="0" smtClean="0">
                <a:solidFill>
                  <a:srgbClr val="FFFFFF"/>
                </a:solidFill>
                <a:latin typeface="Arial" panose="020B0604020202090204"/>
                <a:ea typeface="微软雅黑" panose="020B0503020204020204" charset="-122"/>
              </a:rPr>
              <a:t>03</a:t>
            </a:r>
            <a:endParaRPr kumimoji="0" lang="zh-CN" altLang="en-US" sz="2400" b="1" i="0" kern="1200" cap="none" spc="0" normalizeH="0" baseline="0" noProof="0" dirty="0">
              <a:solidFill>
                <a:srgbClr val="FFFFFF"/>
              </a:solidFill>
              <a:latin typeface="Arial" panose="020B060402020209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a:ea typeface="微软雅黑" panose="020B0503020204020204" charset="-122"/>
              <a:cs typeface="+mn-cs"/>
            </a:endParaRPr>
          </a:p>
        </p:txBody>
      </p:sp>
      <p:grpSp>
        <p:nvGrpSpPr>
          <p:cNvPr id="6" name="组合 5"/>
          <p:cNvGrpSpPr/>
          <p:nvPr/>
        </p:nvGrpSpPr>
        <p:grpSpPr>
          <a:xfrm>
            <a:off x="1046480" y="1096645"/>
            <a:ext cx="10309882" cy="1715952"/>
            <a:chOff x="1088299" y="4213143"/>
            <a:chExt cx="2175478" cy="2132340"/>
          </a:xfrm>
        </p:grpSpPr>
        <p:sp>
          <p:nvSpPr>
            <p:cNvPr id="7" name="矩形 6"/>
            <p:cNvSpPr/>
            <p:nvPr/>
          </p:nvSpPr>
          <p:spPr>
            <a:xfrm>
              <a:off x="1088299" y="4700902"/>
              <a:ext cx="2175478" cy="1644581"/>
            </a:xfrm>
            <a:prstGeom prst="rect">
              <a:avLst/>
            </a:prstGeom>
          </p:spPr>
          <p:txBody>
            <a:bodyPr wrap="square">
              <a:spAutoFit/>
              <a:scene3d>
                <a:camera prst="orthographicFront"/>
                <a:lightRig rig="threePt" dir="t"/>
              </a:scene3d>
              <a:sp3d contourW="6350"/>
            </a:bodyPr>
            <a:lstStyle/>
            <a:p>
              <a:pPr marL="65405">
                <a:spcBef>
                  <a:spcPts val="600"/>
                </a:spcBef>
                <a:buSzPct val="80000"/>
                <a:extLst>
                  <a:ext uri="{35155182-B16C-46BC-9424-99874614C6A1}">
                    <wpsdc:indentchars xmlns:wpsdc="http://www.wps.cn/officeDocument/2017/drawingmlCustomData" xmlns="" val="-79" checksum="3478296353"/>
                    <wpsdc:marlchars xmlns:wpsdc="http://www.wps.cn/officeDocument/2017/drawingmlCustomData" xmlns="" val="90" checksum="2091847735"/>
                  </a:ext>
                </a:extLst>
              </a:pP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1</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）在“对象资源管理器”窗格中，展开</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SQL Server 15.0→“</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服务器对象”节点，右击“备份设备”节点，在弹出的快捷菜单中执行“新建备份设备”命令，打开“备份设备”窗口，在“名称”文本框中输入备份设备的逻辑名，如</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myback_full</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，在“文件”文本框中设置备份设备的物理路径及名称，如</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d:\backup2019\myback_full.bak</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，如图</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10-5</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所示。</a:t>
              </a:r>
            </a:p>
          </p:txBody>
        </p:sp>
        <p:sp>
          <p:nvSpPr>
            <p:cNvPr id="8" name="矩形 7"/>
            <p:cNvSpPr/>
            <p:nvPr/>
          </p:nvSpPr>
          <p:spPr>
            <a:xfrm>
              <a:off x="1088299" y="4213143"/>
              <a:ext cx="2078087" cy="492259"/>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1</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创建和删除备份设备</a:t>
              </a:r>
            </a:p>
          </p:txBody>
        </p:sp>
      </p:grpSp>
      <p:sp>
        <p:nvSpPr>
          <p:cNvPr id="2" name="矩形 1"/>
          <p:cNvSpPr/>
          <p:nvPr/>
        </p:nvSpPr>
        <p:spPr>
          <a:xfrm>
            <a:off x="1215619" y="2812597"/>
            <a:ext cx="9995139" cy="646331"/>
          </a:xfrm>
          <a:prstGeom prst="rect">
            <a:avLst/>
          </a:prstGeom>
        </p:spPr>
        <p:txBody>
          <a:bodyPr wrap="square">
            <a:spAutoFit/>
          </a:bodyPr>
          <a:lstStyle/>
          <a:p>
            <a:r>
              <a:rPr lang="zh-CN" altLang="zh-CN" b="1" dirty="0"/>
              <a:t>注意：使用磁盘时，备份设备以文件形式存储在磁盘上，并同数据库一样具有两种名称：物理设备名和逻辑设备名。</a:t>
            </a:r>
          </a:p>
        </p:txBody>
      </p:sp>
      <p:pic>
        <p:nvPicPr>
          <p:cNvPr id="1026" name="图片 104"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4496" y="3652818"/>
            <a:ext cx="3908084" cy="232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046328" y="3523546"/>
            <a:ext cx="6497472" cy="2585323"/>
          </a:xfrm>
          <a:prstGeom prst="rect">
            <a:avLst/>
          </a:prstGeom>
        </p:spPr>
        <p:txBody>
          <a:bodyPr wrap="square">
            <a:spAutoFit/>
          </a:bodyPr>
          <a:lstStyle/>
          <a:p>
            <a:r>
              <a:rPr lang="zh-CN" altLang="en-US" dirty="0"/>
              <a:t>①物理设备名：是操作系统用来标识备份设备的名称，它标识了备份设备的物理存储路径和文件名。将可以使用物理设备名称访问的备份设备称为临时备份设备，其名称没有记录在系统设备表中，只能使用一次。</a:t>
            </a:r>
          </a:p>
          <a:p>
            <a:r>
              <a:rPr lang="zh-CN" altLang="en-US" dirty="0"/>
              <a:t>②逻辑设备名：是用来标识物理备份设备的别名或公用名称。将可以使用逻辑设备名称访问的备份设备称为命名（永久）备份设备，其名称永久地存储在</a:t>
            </a:r>
            <a:r>
              <a:rPr lang="en-US" altLang="zh-CN" dirty="0"/>
              <a:t>SQL Server</a:t>
            </a:r>
            <a:r>
              <a:rPr lang="zh-CN" altLang="en-US" dirty="0"/>
              <a:t>系统表中，可以多次使用。使用逻辑设备名称的优点是引用时相对简单，而引用物理设备名要引用路径及其物理文件名。</a:t>
            </a:r>
          </a:p>
        </p:txBody>
      </p:sp>
    </p:spTree>
    <p:extLst>
      <p:ext uri="{BB962C8B-B14F-4D97-AF65-F5344CB8AC3E}">
        <p14:creationId xmlns:p14="http://schemas.microsoft.com/office/powerpoint/2010/main" val="413398397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备份设备</a:t>
            </a: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lang="en-US" altLang="zh-CN" sz="2400" b="1" dirty="0" smtClean="0">
                <a:solidFill>
                  <a:srgbClr val="FFFFFF"/>
                </a:solidFill>
                <a:latin typeface="Arial" panose="020B0604020202090204"/>
                <a:ea typeface="微软雅黑" panose="020B0503020204020204" charset="-122"/>
              </a:rPr>
              <a:t>03</a:t>
            </a:r>
            <a:endParaRPr kumimoji="0" lang="zh-CN" altLang="en-US" sz="2400" b="1" i="0" kern="1200" cap="none" spc="0" normalizeH="0" baseline="0" noProof="0" dirty="0">
              <a:solidFill>
                <a:srgbClr val="FFFFFF"/>
              </a:solidFill>
              <a:latin typeface="Arial" panose="020B060402020209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a:ea typeface="微软雅黑" panose="020B0503020204020204" charset="-122"/>
              <a:cs typeface="+mn-cs"/>
            </a:endParaRPr>
          </a:p>
        </p:txBody>
      </p:sp>
      <p:grpSp>
        <p:nvGrpSpPr>
          <p:cNvPr id="6" name="组合 5"/>
          <p:cNvGrpSpPr/>
          <p:nvPr/>
        </p:nvGrpSpPr>
        <p:grpSpPr>
          <a:xfrm>
            <a:off x="1046480" y="1096645"/>
            <a:ext cx="10309882" cy="1792896"/>
            <a:chOff x="1088299" y="4213143"/>
            <a:chExt cx="2175478" cy="2227955"/>
          </a:xfrm>
        </p:grpSpPr>
        <p:sp>
          <p:nvSpPr>
            <p:cNvPr id="7" name="矩形 6"/>
            <p:cNvSpPr/>
            <p:nvPr/>
          </p:nvSpPr>
          <p:spPr>
            <a:xfrm>
              <a:off x="1088299" y="4700902"/>
              <a:ext cx="2175478" cy="1740196"/>
            </a:xfrm>
            <a:prstGeom prst="rect">
              <a:avLst/>
            </a:prstGeom>
          </p:spPr>
          <p:txBody>
            <a:bodyPr wrap="square">
              <a:spAutoFit/>
              <a:scene3d>
                <a:camera prst="orthographicFront"/>
                <a:lightRig rig="threePt" dir="t"/>
              </a:scene3d>
              <a:sp3d contourW="6350"/>
            </a:bodyPr>
            <a:lstStyle/>
            <a:p>
              <a:pPr marL="65405">
                <a:spcBef>
                  <a:spcPts val="600"/>
                </a:spcBef>
                <a:buSzPct val="80000"/>
                <a:extLst>
                  <a:ext uri="{35155182-B16C-46BC-9424-99874614C6A1}">
                    <wpsdc:indentchars xmlns:wpsdc="http://www.wps.cn/officeDocument/2017/drawingmlCustomData" xmlns="" val="-79" checksum="3478296353"/>
                    <wpsdc:marlchars xmlns:wpsdc="http://www.wps.cn/officeDocument/2017/drawingmlCustomData" xmlns="" val="90" checksum="2091847735"/>
                  </a:ext>
                </a:extLst>
              </a:pP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2</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）单击“确定”按钮，返回</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SSMS</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，可以看到已建好的备份设备，如图</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10-6</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所示。</a:t>
              </a:r>
            </a:p>
            <a:p>
              <a:pPr marL="65405">
                <a:spcBef>
                  <a:spcPts val="600"/>
                </a:spcBef>
                <a:buSzPct val="80000"/>
                <a:extLst>
                  <a:ext uri="{35155182-B16C-46BC-9424-99874614C6A1}">
                    <wpsdc:indentchars xmlns:wpsdc="http://www.wps.cn/officeDocument/2017/drawingmlCustomData" xmlns="" val="-79" checksum="3478296353"/>
                    <wpsdc:marlchars xmlns:wpsdc="http://www.wps.cn/officeDocument/2017/drawingmlCustomData" xmlns="" val="90" checksum="2091847735"/>
                  </a:ext>
                </a:extLst>
              </a:pP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3</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）当不需要备份设备时，可以将其删除，在“对象资源管理器”窗格中右击要删除的备份设备节点，在弹出的快捷菜单中执行“删除”命令，则可删除该备份设备，如图</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10-7</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所示。</a:t>
              </a:r>
            </a:p>
          </p:txBody>
        </p:sp>
        <p:sp>
          <p:nvSpPr>
            <p:cNvPr id="8" name="矩形 7"/>
            <p:cNvSpPr/>
            <p:nvPr/>
          </p:nvSpPr>
          <p:spPr>
            <a:xfrm>
              <a:off x="1088299" y="4213143"/>
              <a:ext cx="2078087" cy="492259"/>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1</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创建和删除备份设备</a:t>
              </a:r>
            </a:p>
          </p:txBody>
        </p:sp>
      </p:grpSp>
      <p:pic>
        <p:nvPicPr>
          <p:cNvPr id="2050" name="图片 105"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6389" y="2773680"/>
            <a:ext cx="3229611" cy="3911968"/>
          </a:xfrm>
          <a:prstGeom prst="rect">
            <a:avLst/>
          </a:prstGeom>
          <a:noFill/>
          <a:extLst>
            <a:ext uri="{909E8E84-426E-40DD-AFC4-6F175D3DCCD1}">
              <a14:hiddenFill xmlns:a14="http://schemas.microsoft.com/office/drawing/2010/main">
                <a:solidFill>
                  <a:srgbClr val="FFFFFF"/>
                </a:solidFill>
              </a14:hiddenFill>
            </a:ext>
          </a:extLst>
        </p:spPr>
      </p:pic>
      <p:pic>
        <p:nvPicPr>
          <p:cNvPr id="2049" name="图片 106" descr="未标题-1 拷贝"/>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9164" y="2773679"/>
            <a:ext cx="3241116" cy="39259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26209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2060773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备份设备</a:t>
            </a: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lang="en-US" altLang="zh-CN" sz="2400" b="1" dirty="0" smtClean="0">
                <a:solidFill>
                  <a:srgbClr val="FFFFFF"/>
                </a:solidFill>
                <a:latin typeface="Arial" panose="020B0604020202090204"/>
                <a:ea typeface="微软雅黑" panose="020B0503020204020204" charset="-122"/>
              </a:rPr>
              <a:t>03</a:t>
            </a:r>
            <a:endParaRPr kumimoji="0" lang="zh-CN" altLang="en-US" sz="2400" b="1" i="0" kern="1200" cap="none" spc="0" normalizeH="0" baseline="0" noProof="0" dirty="0">
              <a:solidFill>
                <a:srgbClr val="FFFFFF"/>
              </a:solidFill>
              <a:latin typeface="Arial" panose="020B060402020209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a:ea typeface="微软雅黑" panose="020B0503020204020204" charset="-122"/>
              <a:cs typeface="+mn-cs"/>
            </a:endParaRPr>
          </a:p>
        </p:txBody>
      </p:sp>
      <p:grpSp>
        <p:nvGrpSpPr>
          <p:cNvPr id="6" name="组合 5"/>
          <p:cNvGrpSpPr/>
          <p:nvPr/>
        </p:nvGrpSpPr>
        <p:grpSpPr>
          <a:xfrm>
            <a:off x="1046480" y="1096645"/>
            <a:ext cx="10309882" cy="4024276"/>
            <a:chOff x="1088299" y="4213143"/>
            <a:chExt cx="2175478" cy="5000795"/>
          </a:xfrm>
        </p:grpSpPr>
        <p:sp>
          <p:nvSpPr>
            <p:cNvPr id="7" name="矩形 6"/>
            <p:cNvSpPr/>
            <p:nvPr/>
          </p:nvSpPr>
          <p:spPr>
            <a:xfrm>
              <a:off x="1088299" y="4700902"/>
              <a:ext cx="2175478" cy="4513036"/>
            </a:xfrm>
            <a:prstGeom prst="rect">
              <a:avLst/>
            </a:prstGeom>
          </p:spPr>
          <p:txBody>
            <a:bodyPr wrap="square">
              <a:spAutoFit/>
              <a:scene3d>
                <a:camera prst="orthographicFront"/>
                <a:lightRig rig="threePt" dir="t"/>
              </a:scene3d>
              <a:sp3d contourW="6350"/>
            </a:bodyPr>
            <a:lstStyle/>
            <a:p>
              <a:pPr marL="65405">
                <a:spcBef>
                  <a:spcPts val="600"/>
                </a:spcBef>
                <a:buSzPct val="80000"/>
                <a:extLst>
                  <a:ext uri="{35155182-B16C-46BC-9424-99874614C6A1}">
                    <wpsdc:indentchars xmlns:wpsdc="http://www.wps.cn/officeDocument/2017/drawingmlCustomData" xmlns="" val="-79" checksum="3478296353"/>
                    <wpsdc:marlchars xmlns:wpsdc="http://www.wps.cn/officeDocument/2017/drawingmlCustomData" xmlns="" val="90" checksum="2091847735"/>
                  </a:ext>
                </a:extLst>
              </a:pP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1</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）创建备份设备的命令是</a:t>
              </a:r>
              <a:r>
                <a:rPr lang="en-US" altLang="zh-CN" sz="2000" dirty="0" err="1">
                  <a:latin typeface="Times New Roman Regular" panose="02020703060505090304" charset="0"/>
                  <a:ea typeface="宋体" panose="02010600030101010101" pitchFamily="2" charset="-122"/>
                  <a:cs typeface="Times New Roman Regular" panose="02020703060505090304" charset="0"/>
                  <a:sym typeface="+mn-ea"/>
                </a:rPr>
                <a:t>sp_addumpdevice</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，其语法格式如下：</a:t>
              </a:r>
            </a:p>
            <a:p>
              <a:pPr marL="65405">
                <a:spcBef>
                  <a:spcPts val="600"/>
                </a:spcBef>
                <a:buSzPct val="80000"/>
                <a:extLst>
                  <a:ext uri="{35155182-B16C-46BC-9424-99874614C6A1}">
                    <wpsdc:indentchars xmlns:wpsdc="http://www.wps.cn/officeDocument/2017/drawingmlCustomData" xmlns="" val="-79" checksum="3478296353"/>
                    <wpsdc:marlchars xmlns:wpsdc="http://www.wps.cn/officeDocument/2017/drawingmlCustomData" xmlns="" val="90" checksum="2091847735"/>
                  </a:ext>
                </a:extLst>
              </a:pPr>
              <a:r>
                <a:rPr lang="en-US" altLang="zh-CN" sz="2000" dirty="0" err="1">
                  <a:latin typeface="Times New Roman Regular" panose="02020703060505090304" charset="0"/>
                  <a:ea typeface="宋体" panose="02010600030101010101" pitchFamily="2" charset="-122"/>
                  <a:cs typeface="Times New Roman Regular" panose="02020703060505090304" charset="0"/>
                  <a:sym typeface="+mn-ea"/>
                </a:rPr>
                <a:t>sp_addumpdevice</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 [@</a:t>
              </a:r>
              <a:r>
                <a:rPr lang="en-US" altLang="zh-CN" sz="2000" dirty="0" err="1">
                  <a:latin typeface="Times New Roman Regular" panose="02020703060505090304" charset="0"/>
                  <a:ea typeface="宋体" panose="02010600030101010101" pitchFamily="2" charset="-122"/>
                  <a:cs typeface="Times New Roman Regular" panose="02020703060505090304" charset="0"/>
                  <a:sym typeface="+mn-ea"/>
                </a:rPr>
                <a:t>devtype</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 = ]'</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类型</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a:t>
              </a:r>
              <a:r>
                <a:rPr lang="en-US" altLang="zh-CN" sz="2000" dirty="0" err="1">
                  <a:latin typeface="Times New Roman Regular" panose="02020703060505090304" charset="0"/>
                  <a:ea typeface="宋体" panose="02010600030101010101" pitchFamily="2" charset="-122"/>
                  <a:cs typeface="Times New Roman Regular" panose="02020703060505090304" charset="0"/>
                  <a:sym typeface="+mn-ea"/>
                </a:rPr>
                <a:t>logicalname</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 = ]'</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逻辑名</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a:t>
              </a:r>
              <a:r>
                <a:rPr lang="en-US" altLang="zh-CN" sz="2000" dirty="0" err="1">
                  <a:latin typeface="Times New Roman Regular" panose="02020703060505090304" charset="0"/>
                  <a:ea typeface="宋体" panose="02010600030101010101" pitchFamily="2" charset="-122"/>
                  <a:cs typeface="Times New Roman Regular" panose="02020703060505090304" charset="0"/>
                  <a:sym typeface="+mn-ea"/>
                </a:rPr>
                <a:t>physicalname</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 =]'</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物理名</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a:t>
              </a:r>
            </a:p>
            <a:p>
              <a:pPr marL="65405">
                <a:spcBef>
                  <a:spcPts val="600"/>
                </a:spcBef>
                <a:buSzPct val="80000"/>
                <a:extLst>
                  <a:ext uri="{35155182-B16C-46BC-9424-99874614C6A1}">
                    <wpsdc:indentchars xmlns:wpsdc="http://www.wps.cn/officeDocument/2017/drawingmlCustomData" xmlns="" val="-79" checksum="3478296353"/>
                    <wpsdc:marlchars xmlns:wpsdc="http://www.wps.cn/officeDocument/2017/drawingmlCustomData" xmlns="" val="90" checksum="2091847735"/>
                  </a:ext>
                </a:extLst>
              </a:pP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功能：创建备份设备。</a:t>
              </a:r>
            </a:p>
            <a:p>
              <a:pPr marL="65405">
                <a:spcBef>
                  <a:spcPts val="600"/>
                </a:spcBef>
                <a:buSzPct val="80000"/>
                <a:extLst>
                  <a:ext uri="{35155182-B16C-46BC-9424-99874614C6A1}">
                    <wpsdc:indentchars xmlns:wpsdc="http://www.wps.cn/officeDocument/2017/drawingmlCustomData" xmlns="" val="-79" checksum="3478296353"/>
                    <wpsdc:marlchars xmlns:wpsdc="http://www.wps.cn/officeDocument/2017/drawingmlCustomData" xmlns="" val="90" checksum="2091847735"/>
                  </a:ext>
                </a:extLst>
              </a:pP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说明：</a:t>
              </a:r>
            </a:p>
            <a:p>
              <a:pPr marL="65405">
                <a:spcBef>
                  <a:spcPts val="600"/>
                </a:spcBef>
                <a:buSzPct val="80000"/>
                <a:extLst>
                  <a:ext uri="{35155182-B16C-46BC-9424-99874614C6A1}">
                    <wpsdc:indentchars xmlns:wpsdc="http://www.wps.cn/officeDocument/2017/drawingmlCustomData" xmlns="" val="-79" checksum="3478296353"/>
                    <wpsdc:marlchars xmlns:wpsdc="http://www.wps.cn/officeDocument/2017/drawingmlCustomData" xmlns="" val="90" checksum="2091847735"/>
                  </a:ext>
                </a:extLst>
              </a:pP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1</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a:t>
              </a:r>
              <a:r>
                <a:rPr lang="en-US" altLang="zh-CN" sz="2000" dirty="0" err="1">
                  <a:latin typeface="Times New Roman Regular" panose="02020703060505090304" charset="0"/>
                  <a:ea typeface="宋体" panose="02010600030101010101" pitchFamily="2" charset="-122"/>
                  <a:cs typeface="Times New Roman Regular" panose="02020703060505090304" charset="0"/>
                  <a:sym typeface="+mn-ea"/>
                </a:rPr>
                <a:t>devtype</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 =]'</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类型</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：指定备份设备类型，取值可以是</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disk</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tape</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pipe</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a:t>
              </a:r>
            </a:p>
            <a:p>
              <a:pPr marL="65405">
                <a:spcBef>
                  <a:spcPts val="600"/>
                </a:spcBef>
                <a:buSzPct val="80000"/>
                <a:extLst>
                  <a:ext uri="{35155182-B16C-46BC-9424-99874614C6A1}">
                    <wpsdc:indentchars xmlns:wpsdc="http://www.wps.cn/officeDocument/2017/drawingmlCustomData" xmlns="" val="-79" checksum="3478296353"/>
                    <wpsdc:marlchars xmlns:wpsdc="http://www.wps.cn/officeDocument/2017/drawingmlCustomData" xmlns="" val="90" checksum="2091847735"/>
                  </a:ext>
                </a:extLst>
              </a:pP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2</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a:t>
              </a:r>
              <a:r>
                <a:rPr lang="en-US" altLang="zh-CN" sz="2000" dirty="0" err="1">
                  <a:latin typeface="Times New Roman Regular" panose="02020703060505090304" charset="0"/>
                  <a:ea typeface="宋体" panose="02010600030101010101" pitchFamily="2" charset="-122"/>
                  <a:cs typeface="Times New Roman Regular" panose="02020703060505090304" charset="0"/>
                  <a:sym typeface="+mn-ea"/>
                </a:rPr>
                <a:t>logicalname</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 =]'</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逻辑名</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：指定备份设备逻辑名称。</a:t>
              </a:r>
            </a:p>
            <a:p>
              <a:pPr marL="65405">
                <a:spcBef>
                  <a:spcPts val="600"/>
                </a:spcBef>
                <a:buSzPct val="80000"/>
                <a:extLst>
                  <a:ext uri="{35155182-B16C-46BC-9424-99874614C6A1}">
                    <wpsdc:indentchars xmlns:wpsdc="http://www.wps.cn/officeDocument/2017/drawingmlCustomData" xmlns="" val="-79" checksum="3478296353"/>
                    <wpsdc:marlchars xmlns:wpsdc="http://www.wps.cn/officeDocument/2017/drawingmlCustomData" xmlns="" val="90" checksum="2091847735"/>
                  </a:ext>
                </a:extLst>
              </a:pP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3</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a:t>
              </a:r>
              <a:r>
                <a:rPr lang="en-US" altLang="zh-CN" sz="2000" dirty="0" err="1">
                  <a:latin typeface="Times New Roman Regular" panose="02020703060505090304" charset="0"/>
                  <a:ea typeface="宋体" panose="02010600030101010101" pitchFamily="2" charset="-122"/>
                  <a:cs typeface="Times New Roman Regular" panose="02020703060505090304" charset="0"/>
                  <a:sym typeface="+mn-ea"/>
                </a:rPr>
                <a:t>physicalname</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 =]'</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物理名</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：指定备份设备物理名称。物理名称遵照操作系统文件命名规则或者网络设备通用命名规则，并且必须包括完整路径。对于远程硬盘文件，可以使用格式“</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主机名</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共享路径名</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路径名</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文件名”表示；对于磁带设备，用</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\\.\tape n</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表示，其中</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n</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为磁带驱动器序列号。</a:t>
              </a:r>
            </a:p>
          </p:txBody>
        </p:sp>
        <p:sp>
          <p:nvSpPr>
            <p:cNvPr id="8" name="矩形 7"/>
            <p:cNvSpPr/>
            <p:nvPr/>
          </p:nvSpPr>
          <p:spPr>
            <a:xfrm>
              <a:off x="1088299" y="4213143"/>
              <a:ext cx="2078087" cy="492259"/>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2</a:t>
              </a:r>
              <a:r>
                <a:rPr lang="zh-CN" altLang="en-US" b="1" dirty="0">
                  <a:solidFill>
                    <a:schemeClr val="tx1">
                      <a:lumMod val="65000"/>
                      <a:lumOff val="35000"/>
                    </a:schemeClr>
                  </a:solidFill>
                </a:rPr>
                <a:t>．使用系统存储过程创建和删除备份设备</a:t>
              </a:r>
            </a:p>
          </p:txBody>
        </p:sp>
      </p:grpSp>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26209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16" name="组合 15"/>
          <p:cNvGrpSpPr/>
          <p:nvPr/>
        </p:nvGrpSpPr>
        <p:grpSpPr>
          <a:xfrm>
            <a:off x="1016000" y="5348604"/>
            <a:ext cx="10309882" cy="1177343"/>
            <a:chOff x="1088299" y="4213143"/>
            <a:chExt cx="2175478" cy="1463034"/>
          </a:xfrm>
        </p:grpSpPr>
        <p:sp>
          <p:nvSpPr>
            <p:cNvPr id="17" name="矩形 16"/>
            <p:cNvSpPr/>
            <p:nvPr/>
          </p:nvSpPr>
          <p:spPr>
            <a:xfrm>
              <a:off x="1088299" y="4700902"/>
              <a:ext cx="2175478" cy="975275"/>
            </a:xfrm>
            <a:prstGeom prst="rect">
              <a:avLst/>
            </a:prstGeom>
          </p:spPr>
          <p:txBody>
            <a:bodyPr wrap="square">
              <a:spAutoFit/>
              <a:scene3d>
                <a:camera prst="orthographicFront"/>
                <a:lightRig rig="threePt" dir="t"/>
              </a:scene3d>
              <a:sp3d contourW="6350"/>
            </a:bodyPr>
            <a:lstStyle/>
            <a:p>
              <a:pPr marL="65405">
                <a:spcBef>
                  <a:spcPts val="600"/>
                </a:spcBef>
                <a:buSzPct val="80000"/>
                <a:extLst>
                  <a:ext uri="{35155182-B16C-46BC-9424-99874614C6A1}">
                    <wpsdc:indentchars xmlns:wpsdc="http://www.wps.cn/officeDocument/2017/drawingmlCustomData" xmlns="" val="-79" checksum="3478296353"/>
                    <wpsdc:marlchars xmlns:wpsdc="http://www.wps.cn/officeDocument/2017/drawingmlCustomData" xmlns="" val="90" checksum="2091847735"/>
                  </a:ext>
                </a:extLst>
              </a:pP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use </a:t>
              </a:r>
              <a:r>
                <a:rPr lang="en-US" altLang="zh-CN" sz="2000" dirty="0" err="1">
                  <a:latin typeface="Times New Roman Regular" panose="02020703060505090304" charset="0"/>
                  <a:ea typeface="宋体" panose="02010600030101010101" pitchFamily="2" charset="-122"/>
                  <a:cs typeface="Times New Roman Regular" panose="02020703060505090304" charset="0"/>
                  <a:sym typeface="+mn-ea"/>
                </a:rPr>
                <a:t>jxgl</a:t>
              </a:r>
              <a:endParaRPr lang="en-US" altLang="zh-CN" sz="2000" dirty="0">
                <a:latin typeface="Times New Roman Regular" panose="02020703060505090304" charset="0"/>
                <a:ea typeface="宋体" panose="02010600030101010101" pitchFamily="2" charset="-122"/>
                <a:cs typeface="Times New Roman Regular" panose="02020703060505090304" charset="0"/>
                <a:sym typeface="+mn-ea"/>
              </a:endParaRPr>
            </a:p>
            <a:p>
              <a:pPr marL="65405">
                <a:spcBef>
                  <a:spcPts val="600"/>
                </a:spcBef>
                <a:buSzPct val="80000"/>
                <a:extLst>
                  <a:ext uri="{35155182-B16C-46BC-9424-99874614C6A1}">
                    <wpsdc:indentchars xmlns:wpsdc="http://www.wps.cn/officeDocument/2017/drawingmlCustomData" xmlns="" val="-79" checksum="3478296353"/>
                    <wpsdc:marlchars xmlns:wpsdc="http://www.wps.cn/officeDocument/2017/drawingmlCustomData" xmlns="" val="90" checksum="2091847735"/>
                  </a:ext>
                </a:extLst>
              </a:pP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exec </a:t>
              </a:r>
              <a:r>
                <a:rPr lang="en-US" altLang="zh-CN" sz="2000" dirty="0" err="1">
                  <a:latin typeface="Times New Roman Regular" panose="02020703060505090304" charset="0"/>
                  <a:ea typeface="宋体" panose="02010600030101010101" pitchFamily="2" charset="-122"/>
                  <a:cs typeface="Times New Roman Regular" panose="02020703060505090304" charset="0"/>
                  <a:sym typeface="+mn-ea"/>
                </a:rPr>
                <a:t>sp_addumpdevice</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 'disk','</a:t>
              </a:r>
              <a:r>
                <a:rPr lang="en-US" altLang="zh-CN" sz="2000" dirty="0" err="1">
                  <a:latin typeface="Times New Roman Regular" panose="02020703060505090304" charset="0"/>
                  <a:ea typeface="宋体" panose="02010600030101010101" pitchFamily="2" charset="-122"/>
                  <a:cs typeface="Times New Roman Regular" panose="02020703060505090304" charset="0"/>
                  <a:sym typeface="+mn-ea"/>
                </a:rPr>
                <a:t>mydisk</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','d:\backup2019\</a:t>
              </a:r>
              <a:r>
                <a:rPr lang="en-US" altLang="zh-CN" sz="2000" dirty="0" err="1">
                  <a:latin typeface="Times New Roman Regular" panose="02020703060505090304" charset="0"/>
                  <a:ea typeface="宋体" panose="02010600030101010101" pitchFamily="2" charset="-122"/>
                  <a:cs typeface="Times New Roman Regular" panose="02020703060505090304" charset="0"/>
                  <a:sym typeface="+mn-ea"/>
                </a:rPr>
                <a:t>my_disk.bak</a:t>
              </a:r>
              <a:r>
                <a:rPr lang="en-US" altLang="zh-CN" sz="2000" dirty="0" smtClean="0">
                  <a:latin typeface="Times New Roman Regular" panose="02020703060505090304" charset="0"/>
                  <a:ea typeface="宋体" panose="02010600030101010101" pitchFamily="2" charset="-122"/>
                  <a:cs typeface="Times New Roman Regular" panose="02020703060505090304" charset="0"/>
                  <a:sym typeface="+mn-ea"/>
                </a:rPr>
                <a:t>'</a:t>
              </a:r>
              <a:endParaRPr lang="en-US" altLang="zh-CN" sz="2000" dirty="0">
                <a:latin typeface="Times New Roman Regular" panose="02020703060505090304" charset="0"/>
                <a:ea typeface="宋体" panose="02010600030101010101" pitchFamily="2" charset="-122"/>
                <a:cs typeface="Times New Roman Regular" panose="02020703060505090304" charset="0"/>
                <a:sym typeface="+mn-ea"/>
              </a:endParaRPr>
            </a:p>
          </p:txBody>
        </p:sp>
        <p:sp>
          <p:nvSpPr>
            <p:cNvPr id="18" name="矩形 17"/>
            <p:cNvSpPr/>
            <p:nvPr/>
          </p:nvSpPr>
          <p:spPr>
            <a:xfrm>
              <a:off x="1088299" y="4213143"/>
              <a:ext cx="2078087" cy="527796"/>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01】 </a:t>
              </a:r>
              <a:r>
                <a:rPr lang="zh-CN" altLang="en-US" b="1" dirty="0" smtClean="0">
                  <a:solidFill>
                    <a:schemeClr val="tx1">
                      <a:lumMod val="65000"/>
                      <a:lumOff val="35000"/>
                    </a:schemeClr>
                  </a:solidFill>
                </a:rPr>
                <a:t>创</a:t>
              </a:r>
              <a:r>
                <a:rPr lang="zh-CN" altLang="en-US" b="1" dirty="0">
                  <a:solidFill>
                    <a:schemeClr val="tx1">
                      <a:lumMod val="65000"/>
                      <a:lumOff val="35000"/>
                    </a:schemeClr>
                  </a:solidFill>
                </a:rPr>
                <a:t>建一个备份设备，逻辑名为</a:t>
              </a:r>
              <a:r>
                <a:rPr lang="en-US" altLang="zh-CN" b="1" dirty="0" err="1">
                  <a:solidFill>
                    <a:schemeClr val="tx1">
                      <a:lumMod val="65000"/>
                      <a:lumOff val="35000"/>
                    </a:schemeClr>
                  </a:solidFill>
                </a:rPr>
                <a:t>mydisk</a:t>
              </a:r>
              <a:r>
                <a:rPr lang="zh-CN" altLang="en-US" b="1" dirty="0">
                  <a:solidFill>
                    <a:schemeClr val="tx1">
                      <a:lumMod val="65000"/>
                      <a:lumOff val="35000"/>
                    </a:schemeClr>
                  </a:solidFill>
                </a:rPr>
                <a:t>，物理名为</a:t>
              </a:r>
              <a:r>
                <a:rPr lang="en-US" altLang="zh-CN" b="1" dirty="0">
                  <a:solidFill>
                    <a:schemeClr val="tx1">
                      <a:lumMod val="65000"/>
                      <a:lumOff val="35000"/>
                    </a:schemeClr>
                  </a:solidFill>
                </a:rPr>
                <a:t>d:\backup\my_disk.bak</a:t>
              </a:r>
              <a:r>
                <a:rPr lang="zh-CN" altLang="en-US" b="1" dirty="0">
                  <a:solidFill>
                    <a:schemeClr val="tx1">
                      <a:lumMod val="65000"/>
                      <a:lumOff val="35000"/>
                    </a:schemeClr>
                  </a:solidFill>
                </a:rPr>
                <a:t>。</a:t>
              </a:r>
            </a:p>
          </p:txBody>
        </p:sp>
      </p:grpSp>
    </p:spTree>
    <p:extLst>
      <p:ext uri="{BB962C8B-B14F-4D97-AF65-F5344CB8AC3E}">
        <p14:creationId xmlns:p14="http://schemas.microsoft.com/office/powerpoint/2010/main" val="7837986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备份设备</a:t>
            </a: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lang="en-US" altLang="zh-CN" sz="2400" b="1" dirty="0" smtClean="0">
                <a:solidFill>
                  <a:srgbClr val="FFFFFF"/>
                </a:solidFill>
                <a:latin typeface="Arial" panose="020B0604020202090204"/>
                <a:ea typeface="微软雅黑" panose="020B0503020204020204" charset="-122"/>
              </a:rPr>
              <a:t>03</a:t>
            </a:r>
            <a:endParaRPr kumimoji="0" lang="zh-CN" altLang="en-US" sz="2400" b="1" i="0" kern="1200" cap="none" spc="0" normalizeH="0" baseline="0" noProof="0" dirty="0">
              <a:solidFill>
                <a:srgbClr val="FFFFFF"/>
              </a:solidFill>
              <a:latin typeface="Arial" panose="020B060402020209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a:ea typeface="微软雅黑" panose="020B0503020204020204" charset="-122"/>
              <a:cs typeface="+mn-cs"/>
            </a:endParaRPr>
          </a:p>
        </p:txBody>
      </p:sp>
      <p:grpSp>
        <p:nvGrpSpPr>
          <p:cNvPr id="6" name="组合 5"/>
          <p:cNvGrpSpPr/>
          <p:nvPr/>
        </p:nvGrpSpPr>
        <p:grpSpPr>
          <a:xfrm>
            <a:off x="1046480" y="1096645"/>
            <a:ext cx="10309882" cy="2331505"/>
            <a:chOff x="1088299" y="4213143"/>
            <a:chExt cx="2175478" cy="2897261"/>
          </a:xfrm>
        </p:grpSpPr>
        <p:sp>
          <p:nvSpPr>
            <p:cNvPr id="7" name="矩形 6"/>
            <p:cNvSpPr/>
            <p:nvPr/>
          </p:nvSpPr>
          <p:spPr>
            <a:xfrm>
              <a:off x="1088299" y="4700902"/>
              <a:ext cx="2175478" cy="2409502"/>
            </a:xfrm>
            <a:prstGeom prst="rect">
              <a:avLst/>
            </a:prstGeom>
          </p:spPr>
          <p:txBody>
            <a:bodyPr wrap="square">
              <a:spAutoFit/>
              <a:scene3d>
                <a:camera prst="orthographicFront"/>
                <a:lightRig rig="threePt" dir="t"/>
              </a:scene3d>
              <a:sp3d contourW="6350"/>
            </a:bodyPr>
            <a:lstStyle/>
            <a:p>
              <a:pPr marL="65405">
                <a:spcBef>
                  <a:spcPts val="600"/>
                </a:spcBef>
                <a:buSzPct val="80000"/>
                <a:extLst>
                  <a:ext uri="{35155182-B16C-46BC-9424-99874614C6A1}">
                    <wpsdc:indentchars xmlns:wpsdc="http://www.wps.cn/officeDocument/2017/drawingmlCustomData" xmlns="" val="-79" checksum="3478296353"/>
                    <wpsdc:marlchars xmlns:wpsdc="http://www.wps.cn/officeDocument/2017/drawingmlCustomData" xmlns="" val="90" checksum="2091847735"/>
                  </a:ext>
                </a:extLst>
              </a:pPr>
              <a:r>
                <a:rPr lang="zh-CN" altLang="en-US" sz="2000" dirty="0" smtClean="0">
                  <a:latin typeface="Times New Roman Regular" panose="02020703060505090304" charset="0"/>
                  <a:ea typeface="宋体" panose="02010600030101010101" pitchFamily="2" charset="-122"/>
                  <a:cs typeface="Times New Roman Regular" panose="02020703060505090304" charset="0"/>
                  <a:sym typeface="+mn-ea"/>
                </a:rPr>
                <a:t>（</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2</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）删除备份设备的命令是</a:t>
              </a:r>
              <a:r>
                <a:rPr lang="en-US" altLang="zh-CN" sz="2000" dirty="0" err="1">
                  <a:latin typeface="Times New Roman Regular" panose="02020703060505090304" charset="0"/>
                  <a:ea typeface="宋体" panose="02010600030101010101" pitchFamily="2" charset="-122"/>
                  <a:cs typeface="Times New Roman Regular" panose="02020703060505090304" charset="0"/>
                  <a:sym typeface="+mn-ea"/>
                </a:rPr>
                <a:t>sp_dropdevice</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，其语法格式如下：</a:t>
              </a:r>
            </a:p>
            <a:p>
              <a:pPr marL="65405">
                <a:spcBef>
                  <a:spcPts val="600"/>
                </a:spcBef>
                <a:buSzPct val="80000"/>
                <a:extLst>
                  <a:ext uri="{35155182-B16C-46BC-9424-99874614C6A1}">
                    <wpsdc:indentchars xmlns:wpsdc="http://www.wps.cn/officeDocument/2017/drawingmlCustomData" xmlns="" val="-79" checksum="3478296353"/>
                    <wpsdc:marlchars xmlns:wpsdc="http://www.wps.cn/officeDocument/2017/drawingmlCustomData" xmlns="" val="90" checksum="2091847735"/>
                  </a:ext>
                </a:extLst>
              </a:pP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格式：</a:t>
              </a:r>
              <a:r>
                <a:rPr lang="en-US" altLang="zh-CN" sz="2000" dirty="0" err="1">
                  <a:latin typeface="Times New Roman Regular" panose="02020703060505090304" charset="0"/>
                  <a:ea typeface="宋体" panose="02010600030101010101" pitchFamily="2" charset="-122"/>
                  <a:cs typeface="Times New Roman Regular" panose="02020703060505090304" charset="0"/>
                  <a:sym typeface="+mn-ea"/>
                </a:rPr>
                <a:t>sp_dropdevice</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 [@</a:t>
              </a:r>
              <a:r>
                <a:rPr lang="en-US" altLang="zh-CN" sz="2000" dirty="0" err="1">
                  <a:latin typeface="Times New Roman Regular" panose="02020703060505090304" charset="0"/>
                  <a:ea typeface="宋体" panose="02010600030101010101" pitchFamily="2" charset="-122"/>
                  <a:cs typeface="Times New Roman Regular" panose="02020703060505090304" charset="0"/>
                  <a:sym typeface="+mn-ea"/>
                </a:rPr>
                <a:t>logicalname</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逻辑名</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a:t>
              </a:r>
              <a:r>
                <a:rPr lang="en-US" altLang="zh-CN" sz="2000" dirty="0" err="1">
                  <a:latin typeface="Times New Roman Regular" panose="02020703060505090304" charset="0"/>
                  <a:ea typeface="宋体" panose="02010600030101010101" pitchFamily="2" charset="-122"/>
                  <a:cs typeface="Times New Roman Regular" panose="02020703060505090304" charset="0"/>
                  <a:sym typeface="+mn-ea"/>
                </a:rPr>
                <a:t>delfile</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a:t>
              </a:r>
              <a:r>
                <a:rPr lang="en-US" altLang="zh-CN" sz="2000" dirty="0" err="1">
                  <a:latin typeface="Times New Roman Regular" panose="02020703060505090304" charset="0"/>
                  <a:ea typeface="宋体" panose="02010600030101010101" pitchFamily="2" charset="-122"/>
                  <a:cs typeface="Times New Roman Regular" panose="02020703060505090304" charset="0"/>
                  <a:sym typeface="+mn-ea"/>
                </a:rPr>
                <a:t>delfile</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a:t>
              </a:r>
            </a:p>
            <a:p>
              <a:pPr marL="65405">
                <a:spcBef>
                  <a:spcPts val="600"/>
                </a:spcBef>
                <a:buSzPct val="80000"/>
                <a:extLst>
                  <a:ext uri="{35155182-B16C-46BC-9424-99874614C6A1}">
                    <wpsdc:indentchars xmlns:wpsdc="http://www.wps.cn/officeDocument/2017/drawingmlCustomData" xmlns="" val="-79" checksum="3478296353"/>
                    <wpsdc:marlchars xmlns:wpsdc="http://www.wps.cn/officeDocument/2017/drawingmlCustomData" xmlns="" val="90" checksum="2091847735"/>
                  </a:ext>
                </a:extLst>
              </a:pP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说明：</a:t>
              </a:r>
            </a:p>
            <a:p>
              <a:pPr marL="65405">
                <a:spcBef>
                  <a:spcPts val="600"/>
                </a:spcBef>
                <a:buSzPct val="80000"/>
                <a:extLst>
                  <a:ext uri="{35155182-B16C-46BC-9424-99874614C6A1}">
                    <wpsdc:indentchars xmlns:wpsdc="http://www.wps.cn/officeDocument/2017/drawingmlCustomData" xmlns="" val="-79" checksum="3478296353"/>
                    <wpsdc:marlchars xmlns:wpsdc="http://www.wps.cn/officeDocument/2017/drawingmlCustomData" xmlns="" val="90" checksum="2091847735"/>
                  </a:ext>
                </a:extLst>
              </a:pP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1</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a:t>
              </a:r>
              <a:r>
                <a:rPr lang="en-US" altLang="zh-CN" sz="2000" dirty="0" err="1">
                  <a:latin typeface="Times New Roman Regular" panose="02020703060505090304" charset="0"/>
                  <a:ea typeface="宋体" panose="02010600030101010101" pitchFamily="2" charset="-122"/>
                  <a:cs typeface="Times New Roman Regular" panose="02020703060505090304" charset="0"/>
                  <a:sym typeface="+mn-ea"/>
                </a:rPr>
                <a:t>logicalname</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 =]'</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逻辑名</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：指定备份设备逻辑名称；</a:t>
              </a:r>
            </a:p>
            <a:p>
              <a:pPr marL="65405">
                <a:spcBef>
                  <a:spcPts val="600"/>
                </a:spcBef>
                <a:buSzPct val="80000"/>
                <a:extLst>
                  <a:ext uri="{35155182-B16C-46BC-9424-99874614C6A1}">
                    <wpsdc:indentchars xmlns:wpsdc="http://www.wps.cn/officeDocument/2017/drawingmlCustomData" xmlns="" val="-79" checksum="3478296353"/>
                    <wpsdc:marlchars xmlns:wpsdc="http://www.wps.cn/officeDocument/2017/drawingmlCustomData" xmlns="" val="90" checksum="2091847735"/>
                  </a:ext>
                </a:extLst>
              </a:pP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2</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a:t>
              </a:r>
              <a:r>
                <a:rPr lang="en-US" altLang="zh-CN" sz="2000" dirty="0" err="1">
                  <a:latin typeface="Times New Roman Regular" panose="02020703060505090304" charset="0"/>
                  <a:ea typeface="宋体" panose="02010600030101010101" pitchFamily="2" charset="-122"/>
                  <a:cs typeface="Times New Roman Regular" panose="02020703060505090304" charset="0"/>
                  <a:sym typeface="+mn-ea"/>
                </a:rPr>
                <a:t>delfile</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a:t>
              </a:r>
              <a:r>
                <a:rPr lang="en-US" altLang="zh-CN" sz="2000" dirty="0" err="1">
                  <a:latin typeface="Times New Roman Regular" panose="02020703060505090304" charset="0"/>
                  <a:ea typeface="宋体" panose="02010600030101010101" pitchFamily="2" charset="-122"/>
                  <a:cs typeface="Times New Roman Regular" panose="02020703060505090304" charset="0"/>
                  <a:sym typeface="+mn-ea"/>
                </a:rPr>
                <a:t>delfile</a:t>
              </a:r>
              <a:r>
                <a:rPr lang="en-US" altLang="zh-CN" sz="2000" dirty="0">
                  <a:latin typeface="Times New Roman Regular" panose="02020703060505090304" charset="0"/>
                  <a:ea typeface="宋体" panose="02010600030101010101" pitchFamily="2" charset="-122"/>
                  <a:cs typeface="Times New Roman Regular" panose="02020703060505090304" charset="0"/>
                  <a:sym typeface="+mn-ea"/>
                </a:rPr>
                <a:t>'</a:t>
              </a:r>
              <a:r>
                <a:rPr lang="zh-CN" altLang="en-US" sz="2000" dirty="0">
                  <a:latin typeface="Times New Roman Regular" panose="02020703060505090304" charset="0"/>
                  <a:ea typeface="宋体" panose="02010600030101010101" pitchFamily="2" charset="-122"/>
                  <a:cs typeface="Times New Roman Regular" panose="02020703060505090304" charset="0"/>
                  <a:sym typeface="+mn-ea"/>
                </a:rPr>
                <a:t>：指定参数时，将同时删除相应的物理文件。</a:t>
              </a:r>
            </a:p>
          </p:txBody>
        </p:sp>
        <p:sp>
          <p:nvSpPr>
            <p:cNvPr id="8" name="矩形 7"/>
            <p:cNvSpPr/>
            <p:nvPr/>
          </p:nvSpPr>
          <p:spPr>
            <a:xfrm>
              <a:off x="1088299" y="4213143"/>
              <a:ext cx="2078087" cy="492259"/>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2</a:t>
              </a:r>
              <a:r>
                <a:rPr lang="zh-CN" altLang="en-US" b="1" dirty="0">
                  <a:solidFill>
                    <a:schemeClr val="tx1">
                      <a:lumMod val="65000"/>
                      <a:lumOff val="35000"/>
                    </a:schemeClr>
                  </a:solidFill>
                </a:rPr>
                <a:t>．使用系统存储过程创建和删除备份设备</a:t>
              </a:r>
            </a:p>
          </p:txBody>
        </p:sp>
      </p:grpSp>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26209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70920418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PART  03</a:t>
            </a:r>
            <a:endParaRPr kumimoji="0" lang="zh-CN" altLang="en-US"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 name="文本框 12"/>
          <p:cNvSpPr txBox="1"/>
          <p:nvPr/>
        </p:nvSpPr>
        <p:spPr>
          <a:xfrm>
            <a:off x="5981700" y="3288447"/>
            <a:ext cx="1826141"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备份操作</a:t>
            </a:r>
          </a:p>
        </p:txBody>
      </p:sp>
      <p:pic>
        <p:nvPicPr>
          <p:cNvPr id="5" name="图片占位符 4"/>
          <p:cNvPicPr>
            <a:picLocks noGrp="1" noChangeAspect="1"/>
          </p:cNvPicPr>
          <p:nvPr>
            <p:ph type="pic" sz="quarter" idx="10"/>
          </p:nvPr>
        </p:nvPicPr>
        <p:blipFill>
          <a:blip r:embed="rId4" cstate="screen"/>
          <a:srcRect/>
          <a:stretch>
            <a:fillRect/>
          </a:stretch>
        </p:blipFill>
        <p:spPr/>
      </p:pic>
      <p:cxnSp>
        <p:nvCxnSpPr>
          <p:cNvPr id="14" name="直接连接符 13"/>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4631396"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SSMS</a:t>
            </a:r>
            <a:r>
              <a:rPr lang="zh-CN" altLang="en-US" sz="3200" b="1" dirty="0">
                <a:solidFill>
                  <a:srgbClr val="2980B9"/>
                </a:solidFill>
                <a:ea typeface="微软雅黑" panose="020B0503020204020204" charset="-122"/>
              </a:rPr>
              <a:t>执行备份操作</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01</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215391" y="1610358"/>
            <a:ext cx="4950371" cy="4709869"/>
            <a:chOff x="1088299" y="4213143"/>
            <a:chExt cx="5041745" cy="1175142"/>
          </a:xfrm>
        </p:grpSpPr>
        <p:sp>
          <p:nvSpPr>
            <p:cNvPr id="132" name="矩形 131"/>
            <p:cNvSpPr/>
            <p:nvPr/>
          </p:nvSpPr>
          <p:spPr>
            <a:xfrm>
              <a:off x="1088532" y="4406881"/>
              <a:ext cx="5041512" cy="981404"/>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600" dirty="0">
                  <a:solidFill>
                    <a:schemeClr val="tx1">
                      <a:lumMod val="50000"/>
                      <a:lumOff val="50000"/>
                    </a:schemeClr>
                  </a:solidFill>
                </a:rPr>
                <a:t>（</a:t>
              </a:r>
              <a:r>
                <a:rPr lang="en-US" altLang="zh-CN" sz="1600" dirty="0">
                  <a:solidFill>
                    <a:schemeClr val="tx1">
                      <a:lumMod val="50000"/>
                      <a:lumOff val="50000"/>
                    </a:schemeClr>
                  </a:solidFill>
                </a:rPr>
                <a:t>1</a:t>
              </a:r>
              <a:r>
                <a:rPr lang="zh-CN" altLang="en-US" sz="1600" dirty="0">
                  <a:solidFill>
                    <a:schemeClr val="tx1">
                      <a:lumMod val="50000"/>
                      <a:lumOff val="50000"/>
                    </a:schemeClr>
                  </a:solidFill>
                </a:rPr>
                <a:t>）在“对象资源管理器”窗格中，依次展开</a:t>
              </a:r>
              <a:r>
                <a:rPr lang="en-US" altLang="zh-CN" sz="1600" dirty="0">
                  <a:solidFill>
                    <a:schemeClr val="tx1">
                      <a:lumMod val="50000"/>
                      <a:lumOff val="50000"/>
                    </a:schemeClr>
                  </a:solidFill>
                </a:rPr>
                <a:t>SQL Server 15.0→“</a:t>
              </a:r>
              <a:r>
                <a:rPr lang="zh-CN" altLang="en-US" sz="1600" dirty="0">
                  <a:solidFill>
                    <a:schemeClr val="tx1">
                      <a:lumMod val="50000"/>
                      <a:lumOff val="50000"/>
                    </a:schemeClr>
                  </a:solidFill>
                </a:rPr>
                <a:t>数据库”节点，右击数据库</a:t>
              </a:r>
              <a:r>
                <a:rPr lang="en-US" altLang="zh-CN" sz="1600" dirty="0">
                  <a:solidFill>
                    <a:schemeClr val="tx1">
                      <a:lumMod val="50000"/>
                      <a:lumOff val="50000"/>
                    </a:schemeClr>
                  </a:solidFill>
                </a:rPr>
                <a:t>JXGL</a:t>
              </a:r>
              <a:r>
                <a:rPr lang="zh-CN" altLang="en-US" sz="1600" dirty="0">
                  <a:solidFill>
                    <a:schemeClr val="tx1">
                      <a:lumMod val="50000"/>
                      <a:lumOff val="50000"/>
                    </a:schemeClr>
                  </a:solidFill>
                </a:rPr>
                <a:t>，在弹出的快捷菜单中执行“任务”→“备份”命令，打开“备份数据库”窗口的“常规”选项卡，如图</a:t>
              </a:r>
              <a:r>
                <a:rPr lang="en-US" altLang="zh-CN" sz="1600" dirty="0">
                  <a:solidFill>
                    <a:schemeClr val="tx1">
                      <a:lumMod val="50000"/>
                      <a:lumOff val="50000"/>
                    </a:schemeClr>
                  </a:solidFill>
                </a:rPr>
                <a:t>10-8</a:t>
              </a:r>
              <a:r>
                <a:rPr lang="zh-CN" altLang="en-US" sz="1600" dirty="0">
                  <a:solidFill>
                    <a:schemeClr val="tx1">
                      <a:lumMod val="50000"/>
                      <a:lumOff val="50000"/>
                    </a:schemeClr>
                  </a:solidFill>
                </a:rPr>
                <a:t>所示</a:t>
              </a:r>
              <a:r>
                <a:rPr lang="zh-CN" altLang="en-US" sz="1600" dirty="0" smtClean="0">
                  <a:solidFill>
                    <a:schemeClr val="tx1">
                      <a:lumMod val="50000"/>
                      <a:lumOff val="50000"/>
                    </a:schemeClr>
                  </a:solidFill>
                </a:rPr>
                <a:t>。</a:t>
              </a:r>
              <a:endParaRPr lang="en-US" altLang="zh-CN" sz="1600" dirty="0" smtClean="0">
                <a:solidFill>
                  <a:schemeClr val="tx1">
                    <a:lumMod val="50000"/>
                    <a:lumOff val="50000"/>
                  </a:schemeClr>
                </a:solidFill>
              </a:endParaRPr>
            </a:p>
            <a:p>
              <a:pPr algn="just">
                <a:lnSpc>
                  <a:spcPct val="120000"/>
                </a:lnSpc>
              </a:pPr>
              <a:r>
                <a:rPr lang="zh-CN" altLang="en-US" sz="1600" dirty="0" smtClean="0">
                  <a:solidFill>
                    <a:schemeClr val="tx1">
                      <a:lumMod val="50000"/>
                      <a:lumOff val="50000"/>
                    </a:schemeClr>
                  </a:solidFill>
                </a:rPr>
                <a:t>说</a:t>
              </a:r>
              <a:r>
                <a:rPr lang="zh-CN" altLang="en-US" sz="1600" dirty="0">
                  <a:solidFill>
                    <a:schemeClr val="tx1">
                      <a:lumMod val="50000"/>
                      <a:lumOff val="50000"/>
                    </a:schemeClr>
                  </a:solidFill>
                </a:rPr>
                <a:t>明：</a:t>
              </a:r>
            </a:p>
            <a:p>
              <a:pPr algn="just">
                <a:lnSpc>
                  <a:spcPct val="120000"/>
                </a:lnSpc>
              </a:pPr>
              <a:r>
                <a:rPr lang="zh-CN" altLang="en-US" sz="1600" dirty="0">
                  <a:solidFill>
                    <a:schemeClr val="tx1">
                      <a:lumMod val="50000"/>
                      <a:lumOff val="50000"/>
                    </a:schemeClr>
                  </a:solidFill>
                </a:rPr>
                <a:t>①源：在“数据库”下拉列表话框内选择要备份的数据库。在“备份类型”下拉列表话框内选择备份类型（完整、差异、事务日志），默认选择完整备份。完整备份和差异备份状态下，“备份组件”选项可用，并提供数据库、文件和文件组两种备份组件。备份组件默认选择数据库，如果选择“文件和文件组”，则会打开“选择文件和文件组”窗口，如图</a:t>
              </a:r>
              <a:r>
                <a:rPr lang="en-US" altLang="zh-CN" sz="1600" dirty="0">
                  <a:solidFill>
                    <a:schemeClr val="tx1">
                      <a:lumMod val="50000"/>
                      <a:lumOff val="50000"/>
                    </a:schemeClr>
                  </a:solidFill>
                </a:rPr>
                <a:t>10-9</a:t>
              </a:r>
              <a:r>
                <a:rPr lang="zh-CN" altLang="en-US" sz="1600" dirty="0">
                  <a:solidFill>
                    <a:schemeClr val="tx1">
                      <a:lumMod val="50000"/>
                      <a:lumOff val="50000"/>
                    </a:schemeClr>
                  </a:solidFill>
                </a:rPr>
                <a:t>所示。</a:t>
              </a:r>
            </a:p>
          </p:txBody>
        </p:sp>
        <p:sp>
          <p:nvSpPr>
            <p:cNvPr id="133" name="矩形 132"/>
            <p:cNvSpPr/>
            <p:nvPr/>
          </p:nvSpPr>
          <p:spPr>
            <a:xfrm>
              <a:off x="1088299" y="4213143"/>
              <a:ext cx="4929005" cy="188909"/>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02】 </a:t>
              </a:r>
              <a:r>
                <a:rPr lang="zh-CN" altLang="en-US" b="1" dirty="0" smtClean="0">
                  <a:solidFill>
                    <a:schemeClr val="tx1">
                      <a:lumMod val="65000"/>
                      <a:lumOff val="35000"/>
                    </a:schemeClr>
                  </a:solidFill>
                </a:rPr>
                <a:t>在</a:t>
              </a:r>
              <a:r>
                <a:rPr lang="zh-CN" altLang="en-US" b="1" dirty="0">
                  <a:solidFill>
                    <a:schemeClr val="tx1">
                      <a:lumMod val="65000"/>
                      <a:lumOff val="35000"/>
                    </a:schemeClr>
                  </a:solidFill>
                </a:rPr>
                <a:t>完整恢复模式下对数据库</a:t>
              </a:r>
              <a:r>
                <a:rPr lang="en-US" altLang="zh-CN" b="1" dirty="0">
                  <a:solidFill>
                    <a:schemeClr val="tx1">
                      <a:lumMod val="65000"/>
                      <a:lumOff val="35000"/>
                    </a:schemeClr>
                  </a:solidFill>
                </a:rPr>
                <a:t>JXGL</a:t>
              </a:r>
              <a:r>
                <a:rPr lang="zh-CN" altLang="en-US" b="1" dirty="0">
                  <a:solidFill>
                    <a:schemeClr val="tx1">
                      <a:lumMod val="65000"/>
                      <a:lumOff val="35000"/>
                    </a:schemeClr>
                  </a:solidFill>
                </a:rPr>
                <a:t>进行完整备份操作。</a:t>
              </a:r>
            </a:p>
          </p:txBody>
        </p:sp>
      </p:grpSp>
      <p:pic>
        <p:nvPicPr>
          <p:cNvPr id="1026" name="Picture 2"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7525" y="1365362"/>
            <a:ext cx="5383561" cy="401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未标题-1 拷贝"/>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5685" y="4395582"/>
            <a:ext cx="3305156" cy="2142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4631396"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SSMS</a:t>
            </a:r>
            <a:r>
              <a:rPr lang="zh-CN" altLang="en-US" sz="3200" b="1" dirty="0">
                <a:solidFill>
                  <a:srgbClr val="2980B9"/>
                </a:solidFill>
                <a:ea typeface="微软雅黑" panose="020B0503020204020204" charset="-122"/>
              </a:rPr>
              <a:t>执行备份操作</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01</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215391" y="1610354"/>
            <a:ext cx="4950371" cy="4118937"/>
            <a:chOff x="1088299" y="4213143"/>
            <a:chExt cx="5041745" cy="1027701"/>
          </a:xfrm>
        </p:grpSpPr>
        <p:sp>
          <p:nvSpPr>
            <p:cNvPr id="132" name="矩形 131"/>
            <p:cNvSpPr/>
            <p:nvPr/>
          </p:nvSpPr>
          <p:spPr>
            <a:xfrm>
              <a:off x="1088532" y="4406881"/>
              <a:ext cx="5041512" cy="833963"/>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600" dirty="0">
                  <a:solidFill>
                    <a:schemeClr val="tx1">
                      <a:lumMod val="50000"/>
                      <a:lumOff val="50000"/>
                    </a:schemeClr>
                  </a:solidFill>
                </a:rPr>
                <a:t>②目标：在“备份到”下拉列表框中选择备份目标类型（磁盘、</a:t>
              </a:r>
              <a:r>
                <a:rPr lang="en-US" altLang="zh-CN" sz="1600" dirty="0">
                  <a:solidFill>
                    <a:schemeClr val="tx1">
                      <a:lumMod val="50000"/>
                      <a:lumOff val="50000"/>
                    </a:schemeClr>
                  </a:solidFill>
                </a:rPr>
                <a:t>URL</a:t>
              </a:r>
              <a:r>
                <a:rPr lang="zh-CN" altLang="en-US" sz="1600" dirty="0">
                  <a:solidFill>
                    <a:schemeClr val="tx1">
                      <a:lumMod val="50000"/>
                      <a:lumOff val="50000"/>
                    </a:schemeClr>
                  </a:solidFill>
                </a:rPr>
                <a:t>），默认选择磁盘。“备份到”下拉列表框中会显示备份设备名称或备份设备文件名，默认</a:t>
              </a:r>
              <a:r>
                <a:rPr lang="en-US" altLang="zh-CN" sz="1600" dirty="0">
                  <a:solidFill>
                    <a:schemeClr val="tx1">
                      <a:lumMod val="50000"/>
                      <a:lumOff val="50000"/>
                    </a:schemeClr>
                  </a:solidFill>
                </a:rPr>
                <a:t>C:\Program Files\Microsoft SQL Server\MSSQL15.MSSQLSERVER\MSSQL\Backup\JXGL.bak</a:t>
              </a:r>
              <a:r>
                <a:rPr lang="zh-CN" altLang="en-US" sz="1600" dirty="0">
                  <a:solidFill>
                    <a:schemeClr val="tx1">
                      <a:lumMod val="50000"/>
                      <a:lumOff val="50000"/>
                    </a:schemeClr>
                  </a:solidFill>
                </a:rPr>
                <a:t>。“添加”按钮用来添加或选择备份设备，单击“添加”按钮，会弹出如图</a:t>
              </a:r>
              <a:r>
                <a:rPr lang="en-US" altLang="zh-CN" sz="1600" dirty="0">
                  <a:solidFill>
                    <a:schemeClr val="tx1">
                      <a:lumMod val="50000"/>
                      <a:lumOff val="50000"/>
                    </a:schemeClr>
                  </a:solidFill>
                </a:rPr>
                <a:t>10-10</a:t>
              </a:r>
              <a:r>
                <a:rPr lang="zh-CN" altLang="en-US" sz="1600" dirty="0">
                  <a:solidFill>
                    <a:schemeClr val="tx1">
                      <a:lumMod val="50000"/>
                      <a:lumOff val="50000"/>
                    </a:schemeClr>
                  </a:solidFill>
                </a:rPr>
                <a:t>所示的“选择备份目标”对话框，从中可以选择备份设备，也可以指定备份文件名，这里选择备份设备</a:t>
              </a:r>
              <a:r>
                <a:rPr lang="en-US" altLang="zh-CN" sz="1600" dirty="0">
                  <a:solidFill>
                    <a:schemeClr val="tx1">
                      <a:lumMod val="50000"/>
                      <a:lumOff val="50000"/>
                    </a:schemeClr>
                  </a:solidFill>
                </a:rPr>
                <a:t>myback_full</a:t>
              </a:r>
              <a:r>
                <a:rPr lang="zh-CN" altLang="en-US" sz="1600" dirty="0">
                  <a:solidFill>
                    <a:schemeClr val="tx1">
                      <a:lumMod val="50000"/>
                      <a:lumOff val="50000"/>
                    </a:schemeClr>
                  </a:solidFill>
                </a:rPr>
                <a:t>。“删除”按钮用来逻辑删除选中的备份设备。“内容”按钮用来查看备份设备的现有内容，如图</a:t>
              </a:r>
              <a:r>
                <a:rPr lang="en-US" altLang="zh-CN" sz="1600" dirty="0">
                  <a:solidFill>
                    <a:schemeClr val="tx1">
                      <a:lumMod val="50000"/>
                      <a:lumOff val="50000"/>
                    </a:schemeClr>
                  </a:solidFill>
                </a:rPr>
                <a:t>10-11</a:t>
              </a:r>
              <a:r>
                <a:rPr lang="zh-CN" altLang="en-US" sz="1600" dirty="0">
                  <a:solidFill>
                    <a:schemeClr val="tx1">
                      <a:lumMod val="50000"/>
                      <a:lumOff val="50000"/>
                    </a:schemeClr>
                  </a:solidFill>
                </a:rPr>
                <a:t>所示。</a:t>
              </a:r>
            </a:p>
          </p:txBody>
        </p:sp>
        <p:sp>
          <p:nvSpPr>
            <p:cNvPr id="133" name="矩形 132"/>
            <p:cNvSpPr/>
            <p:nvPr/>
          </p:nvSpPr>
          <p:spPr>
            <a:xfrm>
              <a:off x="1088299" y="4213143"/>
              <a:ext cx="4929005" cy="188909"/>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02】 </a:t>
              </a:r>
              <a:r>
                <a:rPr lang="zh-CN" altLang="en-US" b="1" dirty="0" smtClean="0">
                  <a:solidFill>
                    <a:schemeClr val="tx1">
                      <a:lumMod val="65000"/>
                      <a:lumOff val="35000"/>
                    </a:schemeClr>
                  </a:solidFill>
                </a:rPr>
                <a:t>在</a:t>
              </a:r>
              <a:r>
                <a:rPr lang="zh-CN" altLang="en-US" b="1" dirty="0">
                  <a:solidFill>
                    <a:schemeClr val="tx1">
                      <a:lumMod val="65000"/>
                      <a:lumOff val="35000"/>
                    </a:schemeClr>
                  </a:solidFill>
                </a:rPr>
                <a:t>完整恢复模式下对数据库</a:t>
              </a:r>
              <a:r>
                <a:rPr lang="en-US" altLang="zh-CN" b="1" dirty="0">
                  <a:solidFill>
                    <a:schemeClr val="tx1">
                      <a:lumMod val="65000"/>
                      <a:lumOff val="35000"/>
                    </a:schemeClr>
                  </a:solidFill>
                </a:rPr>
                <a:t>JXGL</a:t>
              </a:r>
              <a:r>
                <a:rPr lang="zh-CN" altLang="en-US" b="1" dirty="0">
                  <a:solidFill>
                    <a:schemeClr val="tx1">
                      <a:lumMod val="65000"/>
                      <a:lumOff val="35000"/>
                    </a:schemeClr>
                  </a:solidFill>
                </a:rPr>
                <a:t>进行完整备份操作。</a:t>
              </a:r>
            </a:p>
          </p:txBody>
        </p:sp>
      </p:grpSp>
      <p:pic>
        <p:nvPicPr>
          <p:cNvPr id="2050" name="Picture 2"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7785" y="1180036"/>
            <a:ext cx="5144135" cy="293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未标题-2 拷贝"/>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3074" y="4246852"/>
            <a:ext cx="3833556" cy="2349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2349821"/>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占位符 38"/>
          <p:cNvPicPr>
            <a:picLocks noGrp="1" noChangeAspect="1"/>
          </p:cNvPicPr>
          <p:nvPr>
            <p:ph type="pic" sz="quarter" idx="10"/>
          </p:nvPr>
        </p:nvPicPr>
        <p:blipFill>
          <a:blip r:embed="rId4" cstate="screen"/>
          <a:srcRect/>
          <a:stretch>
            <a:fillRect/>
          </a:stretch>
        </p:blipFill>
        <p:spPr/>
      </p:pic>
      <p:sp>
        <p:nvSpPr>
          <p:cNvPr id="7" name="矩形: 圆角 6"/>
          <p:cNvSpPr/>
          <p:nvPr/>
        </p:nvSpPr>
        <p:spPr>
          <a:xfrm rot="2700000">
            <a:off x="1284923" y="1254233"/>
            <a:ext cx="1668167" cy="1668167"/>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p:cNvSpPr/>
          <p:nvPr/>
        </p:nvSpPr>
        <p:spPr>
          <a:xfrm rot="2700000">
            <a:off x="4687212" y="-1348712"/>
            <a:ext cx="2717656" cy="2717656"/>
          </a:xfrm>
          <a:custGeom>
            <a:avLst/>
            <a:gdLst>
              <a:gd name="connsiteX0" fmla="*/ 0 w 2717656"/>
              <a:gd name="connsiteY0" fmla="*/ 2703351 h 2717656"/>
              <a:gd name="connsiteX1" fmla="*/ 2703351 w 2717656"/>
              <a:gd name="connsiteY1" fmla="*/ 0 h 2717656"/>
              <a:gd name="connsiteX2" fmla="*/ 2717656 w 2717656"/>
              <a:gd name="connsiteY2" fmla="*/ 70857 h 2717656"/>
              <a:gd name="connsiteX3" fmla="*/ 2717656 w 2717656"/>
              <a:gd name="connsiteY3" fmla="*/ 2511563 h 2717656"/>
              <a:gd name="connsiteX4" fmla="*/ 2511563 w 2717656"/>
              <a:gd name="connsiteY4" fmla="*/ 2717656 h 2717656"/>
              <a:gd name="connsiteX5" fmla="*/ 70857 w 2717656"/>
              <a:gd name="connsiteY5" fmla="*/ 2717656 h 271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7656" h="2717656">
                <a:moveTo>
                  <a:pt x="0" y="2703351"/>
                </a:moveTo>
                <a:lnTo>
                  <a:pt x="2703351" y="0"/>
                </a:lnTo>
                <a:lnTo>
                  <a:pt x="2717656" y="70857"/>
                </a:lnTo>
                <a:lnTo>
                  <a:pt x="2717656" y="2511563"/>
                </a:lnTo>
                <a:cubicBezTo>
                  <a:pt x="2717656" y="2625385"/>
                  <a:pt x="2625385" y="2717656"/>
                  <a:pt x="2511563" y="2717656"/>
                </a:cubicBezTo>
                <a:lnTo>
                  <a:pt x="70857" y="271765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262451" y="342900"/>
            <a:ext cx="1605280" cy="521970"/>
          </a:xfrm>
          <a:prstGeom prst="rect">
            <a:avLst/>
          </a:prstGeom>
          <a:noFill/>
        </p:spPr>
        <p:txBody>
          <a:bodyPr wrap="none" rtlCol="0">
            <a:spAutoFit/>
          </a:bodyPr>
          <a:lstStyle/>
          <a:p>
            <a:pPr algn="ctr"/>
            <a:r>
              <a:rPr lang="zh-CN" altLang="en-US" sz="2800" b="1" dirty="0">
                <a:solidFill>
                  <a:schemeClr val="bg1"/>
                </a:solidFill>
              </a:rPr>
              <a:t>内容安排</a:t>
            </a:r>
            <a:endParaRPr lang="en-US" altLang="zh-CN" sz="2800" b="1" dirty="0">
              <a:solidFill>
                <a:schemeClr val="bg1"/>
              </a:solidFill>
            </a:endParaRPr>
          </a:p>
        </p:txBody>
      </p:sp>
      <p:grpSp>
        <p:nvGrpSpPr>
          <p:cNvPr id="40" name="组合 39"/>
          <p:cNvGrpSpPr/>
          <p:nvPr/>
        </p:nvGrpSpPr>
        <p:grpSpPr>
          <a:xfrm>
            <a:off x="6918586" y="2452132"/>
            <a:ext cx="2419435" cy="523220"/>
            <a:chOff x="6918586" y="2452132"/>
            <a:chExt cx="2419435" cy="523220"/>
          </a:xfrm>
        </p:grpSpPr>
        <p:sp>
          <p:nvSpPr>
            <p:cNvPr id="29" name="文本框 28"/>
            <p:cNvSpPr txBox="1"/>
            <p:nvPr/>
          </p:nvSpPr>
          <p:spPr>
            <a:xfrm>
              <a:off x="7717064" y="2452132"/>
              <a:ext cx="1620957" cy="523220"/>
            </a:xfrm>
            <a:prstGeom prst="rect">
              <a:avLst/>
            </a:prstGeom>
            <a:noFill/>
          </p:spPr>
          <p:txBody>
            <a:bodyPr wrap="none" rtlCol="0">
              <a:spAutoFit/>
              <a:scene3d>
                <a:camera prst="orthographicFront"/>
                <a:lightRig rig="threePt" dir="t"/>
              </a:scene3d>
              <a:sp3d contourW="6350"/>
            </a:bodyPr>
            <a:lstStyle/>
            <a:p>
              <a:r>
                <a:rPr lang="zh-CN" altLang="en-US" sz="2800" b="1" dirty="0">
                  <a:solidFill>
                    <a:schemeClr val="accent1"/>
                  </a:solidFill>
                </a:rPr>
                <a:t>故障概述</a:t>
              </a:r>
            </a:p>
          </p:txBody>
        </p:sp>
        <p:sp>
          <p:nvSpPr>
            <p:cNvPr id="33" name="文本框 32"/>
            <p:cNvSpPr txBox="1"/>
            <p:nvPr/>
          </p:nvSpPr>
          <p:spPr>
            <a:xfrm>
              <a:off x="6918586" y="2452132"/>
              <a:ext cx="684803"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01.</a:t>
              </a:r>
              <a:endParaRPr lang="zh-CN" altLang="en-US" dirty="0">
                <a:solidFill>
                  <a:schemeClr val="accent1"/>
                </a:solidFill>
              </a:endParaRPr>
            </a:p>
          </p:txBody>
        </p:sp>
      </p:grpSp>
      <p:grpSp>
        <p:nvGrpSpPr>
          <p:cNvPr id="41" name="组合 40"/>
          <p:cNvGrpSpPr/>
          <p:nvPr/>
        </p:nvGrpSpPr>
        <p:grpSpPr>
          <a:xfrm>
            <a:off x="6918586" y="3267889"/>
            <a:ext cx="3496653" cy="523220"/>
            <a:chOff x="6918586" y="3267889"/>
            <a:chExt cx="3496653" cy="523220"/>
          </a:xfrm>
        </p:grpSpPr>
        <p:sp>
          <p:nvSpPr>
            <p:cNvPr id="30" name="文本框 29"/>
            <p:cNvSpPr txBox="1"/>
            <p:nvPr/>
          </p:nvSpPr>
          <p:spPr>
            <a:xfrm>
              <a:off x="7717064" y="3267889"/>
              <a:ext cx="2698175" cy="523220"/>
            </a:xfrm>
            <a:prstGeom prst="rect">
              <a:avLst/>
            </a:prstGeom>
            <a:noFill/>
          </p:spPr>
          <p:txBody>
            <a:bodyPr wrap="none" rtlCol="0">
              <a:spAutoFit/>
              <a:scene3d>
                <a:camera prst="orthographicFront"/>
                <a:lightRig rig="threePt" dir="t"/>
              </a:scene3d>
              <a:sp3d contourW="6350"/>
            </a:bodyPr>
            <a:lstStyle/>
            <a:p>
              <a:r>
                <a:rPr lang="zh-CN" altLang="en-US" sz="2800" b="1" dirty="0">
                  <a:solidFill>
                    <a:schemeClr val="accent1"/>
                  </a:solidFill>
                </a:rPr>
                <a:t>备份和恢复概述</a:t>
              </a:r>
              <a:endParaRPr lang="en-US" altLang="zh-CN" sz="2800" b="1" dirty="0">
                <a:solidFill>
                  <a:schemeClr val="accent1"/>
                </a:solidFill>
              </a:endParaRPr>
            </a:p>
          </p:txBody>
        </p:sp>
        <p:sp>
          <p:nvSpPr>
            <p:cNvPr id="34" name="文本框 33"/>
            <p:cNvSpPr txBox="1"/>
            <p:nvPr/>
          </p:nvSpPr>
          <p:spPr>
            <a:xfrm>
              <a:off x="6918586" y="3267889"/>
              <a:ext cx="684803"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02.</a:t>
              </a:r>
              <a:endParaRPr lang="zh-CN" altLang="en-US" dirty="0">
                <a:solidFill>
                  <a:schemeClr val="accent1"/>
                </a:solidFill>
              </a:endParaRPr>
            </a:p>
          </p:txBody>
        </p:sp>
      </p:grpSp>
      <p:grpSp>
        <p:nvGrpSpPr>
          <p:cNvPr id="42" name="组合 41"/>
          <p:cNvGrpSpPr/>
          <p:nvPr/>
        </p:nvGrpSpPr>
        <p:grpSpPr>
          <a:xfrm>
            <a:off x="6918586" y="4083646"/>
            <a:ext cx="2419435" cy="523220"/>
            <a:chOff x="6918586" y="4083646"/>
            <a:chExt cx="2419435" cy="523220"/>
          </a:xfrm>
        </p:grpSpPr>
        <p:sp>
          <p:nvSpPr>
            <p:cNvPr id="31" name="文本框 30"/>
            <p:cNvSpPr txBox="1"/>
            <p:nvPr/>
          </p:nvSpPr>
          <p:spPr>
            <a:xfrm>
              <a:off x="7717064" y="4083646"/>
              <a:ext cx="1620957" cy="523220"/>
            </a:xfrm>
            <a:prstGeom prst="rect">
              <a:avLst/>
            </a:prstGeom>
            <a:noFill/>
          </p:spPr>
          <p:txBody>
            <a:bodyPr wrap="none" rtlCol="0">
              <a:spAutoFit/>
              <a:scene3d>
                <a:camera prst="orthographicFront"/>
                <a:lightRig rig="threePt" dir="t"/>
              </a:scene3d>
              <a:sp3d contourW="6350"/>
            </a:bodyPr>
            <a:lstStyle/>
            <a:p>
              <a:r>
                <a:rPr lang="zh-CN" altLang="en-US" sz="2800" b="1" dirty="0">
                  <a:solidFill>
                    <a:schemeClr val="accent1"/>
                  </a:solidFill>
                </a:rPr>
                <a:t>备份</a:t>
              </a:r>
              <a:r>
                <a:rPr lang="zh-CN" altLang="en-US" sz="2800" b="1" dirty="0" smtClean="0">
                  <a:solidFill>
                    <a:schemeClr val="accent1"/>
                  </a:solidFill>
                </a:rPr>
                <a:t>操作</a:t>
              </a:r>
              <a:endParaRPr lang="en-US" altLang="zh-CN" sz="2800" b="1" dirty="0">
                <a:solidFill>
                  <a:schemeClr val="accent1"/>
                </a:solidFill>
              </a:endParaRPr>
            </a:p>
          </p:txBody>
        </p:sp>
        <p:sp>
          <p:nvSpPr>
            <p:cNvPr id="35" name="文本框 34"/>
            <p:cNvSpPr txBox="1"/>
            <p:nvPr/>
          </p:nvSpPr>
          <p:spPr>
            <a:xfrm>
              <a:off x="6918586" y="4083646"/>
              <a:ext cx="684803"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03.</a:t>
              </a:r>
              <a:endParaRPr lang="zh-CN" altLang="en-US" dirty="0">
                <a:solidFill>
                  <a:schemeClr val="accent1"/>
                </a:solidFill>
              </a:endParaRPr>
            </a:p>
          </p:txBody>
        </p:sp>
      </p:grpSp>
      <p:grpSp>
        <p:nvGrpSpPr>
          <p:cNvPr id="43" name="组合 42"/>
          <p:cNvGrpSpPr/>
          <p:nvPr/>
        </p:nvGrpSpPr>
        <p:grpSpPr>
          <a:xfrm>
            <a:off x="6918586" y="4899402"/>
            <a:ext cx="2419435" cy="523220"/>
            <a:chOff x="6918586" y="4899402"/>
            <a:chExt cx="2419435" cy="523220"/>
          </a:xfrm>
        </p:grpSpPr>
        <p:sp>
          <p:nvSpPr>
            <p:cNvPr id="32" name="文本框 31"/>
            <p:cNvSpPr txBox="1"/>
            <p:nvPr/>
          </p:nvSpPr>
          <p:spPr>
            <a:xfrm>
              <a:off x="7717064" y="4899402"/>
              <a:ext cx="1620957" cy="523220"/>
            </a:xfrm>
            <a:prstGeom prst="rect">
              <a:avLst/>
            </a:prstGeom>
            <a:noFill/>
          </p:spPr>
          <p:txBody>
            <a:bodyPr wrap="none" rtlCol="0">
              <a:spAutoFit/>
              <a:scene3d>
                <a:camera prst="orthographicFront"/>
                <a:lightRig rig="threePt" dir="t"/>
              </a:scene3d>
              <a:sp3d contourW="6350"/>
            </a:bodyPr>
            <a:lstStyle/>
            <a:p>
              <a:r>
                <a:rPr lang="zh-CN" altLang="en-US" sz="2800" b="1" dirty="0">
                  <a:solidFill>
                    <a:schemeClr val="accent1"/>
                  </a:solidFill>
                </a:rPr>
                <a:t>恢复操作</a:t>
              </a:r>
            </a:p>
          </p:txBody>
        </p:sp>
        <p:sp>
          <p:nvSpPr>
            <p:cNvPr id="36" name="文本框 35"/>
            <p:cNvSpPr txBox="1"/>
            <p:nvPr/>
          </p:nvSpPr>
          <p:spPr>
            <a:xfrm>
              <a:off x="6918586" y="4899402"/>
              <a:ext cx="684803"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04.</a:t>
              </a:r>
              <a:endParaRPr lang="zh-CN" altLang="en-US" dirty="0">
                <a:solidFill>
                  <a:schemeClr val="accent1"/>
                </a:solidFill>
              </a:endParaRPr>
            </a:p>
          </p:txBody>
        </p:sp>
      </p:gr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4631396"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SSMS</a:t>
            </a:r>
            <a:r>
              <a:rPr lang="zh-CN" altLang="en-US" sz="3200" b="1" dirty="0">
                <a:solidFill>
                  <a:srgbClr val="2980B9"/>
                </a:solidFill>
                <a:ea typeface="微软雅黑" panose="020B0503020204020204" charset="-122"/>
              </a:rPr>
              <a:t>执行备份操作</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01</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215390" y="1610360"/>
            <a:ext cx="6038850" cy="5415192"/>
            <a:chOff x="1088298" y="4213143"/>
            <a:chExt cx="4929006" cy="1351124"/>
          </a:xfrm>
        </p:grpSpPr>
        <p:sp>
          <p:nvSpPr>
            <p:cNvPr id="132" name="矩形 131"/>
            <p:cNvSpPr/>
            <p:nvPr/>
          </p:nvSpPr>
          <p:spPr>
            <a:xfrm>
              <a:off x="1088298" y="4361702"/>
              <a:ext cx="4929005" cy="1202565"/>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600" dirty="0">
                  <a:solidFill>
                    <a:schemeClr val="tx1">
                      <a:lumMod val="50000"/>
                      <a:lumOff val="50000"/>
                    </a:schemeClr>
                  </a:solidFill>
                </a:rPr>
                <a:t>（</a:t>
              </a:r>
              <a:r>
                <a:rPr lang="en-US" altLang="zh-CN" sz="1600" dirty="0">
                  <a:solidFill>
                    <a:schemeClr val="tx1">
                      <a:lumMod val="50000"/>
                      <a:lumOff val="50000"/>
                    </a:schemeClr>
                  </a:solidFill>
                </a:rPr>
                <a:t>2</a:t>
              </a:r>
              <a:r>
                <a:rPr lang="zh-CN" altLang="en-US" sz="1600" dirty="0" smtClean="0">
                  <a:solidFill>
                    <a:schemeClr val="tx1">
                      <a:lumMod val="50000"/>
                      <a:lumOff val="50000"/>
                    </a:schemeClr>
                  </a:solidFill>
                </a:rPr>
                <a:t>）在</a:t>
              </a:r>
              <a:r>
                <a:rPr lang="zh-CN" altLang="en-US" sz="1600" dirty="0">
                  <a:solidFill>
                    <a:schemeClr val="tx1">
                      <a:lumMod val="50000"/>
                      <a:lumOff val="50000"/>
                    </a:schemeClr>
                  </a:solidFill>
                </a:rPr>
                <a:t>左侧“选择页”列表框中单击“介质选项”选项卡</a:t>
              </a:r>
              <a:r>
                <a:rPr lang="zh-CN" altLang="en-US" sz="1600" dirty="0" smtClean="0">
                  <a:solidFill>
                    <a:schemeClr val="tx1">
                      <a:lumMod val="50000"/>
                      <a:lumOff val="50000"/>
                    </a:schemeClr>
                  </a:solidFill>
                </a:rPr>
                <a:t>，在右侧为</a:t>
              </a:r>
              <a:r>
                <a:rPr lang="zh-CN" altLang="en-US" sz="1600" dirty="0">
                  <a:solidFill>
                    <a:schemeClr val="tx1">
                      <a:lumMod val="50000"/>
                      <a:lumOff val="50000"/>
                    </a:schemeClr>
                  </a:solidFill>
                </a:rPr>
                <a:t>“备份数据库”设置“介质选项”选项卡信息，如图</a:t>
              </a:r>
              <a:r>
                <a:rPr lang="en-US" altLang="zh-CN" sz="1600" dirty="0">
                  <a:solidFill>
                    <a:schemeClr val="tx1">
                      <a:lumMod val="50000"/>
                      <a:lumOff val="50000"/>
                    </a:schemeClr>
                  </a:solidFill>
                </a:rPr>
                <a:t>10-12</a:t>
              </a:r>
              <a:r>
                <a:rPr lang="zh-CN" altLang="en-US" sz="1600" dirty="0">
                  <a:solidFill>
                    <a:schemeClr val="tx1">
                      <a:lumMod val="50000"/>
                      <a:lumOff val="50000"/>
                    </a:schemeClr>
                  </a:solidFill>
                </a:rPr>
                <a:t>所示。</a:t>
              </a:r>
            </a:p>
            <a:p>
              <a:pPr algn="just">
                <a:lnSpc>
                  <a:spcPct val="120000"/>
                </a:lnSpc>
              </a:pPr>
              <a:r>
                <a:rPr lang="zh-CN" altLang="en-US" sz="1600" dirty="0">
                  <a:solidFill>
                    <a:schemeClr val="tx1">
                      <a:lumMod val="50000"/>
                      <a:lumOff val="50000"/>
                    </a:schemeClr>
                  </a:solidFill>
                </a:rPr>
                <a:t>①覆盖介质：在“备份到现有备份集”选项中选择“追加到现有设备集”还是“覆盖所有现有备份集”单选按钮，并设置是否“检查备份集名称和备份过期时间”；在“备份到新媒体并清除现有备份集”选项中可以设置“新建媒体集名称”和“新建媒体集说明”。</a:t>
              </a:r>
            </a:p>
            <a:p>
              <a:pPr algn="just">
                <a:lnSpc>
                  <a:spcPct val="120000"/>
                </a:lnSpc>
              </a:pPr>
              <a:r>
                <a:rPr lang="zh-CN" altLang="en-US" sz="1600" dirty="0">
                  <a:solidFill>
                    <a:schemeClr val="tx1">
                      <a:lumMod val="50000"/>
                      <a:lumOff val="50000"/>
                    </a:schemeClr>
                  </a:solidFill>
                </a:rPr>
                <a:t>②可靠性：设置是否“完成后验证备份”和是否“写入媒体前检查校验和”。</a:t>
              </a:r>
            </a:p>
            <a:p>
              <a:pPr algn="just">
                <a:lnSpc>
                  <a:spcPct val="120000"/>
                </a:lnSpc>
              </a:pPr>
              <a:r>
                <a:rPr lang="zh-CN" altLang="en-US" sz="1600" dirty="0">
                  <a:solidFill>
                    <a:schemeClr val="tx1">
                      <a:lumMod val="50000"/>
                      <a:lumOff val="50000"/>
                    </a:schemeClr>
                  </a:solidFill>
                </a:rPr>
                <a:t>③事务日志：完整备份和差异备份状态下不可用，事务日志备份状态下可用，其中“截断事务日志”表示截断（清除）不需要或者不活动（已记录）事务日志，以节约日志文件空间；“备份日志尾部，并使数据库处于还原状态”表示备份当前活动事务日志（从上次备份之后到数据库毁坏前的日志），此时数据库处于还原状态，用户无法使用该数据库</a:t>
              </a:r>
              <a:r>
                <a:rPr lang="zh-CN" altLang="en-US" sz="1600" dirty="0" smtClean="0">
                  <a:solidFill>
                    <a:schemeClr val="tx1">
                      <a:lumMod val="50000"/>
                      <a:lumOff val="50000"/>
                    </a:schemeClr>
                  </a:solidFill>
                </a:rPr>
                <a:t>。</a:t>
              </a:r>
              <a:endParaRPr lang="zh-CN" altLang="en-US" sz="1600" dirty="0">
                <a:solidFill>
                  <a:schemeClr val="tx1">
                    <a:lumMod val="50000"/>
                    <a:lumOff val="50000"/>
                  </a:schemeClr>
                </a:solidFill>
              </a:endParaRPr>
            </a:p>
          </p:txBody>
        </p:sp>
        <p:sp>
          <p:nvSpPr>
            <p:cNvPr id="133" name="矩形 132"/>
            <p:cNvSpPr/>
            <p:nvPr/>
          </p:nvSpPr>
          <p:spPr>
            <a:xfrm>
              <a:off x="1088299" y="4213143"/>
              <a:ext cx="4929005" cy="188909"/>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02】 </a:t>
              </a:r>
              <a:r>
                <a:rPr lang="zh-CN" altLang="en-US" b="1" dirty="0" smtClean="0">
                  <a:solidFill>
                    <a:schemeClr val="tx1">
                      <a:lumMod val="65000"/>
                      <a:lumOff val="35000"/>
                    </a:schemeClr>
                  </a:solidFill>
                </a:rPr>
                <a:t>在</a:t>
              </a:r>
              <a:r>
                <a:rPr lang="zh-CN" altLang="en-US" b="1" dirty="0">
                  <a:solidFill>
                    <a:schemeClr val="tx1">
                      <a:lumMod val="65000"/>
                      <a:lumOff val="35000"/>
                    </a:schemeClr>
                  </a:solidFill>
                </a:rPr>
                <a:t>完整恢复模式下对数据库</a:t>
              </a:r>
              <a:r>
                <a:rPr lang="en-US" altLang="zh-CN" b="1" dirty="0">
                  <a:solidFill>
                    <a:schemeClr val="tx1">
                      <a:lumMod val="65000"/>
                      <a:lumOff val="35000"/>
                    </a:schemeClr>
                  </a:solidFill>
                </a:rPr>
                <a:t>JXGL</a:t>
              </a:r>
              <a:r>
                <a:rPr lang="zh-CN" altLang="en-US" b="1" dirty="0">
                  <a:solidFill>
                    <a:schemeClr val="tx1">
                      <a:lumMod val="65000"/>
                      <a:lumOff val="35000"/>
                    </a:schemeClr>
                  </a:solidFill>
                </a:rPr>
                <a:t>进行完整备份操作。</a:t>
              </a:r>
            </a:p>
          </p:txBody>
        </p:sp>
      </p:grpSp>
      <p:pic>
        <p:nvPicPr>
          <p:cNvPr id="3074" name="Picture 2"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7852" y="1610362"/>
            <a:ext cx="4609788" cy="408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4377705"/>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4631396"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SSMS</a:t>
            </a:r>
            <a:r>
              <a:rPr lang="zh-CN" altLang="en-US" sz="3200" b="1" dirty="0">
                <a:solidFill>
                  <a:srgbClr val="2980B9"/>
                </a:solidFill>
                <a:ea typeface="微软雅黑" panose="020B0503020204020204" charset="-122"/>
              </a:rPr>
              <a:t>执行备份操作</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01</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215391" y="1610360"/>
            <a:ext cx="5551169" cy="2584122"/>
            <a:chOff x="1088299" y="4213143"/>
            <a:chExt cx="4929005" cy="634874"/>
          </a:xfrm>
        </p:grpSpPr>
        <p:sp>
          <p:nvSpPr>
            <p:cNvPr id="132" name="矩形 131"/>
            <p:cNvSpPr/>
            <p:nvPr/>
          </p:nvSpPr>
          <p:spPr>
            <a:xfrm>
              <a:off x="1088299" y="4380714"/>
              <a:ext cx="4683253" cy="467303"/>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a:t>
              </a:r>
              <a:r>
                <a:rPr lang="en-US" altLang="zh-CN" sz="1400" dirty="0">
                  <a:solidFill>
                    <a:schemeClr val="tx1">
                      <a:lumMod val="50000"/>
                      <a:lumOff val="50000"/>
                    </a:schemeClr>
                  </a:solidFill>
                </a:rPr>
                <a:t>3</a:t>
              </a:r>
              <a:r>
                <a:rPr lang="zh-CN" altLang="en-US" sz="1400" dirty="0">
                  <a:solidFill>
                    <a:schemeClr val="tx1">
                      <a:lumMod val="50000"/>
                      <a:lumOff val="50000"/>
                    </a:schemeClr>
                  </a:solidFill>
                </a:rPr>
                <a:t>）在左侧“选择页”列表框中单击“介质选项”选项卡</a:t>
              </a:r>
              <a:r>
                <a:rPr lang="zh-CN" altLang="en-US" sz="1400" dirty="0" smtClean="0">
                  <a:solidFill>
                    <a:schemeClr val="tx1">
                      <a:lumMod val="50000"/>
                      <a:lumOff val="50000"/>
                    </a:schemeClr>
                  </a:solidFill>
                </a:rPr>
                <a:t>，在右侧为</a:t>
              </a:r>
              <a:r>
                <a:rPr lang="zh-CN" altLang="en-US" sz="1400" dirty="0">
                  <a:solidFill>
                    <a:schemeClr val="tx1">
                      <a:lumMod val="50000"/>
                      <a:lumOff val="50000"/>
                    </a:schemeClr>
                  </a:solidFill>
                </a:rPr>
                <a:t>“备份数据库”设置“备份选项”选项卡信息，如图</a:t>
              </a:r>
              <a:r>
                <a:rPr lang="en-US" altLang="zh-CN" sz="1400" dirty="0">
                  <a:solidFill>
                    <a:schemeClr val="tx1">
                      <a:lumMod val="50000"/>
                      <a:lumOff val="50000"/>
                    </a:schemeClr>
                  </a:solidFill>
                </a:rPr>
                <a:t>10-13</a:t>
              </a:r>
              <a:r>
                <a:rPr lang="zh-CN" altLang="en-US" sz="1400" dirty="0">
                  <a:solidFill>
                    <a:schemeClr val="tx1">
                      <a:lumMod val="50000"/>
                      <a:lumOff val="50000"/>
                    </a:schemeClr>
                  </a:solidFill>
                </a:rPr>
                <a:t>所示</a:t>
              </a:r>
              <a:r>
                <a:rPr lang="zh-CN" altLang="en-US" sz="1400" dirty="0" smtClean="0">
                  <a:solidFill>
                    <a:schemeClr val="tx1">
                      <a:lumMod val="50000"/>
                      <a:lumOff val="50000"/>
                    </a:schemeClr>
                  </a:solidFill>
                </a:rPr>
                <a:t>。</a:t>
              </a:r>
              <a:endParaRPr lang="en-US" altLang="zh-CN" sz="1400" dirty="0" smtClean="0">
                <a:solidFill>
                  <a:schemeClr val="tx1">
                    <a:lumMod val="50000"/>
                    <a:lumOff val="50000"/>
                  </a:schemeClr>
                </a:solidFill>
              </a:endParaRPr>
            </a:p>
            <a:p>
              <a:pPr algn="just">
                <a:lnSpc>
                  <a:spcPct val="120000"/>
                </a:lnSpc>
              </a:pPr>
              <a:r>
                <a:rPr lang="zh-CN" altLang="en-US" sz="1400" dirty="0" smtClean="0">
                  <a:solidFill>
                    <a:schemeClr val="tx1">
                      <a:lumMod val="50000"/>
                      <a:lumOff val="50000"/>
                    </a:schemeClr>
                  </a:solidFill>
                </a:rPr>
                <a:t>①在</a:t>
              </a:r>
              <a:r>
                <a:rPr lang="zh-CN" altLang="en-US" sz="1400" dirty="0">
                  <a:solidFill>
                    <a:schemeClr val="tx1">
                      <a:lumMod val="50000"/>
                      <a:lumOff val="50000"/>
                    </a:schemeClr>
                  </a:solidFill>
                </a:rPr>
                <a:t>备份</a:t>
              </a:r>
              <a:r>
                <a:rPr lang="zh-CN" altLang="en-US" sz="1400" dirty="0" smtClean="0">
                  <a:solidFill>
                    <a:schemeClr val="tx1">
                      <a:lumMod val="50000"/>
                      <a:lumOff val="50000"/>
                    </a:schemeClr>
                  </a:solidFill>
                </a:rPr>
                <a:t>集“名称”</a:t>
              </a:r>
              <a:r>
                <a:rPr lang="zh-CN" altLang="en-US" sz="1400" dirty="0">
                  <a:solidFill>
                    <a:schemeClr val="tx1">
                      <a:lumMod val="50000"/>
                      <a:lumOff val="50000"/>
                    </a:schemeClr>
                  </a:solidFill>
                </a:rPr>
                <a:t>框中输入备份集名称；</a:t>
              </a:r>
            </a:p>
            <a:p>
              <a:pPr algn="just">
                <a:lnSpc>
                  <a:spcPct val="120000"/>
                </a:lnSpc>
              </a:pPr>
              <a:r>
                <a:rPr lang="zh-CN" altLang="en-US" sz="1400" dirty="0">
                  <a:solidFill>
                    <a:schemeClr val="tx1">
                      <a:lumMod val="50000"/>
                      <a:lumOff val="50000"/>
                    </a:schemeClr>
                  </a:solidFill>
                </a:rPr>
                <a:t>②在“说明”文本框中可以输入备份集描述（可选）；</a:t>
              </a:r>
            </a:p>
            <a:p>
              <a:pPr algn="just">
                <a:lnSpc>
                  <a:spcPct val="120000"/>
                </a:lnSpc>
              </a:pPr>
              <a:r>
                <a:rPr lang="zh-CN" altLang="en-US" sz="1400" dirty="0">
                  <a:solidFill>
                    <a:schemeClr val="tx1">
                      <a:lumMod val="50000"/>
                      <a:lumOff val="50000"/>
                    </a:schemeClr>
                  </a:solidFill>
                </a:rPr>
                <a:t>③在“备份集过期时间”选项中选择过期方式，并设置过期时间，其中</a:t>
              </a:r>
              <a:r>
                <a:rPr lang="en-US" altLang="zh-CN" sz="1400" dirty="0">
                  <a:solidFill>
                    <a:schemeClr val="tx1">
                      <a:lumMod val="50000"/>
                      <a:lumOff val="50000"/>
                    </a:schemeClr>
                  </a:solidFill>
                </a:rPr>
                <a:t>0</a:t>
              </a:r>
              <a:r>
                <a:rPr lang="zh-CN" altLang="en-US" sz="1400" dirty="0">
                  <a:solidFill>
                    <a:schemeClr val="tx1">
                      <a:lumMod val="50000"/>
                      <a:lumOff val="50000"/>
                    </a:schemeClr>
                  </a:solidFill>
                </a:rPr>
                <a:t>表示永不过期。</a:t>
              </a:r>
            </a:p>
          </p:txBody>
        </p:sp>
        <p:sp>
          <p:nvSpPr>
            <p:cNvPr id="133" name="矩形 132"/>
            <p:cNvSpPr/>
            <p:nvPr/>
          </p:nvSpPr>
          <p:spPr>
            <a:xfrm>
              <a:off x="1088299" y="4213143"/>
              <a:ext cx="4929005" cy="188909"/>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02】 </a:t>
              </a:r>
              <a:r>
                <a:rPr lang="zh-CN" altLang="en-US" b="1" dirty="0" smtClean="0">
                  <a:solidFill>
                    <a:schemeClr val="tx1">
                      <a:lumMod val="65000"/>
                      <a:lumOff val="35000"/>
                    </a:schemeClr>
                  </a:solidFill>
                </a:rPr>
                <a:t>在</a:t>
              </a:r>
              <a:r>
                <a:rPr lang="zh-CN" altLang="en-US" b="1" dirty="0">
                  <a:solidFill>
                    <a:schemeClr val="tx1">
                      <a:lumMod val="65000"/>
                      <a:lumOff val="35000"/>
                    </a:schemeClr>
                  </a:solidFill>
                </a:rPr>
                <a:t>完整恢复模式下对数据库</a:t>
              </a:r>
              <a:r>
                <a:rPr lang="en-US" altLang="zh-CN" b="1" dirty="0">
                  <a:solidFill>
                    <a:schemeClr val="tx1">
                      <a:lumMod val="65000"/>
                      <a:lumOff val="35000"/>
                    </a:schemeClr>
                  </a:solidFill>
                </a:rPr>
                <a:t>JXGL</a:t>
              </a:r>
              <a:r>
                <a:rPr lang="zh-CN" altLang="en-US" b="1" dirty="0">
                  <a:solidFill>
                    <a:schemeClr val="tx1">
                      <a:lumMod val="65000"/>
                      <a:lumOff val="35000"/>
                    </a:schemeClr>
                  </a:solidFill>
                </a:rPr>
                <a:t>进行完整备份操作。</a:t>
              </a:r>
            </a:p>
          </p:txBody>
        </p:sp>
      </p:grpSp>
      <p:sp>
        <p:nvSpPr>
          <p:cNvPr id="2" name="矩形 1"/>
          <p:cNvSpPr/>
          <p:nvPr/>
        </p:nvSpPr>
        <p:spPr>
          <a:xfrm>
            <a:off x="1186815" y="4264075"/>
            <a:ext cx="5099685" cy="646331"/>
          </a:xfrm>
          <a:prstGeom prst="rect">
            <a:avLst/>
          </a:prstGeom>
        </p:spPr>
        <p:txBody>
          <a:bodyPr wrap="square">
            <a:spAutoFit/>
          </a:bodyPr>
          <a:lstStyle/>
          <a:p>
            <a:r>
              <a:rPr lang="zh-CN" altLang="zh-CN" dirty="0"/>
              <a:t>（</a:t>
            </a:r>
            <a:r>
              <a:rPr lang="en-US" altLang="zh-CN" dirty="0"/>
              <a:t>4</a:t>
            </a:r>
            <a:r>
              <a:rPr lang="zh-CN" altLang="zh-CN" dirty="0"/>
              <a:t>）单击“确定”按钮，运行备份操作，完成后弹出“完成”对话框，如图</a:t>
            </a:r>
            <a:r>
              <a:rPr lang="en-US" altLang="zh-CN" dirty="0"/>
              <a:t>10-14</a:t>
            </a:r>
            <a:r>
              <a:rPr lang="zh-CN" altLang="zh-CN" dirty="0"/>
              <a:t>所示。</a:t>
            </a:r>
          </a:p>
        </p:txBody>
      </p:sp>
      <p:pic>
        <p:nvPicPr>
          <p:cNvPr id="4099" name="Picture 3"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0525" y="5168424"/>
            <a:ext cx="3892324"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5421" y="1986504"/>
            <a:ext cx="5688003" cy="4169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476970"/>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6096000" y="1790799"/>
            <a:ext cx="0" cy="411470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5495222"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T-SQL</a:t>
            </a:r>
            <a:r>
              <a:rPr lang="zh-CN" altLang="en-US" sz="3200" b="1" dirty="0">
                <a:solidFill>
                  <a:srgbClr val="2980B9"/>
                </a:solidFill>
                <a:ea typeface="微软雅黑" panose="020B0503020204020204" charset="-122"/>
              </a:rPr>
              <a:t>语句执行备份操作</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1" name="组合 40"/>
          <p:cNvGrpSpPr/>
          <p:nvPr/>
        </p:nvGrpSpPr>
        <p:grpSpPr>
          <a:xfrm>
            <a:off x="894390" y="1312265"/>
            <a:ext cx="4835850" cy="3325786"/>
            <a:chOff x="1088299" y="4153868"/>
            <a:chExt cx="2241974" cy="1468958"/>
          </a:xfrm>
        </p:grpSpPr>
        <p:sp>
          <p:nvSpPr>
            <p:cNvPr id="43" name="矩形 42"/>
            <p:cNvSpPr/>
            <p:nvPr/>
          </p:nvSpPr>
          <p:spPr>
            <a:xfrm>
              <a:off x="1088299" y="4385762"/>
              <a:ext cx="2142923" cy="1237064"/>
            </a:xfrm>
            <a:prstGeom prst="rect">
              <a:avLst/>
            </a:prstGeom>
          </p:spPr>
          <p:txBody>
            <a:bodyPr wrap="square">
              <a:spAutoFit/>
              <a:scene3d>
                <a:camera prst="orthographicFront"/>
                <a:lightRig rig="threePt" dir="t"/>
              </a:scene3d>
              <a:sp3d contourW="6350"/>
            </a:bodyPr>
            <a:lstStyle/>
            <a:p>
              <a:pPr indent="0"/>
              <a:r>
                <a:rPr lang="en-US" altLang="zh-CN" sz="1600" dirty="0">
                  <a:latin typeface="Courier New" panose="02070309020205020404" charset="0"/>
                  <a:ea typeface="宋体" panose="02010600030101010101" pitchFamily="2" charset="-122"/>
                  <a:sym typeface="+mn-ea"/>
                </a:rPr>
                <a:t>backup database &lt;</a:t>
              </a:r>
              <a:r>
                <a:rPr lang="zh-CN" altLang="en-US" sz="1600" dirty="0">
                  <a:latin typeface="Courier New" panose="02070309020205020404" charset="0"/>
                  <a:ea typeface="宋体" panose="02010600030101010101" pitchFamily="2" charset="-122"/>
                  <a:sym typeface="+mn-ea"/>
                </a:rPr>
                <a:t>数据库名称</a:t>
              </a:r>
              <a:r>
                <a:rPr lang="en-US" altLang="zh-CN" sz="1600" dirty="0">
                  <a:latin typeface="Courier New" panose="02070309020205020404" charset="0"/>
                  <a:ea typeface="宋体" panose="02010600030101010101" pitchFamily="2" charset="-122"/>
                  <a:sym typeface="+mn-ea"/>
                </a:rPr>
                <a:t>&gt;[&lt;</a:t>
              </a:r>
              <a:r>
                <a:rPr lang="zh-CN" altLang="en-US" sz="1600" dirty="0">
                  <a:latin typeface="Courier New" panose="02070309020205020404" charset="0"/>
                  <a:ea typeface="宋体" panose="02010600030101010101" pitchFamily="2" charset="-122"/>
                  <a:sym typeface="+mn-ea"/>
                </a:rPr>
                <a:t>文件或文件组</a:t>
              </a:r>
              <a:r>
                <a:rPr lang="en-US" altLang="zh-CN" sz="1600" dirty="0">
                  <a:latin typeface="Courier New" panose="02070309020205020404" charset="0"/>
                  <a:ea typeface="宋体" panose="02010600030101010101" pitchFamily="2" charset="-122"/>
                  <a:sym typeface="+mn-ea"/>
                </a:rPr>
                <a:t>&gt;[,...n]]</a:t>
              </a:r>
            </a:p>
            <a:p>
              <a:pPr indent="0"/>
              <a:r>
                <a:rPr lang="en-US" altLang="zh-CN" sz="1600" dirty="0">
                  <a:latin typeface="Courier New" panose="02070309020205020404" charset="0"/>
                  <a:ea typeface="宋体" panose="02010600030101010101" pitchFamily="2" charset="-122"/>
                  <a:sym typeface="+mn-ea"/>
                </a:rPr>
                <a:t> to &lt;</a:t>
              </a:r>
              <a:r>
                <a:rPr lang="zh-CN" altLang="en-US" sz="1600" dirty="0">
                  <a:latin typeface="Courier New" panose="02070309020205020404" charset="0"/>
                  <a:ea typeface="宋体" panose="02010600030101010101" pitchFamily="2" charset="-122"/>
                  <a:sym typeface="+mn-ea"/>
                </a:rPr>
                <a:t>备份设备</a:t>
              </a:r>
              <a:r>
                <a:rPr lang="en-US" altLang="zh-CN" sz="1600" dirty="0">
                  <a:latin typeface="Courier New" panose="02070309020205020404" charset="0"/>
                  <a:ea typeface="宋体" panose="02010600030101010101" pitchFamily="2" charset="-122"/>
                  <a:sym typeface="+mn-ea"/>
                </a:rPr>
                <a:t>&gt;[,...n]</a:t>
              </a:r>
            </a:p>
            <a:p>
              <a:pPr indent="0"/>
              <a:r>
                <a:rPr lang="en-US" altLang="zh-CN" sz="1600" dirty="0">
                  <a:latin typeface="Courier New" panose="02070309020205020404" charset="0"/>
                  <a:ea typeface="宋体" panose="02010600030101010101" pitchFamily="2" charset="-122"/>
                  <a:sym typeface="+mn-ea"/>
                </a:rPr>
                <a:t>[ with</a:t>
              </a:r>
            </a:p>
            <a:p>
              <a:pPr indent="0"/>
              <a:r>
                <a:rPr lang="en-US" altLang="zh-CN" sz="1600" dirty="0">
                  <a:latin typeface="Courier New" panose="02070309020205020404" charset="0"/>
                  <a:ea typeface="宋体" panose="02010600030101010101" pitchFamily="2" charset="-122"/>
                  <a:sym typeface="+mn-ea"/>
                </a:rPr>
                <a:t>[name=</a:t>
              </a:r>
              <a:r>
                <a:rPr lang="zh-CN" altLang="en-US" sz="1600" dirty="0">
                  <a:latin typeface="Courier New" panose="02070309020205020404" charset="0"/>
                  <a:ea typeface="宋体" panose="02010600030101010101" pitchFamily="2" charset="-122"/>
                  <a:sym typeface="+mn-ea"/>
                </a:rPr>
                <a:t>备份集名称</a:t>
              </a:r>
              <a:r>
                <a:rPr lang="en-US" altLang="zh-CN" sz="1600" dirty="0">
                  <a:latin typeface="Courier New" panose="02070309020205020404" charset="0"/>
                  <a:ea typeface="宋体" panose="02010600030101010101" pitchFamily="2" charset="-122"/>
                  <a:sym typeface="+mn-ea"/>
                </a:rPr>
                <a:t>]</a:t>
              </a:r>
            </a:p>
            <a:p>
              <a:pPr indent="0"/>
              <a:r>
                <a:rPr lang="en-US" altLang="zh-CN" sz="1600" dirty="0">
                  <a:latin typeface="Courier New" panose="02070309020205020404" charset="0"/>
                  <a:ea typeface="宋体" panose="02010600030101010101" pitchFamily="2" charset="-122"/>
                  <a:sym typeface="+mn-ea"/>
                </a:rPr>
                <a:t>[[,]description = '</a:t>
              </a:r>
              <a:r>
                <a:rPr lang="zh-CN" altLang="en-US" sz="1600" dirty="0">
                  <a:latin typeface="Courier New" panose="02070309020205020404" charset="0"/>
                  <a:ea typeface="宋体" panose="02010600030101010101" pitchFamily="2" charset="-122"/>
                  <a:sym typeface="+mn-ea"/>
                </a:rPr>
                <a:t>备份集描述文本</a:t>
              </a:r>
              <a:r>
                <a:rPr lang="en-US" altLang="zh-CN" sz="1600" dirty="0">
                  <a:latin typeface="Courier New" panose="02070309020205020404" charset="0"/>
                  <a:ea typeface="宋体" panose="02010600030101010101" pitchFamily="2" charset="-122"/>
                  <a:sym typeface="+mn-ea"/>
                </a:rPr>
                <a:t>']</a:t>
              </a:r>
            </a:p>
            <a:p>
              <a:pPr indent="0"/>
              <a:r>
                <a:rPr lang="en-US" altLang="zh-CN" sz="1600" dirty="0">
                  <a:latin typeface="Courier New" panose="02070309020205020404" charset="0"/>
                  <a:ea typeface="宋体" panose="02010600030101010101" pitchFamily="2" charset="-122"/>
                  <a:sym typeface="+mn-ea"/>
                </a:rPr>
                <a:t>[[,]{</a:t>
              </a:r>
              <a:r>
                <a:rPr lang="en-US" altLang="zh-CN" sz="1600" dirty="0" err="1">
                  <a:latin typeface="Courier New" panose="02070309020205020404" charset="0"/>
                  <a:ea typeface="宋体" panose="02010600030101010101" pitchFamily="2" charset="-122"/>
                  <a:sym typeface="+mn-ea"/>
                </a:rPr>
                <a:t>init|noinit</a:t>
              </a:r>
              <a:r>
                <a:rPr lang="en-US" altLang="zh-CN" sz="1600" dirty="0">
                  <a:latin typeface="Courier New" panose="02070309020205020404" charset="0"/>
                  <a:ea typeface="宋体" panose="02010600030101010101" pitchFamily="2" charset="-122"/>
                  <a:sym typeface="+mn-ea"/>
                </a:rPr>
                <a:t>}|{</a:t>
              </a:r>
              <a:r>
                <a:rPr lang="en-US" altLang="zh-CN" sz="1600" dirty="0" err="1">
                  <a:latin typeface="Courier New" panose="02070309020205020404" charset="0"/>
                  <a:ea typeface="宋体" panose="02010600030101010101" pitchFamily="2" charset="-122"/>
                  <a:sym typeface="+mn-ea"/>
                </a:rPr>
                <a:t>noformat|format</a:t>
              </a:r>
              <a:r>
                <a:rPr lang="en-US" altLang="zh-CN" sz="1600" dirty="0">
                  <a:latin typeface="Courier New" panose="02070309020205020404" charset="0"/>
                  <a:ea typeface="宋体" panose="02010600030101010101" pitchFamily="2" charset="-122"/>
                  <a:sym typeface="+mn-ea"/>
                </a:rPr>
                <a:t>}]]</a:t>
              </a:r>
            </a:p>
            <a:p>
              <a:pPr indent="0"/>
              <a:r>
                <a:rPr lang="zh-CN" altLang="en-US" sz="1600" dirty="0">
                  <a:latin typeface="Courier New" panose="02070309020205020404" charset="0"/>
                  <a:ea typeface="宋体" panose="02010600030101010101" pitchFamily="2" charset="-122"/>
                  <a:sym typeface="+mn-ea"/>
                </a:rPr>
                <a:t>其中，</a:t>
              </a:r>
            </a:p>
            <a:p>
              <a:pPr indent="0"/>
              <a:r>
                <a:rPr lang="en-US" altLang="zh-CN" sz="1600" dirty="0">
                  <a:latin typeface="Courier New" panose="02070309020205020404" charset="0"/>
                  <a:ea typeface="宋体" panose="02010600030101010101" pitchFamily="2" charset="-122"/>
                  <a:sym typeface="+mn-ea"/>
                </a:rPr>
                <a:t>&lt;</a:t>
              </a:r>
              <a:r>
                <a:rPr lang="zh-CN" altLang="en-US" sz="1600" dirty="0">
                  <a:latin typeface="Courier New" panose="02070309020205020404" charset="0"/>
                  <a:ea typeface="宋体" panose="02010600030101010101" pitchFamily="2" charset="-122"/>
                  <a:sym typeface="+mn-ea"/>
                </a:rPr>
                <a:t>文件或文件组</a:t>
              </a:r>
              <a:r>
                <a:rPr lang="en-US" altLang="zh-CN" sz="1600" dirty="0">
                  <a:latin typeface="Courier New" panose="02070309020205020404" charset="0"/>
                  <a:ea typeface="宋体" panose="02010600030101010101" pitchFamily="2" charset="-122"/>
                  <a:sym typeface="+mn-ea"/>
                </a:rPr>
                <a:t>&gt;::={file=</a:t>
              </a:r>
              <a:r>
                <a:rPr lang="zh-CN" altLang="en-US" sz="1600" dirty="0">
                  <a:latin typeface="Courier New" panose="02070309020205020404" charset="0"/>
                  <a:ea typeface="宋体" panose="02010600030101010101" pitchFamily="2" charset="-122"/>
                  <a:sym typeface="+mn-ea"/>
                </a:rPr>
                <a:t>逻辑文件名</a:t>
              </a:r>
              <a:r>
                <a:rPr lang="en-US" altLang="zh-CN" sz="1600" dirty="0">
                  <a:latin typeface="Courier New" panose="02070309020205020404" charset="0"/>
                  <a:ea typeface="宋体" panose="02010600030101010101" pitchFamily="2" charset="-122"/>
                  <a:sym typeface="+mn-ea"/>
                </a:rPr>
                <a:t>|</a:t>
              </a:r>
              <a:r>
                <a:rPr lang="en-US" altLang="zh-CN" sz="1600" dirty="0" err="1">
                  <a:latin typeface="Courier New" panose="02070309020205020404" charset="0"/>
                  <a:ea typeface="宋体" panose="02010600030101010101" pitchFamily="2" charset="-122"/>
                  <a:sym typeface="+mn-ea"/>
                </a:rPr>
                <a:t>filegroup</a:t>
              </a:r>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逻辑文件组名</a:t>
              </a:r>
              <a:r>
                <a:rPr lang="en-US" altLang="zh-CN" sz="1600" dirty="0">
                  <a:latin typeface="Courier New" panose="02070309020205020404" charset="0"/>
                  <a:ea typeface="宋体" panose="02010600030101010101" pitchFamily="2" charset="-122"/>
                  <a:sym typeface="+mn-ea"/>
                </a:rPr>
                <a:t>}</a:t>
              </a:r>
            </a:p>
            <a:p>
              <a:pPr indent="0"/>
              <a:r>
                <a:rPr lang="zh-CN" altLang="en-US" sz="1600" dirty="0">
                  <a:latin typeface="Courier New" panose="02070309020205020404" charset="0"/>
                  <a:ea typeface="宋体" panose="02010600030101010101" pitchFamily="2" charset="-122"/>
                  <a:sym typeface="+mn-ea"/>
                </a:rPr>
                <a:t>功能：完整</a:t>
              </a:r>
              <a:r>
                <a:rPr lang="zh-CN" altLang="en-US" sz="1600" dirty="0" smtClean="0">
                  <a:latin typeface="Courier New" panose="02070309020205020404" charset="0"/>
                  <a:ea typeface="宋体" panose="02010600030101010101" pitchFamily="2" charset="-122"/>
                  <a:sym typeface="+mn-ea"/>
                </a:rPr>
                <a:t>备份数据库。</a:t>
              </a:r>
              <a:endParaRPr lang="zh-CN" altLang="en-US" sz="1600" dirty="0">
                <a:latin typeface="Courier New" panose="02070309020205020404" charset="0"/>
                <a:ea typeface="宋体" panose="02010600030101010101" pitchFamily="2" charset="-122"/>
                <a:sym typeface="+mn-ea"/>
              </a:endParaRPr>
            </a:p>
          </p:txBody>
        </p:sp>
        <p:sp>
          <p:nvSpPr>
            <p:cNvPr id="44" name="矩形 43"/>
            <p:cNvSpPr/>
            <p:nvPr/>
          </p:nvSpPr>
          <p:spPr>
            <a:xfrm>
              <a:off x="1088299" y="4153868"/>
              <a:ext cx="2241974" cy="187599"/>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完整备份语句语法格式</a:t>
              </a:r>
            </a:p>
          </p:txBody>
        </p:sp>
      </p:grpSp>
      <p:grpSp>
        <p:nvGrpSpPr>
          <p:cNvPr id="45" name="组合 44"/>
          <p:cNvGrpSpPr/>
          <p:nvPr/>
        </p:nvGrpSpPr>
        <p:grpSpPr>
          <a:xfrm>
            <a:off x="6761790" y="1312264"/>
            <a:ext cx="4835850" cy="3818227"/>
            <a:chOff x="1088299" y="4153868"/>
            <a:chExt cx="2241974" cy="1686463"/>
          </a:xfrm>
        </p:grpSpPr>
        <p:sp>
          <p:nvSpPr>
            <p:cNvPr id="46" name="矩形 45"/>
            <p:cNvSpPr/>
            <p:nvPr/>
          </p:nvSpPr>
          <p:spPr>
            <a:xfrm>
              <a:off x="1088299" y="4385762"/>
              <a:ext cx="2142923" cy="1454569"/>
            </a:xfrm>
            <a:prstGeom prst="rect">
              <a:avLst/>
            </a:prstGeom>
          </p:spPr>
          <p:txBody>
            <a:bodyPr wrap="square">
              <a:spAutoFit/>
              <a:scene3d>
                <a:camera prst="orthographicFront"/>
                <a:lightRig rig="threePt" dir="t"/>
              </a:scene3d>
              <a:sp3d contourW="6350"/>
            </a:bodyPr>
            <a:lstStyle/>
            <a:p>
              <a:pPr indent="0"/>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1</a:t>
              </a:r>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&lt;</a:t>
              </a:r>
              <a:r>
                <a:rPr lang="zh-CN" altLang="en-US" sz="1600" dirty="0">
                  <a:latin typeface="Courier New" panose="02070309020205020404" charset="0"/>
                  <a:ea typeface="宋体" panose="02010600030101010101" pitchFamily="2" charset="-122"/>
                  <a:sym typeface="+mn-ea"/>
                </a:rPr>
                <a:t>文件或文件组</a:t>
              </a:r>
              <a:r>
                <a:rPr lang="en-US" altLang="zh-CN" sz="1600" dirty="0">
                  <a:latin typeface="Courier New" panose="02070309020205020404" charset="0"/>
                  <a:ea typeface="宋体" panose="02010600030101010101" pitchFamily="2" charset="-122"/>
                  <a:sym typeface="+mn-ea"/>
                </a:rPr>
                <a:t>&gt;</a:t>
              </a:r>
              <a:r>
                <a:rPr lang="zh-CN" altLang="en-US" sz="1600" dirty="0" smtClean="0">
                  <a:latin typeface="Courier New" panose="02070309020205020404" charset="0"/>
                  <a:ea typeface="宋体" panose="02010600030101010101" pitchFamily="2" charset="-122"/>
                  <a:sym typeface="+mn-ea"/>
                </a:rPr>
                <a:t>：指定备份</a:t>
              </a:r>
              <a:r>
                <a:rPr lang="zh-CN" altLang="en-US" sz="1600" dirty="0">
                  <a:latin typeface="Courier New" panose="02070309020205020404" charset="0"/>
                  <a:ea typeface="宋体" panose="02010600030101010101" pitchFamily="2" charset="-122"/>
                  <a:sym typeface="+mn-ea"/>
                </a:rPr>
                <a:t>组件是文件和文件组，省略时表示备份组件是数据库；</a:t>
              </a:r>
            </a:p>
            <a:p>
              <a:pPr indent="0"/>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2</a:t>
              </a:r>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&lt;</a:t>
              </a:r>
              <a:r>
                <a:rPr lang="zh-CN" altLang="en-US" sz="1600" dirty="0">
                  <a:latin typeface="Courier New" panose="02070309020205020404" charset="0"/>
                  <a:ea typeface="宋体" panose="02010600030101010101" pitchFamily="2" charset="-122"/>
                  <a:sym typeface="+mn-ea"/>
                </a:rPr>
                <a:t>备份设备</a:t>
              </a:r>
              <a:r>
                <a:rPr lang="en-US" altLang="zh-CN" sz="1600" dirty="0">
                  <a:latin typeface="Courier New" panose="02070309020205020404" charset="0"/>
                  <a:ea typeface="宋体" panose="02010600030101010101" pitchFamily="2" charset="-122"/>
                  <a:sym typeface="+mn-ea"/>
                </a:rPr>
                <a:t>&gt;</a:t>
              </a:r>
              <a:r>
                <a:rPr lang="zh-CN" altLang="en-US" sz="1600" dirty="0">
                  <a:latin typeface="Courier New" panose="02070309020205020404" charset="0"/>
                  <a:ea typeface="宋体" panose="02010600030101010101" pitchFamily="2" charset="-122"/>
                  <a:sym typeface="+mn-ea"/>
                </a:rPr>
                <a:t>：指定备份要使用的逻辑或物理备份设备，可取值：</a:t>
              </a:r>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逻辑备份设备名</a:t>
              </a:r>
              <a:r>
                <a:rPr lang="en-US" altLang="zh-CN" sz="1600" dirty="0">
                  <a:latin typeface="Courier New" panose="02070309020205020404" charset="0"/>
                  <a:ea typeface="宋体" panose="02010600030101010101" pitchFamily="2" charset="-122"/>
                  <a:sym typeface="+mn-ea"/>
                </a:rPr>
                <a:t>}|{</a:t>
              </a:r>
              <a:r>
                <a:rPr lang="en-US" altLang="zh-CN" sz="1600" dirty="0" err="1">
                  <a:latin typeface="Courier New" panose="02070309020205020404" charset="0"/>
                  <a:ea typeface="宋体" panose="02010600030101010101" pitchFamily="2" charset="-122"/>
                  <a:sym typeface="+mn-ea"/>
                </a:rPr>
                <a:t>disk|tape</a:t>
              </a:r>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物理备份设备名</a:t>
              </a:r>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a:t>
              </a:r>
            </a:p>
            <a:p>
              <a:pPr indent="0"/>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3</a:t>
              </a:r>
              <a:r>
                <a:rPr lang="zh-CN" altLang="en-US" sz="1600" dirty="0">
                  <a:latin typeface="Courier New" panose="02070309020205020404" charset="0"/>
                  <a:ea typeface="宋体" panose="02010600030101010101" pitchFamily="2" charset="-122"/>
                  <a:sym typeface="+mn-ea"/>
                </a:rPr>
                <a:t>）</a:t>
              </a:r>
              <a:r>
                <a:rPr lang="en-US" altLang="zh-CN" sz="1600" dirty="0" err="1">
                  <a:latin typeface="Courier New" panose="02070309020205020404" charset="0"/>
                  <a:ea typeface="宋体" panose="02010600030101010101" pitchFamily="2" charset="-122"/>
                  <a:sym typeface="+mn-ea"/>
                </a:rPr>
                <a:t>init|noinit</a:t>
              </a:r>
              <a:r>
                <a:rPr lang="zh-CN" altLang="en-US" sz="1600" dirty="0">
                  <a:latin typeface="Courier New" panose="02070309020205020404" charset="0"/>
                  <a:ea typeface="宋体" panose="02010600030101010101" pitchFamily="2" charset="-122"/>
                  <a:sym typeface="+mn-ea"/>
                </a:rPr>
                <a:t>：</a:t>
              </a:r>
              <a:r>
                <a:rPr lang="en-US" altLang="zh-CN" sz="1600" dirty="0" err="1">
                  <a:latin typeface="Courier New" panose="02070309020205020404" charset="0"/>
                  <a:ea typeface="宋体" panose="02010600030101010101" pitchFamily="2" charset="-122"/>
                  <a:sym typeface="+mn-ea"/>
                </a:rPr>
                <a:t>init</a:t>
              </a:r>
              <a:r>
                <a:rPr lang="zh-CN" altLang="en-US" sz="1600" dirty="0">
                  <a:latin typeface="Courier New" panose="02070309020205020404" charset="0"/>
                  <a:ea typeface="宋体" panose="02010600030101010101" pitchFamily="2" charset="-122"/>
                  <a:sym typeface="+mn-ea"/>
                </a:rPr>
                <a:t>表示重写备份集上所有数据，即抹去原有备份，写入现有数据库备份文件；</a:t>
              </a:r>
              <a:r>
                <a:rPr lang="en-US" altLang="zh-CN" sz="1600" dirty="0" err="1">
                  <a:latin typeface="Courier New" panose="02070309020205020404" charset="0"/>
                  <a:ea typeface="宋体" panose="02010600030101010101" pitchFamily="2" charset="-122"/>
                  <a:sym typeface="+mn-ea"/>
                </a:rPr>
                <a:t>noinit</a:t>
              </a:r>
              <a:r>
                <a:rPr lang="zh-CN" altLang="en-US" sz="1600" dirty="0">
                  <a:latin typeface="Courier New" panose="02070309020205020404" charset="0"/>
                  <a:ea typeface="宋体" panose="02010600030101010101" pitchFamily="2" charset="-122"/>
                  <a:sym typeface="+mn-ea"/>
                </a:rPr>
                <a:t>表示追加备份到备份集上，即保留原有备份，追加现有数据库备份文件；</a:t>
              </a:r>
            </a:p>
            <a:p>
              <a:pPr indent="0"/>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4</a:t>
              </a:r>
              <a:r>
                <a:rPr lang="zh-CN" altLang="en-US" sz="1600" dirty="0">
                  <a:latin typeface="Courier New" panose="02070309020205020404" charset="0"/>
                  <a:ea typeface="宋体" panose="02010600030101010101" pitchFamily="2" charset="-122"/>
                  <a:sym typeface="+mn-ea"/>
                </a:rPr>
                <a:t>）</a:t>
              </a:r>
              <a:r>
                <a:rPr lang="en-US" altLang="zh-CN" sz="1600" dirty="0" err="1">
                  <a:latin typeface="Courier New" panose="02070309020205020404" charset="0"/>
                  <a:ea typeface="宋体" panose="02010600030101010101" pitchFamily="2" charset="-122"/>
                  <a:sym typeface="+mn-ea"/>
                </a:rPr>
                <a:t>noformat|format</a:t>
              </a:r>
              <a:r>
                <a:rPr lang="zh-CN" altLang="en-US" sz="1600" dirty="0">
                  <a:latin typeface="Courier New" panose="02070309020205020404" charset="0"/>
                  <a:ea typeface="宋体" panose="02010600030101010101" pitchFamily="2" charset="-122"/>
                  <a:sym typeface="+mn-ea"/>
                </a:rPr>
                <a:t>：</a:t>
              </a:r>
              <a:r>
                <a:rPr lang="en-US" altLang="zh-CN" sz="1600" dirty="0" err="1">
                  <a:latin typeface="Courier New" panose="02070309020205020404" charset="0"/>
                  <a:ea typeface="宋体" panose="02010600030101010101" pitchFamily="2" charset="-122"/>
                  <a:sym typeface="+mn-ea"/>
                </a:rPr>
                <a:t>noformat</a:t>
              </a:r>
              <a:r>
                <a:rPr lang="zh-CN" altLang="en-US" sz="1600" dirty="0">
                  <a:latin typeface="Courier New" panose="02070309020205020404" charset="0"/>
                  <a:ea typeface="宋体" panose="02010600030101010101" pitchFamily="2" charset="-122"/>
                  <a:sym typeface="+mn-ea"/>
                </a:rPr>
                <a:t>表示保留现有的介质标头和备份集，</a:t>
              </a:r>
              <a:r>
                <a:rPr lang="en-US" altLang="zh-CN" sz="1600" dirty="0">
                  <a:latin typeface="Courier New" panose="02070309020205020404" charset="0"/>
                  <a:ea typeface="宋体" panose="02010600030101010101" pitchFamily="2" charset="-122"/>
                  <a:sym typeface="+mn-ea"/>
                </a:rPr>
                <a:t>format</a:t>
              </a:r>
              <a:r>
                <a:rPr lang="zh-CN" altLang="en-US" sz="1600" dirty="0">
                  <a:latin typeface="Courier New" panose="02070309020205020404" charset="0"/>
                  <a:ea typeface="宋体" panose="02010600030101010101" pitchFamily="2" charset="-122"/>
                  <a:sym typeface="+mn-ea"/>
                </a:rPr>
                <a:t>表示创建新的介质标头和备份集；</a:t>
              </a:r>
            </a:p>
            <a:p>
              <a:pPr indent="0"/>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5</a:t>
              </a:r>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description</a:t>
              </a:r>
              <a:r>
                <a:rPr lang="zh-CN" altLang="en-US" sz="1600" dirty="0" smtClean="0">
                  <a:latin typeface="Courier New" panose="02070309020205020404" charset="0"/>
                  <a:ea typeface="宋体" panose="02010600030101010101" pitchFamily="2" charset="-122"/>
                  <a:sym typeface="+mn-ea"/>
                </a:rPr>
                <a:t>：指定备份集的描述</a:t>
              </a:r>
              <a:r>
                <a:rPr lang="zh-CN" altLang="en-US" sz="1600" dirty="0">
                  <a:latin typeface="Courier New" panose="02070309020205020404" charset="0"/>
                  <a:ea typeface="宋体" panose="02010600030101010101" pitchFamily="2" charset="-122"/>
                  <a:sym typeface="+mn-ea"/>
                </a:rPr>
                <a:t>文本。</a:t>
              </a:r>
            </a:p>
          </p:txBody>
        </p:sp>
        <p:sp>
          <p:nvSpPr>
            <p:cNvPr id="47" name="矩形 46"/>
            <p:cNvSpPr/>
            <p:nvPr/>
          </p:nvSpPr>
          <p:spPr>
            <a:xfrm>
              <a:off x="1088299" y="4153868"/>
              <a:ext cx="2241974" cy="174967"/>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说明</a:t>
              </a:r>
            </a:p>
          </p:txBody>
        </p:sp>
      </p:grpSp>
    </p:spTree>
    <p:extLst>
      <p:ext uri="{BB962C8B-B14F-4D97-AF65-F5344CB8AC3E}">
        <p14:creationId xmlns:p14="http://schemas.microsoft.com/office/powerpoint/2010/main" val="339011959"/>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5495222"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T-SQL</a:t>
            </a:r>
            <a:r>
              <a:rPr lang="zh-CN" altLang="en-US" sz="3200" b="1" dirty="0">
                <a:solidFill>
                  <a:srgbClr val="2980B9"/>
                </a:solidFill>
                <a:ea typeface="微软雅黑" panose="020B0503020204020204" charset="-122"/>
              </a:rPr>
              <a:t>语句执行备份操作</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1" name="组合 40"/>
          <p:cNvGrpSpPr/>
          <p:nvPr/>
        </p:nvGrpSpPr>
        <p:grpSpPr>
          <a:xfrm>
            <a:off x="894389" y="1312241"/>
            <a:ext cx="10316369" cy="3444632"/>
            <a:chOff x="1088299" y="4153868"/>
            <a:chExt cx="2241974" cy="1697454"/>
          </a:xfrm>
        </p:grpSpPr>
        <p:sp>
          <p:nvSpPr>
            <p:cNvPr id="43" name="矩形 42"/>
            <p:cNvSpPr/>
            <p:nvPr/>
          </p:nvSpPr>
          <p:spPr>
            <a:xfrm>
              <a:off x="1088299" y="4471153"/>
              <a:ext cx="2175427" cy="1380169"/>
            </a:xfrm>
            <a:prstGeom prst="rect">
              <a:avLst/>
            </a:prstGeom>
          </p:spPr>
          <p:txBody>
            <a:bodyPr wrap="square">
              <a:spAutoFit/>
              <a:scene3d>
                <a:camera prst="orthographicFront"/>
                <a:lightRig rig="threePt" dir="t"/>
              </a:scene3d>
              <a:sp3d contourW="6350"/>
            </a:bodyPr>
            <a:lstStyle/>
            <a:p>
              <a:pPr indent="0"/>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切换到完整恢复模式下</a:t>
              </a:r>
            </a:p>
            <a:p>
              <a:pPr indent="0"/>
              <a:r>
                <a:rPr lang="en-US" altLang="zh-CN" sz="1600" dirty="0">
                  <a:latin typeface="Courier New" panose="02070309020205020404" charset="0"/>
                  <a:ea typeface="宋体" panose="02010600030101010101" pitchFamily="2" charset="-122"/>
                  <a:sym typeface="+mn-ea"/>
                </a:rPr>
                <a:t>alter database </a:t>
              </a:r>
              <a:r>
                <a:rPr lang="en-US" altLang="zh-CN" sz="1600" dirty="0" err="1">
                  <a:latin typeface="Courier New" panose="02070309020205020404" charset="0"/>
                  <a:ea typeface="宋体" panose="02010600030101010101" pitchFamily="2" charset="-122"/>
                  <a:sym typeface="+mn-ea"/>
                </a:rPr>
                <a:t>jxgl</a:t>
              </a:r>
              <a:r>
                <a:rPr lang="en-US" altLang="zh-CN" sz="1600" dirty="0">
                  <a:latin typeface="Courier New" panose="02070309020205020404" charset="0"/>
                  <a:ea typeface="宋体" panose="02010600030101010101" pitchFamily="2" charset="-122"/>
                  <a:sym typeface="+mn-ea"/>
                </a:rPr>
                <a:t> set recovery full</a:t>
              </a:r>
            </a:p>
            <a:p>
              <a:pPr indent="0"/>
              <a:r>
                <a:rPr lang="en-US" altLang="zh-CN" sz="1600" dirty="0">
                  <a:latin typeface="Courier New" panose="02070309020205020404" charset="0"/>
                  <a:ea typeface="宋体" panose="02010600030101010101" pitchFamily="2" charset="-122"/>
                  <a:sym typeface="+mn-ea"/>
                </a:rPr>
                <a:t>go</a:t>
              </a:r>
            </a:p>
            <a:p>
              <a:pPr indent="0"/>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创建一个备份设备</a:t>
              </a:r>
            </a:p>
            <a:p>
              <a:pPr indent="0"/>
              <a:r>
                <a:rPr lang="en-US" altLang="zh-CN" sz="1600" dirty="0" err="1">
                  <a:latin typeface="Courier New" panose="02070309020205020404" charset="0"/>
                  <a:ea typeface="宋体" panose="02010600030101010101" pitchFamily="2" charset="-122"/>
                  <a:sym typeface="+mn-ea"/>
                </a:rPr>
                <a:t>sp_addumpdevice</a:t>
              </a:r>
              <a:r>
                <a:rPr lang="en-US" altLang="zh-CN" sz="1600" dirty="0">
                  <a:latin typeface="Courier New" panose="02070309020205020404" charset="0"/>
                  <a:ea typeface="宋体" panose="02010600030101010101" pitchFamily="2" charset="-122"/>
                  <a:sym typeface="+mn-ea"/>
                </a:rPr>
                <a:t> 'disk','</a:t>
              </a:r>
              <a:r>
                <a:rPr lang="en-US" altLang="zh-CN" sz="1600" dirty="0" err="1">
                  <a:latin typeface="Courier New" panose="02070309020205020404" charset="0"/>
                  <a:ea typeface="宋体" panose="02010600030101010101" pitchFamily="2" charset="-122"/>
                  <a:sym typeface="+mn-ea"/>
                </a:rPr>
                <a:t>myfull</a:t>
              </a:r>
              <a:r>
                <a:rPr lang="en-US" altLang="zh-CN" sz="1600" dirty="0">
                  <a:latin typeface="Courier New" panose="02070309020205020404" charset="0"/>
                  <a:ea typeface="宋体" panose="02010600030101010101" pitchFamily="2" charset="-122"/>
                  <a:sym typeface="+mn-ea"/>
                </a:rPr>
                <a:t>','d:\backup\</a:t>
              </a:r>
              <a:r>
                <a:rPr lang="en-US" altLang="zh-CN" sz="1600" dirty="0" err="1">
                  <a:latin typeface="Courier New" panose="02070309020205020404" charset="0"/>
                  <a:ea typeface="宋体" panose="02010600030101010101" pitchFamily="2" charset="-122"/>
                  <a:sym typeface="+mn-ea"/>
                </a:rPr>
                <a:t>myfull.bak</a:t>
              </a:r>
              <a:r>
                <a:rPr lang="en-US" altLang="zh-CN" sz="1600" dirty="0">
                  <a:latin typeface="Courier New" panose="02070309020205020404" charset="0"/>
                  <a:ea typeface="宋体" panose="02010600030101010101" pitchFamily="2" charset="-122"/>
                  <a:sym typeface="+mn-ea"/>
                </a:rPr>
                <a:t>'</a:t>
              </a:r>
            </a:p>
            <a:p>
              <a:pPr indent="0"/>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用</a:t>
              </a:r>
              <a:r>
                <a:rPr lang="en-US" altLang="zh-CN" sz="1600" dirty="0">
                  <a:latin typeface="Courier New" panose="02070309020205020404" charset="0"/>
                  <a:ea typeface="宋体" panose="02010600030101010101" pitchFamily="2" charset="-122"/>
                  <a:sym typeface="+mn-ea"/>
                </a:rPr>
                <a:t>backup database</a:t>
              </a:r>
              <a:r>
                <a:rPr lang="zh-CN" altLang="en-US" sz="1600" dirty="0">
                  <a:latin typeface="Courier New" panose="02070309020205020404" charset="0"/>
                  <a:ea typeface="宋体" panose="02010600030101010101" pitchFamily="2" charset="-122"/>
                  <a:sym typeface="+mn-ea"/>
                </a:rPr>
                <a:t>备份数据库</a:t>
              </a:r>
              <a:r>
                <a:rPr lang="en-US" altLang="zh-CN" sz="1600" dirty="0" err="1">
                  <a:latin typeface="Courier New" panose="02070309020205020404" charset="0"/>
                  <a:ea typeface="宋体" panose="02010600030101010101" pitchFamily="2" charset="-122"/>
                  <a:sym typeface="+mn-ea"/>
                </a:rPr>
                <a:t>jxgl</a:t>
              </a:r>
              <a:endParaRPr lang="en-US" altLang="zh-CN" sz="1600" dirty="0">
                <a:latin typeface="Courier New" panose="02070309020205020404" charset="0"/>
                <a:ea typeface="宋体" panose="02010600030101010101" pitchFamily="2" charset="-122"/>
                <a:sym typeface="+mn-ea"/>
              </a:endParaRPr>
            </a:p>
            <a:p>
              <a:pPr indent="0"/>
              <a:r>
                <a:rPr lang="en-US" altLang="zh-CN" sz="1600" dirty="0">
                  <a:latin typeface="Courier New" panose="02070309020205020404" charset="0"/>
                  <a:ea typeface="宋体" panose="02010600030101010101" pitchFamily="2" charset="-122"/>
                  <a:sym typeface="+mn-ea"/>
                </a:rPr>
                <a:t>backup database </a:t>
              </a:r>
              <a:r>
                <a:rPr lang="en-US" altLang="zh-CN" sz="1600" dirty="0" err="1">
                  <a:latin typeface="Courier New" panose="02070309020205020404" charset="0"/>
                  <a:ea typeface="宋体" panose="02010600030101010101" pitchFamily="2" charset="-122"/>
                  <a:sym typeface="+mn-ea"/>
                </a:rPr>
                <a:t>jxgl</a:t>
              </a:r>
              <a:r>
                <a:rPr lang="en-US" altLang="zh-CN" sz="1600" dirty="0">
                  <a:latin typeface="Courier New" panose="02070309020205020404" charset="0"/>
                  <a:ea typeface="宋体" panose="02010600030101010101" pitchFamily="2" charset="-122"/>
                  <a:sym typeface="+mn-ea"/>
                </a:rPr>
                <a:t> to </a:t>
              </a:r>
              <a:r>
                <a:rPr lang="en-US" altLang="zh-CN" sz="1600" dirty="0" err="1">
                  <a:latin typeface="Courier New" panose="02070309020205020404" charset="0"/>
                  <a:ea typeface="宋体" panose="02010600030101010101" pitchFamily="2" charset="-122"/>
                  <a:sym typeface="+mn-ea"/>
                </a:rPr>
                <a:t>myfull</a:t>
              </a:r>
              <a:r>
                <a:rPr lang="en-US" altLang="zh-CN" sz="1600" dirty="0">
                  <a:latin typeface="Courier New" panose="02070309020205020404" charset="0"/>
                  <a:ea typeface="宋体" panose="02010600030101010101" pitchFamily="2" charset="-122"/>
                  <a:sym typeface="+mn-ea"/>
                </a:rPr>
                <a:t> with name='</a:t>
              </a:r>
              <a:r>
                <a:rPr lang="en-US" altLang="zh-CN" sz="1600" dirty="0" err="1">
                  <a:latin typeface="Courier New" panose="02070309020205020404" charset="0"/>
                  <a:ea typeface="宋体" panose="02010600030101010101" pitchFamily="2" charset="-122"/>
                  <a:sym typeface="+mn-ea"/>
                </a:rPr>
                <a:t>jxgl</a:t>
              </a:r>
              <a:r>
                <a:rPr lang="zh-CN" altLang="en-US" sz="1600" dirty="0">
                  <a:latin typeface="Courier New" panose="02070309020205020404" charset="0"/>
                  <a:ea typeface="宋体" panose="02010600030101010101" pitchFamily="2" charset="-122"/>
                  <a:sym typeface="+mn-ea"/>
                </a:rPr>
                <a:t>完整备份</a:t>
              </a:r>
              <a:r>
                <a:rPr lang="en-US" altLang="zh-CN" sz="1600" dirty="0">
                  <a:latin typeface="Courier New" panose="02070309020205020404" charset="0"/>
                  <a:ea typeface="宋体" panose="02010600030101010101" pitchFamily="2" charset="-122"/>
                  <a:sym typeface="+mn-ea"/>
                </a:rPr>
                <a:t>1',description='</a:t>
              </a:r>
              <a:r>
                <a:rPr lang="zh-CN" altLang="en-US" sz="1600" dirty="0">
                  <a:latin typeface="Courier New" panose="02070309020205020404" charset="0"/>
                  <a:ea typeface="宋体" panose="02010600030101010101" pitchFamily="2" charset="-122"/>
                  <a:sym typeface="+mn-ea"/>
                </a:rPr>
                <a:t>完整备份</a:t>
              </a:r>
              <a:r>
                <a:rPr lang="en-US" altLang="zh-CN" sz="1600" dirty="0">
                  <a:latin typeface="Courier New" panose="02070309020205020404" charset="0"/>
                  <a:ea typeface="宋体" panose="02010600030101010101" pitchFamily="2" charset="-122"/>
                  <a:sym typeface="+mn-ea"/>
                </a:rPr>
                <a:t>1',format</a:t>
              </a:r>
            </a:p>
            <a:p>
              <a:pPr indent="0"/>
              <a:r>
                <a:rPr lang="en-US" altLang="zh-CN" sz="1600" dirty="0">
                  <a:latin typeface="Courier New" panose="02070309020205020404" charset="0"/>
                  <a:ea typeface="宋体" panose="02010600030101010101" pitchFamily="2" charset="-122"/>
                  <a:sym typeface="+mn-ea"/>
                </a:rPr>
                <a:t>go</a:t>
              </a:r>
            </a:p>
            <a:p>
              <a:pPr indent="0"/>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查看备份集信息</a:t>
              </a:r>
            </a:p>
            <a:p>
              <a:pPr indent="0"/>
              <a:r>
                <a:rPr lang="en-US" altLang="zh-CN" sz="1600" dirty="0">
                  <a:latin typeface="Courier New" panose="02070309020205020404" charset="0"/>
                  <a:ea typeface="宋体" panose="02010600030101010101" pitchFamily="2" charset="-122"/>
                  <a:sym typeface="+mn-ea"/>
                </a:rPr>
                <a:t>restore </a:t>
              </a:r>
              <a:r>
                <a:rPr lang="en-US" altLang="zh-CN" sz="1600" dirty="0" err="1">
                  <a:latin typeface="Courier New" panose="02070309020205020404" charset="0"/>
                  <a:ea typeface="宋体" panose="02010600030101010101" pitchFamily="2" charset="-122"/>
                  <a:sym typeface="+mn-ea"/>
                </a:rPr>
                <a:t>headeronly</a:t>
              </a:r>
              <a:r>
                <a:rPr lang="en-US" altLang="zh-CN" sz="1600" dirty="0">
                  <a:latin typeface="Courier New" panose="02070309020205020404" charset="0"/>
                  <a:ea typeface="宋体" panose="02010600030101010101" pitchFamily="2" charset="-122"/>
                  <a:sym typeface="+mn-ea"/>
                </a:rPr>
                <a:t> from </a:t>
              </a:r>
              <a:r>
                <a:rPr lang="en-US" altLang="zh-CN" sz="1600" dirty="0" err="1">
                  <a:latin typeface="Courier New" panose="02070309020205020404" charset="0"/>
                  <a:ea typeface="宋体" panose="02010600030101010101" pitchFamily="2" charset="-122"/>
                  <a:sym typeface="+mn-ea"/>
                </a:rPr>
                <a:t>myfull</a:t>
              </a:r>
              <a:endParaRPr lang="en-US" altLang="zh-CN" sz="1600" dirty="0">
                <a:latin typeface="Courier New" panose="02070309020205020404" charset="0"/>
                <a:ea typeface="宋体" panose="02010600030101010101" pitchFamily="2" charset="-122"/>
                <a:sym typeface="+mn-ea"/>
              </a:endParaRPr>
            </a:p>
          </p:txBody>
        </p:sp>
        <p:sp>
          <p:nvSpPr>
            <p:cNvPr id="44" name="矩形 43"/>
            <p:cNvSpPr/>
            <p:nvPr/>
          </p:nvSpPr>
          <p:spPr>
            <a:xfrm>
              <a:off x="1088299" y="4153868"/>
              <a:ext cx="2241974" cy="20930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03】 </a:t>
              </a:r>
              <a:r>
                <a:rPr lang="zh-CN" altLang="en-US" b="1" dirty="0" smtClean="0">
                  <a:solidFill>
                    <a:schemeClr val="tx1">
                      <a:lumMod val="65000"/>
                      <a:lumOff val="35000"/>
                    </a:schemeClr>
                  </a:solidFill>
                </a:rPr>
                <a:t>在</a:t>
              </a:r>
              <a:r>
                <a:rPr lang="zh-CN" altLang="en-US" b="1" dirty="0">
                  <a:solidFill>
                    <a:schemeClr val="tx1">
                      <a:lumMod val="65000"/>
                      <a:lumOff val="35000"/>
                    </a:schemeClr>
                  </a:solidFill>
                </a:rPr>
                <a:t>完整备份模式下将</a:t>
              </a:r>
              <a:r>
                <a:rPr lang="en-US" altLang="zh-CN" b="1" dirty="0">
                  <a:solidFill>
                    <a:schemeClr val="tx1">
                      <a:lumMod val="65000"/>
                      <a:lumOff val="35000"/>
                    </a:schemeClr>
                  </a:solidFill>
                </a:rPr>
                <a:t>JXGL</a:t>
              </a:r>
              <a:r>
                <a:rPr lang="zh-CN" altLang="en-US" b="1" dirty="0">
                  <a:solidFill>
                    <a:schemeClr val="tx1">
                      <a:lumMod val="65000"/>
                      <a:lumOff val="35000"/>
                    </a:schemeClr>
                  </a:solidFill>
                </a:rPr>
                <a:t>数据库完整备份到</a:t>
              </a:r>
              <a:r>
                <a:rPr lang="en-US" altLang="zh-CN" b="1" dirty="0">
                  <a:solidFill>
                    <a:schemeClr val="tx1">
                      <a:lumMod val="65000"/>
                      <a:lumOff val="35000"/>
                    </a:schemeClr>
                  </a:solidFill>
                </a:rPr>
                <a:t>d:\backup\myfull.bak</a:t>
              </a:r>
              <a:r>
                <a:rPr lang="zh-CN" altLang="en-US" b="1" dirty="0">
                  <a:solidFill>
                    <a:schemeClr val="tx1">
                      <a:lumMod val="65000"/>
                      <a:lumOff val="35000"/>
                    </a:schemeClr>
                  </a:solidFill>
                </a:rPr>
                <a:t>文件中</a:t>
              </a:r>
              <a:r>
                <a:rPr lang="zh-CN" altLang="en-US" b="1" dirty="0" smtClean="0">
                  <a:solidFill>
                    <a:schemeClr val="tx1">
                      <a:lumMod val="65000"/>
                      <a:lumOff val="35000"/>
                    </a:schemeClr>
                  </a:solidFill>
                </a:rPr>
                <a:t>。</a:t>
              </a:r>
              <a:endParaRPr lang="zh-CN" altLang="en-US" b="1" dirty="0">
                <a:solidFill>
                  <a:schemeClr val="tx1">
                    <a:lumMod val="65000"/>
                    <a:lumOff val="35000"/>
                  </a:schemeClr>
                </a:solidFill>
              </a:endParaRPr>
            </a:p>
          </p:txBody>
        </p:sp>
      </p:grpSp>
      <p:pic>
        <p:nvPicPr>
          <p:cNvPr id="5122" name="Picture 2"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328" y="4907280"/>
            <a:ext cx="10003818" cy="69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7148137"/>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5495222"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T-SQL</a:t>
            </a:r>
            <a:r>
              <a:rPr lang="zh-CN" altLang="en-US" sz="3200" b="1" dirty="0">
                <a:solidFill>
                  <a:srgbClr val="2980B9"/>
                </a:solidFill>
                <a:ea typeface="微软雅黑" panose="020B0503020204020204" charset="-122"/>
              </a:rPr>
              <a:t>语句执行备份操作</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1" name="组合 40"/>
          <p:cNvGrpSpPr/>
          <p:nvPr/>
        </p:nvGrpSpPr>
        <p:grpSpPr>
          <a:xfrm>
            <a:off x="894389" y="1312242"/>
            <a:ext cx="10316369" cy="4925834"/>
            <a:chOff x="1088299" y="4153868"/>
            <a:chExt cx="2241974" cy="2427364"/>
          </a:xfrm>
        </p:grpSpPr>
        <p:sp>
          <p:nvSpPr>
            <p:cNvPr id="43" name="矩形 42"/>
            <p:cNvSpPr/>
            <p:nvPr/>
          </p:nvSpPr>
          <p:spPr>
            <a:xfrm>
              <a:off x="1088299" y="4351729"/>
              <a:ext cx="2175427" cy="2229503"/>
            </a:xfrm>
            <a:prstGeom prst="rect">
              <a:avLst/>
            </a:prstGeom>
          </p:spPr>
          <p:txBody>
            <a:bodyPr wrap="square">
              <a:spAutoFit/>
              <a:scene3d>
                <a:camera prst="orthographicFront"/>
                <a:lightRig rig="threePt" dir="t"/>
              </a:scene3d>
              <a:sp3d contourW="6350"/>
            </a:bodyPr>
            <a:lstStyle/>
            <a:p>
              <a:pPr indent="0"/>
              <a:r>
                <a:rPr lang="zh-CN" altLang="en-US" sz="1600" dirty="0" smtClean="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1</a:t>
              </a:r>
              <a:r>
                <a:rPr lang="zh-CN" altLang="en-US" sz="1600" dirty="0">
                  <a:latin typeface="Courier New" panose="02070309020205020404" charset="0"/>
                  <a:ea typeface="宋体" panose="02010600030101010101" pitchFamily="2" charset="-122"/>
                  <a:sym typeface="+mn-ea"/>
                </a:rPr>
                <a:t>）可以将数据库备份到不同备份设备上，如</a:t>
              </a:r>
            </a:p>
            <a:p>
              <a:pPr indent="0"/>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创建第一个备份设备</a:t>
              </a:r>
            </a:p>
            <a:p>
              <a:pPr indent="0"/>
              <a:r>
                <a:rPr lang="en-US" altLang="zh-CN" sz="1600" dirty="0">
                  <a:latin typeface="Courier New" panose="02070309020205020404" charset="0"/>
                  <a:ea typeface="宋体" panose="02010600030101010101" pitchFamily="2" charset="-122"/>
                  <a:sym typeface="+mn-ea"/>
                </a:rPr>
                <a:t>exec </a:t>
              </a:r>
              <a:r>
                <a:rPr lang="en-US" altLang="zh-CN" sz="1600" dirty="0" err="1">
                  <a:latin typeface="Courier New" panose="02070309020205020404" charset="0"/>
                  <a:ea typeface="宋体" panose="02010600030101010101" pitchFamily="2" charset="-122"/>
                  <a:sym typeface="+mn-ea"/>
                </a:rPr>
                <a:t>sp_addumpdevice</a:t>
              </a:r>
              <a:r>
                <a:rPr lang="en-US" altLang="zh-CN" sz="1600" dirty="0">
                  <a:latin typeface="Courier New" panose="02070309020205020404" charset="0"/>
                  <a:ea typeface="宋体" panose="02010600030101010101" pitchFamily="2" charset="-122"/>
                  <a:sym typeface="+mn-ea"/>
                </a:rPr>
                <a:t> 'disk','file1','d:\</a:t>
              </a:r>
              <a:r>
                <a:rPr lang="en-US" altLang="zh-CN" sz="1600" dirty="0" err="1">
                  <a:latin typeface="Courier New" panose="02070309020205020404" charset="0"/>
                  <a:ea typeface="宋体" panose="02010600030101010101" pitchFamily="2" charset="-122"/>
                  <a:sym typeface="+mn-ea"/>
                </a:rPr>
                <a:t>dbk</a:t>
              </a:r>
              <a:r>
                <a:rPr lang="en-US" altLang="zh-CN" sz="1600" dirty="0">
                  <a:latin typeface="Courier New" panose="02070309020205020404" charset="0"/>
                  <a:ea typeface="宋体" panose="02010600030101010101" pitchFamily="2" charset="-122"/>
                  <a:sym typeface="+mn-ea"/>
                </a:rPr>
                <a:t>\file1.bak'</a:t>
              </a:r>
            </a:p>
            <a:p>
              <a:pPr indent="0"/>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创建第二个备份设备</a:t>
              </a:r>
            </a:p>
            <a:p>
              <a:pPr indent="0"/>
              <a:r>
                <a:rPr lang="en-US" altLang="zh-CN" sz="1600" dirty="0">
                  <a:latin typeface="Courier New" panose="02070309020205020404" charset="0"/>
                  <a:ea typeface="宋体" panose="02010600030101010101" pitchFamily="2" charset="-122"/>
                  <a:sym typeface="+mn-ea"/>
                </a:rPr>
                <a:t>exec </a:t>
              </a:r>
              <a:r>
                <a:rPr lang="en-US" altLang="zh-CN" sz="1600" dirty="0" err="1">
                  <a:latin typeface="Courier New" panose="02070309020205020404" charset="0"/>
                  <a:ea typeface="宋体" panose="02010600030101010101" pitchFamily="2" charset="-122"/>
                  <a:sym typeface="+mn-ea"/>
                </a:rPr>
                <a:t>sp_addumpdevice</a:t>
              </a:r>
              <a:r>
                <a:rPr lang="en-US" altLang="zh-CN" sz="1600" dirty="0">
                  <a:latin typeface="Courier New" panose="02070309020205020404" charset="0"/>
                  <a:ea typeface="宋体" panose="02010600030101010101" pitchFamily="2" charset="-122"/>
                  <a:sym typeface="+mn-ea"/>
                </a:rPr>
                <a:t> 'disk','file2','d:\</a:t>
              </a:r>
              <a:r>
                <a:rPr lang="en-US" altLang="zh-CN" sz="1600" dirty="0" err="1">
                  <a:latin typeface="Courier New" panose="02070309020205020404" charset="0"/>
                  <a:ea typeface="宋体" panose="02010600030101010101" pitchFamily="2" charset="-122"/>
                  <a:sym typeface="+mn-ea"/>
                </a:rPr>
                <a:t>dbk</a:t>
              </a:r>
              <a:r>
                <a:rPr lang="en-US" altLang="zh-CN" sz="1600" dirty="0">
                  <a:latin typeface="Courier New" panose="02070309020205020404" charset="0"/>
                  <a:ea typeface="宋体" panose="02010600030101010101" pitchFamily="2" charset="-122"/>
                  <a:sym typeface="+mn-ea"/>
                </a:rPr>
                <a:t>\file2.bak'</a:t>
              </a:r>
            </a:p>
            <a:p>
              <a:pPr indent="0"/>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用</a:t>
              </a:r>
              <a:r>
                <a:rPr lang="en-US" altLang="zh-CN" sz="1600" dirty="0">
                  <a:latin typeface="Courier New" panose="02070309020205020404" charset="0"/>
                  <a:ea typeface="宋体" panose="02010600030101010101" pitchFamily="2" charset="-122"/>
                  <a:sym typeface="+mn-ea"/>
                </a:rPr>
                <a:t>backup database</a:t>
              </a:r>
              <a:r>
                <a:rPr lang="zh-CN" altLang="en-US" sz="1600" dirty="0">
                  <a:latin typeface="Courier New" panose="02070309020205020404" charset="0"/>
                  <a:ea typeface="宋体" panose="02010600030101010101" pitchFamily="2" charset="-122"/>
                  <a:sym typeface="+mn-ea"/>
                </a:rPr>
                <a:t>备份数据库</a:t>
              </a:r>
              <a:r>
                <a:rPr lang="en-US" altLang="zh-CN" sz="1600" dirty="0" err="1">
                  <a:latin typeface="Courier New" panose="02070309020205020404" charset="0"/>
                  <a:ea typeface="宋体" panose="02010600030101010101" pitchFamily="2" charset="-122"/>
                  <a:sym typeface="+mn-ea"/>
                </a:rPr>
                <a:t>jxgl</a:t>
              </a:r>
              <a:endParaRPr lang="en-US" altLang="zh-CN" sz="1600" dirty="0">
                <a:latin typeface="Courier New" panose="02070309020205020404" charset="0"/>
                <a:ea typeface="宋体" panose="02010600030101010101" pitchFamily="2" charset="-122"/>
                <a:sym typeface="+mn-ea"/>
              </a:endParaRPr>
            </a:p>
            <a:p>
              <a:pPr indent="0"/>
              <a:r>
                <a:rPr lang="en-US" altLang="zh-CN" sz="1600" dirty="0">
                  <a:latin typeface="Courier New" panose="02070309020205020404" charset="0"/>
                  <a:ea typeface="宋体" panose="02010600030101010101" pitchFamily="2" charset="-122"/>
                  <a:sym typeface="+mn-ea"/>
                </a:rPr>
                <a:t>backup database </a:t>
              </a:r>
              <a:r>
                <a:rPr lang="en-US" altLang="zh-CN" sz="1600" dirty="0" err="1">
                  <a:latin typeface="Courier New" panose="02070309020205020404" charset="0"/>
                  <a:ea typeface="宋体" panose="02010600030101010101" pitchFamily="2" charset="-122"/>
                  <a:sym typeface="+mn-ea"/>
                </a:rPr>
                <a:t>jxgl</a:t>
              </a:r>
              <a:r>
                <a:rPr lang="en-US" altLang="zh-CN" sz="1600" dirty="0">
                  <a:latin typeface="Courier New" panose="02070309020205020404" charset="0"/>
                  <a:ea typeface="宋体" panose="02010600030101010101" pitchFamily="2" charset="-122"/>
                  <a:sym typeface="+mn-ea"/>
                </a:rPr>
                <a:t> to file1,file2 with name='</a:t>
              </a:r>
              <a:r>
                <a:rPr lang="en-US" altLang="zh-CN" sz="1600" dirty="0" err="1">
                  <a:latin typeface="Courier New" panose="02070309020205020404" charset="0"/>
                  <a:ea typeface="宋体" panose="02010600030101010101" pitchFamily="2" charset="-122"/>
                  <a:sym typeface="+mn-ea"/>
                </a:rPr>
                <a:t>dbbk</a:t>
              </a:r>
              <a:r>
                <a:rPr lang="en-US" altLang="zh-CN" sz="1600" dirty="0">
                  <a:latin typeface="Courier New" panose="02070309020205020404" charset="0"/>
                  <a:ea typeface="宋体" panose="02010600030101010101" pitchFamily="2" charset="-122"/>
                  <a:sym typeface="+mn-ea"/>
                </a:rPr>
                <a:t>'</a:t>
              </a:r>
            </a:p>
            <a:p>
              <a:pPr indent="0"/>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2</a:t>
              </a:r>
              <a:r>
                <a:rPr lang="zh-CN" altLang="en-US" sz="1600" dirty="0">
                  <a:latin typeface="Courier New" panose="02070309020205020404" charset="0"/>
                  <a:ea typeface="宋体" panose="02010600030101010101" pitchFamily="2" charset="-122"/>
                  <a:sym typeface="+mn-ea"/>
                </a:rPr>
                <a:t>）可以将数据库备份到网络备份设备上，如</a:t>
              </a:r>
            </a:p>
            <a:p>
              <a:pPr indent="0"/>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创建一个备份设备，其中网络备份设备一般形式为“</a:t>
              </a:r>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远程服务器名</a:t>
              </a:r>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共享目录名</a:t>
              </a:r>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文件名”</a:t>
              </a:r>
            </a:p>
            <a:p>
              <a:pPr indent="0"/>
              <a:r>
                <a:rPr lang="en-US" altLang="zh-CN" sz="1600" dirty="0" err="1">
                  <a:latin typeface="Courier New" panose="02070309020205020404" charset="0"/>
                  <a:ea typeface="宋体" panose="02010600030101010101" pitchFamily="2" charset="-122"/>
                  <a:sym typeface="+mn-ea"/>
                </a:rPr>
                <a:t>sp_addumpdevice</a:t>
              </a:r>
              <a:r>
                <a:rPr lang="en-US" altLang="zh-CN" sz="1600" dirty="0">
                  <a:latin typeface="Courier New" panose="02070309020205020404" charset="0"/>
                  <a:ea typeface="宋体" panose="02010600030101010101" pitchFamily="2" charset="-122"/>
                  <a:sym typeface="+mn-ea"/>
                </a:rPr>
                <a:t> 'disk','</a:t>
              </a:r>
              <a:r>
                <a:rPr lang="en-US" altLang="zh-CN" sz="1600" dirty="0" err="1">
                  <a:latin typeface="Courier New" panose="02070309020205020404" charset="0"/>
                  <a:ea typeface="宋体" panose="02010600030101010101" pitchFamily="2" charset="-122"/>
                  <a:sym typeface="+mn-ea"/>
                </a:rPr>
                <a:t>remotedisk</a:t>
              </a:r>
              <a:r>
                <a:rPr lang="en-US" altLang="zh-CN" sz="1600" dirty="0">
                  <a:latin typeface="Courier New" panose="02070309020205020404" charset="0"/>
                  <a:ea typeface="宋体" panose="02010600030101010101" pitchFamily="2" charset="-122"/>
                  <a:sym typeface="+mn-ea"/>
                </a:rPr>
                <a:t>',':\\data\backup\jxgl.dat'</a:t>
              </a:r>
            </a:p>
            <a:p>
              <a:pPr indent="0"/>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用</a:t>
              </a:r>
              <a:r>
                <a:rPr lang="en-US" altLang="zh-CN" sz="1600" dirty="0">
                  <a:latin typeface="Courier New" panose="02070309020205020404" charset="0"/>
                  <a:ea typeface="宋体" panose="02010600030101010101" pitchFamily="2" charset="-122"/>
                  <a:sym typeface="+mn-ea"/>
                </a:rPr>
                <a:t>backup database</a:t>
              </a:r>
              <a:r>
                <a:rPr lang="zh-CN" altLang="en-US" sz="1600" dirty="0">
                  <a:latin typeface="Courier New" panose="02070309020205020404" charset="0"/>
                  <a:ea typeface="宋体" panose="02010600030101010101" pitchFamily="2" charset="-122"/>
                  <a:sym typeface="+mn-ea"/>
                </a:rPr>
                <a:t>备份数据库</a:t>
              </a:r>
              <a:r>
                <a:rPr lang="en-US" altLang="zh-CN" sz="1600" dirty="0" err="1">
                  <a:latin typeface="Courier New" panose="02070309020205020404" charset="0"/>
                  <a:ea typeface="宋体" panose="02010600030101010101" pitchFamily="2" charset="-122"/>
                  <a:sym typeface="+mn-ea"/>
                </a:rPr>
                <a:t>jxgl</a:t>
              </a:r>
              <a:endParaRPr lang="en-US" altLang="zh-CN" sz="1600" dirty="0">
                <a:latin typeface="Courier New" panose="02070309020205020404" charset="0"/>
                <a:ea typeface="宋体" panose="02010600030101010101" pitchFamily="2" charset="-122"/>
                <a:sym typeface="+mn-ea"/>
              </a:endParaRPr>
            </a:p>
            <a:p>
              <a:pPr indent="0"/>
              <a:r>
                <a:rPr lang="en-US" altLang="zh-CN" sz="1600" dirty="0">
                  <a:latin typeface="Courier New" panose="02070309020205020404" charset="0"/>
                  <a:ea typeface="宋体" panose="02010600030101010101" pitchFamily="2" charset="-122"/>
                  <a:sym typeface="+mn-ea"/>
                </a:rPr>
                <a:t>backup database </a:t>
              </a:r>
              <a:r>
                <a:rPr lang="en-US" altLang="zh-CN" sz="1600" dirty="0" err="1">
                  <a:latin typeface="Courier New" panose="02070309020205020404" charset="0"/>
                  <a:ea typeface="宋体" panose="02010600030101010101" pitchFamily="2" charset="-122"/>
                  <a:sym typeface="+mn-ea"/>
                </a:rPr>
                <a:t>jxgl</a:t>
              </a:r>
              <a:r>
                <a:rPr lang="en-US" altLang="zh-CN" sz="1600" dirty="0">
                  <a:latin typeface="Courier New" panose="02070309020205020404" charset="0"/>
                  <a:ea typeface="宋体" panose="02010600030101010101" pitchFamily="2" charset="-122"/>
                  <a:sym typeface="+mn-ea"/>
                </a:rPr>
                <a:t> to </a:t>
              </a:r>
              <a:r>
                <a:rPr lang="en-US" altLang="zh-CN" sz="1600" dirty="0" err="1">
                  <a:latin typeface="Courier New" panose="02070309020205020404" charset="0"/>
                  <a:ea typeface="宋体" panose="02010600030101010101" pitchFamily="2" charset="-122"/>
                  <a:sym typeface="+mn-ea"/>
                </a:rPr>
                <a:t>remotedisk</a:t>
              </a:r>
              <a:endParaRPr lang="en-US" altLang="zh-CN" sz="1600" dirty="0">
                <a:latin typeface="Courier New" panose="02070309020205020404" charset="0"/>
                <a:ea typeface="宋体" panose="02010600030101010101" pitchFamily="2" charset="-122"/>
                <a:sym typeface="+mn-ea"/>
              </a:endParaRPr>
            </a:p>
            <a:p>
              <a:pPr indent="0"/>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3</a:t>
              </a:r>
              <a:r>
                <a:rPr lang="zh-CN" altLang="en-US" sz="1600" dirty="0">
                  <a:latin typeface="Courier New" panose="02070309020205020404" charset="0"/>
                  <a:ea typeface="宋体" panose="02010600030101010101" pitchFamily="2" charset="-122"/>
                  <a:sym typeface="+mn-ea"/>
                </a:rPr>
                <a:t>）可以备份数据库指定的文件或文件组，如</a:t>
              </a:r>
            </a:p>
            <a:p>
              <a:pPr indent="0"/>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将数据库</a:t>
              </a:r>
              <a:r>
                <a:rPr lang="en-US" altLang="zh-CN" sz="1600" dirty="0">
                  <a:latin typeface="Courier New" panose="02070309020205020404" charset="0"/>
                  <a:ea typeface="宋体" panose="02010600030101010101" pitchFamily="2" charset="-122"/>
                  <a:sym typeface="+mn-ea"/>
                </a:rPr>
                <a:t>mn4</a:t>
              </a:r>
              <a:r>
                <a:rPr lang="zh-CN" altLang="en-US" sz="1600" dirty="0">
                  <a:latin typeface="Courier New" panose="02070309020205020404" charset="0"/>
                  <a:ea typeface="宋体" panose="02010600030101010101" pitchFamily="2" charset="-122"/>
                  <a:sym typeface="+mn-ea"/>
                </a:rPr>
                <a:t>的文件</a:t>
              </a:r>
              <a:r>
                <a:rPr lang="en-US" altLang="zh-CN" sz="1600" dirty="0">
                  <a:latin typeface="Courier New" panose="02070309020205020404" charset="0"/>
                  <a:ea typeface="宋体" panose="02010600030101010101" pitchFamily="2" charset="-122"/>
                  <a:sym typeface="+mn-ea"/>
                </a:rPr>
                <a:t>mn4a_data</a:t>
              </a:r>
              <a:r>
                <a:rPr lang="zh-CN" altLang="en-US" sz="1600" dirty="0">
                  <a:latin typeface="Courier New" panose="02070309020205020404" charset="0"/>
                  <a:ea typeface="宋体" panose="02010600030101010101" pitchFamily="2" charset="-122"/>
                  <a:sym typeface="+mn-ea"/>
                </a:rPr>
                <a:t>备份到文件“</a:t>
              </a:r>
              <a:r>
                <a:rPr lang="en-US" altLang="zh-CN" sz="1600" dirty="0">
                  <a:latin typeface="Courier New" panose="02070309020205020404" charset="0"/>
                  <a:ea typeface="宋体" panose="02010600030101010101" pitchFamily="2" charset="-122"/>
                  <a:sym typeface="+mn-ea"/>
                </a:rPr>
                <a:t>d:\temp\mn4a_data.dat”</a:t>
              </a:r>
              <a:r>
                <a:rPr lang="zh-CN" altLang="en-US" sz="1600" dirty="0">
                  <a:latin typeface="Courier New" panose="02070309020205020404" charset="0"/>
                  <a:ea typeface="宋体" panose="02010600030101010101" pitchFamily="2" charset="-122"/>
                  <a:sym typeface="+mn-ea"/>
                </a:rPr>
                <a:t>中。</a:t>
              </a:r>
            </a:p>
            <a:p>
              <a:pPr indent="0"/>
              <a:r>
                <a:rPr lang="en-US" altLang="zh-CN" sz="1600" dirty="0">
                  <a:latin typeface="Courier New" panose="02070309020205020404" charset="0"/>
                  <a:ea typeface="宋体" panose="02010600030101010101" pitchFamily="2" charset="-122"/>
                  <a:sym typeface="+mn-ea"/>
                </a:rPr>
                <a:t>backup database mn4 file='mn4_data' to disk='d:\temp\mn4a_data.dat'</a:t>
              </a:r>
            </a:p>
            <a:p>
              <a:pPr indent="0"/>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将数据库</a:t>
              </a:r>
              <a:r>
                <a:rPr lang="en-US" altLang="zh-CN" sz="1600" dirty="0">
                  <a:latin typeface="Courier New" panose="02070309020205020404" charset="0"/>
                  <a:ea typeface="宋体" panose="02010600030101010101" pitchFamily="2" charset="-122"/>
                  <a:sym typeface="+mn-ea"/>
                </a:rPr>
                <a:t>mn4</a:t>
              </a:r>
              <a:r>
                <a:rPr lang="zh-CN" altLang="en-US" sz="1600" dirty="0">
                  <a:latin typeface="Courier New" panose="02070309020205020404" charset="0"/>
                  <a:ea typeface="宋体" panose="02010600030101010101" pitchFamily="2" charset="-122"/>
                  <a:sym typeface="+mn-ea"/>
                </a:rPr>
                <a:t>的文件组</a:t>
              </a:r>
              <a:r>
                <a:rPr lang="en-US" altLang="zh-CN" sz="1600" dirty="0">
                  <a:latin typeface="Courier New" panose="02070309020205020404" charset="0"/>
                  <a:ea typeface="宋体" panose="02010600030101010101" pitchFamily="2" charset="-122"/>
                  <a:sym typeface="+mn-ea"/>
                </a:rPr>
                <a:t>group1</a:t>
              </a:r>
              <a:r>
                <a:rPr lang="zh-CN" altLang="en-US" sz="1600" dirty="0">
                  <a:latin typeface="Courier New" panose="02070309020205020404" charset="0"/>
                  <a:ea typeface="宋体" panose="02010600030101010101" pitchFamily="2" charset="-122"/>
                  <a:sym typeface="+mn-ea"/>
                </a:rPr>
                <a:t>备份到文件“</a:t>
              </a:r>
              <a:r>
                <a:rPr lang="en-US" altLang="zh-CN" sz="1600" dirty="0">
                  <a:latin typeface="Courier New" panose="02070309020205020404" charset="0"/>
                  <a:ea typeface="宋体" panose="02010600030101010101" pitchFamily="2" charset="-122"/>
                  <a:sym typeface="+mn-ea"/>
                </a:rPr>
                <a:t>d:\temp\group1.dat”</a:t>
              </a:r>
              <a:r>
                <a:rPr lang="zh-CN" altLang="en-US" sz="1600" dirty="0">
                  <a:latin typeface="Courier New" panose="02070309020205020404" charset="0"/>
                  <a:ea typeface="宋体" panose="02010600030101010101" pitchFamily="2" charset="-122"/>
                  <a:sym typeface="+mn-ea"/>
                </a:rPr>
                <a:t>中。</a:t>
              </a:r>
            </a:p>
            <a:p>
              <a:pPr indent="0"/>
              <a:r>
                <a:rPr lang="en-US" altLang="zh-CN" sz="1600" dirty="0">
                  <a:latin typeface="Courier New" panose="02070309020205020404" charset="0"/>
                  <a:ea typeface="宋体" panose="02010600030101010101" pitchFamily="2" charset="-122"/>
                  <a:sym typeface="+mn-ea"/>
                </a:rPr>
                <a:t>backup database mn4 </a:t>
              </a:r>
              <a:r>
                <a:rPr lang="en-US" altLang="zh-CN" sz="1600" dirty="0" err="1">
                  <a:latin typeface="Courier New" panose="02070309020205020404" charset="0"/>
                  <a:ea typeface="宋体" panose="02010600030101010101" pitchFamily="2" charset="-122"/>
                  <a:sym typeface="+mn-ea"/>
                </a:rPr>
                <a:t>filegroup</a:t>
              </a:r>
              <a:r>
                <a:rPr lang="en-US" altLang="zh-CN" sz="1600" dirty="0">
                  <a:latin typeface="Courier New" panose="02070309020205020404" charset="0"/>
                  <a:ea typeface="宋体" panose="02010600030101010101" pitchFamily="2" charset="-122"/>
                  <a:sym typeface="+mn-ea"/>
                </a:rPr>
                <a:t>='group1' to disk='d:\temp\group1.dat'</a:t>
              </a:r>
            </a:p>
            <a:p>
              <a:pPr indent="0"/>
              <a:r>
                <a:rPr lang="en-US" altLang="zh-CN" sz="1600" dirty="0">
                  <a:latin typeface="Courier New" panose="02070309020205020404" charset="0"/>
                  <a:ea typeface="宋体" panose="02010600030101010101" pitchFamily="2" charset="-122"/>
                  <a:sym typeface="+mn-ea"/>
                </a:rPr>
                <a:t>  with name='</a:t>
              </a:r>
              <a:r>
                <a:rPr lang="zh-CN" altLang="en-US" sz="1600" dirty="0">
                  <a:latin typeface="Courier New" panose="02070309020205020404" charset="0"/>
                  <a:ea typeface="宋体" panose="02010600030101010101" pitchFamily="2" charset="-122"/>
                  <a:sym typeface="+mn-ea"/>
                </a:rPr>
                <a:t>文件组备份测试</a:t>
              </a:r>
              <a:r>
                <a:rPr lang="en-US" altLang="zh-CN" sz="1600" dirty="0" smtClean="0">
                  <a:latin typeface="Courier New" panose="02070309020205020404" charset="0"/>
                  <a:ea typeface="宋体" panose="02010600030101010101" pitchFamily="2" charset="-122"/>
                  <a:sym typeface="+mn-ea"/>
                </a:rPr>
                <a:t>'</a:t>
              </a:r>
              <a:endParaRPr lang="en-US" altLang="zh-CN" sz="1600" dirty="0">
                <a:latin typeface="Courier New" panose="02070309020205020404" charset="0"/>
                <a:ea typeface="宋体" panose="02010600030101010101" pitchFamily="2" charset="-122"/>
                <a:sym typeface="+mn-ea"/>
              </a:endParaRPr>
            </a:p>
          </p:txBody>
        </p:sp>
        <p:sp>
          <p:nvSpPr>
            <p:cNvPr id="44" name="矩形 43"/>
            <p:cNvSpPr/>
            <p:nvPr/>
          </p:nvSpPr>
          <p:spPr>
            <a:xfrm>
              <a:off x="1088299" y="4153868"/>
              <a:ext cx="2241974" cy="195208"/>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说明</a:t>
              </a:r>
            </a:p>
          </p:txBody>
        </p:sp>
      </p:grpSp>
    </p:spTree>
    <p:extLst>
      <p:ext uri="{BB962C8B-B14F-4D97-AF65-F5344CB8AC3E}">
        <p14:creationId xmlns:p14="http://schemas.microsoft.com/office/powerpoint/2010/main" val="1135630091"/>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6096000" y="1790799"/>
            <a:ext cx="0" cy="411470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5495222"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T-SQL</a:t>
            </a:r>
            <a:r>
              <a:rPr lang="zh-CN" altLang="en-US" sz="3200" b="1" dirty="0">
                <a:solidFill>
                  <a:srgbClr val="2980B9"/>
                </a:solidFill>
                <a:ea typeface="微软雅黑" panose="020B0503020204020204" charset="-122"/>
              </a:rPr>
              <a:t>语句执行备份操作</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1" name="组合 40"/>
          <p:cNvGrpSpPr/>
          <p:nvPr/>
        </p:nvGrpSpPr>
        <p:grpSpPr>
          <a:xfrm>
            <a:off x="894390" y="1312267"/>
            <a:ext cx="4835850" cy="2340900"/>
            <a:chOff x="1088299" y="4153868"/>
            <a:chExt cx="2241974" cy="1033946"/>
          </a:xfrm>
        </p:grpSpPr>
        <p:sp>
          <p:nvSpPr>
            <p:cNvPr id="43" name="矩形 42"/>
            <p:cNvSpPr/>
            <p:nvPr/>
          </p:nvSpPr>
          <p:spPr>
            <a:xfrm>
              <a:off x="1088299" y="4385762"/>
              <a:ext cx="2142923" cy="802052"/>
            </a:xfrm>
            <a:prstGeom prst="rect">
              <a:avLst/>
            </a:prstGeom>
          </p:spPr>
          <p:txBody>
            <a:bodyPr wrap="square">
              <a:spAutoFit/>
              <a:scene3d>
                <a:camera prst="orthographicFront"/>
                <a:lightRig rig="threePt" dir="t"/>
              </a:scene3d>
              <a:sp3d contourW="6350"/>
            </a:bodyPr>
            <a:lstStyle/>
            <a:p>
              <a:pPr indent="0"/>
              <a:r>
                <a:rPr lang="en-US" altLang="zh-CN" sz="1600" dirty="0">
                  <a:latin typeface="Courier New" panose="02070309020205020404" charset="0"/>
                  <a:ea typeface="宋体" panose="02010600030101010101" pitchFamily="2" charset="-122"/>
                  <a:sym typeface="+mn-ea"/>
                </a:rPr>
                <a:t>backup database &lt;</a:t>
              </a:r>
              <a:r>
                <a:rPr lang="zh-CN" altLang="en-US" sz="1600" dirty="0">
                  <a:latin typeface="Courier New" panose="02070309020205020404" charset="0"/>
                  <a:ea typeface="宋体" panose="02010600030101010101" pitchFamily="2" charset="-122"/>
                  <a:sym typeface="+mn-ea"/>
                </a:rPr>
                <a:t>数据库名称</a:t>
              </a:r>
              <a:r>
                <a:rPr lang="en-US" altLang="zh-CN" sz="1600" dirty="0">
                  <a:latin typeface="Courier New" panose="02070309020205020404" charset="0"/>
                  <a:ea typeface="宋体" panose="02010600030101010101" pitchFamily="2" charset="-122"/>
                  <a:sym typeface="+mn-ea"/>
                </a:rPr>
                <a:t>&gt; [&lt;</a:t>
              </a:r>
              <a:r>
                <a:rPr lang="zh-CN" altLang="en-US" sz="1600" dirty="0">
                  <a:latin typeface="Courier New" panose="02070309020205020404" charset="0"/>
                  <a:ea typeface="宋体" panose="02010600030101010101" pitchFamily="2" charset="-122"/>
                  <a:sym typeface="+mn-ea"/>
                </a:rPr>
                <a:t>文件或文件组</a:t>
              </a:r>
              <a:r>
                <a:rPr lang="en-US" altLang="zh-CN" sz="1600" dirty="0">
                  <a:latin typeface="Courier New" panose="02070309020205020404" charset="0"/>
                  <a:ea typeface="宋体" panose="02010600030101010101" pitchFamily="2" charset="-122"/>
                  <a:sym typeface="+mn-ea"/>
                </a:rPr>
                <a:t>&gt;[,...n]]</a:t>
              </a:r>
            </a:p>
            <a:p>
              <a:pPr indent="0"/>
              <a:r>
                <a:rPr lang="en-US" altLang="zh-CN" sz="1600" dirty="0">
                  <a:latin typeface="Courier New" panose="02070309020205020404" charset="0"/>
                  <a:ea typeface="宋体" panose="02010600030101010101" pitchFamily="2" charset="-122"/>
                  <a:sym typeface="+mn-ea"/>
                </a:rPr>
                <a:t> to &lt;</a:t>
              </a:r>
              <a:r>
                <a:rPr lang="zh-CN" altLang="en-US" sz="1600" dirty="0">
                  <a:latin typeface="Courier New" panose="02070309020205020404" charset="0"/>
                  <a:ea typeface="宋体" panose="02010600030101010101" pitchFamily="2" charset="-122"/>
                  <a:sym typeface="+mn-ea"/>
                </a:rPr>
                <a:t>备份设备</a:t>
              </a:r>
              <a:r>
                <a:rPr lang="en-US" altLang="zh-CN" sz="1600" dirty="0">
                  <a:latin typeface="Courier New" panose="02070309020205020404" charset="0"/>
                  <a:ea typeface="宋体" panose="02010600030101010101" pitchFamily="2" charset="-122"/>
                  <a:sym typeface="+mn-ea"/>
                </a:rPr>
                <a:t>&gt;[,...n]</a:t>
              </a:r>
            </a:p>
            <a:p>
              <a:pPr indent="0"/>
              <a:r>
                <a:rPr lang="en-US" altLang="zh-CN" sz="1600" dirty="0">
                  <a:latin typeface="Courier New" panose="02070309020205020404" charset="0"/>
                  <a:ea typeface="宋体" panose="02010600030101010101" pitchFamily="2" charset="-122"/>
                  <a:sym typeface="+mn-ea"/>
                </a:rPr>
                <a:t>with differential</a:t>
              </a:r>
            </a:p>
            <a:p>
              <a:pPr indent="0"/>
              <a:r>
                <a:rPr lang="en-US" altLang="zh-CN" sz="1600" dirty="0">
                  <a:latin typeface="Courier New" panose="02070309020205020404" charset="0"/>
                  <a:ea typeface="宋体" panose="02010600030101010101" pitchFamily="2" charset="-122"/>
                  <a:sym typeface="+mn-ea"/>
                </a:rPr>
                <a:t>[[,]name=</a:t>
              </a:r>
              <a:r>
                <a:rPr lang="zh-CN" altLang="en-US" sz="1600" dirty="0">
                  <a:latin typeface="Courier New" panose="02070309020205020404" charset="0"/>
                  <a:ea typeface="宋体" panose="02010600030101010101" pitchFamily="2" charset="-122"/>
                  <a:sym typeface="+mn-ea"/>
                </a:rPr>
                <a:t>备份集名称</a:t>
              </a:r>
              <a:r>
                <a:rPr lang="en-US" altLang="zh-CN" sz="1600" dirty="0">
                  <a:latin typeface="Courier New" panose="02070309020205020404" charset="0"/>
                  <a:ea typeface="宋体" panose="02010600030101010101" pitchFamily="2" charset="-122"/>
                  <a:sym typeface="+mn-ea"/>
                </a:rPr>
                <a:t>]</a:t>
              </a:r>
            </a:p>
            <a:p>
              <a:pPr indent="0"/>
              <a:r>
                <a:rPr lang="en-US" altLang="zh-CN" sz="1600" dirty="0">
                  <a:latin typeface="Courier New" panose="02070309020205020404" charset="0"/>
                  <a:ea typeface="宋体" panose="02010600030101010101" pitchFamily="2" charset="-122"/>
                  <a:sym typeface="+mn-ea"/>
                </a:rPr>
                <a:t>[[,]description = '</a:t>
              </a:r>
              <a:r>
                <a:rPr lang="zh-CN" altLang="en-US" sz="1600" dirty="0">
                  <a:latin typeface="Courier New" panose="02070309020205020404" charset="0"/>
                  <a:ea typeface="宋体" panose="02010600030101010101" pitchFamily="2" charset="-122"/>
                  <a:sym typeface="+mn-ea"/>
                </a:rPr>
                <a:t>备份描述文本</a:t>
              </a:r>
              <a:r>
                <a:rPr lang="en-US" altLang="zh-CN" sz="1600" dirty="0">
                  <a:latin typeface="Courier New" panose="02070309020205020404" charset="0"/>
                  <a:ea typeface="宋体" panose="02010600030101010101" pitchFamily="2" charset="-122"/>
                  <a:sym typeface="+mn-ea"/>
                </a:rPr>
                <a:t>']</a:t>
              </a:r>
            </a:p>
            <a:p>
              <a:pPr indent="0"/>
              <a:r>
                <a:rPr lang="en-US" altLang="zh-CN" sz="1600" dirty="0">
                  <a:latin typeface="Courier New" panose="02070309020205020404" charset="0"/>
                  <a:ea typeface="宋体" panose="02010600030101010101" pitchFamily="2" charset="-122"/>
                  <a:sym typeface="+mn-ea"/>
                </a:rPr>
                <a:t>[[,]{</a:t>
              </a:r>
              <a:r>
                <a:rPr lang="en-US" altLang="zh-CN" sz="1600" dirty="0" err="1">
                  <a:latin typeface="Courier New" panose="02070309020205020404" charset="0"/>
                  <a:ea typeface="宋体" panose="02010600030101010101" pitchFamily="2" charset="-122"/>
                  <a:sym typeface="+mn-ea"/>
                </a:rPr>
                <a:t>init|noinit</a:t>
              </a:r>
              <a:r>
                <a:rPr lang="en-US" altLang="zh-CN" sz="1600" dirty="0" smtClean="0">
                  <a:latin typeface="Courier New" panose="02070309020205020404" charset="0"/>
                  <a:ea typeface="宋体" panose="02010600030101010101" pitchFamily="2" charset="-122"/>
                  <a:sym typeface="+mn-ea"/>
                </a:rPr>
                <a:t>}]</a:t>
              </a:r>
              <a:endParaRPr lang="en-US" altLang="zh-CN" sz="1600" dirty="0">
                <a:latin typeface="Courier New" panose="02070309020205020404" charset="0"/>
                <a:ea typeface="宋体" panose="02010600030101010101" pitchFamily="2" charset="-122"/>
                <a:sym typeface="+mn-ea"/>
              </a:endParaRPr>
            </a:p>
          </p:txBody>
        </p:sp>
        <p:sp>
          <p:nvSpPr>
            <p:cNvPr id="44" name="矩形 43"/>
            <p:cNvSpPr/>
            <p:nvPr/>
          </p:nvSpPr>
          <p:spPr>
            <a:xfrm>
              <a:off x="1088299" y="4153868"/>
              <a:ext cx="2241974" cy="187599"/>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差异备份语句语法格式</a:t>
              </a:r>
            </a:p>
          </p:txBody>
        </p:sp>
      </p:grpSp>
      <p:grpSp>
        <p:nvGrpSpPr>
          <p:cNvPr id="45" name="组合 44"/>
          <p:cNvGrpSpPr/>
          <p:nvPr/>
        </p:nvGrpSpPr>
        <p:grpSpPr>
          <a:xfrm>
            <a:off x="6761790" y="1312257"/>
            <a:ext cx="4835850" cy="1109793"/>
            <a:chOff x="1088299" y="4153868"/>
            <a:chExt cx="2241974" cy="490182"/>
          </a:xfrm>
        </p:grpSpPr>
        <p:sp>
          <p:nvSpPr>
            <p:cNvPr id="46" name="矩形 45"/>
            <p:cNvSpPr/>
            <p:nvPr/>
          </p:nvSpPr>
          <p:spPr>
            <a:xfrm>
              <a:off x="1088299" y="4385762"/>
              <a:ext cx="2142923" cy="258288"/>
            </a:xfrm>
            <a:prstGeom prst="rect">
              <a:avLst/>
            </a:prstGeom>
          </p:spPr>
          <p:txBody>
            <a:bodyPr wrap="square">
              <a:spAutoFit/>
              <a:scene3d>
                <a:camera prst="orthographicFront"/>
                <a:lightRig rig="threePt" dir="t"/>
              </a:scene3d>
              <a:sp3d contourW="6350"/>
            </a:bodyPr>
            <a:lstStyle/>
            <a:p>
              <a:pPr indent="0"/>
              <a:r>
                <a:rPr lang="en-US" altLang="zh-CN" sz="1600" dirty="0" smtClean="0">
                  <a:latin typeface="Courier New" panose="02070309020205020404" charset="0"/>
                  <a:ea typeface="宋体" panose="02010600030101010101" pitchFamily="2" charset="-122"/>
                  <a:sym typeface="+mn-ea"/>
                </a:rPr>
                <a:t>differential</a:t>
              </a:r>
              <a:r>
                <a:rPr lang="zh-CN" altLang="en-US" sz="1600" dirty="0">
                  <a:latin typeface="Courier New" panose="02070309020205020404" charset="0"/>
                  <a:ea typeface="宋体" panose="02010600030101010101" pitchFamily="2" charset="-122"/>
                  <a:sym typeface="+mn-ea"/>
                </a:rPr>
                <a:t>表示进行差异备份，其它选项含义与完整备份类似</a:t>
              </a:r>
              <a:r>
                <a:rPr lang="zh-CN" altLang="en-US" sz="1600" dirty="0" smtClean="0">
                  <a:latin typeface="Courier New" panose="02070309020205020404" charset="0"/>
                  <a:ea typeface="宋体" panose="02010600030101010101" pitchFamily="2" charset="-122"/>
                  <a:sym typeface="+mn-ea"/>
                </a:rPr>
                <a:t>。</a:t>
              </a:r>
              <a:endParaRPr lang="zh-CN" altLang="en-US" sz="1600" dirty="0">
                <a:latin typeface="Courier New" panose="02070309020205020404" charset="0"/>
                <a:ea typeface="宋体" panose="02010600030101010101" pitchFamily="2" charset="-122"/>
                <a:sym typeface="+mn-ea"/>
              </a:endParaRPr>
            </a:p>
          </p:txBody>
        </p:sp>
        <p:sp>
          <p:nvSpPr>
            <p:cNvPr id="47" name="矩形 46"/>
            <p:cNvSpPr/>
            <p:nvPr/>
          </p:nvSpPr>
          <p:spPr>
            <a:xfrm>
              <a:off x="1088299" y="4153868"/>
              <a:ext cx="2241974" cy="174967"/>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说明</a:t>
              </a:r>
            </a:p>
          </p:txBody>
        </p:sp>
      </p:grpSp>
    </p:spTree>
    <p:extLst>
      <p:ext uri="{BB962C8B-B14F-4D97-AF65-F5344CB8AC3E}">
        <p14:creationId xmlns:p14="http://schemas.microsoft.com/office/powerpoint/2010/main" val="552448614"/>
      </p:ext>
    </p:extLst>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5495222"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T-SQL</a:t>
            </a:r>
            <a:r>
              <a:rPr lang="zh-CN" altLang="en-US" sz="3200" b="1" dirty="0">
                <a:solidFill>
                  <a:srgbClr val="2980B9"/>
                </a:solidFill>
                <a:ea typeface="微软雅黑" panose="020B0503020204020204" charset="-122"/>
              </a:rPr>
              <a:t>语句执行备份操作</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1" name="组合 40"/>
          <p:cNvGrpSpPr/>
          <p:nvPr/>
        </p:nvGrpSpPr>
        <p:grpSpPr>
          <a:xfrm>
            <a:off x="894389" y="1312242"/>
            <a:ext cx="11297611" cy="4904337"/>
            <a:chOff x="1088299" y="4153868"/>
            <a:chExt cx="2241974" cy="2416770"/>
          </a:xfrm>
        </p:grpSpPr>
        <p:sp>
          <p:nvSpPr>
            <p:cNvPr id="43" name="矩形 42"/>
            <p:cNvSpPr/>
            <p:nvPr/>
          </p:nvSpPr>
          <p:spPr>
            <a:xfrm>
              <a:off x="1088299" y="4583803"/>
              <a:ext cx="2215761" cy="1986835"/>
            </a:xfrm>
            <a:prstGeom prst="rect">
              <a:avLst/>
            </a:prstGeom>
          </p:spPr>
          <p:txBody>
            <a:bodyPr wrap="square">
              <a:spAutoFit/>
              <a:scene3d>
                <a:camera prst="orthographicFront"/>
                <a:lightRig rig="threePt" dir="t"/>
              </a:scene3d>
              <a:sp3d contourW="6350"/>
            </a:bodyPr>
            <a:lstStyle/>
            <a:p>
              <a:r>
                <a:rPr lang="en-US" altLang="zh-CN" sz="1600" dirty="0" smtClean="0">
                  <a:latin typeface="Courier New" panose="02070309020205020404" charset="0"/>
                  <a:ea typeface="宋体" panose="02010600030101010101" pitchFamily="2" charset="-122"/>
                  <a:sym typeface="+mn-ea"/>
                </a:rPr>
                <a:t>alter </a:t>
              </a:r>
              <a:r>
                <a:rPr lang="en-US" altLang="zh-CN" sz="1600" dirty="0">
                  <a:latin typeface="Courier New" panose="02070309020205020404" charset="0"/>
                  <a:ea typeface="宋体" panose="02010600030101010101" pitchFamily="2" charset="-122"/>
                  <a:sym typeface="+mn-ea"/>
                </a:rPr>
                <a:t>database </a:t>
              </a:r>
              <a:r>
                <a:rPr lang="en-US" altLang="zh-CN" sz="1600" dirty="0" err="1">
                  <a:latin typeface="Courier New" panose="02070309020205020404" charset="0"/>
                  <a:ea typeface="宋体" panose="02010600030101010101" pitchFamily="2" charset="-122"/>
                  <a:sym typeface="+mn-ea"/>
                </a:rPr>
                <a:t>jxgl</a:t>
              </a:r>
              <a:r>
                <a:rPr lang="en-US" altLang="zh-CN" sz="1600" dirty="0">
                  <a:latin typeface="Courier New" panose="02070309020205020404" charset="0"/>
                  <a:ea typeface="宋体" panose="02010600030101010101" pitchFamily="2" charset="-122"/>
                  <a:sym typeface="+mn-ea"/>
                </a:rPr>
                <a:t> set recovery </a:t>
              </a:r>
              <a:r>
                <a:rPr lang="en-US" altLang="zh-CN" sz="1600" dirty="0" smtClean="0">
                  <a:latin typeface="Courier New" panose="02070309020205020404" charset="0"/>
                  <a:ea typeface="宋体" panose="02010600030101010101" pitchFamily="2" charset="-122"/>
                  <a:sym typeface="+mn-ea"/>
                </a:rPr>
                <a:t>full  --</a:t>
              </a:r>
              <a:r>
                <a:rPr lang="zh-CN" altLang="en-US" sz="1600" dirty="0">
                  <a:latin typeface="Courier New" panose="02070309020205020404" charset="0"/>
                  <a:ea typeface="宋体" panose="02010600030101010101" pitchFamily="2" charset="-122"/>
                  <a:sym typeface="+mn-ea"/>
                </a:rPr>
                <a:t>切换到完整恢复模式下</a:t>
              </a:r>
            </a:p>
            <a:p>
              <a:pPr indent="0"/>
              <a:r>
                <a:rPr lang="en-US" altLang="zh-CN" sz="1600" dirty="0" smtClean="0">
                  <a:latin typeface="Courier New" panose="02070309020205020404" charset="0"/>
                  <a:ea typeface="宋体" panose="02010600030101010101" pitchFamily="2" charset="-122"/>
                  <a:sym typeface="+mn-ea"/>
                </a:rPr>
                <a:t>go</a:t>
              </a:r>
              <a:endParaRPr lang="en-US" altLang="zh-CN" sz="1600" dirty="0">
                <a:latin typeface="Courier New" panose="02070309020205020404" charset="0"/>
                <a:ea typeface="宋体" panose="02010600030101010101" pitchFamily="2" charset="-122"/>
                <a:sym typeface="+mn-ea"/>
              </a:endParaRPr>
            </a:p>
            <a:p>
              <a:r>
                <a:rPr lang="en-US" altLang="zh-CN" sz="1600" dirty="0" err="1" smtClean="0">
                  <a:latin typeface="Courier New" panose="02070309020205020404" charset="0"/>
                  <a:ea typeface="宋体" panose="02010600030101010101" pitchFamily="2" charset="-122"/>
                  <a:sym typeface="+mn-ea"/>
                </a:rPr>
                <a:t>sp_addumpdevice</a:t>
              </a:r>
              <a:r>
                <a:rPr lang="en-US" altLang="zh-CN" sz="1600" dirty="0" smtClean="0">
                  <a:latin typeface="Courier New" panose="02070309020205020404" charset="0"/>
                  <a:ea typeface="宋体" panose="02010600030101010101" pitchFamily="2" charset="-122"/>
                  <a:sym typeface="+mn-ea"/>
                </a:rPr>
                <a:t> </a:t>
              </a:r>
              <a:r>
                <a:rPr lang="en-US" altLang="zh-CN" sz="1600" dirty="0">
                  <a:latin typeface="Courier New" panose="02070309020205020404" charset="0"/>
                  <a:ea typeface="宋体" panose="02010600030101010101" pitchFamily="2" charset="-122"/>
                  <a:sym typeface="+mn-ea"/>
                </a:rPr>
                <a:t>'disk','</a:t>
              </a:r>
              <a:r>
                <a:rPr lang="en-US" altLang="zh-CN" sz="1600" dirty="0" err="1">
                  <a:latin typeface="Courier New" panose="02070309020205020404" charset="0"/>
                  <a:ea typeface="宋体" panose="02010600030101010101" pitchFamily="2" charset="-122"/>
                  <a:sym typeface="+mn-ea"/>
                </a:rPr>
                <a:t>mydiff</a:t>
              </a:r>
              <a:r>
                <a:rPr lang="en-US" altLang="zh-CN" sz="1600" dirty="0">
                  <a:latin typeface="Courier New" panose="02070309020205020404" charset="0"/>
                  <a:ea typeface="宋体" panose="02010600030101010101" pitchFamily="2" charset="-122"/>
                  <a:sym typeface="+mn-ea"/>
                </a:rPr>
                <a:t>','d:\</a:t>
              </a:r>
              <a:r>
                <a:rPr lang="en-US" altLang="zh-CN" sz="1600" dirty="0" smtClean="0">
                  <a:latin typeface="Courier New" panose="02070309020205020404" charset="0"/>
                  <a:ea typeface="宋体" panose="02010600030101010101" pitchFamily="2" charset="-122"/>
                  <a:sym typeface="+mn-ea"/>
                </a:rPr>
                <a:t>backup\</a:t>
              </a:r>
              <a:r>
                <a:rPr lang="en-US" altLang="zh-CN" sz="1600" dirty="0" err="1" smtClean="0">
                  <a:latin typeface="Courier New" panose="02070309020205020404" charset="0"/>
                  <a:ea typeface="宋体" panose="02010600030101010101" pitchFamily="2" charset="-122"/>
                  <a:sym typeface="+mn-ea"/>
                </a:rPr>
                <a:t>mydiff.bak</a:t>
              </a:r>
              <a:r>
                <a:rPr lang="en-US" altLang="zh-CN" sz="1600" dirty="0" smtClean="0">
                  <a:latin typeface="Courier New" panose="02070309020205020404" charset="0"/>
                  <a:ea typeface="宋体" panose="02010600030101010101" pitchFamily="2" charset="-122"/>
                  <a:sym typeface="+mn-ea"/>
                </a:rPr>
                <a:t>' --</a:t>
              </a:r>
              <a:r>
                <a:rPr lang="zh-CN" altLang="en-US" sz="1600" dirty="0">
                  <a:latin typeface="Courier New" panose="02070309020205020404" charset="0"/>
                  <a:ea typeface="宋体" panose="02010600030101010101" pitchFamily="2" charset="-122"/>
                  <a:sym typeface="+mn-ea"/>
                </a:rPr>
                <a:t>创建一个备份设备</a:t>
              </a:r>
            </a:p>
            <a:p>
              <a:pPr indent="0"/>
              <a:r>
                <a:rPr lang="en-US" altLang="zh-CN" sz="1600" dirty="0" smtClean="0">
                  <a:latin typeface="Courier New" panose="02070309020205020404" charset="0"/>
                  <a:ea typeface="宋体" panose="02010600030101010101" pitchFamily="2" charset="-122"/>
                  <a:sym typeface="+mn-ea"/>
                </a:rPr>
                <a:t>go</a:t>
              </a:r>
              <a:endParaRPr lang="en-US" altLang="zh-CN" sz="1600" dirty="0">
                <a:latin typeface="Courier New" panose="02070309020205020404" charset="0"/>
                <a:ea typeface="宋体" panose="02010600030101010101" pitchFamily="2" charset="-122"/>
                <a:sym typeface="+mn-ea"/>
              </a:endParaRPr>
            </a:p>
            <a:p>
              <a:pPr indent="0"/>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完整备份数据库</a:t>
              </a:r>
              <a:r>
                <a:rPr lang="en-US" altLang="zh-CN" sz="1600" dirty="0" err="1">
                  <a:latin typeface="Courier New" panose="02070309020205020404" charset="0"/>
                  <a:ea typeface="宋体" panose="02010600030101010101" pitchFamily="2" charset="-122"/>
                  <a:sym typeface="+mn-ea"/>
                </a:rPr>
                <a:t>jxgl</a:t>
              </a:r>
              <a:r>
                <a:rPr lang="zh-CN" altLang="en-US" sz="1600" dirty="0">
                  <a:latin typeface="Courier New" panose="02070309020205020404" charset="0"/>
                  <a:ea typeface="宋体" panose="02010600030101010101" pitchFamily="2" charset="-122"/>
                  <a:sym typeface="+mn-ea"/>
                </a:rPr>
                <a:t>（基础部分）</a:t>
              </a:r>
            </a:p>
            <a:p>
              <a:pPr indent="0"/>
              <a:r>
                <a:rPr lang="en-US" altLang="zh-CN" sz="1600" dirty="0">
                  <a:latin typeface="Courier New" panose="02070309020205020404" charset="0"/>
                  <a:ea typeface="宋体" panose="02010600030101010101" pitchFamily="2" charset="-122"/>
                  <a:sym typeface="+mn-ea"/>
                </a:rPr>
                <a:t>backup database </a:t>
              </a:r>
              <a:r>
                <a:rPr lang="en-US" altLang="zh-CN" sz="1600" dirty="0" err="1">
                  <a:latin typeface="Courier New" panose="02070309020205020404" charset="0"/>
                  <a:ea typeface="宋体" panose="02010600030101010101" pitchFamily="2" charset="-122"/>
                  <a:sym typeface="+mn-ea"/>
                </a:rPr>
                <a:t>jxgl</a:t>
              </a:r>
              <a:r>
                <a:rPr lang="en-US" altLang="zh-CN" sz="1600" dirty="0">
                  <a:latin typeface="Courier New" panose="02070309020205020404" charset="0"/>
                  <a:ea typeface="宋体" panose="02010600030101010101" pitchFamily="2" charset="-122"/>
                  <a:sym typeface="+mn-ea"/>
                </a:rPr>
                <a:t> to </a:t>
              </a:r>
              <a:r>
                <a:rPr lang="en-US" altLang="zh-CN" sz="1600" dirty="0" err="1">
                  <a:latin typeface="Courier New" panose="02070309020205020404" charset="0"/>
                  <a:ea typeface="宋体" panose="02010600030101010101" pitchFamily="2" charset="-122"/>
                  <a:sym typeface="+mn-ea"/>
                </a:rPr>
                <a:t>mydiff</a:t>
              </a:r>
              <a:r>
                <a:rPr lang="en-US" altLang="zh-CN" sz="1600" dirty="0">
                  <a:latin typeface="Courier New" panose="02070309020205020404" charset="0"/>
                  <a:ea typeface="宋体" panose="02010600030101010101" pitchFamily="2" charset="-122"/>
                  <a:sym typeface="+mn-ea"/>
                </a:rPr>
                <a:t> with name='</a:t>
              </a:r>
              <a:r>
                <a:rPr lang="en-US" altLang="zh-CN" sz="1600" dirty="0" err="1">
                  <a:latin typeface="Courier New" panose="02070309020205020404" charset="0"/>
                  <a:ea typeface="宋体" panose="02010600030101010101" pitchFamily="2" charset="-122"/>
                  <a:sym typeface="+mn-ea"/>
                </a:rPr>
                <a:t>jxgl</a:t>
              </a:r>
              <a:r>
                <a:rPr lang="zh-CN" altLang="en-US" sz="1600" dirty="0">
                  <a:latin typeface="Courier New" panose="02070309020205020404" charset="0"/>
                  <a:ea typeface="宋体" panose="02010600030101010101" pitchFamily="2" charset="-122"/>
                  <a:sym typeface="+mn-ea"/>
                </a:rPr>
                <a:t>完整备份</a:t>
              </a:r>
              <a:r>
                <a:rPr lang="en-US" altLang="zh-CN" sz="1600" dirty="0">
                  <a:latin typeface="Courier New" panose="02070309020205020404" charset="0"/>
                  <a:ea typeface="宋体" panose="02010600030101010101" pitchFamily="2" charset="-122"/>
                  <a:sym typeface="+mn-ea"/>
                </a:rPr>
                <a:t>2',description=' </a:t>
              </a:r>
              <a:r>
                <a:rPr lang="en-US" altLang="zh-CN" sz="1600" dirty="0" err="1">
                  <a:latin typeface="Courier New" panose="02070309020205020404" charset="0"/>
                  <a:ea typeface="宋体" panose="02010600030101010101" pitchFamily="2" charset="-122"/>
                  <a:sym typeface="+mn-ea"/>
                </a:rPr>
                <a:t>jxgl</a:t>
              </a:r>
              <a:r>
                <a:rPr lang="zh-CN" altLang="en-US" sz="1600" dirty="0">
                  <a:latin typeface="Courier New" panose="02070309020205020404" charset="0"/>
                  <a:ea typeface="宋体" panose="02010600030101010101" pitchFamily="2" charset="-122"/>
                  <a:sym typeface="+mn-ea"/>
                </a:rPr>
                <a:t>完整备份</a:t>
              </a:r>
              <a:r>
                <a:rPr lang="en-US" altLang="zh-CN" sz="1600" dirty="0">
                  <a:latin typeface="Courier New" panose="02070309020205020404" charset="0"/>
                  <a:ea typeface="宋体" panose="02010600030101010101" pitchFamily="2" charset="-122"/>
                  <a:sym typeface="+mn-ea"/>
                </a:rPr>
                <a:t>',format</a:t>
              </a:r>
            </a:p>
            <a:p>
              <a:pPr indent="0"/>
              <a:r>
                <a:rPr lang="en-US" altLang="zh-CN" sz="1600" dirty="0">
                  <a:latin typeface="Courier New" panose="02070309020205020404" charset="0"/>
                  <a:ea typeface="宋体" panose="02010600030101010101" pitchFamily="2" charset="-122"/>
                  <a:sym typeface="+mn-ea"/>
                </a:rPr>
                <a:t>go</a:t>
              </a:r>
            </a:p>
            <a:p>
              <a:pPr indent="0"/>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差异备份数据库</a:t>
              </a:r>
              <a:r>
                <a:rPr lang="en-US" altLang="zh-CN" sz="1600" dirty="0" err="1">
                  <a:latin typeface="Courier New" panose="02070309020205020404" charset="0"/>
                  <a:ea typeface="宋体" panose="02010600030101010101" pitchFamily="2" charset="-122"/>
                  <a:sym typeface="+mn-ea"/>
                </a:rPr>
                <a:t>jxgl</a:t>
              </a:r>
              <a:endParaRPr lang="en-US" altLang="zh-CN" sz="1600" dirty="0">
                <a:latin typeface="Courier New" panose="02070309020205020404" charset="0"/>
                <a:ea typeface="宋体" panose="02010600030101010101" pitchFamily="2" charset="-122"/>
                <a:sym typeface="+mn-ea"/>
              </a:endParaRPr>
            </a:p>
            <a:p>
              <a:pPr indent="0"/>
              <a:r>
                <a:rPr lang="en-US" altLang="zh-CN" sz="1600" dirty="0">
                  <a:latin typeface="Courier New" panose="02070309020205020404" charset="0"/>
                  <a:ea typeface="宋体" panose="02010600030101010101" pitchFamily="2" charset="-122"/>
                  <a:sym typeface="+mn-ea"/>
                </a:rPr>
                <a:t>backup database </a:t>
              </a:r>
              <a:r>
                <a:rPr lang="en-US" altLang="zh-CN" sz="1600" dirty="0" err="1">
                  <a:latin typeface="Courier New" panose="02070309020205020404" charset="0"/>
                  <a:ea typeface="宋体" panose="02010600030101010101" pitchFamily="2" charset="-122"/>
                  <a:sym typeface="+mn-ea"/>
                </a:rPr>
                <a:t>jxgl</a:t>
              </a:r>
              <a:r>
                <a:rPr lang="en-US" altLang="zh-CN" sz="1600" dirty="0">
                  <a:latin typeface="Courier New" panose="02070309020205020404" charset="0"/>
                  <a:ea typeface="宋体" panose="02010600030101010101" pitchFamily="2" charset="-122"/>
                  <a:sym typeface="+mn-ea"/>
                </a:rPr>
                <a:t> to </a:t>
              </a:r>
              <a:r>
                <a:rPr lang="en-US" altLang="zh-CN" sz="1600" dirty="0" err="1" smtClean="0">
                  <a:latin typeface="Courier New" panose="02070309020205020404" charset="0"/>
                  <a:ea typeface="宋体" panose="02010600030101010101" pitchFamily="2" charset="-122"/>
                  <a:sym typeface="+mn-ea"/>
                </a:rPr>
                <a:t>mydiff</a:t>
              </a:r>
              <a:r>
                <a:rPr lang="en-US" altLang="zh-CN" sz="1600" dirty="0" smtClean="0">
                  <a:latin typeface="Courier New" panose="02070309020205020404" charset="0"/>
                  <a:ea typeface="宋体" panose="02010600030101010101" pitchFamily="2" charset="-122"/>
                  <a:sym typeface="+mn-ea"/>
                </a:rPr>
                <a:t> with </a:t>
              </a:r>
              <a:r>
                <a:rPr lang="en-US" altLang="zh-CN" sz="1600" dirty="0" err="1" smtClean="0">
                  <a:latin typeface="Courier New" panose="02070309020205020404" charset="0"/>
                  <a:ea typeface="宋体" panose="02010600030101010101" pitchFamily="2" charset="-122"/>
                  <a:sym typeface="+mn-ea"/>
                </a:rPr>
                <a:t>differential,noinit</a:t>
              </a:r>
              <a:r>
                <a:rPr lang="en-US" altLang="zh-CN" sz="1600" dirty="0">
                  <a:latin typeface="Courier New" panose="02070309020205020404" charset="0"/>
                  <a:ea typeface="宋体" panose="02010600030101010101" pitchFamily="2" charset="-122"/>
                  <a:sym typeface="+mn-ea"/>
                </a:rPr>
                <a:t>,</a:t>
              </a:r>
            </a:p>
            <a:p>
              <a:pPr indent="0"/>
              <a:r>
                <a:rPr lang="en-US" altLang="zh-CN" sz="1600" dirty="0">
                  <a:latin typeface="Courier New" panose="02070309020205020404" charset="0"/>
                  <a:ea typeface="宋体" panose="02010600030101010101" pitchFamily="2" charset="-122"/>
                  <a:sym typeface="+mn-ea"/>
                </a:rPr>
                <a:t>name='</a:t>
              </a:r>
              <a:r>
                <a:rPr lang="en-US" altLang="zh-CN" sz="1600" dirty="0" err="1">
                  <a:latin typeface="Courier New" panose="02070309020205020404" charset="0"/>
                  <a:ea typeface="宋体" panose="02010600030101010101" pitchFamily="2" charset="-122"/>
                  <a:sym typeface="+mn-ea"/>
                </a:rPr>
                <a:t>jxgl</a:t>
              </a:r>
              <a:r>
                <a:rPr lang="zh-CN" altLang="en-US" sz="1600" dirty="0">
                  <a:latin typeface="Courier New" panose="02070309020205020404" charset="0"/>
                  <a:ea typeface="宋体" panose="02010600030101010101" pitchFamily="2" charset="-122"/>
                  <a:sym typeface="+mn-ea"/>
                </a:rPr>
                <a:t>差异备份</a:t>
              </a:r>
              <a:r>
                <a:rPr lang="en-US" altLang="zh-CN" sz="1600" dirty="0">
                  <a:latin typeface="Courier New" panose="02070309020205020404" charset="0"/>
                  <a:ea typeface="宋体" panose="02010600030101010101" pitchFamily="2" charset="-122"/>
                  <a:sym typeface="+mn-ea"/>
                </a:rPr>
                <a:t>1',description='</a:t>
              </a:r>
              <a:r>
                <a:rPr lang="zh-CN" altLang="en-US" sz="1600" dirty="0">
                  <a:latin typeface="Courier New" panose="02070309020205020404" charset="0"/>
                  <a:ea typeface="宋体" panose="02010600030101010101" pitchFamily="2" charset="-122"/>
                  <a:sym typeface="+mn-ea"/>
                </a:rPr>
                <a:t>第</a:t>
              </a:r>
              <a:r>
                <a:rPr lang="en-US" altLang="zh-CN" sz="1600" dirty="0">
                  <a:latin typeface="Courier New" panose="02070309020205020404" charset="0"/>
                  <a:ea typeface="宋体" panose="02010600030101010101" pitchFamily="2" charset="-122"/>
                  <a:sym typeface="+mn-ea"/>
                </a:rPr>
                <a:t>1</a:t>
              </a:r>
              <a:r>
                <a:rPr lang="zh-CN" altLang="en-US" sz="1600" dirty="0">
                  <a:latin typeface="Courier New" panose="02070309020205020404" charset="0"/>
                  <a:ea typeface="宋体" panose="02010600030101010101" pitchFamily="2" charset="-122"/>
                  <a:sym typeface="+mn-ea"/>
                </a:rPr>
                <a:t>次差异备份</a:t>
              </a:r>
              <a:r>
                <a:rPr lang="en-US" altLang="zh-CN" sz="1600" dirty="0">
                  <a:latin typeface="Courier New" panose="02070309020205020404" charset="0"/>
                  <a:ea typeface="宋体" panose="02010600030101010101" pitchFamily="2" charset="-122"/>
                  <a:sym typeface="+mn-ea"/>
                </a:rPr>
                <a:t>'</a:t>
              </a:r>
            </a:p>
            <a:p>
              <a:pPr indent="0"/>
              <a:r>
                <a:rPr lang="en-US" altLang="zh-CN" sz="1600" dirty="0">
                  <a:latin typeface="Courier New" panose="02070309020205020404" charset="0"/>
                  <a:ea typeface="宋体" panose="02010600030101010101" pitchFamily="2" charset="-122"/>
                  <a:sym typeface="+mn-ea"/>
                </a:rPr>
                <a:t>go</a:t>
              </a:r>
            </a:p>
            <a:p>
              <a:pPr indent="0"/>
              <a:r>
                <a:rPr lang="en-US" altLang="zh-CN" sz="1600" dirty="0">
                  <a:latin typeface="Courier New" panose="02070309020205020404" charset="0"/>
                  <a:ea typeface="宋体" panose="02010600030101010101" pitchFamily="2" charset="-122"/>
                  <a:sym typeface="+mn-ea"/>
                </a:rPr>
                <a:t>backup database </a:t>
              </a:r>
              <a:r>
                <a:rPr lang="en-US" altLang="zh-CN" sz="1600" dirty="0" err="1">
                  <a:latin typeface="Courier New" panose="02070309020205020404" charset="0"/>
                  <a:ea typeface="宋体" panose="02010600030101010101" pitchFamily="2" charset="-122"/>
                  <a:sym typeface="+mn-ea"/>
                </a:rPr>
                <a:t>jxgl</a:t>
              </a:r>
              <a:r>
                <a:rPr lang="en-US" altLang="zh-CN" sz="1600" dirty="0">
                  <a:latin typeface="Courier New" panose="02070309020205020404" charset="0"/>
                  <a:ea typeface="宋体" panose="02010600030101010101" pitchFamily="2" charset="-122"/>
                  <a:sym typeface="+mn-ea"/>
                </a:rPr>
                <a:t> to </a:t>
              </a:r>
              <a:r>
                <a:rPr lang="en-US" altLang="zh-CN" sz="1600" dirty="0" err="1" smtClean="0">
                  <a:latin typeface="Courier New" panose="02070309020205020404" charset="0"/>
                  <a:ea typeface="宋体" panose="02010600030101010101" pitchFamily="2" charset="-122"/>
                  <a:sym typeface="+mn-ea"/>
                </a:rPr>
                <a:t>mydiff</a:t>
              </a:r>
              <a:r>
                <a:rPr lang="en-US" altLang="zh-CN" sz="1600" dirty="0" smtClean="0">
                  <a:latin typeface="Courier New" panose="02070309020205020404" charset="0"/>
                  <a:ea typeface="宋体" panose="02010600030101010101" pitchFamily="2" charset="-122"/>
                  <a:sym typeface="+mn-ea"/>
                </a:rPr>
                <a:t> with </a:t>
              </a:r>
              <a:r>
                <a:rPr lang="en-US" altLang="zh-CN" sz="1600" dirty="0" err="1" smtClean="0">
                  <a:latin typeface="Courier New" panose="02070309020205020404" charset="0"/>
                  <a:ea typeface="宋体" panose="02010600030101010101" pitchFamily="2" charset="-122"/>
                  <a:sym typeface="+mn-ea"/>
                </a:rPr>
                <a:t>differential,noinit</a:t>
              </a:r>
              <a:r>
                <a:rPr lang="en-US" altLang="zh-CN" sz="1600" dirty="0">
                  <a:latin typeface="Courier New" panose="02070309020205020404" charset="0"/>
                  <a:ea typeface="宋体" panose="02010600030101010101" pitchFamily="2" charset="-122"/>
                  <a:sym typeface="+mn-ea"/>
                </a:rPr>
                <a:t>,</a:t>
              </a:r>
            </a:p>
            <a:p>
              <a:pPr indent="0"/>
              <a:r>
                <a:rPr lang="en-US" altLang="zh-CN" sz="1600" dirty="0">
                  <a:latin typeface="Courier New" panose="02070309020205020404" charset="0"/>
                  <a:ea typeface="宋体" panose="02010600030101010101" pitchFamily="2" charset="-122"/>
                  <a:sym typeface="+mn-ea"/>
                </a:rPr>
                <a:t>name='</a:t>
              </a:r>
              <a:r>
                <a:rPr lang="en-US" altLang="zh-CN" sz="1600" dirty="0" err="1">
                  <a:latin typeface="Courier New" panose="02070309020205020404" charset="0"/>
                  <a:ea typeface="宋体" panose="02010600030101010101" pitchFamily="2" charset="-122"/>
                  <a:sym typeface="+mn-ea"/>
                </a:rPr>
                <a:t>jxgl</a:t>
              </a:r>
              <a:r>
                <a:rPr lang="zh-CN" altLang="en-US" sz="1600" dirty="0">
                  <a:latin typeface="Courier New" panose="02070309020205020404" charset="0"/>
                  <a:ea typeface="宋体" panose="02010600030101010101" pitchFamily="2" charset="-122"/>
                  <a:sym typeface="+mn-ea"/>
                </a:rPr>
                <a:t>差异备份</a:t>
              </a:r>
              <a:r>
                <a:rPr lang="en-US" altLang="zh-CN" sz="1600" dirty="0">
                  <a:latin typeface="Courier New" panose="02070309020205020404" charset="0"/>
                  <a:ea typeface="宋体" panose="02010600030101010101" pitchFamily="2" charset="-122"/>
                  <a:sym typeface="+mn-ea"/>
                </a:rPr>
                <a:t>2',description='</a:t>
              </a:r>
              <a:r>
                <a:rPr lang="zh-CN" altLang="en-US" sz="1600" dirty="0">
                  <a:latin typeface="Courier New" panose="02070309020205020404" charset="0"/>
                  <a:ea typeface="宋体" panose="02010600030101010101" pitchFamily="2" charset="-122"/>
                  <a:sym typeface="+mn-ea"/>
                </a:rPr>
                <a:t>第</a:t>
              </a:r>
              <a:r>
                <a:rPr lang="en-US" altLang="zh-CN" sz="1600" dirty="0">
                  <a:latin typeface="Courier New" panose="02070309020205020404" charset="0"/>
                  <a:ea typeface="宋体" panose="02010600030101010101" pitchFamily="2" charset="-122"/>
                  <a:sym typeface="+mn-ea"/>
                </a:rPr>
                <a:t>2</a:t>
              </a:r>
              <a:r>
                <a:rPr lang="zh-CN" altLang="en-US" sz="1600" dirty="0">
                  <a:latin typeface="Courier New" panose="02070309020205020404" charset="0"/>
                  <a:ea typeface="宋体" panose="02010600030101010101" pitchFamily="2" charset="-122"/>
                  <a:sym typeface="+mn-ea"/>
                </a:rPr>
                <a:t>次差异备份</a:t>
              </a:r>
              <a:r>
                <a:rPr lang="en-US" altLang="zh-CN" sz="1600" dirty="0">
                  <a:latin typeface="Courier New" panose="02070309020205020404" charset="0"/>
                  <a:ea typeface="宋体" panose="02010600030101010101" pitchFamily="2" charset="-122"/>
                  <a:sym typeface="+mn-ea"/>
                </a:rPr>
                <a:t>'</a:t>
              </a:r>
            </a:p>
            <a:p>
              <a:pPr indent="0"/>
              <a:r>
                <a:rPr lang="en-US" altLang="zh-CN" sz="1600" dirty="0">
                  <a:latin typeface="Courier New" panose="02070309020205020404" charset="0"/>
                  <a:ea typeface="宋体" panose="02010600030101010101" pitchFamily="2" charset="-122"/>
                  <a:sym typeface="+mn-ea"/>
                </a:rPr>
                <a:t>go </a:t>
              </a:r>
            </a:p>
            <a:p>
              <a:pPr indent="0"/>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查看备份集信息</a:t>
              </a:r>
            </a:p>
            <a:p>
              <a:pPr indent="0"/>
              <a:r>
                <a:rPr lang="en-US" altLang="zh-CN" sz="1600" dirty="0">
                  <a:latin typeface="Courier New" panose="02070309020205020404" charset="0"/>
                  <a:ea typeface="宋体" panose="02010600030101010101" pitchFamily="2" charset="-122"/>
                  <a:sym typeface="+mn-ea"/>
                </a:rPr>
                <a:t>restore </a:t>
              </a:r>
              <a:r>
                <a:rPr lang="en-US" altLang="zh-CN" sz="1600" dirty="0" err="1">
                  <a:latin typeface="Courier New" panose="02070309020205020404" charset="0"/>
                  <a:ea typeface="宋体" panose="02010600030101010101" pitchFamily="2" charset="-122"/>
                  <a:sym typeface="+mn-ea"/>
                </a:rPr>
                <a:t>headeronly</a:t>
              </a:r>
              <a:r>
                <a:rPr lang="en-US" altLang="zh-CN" sz="1600" dirty="0">
                  <a:latin typeface="Courier New" panose="02070309020205020404" charset="0"/>
                  <a:ea typeface="宋体" panose="02010600030101010101" pitchFamily="2" charset="-122"/>
                  <a:sym typeface="+mn-ea"/>
                </a:rPr>
                <a:t> from </a:t>
              </a:r>
              <a:r>
                <a:rPr lang="en-US" altLang="zh-CN" sz="1600" dirty="0" err="1">
                  <a:latin typeface="Courier New" panose="02070309020205020404" charset="0"/>
                  <a:ea typeface="宋体" panose="02010600030101010101" pitchFamily="2" charset="-122"/>
                  <a:sym typeface="+mn-ea"/>
                </a:rPr>
                <a:t>mydiff</a:t>
              </a:r>
              <a:endParaRPr lang="en-US" altLang="zh-CN" sz="1600" dirty="0">
                <a:latin typeface="Courier New" panose="02070309020205020404" charset="0"/>
                <a:ea typeface="宋体" panose="02010600030101010101" pitchFamily="2" charset="-122"/>
                <a:sym typeface="+mn-ea"/>
              </a:endParaRPr>
            </a:p>
          </p:txBody>
        </p:sp>
        <p:sp>
          <p:nvSpPr>
            <p:cNvPr id="44" name="矩形 43"/>
            <p:cNvSpPr/>
            <p:nvPr/>
          </p:nvSpPr>
          <p:spPr>
            <a:xfrm>
              <a:off x="1088299" y="4153868"/>
              <a:ext cx="2241974" cy="37310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04】 </a:t>
              </a:r>
              <a:r>
                <a:rPr lang="zh-CN" altLang="en-US" b="1" dirty="0" smtClean="0">
                  <a:solidFill>
                    <a:schemeClr val="tx1">
                      <a:lumMod val="65000"/>
                      <a:lumOff val="35000"/>
                    </a:schemeClr>
                  </a:solidFill>
                </a:rPr>
                <a:t>在</a:t>
              </a:r>
              <a:r>
                <a:rPr lang="zh-CN" altLang="en-US" b="1" dirty="0">
                  <a:solidFill>
                    <a:schemeClr val="tx1">
                      <a:lumMod val="65000"/>
                      <a:lumOff val="35000"/>
                    </a:schemeClr>
                  </a:solidFill>
                </a:rPr>
                <a:t>完整恢复模式下，假设在对数据库</a:t>
              </a:r>
              <a:r>
                <a:rPr lang="en-US" altLang="zh-CN" b="1" dirty="0">
                  <a:solidFill>
                    <a:schemeClr val="tx1">
                      <a:lumMod val="65000"/>
                      <a:lumOff val="35000"/>
                    </a:schemeClr>
                  </a:solidFill>
                </a:rPr>
                <a:t>JXGL</a:t>
              </a:r>
              <a:r>
                <a:rPr lang="zh-CN" altLang="en-US" b="1" dirty="0">
                  <a:solidFill>
                    <a:schemeClr val="tx1">
                      <a:lumMod val="65000"/>
                      <a:lumOff val="35000"/>
                    </a:schemeClr>
                  </a:solidFill>
                </a:rPr>
                <a:t>进行完整备份后对数据库做了一些修改，然后再做一个差异备份。</a:t>
              </a:r>
            </a:p>
          </p:txBody>
        </p:sp>
      </p:grpSp>
    </p:spTree>
    <p:extLst>
      <p:ext uri="{BB962C8B-B14F-4D97-AF65-F5344CB8AC3E}">
        <p14:creationId xmlns:p14="http://schemas.microsoft.com/office/powerpoint/2010/main" val="2108117328"/>
      </p:ext>
    </p:extLst>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6096000" y="1790799"/>
            <a:ext cx="0" cy="411470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5495222"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T-SQL</a:t>
            </a:r>
            <a:r>
              <a:rPr lang="zh-CN" altLang="en-US" sz="3200" b="1" dirty="0">
                <a:solidFill>
                  <a:srgbClr val="2980B9"/>
                </a:solidFill>
                <a:ea typeface="微软雅黑" panose="020B0503020204020204" charset="-122"/>
              </a:rPr>
              <a:t>语句执行备份操作</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1" name="组合 40"/>
          <p:cNvGrpSpPr/>
          <p:nvPr/>
        </p:nvGrpSpPr>
        <p:grpSpPr>
          <a:xfrm>
            <a:off x="894390" y="1312267"/>
            <a:ext cx="4835850" cy="2340900"/>
            <a:chOff x="1088299" y="4153868"/>
            <a:chExt cx="2241974" cy="1033946"/>
          </a:xfrm>
        </p:grpSpPr>
        <p:sp>
          <p:nvSpPr>
            <p:cNvPr id="43" name="矩形 42"/>
            <p:cNvSpPr/>
            <p:nvPr/>
          </p:nvSpPr>
          <p:spPr>
            <a:xfrm>
              <a:off x="1088299" y="4385762"/>
              <a:ext cx="2142923" cy="802052"/>
            </a:xfrm>
            <a:prstGeom prst="rect">
              <a:avLst/>
            </a:prstGeom>
          </p:spPr>
          <p:txBody>
            <a:bodyPr wrap="square">
              <a:spAutoFit/>
              <a:scene3d>
                <a:camera prst="orthographicFront"/>
                <a:lightRig rig="threePt" dir="t"/>
              </a:scene3d>
              <a:sp3d contourW="6350"/>
            </a:bodyPr>
            <a:lstStyle/>
            <a:p>
              <a:pPr indent="0"/>
              <a:r>
                <a:rPr lang="en-US" altLang="zh-CN" sz="1600" dirty="0">
                  <a:latin typeface="Courier New" panose="02070309020205020404" charset="0"/>
                  <a:ea typeface="宋体" panose="02010600030101010101" pitchFamily="2" charset="-122"/>
                  <a:sym typeface="+mn-ea"/>
                </a:rPr>
                <a:t>backup log &lt;</a:t>
              </a:r>
              <a:r>
                <a:rPr lang="zh-CN" altLang="en-US" sz="1600" dirty="0">
                  <a:latin typeface="Courier New" panose="02070309020205020404" charset="0"/>
                  <a:ea typeface="宋体" panose="02010600030101010101" pitchFamily="2" charset="-122"/>
                  <a:sym typeface="+mn-ea"/>
                </a:rPr>
                <a:t>数据库名称</a:t>
              </a:r>
              <a:r>
                <a:rPr lang="en-US" altLang="zh-CN" sz="1600" dirty="0">
                  <a:latin typeface="Courier New" panose="02070309020205020404" charset="0"/>
                  <a:ea typeface="宋体" panose="02010600030101010101" pitchFamily="2" charset="-122"/>
                  <a:sym typeface="+mn-ea"/>
                </a:rPr>
                <a:t>&gt; </a:t>
              </a:r>
            </a:p>
            <a:p>
              <a:pPr indent="0"/>
              <a:r>
                <a:rPr lang="en-US" altLang="zh-CN" sz="1600" dirty="0">
                  <a:latin typeface="Courier New" panose="02070309020205020404" charset="0"/>
                  <a:ea typeface="宋体" panose="02010600030101010101" pitchFamily="2" charset="-122"/>
                  <a:sym typeface="+mn-ea"/>
                </a:rPr>
                <a:t>to &lt;</a:t>
              </a:r>
              <a:r>
                <a:rPr lang="zh-CN" altLang="en-US" sz="1600" dirty="0">
                  <a:latin typeface="Courier New" panose="02070309020205020404" charset="0"/>
                  <a:ea typeface="宋体" panose="02010600030101010101" pitchFamily="2" charset="-122"/>
                  <a:sym typeface="+mn-ea"/>
                </a:rPr>
                <a:t>备份设备</a:t>
              </a:r>
              <a:r>
                <a:rPr lang="en-US" altLang="zh-CN" sz="1600" dirty="0">
                  <a:latin typeface="Courier New" panose="02070309020205020404" charset="0"/>
                  <a:ea typeface="宋体" panose="02010600030101010101" pitchFamily="2" charset="-122"/>
                  <a:sym typeface="+mn-ea"/>
                </a:rPr>
                <a:t>&gt;[,...n]</a:t>
              </a:r>
            </a:p>
            <a:p>
              <a:pPr indent="0"/>
              <a:r>
                <a:rPr lang="en-US" altLang="zh-CN" sz="1600" dirty="0">
                  <a:latin typeface="Courier New" panose="02070309020205020404" charset="0"/>
                  <a:ea typeface="宋体" panose="02010600030101010101" pitchFamily="2" charset="-122"/>
                  <a:sym typeface="+mn-ea"/>
                </a:rPr>
                <a:t>[with</a:t>
              </a:r>
            </a:p>
            <a:p>
              <a:pPr indent="0"/>
              <a:r>
                <a:rPr lang="en-US" altLang="zh-CN" sz="1600" dirty="0">
                  <a:latin typeface="Courier New" panose="02070309020205020404" charset="0"/>
                  <a:ea typeface="宋体" panose="02010600030101010101" pitchFamily="2" charset="-122"/>
                  <a:sym typeface="+mn-ea"/>
                </a:rPr>
                <a:t>[[,]name=</a:t>
              </a:r>
              <a:r>
                <a:rPr lang="zh-CN" altLang="en-US" sz="1600" dirty="0">
                  <a:latin typeface="Courier New" panose="02070309020205020404" charset="0"/>
                  <a:ea typeface="宋体" panose="02010600030101010101" pitchFamily="2" charset="-122"/>
                  <a:sym typeface="+mn-ea"/>
                </a:rPr>
                <a:t>备份集名称</a:t>
              </a:r>
              <a:r>
                <a:rPr lang="en-US" altLang="zh-CN" sz="1600" dirty="0">
                  <a:latin typeface="Courier New" panose="02070309020205020404" charset="0"/>
                  <a:ea typeface="宋体" panose="02010600030101010101" pitchFamily="2" charset="-122"/>
                  <a:sym typeface="+mn-ea"/>
                </a:rPr>
                <a:t>]</a:t>
              </a:r>
            </a:p>
            <a:p>
              <a:pPr indent="0"/>
              <a:r>
                <a:rPr lang="en-US" altLang="zh-CN" sz="1600" dirty="0">
                  <a:latin typeface="Courier New" panose="02070309020205020404" charset="0"/>
                  <a:ea typeface="宋体" panose="02010600030101010101" pitchFamily="2" charset="-122"/>
                  <a:sym typeface="+mn-ea"/>
                </a:rPr>
                <a:t>[[,]description='</a:t>
              </a:r>
              <a:r>
                <a:rPr lang="zh-CN" altLang="en-US" sz="1600" dirty="0">
                  <a:latin typeface="Courier New" panose="02070309020205020404" charset="0"/>
                  <a:ea typeface="宋体" panose="02010600030101010101" pitchFamily="2" charset="-122"/>
                  <a:sym typeface="+mn-ea"/>
                </a:rPr>
                <a:t>备份描述文本</a:t>
              </a:r>
              <a:r>
                <a:rPr lang="en-US" altLang="zh-CN" sz="1600" dirty="0">
                  <a:latin typeface="Courier New" panose="02070309020205020404" charset="0"/>
                  <a:ea typeface="宋体" panose="02010600030101010101" pitchFamily="2" charset="-122"/>
                  <a:sym typeface="+mn-ea"/>
                </a:rPr>
                <a:t>']</a:t>
              </a:r>
            </a:p>
            <a:p>
              <a:pPr indent="0"/>
              <a:r>
                <a:rPr lang="en-US" altLang="zh-CN" sz="1600" dirty="0">
                  <a:latin typeface="Courier New" panose="02070309020205020404" charset="0"/>
                  <a:ea typeface="宋体" panose="02010600030101010101" pitchFamily="2" charset="-122"/>
                  <a:sym typeface="+mn-ea"/>
                </a:rPr>
                <a:t>[[,]{</a:t>
              </a:r>
              <a:r>
                <a:rPr lang="en-US" altLang="zh-CN" sz="1600" dirty="0" err="1">
                  <a:latin typeface="Courier New" panose="02070309020205020404" charset="0"/>
                  <a:ea typeface="宋体" panose="02010600030101010101" pitchFamily="2" charset="-122"/>
                  <a:sym typeface="+mn-ea"/>
                </a:rPr>
                <a:t>init|noinit</a:t>
              </a:r>
              <a:r>
                <a:rPr lang="en-US" altLang="zh-CN" sz="1600" dirty="0">
                  <a:latin typeface="Courier New" panose="02070309020205020404" charset="0"/>
                  <a:ea typeface="宋体" panose="02010600030101010101" pitchFamily="2" charset="-122"/>
                  <a:sym typeface="+mn-ea"/>
                </a:rPr>
                <a:t>}]]</a:t>
              </a:r>
            </a:p>
            <a:p>
              <a:pPr indent="0"/>
              <a:r>
                <a:rPr lang="en-US" altLang="zh-CN" sz="1600" dirty="0">
                  <a:latin typeface="Courier New" panose="02070309020205020404" charset="0"/>
                  <a:ea typeface="宋体" panose="02010600030101010101" pitchFamily="2" charset="-122"/>
                  <a:sym typeface="+mn-ea"/>
                </a:rPr>
                <a:t>[[,] {</a:t>
              </a:r>
              <a:r>
                <a:rPr lang="en-US" altLang="zh-CN" sz="1600" dirty="0" err="1">
                  <a:latin typeface="Courier New" panose="02070309020205020404" charset="0"/>
                  <a:ea typeface="宋体" panose="02010600030101010101" pitchFamily="2" charset="-122"/>
                  <a:sym typeface="+mn-ea"/>
                </a:rPr>
                <a:t>norecovery|no_truncate</a:t>
              </a:r>
              <a:r>
                <a:rPr lang="en-US" altLang="zh-CN" sz="1600" dirty="0">
                  <a:latin typeface="Courier New" panose="02070309020205020404" charset="0"/>
                  <a:ea typeface="宋体" panose="02010600030101010101" pitchFamily="2" charset="-122"/>
                  <a:sym typeface="+mn-ea"/>
                </a:rPr>
                <a:t>}]]</a:t>
              </a:r>
            </a:p>
          </p:txBody>
        </p:sp>
        <p:sp>
          <p:nvSpPr>
            <p:cNvPr id="44" name="矩形 43"/>
            <p:cNvSpPr/>
            <p:nvPr/>
          </p:nvSpPr>
          <p:spPr>
            <a:xfrm>
              <a:off x="1088299" y="4153868"/>
              <a:ext cx="2241974" cy="187599"/>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事务日志语句语法格式</a:t>
              </a:r>
            </a:p>
          </p:txBody>
        </p:sp>
      </p:grpSp>
      <p:grpSp>
        <p:nvGrpSpPr>
          <p:cNvPr id="45" name="组合 44"/>
          <p:cNvGrpSpPr/>
          <p:nvPr/>
        </p:nvGrpSpPr>
        <p:grpSpPr>
          <a:xfrm>
            <a:off x="6761790" y="1312258"/>
            <a:ext cx="4835850" cy="2833341"/>
            <a:chOff x="1088299" y="4153868"/>
            <a:chExt cx="2241974" cy="1251452"/>
          </a:xfrm>
        </p:grpSpPr>
        <p:sp>
          <p:nvSpPr>
            <p:cNvPr id="46" name="矩形 45"/>
            <p:cNvSpPr/>
            <p:nvPr/>
          </p:nvSpPr>
          <p:spPr>
            <a:xfrm>
              <a:off x="1088299" y="4385762"/>
              <a:ext cx="2142923" cy="1019558"/>
            </a:xfrm>
            <a:prstGeom prst="rect">
              <a:avLst/>
            </a:prstGeom>
          </p:spPr>
          <p:txBody>
            <a:bodyPr wrap="square">
              <a:spAutoFit/>
              <a:scene3d>
                <a:camera prst="orthographicFront"/>
                <a:lightRig rig="threePt" dir="t"/>
              </a:scene3d>
              <a:sp3d contourW="6350"/>
            </a:bodyPr>
            <a:lstStyle/>
            <a:p>
              <a:pPr indent="0"/>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1</a:t>
              </a:r>
              <a:r>
                <a:rPr lang="zh-CN" altLang="en-US" sz="1600" dirty="0">
                  <a:latin typeface="Courier New" panose="02070309020205020404" charset="0"/>
                  <a:ea typeface="宋体" panose="02010600030101010101" pitchFamily="2" charset="-122"/>
                  <a:sym typeface="+mn-ea"/>
                </a:rPr>
                <a:t>）</a:t>
              </a:r>
              <a:r>
                <a:rPr lang="en-US" altLang="zh-CN" sz="1600" dirty="0" err="1">
                  <a:latin typeface="Courier New" panose="02070309020205020404" charset="0"/>
                  <a:ea typeface="宋体" panose="02010600030101010101" pitchFamily="2" charset="-122"/>
                  <a:sym typeface="+mn-ea"/>
                </a:rPr>
                <a:t>norecovery</a:t>
              </a:r>
              <a:r>
                <a:rPr lang="zh-CN" altLang="en-US" sz="1600" dirty="0" smtClean="0">
                  <a:latin typeface="Courier New" panose="02070309020205020404" charset="0"/>
                  <a:ea typeface="宋体" panose="02010600030101010101" pitchFamily="2" charset="-122"/>
                  <a:sym typeface="+mn-ea"/>
                </a:rPr>
                <a:t>：指定备份</a:t>
              </a:r>
              <a:r>
                <a:rPr lang="zh-CN" altLang="en-US" sz="1600" dirty="0">
                  <a:latin typeface="Courier New" panose="02070309020205020404" charset="0"/>
                  <a:ea typeface="宋体" panose="02010600030101010101" pitchFamily="2" charset="-122"/>
                  <a:sym typeface="+mn-ea"/>
                </a:rPr>
                <a:t>尾事务日志并使数据库处于还原状态，在执行</a:t>
              </a:r>
              <a:r>
                <a:rPr lang="en-US" altLang="zh-CN" sz="1600" dirty="0">
                  <a:latin typeface="Courier New" panose="02070309020205020404" charset="0"/>
                  <a:ea typeface="宋体" panose="02010600030101010101" pitchFamily="2" charset="-122"/>
                  <a:sym typeface="+mn-ea"/>
                </a:rPr>
                <a:t>restore</a:t>
              </a:r>
              <a:r>
                <a:rPr lang="zh-CN" altLang="en-US" sz="1600" dirty="0">
                  <a:latin typeface="Courier New" panose="02070309020205020404" charset="0"/>
                  <a:ea typeface="宋体" panose="02010600030101010101" pitchFamily="2" charset="-122"/>
                  <a:sym typeface="+mn-ea"/>
                </a:rPr>
                <a:t>操作之前需要保存日志尾部；</a:t>
              </a:r>
            </a:p>
            <a:p>
              <a:pPr indent="0"/>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2</a:t>
              </a:r>
              <a:r>
                <a:rPr lang="zh-CN" altLang="en-US" sz="1600" dirty="0">
                  <a:latin typeface="Courier New" panose="02070309020205020404" charset="0"/>
                  <a:ea typeface="宋体" panose="02010600030101010101" pitchFamily="2" charset="-122"/>
                  <a:sym typeface="+mn-ea"/>
                </a:rPr>
                <a:t>）</a:t>
              </a:r>
              <a:r>
                <a:rPr lang="en-US" altLang="zh-CN" sz="1600" dirty="0" err="1">
                  <a:latin typeface="Courier New" panose="02070309020205020404" charset="0"/>
                  <a:ea typeface="宋体" panose="02010600030101010101" pitchFamily="2" charset="-122"/>
                  <a:sym typeface="+mn-ea"/>
                </a:rPr>
                <a:t>no_truncate</a:t>
              </a:r>
              <a:r>
                <a:rPr lang="zh-CN" altLang="en-US" sz="1600" dirty="0" smtClean="0">
                  <a:latin typeface="Courier New" panose="02070309020205020404" charset="0"/>
                  <a:ea typeface="宋体" panose="02010600030101010101" pitchFamily="2" charset="-122"/>
                  <a:sym typeface="+mn-ea"/>
                </a:rPr>
                <a:t>：指定备份</a:t>
              </a:r>
              <a:r>
                <a:rPr lang="zh-CN" altLang="en-US" sz="1600" dirty="0">
                  <a:latin typeface="Courier New" panose="02070309020205020404" charset="0"/>
                  <a:ea typeface="宋体" panose="02010600030101010101" pitchFamily="2" charset="-122"/>
                  <a:sym typeface="+mn-ea"/>
                </a:rPr>
                <a:t>事务日志后不截断不活动日志，并使数据库尝试备份；</a:t>
              </a:r>
            </a:p>
            <a:p>
              <a:pPr indent="0"/>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3</a:t>
              </a:r>
              <a:r>
                <a:rPr lang="zh-CN" altLang="en-US" sz="1600" dirty="0">
                  <a:latin typeface="Courier New" panose="02070309020205020404" charset="0"/>
                  <a:ea typeface="宋体" panose="02010600030101010101" pitchFamily="2" charset="-122"/>
                  <a:sym typeface="+mn-ea"/>
                </a:rPr>
                <a:t>）</a:t>
              </a:r>
              <a:r>
                <a:rPr lang="en-US" altLang="zh-CN" sz="1600" dirty="0" err="1">
                  <a:latin typeface="Courier New" panose="02070309020205020404" charset="0"/>
                  <a:ea typeface="宋体" panose="02010600030101010101" pitchFamily="2" charset="-122"/>
                  <a:sym typeface="+mn-ea"/>
                </a:rPr>
                <a:t>norecovery</a:t>
              </a:r>
              <a:r>
                <a:rPr lang="zh-CN" altLang="en-US" sz="1600" dirty="0">
                  <a:latin typeface="Courier New" panose="02070309020205020404" charset="0"/>
                  <a:ea typeface="宋体" panose="02010600030101010101" pitchFamily="2" charset="-122"/>
                  <a:sym typeface="+mn-ea"/>
                </a:rPr>
                <a:t>和</a:t>
              </a:r>
              <a:r>
                <a:rPr lang="en-US" altLang="zh-CN" sz="1600" dirty="0" err="1">
                  <a:latin typeface="Courier New" panose="02070309020205020404" charset="0"/>
                  <a:ea typeface="宋体" panose="02010600030101010101" pitchFamily="2" charset="-122"/>
                  <a:sym typeface="+mn-ea"/>
                </a:rPr>
                <a:t>no_truncate</a:t>
              </a:r>
              <a:r>
                <a:rPr lang="zh-CN" altLang="en-US" sz="1600" dirty="0">
                  <a:latin typeface="Courier New" panose="02070309020205020404" charset="0"/>
                  <a:ea typeface="宋体" panose="02010600030101010101" pitchFamily="2" charset="-122"/>
                  <a:sym typeface="+mn-ea"/>
                </a:rPr>
                <a:t>：联合使用时，表示执行最大程度的日志备份（跳过日志截断），并自动将数据库置于正在还原状态，</a:t>
              </a:r>
            </a:p>
            <a:p>
              <a:pPr indent="0"/>
              <a:r>
                <a:rPr lang="en-US" altLang="zh-CN" sz="1600" dirty="0">
                  <a:latin typeface="Courier New" panose="02070309020205020404" charset="0"/>
                  <a:ea typeface="宋体" panose="02010600030101010101" pitchFamily="2" charset="-122"/>
                  <a:sym typeface="+mn-ea"/>
                </a:rPr>
                <a:t>4</a:t>
              </a:r>
              <a:r>
                <a:rPr lang="zh-CN" altLang="en-US" sz="1600" dirty="0">
                  <a:latin typeface="Courier New" panose="02070309020205020404" charset="0"/>
                  <a:ea typeface="宋体" panose="02010600030101010101" pitchFamily="2" charset="-122"/>
                  <a:sym typeface="+mn-ea"/>
                </a:rPr>
                <a:t>）其它选项含义与完整备份类似。</a:t>
              </a:r>
            </a:p>
          </p:txBody>
        </p:sp>
        <p:sp>
          <p:nvSpPr>
            <p:cNvPr id="47" name="矩形 46"/>
            <p:cNvSpPr/>
            <p:nvPr/>
          </p:nvSpPr>
          <p:spPr>
            <a:xfrm>
              <a:off x="1088299" y="4153868"/>
              <a:ext cx="2241974" cy="174967"/>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说明</a:t>
              </a:r>
            </a:p>
          </p:txBody>
        </p:sp>
      </p:grpSp>
    </p:spTree>
    <p:extLst>
      <p:ext uri="{BB962C8B-B14F-4D97-AF65-F5344CB8AC3E}">
        <p14:creationId xmlns:p14="http://schemas.microsoft.com/office/powerpoint/2010/main" val="2911332682"/>
      </p:ext>
    </p:extLst>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5495222"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T-SQL</a:t>
            </a:r>
            <a:r>
              <a:rPr lang="zh-CN" altLang="en-US" sz="3200" b="1" dirty="0">
                <a:solidFill>
                  <a:srgbClr val="2980B9"/>
                </a:solidFill>
                <a:ea typeface="微软雅黑" panose="020B0503020204020204" charset="-122"/>
              </a:rPr>
              <a:t>语句执行备份操作</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1" name="组合 40"/>
          <p:cNvGrpSpPr/>
          <p:nvPr/>
        </p:nvGrpSpPr>
        <p:grpSpPr>
          <a:xfrm>
            <a:off x="894389" y="1312242"/>
            <a:ext cx="11297611" cy="4614777"/>
            <a:chOff x="1088299" y="4153868"/>
            <a:chExt cx="2241974" cy="2274080"/>
          </a:xfrm>
        </p:grpSpPr>
        <p:sp>
          <p:nvSpPr>
            <p:cNvPr id="43" name="矩形 42"/>
            <p:cNvSpPr/>
            <p:nvPr/>
          </p:nvSpPr>
          <p:spPr>
            <a:xfrm>
              <a:off x="1088299" y="4441113"/>
              <a:ext cx="2215761" cy="1986835"/>
            </a:xfrm>
            <a:prstGeom prst="rect">
              <a:avLst/>
            </a:prstGeom>
          </p:spPr>
          <p:txBody>
            <a:bodyPr wrap="square">
              <a:spAutoFit/>
              <a:scene3d>
                <a:camera prst="orthographicFront"/>
                <a:lightRig rig="threePt" dir="t"/>
              </a:scene3d>
              <a:sp3d contourW="6350"/>
            </a:bodyPr>
            <a:lstStyle/>
            <a:p>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切换到完整恢复模式下</a:t>
              </a:r>
            </a:p>
            <a:p>
              <a:r>
                <a:rPr lang="en-US" altLang="zh-CN" sz="1600" dirty="0">
                  <a:latin typeface="Courier New" panose="02070309020205020404" charset="0"/>
                  <a:ea typeface="宋体" panose="02010600030101010101" pitchFamily="2" charset="-122"/>
                  <a:sym typeface="+mn-ea"/>
                </a:rPr>
                <a:t>alter database </a:t>
              </a:r>
              <a:r>
                <a:rPr lang="en-US" altLang="zh-CN" sz="1600" dirty="0" err="1">
                  <a:latin typeface="Courier New" panose="02070309020205020404" charset="0"/>
                  <a:ea typeface="宋体" panose="02010600030101010101" pitchFamily="2" charset="-122"/>
                  <a:sym typeface="+mn-ea"/>
                </a:rPr>
                <a:t>jxgl</a:t>
              </a:r>
              <a:r>
                <a:rPr lang="en-US" altLang="zh-CN" sz="1600" dirty="0">
                  <a:latin typeface="Courier New" panose="02070309020205020404" charset="0"/>
                  <a:ea typeface="宋体" panose="02010600030101010101" pitchFamily="2" charset="-122"/>
                  <a:sym typeface="+mn-ea"/>
                </a:rPr>
                <a:t> set recovery full</a:t>
              </a:r>
            </a:p>
            <a:p>
              <a:r>
                <a:rPr lang="en-US" altLang="zh-CN" sz="1600" dirty="0">
                  <a:latin typeface="Courier New" panose="02070309020205020404" charset="0"/>
                  <a:ea typeface="宋体" panose="02010600030101010101" pitchFamily="2" charset="-122"/>
                  <a:sym typeface="+mn-ea"/>
                </a:rPr>
                <a:t>go</a:t>
              </a:r>
            </a:p>
            <a:p>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创建一个备份设备</a:t>
              </a:r>
            </a:p>
            <a:p>
              <a:r>
                <a:rPr lang="en-US" altLang="zh-CN" sz="1600" dirty="0">
                  <a:latin typeface="Courier New" panose="02070309020205020404" charset="0"/>
                  <a:ea typeface="宋体" panose="02010600030101010101" pitchFamily="2" charset="-122"/>
                  <a:sym typeface="+mn-ea"/>
                </a:rPr>
                <a:t>exec </a:t>
              </a:r>
              <a:r>
                <a:rPr lang="en-US" altLang="zh-CN" sz="1600" dirty="0" err="1">
                  <a:latin typeface="Courier New" panose="02070309020205020404" charset="0"/>
                  <a:ea typeface="宋体" panose="02010600030101010101" pitchFamily="2" charset="-122"/>
                  <a:sym typeface="+mn-ea"/>
                </a:rPr>
                <a:t>sp_addumpdevice</a:t>
              </a:r>
              <a:r>
                <a:rPr lang="en-US" altLang="zh-CN" sz="1600" dirty="0">
                  <a:latin typeface="Courier New" panose="02070309020205020404" charset="0"/>
                  <a:ea typeface="宋体" panose="02010600030101010101" pitchFamily="2" charset="-122"/>
                  <a:sym typeface="+mn-ea"/>
                </a:rPr>
                <a:t> 'disk','</a:t>
              </a:r>
              <a:r>
                <a:rPr lang="en-US" altLang="zh-CN" sz="1600" dirty="0" err="1">
                  <a:latin typeface="Courier New" panose="02070309020205020404" charset="0"/>
                  <a:ea typeface="宋体" panose="02010600030101010101" pitchFamily="2" charset="-122"/>
                  <a:sym typeface="+mn-ea"/>
                </a:rPr>
                <a:t>mylog</a:t>
              </a:r>
              <a:r>
                <a:rPr lang="en-US" altLang="zh-CN" sz="1600" dirty="0">
                  <a:latin typeface="Courier New" panose="02070309020205020404" charset="0"/>
                  <a:ea typeface="宋体" panose="02010600030101010101" pitchFamily="2" charset="-122"/>
                  <a:sym typeface="+mn-ea"/>
                </a:rPr>
                <a:t>','d:\backup\</a:t>
              </a:r>
              <a:r>
                <a:rPr lang="en-US" altLang="zh-CN" sz="1600" dirty="0" err="1">
                  <a:latin typeface="Courier New" panose="02070309020205020404" charset="0"/>
                  <a:ea typeface="宋体" panose="02010600030101010101" pitchFamily="2" charset="-122"/>
                  <a:sym typeface="+mn-ea"/>
                </a:rPr>
                <a:t>mylog.bak</a:t>
              </a:r>
              <a:r>
                <a:rPr lang="en-US" altLang="zh-CN" sz="1600" dirty="0">
                  <a:latin typeface="Courier New" panose="02070309020205020404" charset="0"/>
                  <a:ea typeface="宋体" panose="02010600030101010101" pitchFamily="2" charset="-122"/>
                  <a:sym typeface="+mn-ea"/>
                </a:rPr>
                <a:t>'</a:t>
              </a:r>
            </a:p>
            <a:p>
              <a:r>
                <a:rPr lang="en-US" altLang="zh-CN" sz="1600" dirty="0">
                  <a:latin typeface="Courier New" panose="02070309020205020404" charset="0"/>
                  <a:ea typeface="宋体" panose="02010600030101010101" pitchFamily="2" charset="-122"/>
                  <a:sym typeface="+mn-ea"/>
                </a:rPr>
                <a:t>go</a:t>
              </a:r>
            </a:p>
            <a:p>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完整备份数据库</a:t>
              </a:r>
              <a:r>
                <a:rPr lang="en-US" altLang="zh-CN" sz="1600" dirty="0" err="1">
                  <a:latin typeface="Courier New" panose="02070309020205020404" charset="0"/>
                  <a:ea typeface="宋体" panose="02010600030101010101" pitchFamily="2" charset="-122"/>
                  <a:sym typeface="+mn-ea"/>
                </a:rPr>
                <a:t>jxgl</a:t>
              </a:r>
              <a:r>
                <a:rPr lang="zh-CN" altLang="en-US" sz="1600" dirty="0">
                  <a:latin typeface="Courier New" panose="02070309020205020404" charset="0"/>
                  <a:ea typeface="宋体" panose="02010600030101010101" pitchFamily="2" charset="-122"/>
                  <a:sym typeface="+mn-ea"/>
                </a:rPr>
                <a:t>（基础部分）</a:t>
              </a:r>
            </a:p>
            <a:p>
              <a:r>
                <a:rPr lang="en-US" altLang="zh-CN" sz="1600" dirty="0">
                  <a:latin typeface="Courier New" panose="02070309020205020404" charset="0"/>
                  <a:ea typeface="宋体" panose="02010600030101010101" pitchFamily="2" charset="-122"/>
                  <a:sym typeface="+mn-ea"/>
                </a:rPr>
                <a:t>backup database </a:t>
              </a:r>
              <a:r>
                <a:rPr lang="en-US" altLang="zh-CN" sz="1600" dirty="0" err="1">
                  <a:latin typeface="Courier New" panose="02070309020205020404" charset="0"/>
                  <a:ea typeface="宋体" panose="02010600030101010101" pitchFamily="2" charset="-122"/>
                  <a:sym typeface="+mn-ea"/>
                </a:rPr>
                <a:t>jxgl</a:t>
              </a:r>
              <a:r>
                <a:rPr lang="en-US" altLang="zh-CN" sz="1600" dirty="0">
                  <a:latin typeface="Courier New" panose="02070309020205020404" charset="0"/>
                  <a:ea typeface="宋体" panose="02010600030101010101" pitchFamily="2" charset="-122"/>
                  <a:sym typeface="+mn-ea"/>
                </a:rPr>
                <a:t> to </a:t>
              </a:r>
              <a:r>
                <a:rPr lang="en-US" altLang="zh-CN" sz="1600" dirty="0" err="1">
                  <a:latin typeface="Courier New" panose="02070309020205020404" charset="0"/>
                  <a:ea typeface="宋体" panose="02010600030101010101" pitchFamily="2" charset="-122"/>
                  <a:sym typeface="+mn-ea"/>
                </a:rPr>
                <a:t>mylog</a:t>
              </a:r>
              <a:r>
                <a:rPr lang="en-US" altLang="zh-CN" sz="1600" dirty="0">
                  <a:latin typeface="Courier New" panose="02070309020205020404" charset="0"/>
                  <a:ea typeface="宋体" panose="02010600030101010101" pitchFamily="2" charset="-122"/>
                  <a:sym typeface="+mn-ea"/>
                </a:rPr>
                <a:t> with name='</a:t>
              </a:r>
              <a:r>
                <a:rPr lang="en-US" altLang="zh-CN" sz="1600" dirty="0" err="1">
                  <a:latin typeface="Courier New" panose="02070309020205020404" charset="0"/>
                  <a:ea typeface="宋体" panose="02010600030101010101" pitchFamily="2" charset="-122"/>
                  <a:sym typeface="+mn-ea"/>
                </a:rPr>
                <a:t>jxg</a:t>
              </a:r>
              <a:r>
                <a:rPr lang="zh-CN" altLang="en-US" sz="1600" dirty="0">
                  <a:latin typeface="Courier New" panose="02070309020205020404" charset="0"/>
                  <a:ea typeface="宋体" panose="02010600030101010101" pitchFamily="2" charset="-122"/>
                  <a:sym typeface="+mn-ea"/>
                </a:rPr>
                <a:t>完整备份</a:t>
              </a:r>
              <a:r>
                <a:rPr lang="en-US" altLang="zh-CN" sz="1600" dirty="0">
                  <a:latin typeface="Courier New" panose="02070309020205020404" charset="0"/>
                  <a:ea typeface="宋体" panose="02010600030101010101" pitchFamily="2" charset="-122"/>
                  <a:sym typeface="+mn-ea"/>
                </a:rPr>
                <a:t>3',description='</a:t>
              </a:r>
              <a:r>
                <a:rPr lang="zh-CN" altLang="en-US" sz="1600" dirty="0">
                  <a:latin typeface="Courier New" panose="02070309020205020404" charset="0"/>
                  <a:ea typeface="宋体" panose="02010600030101010101" pitchFamily="2" charset="-122"/>
                  <a:sym typeface="+mn-ea"/>
                </a:rPr>
                <a:t>完整备份</a:t>
              </a:r>
              <a:r>
                <a:rPr lang="en-US" altLang="zh-CN" sz="1600" dirty="0">
                  <a:latin typeface="Courier New" panose="02070309020205020404" charset="0"/>
                  <a:ea typeface="宋体" panose="02010600030101010101" pitchFamily="2" charset="-122"/>
                  <a:sym typeface="+mn-ea"/>
                </a:rPr>
                <a:t>3',format</a:t>
              </a:r>
            </a:p>
            <a:p>
              <a:r>
                <a:rPr lang="en-US" altLang="zh-CN" sz="1600" dirty="0">
                  <a:latin typeface="Courier New" panose="02070309020205020404" charset="0"/>
                  <a:ea typeface="宋体" panose="02010600030101010101" pitchFamily="2" charset="-122"/>
                  <a:sym typeface="+mn-ea"/>
                </a:rPr>
                <a:t>go</a:t>
              </a:r>
            </a:p>
            <a:p>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创建事务日志备份</a:t>
              </a:r>
              <a:r>
                <a:rPr lang="en-US" altLang="zh-CN" sz="1600" dirty="0">
                  <a:latin typeface="Courier New" panose="02070309020205020404" charset="0"/>
                  <a:ea typeface="宋体" panose="02010600030101010101" pitchFamily="2" charset="-122"/>
                  <a:sym typeface="+mn-ea"/>
                </a:rPr>
                <a:t>1</a:t>
              </a:r>
            </a:p>
            <a:p>
              <a:r>
                <a:rPr lang="en-US" altLang="zh-CN" sz="1600" dirty="0">
                  <a:latin typeface="Courier New" panose="02070309020205020404" charset="0"/>
                  <a:ea typeface="宋体" panose="02010600030101010101" pitchFamily="2" charset="-122"/>
                  <a:sym typeface="+mn-ea"/>
                </a:rPr>
                <a:t>backup log </a:t>
              </a:r>
              <a:r>
                <a:rPr lang="en-US" altLang="zh-CN" sz="1600" dirty="0" err="1">
                  <a:latin typeface="Courier New" panose="02070309020205020404" charset="0"/>
                  <a:ea typeface="宋体" panose="02010600030101010101" pitchFamily="2" charset="-122"/>
                  <a:sym typeface="+mn-ea"/>
                </a:rPr>
                <a:t>jxgl</a:t>
              </a:r>
              <a:r>
                <a:rPr lang="en-US" altLang="zh-CN" sz="1600" dirty="0">
                  <a:latin typeface="Courier New" panose="02070309020205020404" charset="0"/>
                  <a:ea typeface="宋体" panose="02010600030101010101" pitchFamily="2" charset="-122"/>
                  <a:sym typeface="+mn-ea"/>
                </a:rPr>
                <a:t> to </a:t>
              </a:r>
              <a:r>
                <a:rPr lang="en-US" altLang="zh-CN" sz="1600" dirty="0" err="1">
                  <a:latin typeface="Courier New" panose="02070309020205020404" charset="0"/>
                  <a:ea typeface="宋体" panose="02010600030101010101" pitchFamily="2" charset="-122"/>
                  <a:sym typeface="+mn-ea"/>
                </a:rPr>
                <a:t>mylog</a:t>
              </a:r>
              <a:r>
                <a:rPr lang="en-US" altLang="zh-CN" sz="1600" dirty="0">
                  <a:latin typeface="Courier New" panose="02070309020205020404" charset="0"/>
                  <a:ea typeface="宋体" panose="02010600030101010101" pitchFamily="2" charset="-122"/>
                  <a:sym typeface="+mn-ea"/>
                </a:rPr>
                <a:t> with name='</a:t>
              </a:r>
              <a:r>
                <a:rPr lang="en-US" altLang="zh-CN" sz="1600" dirty="0" err="1">
                  <a:latin typeface="Courier New" panose="02070309020205020404" charset="0"/>
                  <a:ea typeface="宋体" panose="02010600030101010101" pitchFamily="2" charset="-122"/>
                  <a:sym typeface="+mn-ea"/>
                </a:rPr>
                <a:t>jxgl</a:t>
              </a:r>
              <a:r>
                <a:rPr lang="zh-CN" altLang="en-US" sz="1600" dirty="0">
                  <a:latin typeface="Courier New" panose="02070309020205020404" charset="0"/>
                  <a:ea typeface="宋体" panose="02010600030101010101" pitchFamily="2" charset="-122"/>
                  <a:sym typeface="+mn-ea"/>
                </a:rPr>
                <a:t>日志备份</a:t>
              </a:r>
              <a:r>
                <a:rPr lang="en-US" altLang="zh-CN" sz="1600" dirty="0">
                  <a:latin typeface="Courier New" panose="02070309020205020404" charset="0"/>
                  <a:ea typeface="宋体" panose="02010600030101010101" pitchFamily="2" charset="-122"/>
                  <a:sym typeface="+mn-ea"/>
                </a:rPr>
                <a:t>1',description='</a:t>
              </a:r>
              <a:r>
                <a:rPr lang="zh-CN" altLang="en-US" sz="1600" dirty="0">
                  <a:latin typeface="Courier New" panose="02070309020205020404" charset="0"/>
                  <a:ea typeface="宋体" panose="02010600030101010101" pitchFamily="2" charset="-122"/>
                  <a:sym typeface="+mn-ea"/>
                </a:rPr>
                <a:t>第</a:t>
              </a:r>
              <a:r>
                <a:rPr lang="en-US" altLang="zh-CN" sz="1600" dirty="0">
                  <a:latin typeface="Courier New" panose="02070309020205020404" charset="0"/>
                  <a:ea typeface="宋体" panose="02010600030101010101" pitchFamily="2" charset="-122"/>
                  <a:sym typeface="+mn-ea"/>
                </a:rPr>
                <a:t>1</a:t>
              </a:r>
              <a:r>
                <a:rPr lang="zh-CN" altLang="en-US" sz="1600" dirty="0">
                  <a:latin typeface="Courier New" panose="02070309020205020404" charset="0"/>
                  <a:ea typeface="宋体" panose="02010600030101010101" pitchFamily="2" charset="-122"/>
                  <a:sym typeface="+mn-ea"/>
                </a:rPr>
                <a:t>次日志</a:t>
              </a:r>
              <a:r>
                <a:rPr lang="en-US" altLang="zh-CN" sz="1600" dirty="0">
                  <a:latin typeface="Courier New" panose="02070309020205020404" charset="0"/>
                  <a:ea typeface="宋体" panose="02010600030101010101" pitchFamily="2" charset="-122"/>
                  <a:sym typeface="+mn-ea"/>
                </a:rPr>
                <a:t>'</a:t>
              </a:r>
            </a:p>
            <a:p>
              <a:r>
                <a:rPr lang="en-US" altLang="zh-CN" sz="1600" dirty="0">
                  <a:latin typeface="Courier New" panose="02070309020205020404" charset="0"/>
                  <a:ea typeface="宋体" panose="02010600030101010101" pitchFamily="2" charset="-122"/>
                  <a:sym typeface="+mn-ea"/>
                </a:rPr>
                <a:t>go</a:t>
              </a:r>
            </a:p>
            <a:p>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创建事务日志备份</a:t>
              </a:r>
              <a:r>
                <a:rPr lang="en-US" altLang="zh-CN" sz="1600" dirty="0">
                  <a:latin typeface="Courier New" panose="02070309020205020404" charset="0"/>
                  <a:ea typeface="宋体" panose="02010600030101010101" pitchFamily="2" charset="-122"/>
                  <a:sym typeface="+mn-ea"/>
                </a:rPr>
                <a:t>2</a:t>
              </a:r>
            </a:p>
            <a:p>
              <a:r>
                <a:rPr lang="en-US" altLang="zh-CN" sz="1600" dirty="0">
                  <a:latin typeface="Courier New" panose="02070309020205020404" charset="0"/>
                  <a:ea typeface="宋体" panose="02010600030101010101" pitchFamily="2" charset="-122"/>
                  <a:sym typeface="+mn-ea"/>
                </a:rPr>
                <a:t>backup log </a:t>
              </a:r>
              <a:r>
                <a:rPr lang="en-US" altLang="zh-CN" sz="1600" dirty="0" err="1">
                  <a:latin typeface="Courier New" panose="02070309020205020404" charset="0"/>
                  <a:ea typeface="宋体" panose="02010600030101010101" pitchFamily="2" charset="-122"/>
                  <a:sym typeface="+mn-ea"/>
                </a:rPr>
                <a:t>jxgl</a:t>
              </a:r>
              <a:r>
                <a:rPr lang="en-US" altLang="zh-CN" sz="1600" dirty="0">
                  <a:latin typeface="Courier New" panose="02070309020205020404" charset="0"/>
                  <a:ea typeface="宋体" panose="02010600030101010101" pitchFamily="2" charset="-122"/>
                  <a:sym typeface="+mn-ea"/>
                </a:rPr>
                <a:t> to </a:t>
              </a:r>
              <a:r>
                <a:rPr lang="en-US" altLang="zh-CN" sz="1600" dirty="0" err="1">
                  <a:latin typeface="Courier New" panose="02070309020205020404" charset="0"/>
                  <a:ea typeface="宋体" panose="02010600030101010101" pitchFamily="2" charset="-122"/>
                  <a:sym typeface="+mn-ea"/>
                </a:rPr>
                <a:t>mylog</a:t>
              </a:r>
              <a:r>
                <a:rPr lang="en-US" altLang="zh-CN" sz="1600" dirty="0">
                  <a:latin typeface="Courier New" panose="02070309020205020404" charset="0"/>
                  <a:ea typeface="宋体" panose="02010600030101010101" pitchFamily="2" charset="-122"/>
                  <a:sym typeface="+mn-ea"/>
                </a:rPr>
                <a:t> with name='</a:t>
              </a:r>
              <a:r>
                <a:rPr lang="en-US" altLang="zh-CN" sz="1600" dirty="0" err="1">
                  <a:latin typeface="Courier New" panose="02070309020205020404" charset="0"/>
                  <a:ea typeface="宋体" panose="02010600030101010101" pitchFamily="2" charset="-122"/>
                  <a:sym typeface="+mn-ea"/>
                </a:rPr>
                <a:t>jxgl</a:t>
              </a:r>
              <a:r>
                <a:rPr lang="zh-CN" altLang="en-US" sz="1600" dirty="0">
                  <a:latin typeface="Courier New" panose="02070309020205020404" charset="0"/>
                  <a:ea typeface="宋体" panose="02010600030101010101" pitchFamily="2" charset="-122"/>
                  <a:sym typeface="+mn-ea"/>
                </a:rPr>
                <a:t>日志备份</a:t>
              </a:r>
              <a:r>
                <a:rPr lang="en-US" altLang="zh-CN" sz="1600" dirty="0">
                  <a:latin typeface="Courier New" panose="02070309020205020404" charset="0"/>
                  <a:ea typeface="宋体" panose="02010600030101010101" pitchFamily="2" charset="-122"/>
                  <a:sym typeface="+mn-ea"/>
                </a:rPr>
                <a:t>2',description='</a:t>
              </a:r>
              <a:r>
                <a:rPr lang="zh-CN" altLang="en-US" sz="1600" dirty="0">
                  <a:latin typeface="Courier New" panose="02070309020205020404" charset="0"/>
                  <a:ea typeface="宋体" panose="02010600030101010101" pitchFamily="2" charset="-122"/>
                  <a:sym typeface="+mn-ea"/>
                </a:rPr>
                <a:t>第</a:t>
              </a:r>
              <a:r>
                <a:rPr lang="en-US" altLang="zh-CN" sz="1600" dirty="0">
                  <a:latin typeface="Courier New" panose="02070309020205020404" charset="0"/>
                  <a:ea typeface="宋体" panose="02010600030101010101" pitchFamily="2" charset="-122"/>
                  <a:sym typeface="+mn-ea"/>
                </a:rPr>
                <a:t>2</a:t>
              </a:r>
              <a:r>
                <a:rPr lang="zh-CN" altLang="en-US" sz="1600" dirty="0">
                  <a:latin typeface="Courier New" panose="02070309020205020404" charset="0"/>
                  <a:ea typeface="宋体" panose="02010600030101010101" pitchFamily="2" charset="-122"/>
                  <a:sym typeface="+mn-ea"/>
                </a:rPr>
                <a:t>次日志</a:t>
              </a:r>
              <a:r>
                <a:rPr lang="en-US" altLang="zh-CN" sz="1600" dirty="0">
                  <a:latin typeface="Courier New" panose="02070309020205020404" charset="0"/>
                  <a:ea typeface="宋体" panose="02010600030101010101" pitchFamily="2" charset="-122"/>
                  <a:sym typeface="+mn-ea"/>
                </a:rPr>
                <a:t>'</a:t>
              </a:r>
            </a:p>
            <a:p>
              <a:r>
                <a:rPr lang="en-US" altLang="zh-CN" sz="1600" dirty="0">
                  <a:latin typeface="Courier New" panose="02070309020205020404" charset="0"/>
                  <a:ea typeface="宋体" panose="02010600030101010101" pitchFamily="2" charset="-122"/>
                  <a:sym typeface="+mn-ea"/>
                </a:rPr>
                <a:t>go</a:t>
              </a:r>
            </a:p>
            <a:p>
              <a:r>
                <a:rPr lang="en-US" altLang="zh-CN" sz="1600" dirty="0">
                  <a:latin typeface="Courier New" panose="02070309020205020404" charset="0"/>
                  <a:ea typeface="宋体" panose="02010600030101010101" pitchFamily="2" charset="-122"/>
                  <a:sym typeface="+mn-ea"/>
                </a:rPr>
                <a:t>restore </a:t>
              </a:r>
              <a:r>
                <a:rPr lang="en-US" altLang="zh-CN" sz="1600" dirty="0" err="1">
                  <a:latin typeface="Courier New" panose="02070309020205020404" charset="0"/>
                  <a:ea typeface="宋体" panose="02010600030101010101" pitchFamily="2" charset="-122"/>
                  <a:sym typeface="+mn-ea"/>
                </a:rPr>
                <a:t>headeronly</a:t>
              </a:r>
              <a:r>
                <a:rPr lang="en-US" altLang="zh-CN" sz="1600" dirty="0">
                  <a:latin typeface="Courier New" panose="02070309020205020404" charset="0"/>
                  <a:ea typeface="宋体" panose="02010600030101010101" pitchFamily="2" charset="-122"/>
                  <a:sym typeface="+mn-ea"/>
                </a:rPr>
                <a:t> from </a:t>
              </a:r>
              <a:r>
                <a:rPr lang="en-US" altLang="zh-CN" sz="1600" dirty="0" err="1">
                  <a:latin typeface="Courier New" panose="02070309020205020404" charset="0"/>
                  <a:ea typeface="宋体" panose="02010600030101010101" pitchFamily="2" charset="-122"/>
                  <a:sym typeface="+mn-ea"/>
                </a:rPr>
                <a:t>mylog</a:t>
              </a:r>
              <a:endParaRPr lang="en-US" altLang="zh-CN" sz="1600" dirty="0">
                <a:latin typeface="Courier New" panose="02070309020205020404" charset="0"/>
                <a:ea typeface="宋体" panose="02010600030101010101" pitchFamily="2" charset="-122"/>
                <a:sym typeface="+mn-ea"/>
              </a:endParaRPr>
            </a:p>
          </p:txBody>
        </p:sp>
        <p:sp>
          <p:nvSpPr>
            <p:cNvPr id="44" name="矩形 43"/>
            <p:cNvSpPr/>
            <p:nvPr/>
          </p:nvSpPr>
          <p:spPr>
            <a:xfrm>
              <a:off x="1088299" y="4153868"/>
              <a:ext cx="2241974" cy="20930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05】 </a:t>
              </a:r>
              <a:r>
                <a:rPr lang="zh-CN" altLang="en-US" b="1" dirty="0" smtClean="0">
                  <a:solidFill>
                    <a:schemeClr val="tx1">
                      <a:lumMod val="65000"/>
                      <a:lumOff val="35000"/>
                    </a:schemeClr>
                  </a:solidFill>
                </a:rPr>
                <a:t>完</a:t>
              </a:r>
              <a:r>
                <a:rPr lang="zh-CN" altLang="en-US" b="1" dirty="0">
                  <a:solidFill>
                    <a:schemeClr val="tx1">
                      <a:lumMod val="65000"/>
                      <a:lumOff val="35000"/>
                    </a:schemeClr>
                  </a:solidFill>
                </a:rPr>
                <a:t>整恢复模式下将数据库</a:t>
              </a:r>
              <a:r>
                <a:rPr lang="en-US" altLang="zh-CN" b="1" dirty="0" err="1">
                  <a:solidFill>
                    <a:schemeClr val="tx1">
                      <a:lumMod val="65000"/>
                      <a:lumOff val="35000"/>
                    </a:schemeClr>
                  </a:solidFill>
                </a:rPr>
                <a:t>jxgl</a:t>
              </a:r>
              <a:r>
                <a:rPr lang="zh-CN" altLang="en-US" b="1" dirty="0">
                  <a:solidFill>
                    <a:schemeClr val="tx1">
                      <a:lumMod val="65000"/>
                      <a:lumOff val="35000"/>
                    </a:schemeClr>
                  </a:solidFill>
                </a:rPr>
                <a:t>的日志文件备份到文件“</a:t>
              </a:r>
              <a:r>
                <a:rPr lang="en-US" altLang="zh-CN" b="1" dirty="0">
                  <a:solidFill>
                    <a:schemeClr val="tx1">
                      <a:lumMod val="65000"/>
                      <a:lumOff val="35000"/>
                    </a:schemeClr>
                  </a:solidFill>
                </a:rPr>
                <a:t>d:\backup\mylog.bak”</a:t>
              </a:r>
              <a:r>
                <a:rPr lang="zh-CN" altLang="en-US" b="1" dirty="0">
                  <a:solidFill>
                    <a:schemeClr val="tx1">
                      <a:lumMod val="65000"/>
                      <a:lumOff val="35000"/>
                    </a:schemeClr>
                  </a:solidFill>
                </a:rPr>
                <a:t>中。</a:t>
              </a:r>
            </a:p>
          </p:txBody>
        </p:sp>
      </p:grpSp>
      <p:pic>
        <p:nvPicPr>
          <p:cNvPr id="6146" name="Picture 2" descr="未标题-2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328" y="5957890"/>
            <a:ext cx="10801308" cy="9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9777411"/>
      </p:ext>
    </p:extLst>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PART  04</a:t>
            </a:r>
            <a:endParaRPr kumimoji="0" lang="zh-CN" altLang="en-US"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 name="文本框 12"/>
          <p:cNvSpPr txBox="1"/>
          <p:nvPr/>
        </p:nvSpPr>
        <p:spPr>
          <a:xfrm>
            <a:off x="5981700" y="3288447"/>
            <a:ext cx="1826141"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恢复操作</a:t>
            </a:r>
            <a:endPar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pic>
        <p:nvPicPr>
          <p:cNvPr id="5" name="图片占位符 4"/>
          <p:cNvPicPr>
            <a:picLocks noGrp="1" noChangeAspect="1"/>
          </p:cNvPicPr>
          <p:nvPr>
            <p:ph type="pic" sz="quarter" idx="10"/>
          </p:nvPr>
        </p:nvPicPr>
        <p:blipFill>
          <a:blip r:embed="rId4" cstate="screen"/>
          <a:srcRect/>
          <a:stretch>
            <a:fillRect/>
          </a:stretch>
        </p:blipFill>
        <p:spPr/>
      </p:pic>
      <p:cxnSp>
        <p:nvCxnSpPr>
          <p:cNvPr id="14" name="直接连接符 13"/>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sz="4800" dirty="0">
                <a:solidFill>
                  <a:schemeClr val="accent1"/>
                </a:solidFill>
              </a:rPr>
              <a:t>PART  01</a:t>
            </a:r>
            <a:endParaRPr lang="zh-CN" altLang="en-US" sz="4800" dirty="0">
              <a:solidFill>
                <a:schemeClr val="accent1"/>
              </a:solidFill>
            </a:endParaRPr>
          </a:p>
        </p:txBody>
      </p:sp>
      <p:sp>
        <p:nvSpPr>
          <p:cNvPr id="13" name="文本框 12"/>
          <p:cNvSpPr txBox="1"/>
          <p:nvPr/>
        </p:nvSpPr>
        <p:spPr>
          <a:xfrm>
            <a:off x="5981700" y="3288447"/>
            <a:ext cx="1826141" cy="584775"/>
          </a:xfrm>
          <a:prstGeom prst="rect">
            <a:avLst/>
          </a:prstGeom>
          <a:noFill/>
        </p:spPr>
        <p:txBody>
          <a:bodyPr wrap="none" rtlCol="0">
            <a:spAutoFit/>
            <a:scene3d>
              <a:camera prst="orthographicFront"/>
              <a:lightRig rig="threePt" dir="t"/>
            </a:scene3d>
            <a:sp3d contourW="6350"/>
          </a:bodyPr>
          <a:lstStyle/>
          <a:p>
            <a:r>
              <a:rPr lang="zh-CN" altLang="en-US" sz="3200" b="1" dirty="0">
                <a:solidFill>
                  <a:schemeClr val="accent1"/>
                </a:solidFill>
              </a:rPr>
              <a:t>故障</a:t>
            </a:r>
            <a:r>
              <a:rPr lang="zh-CN" altLang="en-US" sz="3200" b="1" dirty="0" smtClean="0">
                <a:solidFill>
                  <a:schemeClr val="accent1"/>
                </a:solidFill>
              </a:rPr>
              <a:t>概述</a:t>
            </a:r>
            <a:endParaRPr lang="zh-CN" altLang="en-US" sz="3200" b="1" dirty="0">
              <a:solidFill>
                <a:schemeClr val="accent1"/>
              </a:solidFill>
            </a:endParaRPr>
          </a:p>
        </p:txBody>
      </p:sp>
      <p:pic>
        <p:nvPicPr>
          <p:cNvPr id="16" name="图片占位符 15"/>
          <p:cNvPicPr>
            <a:picLocks noGrp="1" noChangeAspect="1"/>
          </p:cNvPicPr>
          <p:nvPr>
            <p:ph type="pic" sz="quarter" idx="10"/>
          </p:nvPr>
        </p:nvPicPr>
        <p:blipFill>
          <a:blip r:embed="rId4" cstate="screen"/>
          <a:srcRect/>
          <a:stretch>
            <a:fillRect/>
          </a:stretch>
        </p:blipFill>
        <p:spPr/>
      </p:pic>
      <p:cxnSp>
        <p:nvCxnSpPr>
          <p:cNvPr id="19" name="直接连接符 18"/>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4631396"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SSMS</a:t>
            </a:r>
            <a:r>
              <a:rPr lang="zh-CN" altLang="en-US" sz="3200" b="1" dirty="0">
                <a:solidFill>
                  <a:srgbClr val="2980B9"/>
                </a:solidFill>
                <a:ea typeface="微软雅黑" panose="020B0503020204020204" charset="-122"/>
              </a:rPr>
              <a:t>执行恢复操作</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3" name="矩形 22"/>
          <p:cNvSpPr/>
          <p:nvPr/>
        </p:nvSpPr>
        <p:spPr>
          <a:xfrm>
            <a:off x="1046479" y="1242060"/>
            <a:ext cx="7670801" cy="424732"/>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完整恢复模式下对数据库执行的恢复操作</a:t>
            </a:r>
          </a:p>
        </p:txBody>
      </p:sp>
      <p:grpSp>
        <p:nvGrpSpPr>
          <p:cNvPr id="27" name="组合 26"/>
          <p:cNvGrpSpPr/>
          <p:nvPr/>
        </p:nvGrpSpPr>
        <p:grpSpPr>
          <a:xfrm>
            <a:off x="1046326" y="1920494"/>
            <a:ext cx="10003820" cy="1366529"/>
            <a:chOff x="1088298" y="4213143"/>
            <a:chExt cx="5041512" cy="1382229"/>
          </a:xfrm>
        </p:grpSpPr>
        <p:sp>
          <p:nvSpPr>
            <p:cNvPr id="35" name="矩形 34"/>
            <p:cNvSpPr/>
            <p:nvPr/>
          </p:nvSpPr>
          <p:spPr>
            <a:xfrm>
              <a:off x="1118958" y="4978972"/>
              <a:ext cx="5010852" cy="616400"/>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a:t>
              </a:r>
              <a:r>
                <a:rPr lang="en-US" altLang="zh-CN" sz="1400" dirty="0">
                  <a:solidFill>
                    <a:schemeClr val="tx1">
                      <a:lumMod val="50000"/>
                      <a:lumOff val="50000"/>
                    </a:schemeClr>
                  </a:solidFill>
                </a:rPr>
                <a:t>1</a:t>
              </a:r>
              <a:r>
                <a:rPr lang="zh-CN" altLang="en-US" sz="1400" dirty="0">
                  <a:solidFill>
                    <a:schemeClr val="tx1">
                      <a:lumMod val="50000"/>
                      <a:lumOff val="50000"/>
                    </a:schemeClr>
                  </a:solidFill>
                </a:rPr>
                <a:t>）在“对象资源管理器”窗格中右击数据库节点，在弹出的快捷菜单中执行“还原数据库</a:t>
              </a:r>
              <a:r>
                <a:rPr lang="en-US" altLang="zh-CN" sz="1400" dirty="0">
                  <a:solidFill>
                    <a:schemeClr val="tx1">
                      <a:lumMod val="50000"/>
                      <a:lumOff val="50000"/>
                    </a:schemeClr>
                  </a:solidFill>
                </a:rPr>
                <a:t>…”</a:t>
              </a:r>
              <a:r>
                <a:rPr lang="zh-CN" altLang="en-US" sz="1400" dirty="0">
                  <a:solidFill>
                    <a:schemeClr val="tx1">
                      <a:lumMod val="50000"/>
                      <a:lumOff val="50000"/>
                    </a:schemeClr>
                  </a:solidFill>
                </a:rPr>
                <a:t>命令，打开“还原数据库”窗口，单击“常规”选项卡，如图</a:t>
              </a:r>
              <a:r>
                <a:rPr lang="en-US" altLang="zh-CN" sz="1400" dirty="0">
                  <a:solidFill>
                    <a:schemeClr val="tx1">
                      <a:lumMod val="50000"/>
                      <a:lumOff val="50000"/>
                    </a:schemeClr>
                  </a:solidFill>
                </a:rPr>
                <a:t>10-18</a:t>
              </a:r>
              <a:r>
                <a:rPr lang="zh-CN" altLang="en-US" sz="1400" dirty="0">
                  <a:solidFill>
                    <a:schemeClr val="tx1">
                      <a:lumMod val="50000"/>
                      <a:lumOff val="50000"/>
                    </a:schemeClr>
                  </a:solidFill>
                </a:rPr>
                <a:t>所示。</a:t>
              </a:r>
            </a:p>
          </p:txBody>
        </p:sp>
        <p:sp>
          <p:nvSpPr>
            <p:cNvPr id="36" name="矩形 35"/>
            <p:cNvSpPr/>
            <p:nvPr/>
          </p:nvSpPr>
          <p:spPr>
            <a:xfrm>
              <a:off x="1088298" y="4213143"/>
              <a:ext cx="4894754" cy="765829"/>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6</a:t>
              </a:r>
              <a:r>
                <a:rPr lang="en-US" altLang="zh-CN" b="1" dirty="0">
                  <a:solidFill>
                    <a:schemeClr val="tx1">
                      <a:lumMod val="65000"/>
                      <a:lumOff val="35000"/>
                    </a:schemeClr>
                  </a:solidFill>
                </a:rPr>
                <a:t>】</a:t>
              </a:r>
              <a:r>
                <a:rPr lang="zh-CN" altLang="en-US" b="1" dirty="0">
                  <a:solidFill>
                    <a:schemeClr val="tx1">
                      <a:lumMod val="65000"/>
                      <a:lumOff val="35000"/>
                    </a:schemeClr>
                  </a:solidFill>
                </a:rPr>
                <a:t>在“完整”恢复模式下使用完整备份来执行</a:t>
              </a:r>
              <a:r>
                <a:rPr lang="en-US" altLang="zh-CN" b="1" dirty="0">
                  <a:solidFill>
                    <a:schemeClr val="tx1">
                      <a:lumMod val="65000"/>
                      <a:lumOff val="35000"/>
                    </a:schemeClr>
                  </a:solidFill>
                </a:rPr>
                <a:t>JXGL</a:t>
              </a:r>
              <a:r>
                <a:rPr lang="zh-CN" altLang="en-US" b="1" dirty="0">
                  <a:solidFill>
                    <a:schemeClr val="tx1">
                      <a:lumMod val="65000"/>
                      <a:lumOff val="35000"/>
                    </a:schemeClr>
                  </a:solidFill>
                </a:rPr>
                <a:t>数据库的恢复操作（假定数据库没有损坏，只是部分数据存在丢失）。</a:t>
              </a:r>
            </a:p>
          </p:txBody>
        </p:sp>
      </p:grpSp>
      <p:pic>
        <p:nvPicPr>
          <p:cNvPr id="7170" name="Picture 2" descr="A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7830" y="3287023"/>
            <a:ext cx="6162316" cy="330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205458" y="3291101"/>
            <a:ext cx="3534182" cy="2585323"/>
          </a:xfrm>
          <a:prstGeom prst="rect">
            <a:avLst/>
          </a:prstGeom>
        </p:spPr>
        <p:txBody>
          <a:bodyPr wrap="square">
            <a:spAutoFit/>
          </a:bodyPr>
          <a:lstStyle/>
          <a:p>
            <a:r>
              <a:rPr lang="zh-CN" altLang="en-US" dirty="0"/>
              <a:t>①源</a:t>
            </a:r>
            <a:r>
              <a:rPr lang="zh-CN" altLang="en-US" dirty="0" smtClean="0"/>
              <a:t>：指定还原</a:t>
            </a:r>
            <a:r>
              <a:rPr lang="zh-CN" altLang="en-US" dirty="0"/>
              <a:t>数据库的来源，可以是数据库（服务器上现有的数据库）或备份设备；</a:t>
            </a:r>
          </a:p>
          <a:p>
            <a:r>
              <a:rPr lang="zh-CN" altLang="en-US" dirty="0"/>
              <a:t>②目标：指定数据库还原后</a:t>
            </a:r>
            <a:r>
              <a:rPr lang="zh-CN" altLang="en-US" dirty="0" smtClean="0"/>
              <a:t>的名称</a:t>
            </a:r>
            <a:r>
              <a:rPr lang="zh-CN" altLang="en-US" dirty="0"/>
              <a:t>和还原</a:t>
            </a:r>
            <a:r>
              <a:rPr lang="zh-CN" altLang="en-US" dirty="0" smtClean="0"/>
              <a:t>到的</a:t>
            </a:r>
            <a:r>
              <a:rPr lang="zh-CN" altLang="en-US" dirty="0"/>
              <a:t>时间点，默认最近一次备份状态；</a:t>
            </a:r>
          </a:p>
          <a:p>
            <a:r>
              <a:rPr lang="zh-CN" altLang="en-US" dirty="0"/>
              <a:t>③还原计划</a:t>
            </a:r>
            <a:r>
              <a:rPr lang="zh-CN" altLang="en-US" dirty="0" smtClean="0"/>
              <a:t>：</a:t>
            </a:r>
            <a:r>
              <a:rPr lang="zh-CN" altLang="zh-CN" dirty="0"/>
              <a:t>指定数据库要还原的备份集名称</a:t>
            </a:r>
            <a:r>
              <a:rPr lang="zh-CN" altLang="en-US" dirty="0" smtClean="0"/>
              <a:t>，</a:t>
            </a:r>
            <a:r>
              <a:rPr lang="zh-CN" altLang="en-US" dirty="0"/>
              <a:t>默认选择所有备份集。</a:t>
            </a:r>
          </a:p>
        </p:txBody>
      </p:sp>
    </p:spTree>
    <p:extLst>
      <p:ext uri="{BB962C8B-B14F-4D97-AF65-F5344CB8AC3E}">
        <p14:creationId xmlns:p14="http://schemas.microsoft.com/office/powerpoint/2010/main" val="3011649035"/>
      </p:ext>
    </p:extLst>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4631396"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SSMS</a:t>
            </a:r>
            <a:r>
              <a:rPr lang="zh-CN" altLang="en-US" sz="3200" b="1" dirty="0">
                <a:solidFill>
                  <a:srgbClr val="2980B9"/>
                </a:solidFill>
                <a:ea typeface="微软雅黑" panose="020B0503020204020204" charset="-122"/>
              </a:rPr>
              <a:t>执行恢复操作</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3" name="矩形 22"/>
          <p:cNvSpPr/>
          <p:nvPr/>
        </p:nvSpPr>
        <p:spPr>
          <a:xfrm>
            <a:off x="1046479" y="1242060"/>
            <a:ext cx="7670801" cy="424732"/>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完整恢复模式下对数据库执行的恢复操作</a:t>
            </a:r>
          </a:p>
        </p:txBody>
      </p:sp>
      <p:grpSp>
        <p:nvGrpSpPr>
          <p:cNvPr id="27" name="组合 26"/>
          <p:cNvGrpSpPr/>
          <p:nvPr/>
        </p:nvGrpSpPr>
        <p:grpSpPr>
          <a:xfrm>
            <a:off x="1046326" y="1920493"/>
            <a:ext cx="10003820" cy="1883592"/>
            <a:chOff x="1088298" y="4213143"/>
            <a:chExt cx="5041512" cy="1905233"/>
          </a:xfrm>
        </p:grpSpPr>
        <p:sp>
          <p:nvSpPr>
            <p:cNvPr id="35" name="矩形 34"/>
            <p:cNvSpPr/>
            <p:nvPr/>
          </p:nvSpPr>
          <p:spPr>
            <a:xfrm>
              <a:off x="1118958" y="4978972"/>
              <a:ext cx="5010852" cy="1139404"/>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a:t>
              </a:r>
              <a:r>
                <a:rPr lang="en-US" altLang="zh-CN" sz="1400" dirty="0">
                  <a:solidFill>
                    <a:schemeClr val="tx1">
                      <a:lumMod val="50000"/>
                      <a:lumOff val="50000"/>
                    </a:schemeClr>
                  </a:solidFill>
                </a:rPr>
                <a:t>2</a:t>
              </a:r>
              <a:r>
                <a:rPr lang="zh-CN" altLang="en-US" sz="1400" dirty="0">
                  <a:solidFill>
                    <a:schemeClr val="tx1">
                      <a:lumMod val="50000"/>
                      <a:lumOff val="50000"/>
                    </a:schemeClr>
                  </a:solidFill>
                </a:rPr>
                <a:t>）在“源”选项下选择“设备”单选按钮，单击其后“</a:t>
              </a:r>
              <a:r>
                <a:rPr lang="en-US" altLang="zh-CN" sz="1400" dirty="0">
                  <a:solidFill>
                    <a:schemeClr val="tx1">
                      <a:lumMod val="50000"/>
                      <a:lumOff val="50000"/>
                    </a:schemeClr>
                  </a:solidFill>
                </a:rPr>
                <a:t>…”</a:t>
              </a:r>
              <a:r>
                <a:rPr lang="zh-CN" altLang="en-US" sz="1400" dirty="0">
                  <a:solidFill>
                    <a:schemeClr val="tx1">
                      <a:lumMod val="50000"/>
                      <a:lumOff val="50000"/>
                    </a:schemeClr>
                  </a:solidFill>
                </a:rPr>
                <a:t>按钮，弹出“选择备份设备”对话框。在“备份介质类型”下拉列表框中选择“备份设备”选项，单击“备份介质”列表框右侧的“添加”按钮，弹出“选择备份设备”对话框。在“备份设备”下拉列表框中选择备份设备名称，这里选择</a:t>
              </a:r>
              <a:r>
                <a:rPr lang="en-US" altLang="zh-CN" sz="1400" dirty="0">
                  <a:solidFill>
                    <a:schemeClr val="tx1">
                      <a:lumMod val="50000"/>
                      <a:lumOff val="50000"/>
                    </a:schemeClr>
                  </a:solidFill>
                </a:rPr>
                <a:t>myback_full</a:t>
              </a:r>
              <a:r>
                <a:rPr lang="zh-CN" altLang="en-US" sz="1400" dirty="0">
                  <a:solidFill>
                    <a:schemeClr val="tx1">
                      <a:lumMod val="50000"/>
                      <a:lumOff val="50000"/>
                    </a:schemeClr>
                  </a:solidFill>
                </a:rPr>
                <a:t>，如图</a:t>
              </a:r>
              <a:r>
                <a:rPr lang="en-US" altLang="zh-CN" sz="1400" dirty="0">
                  <a:solidFill>
                    <a:schemeClr val="tx1">
                      <a:lumMod val="50000"/>
                      <a:lumOff val="50000"/>
                    </a:schemeClr>
                  </a:solidFill>
                </a:rPr>
                <a:t>10-19</a:t>
              </a:r>
              <a:r>
                <a:rPr lang="zh-CN" altLang="en-US" sz="1400" dirty="0">
                  <a:solidFill>
                    <a:schemeClr val="tx1">
                      <a:lumMod val="50000"/>
                      <a:lumOff val="50000"/>
                    </a:schemeClr>
                  </a:solidFill>
                </a:rPr>
                <a:t>所示。设置完成后，连续单击“确定”按钮，直至返回“还原数据库</a:t>
              </a:r>
              <a:r>
                <a:rPr lang="en-US" altLang="zh-CN" sz="1400" dirty="0">
                  <a:solidFill>
                    <a:schemeClr val="tx1">
                      <a:lumMod val="50000"/>
                      <a:lumOff val="50000"/>
                    </a:schemeClr>
                  </a:solidFill>
                </a:rPr>
                <a:t>-JXGL”</a:t>
              </a:r>
              <a:r>
                <a:rPr lang="zh-CN" altLang="en-US" sz="1400" dirty="0">
                  <a:solidFill>
                    <a:schemeClr val="tx1">
                      <a:lumMod val="50000"/>
                      <a:lumOff val="50000"/>
                    </a:schemeClr>
                  </a:solidFill>
                </a:rPr>
                <a:t>窗口，如图</a:t>
              </a:r>
              <a:r>
                <a:rPr lang="en-US" altLang="zh-CN" sz="1400" dirty="0">
                  <a:solidFill>
                    <a:schemeClr val="tx1">
                      <a:lumMod val="50000"/>
                      <a:lumOff val="50000"/>
                    </a:schemeClr>
                  </a:solidFill>
                </a:rPr>
                <a:t>10-20</a:t>
              </a:r>
              <a:r>
                <a:rPr lang="zh-CN" altLang="en-US" sz="1400" dirty="0">
                  <a:solidFill>
                    <a:schemeClr val="tx1">
                      <a:lumMod val="50000"/>
                      <a:lumOff val="50000"/>
                    </a:schemeClr>
                  </a:solidFill>
                </a:rPr>
                <a:t>所示。</a:t>
              </a:r>
            </a:p>
          </p:txBody>
        </p:sp>
        <p:sp>
          <p:nvSpPr>
            <p:cNvPr id="36" name="矩形 35"/>
            <p:cNvSpPr/>
            <p:nvPr/>
          </p:nvSpPr>
          <p:spPr>
            <a:xfrm>
              <a:off x="1088298" y="4213143"/>
              <a:ext cx="4894754" cy="765829"/>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6</a:t>
              </a:r>
              <a:r>
                <a:rPr lang="en-US" altLang="zh-CN" b="1" dirty="0">
                  <a:solidFill>
                    <a:schemeClr val="tx1">
                      <a:lumMod val="65000"/>
                      <a:lumOff val="35000"/>
                    </a:schemeClr>
                  </a:solidFill>
                </a:rPr>
                <a:t>】</a:t>
              </a:r>
              <a:r>
                <a:rPr lang="zh-CN" altLang="en-US" b="1" dirty="0">
                  <a:solidFill>
                    <a:schemeClr val="tx1">
                      <a:lumMod val="65000"/>
                      <a:lumOff val="35000"/>
                    </a:schemeClr>
                  </a:solidFill>
                </a:rPr>
                <a:t>在“完整”恢复模式下使用完整备份来执行</a:t>
              </a:r>
              <a:r>
                <a:rPr lang="en-US" altLang="zh-CN" b="1" dirty="0">
                  <a:solidFill>
                    <a:schemeClr val="tx1">
                      <a:lumMod val="65000"/>
                      <a:lumOff val="35000"/>
                    </a:schemeClr>
                  </a:solidFill>
                </a:rPr>
                <a:t>JXGL</a:t>
              </a:r>
              <a:r>
                <a:rPr lang="zh-CN" altLang="en-US" b="1" dirty="0">
                  <a:solidFill>
                    <a:schemeClr val="tx1">
                      <a:lumMod val="65000"/>
                      <a:lumOff val="35000"/>
                    </a:schemeClr>
                  </a:solidFill>
                </a:rPr>
                <a:t>数据库的恢复操作（假定数据库没有损坏，只是部分数据存在丢失）。</a:t>
              </a:r>
            </a:p>
          </p:txBody>
        </p:sp>
      </p:grpSp>
      <p:pic>
        <p:nvPicPr>
          <p:cNvPr id="8194" name="Picture 2" descr="B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5620" y="3804086"/>
            <a:ext cx="4819125" cy="2656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3" descr="B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9014" y="3804085"/>
            <a:ext cx="4891353" cy="2656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9990879"/>
      </p:ext>
    </p:extLst>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4631396"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SSMS</a:t>
            </a:r>
            <a:r>
              <a:rPr lang="zh-CN" altLang="en-US" sz="3200" b="1" dirty="0">
                <a:solidFill>
                  <a:srgbClr val="2980B9"/>
                </a:solidFill>
                <a:ea typeface="微软雅黑" panose="020B0503020204020204" charset="-122"/>
              </a:rPr>
              <a:t>执行恢复操作</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3" name="矩形 22"/>
          <p:cNvSpPr/>
          <p:nvPr/>
        </p:nvSpPr>
        <p:spPr>
          <a:xfrm>
            <a:off x="1046479" y="1242060"/>
            <a:ext cx="7670801" cy="424732"/>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完整恢复模式下对数据库执行的恢复操作</a:t>
            </a:r>
          </a:p>
        </p:txBody>
      </p:sp>
      <p:grpSp>
        <p:nvGrpSpPr>
          <p:cNvPr id="27" name="组合 26"/>
          <p:cNvGrpSpPr/>
          <p:nvPr/>
        </p:nvGrpSpPr>
        <p:grpSpPr>
          <a:xfrm>
            <a:off x="1046326" y="1920497"/>
            <a:ext cx="10003820" cy="1366527"/>
            <a:chOff x="1088298" y="4213143"/>
            <a:chExt cx="5041512" cy="1382226"/>
          </a:xfrm>
        </p:grpSpPr>
        <p:sp>
          <p:nvSpPr>
            <p:cNvPr id="35" name="矩形 34"/>
            <p:cNvSpPr/>
            <p:nvPr/>
          </p:nvSpPr>
          <p:spPr>
            <a:xfrm>
              <a:off x="1118958" y="4978969"/>
              <a:ext cx="5010852" cy="616400"/>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注意：恢复数据库可以恢复到指定时间点，单击“时间线”按钮，弹出“备份时间线</a:t>
              </a:r>
              <a:r>
                <a:rPr lang="en-US" altLang="zh-CN" sz="1400" dirty="0">
                  <a:solidFill>
                    <a:schemeClr val="tx1">
                      <a:lumMod val="50000"/>
                      <a:lumOff val="50000"/>
                    </a:schemeClr>
                  </a:solidFill>
                </a:rPr>
                <a:t>:JXGL”</a:t>
              </a:r>
              <a:r>
                <a:rPr lang="zh-CN" altLang="en-US" sz="1400" dirty="0">
                  <a:solidFill>
                    <a:schemeClr val="tx1">
                      <a:lumMod val="50000"/>
                      <a:lumOff val="50000"/>
                    </a:schemeClr>
                  </a:solidFill>
                </a:rPr>
                <a:t>对话框，如图</a:t>
              </a:r>
              <a:r>
                <a:rPr lang="en-US" altLang="zh-CN" sz="1400" dirty="0">
                  <a:solidFill>
                    <a:schemeClr val="tx1">
                      <a:lumMod val="50000"/>
                      <a:lumOff val="50000"/>
                    </a:schemeClr>
                  </a:solidFill>
                </a:rPr>
                <a:t>10-21</a:t>
              </a:r>
              <a:r>
                <a:rPr lang="zh-CN" altLang="en-US" sz="1400" dirty="0">
                  <a:solidFill>
                    <a:schemeClr val="tx1">
                      <a:lumMod val="50000"/>
                      <a:lumOff val="50000"/>
                    </a:schemeClr>
                  </a:solidFill>
                </a:rPr>
                <a:t>所示。用户可以根据需要选择数据库恢复到的时间点。</a:t>
              </a:r>
            </a:p>
          </p:txBody>
        </p:sp>
        <p:sp>
          <p:nvSpPr>
            <p:cNvPr id="36" name="矩形 35"/>
            <p:cNvSpPr/>
            <p:nvPr/>
          </p:nvSpPr>
          <p:spPr>
            <a:xfrm>
              <a:off x="1088298" y="4213143"/>
              <a:ext cx="4894754" cy="765829"/>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6</a:t>
              </a:r>
              <a:r>
                <a:rPr lang="en-US" altLang="zh-CN" b="1" dirty="0">
                  <a:solidFill>
                    <a:schemeClr val="tx1">
                      <a:lumMod val="65000"/>
                      <a:lumOff val="35000"/>
                    </a:schemeClr>
                  </a:solidFill>
                </a:rPr>
                <a:t>】</a:t>
              </a:r>
              <a:r>
                <a:rPr lang="zh-CN" altLang="en-US" b="1" dirty="0">
                  <a:solidFill>
                    <a:schemeClr val="tx1">
                      <a:lumMod val="65000"/>
                      <a:lumOff val="35000"/>
                    </a:schemeClr>
                  </a:solidFill>
                </a:rPr>
                <a:t>在“完整”恢复模式下使用完整备份来执行</a:t>
              </a:r>
              <a:r>
                <a:rPr lang="en-US" altLang="zh-CN" b="1" dirty="0">
                  <a:solidFill>
                    <a:schemeClr val="tx1">
                      <a:lumMod val="65000"/>
                      <a:lumOff val="35000"/>
                    </a:schemeClr>
                  </a:solidFill>
                </a:rPr>
                <a:t>JXGL</a:t>
              </a:r>
              <a:r>
                <a:rPr lang="zh-CN" altLang="en-US" b="1" dirty="0">
                  <a:solidFill>
                    <a:schemeClr val="tx1">
                      <a:lumMod val="65000"/>
                      <a:lumOff val="35000"/>
                    </a:schemeClr>
                  </a:solidFill>
                </a:rPr>
                <a:t>数据库的恢复操作（假定数据库没有损坏，只是部分数据存在丢失）。</a:t>
              </a:r>
            </a:p>
          </p:txBody>
        </p:sp>
      </p:grpSp>
      <p:pic>
        <p:nvPicPr>
          <p:cNvPr id="9218" name="Picture 2" descr="未标题-9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3034" y="3287022"/>
            <a:ext cx="5805805" cy="325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929070"/>
      </p:ext>
    </p:extLst>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4631396"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SSMS</a:t>
            </a:r>
            <a:r>
              <a:rPr lang="zh-CN" altLang="en-US" sz="3200" b="1" dirty="0">
                <a:solidFill>
                  <a:srgbClr val="2980B9"/>
                </a:solidFill>
                <a:ea typeface="微软雅黑" panose="020B0503020204020204" charset="-122"/>
              </a:rPr>
              <a:t>执行恢复操作</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3" name="矩形 22"/>
          <p:cNvSpPr/>
          <p:nvPr/>
        </p:nvSpPr>
        <p:spPr>
          <a:xfrm>
            <a:off x="1046479" y="1242060"/>
            <a:ext cx="7670801" cy="424732"/>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完整恢复模式下对数据库执行的恢复操作</a:t>
            </a:r>
          </a:p>
        </p:txBody>
      </p:sp>
      <p:grpSp>
        <p:nvGrpSpPr>
          <p:cNvPr id="27" name="组合 26"/>
          <p:cNvGrpSpPr/>
          <p:nvPr/>
        </p:nvGrpSpPr>
        <p:grpSpPr>
          <a:xfrm>
            <a:off x="1046326" y="1920494"/>
            <a:ext cx="10003820" cy="1366529"/>
            <a:chOff x="1088298" y="4213143"/>
            <a:chExt cx="5041512" cy="1382229"/>
          </a:xfrm>
        </p:grpSpPr>
        <p:sp>
          <p:nvSpPr>
            <p:cNvPr id="35" name="矩形 34"/>
            <p:cNvSpPr/>
            <p:nvPr/>
          </p:nvSpPr>
          <p:spPr>
            <a:xfrm>
              <a:off x="1118958" y="4978972"/>
              <a:ext cx="5010852" cy="616400"/>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smtClean="0">
                  <a:solidFill>
                    <a:schemeClr val="tx1">
                      <a:lumMod val="50000"/>
                      <a:lumOff val="50000"/>
                    </a:schemeClr>
                  </a:solidFill>
                </a:rPr>
                <a:t>（</a:t>
              </a:r>
              <a:r>
                <a:rPr lang="en-US" altLang="zh-CN" sz="1400" dirty="0" smtClean="0">
                  <a:solidFill>
                    <a:schemeClr val="tx1">
                      <a:lumMod val="50000"/>
                      <a:lumOff val="50000"/>
                    </a:schemeClr>
                  </a:solidFill>
                </a:rPr>
                <a:t>3</a:t>
              </a:r>
              <a:r>
                <a:rPr lang="zh-CN" altLang="en-US" sz="1400" dirty="0">
                  <a:solidFill>
                    <a:schemeClr val="tx1">
                      <a:lumMod val="50000"/>
                      <a:lumOff val="50000"/>
                    </a:schemeClr>
                  </a:solidFill>
                </a:rPr>
                <a:t>）在左侧“选择页”列表框中单击“文件”选项卡，在右侧窗格中设置数据库恢复的新路径（文件夹）及其文件名，如图</a:t>
              </a:r>
              <a:r>
                <a:rPr lang="en-US" altLang="zh-CN" sz="1400" dirty="0">
                  <a:solidFill>
                    <a:schemeClr val="tx1">
                      <a:lumMod val="50000"/>
                      <a:lumOff val="50000"/>
                    </a:schemeClr>
                  </a:solidFill>
                </a:rPr>
                <a:t>10-22</a:t>
              </a:r>
              <a:r>
                <a:rPr lang="zh-CN" altLang="en-US" sz="1400" dirty="0">
                  <a:solidFill>
                    <a:schemeClr val="tx1">
                      <a:lumMod val="50000"/>
                      <a:lumOff val="50000"/>
                    </a:schemeClr>
                  </a:solidFill>
                </a:rPr>
                <a:t>所示。</a:t>
              </a:r>
            </a:p>
          </p:txBody>
        </p:sp>
        <p:sp>
          <p:nvSpPr>
            <p:cNvPr id="36" name="矩形 35"/>
            <p:cNvSpPr/>
            <p:nvPr/>
          </p:nvSpPr>
          <p:spPr>
            <a:xfrm>
              <a:off x="1088298" y="4213143"/>
              <a:ext cx="4894754" cy="765829"/>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6</a:t>
              </a:r>
              <a:r>
                <a:rPr lang="en-US" altLang="zh-CN" b="1" dirty="0">
                  <a:solidFill>
                    <a:schemeClr val="tx1">
                      <a:lumMod val="65000"/>
                      <a:lumOff val="35000"/>
                    </a:schemeClr>
                  </a:solidFill>
                </a:rPr>
                <a:t>】</a:t>
              </a:r>
              <a:r>
                <a:rPr lang="zh-CN" altLang="en-US" b="1" dirty="0">
                  <a:solidFill>
                    <a:schemeClr val="tx1">
                      <a:lumMod val="65000"/>
                      <a:lumOff val="35000"/>
                    </a:schemeClr>
                  </a:solidFill>
                </a:rPr>
                <a:t>在“完整”恢复模式下使用完整备份来执行</a:t>
              </a:r>
              <a:r>
                <a:rPr lang="en-US" altLang="zh-CN" b="1" dirty="0">
                  <a:solidFill>
                    <a:schemeClr val="tx1">
                      <a:lumMod val="65000"/>
                      <a:lumOff val="35000"/>
                    </a:schemeClr>
                  </a:solidFill>
                </a:rPr>
                <a:t>JXGL</a:t>
              </a:r>
              <a:r>
                <a:rPr lang="zh-CN" altLang="en-US" b="1" dirty="0">
                  <a:solidFill>
                    <a:schemeClr val="tx1">
                      <a:lumMod val="65000"/>
                      <a:lumOff val="35000"/>
                    </a:schemeClr>
                  </a:solidFill>
                </a:rPr>
                <a:t>数据库的恢复操作（假定数据库没有损坏，只是部分数据存在丢失）。</a:t>
              </a:r>
            </a:p>
          </p:txBody>
        </p:sp>
      </p:grpSp>
      <p:pic>
        <p:nvPicPr>
          <p:cNvPr id="10242" name="Picture 2" descr="B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0358" y="3104143"/>
            <a:ext cx="6277611" cy="3556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6630252"/>
      </p:ext>
    </p:extLst>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4631396"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SSMS</a:t>
            </a:r>
            <a:r>
              <a:rPr lang="zh-CN" altLang="en-US" sz="3200" b="1" dirty="0">
                <a:solidFill>
                  <a:srgbClr val="2980B9"/>
                </a:solidFill>
                <a:ea typeface="微软雅黑" panose="020B0503020204020204" charset="-122"/>
              </a:rPr>
              <a:t>执行恢复操作</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3" name="矩形 22"/>
          <p:cNvSpPr/>
          <p:nvPr/>
        </p:nvSpPr>
        <p:spPr>
          <a:xfrm>
            <a:off x="1046479" y="1242060"/>
            <a:ext cx="7670801" cy="424732"/>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完整恢复模式下对数据库执行的恢复操作</a:t>
            </a:r>
          </a:p>
        </p:txBody>
      </p:sp>
      <p:grpSp>
        <p:nvGrpSpPr>
          <p:cNvPr id="27" name="组合 26"/>
          <p:cNvGrpSpPr/>
          <p:nvPr/>
        </p:nvGrpSpPr>
        <p:grpSpPr>
          <a:xfrm>
            <a:off x="1046326" y="1920494"/>
            <a:ext cx="10003820" cy="1366529"/>
            <a:chOff x="1088298" y="4213143"/>
            <a:chExt cx="5041512" cy="1382229"/>
          </a:xfrm>
        </p:grpSpPr>
        <p:sp>
          <p:nvSpPr>
            <p:cNvPr id="35" name="矩形 34"/>
            <p:cNvSpPr/>
            <p:nvPr/>
          </p:nvSpPr>
          <p:spPr>
            <a:xfrm>
              <a:off x="1118958" y="4978972"/>
              <a:ext cx="5010852" cy="616400"/>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a:t>
              </a:r>
              <a:r>
                <a:rPr lang="en-US" altLang="zh-CN" sz="1400" dirty="0">
                  <a:solidFill>
                    <a:schemeClr val="tx1">
                      <a:lumMod val="50000"/>
                      <a:lumOff val="50000"/>
                    </a:schemeClr>
                  </a:solidFill>
                </a:rPr>
                <a:t>4</a:t>
              </a:r>
              <a:r>
                <a:rPr lang="zh-CN" altLang="en-US" sz="1400" dirty="0">
                  <a:solidFill>
                    <a:schemeClr val="tx1">
                      <a:lumMod val="50000"/>
                      <a:lumOff val="50000"/>
                    </a:schemeClr>
                  </a:solidFill>
                </a:rPr>
                <a:t>）在左侧“选择页”列表框中单击“选项”选项卡，如图</a:t>
              </a:r>
              <a:r>
                <a:rPr lang="en-US" altLang="zh-CN" sz="1400" dirty="0">
                  <a:solidFill>
                    <a:schemeClr val="tx1">
                      <a:lumMod val="50000"/>
                      <a:lumOff val="50000"/>
                    </a:schemeClr>
                  </a:solidFill>
                </a:rPr>
                <a:t>10-23</a:t>
              </a:r>
              <a:r>
                <a:rPr lang="zh-CN" altLang="en-US" sz="1400" dirty="0">
                  <a:solidFill>
                    <a:schemeClr val="tx1">
                      <a:lumMod val="50000"/>
                      <a:lumOff val="50000"/>
                    </a:schemeClr>
                  </a:solidFill>
                </a:rPr>
                <a:t>所示，在右侧窗格中设置“结尾日志备份”的备份文件位置为</a:t>
              </a:r>
              <a:r>
                <a:rPr lang="en-US" altLang="zh-CN" sz="1400" dirty="0">
                  <a:solidFill>
                    <a:schemeClr val="tx1">
                      <a:lumMod val="50000"/>
                      <a:lumOff val="50000"/>
                    </a:schemeClr>
                  </a:solidFill>
                </a:rPr>
                <a:t>D:\backup2019\myback_full.bak</a:t>
              </a:r>
              <a:r>
                <a:rPr lang="zh-CN" altLang="en-US" sz="1400" dirty="0">
                  <a:solidFill>
                    <a:schemeClr val="tx1">
                      <a:lumMod val="50000"/>
                      <a:lumOff val="50000"/>
                    </a:schemeClr>
                  </a:solidFill>
                </a:rPr>
                <a:t>。</a:t>
              </a:r>
            </a:p>
          </p:txBody>
        </p:sp>
        <p:sp>
          <p:nvSpPr>
            <p:cNvPr id="36" name="矩形 35"/>
            <p:cNvSpPr/>
            <p:nvPr/>
          </p:nvSpPr>
          <p:spPr>
            <a:xfrm>
              <a:off x="1088298" y="4213143"/>
              <a:ext cx="4894754" cy="765829"/>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6</a:t>
              </a:r>
              <a:r>
                <a:rPr lang="en-US" altLang="zh-CN" b="1" dirty="0">
                  <a:solidFill>
                    <a:schemeClr val="tx1">
                      <a:lumMod val="65000"/>
                      <a:lumOff val="35000"/>
                    </a:schemeClr>
                  </a:solidFill>
                </a:rPr>
                <a:t>】</a:t>
              </a:r>
              <a:r>
                <a:rPr lang="zh-CN" altLang="en-US" b="1" dirty="0">
                  <a:solidFill>
                    <a:schemeClr val="tx1">
                      <a:lumMod val="65000"/>
                      <a:lumOff val="35000"/>
                    </a:schemeClr>
                  </a:solidFill>
                </a:rPr>
                <a:t>在“完整”恢复模式下使用完整备份来执行</a:t>
              </a:r>
              <a:r>
                <a:rPr lang="en-US" altLang="zh-CN" b="1" dirty="0">
                  <a:solidFill>
                    <a:schemeClr val="tx1">
                      <a:lumMod val="65000"/>
                      <a:lumOff val="35000"/>
                    </a:schemeClr>
                  </a:solidFill>
                </a:rPr>
                <a:t>JXGL</a:t>
              </a:r>
              <a:r>
                <a:rPr lang="zh-CN" altLang="en-US" b="1" dirty="0">
                  <a:solidFill>
                    <a:schemeClr val="tx1">
                      <a:lumMod val="65000"/>
                      <a:lumOff val="35000"/>
                    </a:schemeClr>
                  </a:solidFill>
                </a:rPr>
                <a:t>数据库的恢复操作（假定数据库没有损坏，只是部分数据存在丢失）。</a:t>
              </a:r>
            </a:p>
          </p:txBody>
        </p:sp>
      </p:grpSp>
      <p:pic>
        <p:nvPicPr>
          <p:cNvPr id="11266" name="Picture 2" descr="C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879" y="3169920"/>
            <a:ext cx="6124707" cy="323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107164" y="3429000"/>
            <a:ext cx="3655905" cy="3416320"/>
          </a:xfrm>
          <a:prstGeom prst="rect">
            <a:avLst/>
          </a:prstGeom>
        </p:spPr>
        <p:txBody>
          <a:bodyPr wrap="square">
            <a:spAutoFit/>
          </a:bodyPr>
          <a:lstStyle/>
          <a:p>
            <a:r>
              <a:rPr lang="zh-CN" altLang="en-US" dirty="0"/>
              <a:t>①还原选项：覆盖现有数据库表示覆盖服务器上的同名数据库，如果服务器上存在同名数据库且没有备份结尾日志，则必须选择该项，否则会弹出“还原数据库失败”信息；保留复制设置用于复制数据库（转移数据库到其他服务器上），恢复状态为</a:t>
            </a:r>
            <a:r>
              <a:rPr lang="en-US" altLang="zh-CN" dirty="0"/>
              <a:t>restore with norecovery</a:t>
            </a:r>
            <a:r>
              <a:rPr lang="zh-CN" altLang="en-US" dirty="0"/>
              <a:t>选项时不可用；限制访问还原的数据库表示使正在还原的数据库仅供</a:t>
            </a:r>
            <a:r>
              <a:rPr lang="en-US" altLang="zh-CN" dirty="0"/>
              <a:t>db_owner</a:t>
            </a:r>
            <a:r>
              <a:rPr lang="zh-CN" altLang="en-US" dirty="0"/>
              <a:t>、</a:t>
            </a:r>
            <a:r>
              <a:rPr lang="en-US" altLang="zh-CN" dirty="0"/>
              <a:t>dbcreator</a:t>
            </a:r>
            <a:r>
              <a:rPr lang="zh-CN" altLang="en-US" dirty="0"/>
              <a:t>或</a:t>
            </a:r>
            <a:r>
              <a:rPr lang="en-US" altLang="zh-CN" dirty="0"/>
              <a:t>sysadmin</a:t>
            </a:r>
            <a:r>
              <a:rPr lang="zh-CN" altLang="en-US" dirty="0"/>
              <a:t>的成员使用</a:t>
            </a:r>
            <a:r>
              <a:rPr lang="zh-CN" altLang="en-US" dirty="0" smtClean="0"/>
              <a:t>；</a:t>
            </a:r>
            <a:endParaRPr lang="zh-CN" altLang="en-US" dirty="0"/>
          </a:p>
        </p:txBody>
      </p:sp>
    </p:spTree>
    <p:extLst>
      <p:ext uri="{BB962C8B-B14F-4D97-AF65-F5344CB8AC3E}">
        <p14:creationId xmlns:p14="http://schemas.microsoft.com/office/powerpoint/2010/main" val="676784709"/>
      </p:ext>
    </p:extLst>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4631396"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SSMS</a:t>
            </a:r>
            <a:r>
              <a:rPr lang="zh-CN" altLang="en-US" sz="3200" b="1" dirty="0">
                <a:solidFill>
                  <a:srgbClr val="2980B9"/>
                </a:solidFill>
                <a:ea typeface="微软雅黑" panose="020B0503020204020204" charset="-122"/>
              </a:rPr>
              <a:t>执行恢复操作</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3" name="矩形 22"/>
          <p:cNvSpPr/>
          <p:nvPr/>
        </p:nvSpPr>
        <p:spPr>
          <a:xfrm>
            <a:off x="1046479" y="1242060"/>
            <a:ext cx="7670801" cy="424732"/>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完整恢复模式下对数据库执行的恢复操作</a:t>
            </a:r>
          </a:p>
        </p:txBody>
      </p:sp>
      <p:grpSp>
        <p:nvGrpSpPr>
          <p:cNvPr id="27" name="组合 26"/>
          <p:cNvGrpSpPr/>
          <p:nvPr/>
        </p:nvGrpSpPr>
        <p:grpSpPr>
          <a:xfrm>
            <a:off x="1046326" y="1920494"/>
            <a:ext cx="10003820" cy="1366529"/>
            <a:chOff x="1088298" y="4213143"/>
            <a:chExt cx="5041512" cy="1382229"/>
          </a:xfrm>
        </p:grpSpPr>
        <p:sp>
          <p:nvSpPr>
            <p:cNvPr id="35" name="矩形 34"/>
            <p:cNvSpPr/>
            <p:nvPr/>
          </p:nvSpPr>
          <p:spPr>
            <a:xfrm>
              <a:off x="1118958" y="4978972"/>
              <a:ext cx="5010852" cy="616400"/>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a:t>
              </a:r>
              <a:r>
                <a:rPr lang="en-US" altLang="zh-CN" sz="1400" dirty="0">
                  <a:solidFill>
                    <a:schemeClr val="tx1">
                      <a:lumMod val="50000"/>
                      <a:lumOff val="50000"/>
                    </a:schemeClr>
                  </a:solidFill>
                </a:rPr>
                <a:t>4</a:t>
              </a:r>
              <a:r>
                <a:rPr lang="zh-CN" altLang="en-US" sz="1400" dirty="0">
                  <a:solidFill>
                    <a:schemeClr val="tx1">
                      <a:lumMod val="50000"/>
                      <a:lumOff val="50000"/>
                    </a:schemeClr>
                  </a:solidFill>
                </a:rPr>
                <a:t>）在左侧“选择页”列表框中单击“选项”选项卡，如图</a:t>
              </a:r>
              <a:r>
                <a:rPr lang="en-US" altLang="zh-CN" sz="1400" dirty="0">
                  <a:solidFill>
                    <a:schemeClr val="tx1">
                      <a:lumMod val="50000"/>
                      <a:lumOff val="50000"/>
                    </a:schemeClr>
                  </a:solidFill>
                </a:rPr>
                <a:t>10-23</a:t>
              </a:r>
              <a:r>
                <a:rPr lang="zh-CN" altLang="en-US" sz="1400" dirty="0">
                  <a:solidFill>
                    <a:schemeClr val="tx1">
                      <a:lumMod val="50000"/>
                      <a:lumOff val="50000"/>
                    </a:schemeClr>
                  </a:solidFill>
                </a:rPr>
                <a:t>所示，在右侧窗格中设置“结尾日志备份”的备份文件位置为</a:t>
              </a:r>
              <a:r>
                <a:rPr lang="en-US" altLang="zh-CN" sz="1400" dirty="0">
                  <a:solidFill>
                    <a:schemeClr val="tx1">
                      <a:lumMod val="50000"/>
                      <a:lumOff val="50000"/>
                    </a:schemeClr>
                  </a:solidFill>
                </a:rPr>
                <a:t>D:\backup2019\myback_full.bak</a:t>
              </a:r>
              <a:r>
                <a:rPr lang="zh-CN" altLang="en-US" sz="1400" dirty="0">
                  <a:solidFill>
                    <a:schemeClr val="tx1">
                      <a:lumMod val="50000"/>
                      <a:lumOff val="50000"/>
                    </a:schemeClr>
                  </a:solidFill>
                </a:rPr>
                <a:t>。</a:t>
              </a:r>
            </a:p>
          </p:txBody>
        </p:sp>
        <p:sp>
          <p:nvSpPr>
            <p:cNvPr id="36" name="矩形 35"/>
            <p:cNvSpPr/>
            <p:nvPr/>
          </p:nvSpPr>
          <p:spPr>
            <a:xfrm>
              <a:off x="1088298" y="4213143"/>
              <a:ext cx="4894754" cy="765829"/>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6</a:t>
              </a:r>
              <a:r>
                <a:rPr lang="en-US" altLang="zh-CN" b="1" dirty="0">
                  <a:solidFill>
                    <a:schemeClr val="tx1">
                      <a:lumMod val="65000"/>
                      <a:lumOff val="35000"/>
                    </a:schemeClr>
                  </a:solidFill>
                </a:rPr>
                <a:t>】</a:t>
              </a:r>
              <a:r>
                <a:rPr lang="zh-CN" altLang="en-US" b="1" dirty="0">
                  <a:solidFill>
                    <a:schemeClr val="tx1">
                      <a:lumMod val="65000"/>
                      <a:lumOff val="35000"/>
                    </a:schemeClr>
                  </a:solidFill>
                </a:rPr>
                <a:t>在“完整”恢复模式下使用完整备份来执行</a:t>
              </a:r>
              <a:r>
                <a:rPr lang="en-US" altLang="zh-CN" b="1" dirty="0">
                  <a:solidFill>
                    <a:schemeClr val="tx1">
                      <a:lumMod val="65000"/>
                      <a:lumOff val="35000"/>
                    </a:schemeClr>
                  </a:solidFill>
                </a:rPr>
                <a:t>JXGL</a:t>
              </a:r>
              <a:r>
                <a:rPr lang="zh-CN" altLang="en-US" b="1" dirty="0">
                  <a:solidFill>
                    <a:schemeClr val="tx1">
                      <a:lumMod val="65000"/>
                      <a:lumOff val="35000"/>
                    </a:schemeClr>
                  </a:solidFill>
                </a:rPr>
                <a:t>数据库的恢复操作（假定数据库没有损坏，只是部分数据存在丢失）。</a:t>
              </a:r>
            </a:p>
          </p:txBody>
        </p:sp>
      </p:grpSp>
      <p:pic>
        <p:nvPicPr>
          <p:cNvPr id="11266" name="Picture 2" descr="C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879" y="3169920"/>
            <a:ext cx="6124707" cy="323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107164" y="3429000"/>
            <a:ext cx="3628609" cy="1477328"/>
          </a:xfrm>
          <a:prstGeom prst="rect">
            <a:avLst/>
          </a:prstGeom>
        </p:spPr>
        <p:txBody>
          <a:bodyPr wrap="square">
            <a:spAutoFit/>
          </a:bodyPr>
          <a:lstStyle/>
          <a:p>
            <a:r>
              <a:rPr lang="zh-CN" altLang="en-US" dirty="0" smtClean="0"/>
              <a:t>②</a:t>
            </a:r>
            <a:r>
              <a:rPr lang="zh-CN" altLang="en-US" dirty="0"/>
              <a:t>恢复状态：在应用多个备份集恢复数据库时，除了最后一</a:t>
            </a:r>
            <a:r>
              <a:rPr lang="zh-CN" altLang="en-US" dirty="0" smtClean="0"/>
              <a:t>个备份集</a:t>
            </a:r>
            <a:r>
              <a:rPr lang="zh-CN" altLang="zh-CN" dirty="0"/>
              <a:t>的“恢复状态”</a:t>
            </a:r>
            <a:r>
              <a:rPr lang="zh-CN" altLang="en-US" dirty="0" smtClean="0"/>
              <a:t>使</a:t>
            </a:r>
            <a:r>
              <a:rPr lang="zh-CN" altLang="en-US" dirty="0"/>
              <a:t>用</a:t>
            </a:r>
            <a:r>
              <a:rPr lang="en-US" altLang="zh-CN" dirty="0"/>
              <a:t>restore with recovery</a:t>
            </a:r>
            <a:r>
              <a:rPr lang="zh-CN" altLang="en-US" dirty="0"/>
              <a:t>选项，其他备份集一律使用</a:t>
            </a:r>
            <a:r>
              <a:rPr lang="en-US" altLang="zh-CN" dirty="0"/>
              <a:t>restore with norecovery</a:t>
            </a:r>
            <a:r>
              <a:rPr lang="zh-CN" altLang="en-US" dirty="0"/>
              <a:t>选项</a:t>
            </a:r>
            <a:r>
              <a:rPr lang="zh-CN" altLang="en-US" dirty="0" smtClean="0"/>
              <a:t>；</a:t>
            </a:r>
            <a:endParaRPr lang="zh-CN" altLang="en-US" dirty="0"/>
          </a:p>
        </p:txBody>
      </p:sp>
    </p:spTree>
    <p:extLst>
      <p:ext uri="{BB962C8B-B14F-4D97-AF65-F5344CB8AC3E}">
        <p14:creationId xmlns:p14="http://schemas.microsoft.com/office/powerpoint/2010/main" val="768975672"/>
      </p:ext>
    </p:extLst>
  </p:cSld>
  <p:clrMapOvr>
    <a:masterClrMapping/>
  </p:clrMapOvr>
  <p:transition spd="slow">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4631396"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SSMS</a:t>
            </a:r>
            <a:r>
              <a:rPr lang="zh-CN" altLang="en-US" sz="3200" b="1" dirty="0">
                <a:solidFill>
                  <a:srgbClr val="2980B9"/>
                </a:solidFill>
                <a:ea typeface="微软雅黑" panose="020B0503020204020204" charset="-122"/>
              </a:rPr>
              <a:t>执行恢复操作</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3" name="矩形 22"/>
          <p:cNvSpPr/>
          <p:nvPr/>
        </p:nvSpPr>
        <p:spPr>
          <a:xfrm>
            <a:off x="1046479" y="1242060"/>
            <a:ext cx="7670801" cy="424732"/>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完整恢复模式下对数据库执行的恢复操作</a:t>
            </a:r>
          </a:p>
        </p:txBody>
      </p:sp>
      <p:grpSp>
        <p:nvGrpSpPr>
          <p:cNvPr id="27" name="组合 26"/>
          <p:cNvGrpSpPr/>
          <p:nvPr/>
        </p:nvGrpSpPr>
        <p:grpSpPr>
          <a:xfrm>
            <a:off x="1046326" y="1920494"/>
            <a:ext cx="10003820" cy="1366529"/>
            <a:chOff x="1088298" y="4213143"/>
            <a:chExt cx="5041512" cy="1382229"/>
          </a:xfrm>
        </p:grpSpPr>
        <p:sp>
          <p:nvSpPr>
            <p:cNvPr id="35" name="矩形 34"/>
            <p:cNvSpPr/>
            <p:nvPr/>
          </p:nvSpPr>
          <p:spPr>
            <a:xfrm>
              <a:off x="1118958" y="4978972"/>
              <a:ext cx="5010852" cy="616400"/>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a:t>
              </a:r>
              <a:r>
                <a:rPr lang="en-US" altLang="zh-CN" sz="1400" dirty="0">
                  <a:solidFill>
                    <a:schemeClr val="tx1">
                      <a:lumMod val="50000"/>
                      <a:lumOff val="50000"/>
                    </a:schemeClr>
                  </a:solidFill>
                </a:rPr>
                <a:t>4</a:t>
              </a:r>
              <a:r>
                <a:rPr lang="zh-CN" altLang="en-US" sz="1400" dirty="0">
                  <a:solidFill>
                    <a:schemeClr val="tx1">
                      <a:lumMod val="50000"/>
                      <a:lumOff val="50000"/>
                    </a:schemeClr>
                  </a:solidFill>
                </a:rPr>
                <a:t>）在左侧“选择页”列表框中单击“选项”选项卡，如图</a:t>
              </a:r>
              <a:r>
                <a:rPr lang="en-US" altLang="zh-CN" sz="1400" dirty="0">
                  <a:solidFill>
                    <a:schemeClr val="tx1">
                      <a:lumMod val="50000"/>
                      <a:lumOff val="50000"/>
                    </a:schemeClr>
                  </a:solidFill>
                </a:rPr>
                <a:t>10-23</a:t>
              </a:r>
              <a:r>
                <a:rPr lang="zh-CN" altLang="en-US" sz="1400" dirty="0">
                  <a:solidFill>
                    <a:schemeClr val="tx1">
                      <a:lumMod val="50000"/>
                      <a:lumOff val="50000"/>
                    </a:schemeClr>
                  </a:solidFill>
                </a:rPr>
                <a:t>所示，在右侧窗格中设置“结尾日志备份”的备份文件位置为</a:t>
              </a:r>
              <a:r>
                <a:rPr lang="en-US" altLang="zh-CN" sz="1400" dirty="0">
                  <a:solidFill>
                    <a:schemeClr val="tx1">
                      <a:lumMod val="50000"/>
                      <a:lumOff val="50000"/>
                    </a:schemeClr>
                  </a:solidFill>
                </a:rPr>
                <a:t>D:\backup2019\myback_full.bak</a:t>
              </a:r>
              <a:r>
                <a:rPr lang="zh-CN" altLang="en-US" sz="1400" dirty="0">
                  <a:solidFill>
                    <a:schemeClr val="tx1">
                      <a:lumMod val="50000"/>
                      <a:lumOff val="50000"/>
                    </a:schemeClr>
                  </a:solidFill>
                </a:rPr>
                <a:t>。</a:t>
              </a:r>
            </a:p>
          </p:txBody>
        </p:sp>
        <p:sp>
          <p:nvSpPr>
            <p:cNvPr id="36" name="矩形 35"/>
            <p:cNvSpPr/>
            <p:nvPr/>
          </p:nvSpPr>
          <p:spPr>
            <a:xfrm>
              <a:off x="1088298" y="4213143"/>
              <a:ext cx="4894754" cy="765829"/>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6</a:t>
              </a:r>
              <a:r>
                <a:rPr lang="en-US" altLang="zh-CN" b="1" dirty="0">
                  <a:solidFill>
                    <a:schemeClr val="tx1">
                      <a:lumMod val="65000"/>
                      <a:lumOff val="35000"/>
                    </a:schemeClr>
                  </a:solidFill>
                </a:rPr>
                <a:t>】</a:t>
              </a:r>
              <a:r>
                <a:rPr lang="zh-CN" altLang="en-US" b="1" dirty="0">
                  <a:solidFill>
                    <a:schemeClr val="tx1">
                      <a:lumMod val="65000"/>
                      <a:lumOff val="35000"/>
                    </a:schemeClr>
                  </a:solidFill>
                </a:rPr>
                <a:t>在“完整”恢复模式下使用完整备份来执行</a:t>
              </a:r>
              <a:r>
                <a:rPr lang="en-US" altLang="zh-CN" b="1" dirty="0">
                  <a:solidFill>
                    <a:schemeClr val="tx1">
                      <a:lumMod val="65000"/>
                      <a:lumOff val="35000"/>
                    </a:schemeClr>
                  </a:solidFill>
                </a:rPr>
                <a:t>JXGL</a:t>
              </a:r>
              <a:r>
                <a:rPr lang="zh-CN" altLang="en-US" b="1" dirty="0">
                  <a:solidFill>
                    <a:schemeClr val="tx1">
                      <a:lumMod val="65000"/>
                      <a:lumOff val="35000"/>
                    </a:schemeClr>
                  </a:solidFill>
                </a:rPr>
                <a:t>数据库的恢复操作（假定数据库没有损坏，只是部分数据存在丢失）。</a:t>
              </a:r>
            </a:p>
          </p:txBody>
        </p:sp>
      </p:grpSp>
      <p:pic>
        <p:nvPicPr>
          <p:cNvPr id="11266" name="Picture 2" descr="C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879" y="3169920"/>
            <a:ext cx="6124707" cy="323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107164" y="3429000"/>
            <a:ext cx="3669552" cy="3416320"/>
          </a:xfrm>
          <a:prstGeom prst="rect">
            <a:avLst/>
          </a:prstGeom>
        </p:spPr>
        <p:txBody>
          <a:bodyPr wrap="square">
            <a:spAutoFit/>
          </a:bodyPr>
          <a:lstStyle/>
          <a:p>
            <a:r>
              <a:rPr lang="zh-CN" altLang="en-US" dirty="0" smtClean="0"/>
              <a:t>③</a:t>
            </a:r>
            <a:r>
              <a:rPr lang="zh-CN" altLang="en-US" dirty="0"/>
              <a:t>结尾日志备份：在恢复未损坏的数据库时，</a:t>
            </a:r>
            <a:r>
              <a:rPr lang="en-US" altLang="zh-CN" dirty="0"/>
              <a:t>Server 2005</a:t>
            </a:r>
            <a:r>
              <a:rPr lang="zh-CN" altLang="en-US" dirty="0"/>
              <a:t>以上版本要求对数据库进行尾部日志备份。如果不执行结尾日志备份，会弹出“还原数据库失败”的信息。</a:t>
            </a:r>
          </a:p>
          <a:p>
            <a:r>
              <a:rPr lang="zh-CN" altLang="en-US" dirty="0"/>
              <a:t>注意：并非所有还原方案都要求执行结尾日志备份。如果恢复点包含在较早的日志备份中，则无须结尾日志备份，此外，如果准备移动或替换（覆盖）数据库，并且在最新备份后不需要将该数据库还原到某一时间点，则不需要结尾日志备份。</a:t>
            </a:r>
          </a:p>
        </p:txBody>
      </p:sp>
    </p:spTree>
    <p:extLst>
      <p:ext uri="{BB962C8B-B14F-4D97-AF65-F5344CB8AC3E}">
        <p14:creationId xmlns:p14="http://schemas.microsoft.com/office/powerpoint/2010/main" val="768975672"/>
      </p:ext>
    </p:extLst>
  </p:cSld>
  <p:clrMapOvr>
    <a:masterClrMapping/>
  </p:clrMapOvr>
  <p:transition spd="slow">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4631396"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SSMS</a:t>
            </a:r>
            <a:r>
              <a:rPr lang="zh-CN" altLang="en-US" sz="3200" b="1" dirty="0">
                <a:solidFill>
                  <a:srgbClr val="2980B9"/>
                </a:solidFill>
                <a:ea typeface="微软雅黑" panose="020B0503020204020204" charset="-122"/>
              </a:rPr>
              <a:t>执行恢复操作</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3" name="矩形 22"/>
          <p:cNvSpPr/>
          <p:nvPr/>
        </p:nvSpPr>
        <p:spPr>
          <a:xfrm>
            <a:off x="1046479" y="1242060"/>
            <a:ext cx="7670801" cy="424732"/>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完整恢复模式下对数据库执行的恢复操作</a:t>
            </a:r>
          </a:p>
        </p:txBody>
      </p:sp>
      <p:grpSp>
        <p:nvGrpSpPr>
          <p:cNvPr id="27" name="组合 26"/>
          <p:cNvGrpSpPr/>
          <p:nvPr/>
        </p:nvGrpSpPr>
        <p:grpSpPr>
          <a:xfrm>
            <a:off x="1046326" y="1920492"/>
            <a:ext cx="10003820" cy="1085681"/>
            <a:chOff x="1088298" y="4213143"/>
            <a:chExt cx="5041512" cy="1098155"/>
          </a:xfrm>
        </p:grpSpPr>
        <p:sp>
          <p:nvSpPr>
            <p:cNvPr id="35" name="矩形 34"/>
            <p:cNvSpPr/>
            <p:nvPr/>
          </p:nvSpPr>
          <p:spPr>
            <a:xfrm>
              <a:off x="1118958" y="4978972"/>
              <a:ext cx="5010852" cy="332326"/>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a:t>
              </a:r>
              <a:r>
                <a:rPr lang="en-US" altLang="zh-CN" sz="1400" dirty="0">
                  <a:solidFill>
                    <a:schemeClr val="tx1">
                      <a:lumMod val="50000"/>
                      <a:lumOff val="50000"/>
                    </a:schemeClr>
                  </a:solidFill>
                </a:rPr>
                <a:t>5</a:t>
              </a:r>
              <a:r>
                <a:rPr lang="zh-CN" altLang="en-US" sz="1400" dirty="0">
                  <a:solidFill>
                    <a:schemeClr val="tx1">
                      <a:lumMod val="50000"/>
                      <a:lumOff val="50000"/>
                    </a:schemeClr>
                  </a:solidFill>
                </a:rPr>
                <a:t>）单击“确定”按钮，稍后完成对数据库的尾日志备份操作，并弹出“成功还原了数据库</a:t>
              </a:r>
              <a:r>
                <a:rPr lang="en-US" altLang="zh-CN" sz="1400" dirty="0">
                  <a:solidFill>
                    <a:schemeClr val="tx1">
                      <a:lumMod val="50000"/>
                      <a:lumOff val="50000"/>
                    </a:schemeClr>
                  </a:solidFill>
                </a:rPr>
                <a:t>JXGL”</a:t>
              </a:r>
              <a:r>
                <a:rPr lang="zh-CN" altLang="en-US" sz="1400" dirty="0">
                  <a:solidFill>
                    <a:schemeClr val="tx1">
                      <a:lumMod val="50000"/>
                      <a:lumOff val="50000"/>
                    </a:schemeClr>
                  </a:solidFill>
                </a:rPr>
                <a:t>对话框，如图</a:t>
              </a:r>
              <a:r>
                <a:rPr lang="en-US" altLang="zh-CN" sz="1400" dirty="0">
                  <a:solidFill>
                    <a:schemeClr val="tx1">
                      <a:lumMod val="50000"/>
                      <a:lumOff val="50000"/>
                    </a:schemeClr>
                  </a:solidFill>
                </a:rPr>
                <a:t>10-24</a:t>
              </a:r>
              <a:r>
                <a:rPr lang="zh-CN" altLang="en-US" sz="1400" dirty="0">
                  <a:solidFill>
                    <a:schemeClr val="tx1">
                      <a:lumMod val="50000"/>
                      <a:lumOff val="50000"/>
                    </a:schemeClr>
                  </a:solidFill>
                </a:rPr>
                <a:t>所示。</a:t>
              </a:r>
            </a:p>
          </p:txBody>
        </p:sp>
        <p:sp>
          <p:nvSpPr>
            <p:cNvPr id="36" name="矩形 35"/>
            <p:cNvSpPr/>
            <p:nvPr/>
          </p:nvSpPr>
          <p:spPr>
            <a:xfrm>
              <a:off x="1088298" y="4213143"/>
              <a:ext cx="4894754" cy="765829"/>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6</a:t>
              </a:r>
              <a:r>
                <a:rPr lang="en-US" altLang="zh-CN" b="1" dirty="0">
                  <a:solidFill>
                    <a:schemeClr val="tx1">
                      <a:lumMod val="65000"/>
                      <a:lumOff val="35000"/>
                    </a:schemeClr>
                  </a:solidFill>
                </a:rPr>
                <a:t>】</a:t>
              </a:r>
              <a:r>
                <a:rPr lang="zh-CN" altLang="en-US" b="1" dirty="0">
                  <a:solidFill>
                    <a:schemeClr val="tx1">
                      <a:lumMod val="65000"/>
                      <a:lumOff val="35000"/>
                    </a:schemeClr>
                  </a:solidFill>
                </a:rPr>
                <a:t>在“完整”恢复模式下使用完整备份来执行</a:t>
              </a:r>
              <a:r>
                <a:rPr lang="en-US" altLang="zh-CN" b="1" dirty="0">
                  <a:solidFill>
                    <a:schemeClr val="tx1">
                      <a:lumMod val="65000"/>
                      <a:lumOff val="35000"/>
                    </a:schemeClr>
                  </a:solidFill>
                </a:rPr>
                <a:t>JXGL</a:t>
              </a:r>
              <a:r>
                <a:rPr lang="zh-CN" altLang="en-US" b="1" dirty="0">
                  <a:solidFill>
                    <a:schemeClr val="tx1">
                      <a:lumMod val="65000"/>
                      <a:lumOff val="35000"/>
                    </a:schemeClr>
                  </a:solidFill>
                </a:rPr>
                <a:t>数据库的恢复操作（假定数据库没有损坏，只是部分数据存在丢失）。</a:t>
              </a:r>
            </a:p>
          </p:txBody>
        </p:sp>
      </p:grpSp>
      <p:pic>
        <p:nvPicPr>
          <p:cNvPr id="12290" name="Picture 2" desc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4366" y="3611880"/>
            <a:ext cx="2765780" cy="161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9153916"/>
      </p:ext>
    </p:extLst>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6096000" y="1790799"/>
            <a:ext cx="0" cy="411470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5495222"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T-SQL</a:t>
            </a:r>
            <a:r>
              <a:rPr lang="zh-CN" altLang="en-US" sz="3200" b="1" dirty="0">
                <a:solidFill>
                  <a:srgbClr val="2980B9"/>
                </a:solidFill>
                <a:ea typeface="微软雅黑" panose="020B0503020204020204" charset="-122"/>
              </a:rPr>
              <a:t>语句执行恢复操作</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1" name="组合 40"/>
          <p:cNvGrpSpPr/>
          <p:nvPr/>
        </p:nvGrpSpPr>
        <p:grpSpPr>
          <a:xfrm>
            <a:off x="894390" y="1312268"/>
            <a:ext cx="4835850" cy="3079563"/>
            <a:chOff x="1088299" y="4153868"/>
            <a:chExt cx="2241974" cy="1360204"/>
          </a:xfrm>
        </p:grpSpPr>
        <p:sp>
          <p:nvSpPr>
            <p:cNvPr id="43" name="矩形 42"/>
            <p:cNvSpPr/>
            <p:nvPr/>
          </p:nvSpPr>
          <p:spPr>
            <a:xfrm>
              <a:off x="1088299" y="4385762"/>
              <a:ext cx="2142923" cy="1128310"/>
            </a:xfrm>
            <a:prstGeom prst="rect">
              <a:avLst/>
            </a:prstGeom>
          </p:spPr>
          <p:txBody>
            <a:bodyPr wrap="square">
              <a:spAutoFit/>
              <a:scene3d>
                <a:camera prst="orthographicFront"/>
                <a:lightRig rig="threePt" dir="t"/>
              </a:scene3d>
              <a:sp3d contourW="6350"/>
            </a:bodyPr>
            <a:lstStyle/>
            <a:p>
              <a:pPr indent="0"/>
              <a:r>
                <a:rPr lang="en-US" altLang="zh-CN" sz="1600" dirty="0">
                  <a:latin typeface="Courier New" panose="02070309020205020404" charset="0"/>
                  <a:ea typeface="宋体" panose="02010600030101010101" pitchFamily="2" charset="-122"/>
                  <a:sym typeface="+mn-ea"/>
                </a:rPr>
                <a:t>restore database </a:t>
              </a:r>
              <a:r>
                <a:rPr lang="zh-CN" altLang="en-US" sz="1600" dirty="0">
                  <a:latin typeface="Courier New" panose="02070309020205020404" charset="0"/>
                  <a:ea typeface="宋体" panose="02010600030101010101" pitchFamily="2" charset="-122"/>
                  <a:sym typeface="+mn-ea"/>
                </a:rPr>
                <a:t>数据库名称</a:t>
              </a:r>
            </a:p>
            <a:p>
              <a:pPr indent="0"/>
              <a:r>
                <a:rPr lang="zh-CN" altLang="en-US" sz="1600" dirty="0">
                  <a:latin typeface="Courier New" panose="02070309020205020404" charset="0"/>
                  <a:ea typeface="宋体" panose="02010600030101010101" pitchFamily="2" charset="-122"/>
                  <a:sym typeface="+mn-ea"/>
                </a:rPr>
                <a:t> </a:t>
              </a:r>
              <a:r>
                <a:rPr lang="en-US" altLang="zh-CN" sz="1600" dirty="0">
                  <a:latin typeface="Courier New" panose="02070309020205020404" charset="0"/>
                  <a:ea typeface="宋体" panose="02010600030101010101" pitchFamily="2" charset="-122"/>
                  <a:sym typeface="+mn-ea"/>
                </a:rPr>
                <a:t>[from &lt;</a:t>
              </a:r>
              <a:r>
                <a:rPr lang="zh-CN" altLang="en-US" sz="1600" dirty="0">
                  <a:latin typeface="Courier New" panose="02070309020205020404" charset="0"/>
                  <a:ea typeface="宋体" panose="02010600030101010101" pitchFamily="2" charset="-122"/>
                  <a:sym typeface="+mn-ea"/>
                </a:rPr>
                <a:t>备份设备</a:t>
              </a:r>
              <a:r>
                <a:rPr lang="en-US" altLang="zh-CN" sz="1600" dirty="0">
                  <a:latin typeface="Courier New" panose="02070309020205020404" charset="0"/>
                  <a:ea typeface="宋体" panose="02010600030101010101" pitchFamily="2" charset="-122"/>
                  <a:sym typeface="+mn-ea"/>
                </a:rPr>
                <a:t>&gt; [,...n]]</a:t>
              </a:r>
            </a:p>
            <a:p>
              <a:pPr indent="0"/>
              <a:r>
                <a:rPr lang="en-US" altLang="zh-CN" sz="1600" dirty="0">
                  <a:latin typeface="Courier New" panose="02070309020205020404" charset="0"/>
                  <a:ea typeface="宋体" panose="02010600030101010101" pitchFamily="2" charset="-122"/>
                  <a:sym typeface="+mn-ea"/>
                </a:rPr>
                <a:t>[with</a:t>
              </a:r>
            </a:p>
            <a:p>
              <a:pPr indent="0"/>
              <a:r>
                <a:rPr lang="en-US" altLang="zh-CN" sz="1600" dirty="0">
                  <a:latin typeface="Courier New" panose="02070309020205020404" charset="0"/>
                  <a:ea typeface="宋体" panose="02010600030101010101" pitchFamily="2" charset="-122"/>
                  <a:sym typeface="+mn-ea"/>
                </a:rPr>
                <a:t>[[,]replace]</a:t>
              </a:r>
            </a:p>
            <a:p>
              <a:pPr indent="0"/>
              <a:r>
                <a:rPr lang="en-US" altLang="zh-CN" sz="1600" dirty="0">
                  <a:latin typeface="Courier New" panose="02070309020205020404" charset="0"/>
                  <a:ea typeface="宋体" panose="02010600030101010101" pitchFamily="2" charset="-122"/>
                  <a:sym typeface="+mn-ea"/>
                </a:rPr>
                <a:t>[[,]file=</a:t>
              </a:r>
              <a:r>
                <a:rPr lang="zh-CN" altLang="en-US" sz="1600" dirty="0">
                  <a:latin typeface="Courier New" panose="02070309020205020404" charset="0"/>
                  <a:ea typeface="宋体" panose="02010600030101010101" pitchFamily="2" charset="-122"/>
                  <a:sym typeface="+mn-ea"/>
                </a:rPr>
                <a:t>文件号</a:t>
              </a:r>
              <a:r>
                <a:rPr lang="en-US" altLang="zh-CN" sz="1600" dirty="0">
                  <a:latin typeface="Courier New" panose="02070309020205020404" charset="0"/>
                  <a:ea typeface="宋体" panose="02010600030101010101" pitchFamily="2" charset="-122"/>
                  <a:sym typeface="+mn-ea"/>
                </a:rPr>
                <a:t>]</a:t>
              </a:r>
            </a:p>
            <a:p>
              <a:pPr indent="0"/>
              <a:r>
                <a:rPr lang="en-US" altLang="zh-CN" sz="1600" dirty="0">
                  <a:latin typeface="Courier New" panose="02070309020205020404" charset="0"/>
                  <a:ea typeface="宋体" panose="02010600030101010101" pitchFamily="2" charset="-122"/>
                  <a:sym typeface="+mn-ea"/>
                </a:rPr>
                <a:t>[[,]{</a:t>
              </a:r>
              <a:r>
                <a:rPr lang="en-US" altLang="zh-CN" sz="1600" dirty="0" err="1">
                  <a:latin typeface="Courier New" panose="02070309020205020404" charset="0"/>
                  <a:ea typeface="宋体" panose="02010600030101010101" pitchFamily="2" charset="-122"/>
                  <a:sym typeface="+mn-ea"/>
                </a:rPr>
                <a:t>norecovery|recovery</a:t>
              </a:r>
              <a:r>
                <a:rPr lang="en-US" altLang="zh-CN" sz="1600" dirty="0">
                  <a:latin typeface="Courier New" panose="02070309020205020404" charset="0"/>
                  <a:ea typeface="宋体" panose="02010600030101010101" pitchFamily="2" charset="-122"/>
                  <a:sym typeface="+mn-ea"/>
                </a:rPr>
                <a:t>| standby = {</a:t>
              </a:r>
              <a:r>
                <a:rPr lang="zh-CN" altLang="en-US" sz="1600" dirty="0">
                  <a:latin typeface="Courier New" panose="02070309020205020404" charset="0"/>
                  <a:ea typeface="宋体" panose="02010600030101010101" pitchFamily="2" charset="-122"/>
                  <a:sym typeface="+mn-ea"/>
                </a:rPr>
                <a:t>撤销文件名</a:t>
              </a:r>
              <a:r>
                <a:rPr lang="en-US" altLang="zh-CN" sz="1600" dirty="0">
                  <a:latin typeface="Courier New" panose="02070309020205020404" charset="0"/>
                  <a:ea typeface="宋体" panose="02010600030101010101" pitchFamily="2" charset="-122"/>
                  <a:sym typeface="+mn-ea"/>
                </a:rPr>
                <a:t>}}]</a:t>
              </a:r>
            </a:p>
            <a:p>
              <a:pPr indent="0"/>
              <a:r>
                <a:rPr lang="en-US" altLang="zh-CN" sz="1600" dirty="0">
                  <a:latin typeface="Courier New" panose="02070309020205020404" charset="0"/>
                  <a:ea typeface="宋体" panose="02010600030101010101" pitchFamily="2" charset="-122"/>
                  <a:sym typeface="+mn-ea"/>
                </a:rPr>
                <a:t>[[,]{</a:t>
              </a:r>
              <a:r>
                <a:rPr lang="en-US" altLang="zh-CN" sz="1600" dirty="0" err="1">
                  <a:latin typeface="Courier New" panose="02070309020205020404" charset="0"/>
                  <a:ea typeface="宋体" panose="02010600030101010101" pitchFamily="2" charset="-122"/>
                  <a:sym typeface="+mn-ea"/>
                </a:rPr>
                <a:t>stopat</a:t>
              </a:r>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时间和日期</a:t>
              </a:r>
              <a:r>
                <a:rPr lang="en-US" altLang="zh-CN" sz="1600" dirty="0">
                  <a:latin typeface="Courier New" panose="02070309020205020404" charset="0"/>
                  <a:ea typeface="宋体" panose="02010600030101010101" pitchFamily="2" charset="-122"/>
                  <a:sym typeface="+mn-ea"/>
                </a:rPr>
                <a:t>}]</a:t>
              </a:r>
            </a:p>
            <a:p>
              <a:pPr indent="0"/>
              <a:r>
                <a:rPr lang="en-US" altLang="zh-CN" sz="1600" dirty="0">
                  <a:latin typeface="Courier New" panose="02070309020205020404" charset="0"/>
                  <a:ea typeface="宋体" panose="02010600030101010101" pitchFamily="2" charset="-122"/>
                  <a:sym typeface="+mn-ea"/>
                </a:rPr>
                <a:t>[[,]move '</a:t>
              </a:r>
              <a:r>
                <a:rPr lang="zh-CN" altLang="en-US" sz="1600" dirty="0">
                  <a:latin typeface="Courier New" panose="02070309020205020404" charset="0"/>
                  <a:ea typeface="宋体" panose="02010600030101010101" pitchFamily="2" charset="-122"/>
                  <a:sym typeface="+mn-ea"/>
                </a:rPr>
                <a:t>逻辑文件名</a:t>
              </a:r>
              <a:r>
                <a:rPr lang="en-US" altLang="zh-CN" sz="1600" dirty="0">
                  <a:latin typeface="Courier New" panose="02070309020205020404" charset="0"/>
                  <a:ea typeface="宋体" panose="02010600030101010101" pitchFamily="2" charset="-122"/>
                  <a:sym typeface="+mn-ea"/>
                </a:rPr>
                <a:t>' to '</a:t>
              </a:r>
              <a:r>
                <a:rPr lang="zh-CN" altLang="en-US" sz="1600" dirty="0">
                  <a:latin typeface="Courier New" panose="02070309020205020404" charset="0"/>
                  <a:ea typeface="宋体" panose="02010600030101010101" pitchFamily="2" charset="-122"/>
                  <a:sym typeface="+mn-ea"/>
                </a:rPr>
                <a:t>物理文件名</a:t>
              </a:r>
              <a:r>
                <a:rPr lang="en-US" altLang="zh-CN" sz="1600" dirty="0">
                  <a:latin typeface="Courier New" panose="02070309020205020404" charset="0"/>
                  <a:ea typeface="宋体" panose="02010600030101010101" pitchFamily="2" charset="-122"/>
                  <a:sym typeface="+mn-ea"/>
                </a:rPr>
                <a:t>'][,...n</a:t>
              </a:r>
              <a:r>
                <a:rPr lang="en-US" altLang="zh-CN" sz="1600" dirty="0" smtClean="0">
                  <a:latin typeface="Courier New" panose="02070309020205020404" charset="0"/>
                  <a:ea typeface="宋体" panose="02010600030101010101" pitchFamily="2" charset="-122"/>
                  <a:sym typeface="+mn-ea"/>
                </a:rPr>
                <a:t>]]</a:t>
              </a:r>
              <a:endParaRPr lang="en-US" altLang="zh-CN" sz="1600" dirty="0">
                <a:latin typeface="Courier New" panose="02070309020205020404" charset="0"/>
                <a:ea typeface="宋体" panose="02010600030101010101" pitchFamily="2" charset="-122"/>
                <a:sym typeface="+mn-ea"/>
              </a:endParaRPr>
            </a:p>
          </p:txBody>
        </p:sp>
        <p:sp>
          <p:nvSpPr>
            <p:cNvPr id="44" name="矩形 43"/>
            <p:cNvSpPr/>
            <p:nvPr/>
          </p:nvSpPr>
          <p:spPr>
            <a:xfrm>
              <a:off x="1088299" y="4153868"/>
              <a:ext cx="2241974" cy="174967"/>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使用完整备份和差异备份恢复数据库</a:t>
              </a:r>
            </a:p>
          </p:txBody>
        </p:sp>
      </p:grpSp>
      <p:grpSp>
        <p:nvGrpSpPr>
          <p:cNvPr id="45" name="组合 44"/>
          <p:cNvGrpSpPr/>
          <p:nvPr/>
        </p:nvGrpSpPr>
        <p:grpSpPr>
          <a:xfrm>
            <a:off x="6761790" y="1312259"/>
            <a:ext cx="4835850" cy="3818227"/>
            <a:chOff x="1088299" y="4153868"/>
            <a:chExt cx="2241974" cy="1686464"/>
          </a:xfrm>
        </p:grpSpPr>
        <p:sp>
          <p:nvSpPr>
            <p:cNvPr id="46" name="矩形 45"/>
            <p:cNvSpPr/>
            <p:nvPr/>
          </p:nvSpPr>
          <p:spPr>
            <a:xfrm>
              <a:off x="1088299" y="4385762"/>
              <a:ext cx="2241974" cy="1454570"/>
            </a:xfrm>
            <a:prstGeom prst="rect">
              <a:avLst/>
            </a:prstGeom>
          </p:spPr>
          <p:txBody>
            <a:bodyPr wrap="square">
              <a:spAutoFit/>
              <a:scene3d>
                <a:camera prst="orthographicFront"/>
                <a:lightRig rig="threePt" dir="t"/>
              </a:scene3d>
              <a:sp3d contourW="6350"/>
            </a:bodyPr>
            <a:lstStyle/>
            <a:p>
              <a:pPr indent="0"/>
              <a:r>
                <a:rPr lang="en-US" altLang="zh-CN" sz="1600" dirty="0">
                  <a:latin typeface="Courier New" panose="02070309020205020404" charset="0"/>
                  <a:ea typeface="宋体" panose="02010600030101010101" pitchFamily="2" charset="-122"/>
                  <a:sym typeface="+mn-ea"/>
                </a:rPr>
                <a:t>1</a:t>
              </a:r>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replace</a:t>
              </a:r>
              <a:r>
                <a:rPr lang="zh-CN" altLang="en-US" sz="1600" dirty="0">
                  <a:latin typeface="Courier New" panose="02070309020205020404" charset="0"/>
                  <a:ea typeface="宋体" panose="02010600030101010101" pitchFamily="2" charset="-122"/>
                  <a:sym typeface="+mn-ea"/>
                </a:rPr>
                <a:t>：指定将覆盖现有同名数据库及相关文件，尽量避免使用；</a:t>
              </a:r>
            </a:p>
            <a:p>
              <a:pPr indent="0"/>
              <a:r>
                <a:rPr lang="en-US" altLang="zh-CN" sz="1600" dirty="0">
                  <a:latin typeface="Courier New" panose="02070309020205020404" charset="0"/>
                  <a:ea typeface="宋体" panose="02010600030101010101" pitchFamily="2" charset="-122"/>
                  <a:sym typeface="+mn-ea"/>
                </a:rPr>
                <a:t>2</a:t>
              </a:r>
              <a:r>
                <a:rPr lang="zh-CN" altLang="en-US" sz="1600" dirty="0">
                  <a:latin typeface="Courier New" panose="02070309020205020404" charset="0"/>
                  <a:ea typeface="宋体" panose="02010600030101010101" pitchFamily="2" charset="-122"/>
                  <a:sym typeface="+mn-ea"/>
                </a:rPr>
                <a:t>）文件号：要还原的备份集序号，如文件号</a:t>
              </a:r>
              <a:r>
                <a:rPr lang="en-US" altLang="zh-CN" sz="1600" dirty="0">
                  <a:latin typeface="Courier New" panose="02070309020205020404" charset="0"/>
                  <a:ea typeface="宋体" panose="02010600030101010101" pitchFamily="2" charset="-122"/>
                  <a:sym typeface="+mn-ea"/>
                </a:rPr>
                <a:t>1</a:t>
              </a:r>
              <a:r>
                <a:rPr lang="zh-CN" altLang="en-US" sz="1600" dirty="0">
                  <a:latin typeface="Courier New" panose="02070309020205020404" charset="0"/>
                  <a:ea typeface="宋体" panose="02010600030101010101" pitchFamily="2" charset="-122"/>
                  <a:sym typeface="+mn-ea"/>
                </a:rPr>
                <a:t>表示第</a:t>
              </a:r>
              <a:r>
                <a:rPr lang="en-US" altLang="zh-CN" sz="1600" dirty="0">
                  <a:latin typeface="Courier New" panose="02070309020205020404" charset="0"/>
                  <a:ea typeface="宋体" panose="02010600030101010101" pitchFamily="2" charset="-122"/>
                  <a:sym typeface="+mn-ea"/>
                </a:rPr>
                <a:t>1</a:t>
              </a:r>
              <a:r>
                <a:rPr lang="zh-CN" altLang="en-US" sz="1600" dirty="0">
                  <a:latin typeface="Courier New" panose="02070309020205020404" charset="0"/>
                  <a:ea typeface="宋体" panose="02010600030101010101" pitchFamily="2" charset="-122"/>
                  <a:sym typeface="+mn-ea"/>
                </a:rPr>
                <a:t>个备份集，文件号</a:t>
              </a:r>
              <a:r>
                <a:rPr lang="en-US" altLang="zh-CN" sz="1600" dirty="0">
                  <a:latin typeface="Courier New" panose="02070309020205020404" charset="0"/>
                  <a:ea typeface="宋体" panose="02010600030101010101" pitchFamily="2" charset="-122"/>
                  <a:sym typeface="+mn-ea"/>
                </a:rPr>
                <a:t>2</a:t>
              </a:r>
              <a:r>
                <a:rPr lang="zh-CN" altLang="en-US" sz="1600" dirty="0">
                  <a:latin typeface="Courier New" panose="02070309020205020404" charset="0"/>
                  <a:ea typeface="宋体" panose="02010600030101010101" pitchFamily="2" charset="-122"/>
                  <a:sym typeface="+mn-ea"/>
                </a:rPr>
                <a:t>表示第</a:t>
              </a:r>
              <a:r>
                <a:rPr lang="en-US" altLang="zh-CN" sz="1600" dirty="0">
                  <a:latin typeface="Courier New" panose="02070309020205020404" charset="0"/>
                  <a:ea typeface="宋体" panose="02010600030101010101" pitchFamily="2" charset="-122"/>
                  <a:sym typeface="+mn-ea"/>
                </a:rPr>
                <a:t>2</a:t>
              </a:r>
              <a:r>
                <a:rPr lang="zh-CN" altLang="en-US" sz="1600" dirty="0">
                  <a:latin typeface="Courier New" panose="02070309020205020404" charset="0"/>
                  <a:ea typeface="宋体" panose="02010600030101010101" pitchFamily="2" charset="-122"/>
                  <a:sym typeface="+mn-ea"/>
                </a:rPr>
                <a:t>个备份集，依此类推；</a:t>
              </a:r>
            </a:p>
            <a:p>
              <a:pPr indent="0"/>
              <a:r>
                <a:rPr lang="en-US" altLang="zh-CN" sz="1600" dirty="0">
                  <a:latin typeface="Courier New" panose="02070309020205020404" charset="0"/>
                  <a:ea typeface="宋体" panose="02010600030101010101" pitchFamily="2" charset="-122"/>
                  <a:sym typeface="+mn-ea"/>
                </a:rPr>
                <a:t>3</a:t>
              </a:r>
              <a:r>
                <a:rPr lang="zh-CN" altLang="en-US" sz="1600" dirty="0">
                  <a:latin typeface="Courier New" panose="02070309020205020404" charset="0"/>
                  <a:ea typeface="宋体" panose="02010600030101010101" pitchFamily="2" charset="-122"/>
                  <a:sym typeface="+mn-ea"/>
                </a:rPr>
                <a:t>）</a:t>
              </a:r>
              <a:r>
                <a:rPr lang="en-US" altLang="zh-CN" sz="1600" dirty="0" err="1">
                  <a:latin typeface="Courier New" panose="02070309020205020404" charset="0"/>
                  <a:ea typeface="宋体" panose="02010600030101010101" pitchFamily="2" charset="-122"/>
                  <a:sym typeface="+mn-ea"/>
                </a:rPr>
                <a:t>norecovery</a:t>
              </a:r>
              <a:r>
                <a:rPr lang="zh-CN" altLang="en-US" sz="1600" dirty="0">
                  <a:latin typeface="Courier New" panose="02070309020205020404" charset="0"/>
                  <a:ea typeface="宋体" panose="02010600030101010101" pitchFamily="2" charset="-122"/>
                  <a:sym typeface="+mn-ea"/>
                </a:rPr>
                <a:t>：表示数据库的恢复操作尚未完成，数据库处于不可用状态，需继续恢复其他后续的备份集；</a:t>
              </a:r>
            </a:p>
            <a:p>
              <a:pPr indent="0"/>
              <a:r>
                <a:rPr lang="en-US" altLang="zh-CN" sz="1600" dirty="0">
                  <a:latin typeface="Courier New" panose="02070309020205020404" charset="0"/>
                  <a:ea typeface="宋体" panose="02010600030101010101" pitchFamily="2" charset="-122"/>
                  <a:sym typeface="+mn-ea"/>
                </a:rPr>
                <a:t>4</a:t>
              </a:r>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recovery</a:t>
              </a:r>
              <a:r>
                <a:rPr lang="zh-CN" altLang="en-US" sz="1600" dirty="0">
                  <a:latin typeface="Courier New" panose="02070309020205020404" charset="0"/>
                  <a:ea typeface="宋体" panose="02010600030101010101" pitchFamily="2" charset="-122"/>
                  <a:sym typeface="+mn-ea"/>
                </a:rPr>
                <a:t>：表示数据库的恢复操作已经完成，使数据库处于可用状态，最后一个备份集使用此选项，无法继续还原其它差异备份或事务日志备份集；</a:t>
              </a:r>
            </a:p>
            <a:p>
              <a:pPr indent="0"/>
              <a:r>
                <a:rPr lang="en-US" altLang="zh-CN" sz="1600" dirty="0">
                  <a:latin typeface="Courier New" panose="02070309020205020404" charset="0"/>
                  <a:ea typeface="宋体" panose="02010600030101010101" pitchFamily="2" charset="-122"/>
                  <a:sym typeface="+mn-ea"/>
                </a:rPr>
                <a:t>5</a:t>
              </a:r>
              <a:r>
                <a:rPr lang="zh-CN" altLang="en-US" sz="1600" dirty="0">
                  <a:latin typeface="Courier New" panose="02070309020205020404" charset="0"/>
                  <a:ea typeface="宋体" panose="02010600030101010101" pitchFamily="2" charset="-122"/>
                  <a:sym typeface="+mn-ea"/>
                </a:rPr>
                <a:t>）</a:t>
              </a:r>
              <a:r>
                <a:rPr lang="en-US" altLang="zh-CN" sz="1600" dirty="0" err="1">
                  <a:latin typeface="Courier New" panose="02070309020205020404" charset="0"/>
                  <a:ea typeface="宋体" panose="02010600030101010101" pitchFamily="2" charset="-122"/>
                  <a:sym typeface="+mn-ea"/>
                </a:rPr>
                <a:t>stopat</a:t>
              </a:r>
              <a:r>
                <a:rPr lang="zh-CN" altLang="en-US" sz="1600" dirty="0">
                  <a:latin typeface="Courier New" panose="02070309020205020404" charset="0"/>
                  <a:ea typeface="宋体" panose="02010600030101010101" pitchFamily="2" charset="-122"/>
                  <a:sym typeface="+mn-ea"/>
                </a:rPr>
                <a:t>：将数据库还原到指定日期和时间状态；</a:t>
              </a:r>
            </a:p>
            <a:p>
              <a:pPr indent="0"/>
              <a:r>
                <a:rPr lang="en-US" altLang="zh-CN" sz="1600" dirty="0">
                  <a:latin typeface="Courier New" panose="02070309020205020404" charset="0"/>
                  <a:ea typeface="宋体" panose="02010600030101010101" pitchFamily="2" charset="-122"/>
                  <a:sym typeface="+mn-ea"/>
                </a:rPr>
                <a:t>6</a:t>
              </a:r>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move '</a:t>
              </a:r>
              <a:r>
                <a:rPr lang="zh-CN" altLang="en-US" sz="1600" dirty="0">
                  <a:latin typeface="Courier New" panose="02070309020205020404" charset="0"/>
                  <a:ea typeface="宋体" panose="02010600030101010101" pitchFamily="2" charset="-122"/>
                  <a:sym typeface="+mn-ea"/>
                </a:rPr>
                <a:t>逻辑文件名</a:t>
              </a:r>
              <a:r>
                <a:rPr lang="en-US" altLang="zh-CN" sz="1600" dirty="0">
                  <a:latin typeface="Courier New" panose="02070309020205020404" charset="0"/>
                  <a:ea typeface="宋体" panose="02010600030101010101" pitchFamily="2" charset="-122"/>
                  <a:sym typeface="+mn-ea"/>
                </a:rPr>
                <a:t>' to '</a:t>
              </a:r>
              <a:r>
                <a:rPr lang="zh-CN" altLang="en-US" sz="1600" dirty="0">
                  <a:latin typeface="Courier New" panose="02070309020205020404" charset="0"/>
                  <a:ea typeface="宋体" panose="02010600030101010101" pitchFamily="2" charset="-122"/>
                  <a:sym typeface="+mn-ea"/>
                </a:rPr>
                <a:t>物理文件名</a:t>
              </a:r>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：将数据库副本还原到新位置。</a:t>
              </a:r>
            </a:p>
          </p:txBody>
        </p:sp>
        <p:sp>
          <p:nvSpPr>
            <p:cNvPr id="47" name="矩形 46"/>
            <p:cNvSpPr/>
            <p:nvPr/>
          </p:nvSpPr>
          <p:spPr>
            <a:xfrm>
              <a:off x="1088299" y="4153868"/>
              <a:ext cx="2241974" cy="174967"/>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说明</a:t>
              </a:r>
            </a:p>
          </p:txBody>
        </p:sp>
      </p:grpSp>
    </p:spTree>
    <p:extLst>
      <p:ext uri="{BB962C8B-B14F-4D97-AF65-F5344CB8AC3E}">
        <p14:creationId xmlns:p14="http://schemas.microsoft.com/office/powerpoint/2010/main" val="2822538300"/>
      </p:ext>
    </p:extLst>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5495222"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T-SQL</a:t>
            </a:r>
            <a:r>
              <a:rPr lang="zh-CN" altLang="en-US" sz="3200" b="1" dirty="0">
                <a:solidFill>
                  <a:srgbClr val="2980B9"/>
                </a:solidFill>
                <a:ea typeface="微软雅黑" panose="020B0503020204020204" charset="-122"/>
              </a:rPr>
              <a:t>语句执行恢复操作</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1" name="组合 40"/>
          <p:cNvGrpSpPr/>
          <p:nvPr/>
        </p:nvGrpSpPr>
        <p:grpSpPr>
          <a:xfrm>
            <a:off x="894389" y="1312266"/>
            <a:ext cx="10316369" cy="4649179"/>
            <a:chOff x="1088299" y="4153868"/>
            <a:chExt cx="2241974" cy="2239935"/>
          </a:xfrm>
        </p:grpSpPr>
        <p:sp>
          <p:nvSpPr>
            <p:cNvPr id="43" name="矩形 42"/>
            <p:cNvSpPr/>
            <p:nvPr/>
          </p:nvSpPr>
          <p:spPr>
            <a:xfrm>
              <a:off x="1088299" y="4480937"/>
              <a:ext cx="2241974" cy="1912866"/>
            </a:xfrm>
            <a:prstGeom prst="rect">
              <a:avLst/>
            </a:prstGeom>
          </p:spPr>
          <p:txBody>
            <a:bodyPr wrap="square">
              <a:spAutoFit/>
              <a:scene3d>
                <a:camera prst="orthographicFront"/>
                <a:lightRig rig="threePt" dir="t"/>
              </a:scene3d>
              <a:sp3d contourW="6350"/>
            </a:bodyPr>
            <a:lstStyle/>
            <a:p>
              <a:pPr indent="0"/>
              <a:r>
                <a:rPr lang="en-US" altLang="zh-CN" dirty="0">
                  <a:latin typeface="Courier New" panose="02070309020205020404" charset="0"/>
                  <a:ea typeface="宋体" panose="02010600030101010101" pitchFamily="2" charset="-122"/>
                  <a:sym typeface="+mn-ea"/>
                </a:rPr>
                <a:t>use master</a:t>
              </a:r>
            </a:p>
            <a:p>
              <a:pPr indent="0"/>
              <a:r>
                <a:rPr lang="en-US" altLang="zh-CN" dirty="0">
                  <a:latin typeface="Courier New" panose="02070309020205020404" charset="0"/>
                  <a:ea typeface="宋体" panose="02010600030101010101" pitchFamily="2" charset="-122"/>
                  <a:sym typeface="+mn-ea"/>
                </a:rPr>
                <a:t>go</a:t>
              </a:r>
            </a:p>
            <a:p>
              <a:pPr indent="0"/>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切换到完整恢复模式下</a:t>
              </a:r>
            </a:p>
            <a:p>
              <a:pPr indent="0"/>
              <a:r>
                <a:rPr lang="en-US" altLang="zh-CN" dirty="0">
                  <a:latin typeface="Courier New" panose="02070309020205020404" charset="0"/>
                  <a:ea typeface="宋体" panose="02010600030101010101" pitchFamily="2" charset="-122"/>
                  <a:sym typeface="+mn-ea"/>
                </a:rPr>
                <a:t>if </a:t>
              </a:r>
              <a:r>
                <a:rPr lang="en-US" altLang="zh-CN" dirty="0" err="1">
                  <a:latin typeface="Courier New" panose="02070309020205020404" charset="0"/>
                  <a:ea typeface="宋体" panose="02010600030101010101" pitchFamily="2" charset="-122"/>
                  <a:sym typeface="+mn-ea"/>
                </a:rPr>
                <a:t>db_id</a:t>
              </a:r>
              <a:r>
                <a:rPr lang="en-US" altLang="zh-CN" dirty="0">
                  <a:latin typeface="Courier New" panose="02070309020205020404" charset="0"/>
                  <a:ea typeface="宋体" panose="02010600030101010101" pitchFamily="2" charset="-122"/>
                  <a:sym typeface="+mn-ea"/>
                </a:rPr>
                <a:t>('</a:t>
              </a:r>
              <a:r>
                <a:rPr lang="en-US" altLang="zh-CN" dirty="0" err="1">
                  <a:latin typeface="Courier New" panose="02070309020205020404" charset="0"/>
                  <a:ea typeface="宋体" panose="02010600030101010101" pitchFamily="2" charset="-122"/>
                  <a:sym typeface="+mn-ea"/>
                </a:rPr>
                <a:t>jxgl</a:t>
              </a:r>
              <a:r>
                <a:rPr lang="en-US" altLang="zh-CN" dirty="0">
                  <a:latin typeface="Courier New" panose="02070309020205020404" charset="0"/>
                  <a:ea typeface="宋体" panose="02010600030101010101" pitchFamily="2" charset="-122"/>
                  <a:sym typeface="+mn-ea"/>
                </a:rPr>
                <a:t>') is not null</a:t>
              </a:r>
            </a:p>
            <a:p>
              <a:pPr indent="0"/>
              <a:r>
                <a:rPr lang="en-US" altLang="zh-CN" dirty="0">
                  <a:latin typeface="Courier New" panose="02070309020205020404" charset="0"/>
                  <a:ea typeface="宋体" panose="02010600030101010101" pitchFamily="2" charset="-122"/>
                  <a:sym typeface="+mn-ea"/>
                </a:rPr>
                <a:t> alter database </a:t>
              </a:r>
              <a:r>
                <a:rPr lang="en-US" altLang="zh-CN" dirty="0" err="1">
                  <a:latin typeface="Courier New" panose="02070309020205020404" charset="0"/>
                  <a:ea typeface="宋体" panose="02010600030101010101" pitchFamily="2" charset="-122"/>
                  <a:sym typeface="+mn-ea"/>
                </a:rPr>
                <a:t>jxgl</a:t>
              </a:r>
              <a:r>
                <a:rPr lang="en-US" altLang="zh-CN" dirty="0">
                  <a:latin typeface="Courier New" panose="02070309020205020404" charset="0"/>
                  <a:ea typeface="宋体" panose="02010600030101010101" pitchFamily="2" charset="-122"/>
                  <a:sym typeface="+mn-ea"/>
                </a:rPr>
                <a:t> set recovery full</a:t>
              </a:r>
            </a:p>
            <a:p>
              <a:pPr indent="0"/>
              <a:r>
                <a:rPr lang="en-US" altLang="zh-CN" dirty="0">
                  <a:latin typeface="Courier New" panose="02070309020205020404" charset="0"/>
                  <a:ea typeface="宋体" panose="02010600030101010101" pitchFamily="2" charset="-122"/>
                  <a:sym typeface="+mn-ea"/>
                </a:rPr>
                <a:t>go</a:t>
              </a:r>
            </a:p>
            <a:p>
              <a:pPr indent="0"/>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当数据库</a:t>
              </a:r>
              <a:r>
                <a:rPr lang="en-US" altLang="zh-CN" dirty="0">
                  <a:latin typeface="Courier New" panose="02070309020205020404" charset="0"/>
                  <a:ea typeface="宋体" panose="02010600030101010101" pitchFamily="2" charset="-122"/>
                  <a:sym typeface="+mn-ea"/>
                </a:rPr>
                <a:t>JXGL</a:t>
              </a:r>
              <a:r>
                <a:rPr lang="zh-CN" altLang="en-US" dirty="0">
                  <a:latin typeface="Courier New" panose="02070309020205020404" charset="0"/>
                  <a:ea typeface="宋体" panose="02010600030101010101" pitchFamily="2" charset="-122"/>
                  <a:sym typeface="+mn-ea"/>
                </a:rPr>
                <a:t>尚未破坏时，需要进行数据库尾部日志备份</a:t>
              </a:r>
            </a:p>
            <a:p>
              <a:pPr indent="0"/>
              <a:r>
                <a:rPr lang="en-US" altLang="zh-CN" dirty="0">
                  <a:latin typeface="Courier New" panose="02070309020205020404" charset="0"/>
                  <a:ea typeface="宋体" panose="02010600030101010101" pitchFamily="2" charset="-122"/>
                  <a:sym typeface="+mn-ea"/>
                </a:rPr>
                <a:t>if </a:t>
              </a:r>
              <a:r>
                <a:rPr lang="en-US" altLang="zh-CN" dirty="0" err="1">
                  <a:latin typeface="Courier New" panose="02070309020205020404" charset="0"/>
                  <a:ea typeface="宋体" panose="02010600030101010101" pitchFamily="2" charset="-122"/>
                  <a:sym typeface="+mn-ea"/>
                </a:rPr>
                <a:t>db_id</a:t>
              </a:r>
              <a:r>
                <a:rPr lang="en-US" altLang="zh-CN" dirty="0">
                  <a:latin typeface="Courier New" panose="02070309020205020404" charset="0"/>
                  <a:ea typeface="宋体" panose="02010600030101010101" pitchFamily="2" charset="-122"/>
                  <a:sym typeface="+mn-ea"/>
                </a:rPr>
                <a:t>('</a:t>
              </a:r>
              <a:r>
                <a:rPr lang="en-US" altLang="zh-CN" dirty="0" err="1">
                  <a:latin typeface="Courier New" panose="02070309020205020404" charset="0"/>
                  <a:ea typeface="宋体" panose="02010600030101010101" pitchFamily="2" charset="-122"/>
                  <a:sym typeface="+mn-ea"/>
                </a:rPr>
                <a:t>jxgl</a:t>
              </a:r>
              <a:r>
                <a:rPr lang="en-US" altLang="zh-CN" dirty="0">
                  <a:latin typeface="Courier New" panose="02070309020205020404" charset="0"/>
                  <a:ea typeface="宋体" panose="02010600030101010101" pitchFamily="2" charset="-122"/>
                  <a:sym typeface="+mn-ea"/>
                </a:rPr>
                <a:t>') is not null</a:t>
              </a:r>
            </a:p>
            <a:p>
              <a:pPr indent="0"/>
              <a:r>
                <a:rPr lang="en-US" altLang="zh-CN" dirty="0">
                  <a:latin typeface="Courier New" panose="02070309020205020404" charset="0"/>
                  <a:ea typeface="宋体" panose="02010600030101010101" pitchFamily="2" charset="-122"/>
                  <a:sym typeface="+mn-ea"/>
                </a:rPr>
                <a:t> backup log </a:t>
              </a:r>
              <a:r>
                <a:rPr lang="en-US" altLang="zh-CN" dirty="0" err="1">
                  <a:latin typeface="Courier New" panose="02070309020205020404" charset="0"/>
                  <a:ea typeface="宋体" panose="02010600030101010101" pitchFamily="2" charset="-122"/>
                  <a:sym typeface="+mn-ea"/>
                </a:rPr>
                <a:t>jxgl</a:t>
              </a:r>
              <a:r>
                <a:rPr lang="en-US" altLang="zh-CN" dirty="0">
                  <a:latin typeface="Courier New" panose="02070309020205020404" charset="0"/>
                  <a:ea typeface="宋体" panose="02010600030101010101" pitchFamily="2" charset="-122"/>
                  <a:sym typeface="+mn-ea"/>
                </a:rPr>
                <a:t> to </a:t>
              </a:r>
              <a:r>
                <a:rPr lang="en-US" altLang="zh-CN" dirty="0" err="1">
                  <a:latin typeface="Courier New" panose="02070309020205020404" charset="0"/>
                  <a:ea typeface="宋体" panose="02010600030101010101" pitchFamily="2" charset="-122"/>
                  <a:sym typeface="+mn-ea"/>
                </a:rPr>
                <a:t>myfull</a:t>
              </a:r>
              <a:r>
                <a:rPr lang="en-US" altLang="zh-CN" dirty="0">
                  <a:latin typeface="Courier New" panose="02070309020205020404" charset="0"/>
                  <a:ea typeface="宋体" panose="02010600030101010101" pitchFamily="2" charset="-122"/>
                  <a:sym typeface="+mn-ea"/>
                </a:rPr>
                <a:t> with name='</a:t>
              </a:r>
              <a:r>
                <a:rPr lang="en-US" altLang="zh-CN" dirty="0" err="1">
                  <a:latin typeface="Courier New" panose="02070309020205020404" charset="0"/>
                  <a:ea typeface="宋体" panose="02010600030101010101" pitchFamily="2" charset="-122"/>
                  <a:sym typeface="+mn-ea"/>
                </a:rPr>
                <a:t>jxgl</a:t>
              </a:r>
              <a:r>
                <a:rPr lang="zh-CN" altLang="en-US" dirty="0">
                  <a:latin typeface="Courier New" panose="02070309020205020404" charset="0"/>
                  <a:ea typeface="宋体" panose="02010600030101010101" pitchFamily="2" charset="-122"/>
                  <a:sym typeface="+mn-ea"/>
                </a:rPr>
                <a:t>尾日志备份</a:t>
              </a:r>
              <a:r>
                <a:rPr lang="en-US" altLang="zh-CN" dirty="0">
                  <a:latin typeface="Courier New" panose="02070309020205020404" charset="0"/>
                  <a:ea typeface="宋体" panose="02010600030101010101" pitchFamily="2" charset="-122"/>
                  <a:sym typeface="+mn-ea"/>
                </a:rPr>
                <a:t>',</a:t>
              </a:r>
            </a:p>
            <a:p>
              <a:pPr indent="0"/>
              <a:r>
                <a:rPr lang="en-US" altLang="zh-CN" dirty="0">
                  <a:latin typeface="Courier New" panose="02070309020205020404" charset="0"/>
                  <a:ea typeface="宋体" panose="02010600030101010101" pitchFamily="2" charset="-122"/>
                  <a:sym typeface="+mn-ea"/>
                </a:rPr>
                <a:t>  description='</a:t>
              </a:r>
              <a:r>
                <a:rPr lang="zh-CN" altLang="en-US" dirty="0">
                  <a:latin typeface="Courier New" panose="02070309020205020404" charset="0"/>
                  <a:ea typeface="宋体" panose="02010600030101010101" pitchFamily="2" charset="-122"/>
                  <a:sym typeface="+mn-ea"/>
                </a:rPr>
                <a:t>尾日志备份</a:t>
              </a:r>
              <a:r>
                <a:rPr lang="en-US" altLang="zh-CN" dirty="0" smtClean="0">
                  <a:latin typeface="Courier New" panose="02070309020205020404" charset="0"/>
                  <a:ea typeface="宋体" panose="02010600030101010101" pitchFamily="2" charset="-122"/>
                  <a:sym typeface="+mn-ea"/>
                </a:rPr>
                <a:t>',</a:t>
              </a:r>
              <a:r>
                <a:rPr lang="en-US" altLang="zh-CN" dirty="0" err="1" smtClean="0">
                  <a:latin typeface="Courier New" panose="02070309020205020404" charset="0"/>
                  <a:ea typeface="宋体" panose="02010600030101010101" pitchFamily="2" charset="-122"/>
                  <a:sym typeface="+mn-ea"/>
                </a:rPr>
                <a:t>norecovery</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go</a:t>
              </a:r>
            </a:p>
            <a:p>
              <a:pPr indent="0"/>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恢复数据库</a:t>
              </a:r>
            </a:p>
            <a:p>
              <a:pPr indent="0"/>
              <a:r>
                <a:rPr lang="en-US" altLang="zh-CN" dirty="0">
                  <a:latin typeface="Courier New" panose="02070309020205020404" charset="0"/>
                  <a:ea typeface="宋体" panose="02010600030101010101" pitchFamily="2" charset="-122"/>
                  <a:sym typeface="+mn-ea"/>
                </a:rPr>
                <a:t>restore database </a:t>
              </a:r>
              <a:r>
                <a:rPr lang="en-US" altLang="zh-CN" dirty="0" err="1">
                  <a:latin typeface="Courier New" panose="02070309020205020404" charset="0"/>
                  <a:ea typeface="宋体" panose="02010600030101010101" pitchFamily="2" charset="-122"/>
                  <a:sym typeface="+mn-ea"/>
                </a:rPr>
                <a:t>jxgl</a:t>
              </a:r>
              <a:r>
                <a:rPr lang="en-US" altLang="zh-CN" dirty="0">
                  <a:latin typeface="Courier New" panose="02070309020205020404" charset="0"/>
                  <a:ea typeface="宋体" panose="02010600030101010101" pitchFamily="2" charset="-122"/>
                  <a:sym typeface="+mn-ea"/>
                </a:rPr>
                <a:t> from </a:t>
              </a:r>
              <a:r>
                <a:rPr lang="en-US" altLang="zh-CN" dirty="0" err="1">
                  <a:latin typeface="Courier New" panose="02070309020205020404" charset="0"/>
                  <a:ea typeface="宋体" panose="02010600030101010101" pitchFamily="2" charset="-122"/>
                  <a:sym typeface="+mn-ea"/>
                </a:rPr>
                <a:t>myfull</a:t>
              </a:r>
              <a:r>
                <a:rPr lang="en-US" altLang="zh-CN" dirty="0">
                  <a:latin typeface="Courier New" panose="02070309020205020404" charset="0"/>
                  <a:ea typeface="宋体" panose="02010600030101010101" pitchFamily="2" charset="-122"/>
                  <a:sym typeface="+mn-ea"/>
                </a:rPr>
                <a:t> with recovery</a:t>
              </a:r>
            </a:p>
            <a:p>
              <a:pPr indent="0"/>
              <a:r>
                <a:rPr lang="en-US" altLang="zh-CN" dirty="0">
                  <a:latin typeface="Courier New" panose="02070309020205020404" charset="0"/>
                  <a:ea typeface="宋体" panose="02010600030101010101" pitchFamily="2" charset="-122"/>
                  <a:sym typeface="+mn-ea"/>
                </a:rPr>
                <a:t>go</a:t>
              </a:r>
            </a:p>
          </p:txBody>
        </p:sp>
        <p:sp>
          <p:nvSpPr>
            <p:cNvPr id="44" name="矩形 43"/>
            <p:cNvSpPr/>
            <p:nvPr/>
          </p:nvSpPr>
          <p:spPr>
            <a:xfrm>
              <a:off x="1088299" y="4153868"/>
              <a:ext cx="2241974" cy="2046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07】 </a:t>
              </a:r>
              <a:r>
                <a:rPr lang="zh-CN" altLang="en-US" b="1" dirty="0" smtClean="0">
                  <a:solidFill>
                    <a:schemeClr val="tx1">
                      <a:lumMod val="65000"/>
                      <a:lumOff val="35000"/>
                    </a:schemeClr>
                  </a:solidFill>
                </a:rPr>
                <a:t>利</a:t>
              </a:r>
              <a:r>
                <a:rPr lang="zh-CN" altLang="en-US" b="1" dirty="0">
                  <a:solidFill>
                    <a:schemeClr val="tx1">
                      <a:lumMod val="65000"/>
                      <a:lumOff val="35000"/>
                    </a:schemeClr>
                  </a:solidFill>
                </a:rPr>
                <a:t>用</a:t>
              </a:r>
              <a:r>
                <a:rPr lang="en-US" altLang="zh-CN" b="1" dirty="0">
                  <a:solidFill>
                    <a:schemeClr val="tx1">
                      <a:lumMod val="65000"/>
                      <a:lumOff val="35000"/>
                    </a:schemeClr>
                  </a:solidFill>
                </a:rPr>
                <a:t>d:\backup\myfull.bak</a:t>
              </a:r>
              <a:r>
                <a:rPr lang="zh-CN" altLang="en-US" b="1" dirty="0">
                  <a:solidFill>
                    <a:schemeClr val="tx1">
                      <a:lumMod val="65000"/>
                      <a:lumOff val="35000"/>
                    </a:schemeClr>
                  </a:solidFill>
                </a:rPr>
                <a:t>（完整备份）还原数据库</a:t>
              </a:r>
              <a:r>
                <a:rPr lang="en-US" altLang="zh-CN" b="1" dirty="0">
                  <a:solidFill>
                    <a:schemeClr val="tx1">
                      <a:lumMod val="65000"/>
                      <a:lumOff val="35000"/>
                    </a:schemeClr>
                  </a:solidFill>
                </a:rPr>
                <a:t>JXGL</a:t>
              </a:r>
              <a:r>
                <a:rPr lang="zh-CN" altLang="en-US" b="1" dirty="0">
                  <a:solidFill>
                    <a:schemeClr val="tx1">
                      <a:lumMod val="65000"/>
                      <a:lumOff val="35000"/>
                    </a:schemeClr>
                  </a:solidFill>
                </a:rPr>
                <a:t>（结尾日志不恢复）。</a:t>
              </a:r>
            </a:p>
          </p:txBody>
        </p:sp>
      </p:grpSp>
    </p:spTree>
    <p:extLst>
      <p:ext uri="{BB962C8B-B14F-4D97-AF65-F5344CB8AC3E}">
        <p14:creationId xmlns:p14="http://schemas.microsoft.com/office/powerpoint/2010/main" val="990614711"/>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3467616"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事务（内部）故障</a:t>
            </a: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6" name="组合 5"/>
          <p:cNvGrpSpPr/>
          <p:nvPr/>
        </p:nvGrpSpPr>
        <p:grpSpPr>
          <a:xfrm>
            <a:off x="1046479" y="1242060"/>
            <a:ext cx="10309884" cy="752912"/>
            <a:chOff x="1088299" y="4213143"/>
            <a:chExt cx="2241974" cy="752933"/>
          </a:xfrm>
        </p:grpSpPr>
        <p:sp>
          <p:nvSpPr>
            <p:cNvPr id="7" name="矩形 6"/>
            <p:cNvSpPr/>
            <p:nvPr/>
          </p:nvSpPr>
          <p:spPr>
            <a:xfrm>
              <a:off x="1088299" y="4658290"/>
              <a:ext cx="2210311" cy="307786"/>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是指对数据库进行了违反了事务本身特性或人为设置规则的操作，使事务未能正常完成就终止的故障</a:t>
              </a:r>
              <a:r>
                <a:rPr lang="zh-CN" altLang="en-US" sz="1400" dirty="0" smtClean="0">
                  <a:latin typeface="Courier New" panose="02070309020205020404" charset="0"/>
                  <a:ea typeface="宋体" panose="02010600030101010101" pitchFamily="2" charset="-122"/>
                  <a:sym typeface="+mn-ea"/>
                </a:rPr>
                <a:t>。</a:t>
              </a:r>
              <a:endParaRPr lang="zh-CN" altLang="en-US" sz="1400" dirty="0">
                <a:latin typeface="Courier New" panose="02070309020205020404" charset="0"/>
                <a:ea typeface="宋体" panose="02010600030101010101" pitchFamily="2" charset="-122"/>
                <a:sym typeface="+mn-ea"/>
              </a:endParaRP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chemeClr val="tx1">
                      <a:lumMod val="65000"/>
                      <a:lumOff val="35000"/>
                    </a:schemeClr>
                  </a:solidFill>
                </a:rPr>
                <a:t>概念</a:t>
              </a:r>
              <a:endParaRPr lang="zh-CN" altLang="en-US" b="1" dirty="0">
                <a:solidFill>
                  <a:schemeClr val="tx1">
                    <a:lumMod val="65000"/>
                    <a:lumOff val="35000"/>
                  </a:schemeClr>
                </a:solidFill>
              </a:endParaRPr>
            </a:p>
          </p:txBody>
        </p:sp>
      </p:grpSp>
      <p:grpSp>
        <p:nvGrpSpPr>
          <p:cNvPr id="2" name="组合 1"/>
          <p:cNvGrpSpPr/>
          <p:nvPr/>
        </p:nvGrpSpPr>
        <p:grpSpPr>
          <a:xfrm>
            <a:off x="967549" y="2304079"/>
            <a:ext cx="10243209" cy="1614686"/>
            <a:chOff x="1088299" y="4213143"/>
            <a:chExt cx="2241974" cy="1614731"/>
          </a:xfrm>
        </p:grpSpPr>
        <p:sp>
          <p:nvSpPr>
            <p:cNvPr id="3" name="矩形 2"/>
            <p:cNvSpPr/>
            <p:nvPr/>
          </p:nvSpPr>
          <p:spPr>
            <a:xfrm>
              <a:off x="1088299" y="4658290"/>
              <a:ext cx="2210105" cy="1169584"/>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1</a:t>
              </a:r>
              <a:r>
                <a:rPr lang="zh-CN" altLang="en-US" sz="1400" dirty="0">
                  <a:latin typeface="Courier New" panose="02070309020205020404" charset="0"/>
                  <a:ea typeface="宋体" panose="02010600030101010101" pitchFamily="2" charset="-122"/>
                  <a:sym typeface="+mn-ea"/>
                </a:rPr>
                <a:t>）预期的事务故障：指可以通过事务程序发现的事务故障，如网上购物时，客户账户余额减少，但是商家账户余额没有相应增加，其解决方法是通过事务回滚，撤销系统对数据库的修改，从而使数据库恢复到一致状态。</a:t>
              </a:r>
            </a:p>
            <a:p>
              <a:pPr indent="0"/>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2</a:t>
              </a:r>
              <a:r>
                <a:rPr lang="zh-CN" altLang="en-US" sz="1400" dirty="0">
                  <a:latin typeface="Courier New" panose="02070309020205020404" charset="0"/>
                  <a:ea typeface="宋体" panose="02010600030101010101" pitchFamily="2" charset="-122"/>
                  <a:sym typeface="+mn-ea"/>
                </a:rPr>
                <a:t>）非预期的事务故障：指不能由事务程序发现的事务故障，如溢出错误、并发死锁、违反了完整性约束等，其解决方法是强行回滚事务，在保证该事务对其他事务没有影响的条件下，利用日志文件撤销其对数据库的修改，使数据库恢复到事务运行之前的状态。</a:t>
              </a:r>
            </a:p>
          </p:txBody>
        </p:sp>
        <p:sp>
          <p:nvSpPr>
            <p:cNvPr id="4" name="矩形 3"/>
            <p:cNvSpPr/>
            <p:nvPr/>
          </p:nvSpPr>
          <p:spPr>
            <a:xfrm>
              <a:off x="1088299" y="4213143"/>
              <a:ext cx="2241974" cy="42474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事务</a:t>
              </a:r>
              <a:r>
                <a:rPr lang="zh-CN" altLang="en-US" b="1" dirty="0" smtClean="0">
                  <a:solidFill>
                    <a:schemeClr val="tx1">
                      <a:lumMod val="65000"/>
                      <a:lumOff val="35000"/>
                    </a:schemeClr>
                  </a:solidFill>
                </a:rPr>
                <a:t>故障处理方法</a:t>
              </a:r>
              <a:endParaRPr lang="zh-CN" altLang="en-US" b="1" dirty="0">
                <a:solidFill>
                  <a:schemeClr val="tx1">
                    <a:lumMod val="65000"/>
                    <a:lumOff val="35000"/>
                  </a:schemeClr>
                </a:solidFill>
              </a:endParaRPr>
            </a:p>
          </p:txBody>
        </p:sp>
      </p:grpSp>
    </p:spTree>
    <p:extLst>
      <p:ext uri="{BB962C8B-B14F-4D97-AF65-F5344CB8AC3E}">
        <p14:creationId xmlns:p14="http://schemas.microsoft.com/office/powerpoint/2010/main" val="191436973"/>
      </p:ext>
    </p:extLst>
  </p:cSld>
  <p:clrMapOvr>
    <a:masterClrMapping/>
  </p:clrMapOvr>
  <p:transition spd="slow">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5495222"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T-SQL</a:t>
            </a:r>
            <a:r>
              <a:rPr lang="zh-CN" altLang="en-US" sz="3200" b="1" dirty="0">
                <a:solidFill>
                  <a:srgbClr val="2980B9"/>
                </a:solidFill>
                <a:ea typeface="微软雅黑" panose="020B0503020204020204" charset="-122"/>
              </a:rPr>
              <a:t>语句执行恢复操作</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1" name="组合 40"/>
          <p:cNvGrpSpPr/>
          <p:nvPr/>
        </p:nvGrpSpPr>
        <p:grpSpPr>
          <a:xfrm>
            <a:off x="894389" y="1312267"/>
            <a:ext cx="10316369" cy="5203174"/>
            <a:chOff x="1088299" y="4153868"/>
            <a:chExt cx="2241974" cy="2506845"/>
          </a:xfrm>
        </p:grpSpPr>
        <p:sp>
          <p:nvSpPr>
            <p:cNvPr id="43" name="矩形 42"/>
            <p:cNvSpPr/>
            <p:nvPr/>
          </p:nvSpPr>
          <p:spPr>
            <a:xfrm>
              <a:off x="1088299" y="4480937"/>
              <a:ext cx="2241974" cy="2179776"/>
            </a:xfrm>
            <a:prstGeom prst="rect">
              <a:avLst/>
            </a:prstGeom>
          </p:spPr>
          <p:txBody>
            <a:bodyPr wrap="square">
              <a:spAutoFit/>
              <a:scene3d>
                <a:camera prst="orthographicFront"/>
                <a:lightRig rig="threePt" dir="t"/>
              </a:scene3d>
              <a:sp3d contourW="6350"/>
            </a:bodyPr>
            <a:lstStyle/>
            <a:p>
              <a:pPr indent="0"/>
              <a:r>
                <a:rPr lang="en-US" altLang="zh-CN" dirty="0">
                  <a:latin typeface="Courier New" panose="02070309020205020404" charset="0"/>
                  <a:ea typeface="宋体" panose="02010600030101010101" pitchFamily="2" charset="-122"/>
                  <a:sym typeface="+mn-ea"/>
                </a:rPr>
                <a:t>use master</a:t>
              </a:r>
            </a:p>
            <a:p>
              <a:pPr indent="0"/>
              <a:r>
                <a:rPr lang="en-US" altLang="zh-CN" dirty="0">
                  <a:latin typeface="Courier New" panose="02070309020205020404" charset="0"/>
                  <a:ea typeface="宋体" panose="02010600030101010101" pitchFamily="2" charset="-122"/>
                  <a:sym typeface="+mn-ea"/>
                </a:rPr>
                <a:t>go</a:t>
              </a:r>
            </a:p>
            <a:p>
              <a:pPr indent="0"/>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切换到完整恢复模式下</a:t>
              </a:r>
            </a:p>
            <a:p>
              <a:pPr indent="0"/>
              <a:r>
                <a:rPr lang="en-US" altLang="zh-CN" dirty="0">
                  <a:latin typeface="Courier New" panose="02070309020205020404" charset="0"/>
                  <a:ea typeface="宋体" panose="02010600030101010101" pitchFamily="2" charset="-122"/>
                  <a:sym typeface="+mn-ea"/>
                </a:rPr>
                <a:t>if </a:t>
              </a:r>
              <a:r>
                <a:rPr lang="en-US" altLang="zh-CN" dirty="0" err="1">
                  <a:latin typeface="Courier New" panose="02070309020205020404" charset="0"/>
                  <a:ea typeface="宋体" panose="02010600030101010101" pitchFamily="2" charset="-122"/>
                  <a:sym typeface="+mn-ea"/>
                </a:rPr>
                <a:t>db_id</a:t>
              </a:r>
              <a:r>
                <a:rPr lang="en-US" altLang="zh-CN" dirty="0">
                  <a:latin typeface="Courier New" panose="02070309020205020404" charset="0"/>
                  <a:ea typeface="宋体" panose="02010600030101010101" pitchFamily="2" charset="-122"/>
                  <a:sym typeface="+mn-ea"/>
                </a:rPr>
                <a:t>('</a:t>
              </a:r>
              <a:r>
                <a:rPr lang="en-US" altLang="zh-CN" dirty="0" err="1">
                  <a:latin typeface="Courier New" panose="02070309020205020404" charset="0"/>
                  <a:ea typeface="宋体" panose="02010600030101010101" pitchFamily="2" charset="-122"/>
                  <a:sym typeface="+mn-ea"/>
                </a:rPr>
                <a:t>jxgl</a:t>
              </a:r>
              <a:r>
                <a:rPr lang="en-US" altLang="zh-CN" dirty="0">
                  <a:latin typeface="Courier New" panose="02070309020205020404" charset="0"/>
                  <a:ea typeface="宋体" panose="02010600030101010101" pitchFamily="2" charset="-122"/>
                  <a:sym typeface="+mn-ea"/>
                </a:rPr>
                <a:t>') is not </a:t>
              </a:r>
              <a:r>
                <a:rPr lang="en-US" altLang="zh-CN" dirty="0" smtClean="0">
                  <a:latin typeface="Courier New" panose="02070309020205020404" charset="0"/>
                  <a:ea typeface="宋体" panose="02010600030101010101" pitchFamily="2" charset="-122"/>
                  <a:sym typeface="+mn-ea"/>
                </a:rPr>
                <a:t>null alter </a:t>
              </a:r>
              <a:r>
                <a:rPr lang="en-US" altLang="zh-CN" dirty="0">
                  <a:latin typeface="Courier New" panose="02070309020205020404" charset="0"/>
                  <a:ea typeface="宋体" panose="02010600030101010101" pitchFamily="2" charset="-122"/>
                  <a:sym typeface="+mn-ea"/>
                </a:rPr>
                <a:t>database </a:t>
              </a:r>
              <a:r>
                <a:rPr lang="en-US" altLang="zh-CN" dirty="0" err="1">
                  <a:latin typeface="Courier New" panose="02070309020205020404" charset="0"/>
                  <a:ea typeface="宋体" panose="02010600030101010101" pitchFamily="2" charset="-122"/>
                  <a:sym typeface="+mn-ea"/>
                </a:rPr>
                <a:t>jxgl</a:t>
              </a:r>
              <a:r>
                <a:rPr lang="en-US" altLang="zh-CN" dirty="0">
                  <a:latin typeface="Courier New" panose="02070309020205020404" charset="0"/>
                  <a:ea typeface="宋体" panose="02010600030101010101" pitchFamily="2" charset="-122"/>
                  <a:sym typeface="+mn-ea"/>
                </a:rPr>
                <a:t> set recovery full</a:t>
              </a:r>
            </a:p>
            <a:p>
              <a:pPr indent="0"/>
              <a:r>
                <a:rPr lang="en-US" altLang="zh-CN" dirty="0">
                  <a:latin typeface="Courier New" panose="02070309020205020404" charset="0"/>
                  <a:ea typeface="宋体" panose="02010600030101010101" pitchFamily="2" charset="-122"/>
                  <a:sym typeface="+mn-ea"/>
                </a:rPr>
                <a:t>go</a:t>
              </a:r>
            </a:p>
            <a:p>
              <a:pPr indent="0"/>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恢复数据库基础部分</a:t>
              </a:r>
            </a:p>
            <a:p>
              <a:pPr indent="0"/>
              <a:r>
                <a:rPr lang="en-US" altLang="zh-CN" dirty="0">
                  <a:latin typeface="Courier New" panose="02070309020205020404" charset="0"/>
                  <a:ea typeface="宋体" panose="02010600030101010101" pitchFamily="2" charset="-122"/>
                  <a:sym typeface="+mn-ea"/>
                </a:rPr>
                <a:t>restore database </a:t>
              </a:r>
              <a:r>
                <a:rPr lang="en-US" altLang="zh-CN" dirty="0" err="1">
                  <a:latin typeface="Courier New" panose="02070309020205020404" charset="0"/>
                  <a:ea typeface="宋体" panose="02010600030101010101" pitchFamily="2" charset="-122"/>
                  <a:sym typeface="+mn-ea"/>
                </a:rPr>
                <a:t>jxgl</a:t>
              </a:r>
              <a:r>
                <a:rPr lang="en-US" altLang="zh-CN" dirty="0">
                  <a:latin typeface="Courier New" panose="02070309020205020404" charset="0"/>
                  <a:ea typeface="宋体" panose="02010600030101010101" pitchFamily="2" charset="-122"/>
                  <a:sym typeface="+mn-ea"/>
                </a:rPr>
                <a:t> from </a:t>
              </a:r>
              <a:r>
                <a:rPr lang="en-US" altLang="zh-CN" dirty="0" err="1">
                  <a:latin typeface="Courier New" panose="02070309020205020404" charset="0"/>
                  <a:ea typeface="宋体" panose="02010600030101010101" pitchFamily="2" charset="-122"/>
                  <a:sym typeface="+mn-ea"/>
                </a:rPr>
                <a:t>mydiff</a:t>
              </a:r>
              <a:r>
                <a:rPr lang="en-US" altLang="zh-CN" dirty="0">
                  <a:latin typeface="Courier New" panose="02070309020205020404" charset="0"/>
                  <a:ea typeface="宋体" panose="02010600030101010101" pitchFamily="2" charset="-122"/>
                  <a:sym typeface="+mn-ea"/>
                </a:rPr>
                <a:t> </a:t>
              </a:r>
              <a:endParaRPr lang="en-US" altLang="zh-CN" dirty="0" smtClean="0">
                <a:latin typeface="Courier New" panose="02070309020205020404" charset="0"/>
                <a:ea typeface="宋体" panose="02010600030101010101" pitchFamily="2" charset="-122"/>
                <a:sym typeface="+mn-ea"/>
              </a:endParaRPr>
            </a:p>
            <a:p>
              <a:pPr indent="0"/>
              <a:r>
                <a:rPr lang="en-US" altLang="zh-CN" dirty="0" smtClean="0">
                  <a:latin typeface="Courier New" panose="02070309020205020404" charset="0"/>
                  <a:ea typeface="宋体" panose="02010600030101010101" pitchFamily="2" charset="-122"/>
                  <a:sym typeface="+mn-ea"/>
                </a:rPr>
                <a:t>with replace,                               --</a:t>
              </a:r>
              <a:r>
                <a:rPr lang="zh-CN" altLang="en-US" dirty="0" smtClean="0">
                  <a:latin typeface="Courier New" panose="02070309020205020404" charset="0"/>
                  <a:ea typeface="宋体" panose="02010600030101010101" pitchFamily="2" charset="-122"/>
                  <a:sym typeface="+mn-ea"/>
                </a:rPr>
                <a:t>未备份结尾日志，覆盖同名数据库</a:t>
              </a:r>
            </a:p>
            <a:p>
              <a:pPr indent="0"/>
              <a:r>
                <a:rPr lang="en-US" altLang="zh-CN" dirty="0" smtClean="0">
                  <a:latin typeface="Courier New" panose="02070309020205020404" charset="0"/>
                  <a:ea typeface="宋体" panose="02010600030101010101" pitchFamily="2" charset="-122"/>
                  <a:sym typeface="+mn-ea"/>
                </a:rPr>
                <a:t>file=1</a:t>
              </a:r>
              <a:r>
                <a:rPr lang="en-US" altLang="zh-CN" dirty="0">
                  <a:latin typeface="Courier New" panose="02070309020205020404" charset="0"/>
                  <a:ea typeface="宋体" panose="02010600030101010101" pitchFamily="2" charset="-122"/>
                  <a:sym typeface="+mn-ea"/>
                </a:rPr>
                <a:t>,				</a:t>
              </a:r>
              <a:r>
                <a:rPr lang="en-US" altLang="zh-CN" dirty="0" smtClean="0">
                  <a:latin typeface="Courier New" panose="02070309020205020404" charset="0"/>
                  <a:ea typeface="宋体" panose="02010600030101010101" pitchFamily="2" charset="-122"/>
                  <a:sym typeface="+mn-ea"/>
                </a:rPr>
                <a:t>            </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完整备份序号</a:t>
              </a:r>
            </a:p>
            <a:p>
              <a:pPr indent="0"/>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数据库文件路径可以迁移到其他位置，如</a:t>
              </a:r>
              <a:r>
                <a:rPr lang="en-US" altLang="zh-CN" dirty="0">
                  <a:latin typeface="Courier New" panose="02070309020205020404" charset="0"/>
                  <a:ea typeface="宋体" panose="02010600030101010101" pitchFamily="2" charset="-122"/>
                  <a:sym typeface="+mn-ea"/>
                </a:rPr>
                <a:t>e:\restore_data\</a:t>
              </a:r>
            </a:p>
            <a:p>
              <a:pPr indent="0"/>
              <a:r>
                <a:rPr lang="en-US" altLang="zh-CN" dirty="0">
                  <a:latin typeface="Courier New" panose="02070309020205020404" charset="0"/>
                  <a:ea typeface="宋体" panose="02010600030101010101" pitchFamily="2" charset="-122"/>
                  <a:sym typeface="+mn-ea"/>
                </a:rPr>
                <a:t>--move '</a:t>
              </a:r>
              <a:r>
                <a:rPr lang="en-US" altLang="zh-CN" dirty="0" err="1">
                  <a:latin typeface="Courier New" panose="02070309020205020404" charset="0"/>
                  <a:ea typeface="宋体" panose="02010600030101010101" pitchFamily="2" charset="-122"/>
                  <a:sym typeface="+mn-ea"/>
                </a:rPr>
                <a:t>jxgl_data</a:t>
              </a:r>
              <a:r>
                <a:rPr lang="en-US" altLang="zh-CN" dirty="0">
                  <a:latin typeface="Courier New" panose="02070309020205020404" charset="0"/>
                  <a:ea typeface="宋体" panose="02010600030101010101" pitchFamily="2" charset="-122"/>
                  <a:sym typeface="+mn-ea"/>
                </a:rPr>
                <a:t>' to 'e:\</a:t>
              </a:r>
              <a:r>
                <a:rPr lang="en-US" altLang="zh-CN" dirty="0" err="1">
                  <a:latin typeface="Courier New" panose="02070309020205020404" charset="0"/>
                  <a:ea typeface="宋体" panose="02010600030101010101" pitchFamily="2" charset="-122"/>
                  <a:sym typeface="+mn-ea"/>
                </a:rPr>
                <a:t>restore_data</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教学管理</a:t>
              </a:r>
              <a:r>
                <a:rPr lang="en-US" altLang="zh-CN" dirty="0">
                  <a:latin typeface="Courier New" panose="02070309020205020404" charset="0"/>
                  <a:ea typeface="宋体" panose="02010600030101010101" pitchFamily="2" charset="-122"/>
                  <a:sym typeface="+mn-ea"/>
                </a:rPr>
                <a:t>.</a:t>
              </a:r>
              <a:r>
                <a:rPr lang="en-US" altLang="zh-CN" dirty="0" err="1">
                  <a:latin typeface="Courier New" panose="02070309020205020404" charset="0"/>
                  <a:ea typeface="宋体" panose="02010600030101010101" pitchFamily="2" charset="-122"/>
                  <a:sym typeface="+mn-ea"/>
                </a:rPr>
                <a:t>mdf</a:t>
              </a:r>
              <a:r>
                <a:rPr lang="en-US" altLang="zh-CN" dirty="0">
                  <a:latin typeface="Courier New" panose="02070309020205020404" charset="0"/>
                  <a:ea typeface="宋体" panose="02010600030101010101" pitchFamily="2" charset="-122"/>
                  <a:sym typeface="+mn-ea"/>
                </a:rPr>
                <a:t>', </a:t>
              </a:r>
            </a:p>
            <a:p>
              <a:pPr indent="0"/>
              <a:r>
                <a:rPr lang="en-US" altLang="zh-CN" dirty="0">
                  <a:latin typeface="Courier New" panose="02070309020205020404" charset="0"/>
                  <a:ea typeface="宋体" panose="02010600030101010101" pitchFamily="2" charset="-122"/>
                  <a:sym typeface="+mn-ea"/>
                </a:rPr>
                <a:t>--move '</a:t>
              </a:r>
              <a:r>
                <a:rPr lang="en-US" altLang="zh-CN" dirty="0" err="1">
                  <a:latin typeface="Courier New" panose="02070309020205020404" charset="0"/>
                  <a:ea typeface="宋体" panose="02010600030101010101" pitchFamily="2" charset="-122"/>
                  <a:sym typeface="+mn-ea"/>
                </a:rPr>
                <a:t>jxgl_log</a:t>
              </a:r>
              <a:r>
                <a:rPr lang="en-US" altLang="zh-CN" dirty="0">
                  <a:latin typeface="Courier New" panose="02070309020205020404" charset="0"/>
                  <a:ea typeface="宋体" panose="02010600030101010101" pitchFamily="2" charset="-122"/>
                  <a:sym typeface="+mn-ea"/>
                </a:rPr>
                <a:t>' to 'e:\</a:t>
              </a:r>
              <a:r>
                <a:rPr lang="en-US" altLang="zh-CN" dirty="0" err="1">
                  <a:latin typeface="Courier New" panose="02070309020205020404" charset="0"/>
                  <a:ea typeface="宋体" panose="02010600030101010101" pitchFamily="2" charset="-122"/>
                  <a:sym typeface="+mn-ea"/>
                </a:rPr>
                <a:t>restore_data</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教学管理</a:t>
              </a:r>
              <a:r>
                <a:rPr lang="en-US" altLang="zh-CN" dirty="0">
                  <a:latin typeface="Courier New" panose="02070309020205020404" charset="0"/>
                  <a:ea typeface="宋体" panose="02010600030101010101" pitchFamily="2" charset="-122"/>
                  <a:sym typeface="+mn-ea"/>
                </a:rPr>
                <a:t>.</a:t>
              </a:r>
              <a:r>
                <a:rPr lang="en-US" altLang="zh-CN" dirty="0" err="1">
                  <a:latin typeface="Courier New" panose="02070309020205020404" charset="0"/>
                  <a:ea typeface="宋体" panose="02010600030101010101" pitchFamily="2" charset="-122"/>
                  <a:sym typeface="+mn-ea"/>
                </a:rPr>
                <a:t>ldf</a:t>
              </a:r>
              <a:r>
                <a:rPr lang="en-US" altLang="zh-CN" dirty="0" smtClean="0">
                  <a:latin typeface="Courier New" panose="02070309020205020404" charset="0"/>
                  <a:ea typeface="宋体" panose="02010600030101010101" pitchFamily="2" charset="-122"/>
                  <a:sym typeface="+mn-ea"/>
                </a:rPr>
                <a:t>',</a:t>
              </a:r>
              <a:r>
                <a:rPr lang="en-US" altLang="zh-CN" dirty="0" err="1" smtClean="0">
                  <a:latin typeface="Courier New" panose="02070309020205020404" charset="0"/>
                  <a:ea typeface="宋体" panose="02010600030101010101" pitchFamily="2" charset="-122"/>
                  <a:sym typeface="+mn-ea"/>
                </a:rPr>
                <a:t>norecovery</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go</a:t>
              </a:r>
            </a:p>
            <a:p>
              <a:pPr indent="0"/>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恢复数据库到指定时刻，如第</a:t>
              </a:r>
              <a:r>
                <a:rPr lang="en-US" altLang="zh-CN" dirty="0">
                  <a:latin typeface="Courier New" panose="02070309020205020404" charset="0"/>
                  <a:ea typeface="宋体" panose="02010600030101010101" pitchFamily="2" charset="-122"/>
                  <a:sym typeface="+mn-ea"/>
                </a:rPr>
                <a:t>2</a:t>
              </a:r>
              <a:r>
                <a:rPr lang="zh-CN" altLang="en-US" dirty="0">
                  <a:latin typeface="Courier New" panose="02070309020205020404" charset="0"/>
                  <a:ea typeface="宋体" panose="02010600030101010101" pitchFamily="2" charset="-122"/>
                  <a:sym typeface="+mn-ea"/>
                </a:rPr>
                <a:t>次差异数据库备份时刻</a:t>
              </a:r>
            </a:p>
            <a:p>
              <a:pPr indent="0"/>
              <a:r>
                <a:rPr lang="en-US" altLang="zh-CN" dirty="0">
                  <a:latin typeface="Courier New" panose="02070309020205020404" charset="0"/>
                  <a:ea typeface="宋体" panose="02010600030101010101" pitchFamily="2" charset="-122"/>
                  <a:sym typeface="+mn-ea"/>
                </a:rPr>
                <a:t>restore database </a:t>
              </a:r>
              <a:r>
                <a:rPr lang="en-US" altLang="zh-CN" dirty="0" err="1">
                  <a:latin typeface="Courier New" panose="02070309020205020404" charset="0"/>
                  <a:ea typeface="宋体" panose="02010600030101010101" pitchFamily="2" charset="-122"/>
                  <a:sym typeface="+mn-ea"/>
                </a:rPr>
                <a:t>jxgl</a:t>
              </a:r>
              <a:r>
                <a:rPr lang="en-US" altLang="zh-CN" dirty="0">
                  <a:latin typeface="Courier New" panose="02070309020205020404" charset="0"/>
                  <a:ea typeface="宋体" panose="02010600030101010101" pitchFamily="2" charset="-122"/>
                  <a:sym typeface="+mn-ea"/>
                </a:rPr>
                <a:t> from </a:t>
              </a:r>
              <a:r>
                <a:rPr lang="en-US" altLang="zh-CN" dirty="0" err="1">
                  <a:latin typeface="Courier New" panose="02070309020205020404" charset="0"/>
                  <a:ea typeface="宋体" panose="02010600030101010101" pitchFamily="2" charset="-122"/>
                  <a:sym typeface="+mn-ea"/>
                </a:rPr>
                <a:t>mydiff</a:t>
              </a:r>
              <a:r>
                <a:rPr lang="en-US" altLang="zh-CN" dirty="0">
                  <a:latin typeface="Courier New" panose="02070309020205020404" charset="0"/>
                  <a:ea typeface="宋体" panose="02010600030101010101" pitchFamily="2" charset="-122"/>
                  <a:sym typeface="+mn-ea"/>
                </a:rPr>
                <a:t> </a:t>
              </a:r>
              <a:r>
                <a:rPr lang="en-US" altLang="zh-CN" dirty="0" smtClean="0">
                  <a:latin typeface="Courier New" panose="02070309020205020404" charset="0"/>
                  <a:ea typeface="宋体" panose="02010600030101010101" pitchFamily="2" charset="-122"/>
                  <a:sym typeface="+mn-ea"/>
                </a:rPr>
                <a:t>with </a:t>
              </a:r>
              <a:r>
                <a:rPr lang="en-US" altLang="zh-CN" dirty="0">
                  <a:latin typeface="Courier New" panose="02070309020205020404" charset="0"/>
                  <a:ea typeface="宋体" panose="02010600030101010101" pitchFamily="2" charset="-122"/>
                  <a:sym typeface="+mn-ea"/>
                </a:rPr>
                <a:t>file=3,recovery</a:t>
              </a:r>
            </a:p>
            <a:p>
              <a:pPr indent="0"/>
              <a:r>
                <a:rPr lang="en-US" altLang="zh-CN" dirty="0">
                  <a:latin typeface="Courier New" panose="02070309020205020404" charset="0"/>
                  <a:ea typeface="宋体" panose="02010600030101010101" pitchFamily="2" charset="-122"/>
                  <a:sym typeface="+mn-ea"/>
                </a:rPr>
                <a:t>go</a:t>
              </a:r>
            </a:p>
          </p:txBody>
        </p:sp>
        <p:sp>
          <p:nvSpPr>
            <p:cNvPr id="44" name="矩形 43"/>
            <p:cNvSpPr/>
            <p:nvPr/>
          </p:nvSpPr>
          <p:spPr>
            <a:xfrm>
              <a:off x="1088299" y="4153868"/>
              <a:ext cx="2241974" cy="364779"/>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08】 </a:t>
              </a:r>
              <a:r>
                <a:rPr lang="zh-CN" altLang="en-US" b="1" dirty="0" smtClean="0">
                  <a:solidFill>
                    <a:schemeClr val="tx1">
                      <a:lumMod val="65000"/>
                      <a:lumOff val="35000"/>
                    </a:schemeClr>
                  </a:solidFill>
                </a:rPr>
                <a:t>使</a:t>
              </a:r>
              <a:r>
                <a:rPr lang="zh-CN" altLang="en-US" b="1" dirty="0">
                  <a:solidFill>
                    <a:schemeClr val="tx1">
                      <a:lumMod val="65000"/>
                      <a:lumOff val="35000"/>
                    </a:schemeClr>
                  </a:solidFill>
                </a:rPr>
                <a:t>用差异备份可以将数据库恢复到指定状态下，如第</a:t>
              </a:r>
              <a:r>
                <a:rPr lang="en-US" altLang="zh-CN" b="1" dirty="0">
                  <a:solidFill>
                    <a:schemeClr val="tx1">
                      <a:lumMod val="65000"/>
                      <a:lumOff val="35000"/>
                    </a:schemeClr>
                  </a:solidFill>
                </a:rPr>
                <a:t>2</a:t>
              </a:r>
              <a:r>
                <a:rPr lang="zh-CN" altLang="en-US" b="1" dirty="0">
                  <a:solidFill>
                    <a:schemeClr val="tx1">
                      <a:lumMod val="65000"/>
                      <a:lumOff val="35000"/>
                    </a:schemeClr>
                  </a:solidFill>
                </a:rPr>
                <a:t>次差异备份时刻（如果当前服务器中存在同名数据库，则可覆盖同名数据库）。</a:t>
              </a:r>
            </a:p>
          </p:txBody>
        </p:sp>
      </p:grpSp>
    </p:spTree>
    <p:extLst>
      <p:ext uri="{BB962C8B-B14F-4D97-AF65-F5344CB8AC3E}">
        <p14:creationId xmlns:p14="http://schemas.microsoft.com/office/powerpoint/2010/main" val="3531961817"/>
      </p:ext>
    </p:extLst>
  </p:cSld>
  <p:clrMapOvr>
    <a:masterClrMapping/>
  </p:clrMapOvr>
  <p:transition spd="slow">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6096000" y="1790799"/>
            <a:ext cx="0" cy="411470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5495222"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T-SQL</a:t>
            </a:r>
            <a:r>
              <a:rPr lang="zh-CN" altLang="en-US" sz="3200" b="1" dirty="0">
                <a:solidFill>
                  <a:srgbClr val="2980B9"/>
                </a:solidFill>
                <a:ea typeface="微软雅黑" panose="020B0503020204020204" charset="-122"/>
              </a:rPr>
              <a:t>语句执行恢复操作</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1" name="组合 40"/>
          <p:cNvGrpSpPr/>
          <p:nvPr/>
        </p:nvGrpSpPr>
        <p:grpSpPr>
          <a:xfrm>
            <a:off x="894390" y="1312267"/>
            <a:ext cx="4835850" cy="2833341"/>
            <a:chOff x="1088299" y="4153868"/>
            <a:chExt cx="2241974" cy="1251451"/>
          </a:xfrm>
        </p:grpSpPr>
        <p:sp>
          <p:nvSpPr>
            <p:cNvPr id="43" name="矩形 42"/>
            <p:cNvSpPr/>
            <p:nvPr/>
          </p:nvSpPr>
          <p:spPr>
            <a:xfrm>
              <a:off x="1088299" y="4385762"/>
              <a:ext cx="2142923" cy="1019557"/>
            </a:xfrm>
            <a:prstGeom prst="rect">
              <a:avLst/>
            </a:prstGeom>
          </p:spPr>
          <p:txBody>
            <a:bodyPr wrap="square">
              <a:spAutoFit/>
              <a:scene3d>
                <a:camera prst="orthographicFront"/>
                <a:lightRig rig="threePt" dir="t"/>
              </a:scene3d>
              <a:sp3d contourW="6350"/>
            </a:bodyPr>
            <a:lstStyle/>
            <a:p>
              <a:pPr indent="0"/>
              <a:r>
                <a:rPr lang="en-US" altLang="zh-CN" sz="1600" dirty="0">
                  <a:latin typeface="Courier New" panose="02070309020205020404" charset="0"/>
                  <a:ea typeface="宋体" panose="02010600030101010101" pitchFamily="2" charset="-122"/>
                  <a:sym typeface="+mn-ea"/>
                </a:rPr>
                <a:t>restore log </a:t>
              </a:r>
              <a:r>
                <a:rPr lang="zh-CN" altLang="en-US" sz="1600" dirty="0">
                  <a:latin typeface="Courier New" panose="02070309020205020404" charset="0"/>
                  <a:ea typeface="宋体" panose="02010600030101010101" pitchFamily="2" charset="-122"/>
                  <a:sym typeface="+mn-ea"/>
                </a:rPr>
                <a:t>数据库名称</a:t>
              </a:r>
            </a:p>
            <a:p>
              <a:pPr indent="0"/>
              <a:r>
                <a:rPr lang="en-US" altLang="zh-CN" sz="1600" dirty="0">
                  <a:latin typeface="Courier New" panose="02070309020205020404" charset="0"/>
                  <a:ea typeface="宋体" panose="02010600030101010101" pitchFamily="2" charset="-122"/>
                  <a:sym typeface="+mn-ea"/>
                </a:rPr>
                <a:t>[from &lt;</a:t>
              </a:r>
              <a:r>
                <a:rPr lang="zh-CN" altLang="en-US" sz="1600" dirty="0">
                  <a:latin typeface="Courier New" panose="02070309020205020404" charset="0"/>
                  <a:ea typeface="宋体" panose="02010600030101010101" pitchFamily="2" charset="-122"/>
                  <a:sym typeface="+mn-ea"/>
                </a:rPr>
                <a:t>备份设备</a:t>
              </a:r>
              <a:r>
                <a:rPr lang="en-US" altLang="zh-CN" sz="1600" dirty="0">
                  <a:latin typeface="Courier New" panose="02070309020205020404" charset="0"/>
                  <a:ea typeface="宋体" panose="02010600030101010101" pitchFamily="2" charset="-122"/>
                  <a:sym typeface="+mn-ea"/>
                </a:rPr>
                <a:t>&gt; [,...n]]</a:t>
              </a:r>
            </a:p>
            <a:p>
              <a:pPr indent="0"/>
              <a:r>
                <a:rPr lang="en-US" altLang="zh-CN" sz="1600" dirty="0">
                  <a:latin typeface="Courier New" panose="02070309020205020404" charset="0"/>
                  <a:ea typeface="宋体" panose="02010600030101010101" pitchFamily="2" charset="-122"/>
                  <a:sym typeface="+mn-ea"/>
                </a:rPr>
                <a:t>[with</a:t>
              </a:r>
            </a:p>
            <a:p>
              <a:pPr indent="0"/>
              <a:r>
                <a:rPr lang="en-US" altLang="zh-CN" sz="1600" dirty="0">
                  <a:latin typeface="Courier New" panose="02070309020205020404" charset="0"/>
                  <a:ea typeface="宋体" panose="02010600030101010101" pitchFamily="2" charset="-122"/>
                  <a:sym typeface="+mn-ea"/>
                </a:rPr>
                <a:t>[[,]replace]</a:t>
              </a:r>
            </a:p>
            <a:p>
              <a:pPr indent="0"/>
              <a:r>
                <a:rPr lang="en-US" altLang="zh-CN" sz="1600" dirty="0">
                  <a:latin typeface="Courier New" panose="02070309020205020404" charset="0"/>
                  <a:ea typeface="宋体" panose="02010600030101010101" pitchFamily="2" charset="-122"/>
                  <a:sym typeface="+mn-ea"/>
                </a:rPr>
                <a:t>[[,]file=</a:t>
              </a:r>
              <a:r>
                <a:rPr lang="zh-CN" altLang="en-US" sz="1600" dirty="0">
                  <a:latin typeface="Courier New" panose="02070309020205020404" charset="0"/>
                  <a:ea typeface="宋体" panose="02010600030101010101" pitchFamily="2" charset="-122"/>
                  <a:sym typeface="+mn-ea"/>
                </a:rPr>
                <a:t>文件号</a:t>
              </a:r>
              <a:r>
                <a:rPr lang="en-US" altLang="zh-CN" sz="1600" dirty="0">
                  <a:latin typeface="Courier New" panose="02070309020205020404" charset="0"/>
                  <a:ea typeface="宋体" panose="02010600030101010101" pitchFamily="2" charset="-122"/>
                  <a:sym typeface="+mn-ea"/>
                </a:rPr>
                <a:t>]</a:t>
              </a:r>
            </a:p>
            <a:p>
              <a:pPr indent="0"/>
              <a:r>
                <a:rPr lang="en-US" altLang="zh-CN" sz="1600" dirty="0">
                  <a:latin typeface="Courier New" panose="02070309020205020404" charset="0"/>
                  <a:ea typeface="宋体" panose="02010600030101010101" pitchFamily="2" charset="-122"/>
                  <a:sym typeface="+mn-ea"/>
                </a:rPr>
                <a:t>[[,]move '</a:t>
              </a:r>
              <a:r>
                <a:rPr lang="zh-CN" altLang="en-US" sz="1600" dirty="0">
                  <a:latin typeface="Courier New" panose="02070309020205020404" charset="0"/>
                  <a:ea typeface="宋体" panose="02010600030101010101" pitchFamily="2" charset="-122"/>
                  <a:sym typeface="+mn-ea"/>
                </a:rPr>
                <a:t>逻辑文件名</a:t>
              </a:r>
              <a:r>
                <a:rPr lang="en-US" altLang="zh-CN" sz="1600" dirty="0">
                  <a:latin typeface="Courier New" panose="02070309020205020404" charset="0"/>
                  <a:ea typeface="宋体" panose="02010600030101010101" pitchFamily="2" charset="-122"/>
                  <a:sym typeface="+mn-ea"/>
                </a:rPr>
                <a:t>' to '</a:t>
              </a:r>
              <a:r>
                <a:rPr lang="zh-CN" altLang="en-US" sz="1600" dirty="0">
                  <a:latin typeface="Courier New" panose="02070309020205020404" charset="0"/>
                  <a:ea typeface="宋体" panose="02010600030101010101" pitchFamily="2" charset="-122"/>
                  <a:sym typeface="+mn-ea"/>
                </a:rPr>
                <a:t>物理文件名</a:t>
              </a:r>
              <a:r>
                <a:rPr lang="en-US" altLang="zh-CN" sz="1600" dirty="0">
                  <a:latin typeface="Courier New" panose="02070309020205020404" charset="0"/>
                  <a:ea typeface="宋体" panose="02010600030101010101" pitchFamily="2" charset="-122"/>
                  <a:sym typeface="+mn-ea"/>
                </a:rPr>
                <a:t>'][,...n]</a:t>
              </a:r>
            </a:p>
            <a:p>
              <a:pPr indent="0"/>
              <a:r>
                <a:rPr lang="en-US" altLang="zh-CN" sz="1600" dirty="0">
                  <a:latin typeface="Courier New" panose="02070309020205020404" charset="0"/>
                  <a:ea typeface="宋体" panose="02010600030101010101" pitchFamily="2" charset="-122"/>
                  <a:sym typeface="+mn-ea"/>
                </a:rPr>
                <a:t>[[,]{</a:t>
              </a:r>
              <a:r>
                <a:rPr lang="en-US" altLang="zh-CN" sz="1600" dirty="0" err="1">
                  <a:latin typeface="Courier New" panose="02070309020205020404" charset="0"/>
                  <a:ea typeface="宋体" panose="02010600030101010101" pitchFamily="2" charset="-122"/>
                  <a:sym typeface="+mn-ea"/>
                </a:rPr>
                <a:t>norecovery|recovery</a:t>
              </a:r>
              <a:r>
                <a:rPr lang="en-US" altLang="zh-CN" sz="1600" dirty="0">
                  <a:latin typeface="Courier New" panose="02070309020205020404" charset="0"/>
                  <a:ea typeface="宋体" panose="02010600030101010101" pitchFamily="2" charset="-122"/>
                  <a:sym typeface="+mn-ea"/>
                </a:rPr>
                <a:t>}]]</a:t>
              </a:r>
            </a:p>
            <a:p>
              <a:pPr indent="0"/>
              <a:r>
                <a:rPr lang="zh-CN" altLang="en-US" sz="1600" dirty="0">
                  <a:latin typeface="Courier New" panose="02070309020205020404" charset="0"/>
                  <a:ea typeface="宋体" panose="02010600030101010101" pitchFamily="2" charset="-122"/>
                  <a:sym typeface="+mn-ea"/>
                </a:rPr>
                <a:t>说明：各参数含义同（</a:t>
              </a:r>
              <a:r>
                <a:rPr lang="en-US" altLang="zh-CN" sz="1600" dirty="0">
                  <a:latin typeface="Courier New" panose="02070309020205020404" charset="0"/>
                  <a:ea typeface="宋体" panose="02010600030101010101" pitchFamily="2" charset="-122"/>
                  <a:sym typeface="+mn-ea"/>
                </a:rPr>
                <a:t>1</a:t>
              </a:r>
              <a:r>
                <a:rPr lang="zh-CN" altLang="en-US" sz="1600" dirty="0">
                  <a:latin typeface="Courier New" panose="02070309020205020404" charset="0"/>
                  <a:ea typeface="宋体" panose="02010600030101010101" pitchFamily="2" charset="-122"/>
                  <a:sym typeface="+mn-ea"/>
                </a:rPr>
                <a:t>）。</a:t>
              </a:r>
            </a:p>
          </p:txBody>
        </p:sp>
        <p:sp>
          <p:nvSpPr>
            <p:cNvPr id="44" name="矩形 43"/>
            <p:cNvSpPr/>
            <p:nvPr/>
          </p:nvSpPr>
          <p:spPr>
            <a:xfrm>
              <a:off x="1088299" y="4153868"/>
              <a:ext cx="2241974" cy="174967"/>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使用事务日志备份恢复数据库</a:t>
              </a:r>
            </a:p>
          </p:txBody>
        </p:sp>
      </p:grpSp>
    </p:spTree>
    <p:extLst>
      <p:ext uri="{BB962C8B-B14F-4D97-AF65-F5344CB8AC3E}">
        <p14:creationId xmlns:p14="http://schemas.microsoft.com/office/powerpoint/2010/main" val="1755975877"/>
      </p:ext>
    </p:extLst>
  </p:cSld>
  <p:clrMapOvr>
    <a:masterClrMapping/>
  </p:clrMapOvr>
  <p:transition spd="slow">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5495222"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T-SQL</a:t>
            </a:r>
            <a:r>
              <a:rPr lang="zh-CN" altLang="en-US" sz="3200" b="1" dirty="0">
                <a:solidFill>
                  <a:srgbClr val="2980B9"/>
                </a:solidFill>
                <a:ea typeface="微软雅黑" panose="020B0503020204020204" charset="-122"/>
              </a:rPr>
              <a:t>语句执行恢复操作</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1" name="组合 40"/>
          <p:cNvGrpSpPr/>
          <p:nvPr/>
        </p:nvGrpSpPr>
        <p:grpSpPr>
          <a:xfrm>
            <a:off x="894389" y="1312267"/>
            <a:ext cx="10316369" cy="5582012"/>
            <a:chOff x="1088299" y="4153868"/>
            <a:chExt cx="2241974" cy="2689366"/>
          </a:xfrm>
        </p:grpSpPr>
        <p:sp>
          <p:nvSpPr>
            <p:cNvPr id="43" name="矩形 42"/>
            <p:cNvSpPr/>
            <p:nvPr/>
          </p:nvSpPr>
          <p:spPr>
            <a:xfrm>
              <a:off x="1088299" y="4396546"/>
              <a:ext cx="1120987" cy="2446688"/>
            </a:xfrm>
            <a:prstGeom prst="rect">
              <a:avLst/>
            </a:prstGeom>
          </p:spPr>
          <p:txBody>
            <a:bodyPr wrap="square">
              <a:spAutoFit/>
              <a:scene3d>
                <a:camera prst="orthographicFront"/>
                <a:lightRig rig="threePt" dir="t"/>
              </a:scene3d>
              <a:sp3d contourW="6350"/>
            </a:bodyPr>
            <a:lstStyle/>
            <a:p>
              <a:r>
                <a:rPr lang="en-US" altLang="zh-CN" dirty="0" smtClean="0">
                  <a:latin typeface="Courier New" panose="02070309020205020404" charset="0"/>
                  <a:ea typeface="宋体" panose="02010600030101010101" pitchFamily="2" charset="-122"/>
                  <a:sym typeface="+mn-ea"/>
                </a:rPr>
                <a:t>use master --</a:t>
              </a:r>
              <a:r>
                <a:rPr lang="zh-CN" altLang="en-US" dirty="0">
                  <a:latin typeface="Courier New" panose="02070309020205020404" charset="0"/>
                  <a:ea typeface="宋体" panose="02010600030101010101" pitchFamily="2" charset="-122"/>
                  <a:sym typeface="+mn-ea"/>
                </a:rPr>
                <a:t>关闭数据库</a:t>
              </a:r>
              <a:r>
                <a:rPr lang="en-US" altLang="zh-CN" dirty="0">
                  <a:latin typeface="Courier New" panose="02070309020205020404" charset="0"/>
                  <a:ea typeface="宋体" panose="02010600030101010101" pitchFamily="2" charset="-122"/>
                  <a:sym typeface="+mn-ea"/>
                </a:rPr>
                <a:t>JXGL</a:t>
              </a:r>
            </a:p>
            <a:p>
              <a:pPr indent="0"/>
              <a:r>
                <a:rPr lang="en-US" altLang="zh-CN" dirty="0" smtClean="0">
                  <a:latin typeface="Courier New" panose="02070309020205020404" charset="0"/>
                  <a:ea typeface="宋体" panose="02010600030101010101" pitchFamily="2" charset="-122"/>
                  <a:sym typeface="+mn-ea"/>
                </a:rPr>
                <a:t>go</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切换到完整恢复模式下</a:t>
              </a:r>
            </a:p>
            <a:p>
              <a:pPr indent="0"/>
              <a:r>
                <a:rPr lang="en-US" altLang="zh-CN" dirty="0">
                  <a:latin typeface="Courier New" panose="02070309020205020404" charset="0"/>
                  <a:ea typeface="宋体" panose="02010600030101010101" pitchFamily="2" charset="-122"/>
                  <a:sym typeface="+mn-ea"/>
                </a:rPr>
                <a:t>if </a:t>
              </a:r>
              <a:r>
                <a:rPr lang="en-US" altLang="zh-CN" dirty="0" err="1">
                  <a:latin typeface="Courier New" panose="02070309020205020404" charset="0"/>
                  <a:ea typeface="宋体" panose="02010600030101010101" pitchFamily="2" charset="-122"/>
                  <a:sym typeface="+mn-ea"/>
                </a:rPr>
                <a:t>db_id</a:t>
              </a:r>
              <a:r>
                <a:rPr lang="en-US" altLang="zh-CN" dirty="0">
                  <a:latin typeface="Courier New" panose="02070309020205020404" charset="0"/>
                  <a:ea typeface="宋体" panose="02010600030101010101" pitchFamily="2" charset="-122"/>
                  <a:sym typeface="+mn-ea"/>
                </a:rPr>
                <a:t>('</a:t>
              </a:r>
              <a:r>
                <a:rPr lang="en-US" altLang="zh-CN" dirty="0" err="1">
                  <a:latin typeface="Courier New" panose="02070309020205020404" charset="0"/>
                  <a:ea typeface="宋体" panose="02010600030101010101" pitchFamily="2" charset="-122"/>
                  <a:sym typeface="+mn-ea"/>
                </a:rPr>
                <a:t>jxgl</a:t>
              </a:r>
              <a:r>
                <a:rPr lang="en-US" altLang="zh-CN" dirty="0">
                  <a:latin typeface="Courier New" panose="02070309020205020404" charset="0"/>
                  <a:ea typeface="宋体" panose="02010600030101010101" pitchFamily="2" charset="-122"/>
                  <a:sym typeface="+mn-ea"/>
                </a:rPr>
                <a:t>') is not null</a:t>
              </a:r>
            </a:p>
            <a:p>
              <a:pPr indent="0"/>
              <a:r>
                <a:rPr lang="en-US" altLang="zh-CN" dirty="0">
                  <a:latin typeface="Courier New" panose="02070309020205020404" charset="0"/>
                  <a:ea typeface="宋体" panose="02010600030101010101" pitchFamily="2" charset="-122"/>
                  <a:sym typeface="+mn-ea"/>
                </a:rPr>
                <a:t> alter database </a:t>
              </a:r>
              <a:r>
                <a:rPr lang="en-US" altLang="zh-CN" dirty="0" err="1">
                  <a:latin typeface="Courier New" panose="02070309020205020404" charset="0"/>
                  <a:ea typeface="宋体" panose="02010600030101010101" pitchFamily="2" charset="-122"/>
                  <a:sym typeface="+mn-ea"/>
                </a:rPr>
                <a:t>jxgl</a:t>
              </a:r>
              <a:r>
                <a:rPr lang="en-US" altLang="zh-CN" dirty="0">
                  <a:latin typeface="Courier New" panose="02070309020205020404" charset="0"/>
                  <a:ea typeface="宋体" panose="02010600030101010101" pitchFamily="2" charset="-122"/>
                  <a:sym typeface="+mn-ea"/>
                </a:rPr>
                <a:t> set recovery full </a:t>
              </a:r>
            </a:p>
            <a:p>
              <a:pPr indent="0"/>
              <a:r>
                <a:rPr lang="en-US" altLang="zh-CN" dirty="0">
                  <a:latin typeface="Courier New" panose="02070309020205020404" charset="0"/>
                  <a:ea typeface="宋体" panose="02010600030101010101" pitchFamily="2" charset="-122"/>
                  <a:sym typeface="+mn-ea"/>
                </a:rPr>
                <a:t>go</a:t>
              </a:r>
            </a:p>
            <a:p>
              <a:pPr indent="0"/>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备份尾日志，进入还原状态</a:t>
              </a:r>
            </a:p>
            <a:p>
              <a:pPr indent="0"/>
              <a:r>
                <a:rPr lang="en-US" altLang="zh-CN" dirty="0">
                  <a:latin typeface="Courier New" panose="02070309020205020404" charset="0"/>
                  <a:ea typeface="宋体" panose="02010600030101010101" pitchFamily="2" charset="-122"/>
                  <a:sym typeface="+mn-ea"/>
                </a:rPr>
                <a:t>if </a:t>
              </a:r>
              <a:r>
                <a:rPr lang="en-US" altLang="zh-CN" dirty="0" err="1">
                  <a:latin typeface="Courier New" panose="02070309020205020404" charset="0"/>
                  <a:ea typeface="宋体" panose="02010600030101010101" pitchFamily="2" charset="-122"/>
                  <a:sym typeface="+mn-ea"/>
                </a:rPr>
                <a:t>db_id</a:t>
              </a:r>
              <a:r>
                <a:rPr lang="en-US" altLang="zh-CN" dirty="0">
                  <a:latin typeface="Courier New" panose="02070309020205020404" charset="0"/>
                  <a:ea typeface="宋体" panose="02010600030101010101" pitchFamily="2" charset="-122"/>
                  <a:sym typeface="+mn-ea"/>
                </a:rPr>
                <a:t>('</a:t>
              </a:r>
              <a:r>
                <a:rPr lang="en-US" altLang="zh-CN" dirty="0" err="1">
                  <a:latin typeface="Courier New" panose="02070309020205020404" charset="0"/>
                  <a:ea typeface="宋体" panose="02010600030101010101" pitchFamily="2" charset="-122"/>
                  <a:sym typeface="+mn-ea"/>
                </a:rPr>
                <a:t>jxgl</a:t>
              </a:r>
              <a:r>
                <a:rPr lang="en-US" altLang="zh-CN" dirty="0">
                  <a:latin typeface="Courier New" panose="02070309020205020404" charset="0"/>
                  <a:ea typeface="宋体" panose="02010600030101010101" pitchFamily="2" charset="-122"/>
                  <a:sym typeface="+mn-ea"/>
                </a:rPr>
                <a:t>') is not null</a:t>
              </a:r>
            </a:p>
            <a:p>
              <a:pPr indent="0"/>
              <a:r>
                <a:rPr lang="en-US" altLang="zh-CN" dirty="0">
                  <a:latin typeface="Courier New" panose="02070309020205020404" charset="0"/>
                  <a:ea typeface="宋体" panose="02010600030101010101" pitchFamily="2" charset="-122"/>
                  <a:sym typeface="+mn-ea"/>
                </a:rPr>
                <a:t> backup log </a:t>
              </a:r>
              <a:r>
                <a:rPr lang="en-US" altLang="zh-CN" dirty="0" err="1">
                  <a:latin typeface="Courier New" panose="02070309020205020404" charset="0"/>
                  <a:ea typeface="宋体" panose="02010600030101010101" pitchFamily="2" charset="-122"/>
                  <a:sym typeface="+mn-ea"/>
                </a:rPr>
                <a:t>jxgl</a:t>
              </a:r>
              <a:r>
                <a:rPr lang="en-US" altLang="zh-CN" dirty="0">
                  <a:latin typeface="Courier New" panose="02070309020205020404" charset="0"/>
                  <a:ea typeface="宋体" panose="02010600030101010101" pitchFamily="2" charset="-122"/>
                  <a:sym typeface="+mn-ea"/>
                </a:rPr>
                <a:t> to </a:t>
              </a:r>
              <a:r>
                <a:rPr lang="en-US" altLang="zh-CN" dirty="0" err="1">
                  <a:latin typeface="Courier New" panose="02070309020205020404" charset="0"/>
                  <a:ea typeface="宋体" panose="02010600030101010101" pitchFamily="2" charset="-122"/>
                  <a:sym typeface="+mn-ea"/>
                </a:rPr>
                <a:t>mylog</a:t>
              </a:r>
              <a:r>
                <a:rPr lang="en-US" altLang="zh-CN" dirty="0">
                  <a:latin typeface="Courier New" panose="02070309020205020404" charset="0"/>
                  <a:ea typeface="宋体" panose="02010600030101010101" pitchFamily="2" charset="-122"/>
                  <a:sym typeface="+mn-ea"/>
                </a:rPr>
                <a:t> with </a:t>
              </a:r>
              <a:r>
                <a:rPr lang="en-US" altLang="zh-CN" dirty="0" err="1">
                  <a:latin typeface="Courier New" panose="02070309020205020404" charset="0"/>
                  <a:ea typeface="宋体" panose="02010600030101010101" pitchFamily="2" charset="-122"/>
                  <a:sym typeface="+mn-ea"/>
                </a:rPr>
                <a:t>norecovery</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go</a:t>
              </a:r>
            </a:p>
            <a:p>
              <a:pPr indent="0"/>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还原完整备份</a:t>
              </a:r>
            </a:p>
            <a:p>
              <a:pPr indent="0"/>
              <a:r>
                <a:rPr lang="en-US" altLang="zh-CN" dirty="0">
                  <a:latin typeface="Courier New" panose="02070309020205020404" charset="0"/>
                  <a:ea typeface="宋体" panose="02010600030101010101" pitchFamily="2" charset="-122"/>
                  <a:sym typeface="+mn-ea"/>
                </a:rPr>
                <a:t>restore database </a:t>
              </a:r>
              <a:r>
                <a:rPr lang="en-US" altLang="zh-CN" dirty="0" err="1">
                  <a:latin typeface="Courier New" panose="02070309020205020404" charset="0"/>
                  <a:ea typeface="宋体" panose="02010600030101010101" pitchFamily="2" charset="-122"/>
                  <a:sym typeface="+mn-ea"/>
                </a:rPr>
                <a:t>jxgl</a:t>
              </a:r>
              <a:r>
                <a:rPr lang="en-US" altLang="zh-CN" dirty="0">
                  <a:latin typeface="Courier New" panose="02070309020205020404" charset="0"/>
                  <a:ea typeface="宋体" panose="02010600030101010101" pitchFamily="2" charset="-122"/>
                  <a:sym typeface="+mn-ea"/>
                </a:rPr>
                <a:t> from </a:t>
              </a:r>
              <a:r>
                <a:rPr lang="en-US" altLang="zh-CN" dirty="0" err="1">
                  <a:latin typeface="Courier New" panose="02070309020205020404" charset="0"/>
                  <a:ea typeface="宋体" panose="02010600030101010101" pitchFamily="2" charset="-122"/>
                  <a:sym typeface="+mn-ea"/>
                </a:rPr>
                <a:t>mylog</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with replace,	</a:t>
              </a:r>
              <a:r>
                <a:rPr lang="en-US" altLang="zh-CN" dirty="0" smtClean="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覆盖现有的同名数据库</a:t>
              </a:r>
            </a:p>
            <a:p>
              <a:pPr indent="0"/>
              <a:r>
                <a:rPr lang="en-US" altLang="zh-CN" dirty="0">
                  <a:latin typeface="Courier New" panose="02070309020205020404" charset="0"/>
                  <a:ea typeface="宋体" panose="02010600030101010101" pitchFamily="2" charset="-122"/>
                  <a:sym typeface="+mn-ea"/>
                </a:rPr>
                <a:t>file=1,	</a:t>
              </a:r>
              <a:r>
                <a:rPr lang="en-US" altLang="zh-CN" dirty="0" smtClean="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完整备份序号</a:t>
              </a:r>
            </a:p>
            <a:p>
              <a:pPr indent="0"/>
              <a:r>
                <a:rPr lang="en-US" altLang="zh-CN" dirty="0" err="1">
                  <a:latin typeface="Courier New" panose="02070309020205020404" charset="0"/>
                  <a:ea typeface="宋体" panose="02010600030101010101" pitchFamily="2" charset="-122"/>
                  <a:sym typeface="+mn-ea"/>
                </a:rPr>
                <a:t>norecovery</a:t>
              </a:r>
              <a:r>
                <a:rPr lang="en-US" altLang="zh-CN" dirty="0">
                  <a:latin typeface="Courier New" panose="02070309020205020404" charset="0"/>
                  <a:ea typeface="宋体" panose="02010600030101010101" pitchFamily="2" charset="-122"/>
                  <a:sym typeface="+mn-ea"/>
                </a:rPr>
                <a:t>	</a:t>
              </a:r>
              <a:r>
                <a:rPr lang="en-US" altLang="zh-CN" dirty="0" smtClean="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注意，表示继续恢复</a:t>
              </a:r>
            </a:p>
            <a:p>
              <a:pPr indent="0"/>
              <a:r>
                <a:rPr lang="en-US" altLang="zh-CN" dirty="0" smtClean="0">
                  <a:latin typeface="Courier New" panose="02070309020205020404" charset="0"/>
                  <a:ea typeface="宋体" panose="02010600030101010101" pitchFamily="2" charset="-122"/>
                  <a:sym typeface="+mn-ea"/>
                </a:rPr>
                <a:t>go</a:t>
              </a:r>
              <a:endParaRPr lang="en-US" altLang="zh-CN" dirty="0">
                <a:latin typeface="Courier New" panose="02070309020205020404" charset="0"/>
                <a:ea typeface="宋体" panose="02010600030101010101" pitchFamily="2" charset="-122"/>
                <a:sym typeface="+mn-ea"/>
              </a:endParaRPr>
            </a:p>
          </p:txBody>
        </p:sp>
        <p:sp>
          <p:nvSpPr>
            <p:cNvPr id="44" name="矩形 43"/>
            <p:cNvSpPr/>
            <p:nvPr/>
          </p:nvSpPr>
          <p:spPr>
            <a:xfrm>
              <a:off x="1088299" y="4153868"/>
              <a:ext cx="2241974" cy="20463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09】 </a:t>
              </a:r>
              <a:r>
                <a:rPr lang="zh-CN" altLang="en-US" b="1" dirty="0" smtClean="0">
                  <a:solidFill>
                    <a:schemeClr val="tx1">
                      <a:lumMod val="65000"/>
                      <a:lumOff val="35000"/>
                    </a:schemeClr>
                  </a:solidFill>
                </a:rPr>
                <a:t>使</a:t>
              </a:r>
              <a:r>
                <a:rPr lang="zh-CN" altLang="en-US" b="1" dirty="0">
                  <a:solidFill>
                    <a:schemeClr val="tx1">
                      <a:lumMod val="65000"/>
                      <a:lumOff val="35000"/>
                    </a:schemeClr>
                  </a:solidFill>
                </a:rPr>
                <a:t>用事务日志备份恢复</a:t>
              </a:r>
              <a:r>
                <a:rPr lang="en-US" altLang="zh-CN" b="1" dirty="0">
                  <a:solidFill>
                    <a:schemeClr val="tx1">
                      <a:lumMod val="65000"/>
                      <a:lumOff val="35000"/>
                    </a:schemeClr>
                  </a:solidFill>
                </a:rPr>
                <a:t>JXGL</a:t>
              </a:r>
              <a:r>
                <a:rPr lang="zh-CN" altLang="en-US" b="1" dirty="0">
                  <a:solidFill>
                    <a:schemeClr val="tx1">
                      <a:lumMod val="65000"/>
                      <a:lumOff val="35000"/>
                    </a:schemeClr>
                  </a:solidFill>
                </a:rPr>
                <a:t>到指定的状态。</a:t>
              </a:r>
            </a:p>
          </p:txBody>
        </p:sp>
      </p:grpSp>
      <p:cxnSp>
        <p:nvCxnSpPr>
          <p:cNvPr id="12" name="直接连接符 11"/>
          <p:cNvCxnSpPr/>
          <p:nvPr/>
        </p:nvCxnSpPr>
        <p:spPr>
          <a:xfrm>
            <a:off x="6096000" y="1790799"/>
            <a:ext cx="0" cy="411470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461761" y="1866301"/>
            <a:ext cx="4957772" cy="4801314"/>
          </a:xfrm>
          <a:prstGeom prst="rect">
            <a:avLst/>
          </a:prstGeom>
        </p:spPr>
        <p:txBody>
          <a:bodyPr wrap="square">
            <a:spAutoFit/>
            <a:scene3d>
              <a:camera prst="orthographicFront"/>
              <a:lightRig rig="threePt" dir="t"/>
            </a:scene3d>
            <a:sp3d contourW="6350"/>
          </a:bodyPr>
          <a:lstStyle/>
          <a:p>
            <a:pPr indent="0"/>
            <a:r>
              <a:rPr lang="en-US" altLang="zh-CN" dirty="0" smtClean="0">
                <a:latin typeface="Courier New" panose="02070309020205020404" charset="0"/>
                <a:ea typeface="宋体" panose="02010600030101010101" pitchFamily="2" charset="-122"/>
                <a:sym typeface="+mn-ea"/>
              </a:rPr>
              <a:t>--</a:t>
            </a:r>
            <a:r>
              <a:rPr lang="zh-CN" altLang="en-US" dirty="0" smtClean="0">
                <a:latin typeface="Courier New" panose="02070309020205020404" charset="0"/>
                <a:ea typeface="宋体" panose="02010600030101010101" pitchFamily="2" charset="-122"/>
                <a:sym typeface="+mn-ea"/>
              </a:rPr>
              <a:t>数据库</a:t>
            </a:r>
            <a:r>
              <a:rPr lang="zh-CN" altLang="en-US" dirty="0">
                <a:latin typeface="Courier New" panose="02070309020205020404" charset="0"/>
                <a:ea typeface="宋体" panose="02010600030101010101" pitchFamily="2" charset="-122"/>
                <a:sym typeface="+mn-ea"/>
              </a:rPr>
              <a:t>无法使用，继续恢复事务日志备份</a:t>
            </a:r>
          </a:p>
          <a:p>
            <a:pPr indent="0"/>
            <a:r>
              <a:rPr lang="en-US" altLang="zh-CN" dirty="0">
                <a:latin typeface="Courier New" panose="02070309020205020404" charset="0"/>
                <a:ea typeface="宋体" panose="02010600030101010101" pitchFamily="2" charset="-122"/>
                <a:sym typeface="+mn-ea"/>
              </a:rPr>
              <a:t>restore log </a:t>
            </a:r>
            <a:r>
              <a:rPr lang="en-US" altLang="zh-CN" dirty="0" err="1">
                <a:latin typeface="Courier New" panose="02070309020205020404" charset="0"/>
                <a:ea typeface="宋体" panose="02010600030101010101" pitchFamily="2" charset="-122"/>
                <a:sym typeface="+mn-ea"/>
              </a:rPr>
              <a:t>jxgl</a:t>
            </a:r>
            <a:r>
              <a:rPr lang="en-US" altLang="zh-CN" dirty="0">
                <a:latin typeface="Courier New" panose="02070309020205020404" charset="0"/>
                <a:ea typeface="宋体" panose="02010600030101010101" pitchFamily="2" charset="-122"/>
                <a:sym typeface="+mn-ea"/>
              </a:rPr>
              <a:t> from </a:t>
            </a:r>
            <a:r>
              <a:rPr lang="en-US" altLang="zh-CN" dirty="0" err="1">
                <a:latin typeface="Courier New" panose="02070309020205020404" charset="0"/>
                <a:ea typeface="宋体" panose="02010600030101010101" pitchFamily="2" charset="-122"/>
                <a:sym typeface="+mn-ea"/>
              </a:rPr>
              <a:t>mylog</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with file=2, 	</a:t>
            </a:r>
            <a:r>
              <a:rPr lang="en-US" altLang="zh-CN" dirty="0" smtClean="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日志备份序号</a:t>
            </a:r>
          </a:p>
          <a:p>
            <a:pPr indent="0"/>
            <a:r>
              <a:rPr lang="en-US" altLang="zh-CN" dirty="0" err="1">
                <a:latin typeface="Courier New" panose="02070309020205020404" charset="0"/>
                <a:ea typeface="宋体" panose="02010600030101010101" pitchFamily="2" charset="-122"/>
                <a:sym typeface="+mn-ea"/>
              </a:rPr>
              <a:t>norecovery</a:t>
            </a:r>
            <a:r>
              <a:rPr lang="en-US" altLang="zh-CN" dirty="0">
                <a:latin typeface="Courier New" panose="02070309020205020404" charset="0"/>
                <a:ea typeface="宋体" panose="02010600030101010101" pitchFamily="2" charset="-122"/>
                <a:sym typeface="+mn-ea"/>
              </a:rPr>
              <a:t>	</a:t>
            </a:r>
            <a:r>
              <a:rPr lang="en-US" altLang="zh-CN" dirty="0" smtClean="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注意，表示继续恢复</a:t>
            </a:r>
          </a:p>
          <a:p>
            <a:pPr indent="0"/>
            <a:r>
              <a:rPr lang="en-US" altLang="zh-CN" dirty="0">
                <a:latin typeface="Courier New" panose="02070309020205020404" charset="0"/>
                <a:ea typeface="宋体" panose="02010600030101010101" pitchFamily="2" charset="-122"/>
                <a:sym typeface="+mn-ea"/>
              </a:rPr>
              <a:t>go</a:t>
            </a:r>
          </a:p>
          <a:p>
            <a:pPr indent="0"/>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这时数据库仍然无法使用，继续恢复事务日志备份</a:t>
            </a:r>
          </a:p>
          <a:p>
            <a:pPr indent="0"/>
            <a:r>
              <a:rPr lang="en-US" altLang="zh-CN" dirty="0">
                <a:latin typeface="Courier New" panose="02070309020205020404" charset="0"/>
                <a:ea typeface="宋体" panose="02010600030101010101" pitchFamily="2" charset="-122"/>
                <a:sym typeface="+mn-ea"/>
              </a:rPr>
              <a:t>restore log </a:t>
            </a:r>
            <a:r>
              <a:rPr lang="en-US" altLang="zh-CN" dirty="0" err="1">
                <a:latin typeface="Courier New" panose="02070309020205020404" charset="0"/>
                <a:ea typeface="宋体" panose="02010600030101010101" pitchFamily="2" charset="-122"/>
                <a:sym typeface="+mn-ea"/>
              </a:rPr>
              <a:t>jxgl</a:t>
            </a:r>
            <a:r>
              <a:rPr lang="en-US" altLang="zh-CN" dirty="0">
                <a:latin typeface="Courier New" panose="02070309020205020404" charset="0"/>
                <a:ea typeface="宋体" panose="02010600030101010101" pitchFamily="2" charset="-122"/>
                <a:sym typeface="+mn-ea"/>
              </a:rPr>
              <a:t> from </a:t>
            </a:r>
            <a:r>
              <a:rPr lang="en-US" altLang="zh-CN" dirty="0" err="1">
                <a:latin typeface="Courier New" panose="02070309020205020404" charset="0"/>
                <a:ea typeface="宋体" panose="02010600030101010101" pitchFamily="2" charset="-122"/>
                <a:sym typeface="+mn-ea"/>
              </a:rPr>
              <a:t>mylog</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with file=3, </a:t>
            </a:r>
            <a:r>
              <a:rPr lang="en-US" altLang="zh-CN" dirty="0" smtClean="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日志备份序号</a:t>
            </a:r>
          </a:p>
          <a:p>
            <a:pPr indent="0"/>
            <a:r>
              <a:rPr lang="en-US" altLang="zh-CN" dirty="0" err="1">
                <a:latin typeface="Courier New" panose="02070309020205020404" charset="0"/>
                <a:ea typeface="宋体" panose="02010600030101010101" pitchFamily="2" charset="-122"/>
                <a:sym typeface="+mn-ea"/>
              </a:rPr>
              <a:t>norecovery</a:t>
            </a:r>
            <a:r>
              <a:rPr lang="en-US" altLang="zh-CN" dirty="0">
                <a:latin typeface="Courier New" panose="02070309020205020404" charset="0"/>
                <a:ea typeface="宋体" panose="02010600030101010101" pitchFamily="2" charset="-122"/>
                <a:sym typeface="+mn-ea"/>
              </a:rPr>
              <a:t> 	</a:t>
            </a:r>
            <a:r>
              <a:rPr lang="en-US" altLang="zh-CN" dirty="0" smtClean="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注意，表示继续恢复</a:t>
            </a:r>
          </a:p>
          <a:p>
            <a:pPr indent="0"/>
            <a:r>
              <a:rPr lang="en-US" altLang="zh-CN" dirty="0">
                <a:latin typeface="Courier New" panose="02070309020205020404" charset="0"/>
                <a:ea typeface="宋体" panose="02010600030101010101" pitchFamily="2" charset="-122"/>
                <a:sym typeface="+mn-ea"/>
              </a:rPr>
              <a:t>go</a:t>
            </a:r>
          </a:p>
          <a:p>
            <a:pPr indent="0"/>
            <a:r>
              <a:rPr lang="en-US" altLang="zh-CN" dirty="0">
                <a:latin typeface="Courier New" panose="02070309020205020404" charset="0"/>
                <a:ea typeface="宋体" panose="02010600030101010101" pitchFamily="2" charset="-122"/>
                <a:sym typeface="+mn-ea"/>
              </a:rPr>
              <a:t> --</a:t>
            </a:r>
            <a:r>
              <a:rPr lang="zh-CN" altLang="en-US" dirty="0">
                <a:latin typeface="Courier New" panose="02070309020205020404" charset="0"/>
                <a:ea typeface="宋体" panose="02010600030101010101" pitchFamily="2" charset="-122"/>
                <a:sym typeface="+mn-ea"/>
              </a:rPr>
              <a:t>应用尾日志</a:t>
            </a:r>
          </a:p>
          <a:p>
            <a:pPr indent="0"/>
            <a:r>
              <a:rPr lang="en-US" altLang="zh-CN" dirty="0">
                <a:latin typeface="Courier New" panose="02070309020205020404" charset="0"/>
                <a:ea typeface="宋体" panose="02010600030101010101" pitchFamily="2" charset="-122"/>
                <a:sym typeface="+mn-ea"/>
              </a:rPr>
              <a:t>restore log </a:t>
            </a:r>
            <a:r>
              <a:rPr lang="en-US" altLang="zh-CN" dirty="0" err="1">
                <a:latin typeface="Courier New" panose="02070309020205020404" charset="0"/>
                <a:ea typeface="宋体" panose="02010600030101010101" pitchFamily="2" charset="-122"/>
                <a:sym typeface="+mn-ea"/>
              </a:rPr>
              <a:t>jxgl</a:t>
            </a:r>
            <a:r>
              <a:rPr lang="en-US" altLang="zh-CN" dirty="0">
                <a:latin typeface="Courier New" panose="02070309020205020404" charset="0"/>
                <a:ea typeface="宋体" panose="02010600030101010101" pitchFamily="2" charset="-122"/>
                <a:sym typeface="+mn-ea"/>
              </a:rPr>
              <a:t> from </a:t>
            </a:r>
            <a:r>
              <a:rPr lang="en-US" altLang="zh-CN" dirty="0" err="1">
                <a:latin typeface="Courier New" panose="02070309020205020404" charset="0"/>
                <a:ea typeface="宋体" panose="02010600030101010101" pitchFamily="2" charset="-122"/>
                <a:sym typeface="+mn-ea"/>
              </a:rPr>
              <a:t>mylog</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with file=4, </a:t>
            </a:r>
            <a:r>
              <a:rPr lang="en-US" altLang="zh-CN" dirty="0" smtClean="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尾日志备份序号</a:t>
            </a:r>
          </a:p>
          <a:p>
            <a:pPr indent="0"/>
            <a:r>
              <a:rPr lang="en-US" altLang="zh-CN" dirty="0">
                <a:latin typeface="Courier New" panose="02070309020205020404" charset="0"/>
                <a:ea typeface="宋体" panose="02010600030101010101" pitchFamily="2" charset="-122"/>
                <a:sym typeface="+mn-ea"/>
              </a:rPr>
              <a:t>recovery 	</a:t>
            </a:r>
            <a:r>
              <a:rPr lang="en-US" altLang="zh-CN" dirty="0" smtClean="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完成恢复，数据库可以使用</a:t>
            </a:r>
          </a:p>
          <a:p>
            <a:pPr indent="0"/>
            <a:r>
              <a:rPr lang="en-US" altLang="zh-CN" dirty="0">
                <a:latin typeface="Courier New" panose="02070309020205020404" charset="0"/>
                <a:ea typeface="宋体" panose="02010600030101010101" pitchFamily="2" charset="-122"/>
                <a:sym typeface="+mn-ea"/>
              </a:rPr>
              <a:t>go</a:t>
            </a:r>
          </a:p>
        </p:txBody>
      </p:sp>
    </p:spTree>
    <p:extLst>
      <p:ext uri="{BB962C8B-B14F-4D97-AF65-F5344CB8AC3E}">
        <p14:creationId xmlns:p14="http://schemas.microsoft.com/office/powerpoint/2010/main" val="1347078416"/>
      </p:ext>
    </p:extLst>
  </p:cSld>
  <p:clrMapOvr>
    <a:masterClrMapping/>
  </p:clrMapOvr>
  <p:transition spd="slow">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5495222"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T-SQL</a:t>
            </a:r>
            <a:r>
              <a:rPr lang="zh-CN" altLang="en-US" sz="3200" b="1" dirty="0">
                <a:solidFill>
                  <a:srgbClr val="2980B9"/>
                </a:solidFill>
                <a:ea typeface="微软雅黑" panose="020B0503020204020204" charset="-122"/>
              </a:rPr>
              <a:t>语句执行恢复操作</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1" name="组合 40"/>
          <p:cNvGrpSpPr/>
          <p:nvPr/>
        </p:nvGrpSpPr>
        <p:grpSpPr>
          <a:xfrm>
            <a:off x="894389" y="1312270"/>
            <a:ext cx="10316369" cy="4727448"/>
            <a:chOff x="1088299" y="4153868"/>
            <a:chExt cx="2241974" cy="2277644"/>
          </a:xfrm>
        </p:grpSpPr>
        <p:sp>
          <p:nvSpPr>
            <p:cNvPr id="43" name="矩形 42"/>
            <p:cNvSpPr/>
            <p:nvPr/>
          </p:nvSpPr>
          <p:spPr>
            <a:xfrm>
              <a:off x="1088299" y="4518647"/>
              <a:ext cx="1120987" cy="1912865"/>
            </a:xfrm>
            <a:prstGeom prst="rect">
              <a:avLst/>
            </a:prstGeom>
          </p:spPr>
          <p:txBody>
            <a:bodyPr wrap="square">
              <a:spAutoFit/>
              <a:scene3d>
                <a:camera prst="orthographicFront"/>
                <a:lightRig rig="threePt" dir="t"/>
              </a:scene3d>
              <a:sp3d contourW="6350"/>
            </a:bodyPr>
            <a:lstStyle/>
            <a:p>
              <a:r>
                <a:rPr lang="en-US" altLang="zh-CN" dirty="0" smtClean="0">
                  <a:latin typeface="Courier New" panose="02070309020205020404" charset="0"/>
                  <a:ea typeface="宋体" panose="02010600030101010101" pitchFamily="2" charset="-122"/>
                  <a:sym typeface="+mn-ea"/>
                </a:rPr>
                <a:t>use master --</a:t>
              </a:r>
              <a:r>
                <a:rPr lang="zh-CN" altLang="en-US" dirty="0">
                  <a:latin typeface="Courier New" panose="02070309020205020404" charset="0"/>
                  <a:ea typeface="宋体" panose="02010600030101010101" pitchFamily="2" charset="-122"/>
                  <a:sym typeface="+mn-ea"/>
                </a:rPr>
                <a:t>关闭数据库</a:t>
              </a:r>
              <a:r>
                <a:rPr lang="en-US" altLang="zh-CN" dirty="0">
                  <a:latin typeface="Courier New" panose="02070309020205020404" charset="0"/>
                  <a:ea typeface="宋体" panose="02010600030101010101" pitchFamily="2" charset="-122"/>
                  <a:sym typeface="+mn-ea"/>
                </a:rPr>
                <a:t>JXGL</a:t>
              </a:r>
            </a:p>
            <a:p>
              <a:pPr indent="0"/>
              <a:r>
                <a:rPr lang="en-US" altLang="zh-CN" dirty="0" smtClean="0">
                  <a:latin typeface="Courier New" panose="02070309020205020404" charset="0"/>
                  <a:ea typeface="宋体" panose="02010600030101010101" pitchFamily="2" charset="-122"/>
                  <a:sym typeface="+mn-ea"/>
                </a:rPr>
                <a:t>Go          --</a:t>
              </a:r>
              <a:r>
                <a:rPr lang="zh-CN" altLang="en-US" dirty="0">
                  <a:latin typeface="Courier New" panose="02070309020205020404" charset="0"/>
                  <a:ea typeface="宋体" panose="02010600030101010101" pitchFamily="2" charset="-122"/>
                  <a:sym typeface="+mn-ea"/>
                </a:rPr>
                <a:t>切换到完整恢复模式下</a:t>
              </a:r>
            </a:p>
            <a:p>
              <a:pPr indent="0"/>
              <a:r>
                <a:rPr lang="en-US" altLang="zh-CN" dirty="0">
                  <a:latin typeface="Courier New" panose="02070309020205020404" charset="0"/>
                  <a:ea typeface="宋体" panose="02010600030101010101" pitchFamily="2" charset="-122"/>
                  <a:sym typeface="+mn-ea"/>
                </a:rPr>
                <a:t>alter database </a:t>
              </a:r>
              <a:r>
                <a:rPr lang="en-US" altLang="zh-CN" dirty="0" err="1">
                  <a:latin typeface="Courier New" panose="02070309020205020404" charset="0"/>
                  <a:ea typeface="宋体" panose="02010600030101010101" pitchFamily="2" charset="-122"/>
                  <a:sym typeface="+mn-ea"/>
                </a:rPr>
                <a:t>jxgl</a:t>
              </a:r>
              <a:r>
                <a:rPr lang="en-US" altLang="zh-CN" dirty="0">
                  <a:latin typeface="Courier New" panose="02070309020205020404" charset="0"/>
                  <a:ea typeface="宋体" panose="02010600030101010101" pitchFamily="2" charset="-122"/>
                  <a:sym typeface="+mn-ea"/>
                </a:rPr>
                <a:t> set recovery full </a:t>
              </a:r>
            </a:p>
            <a:p>
              <a:pPr indent="0"/>
              <a:r>
                <a:rPr lang="en-US" altLang="zh-CN" dirty="0" smtClean="0">
                  <a:latin typeface="Courier New" panose="02070309020205020404" charset="0"/>
                  <a:ea typeface="宋体" panose="02010600030101010101" pitchFamily="2" charset="-122"/>
                  <a:sym typeface="+mn-ea"/>
                </a:rPr>
                <a:t>Go    --</a:t>
              </a:r>
              <a:r>
                <a:rPr lang="zh-CN" altLang="en-US" dirty="0">
                  <a:latin typeface="Courier New" panose="02070309020205020404" charset="0"/>
                  <a:ea typeface="宋体" panose="02010600030101010101" pitchFamily="2" charset="-122"/>
                  <a:sym typeface="+mn-ea"/>
                </a:rPr>
                <a:t>备份尾日志，进入还原状态</a:t>
              </a:r>
            </a:p>
            <a:p>
              <a:pPr indent="0"/>
              <a:r>
                <a:rPr lang="en-US" altLang="zh-CN" dirty="0">
                  <a:latin typeface="Courier New" panose="02070309020205020404" charset="0"/>
                  <a:ea typeface="宋体" panose="02010600030101010101" pitchFamily="2" charset="-122"/>
                  <a:sym typeface="+mn-ea"/>
                </a:rPr>
                <a:t>backup log </a:t>
              </a:r>
              <a:r>
                <a:rPr lang="en-US" altLang="zh-CN" dirty="0" err="1">
                  <a:latin typeface="Courier New" panose="02070309020205020404" charset="0"/>
                  <a:ea typeface="宋体" panose="02010600030101010101" pitchFamily="2" charset="-122"/>
                  <a:sym typeface="+mn-ea"/>
                </a:rPr>
                <a:t>jxgl</a:t>
              </a:r>
              <a:r>
                <a:rPr lang="en-US" altLang="zh-CN" dirty="0">
                  <a:latin typeface="Courier New" panose="02070309020205020404" charset="0"/>
                  <a:ea typeface="宋体" panose="02010600030101010101" pitchFamily="2" charset="-122"/>
                  <a:sym typeface="+mn-ea"/>
                </a:rPr>
                <a:t> to </a:t>
              </a:r>
              <a:r>
                <a:rPr lang="en-US" altLang="zh-CN" dirty="0" err="1">
                  <a:latin typeface="Courier New" panose="02070309020205020404" charset="0"/>
                  <a:ea typeface="宋体" panose="02010600030101010101" pitchFamily="2" charset="-122"/>
                  <a:sym typeface="+mn-ea"/>
                </a:rPr>
                <a:t>mydata</a:t>
              </a:r>
              <a:r>
                <a:rPr lang="en-US" altLang="zh-CN" dirty="0">
                  <a:latin typeface="Courier New" panose="02070309020205020404" charset="0"/>
                  <a:ea typeface="宋体" panose="02010600030101010101" pitchFamily="2" charset="-122"/>
                  <a:sym typeface="+mn-ea"/>
                </a:rPr>
                <a:t> with </a:t>
              </a:r>
              <a:r>
                <a:rPr lang="en-US" altLang="zh-CN" dirty="0" err="1">
                  <a:latin typeface="Courier New" panose="02070309020205020404" charset="0"/>
                  <a:ea typeface="宋体" panose="02010600030101010101" pitchFamily="2" charset="-122"/>
                  <a:sym typeface="+mn-ea"/>
                </a:rPr>
                <a:t>norecovery</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go</a:t>
              </a:r>
            </a:p>
            <a:p>
              <a:pPr indent="0"/>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还原完整备份</a:t>
              </a:r>
              <a:r>
                <a:rPr lang="en-US" altLang="zh-CN" dirty="0">
                  <a:latin typeface="Courier New" panose="02070309020205020404" charset="0"/>
                  <a:ea typeface="宋体" panose="02010600030101010101" pitchFamily="2" charset="-122"/>
                  <a:sym typeface="+mn-ea"/>
                </a:rPr>
                <a:t>3</a:t>
              </a:r>
            </a:p>
            <a:p>
              <a:pPr indent="0"/>
              <a:r>
                <a:rPr lang="en-US" altLang="zh-CN" dirty="0">
                  <a:latin typeface="Courier New" panose="02070309020205020404" charset="0"/>
                  <a:ea typeface="宋体" panose="02010600030101010101" pitchFamily="2" charset="-122"/>
                  <a:sym typeface="+mn-ea"/>
                </a:rPr>
                <a:t>restore database </a:t>
              </a:r>
              <a:r>
                <a:rPr lang="en-US" altLang="zh-CN" dirty="0" err="1">
                  <a:latin typeface="Courier New" panose="02070309020205020404" charset="0"/>
                  <a:ea typeface="宋体" panose="02010600030101010101" pitchFamily="2" charset="-122"/>
                  <a:sym typeface="+mn-ea"/>
                </a:rPr>
                <a:t>jxgl</a:t>
              </a:r>
              <a:r>
                <a:rPr lang="en-US" altLang="zh-CN" dirty="0">
                  <a:latin typeface="Courier New" panose="02070309020205020404" charset="0"/>
                  <a:ea typeface="宋体" panose="02010600030101010101" pitchFamily="2" charset="-122"/>
                  <a:sym typeface="+mn-ea"/>
                </a:rPr>
                <a:t> from </a:t>
              </a:r>
              <a:r>
                <a:rPr lang="en-US" altLang="zh-CN" dirty="0" err="1">
                  <a:latin typeface="Courier New" panose="02070309020205020404" charset="0"/>
                  <a:ea typeface="宋体" panose="02010600030101010101" pitchFamily="2" charset="-122"/>
                  <a:sym typeface="+mn-ea"/>
                </a:rPr>
                <a:t>mydata</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With replace,	</a:t>
              </a:r>
              <a:r>
                <a:rPr lang="en-US" altLang="zh-CN" dirty="0" smtClean="0">
                  <a:latin typeface="Courier New" panose="02070309020205020404" charset="0"/>
                  <a:ea typeface="宋体" panose="02010600030101010101" pitchFamily="2" charset="-122"/>
                  <a:sym typeface="+mn-ea"/>
                </a:rPr>
                <a:t>   --</a:t>
              </a:r>
              <a:r>
                <a:rPr lang="zh-CN" altLang="en-US" dirty="0">
                  <a:latin typeface="Courier New" panose="02070309020205020404" charset="0"/>
                  <a:ea typeface="宋体" panose="02010600030101010101" pitchFamily="2" charset="-122"/>
                  <a:sym typeface="+mn-ea"/>
                </a:rPr>
                <a:t>覆盖现有的同名数据库</a:t>
              </a:r>
            </a:p>
            <a:p>
              <a:pPr indent="0"/>
              <a:r>
                <a:rPr lang="en-US" altLang="zh-CN" dirty="0">
                  <a:latin typeface="Courier New" panose="02070309020205020404" charset="0"/>
                  <a:ea typeface="宋体" panose="02010600030101010101" pitchFamily="2" charset="-122"/>
                  <a:sym typeface="+mn-ea"/>
                </a:rPr>
                <a:t>file=1,	</a:t>
              </a:r>
              <a:r>
                <a:rPr lang="en-US" altLang="zh-CN" dirty="0" smtClean="0">
                  <a:latin typeface="Courier New" panose="02070309020205020404" charset="0"/>
                  <a:ea typeface="宋体" panose="02010600030101010101" pitchFamily="2" charset="-122"/>
                  <a:sym typeface="+mn-ea"/>
                </a:rPr>
                <a:t>   --</a:t>
              </a:r>
              <a:r>
                <a:rPr lang="zh-CN" altLang="en-US" dirty="0">
                  <a:latin typeface="Courier New" panose="02070309020205020404" charset="0"/>
                  <a:ea typeface="宋体" panose="02010600030101010101" pitchFamily="2" charset="-122"/>
                  <a:sym typeface="+mn-ea"/>
                </a:rPr>
                <a:t>完整备份序号</a:t>
              </a:r>
            </a:p>
            <a:p>
              <a:pPr indent="0"/>
              <a:r>
                <a:rPr lang="en-US" altLang="zh-CN" dirty="0" err="1">
                  <a:latin typeface="Courier New" panose="02070309020205020404" charset="0"/>
                  <a:ea typeface="宋体" panose="02010600030101010101" pitchFamily="2" charset="-122"/>
                  <a:sym typeface="+mn-ea"/>
                </a:rPr>
                <a:t>norecovery</a:t>
              </a:r>
              <a:r>
                <a:rPr lang="en-US" altLang="zh-CN" dirty="0">
                  <a:latin typeface="Courier New" panose="02070309020205020404" charset="0"/>
                  <a:ea typeface="宋体" panose="02010600030101010101" pitchFamily="2" charset="-122"/>
                  <a:sym typeface="+mn-ea"/>
                </a:rPr>
                <a:t>	</a:t>
              </a:r>
              <a:r>
                <a:rPr lang="en-US" altLang="zh-CN" dirty="0" smtClean="0">
                  <a:latin typeface="Courier New" panose="02070309020205020404" charset="0"/>
                  <a:ea typeface="宋体" panose="02010600030101010101" pitchFamily="2" charset="-122"/>
                  <a:sym typeface="+mn-ea"/>
                </a:rPr>
                <a:t>    --</a:t>
              </a:r>
              <a:r>
                <a:rPr lang="zh-CN" altLang="en-US" dirty="0">
                  <a:latin typeface="Courier New" panose="02070309020205020404" charset="0"/>
                  <a:ea typeface="宋体" panose="02010600030101010101" pitchFamily="2" charset="-122"/>
                  <a:sym typeface="+mn-ea"/>
                </a:rPr>
                <a:t>注意，表示继续恢复</a:t>
              </a:r>
            </a:p>
            <a:p>
              <a:pPr indent="0"/>
              <a:r>
                <a:rPr lang="en-US" altLang="zh-CN" dirty="0">
                  <a:latin typeface="Courier New" panose="02070309020205020404" charset="0"/>
                  <a:ea typeface="宋体" panose="02010600030101010101" pitchFamily="2" charset="-122"/>
                  <a:sym typeface="+mn-ea"/>
                </a:rPr>
                <a:t>go</a:t>
              </a:r>
            </a:p>
          </p:txBody>
        </p:sp>
        <p:sp>
          <p:nvSpPr>
            <p:cNvPr id="44" name="矩形 43"/>
            <p:cNvSpPr/>
            <p:nvPr/>
          </p:nvSpPr>
          <p:spPr>
            <a:xfrm>
              <a:off x="1088299" y="4153868"/>
              <a:ext cx="2241974" cy="364779"/>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10</a:t>
              </a:r>
              <a:r>
                <a:rPr lang="en-US" altLang="zh-CN" b="1" dirty="0">
                  <a:solidFill>
                    <a:schemeClr val="tx1">
                      <a:lumMod val="65000"/>
                      <a:lumOff val="35000"/>
                    </a:schemeClr>
                  </a:solidFill>
                </a:rPr>
                <a:t>】 </a:t>
              </a:r>
              <a:r>
                <a:rPr lang="zh-CN" altLang="en-US" b="1" dirty="0">
                  <a:solidFill>
                    <a:schemeClr val="tx1">
                      <a:lumMod val="65000"/>
                      <a:lumOff val="35000"/>
                    </a:schemeClr>
                  </a:solidFill>
                </a:rPr>
                <a:t>假设对数据库</a:t>
              </a:r>
              <a:r>
                <a:rPr lang="en-US" altLang="zh-CN" b="1" dirty="0">
                  <a:solidFill>
                    <a:schemeClr val="tx1">
                      <a:lumMod val="65000"/>
                      <a:lumOff val="35000"/>
                    </a:schemeClr>
                  </a:solidFill>
                </a:rPr>
                <a:t>JXGL</a:t>
              </a:r>
              <a:r>
                <a:rPr lang="zh-CN" altLang="en-US" b="1" dirty="0">
                  <a:solidFill>
                    <a:schemeClr val="tx1">
                      <a:lumMod val="65000"/>
                      <a:lumOff val="35000"/>
                    </a:schemeClr>
                  </a:solidFill>
                </a:rPr>
                <a:t>执行了完整备份、差异备份和事务日志备份，则可以使用这三个备份来恢复数据库。</a:t>
              </a:r>
            </a:p>
          </p:txBody>
        </p:sp>
      </p:grpSp>
      <p:cxnSp>
        <p:nvCxnSpPr>
          <p:cNvPr id="12" name="直接连接符 11"/>
          <p:cNvCxnSpPr/>
          <p:nvPr/>
        </p:nvCxnSpPr>
        <p:spPr>
          <a:xfrm>
            <a:off x="6096000" y="1790799"/>
            <a:ext cx="0" cy="411470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461761" y="1866301"/>
            <a:ext cx="4957772" cy="4247317"/>
          </a:xfrm>
          <a:prstGeom prst="rect">
            <a:avLst/>
          </a:prstGeom>
        </p:spPr>
        <p:txBody>
          <a:bodyPr wrap="square">
            <a:spAutoFit/>
            <a:scene3d>
              <a:camera prst="orthographicFront"/>
              <a:lightRig rig="threePt" dir="t"/>
            </a:scene3d>
            <a:sp3d contourW="6350"/>
          </a:bodyPr>
          <a:lstStyle/>
          <a:p>
            <a:pPr indent="0"/>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这时数据库无法使用，继续恢复差异备份</a:t>
            </a:r>
          </a:p>
          <a:p>
            <a:pPr indent="0"/>
            <a:r>
              <a:rPr lang="en-US" altLang="zh-CN" dirty="0">
                <a:latin typeface="Courier New" panose="02070309020205020404" charset="0"/>
                <a:ea typeface="宋体" panose="02010600030101010101" pitchFamily="2" charset="-122"/>
                <a:sym typeface="+mn-ea"/>
              </a:rPr>
              <a:t>restore database </a:t>
            </a:r>
            <a:r>
              <a:rPr lang="en-US" altLang="zh-CN" dirty="0" err="1">
                <a:latin typeface="Courier New" panose="02070309020205020404" charset="0"/>
                <a:ea typeface="宋体" panose="02010600030101010101" pitchFamily="2" charset="-122"/>
                <a:sym typeface="+mn-ea"/>
              </a:rPr>
              <a:t>jxgl</a:t>
            </a:r>
            <a:r>
              <a:rPr lang="en-US" altLang="zh-CN" dirty="0">
                <a:latin typeface="Courier New" panose="02070309020205020404" charset="0"/>
                <a:ea typeface="宋体" panose="02010600030101010101" pitchFamily="2" charset="-122"/>
                <a:sym typeface="+mn-ea"/>
              </a:rPr>
              <a:t> from </a:t>
            </a:r>
            <a:r>
              <a:rPr lang="en-US" altLang="zh-CN" dirty="0" err="1">
                <a:latin typeface="Courier New" panose="02070309020205020404" charset="0"/>
                <a:ea typeface="宋体" panose="02010600030101010101" pitchFamily="2" charset="-122"/>
                <a:sym typeface="+mn-ea"/>
              </a:rPr>
              <a:t>mydata</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with file=2, 	</a:t>
            </a:r>
            <a:r>
              <a:rPr lang="en-US" altLang="zh-CN" dirty="0" smtClean="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差异备份序号</a:t>
            </a:r>
          </a:p>
          <a:p>
            <a:pPr indent="0"/>
            <a:r>
              <a:rPr lang="en-US" altLang="zh-CN" dirty="0" err="1">
                <a:latin typeface="Courier New" panose="02070309020205020404" charset="0"/>
                <a:ea typeface="宋体" panose="02010600030101010101" pitchFamily="2" charset="-122"/>
                <a:sym typeface="+mn-ea"/>
              </a:rPr>
              <a:t>norecovery</a:t>
            </a:r>
            <a:r>
              <a:rPr lang="en-US" altLang="zh-CN" dirty="0">
                <a:latin typeface="Courier New" panose="02070309020205020404" charset="0"/>
                <a:ea typeface="宋体" panose="02010600030101010101" pitchFamily="2" charset="-122"/>
                <a:sym typeface="+mn-ea"/>
              </a:rPr>
              <a:t>	</a:t>
            </a:r>
            <a:r>
              <a:rPr lang="en-US" altLang="zh-CN" dirty="0" smtClean="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注意，表示继续恢复</a:t>
            </a:r>
          </a:p>
          <a:p>
            <a:pPr indent="0"/>
            <a:r>
              <a:rPr lang="en-US" altLang="zh-CN" dirty="0">
                <a:latin typeface="Courier New" panose="02070309020205020404" charset="0"/>
                <a:ea typeface="宋体" panose="02010600030101010101" pitchFamily="2" charset="-122"/>
                <a:sym typeface="+mn-ea"/>
              </a:rPr>
              <a:t>go</a:t>
            </a:r>
          </a:p>
          <a:p>
            <a:pPr indent="0"/>
            <a:r>
              <a:rPr lang="en-US" altLang="zh-CN" dirty="0" smtClean="0">
                <a:latin typeface="Courier New" panose="02070309020205020404" charset="0"/>
                <a:ea typeface="宋体" panose="02010600030101010101" pitchFamily="2" charset="-122"/>
                <a:sym typeface="+mn-ea"/>
              </a:rPr>
              <a:t>--</a:t>
            </a:r>
            <a:r>
              <a:rPr lang="zh-CN" altLang="en-US" dirty="0" smtClean="0">
                <a:latin typeface="Courier New" panose="02070309020205020404" charset="0"/>
                <a:ea typeface="宋体" panose="02010600030101010101" pitchFamily="2" charset="-122"/>
                <a:sym typeface="+mn-ea"/>
              </a:rPr>
              <a:t>数据库</a:t>
            </a:r>
            <a:r>
              <a:rPr lang="zh-CN" altLang="en-US" dirty="0">
                <a:latin typeface="Courier New" panose="02070309020205020404" charset="0"/>
                <a:ea typeface="宋体" panose="02010600030101010101" pitchFamily="2" charset="-122"/>
                <a:sym typeface="+mn-ea"/>
              </a:rPr>
              <a:t>仍然无法使用，继续恢复事务日志备份</a:t>
            </a:r>
          </a:p>
          <a:p>
            <a:pPr indent="0"/>
            <a:r>
              <a:rPr lang="en-US" altLang="zh-CN" dirty="0">
                <a:latin typeface="Courier New" panose="02070309020205020404" charset="0"/>
                <a:ea typeface="宋体" panose="02010600030101010101" pitchFamily="2" charset="-122"/>
                <a:sym typeface="+mn-ea"/>
              </a:rPr>
              <a:t>restore log </a:t>
            </a:r>
            <a:r>
              <a:rPr lang="en-US" altLang="zh-CN" dirty="0" err="1">
                <a:latin typeface="Courier New" panose="02070309020205020404" charset="0"/>
                <a:ea typeface="宋体" panose="02010600030101010101" pitchFamily="2" charset="-122"/>
                <a:sym typeface="+mn-ea"/>
              </a:rPr>
              <a:t>jxgl</a:t>
            </a:r>
            <a:r>
              <a:rPr lang="en-US" altLang="zh-CN" dirty="0">
                <a:latin typeface="Courier New" panose="02070309020205020404" charset="0"/>
                <a:ea typeface="宋体" panose="02010600030101010101" pitchFamily="2" charset="-122"/>
                <a:sym typeface="+mn-ea"/>
              </a:rPr>
              <a:t> from </a:t>
            </a:r>
            <a:r>
              <a:rPr lang="en-US" altLang="zh-CN" dirty="0" err="1">
                <a:latin typeface="Courier New" panose="02070309020205020404" charset="0"/>
                <a:ea typeface="宋体" panose="02010600030101010101" pitchFamily="2" charset="-122"/>
                <a:sym typeface="+mn-ea"/>
              </a:rPr>
              <a:t>mydata</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with file=3, 	</a:t>
            </a:r>
            <a:r>
              <a:rPr lang="en-US" altLang="zh-CN" dirty="0" smtClean="0">
                <a:latin typeface="Courier New" panose="02070309020205020404" charset="0"/>
                <a:ea typeface="宋体" panose="02010600030101010101" pitchFamily="2" charset="-122"/>
                <a:sym typeface="+mn-ea"/>
              </a:rPr>
              <a:t>   --</a:t>
            </a:r>
            <a:r>
              <a:rPr lang="zh-CN" altLang="en-US" dirty="0">
                <a:latin typeface="Courier New" panose="02070309020205020404" charset="0"/>
                <a:ea typeface="宋体" panose="02010600030101010101" pitchFamily="2" charset="-122"/>
                <a:sym typeface="+mn-ea"/>
              </a:rPr>
              <a:t>日志备份序号</a:t>
            </a:r>
          </a:p>
          <a:p>
            <a:pPr indent="0"/>
            <a:r>
              <a:rPr lang="en-US" altLang="zh-CN" dirty="0" err="1">
                <a:latin typeface="Courier New" panose="02070309020205020404" charset="0"/>
                <a:ea typeface="宋体" panose="02010600030101010101" pitchFamily="2" charset="-122"/>
                <a:sym typeface="+mn-ea"/>
              </a:rPr>
              <a:t>norecovery</a:t>
            </a:r>
            <a:r>
              <a:rPr lang="en-US" altLang="zh-CN" dirty="0">
                <a:latin typeface="Courier New" panose="02070309020205020404" charset="0"/>
                <a:ea typeface="宋体" panose="02010600030101010101" pitchFamily="2" charset="-122"/>
                <a:sym typeface="+mn-ea"/>
              </a:rPr>
              <a:t> 	</a:t>
            </a:r>
            <a:r>
              <a:rPr lang="en-US" altLang="zh-CN" dirty="0" smtClean="0">
                <a:latin typeface="Courier New" panose="02070309020205020404" charset="0"/>
                <a:ea typeface="宋体" panose="02010600030101010101" pitchFamily="2" charset="-122"/>
                <a:sym typeface="+mn-ea"/>
              </a:rPr>
              <a:t>    --</a:t>
            </a:r>
            <a:r>
              <a:rPr lang="zh-CN" altLang="en-US" dirty="0">
                <a:latin typeface="Courier New" panose="02070309020205020404" charset="0"/>
                <a:ea typeface="宋体" panose="02010600030101010101" pitchFamily="2" charset="-122"/>
                <a:sym typeface="+mn-ea"/>
              </a:rPr>
              <a:t>注意，表示继续恢复</a:t>
            </a:r>
          </a:p>
          <a:p>
            <a:pPr indent="0"/>
            <a:r>
              <a:rPr lang="en-US" altLang="zh-CN" dirty="0" smtClean="0">
                <a:latin typeface="Courier New" panose="02070309020205020404" charset="0"/>
                <a:ea typeface="宋体" panose="02010600030101010101" pitchFamily="2" charset="-122"/>
                <a:sym typeface="+mn-ea"/>
              </a:rPr>
              <a:t>Go                </a:t>
            </a:r>
            <a:r>
              <a:rPr lang="en-US" altLang="zh-CN" dirty="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应用尾日志</a:t>
            </a:r>
          </a:p>
          <a:p>
            <a:pPr indent="0"/>
            <a:r>
              <a:rPr lang="en-US" altLang="zh-CN" dirty="0">
                <a:latin typeface="Courier New" panose="02070309020205020404" charset="0"/>
                <a:ea typeface="宋体" panose="02010600030101010101" pitchFamily="2" charset="-122"/>
                <a:sym typeface="+mn-ea"/>
              </a:rPr>
              <a:t>restore log </a:t>
            </a:r>
            <a:r>
              <a:rPr lang="en-US" altLang="zh-CN" dirty="0" err="1">
                <a:latin typeface="Courier New" panose="02070309020205020404" charset="0"/>
                <a:ea typeface="宋体" panose="02010600030101010101" pitchFamily="2" charset="-122"/>
                <a:sym typeface="+mn-ea"/>
              </a:rPr>
              <a:t>jxgl</a:t>
            </a:r>
            <a:r>
              <a:rPr lang="en-US" altLang="zh-CN" dirty="0">
                <a:latin typeface="Courier New" panose="02070309020205020404" charset="0"/>
                <a:ea typeface="宋体" panose="02010600030101010101" pitchFamily="2" charset="-122"/>
                <a:sym typeface="+mn-ea"/>
              </a:rPr>
              <a:t> from </a:t>
            </a:r>
            <a:r>
              <a:rPr lang="en-US" altLang="zh-CN" dirty="0" err="1">
                <a:latin typeface="Courier New" panose="02070309020205020404" charset="0"/>
                <a:ea typeface="宋体" panose="02010600030101010101" pitchFamily="2" charset="-122"/>
                <a:sym typeface="+mn-ea"/>
              </a:rPr>
              <a:t>mydata</a:t>
            </a:r>
            <a:endParaRPr lang="en-US" altLang="zh-CN" dirty="0">
              <a:latin typeface="Courier New" panose="02070309020205020404" charset="0"/>
              <a:ea typeface="宋体" panose="02010600030101010101" pitchFamily="2" charset="-122"/>
              <a:sym typeface="+mn-ea"/>
            </a:endParaRPr>
          </a:p>
          <a:p>
            <a:pPr indent="0"/>
            <a:r>
              <a:rPr lang="en-US" altLang="zh-CN" dirty="0">
                <a:latin typeface="Courier New" panose="02070309020205020404" charset="0"/>
                <a:ea typeface="宋体" panose="02010600030101010101" pitchFamily="2" charset="-122"/>
                <a:sym typeface="+mn-ea"/>
              </a:rPr>
              <a:t>with file=4, 	</a:t>
            </a:r>
            <a:r>
              <a:rPr lang="en-US" altLang="zh-CN" dirty="0" smtClean="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尾日志备份序号</a:t>
            </a:r>
          </a:p>
          <a:p>
            <a:pPr indent="0"/>
            <a:r>
              <a:rPr lang="en-US" altLang="zh-CN" dirty="0">
                <a:latin typeface="Courier New" panose="02070309020205020404" charset="0"/>
                <a:ea typeface="宋体" panose="02010600030101010101" pitchFamily="2" charset="-122"/>
                <a:sym typeface="+mn-ea"/>
              </a:rPr>
              <a:t>recovery </a:t>
            </a:r>
            <a:r>
              <a:rPr lang="en-US" altLang="zh-CN" dirty="0" smtClean="0">
                <a:latin typeface="Courier New" panose="02070309020205020404" charset="0"/>
                <a:ea typeface="宋体" panose="02010600030101010101" pitchFamily="2" charset="-122"/>
                <a:sym typeface="+mn-ea"/>
              </a:rPr>
              <a:t>--</a:t>
            </a:r>
            <a:r>
              <a:rPr lang="zh-CN" altLang="en-US" dirty="0">
                <a:latin typeface="Courier New" panose="02070309020205020404" charset="0"/>
                <a:ea typeface="宋体" panose="02010600030101010101" pitchFamily="2" charset="-122"/>
                <a:sym typeface="+mn-ea"/>
              </a:rPr>
              <a:t>完成恢复，数据库可以使用</a:t>
            </a:r>
          </a:p>
          <a:p>
            <a:pPr indent="0"/>
            <a:r>
              <a:rPr lang="en-US" altLang="zh-CN" dirty="0">
                <a:latin typeface="Courier New" panose="02070309020205020404" charset="0"/>
                <a:ea typeface="宋体" panose="02010600030101010101" pitchFamily="2" charset="-122"/>
                <a:sym typeface="+mn-ea"/>
              </a:rPr>
              <a:t>go</a:t>
            </a:r>
          </a:p>
        </p:txBody>
      </p:sp>
    </p:spTree>
    <p:extLst>
      <p:ext uri="{BB962C8B-B14F-4D97-AF65-F5344CB8AC3E}">
        <p14:creationId xmlns:p14="http://schemas.microsoft.com/office/powerpoint/2010/main" val="3677480743"/>
      </p:ext>
    </p:extLst>
  </p:cSld>
  <p:clrMapOvr>
    <a:masterClrMapping/>
  </p:clrMapOvr>
  <p:transition spd="slow">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4" name="直接连接符 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03349" y="366923"/>
            <a:ext cx="995680" cy="583565"/>
          </a:xfrm>
          <a:prstGeom prst="rect">
            <a:avLst/>
          </a:prstGeom>
          <a:noFill/>
        </p:spPr>
        <p:txBody>
          <a:bodyPr wrap="none" rtlCol="0">
            <a:spAutoFit/>
            <a:scene3d>
              <a:camera prst="orthographicFront"/>
              <a:lightRig rig="threePt" dir="t"/>
            </a:scene3d>
            <a:sp3d contourW="635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小结</a:t>
            </a:r>
          </a:p>
        </p:txBody>
      </p:sp>
      <p:sp>
        <p:nvSpPr>
          <p:cNvPr id="7" name="文本框 6"/>
          <p:cNvSpPr txBox="1"/>
          <p:nvPr/>
        </p:nvSpPr>
        <p:spPr>
          <a:xfrm>
            <a:off x="419951" y="400325"/>
            <a:ext cx="731290"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rgbClr val="FFFFFF"/>
                </a:solidFill>
                <a:latin typeface="Arial" panose="020B0604020202020204"/>
                <a:ea typeface="微软雅黑" panose="020B0503020204020204" charset="-122"/>
              </a:rPr>
              <a:t>end</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11" name="任意多边形: 形状 10"/>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任意多边形: 形状 11"/>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 name="任意多边形: 形状 12"/>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7" name="矩形 16"/>
          <p:cNvSpPr/>
          <p:nvPr/>
        </p:nvSpPr>
        <p:spPr>
          <a:xfrm>
            <a:off x="7410450" y="1409767"/>
            <a:ext cx="4252130" cy="5410712"/>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dirty="0">
                <a:solidFill>
                  <a:schemeClr val="tx1">
                    <a:lumMod val="50000"/>
                    <a:lumOff val="50000"/>
                  </a:schemeClr>
                </a:solidFill>
              </a:rPr>
              <a:t>备份和恢复是</a:t>
            </a:r>
            <a:r>
              <a:rPr lang="en-US" altLang="zh-CN" dirty="0">
                <a:solidFill>
                  <a:schemeClr val="tx1">
                    <a:lumMod val="50000"/>
                    <a:lumOff val="50000"/>
                  </a:schemeClr>
                </a:solidFill>
              </a:rPr>
              <a:t>SQL Server</a:t>
            </a:r>
            <a:r>
              <a:rPr lang="zh-CN" altLang="en-US" dirty="0">
                <a:solidFill>
                  <a:schemeClr val="tx1">
                    <a:lumMod val="50000"/>
                    <a:lumOff val="50000"/>
                  </a:schemeClr>
                </a:solidFill>
              </a:rPr>
              <a:t>中两个最重要的组件，利用备份和恢复组件可以保护数据库中的关键数据。数据库备份方式只</a:t>
            </a:r>
            <a:r>
              <a:rPr lang="zh-CN" altLang="en-US" dirty="0" smtClean="0">
                <a:solidFill>
                  <a:schemeClr val="tx1">
                    <a:lumMod val="50000"/>
                    <a:lumOff val="50000"/>
                  </a:schemeClr>
                </a:solidFill>
              </a:rPr>
              <a:t>有</a:t>
            </a:r>
            <a:r>
              <a:rPr lang="en-US" altLang="zh-CN" smtClean="0">
                <a:solidFill>
                  <a:schemeClr val="tx1">
                    <a:lumMod val="50000"/>
                    <a:lumOff val="50000"/>
                  </a:schemeClr>
                </a:solidFill>
              </a:rPr>
              <a:t>3</a:t>
            </a:r>
            <a:r>
              <a:rPr lang="zh-CN" altLang="en-US" smtClean="0">
                <a:solidFill>
                  <a:schemeClr val="tx1">
                    <a:lumMod val="50000"/>
                    <a:lumOff val="50000"/>
                  </a:schemeClr>
                </a:solidFill>
              </a:rPr>
              <a:t>种</a:t>
            </a:r>
            <a:r>
              <a:rPr lang="zh-CN" altLang="en-US" dirty="0">
                <a:solidFill>
                  <a:schemeClr val="tx1">
                    <a:lumMod val="50000"/>
                    <a:lumOff val="50000"/>
                  </a:schemeClr>
                </a:solidFill>
              </a:rPr>
              <a:t>：完整备份、差异备份和事务日志备份。对数据库进行备份的第</a:t>
            </a:r>
            <a:r>
              <a:rPr lang="en-US" altLang="zh-CN" dirty="0">
                <a:solidFill>
                  <a:schemeClr val="tx1">
                    <a:lumMod val="50000"/>
                    <a:lumOff val="50000"/>
                  </a:schemeClr>
                </a:solidFill>
              </a:rPr>
              <a:t>1</a:t>
            </a:r>
            <a:r>
              <a:rPr lang="zh-CN" altLang="en-US" dirty="0">
                <a:solidFill>
                  <a:schemeClr val="tx1">
                    <a:lumMod val="50000"/>
                    <a:lumOff val="50000"/>
                  </a:schemeClr>
                </a:solidFill>
              </a:rPr>
              <a:t>个备份集必须是完整备份，差异备份是备份数据库中相对完整备份之后的修改部分，日志备份则是备份前一次备份之后的新增日志内容，而且日志备份要求数据库的恢复模式不能是“简单”的模型。数据库的恢复则从完整备份开始，然后恢复最近的差异备份，最后再按照备份顺序恢复后续的日志备份。实施计划妥善的备份和还原策略可以避免由于各种故障造成的数据丢失，从而有效地应对灾难的发生。</a:t>
            </a:r>
          </a:p>
        </p:txBody>
      </p:sp>
      <p:pic>
        <p:nvPicPr>
          <p:cNvPr id="20" name="图片占位符 19"/>
          <p:cNvPicPr>
            <a:picLocks noGrp="1" noChangeAspect="1"/>
          </p:cNvPicPr>
          <p:nvPr>
            <p:ph type="pic" sz="quarter" idx="10"/>
          </p:nvPr>
        </p:nvPicPr>
        <p:blipFill>
          <a:blip r:embed="rId3" cstate="screen"/>
          <a:srcRect/>
          <a:stretch>
            <a:fillRect/>
          </a:stretch>
        </p:blipFill>
        <p:spPr/>
      </p:pic>
      <p:pic>
        <p:nvPicPr>
          <p:cNvPr id="22" name="图片占位符 21"/>
          <p:cNvPicPr>
            <a:picLocks noGrp="1" noChangeAspect="1"/>
          </p:cNvPicPr>
          <p:nvPr>
            <p:ph type="pic" sz="quarter" idx="11"/>
          </p:nvPr>
        </p:nvPicPr>
        <p:blipFill>
          <a:blip r:embed="rId4" cstate="screen"/>
          <a:srcRect/>
          <a:stretch>
            <a:fillRect/>
          </a:stretch>
        </p:blipFill>
        <p:spPr/>
      </p:pic>
      <p:pic>
        <p:nvPicPr>
          <p:cNvPr id="24" name="图片占位符 23"/>
          <p:cNvPicPr>
            <a:picLocks noGrp="1" noChangeAspect="1"/>
          </p:cNvPicPr>
          <p:nvPr>
            <p:ph type="pic" sz="quarter" idx="12"/>
          </p:nvPr>
        </p:nvPicPr>
        <p:blipFill>
          <a:blip r:embed="rId5" cstate="screen"/>
          <a:srcRect/>
          <a:stretch>
            <a:fillRect/>
          </a:stretch>
        </p:blipFill>
        <p:spPr/>
      </p:pic>
    </p:spTree>
  </p:cSld>
  <p:clrMapOvr>
    <a:masterClrMapping/>
  </p:clrMapOvr>
  <p:transition spd="slow">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nvSpPr>
        <p:spPr>
          <a:xfrm rot="2700000">
            <a:off x="4021881" y="3484071"/>
            <a:ext cx="6764267" cy="6764267"/>
          </a:xfrm>
          <a:custGeom>
            <a:avLst/>
            <a:gdLst>
              <a:gd name="connsiteX0" fmla="*/ 210727 w 6764267"/>
              <a:gd name="connsiteY0" fmla="*/ 210726 h 6764267"/>
              <a:gd name="connsiteX1" fmla="*/ 719464 w 6764267"/>
              <a:gd name="connsiteY1" fmla="*/ 0 h 6764267"/>
              <a:gd name="connsiteX2" fmla="*/ 6764267 w 6764267"/>
              <a:gd name="connsiteY2" fmla="*/ 0 h 6764267"/>
              <a:gd name="connsiteX3" fmla="*/ 0 w 6764267"/>
              <a:gd name="connsiteY3" fmla="*/ 6764267 h 6764267"/>
              <a:gd name="connsiteX4" fmla="*/ 0 w 6764267"/>
              <a:gd name="connsiteY4" fmla="*/ 719463 h 6764267"/>
              <a:gd name="connsiteX5" fmla="*/ 210727 w 6764267"/>
              <a:gd name="connsiteY5" fmla="*/ 210726 h 6764267"/>
              <a:gd name="connsiteX0-1" fmla="*/ 210727 w 6764267"/>
              <a:gd name="connsiteY0-2" fmla="*/ 210726 h 6764267"/>
              <a:gd name="connsiteX1-3" fmla="*/ 719464 w 6764267"/>
              <a:gd name="connsiteY1-4" fmla="*/ 0 h 6764267"/>
              <a:gd name="connsiteX2-5" fmla="*/ 6764267 w 6764267"/>
              <a:gd name="connsiteY2-6" fmla="*/ 0 h 6764267"/>
              <a:gd name="connsiteX3-7" fmla="*/ 3308399 w 6764267"/>
              <a:gd name="connsiteY3-8" fmla="*/ 3454528 h 6764267"/>
              <a:gd name="connsiteX4-9" fmla="*/ 0 w 6764267"/>
              <a:gd name="connsiteY4-10" fmla="*/ 6764267 h 6764267"/>
              <a:gd name="connsiteX5-11" fmla="*/ 0 w 6764267"/>
              <a:gd name="connsiteY5-12" fmla="*/ 719463 h 6764267"/>
              <a:gd name="connsiteX6" fmla="*/ 210727 w 6764267"/>
              <a:gd name="connsiteY6" fmla="*/ 210726 h 6764267"/>
              <a:gd name="connsiteX0-13" fmla="*/ 3308399 w 6764267"/>
              <a:gd name="connsiteY0-14" fmla="*/ 3454528 h 6764267"/>
              <a:gd name="connsiteX1-15" fmla="*/ 0 w 6764267"/>
              <a:gd name="connsiteY1-16" fmla="*/ 6764267 h 6764267"/>
              <a:gd name="connsiteX2-17" fmla="*/ 0 w 6764267"/>
              <a:gd name="connsiteY2-18" fmla="*/ 719463 h 6764267"/>
              <a:gd name="connsiteX3-19" fmla="*/ 210727 w 6764267"/>
              <a:gd name="connsiteY3-20" fmla="*/ 210726 h 6764267"/>
              <a:gd name="connsiteX4-21" fmla="*/ 719464 w 6764267"/>
              <a:gd name="connsiteY4-22" fmla="*/ 0 h 6764267"/>
              <a:gd name="connsiteX5-23" fmla="*/ 6764267 w 6764267"/>
              <a:gd name="connsiteY5-24" fmla="*/ 0 h 6764267"/>
              <a:gd name="connsiteX6-25" fmla="*/ 3399839 w 6764267"/>
              <a:gd name="connsiteY6-26" fmla="*/ 3545968 h 6764267"/>
              <a:gd name="connsiteX0-27" fmla="*/ 3308399 w 6764267"/>
              <a:gd name="connsiteY0-28" fmla="*/ 3454528 h 6764267"/>
              <a:gd name="connsiteX1-29" fmla="*/ 0 w 6764267"/>
              <a:gd name="connsiteY1-30" fmla="*/ 6764267 h 6764267"/>
              <a:gd name="connsiteX2-31" fmla="*/ 0 w 6764267"/>
              <a:gd name="connsiteY2-32" fmla="*/ 719463 h 6764267"/>
              <a:gd name="connsiteX3-33" fmla="*/ 210727 w 6764267"/>
              <a:gd name="connsiteY3-34" fmla="*/ 210726 h 6764267"/>
              <a:gd name="connsiteX4-35" fmla="*/ 719464 w 6764267"/>
              <a:gd name="connsiteY4-36" fmla="*/ 0 h 6764267"/>
              <a:gd name="connsiteX5-37" fmla="*/ 6764267 w 6764267"/>
              <a:gd name="connsiteY5-38" fmla="*/ 0 h 6764267"/>
              <a:gd name="connsiteX0-39" fmla="*/ 0 w 6764267"/>
              <a:gd name="connsiteY0-40" fmla="*/ 6764267 h 6764267"/>
              <a:gd name="connsiteX1-41" fmla="*/ 0 w 6764267"/>
              <a:gd name="connsiteY1-42" fmla="*/ 719463 h 6764267"/>
              <a:gd name="connsiteX2-43" fmla="*/ 210727 w 6764267"/>
              <a:gd name="connsiteY2-44" fmla="*/ 210726 h 6764267"/>
              <a:gd name="connsiteX3-45" fmla="*/ 719464 w 6764267"/>
              <a:gd name="connsiteY3-46" fmla="*/ 0 h 6764267"/>
              <a:gd name="connsiteX4-47" fmla="*/ 6764267 w 6764267"/>
              <a:gd name="connsiteY4-48" fmla="*/ 0 h 6764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64267" h="6764267">
                <a:moveTo>
                  <a:pt x="0" y="6764267"/>
                </a:moveTo>
                <a:lnTo>
                  <a:pt x="0" y="719463"/>
                </a:lnTo>
                <a:cubicBezTo>
                  <a:pt x="0" y="520789"/>
                  <a:pt x="80529" y="340923"/>
                  <a:pt x="210727" y="210726"/>
                </a:cubicBezTo>
                <a:cubicBezTo>
                  <a:pt x="340924" y="80529"/>
                  <a:pt x="520790" y="0"/>
                  <a:pt x="719464" y="0"/>
                </a:cubicBezTo>
                <a:lnTo>
                  <a:pt x="6764267" y="0"/>
                </a:lnTo>
              </a:path>
            </a:pathLst>
          </a:custGeom>
          <a:ln w="1524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pic>
        <p:nvPicPr>
          <p:cNvPr id="28" name="图片占位符 27"/>
          <p:cNvPicPr>
            <a:picLocks noGrp="1" noChangeAspect="1"/>
          </p:cNvPicPr>
          <p:nvPr>
            <p:ph type="pic" sz="quarter" idx="12"/>
          </p:nvPr>
        </p:nvPicPr>
        <p:blipFill>
          <a:blip r:embed="rId4" cstate="screen"/>
          <a:srcRect/>
          <a:stretch>
            <a:fillRect/>
          </a:stretch>
        </p:blipFill>
        <p:spPr/>
      </p:pic>
      <p:pic>
        <p:nvPicPr>
          <p:cNvPr id="26" name="图片占位符 25"/>
          <p:cNvPicPr>
            <a:picLocks noGrp="1" noChangeAspect="1"/>
          </p:cNvPicPr>
          <p:nvPr>
            <p:ph type="pic" sz="quarter" idx="11"/>
          </p:nvPr>
        </p:nvPicPr>
        <p:blipFill>
          <a:blip r:embed="rId5" cstate="screen"/>
          <a:srcRect/>
          <a:stretch>
            <a:fillRect/>
          </a:stretch>
        </p:blipFill>
        <p:spPr/>
      </p:pic>
      <p:pic>
        <p:nvPicPr>
          <p:cNvPr id="21" name="图片占位符 20"/>
          <p:cNvPicPr>
            <a:picLocks noGrp="1" noChangeAspect="1"/>
          </p:cNvPicPr>
          <p:nvPr>
            <p:ph type="pic" sz="quarter" idx="10"/>
          </p:nvPr>
        </p:nvPicPr>
        <p:blipFill>
          <a:blip r:embed="rId6" cstate="screen"/>
          <a:srcRect/>
          <a:stretch>
            <a:fillRect/>
          </a:stretch>
        </p:blipFill>
        <p:spPr/>
      </p:pic>
      <p:sp>
        <p:nvSpPr>
          <p:cNvPr id="6" name="文本框 5"/>
          <p:cNvSpPr txBox="1"/>
          <p:nvPr/>
        </p:nvSpPr>
        <p:spPr>
          <a:xfrm>
            <a:off x="700215" y="1915937"/>
            <a:ext cx="3877985"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zh-CN" altLang="en-US" sz="4800" dirty="0">
                <a:solidFill>
                  <a:schemeClr val="accent1"/>
                </a:solidFill>
              </a:rPr>
              <a:t>感谢您的观看</a:t>
            </a:r>
          </a:p>
        </p:txBody>
      </p:sp>
      <p:sp>
        <p:nvSpPr>
          <p:cNvPr id="7" name="矩形: 圆角 6"/>
          <p:cNvSpPr/>
          <p:nvPr/>
        </p:nvSpPr>
        <p:spPr>
          <a:xfrm>
            <a:off x="784522" y="3151504"/>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p:nvPr/>
        </p:nvSpPr>
        <p:spPr>
          <a:xfrm>
            <a:off x="2106984" y="3151504"/>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3429446" y="3151504"/>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53629" y="3173083"/>
            <a:ext cx="1082348"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smtClean="0">
                <a:solidFill>
                  <a:schemeClr val="bg1"/>
                </a:solidFill>
              </a:rPr>
              <a:t>原理与应用</a:t>
            </a:r>
            <a:endParaRPr lang="en-US" altLang="zh-CN" sz="1400" b="0" dirty="0">
              <a:solidFill>
                <a:schemeClr val="bg1"/>
              </a:solidFill>
            </a:endParaRPr>
          </a:p>
        </p:txBody>
      </p:sp>
      <p:sp>
        <p:nvSpPr>
          <p:cNvPr id="11" name="文本框 10"/>
          <p:cNvSpPr txBox="1"/>
          <p:nvPr/>
        </p:nvSpPr>
        <p:spPr>
          <a:xfrm>
            <a:off x="2448025" y="3173083"/>
            <a:ext cx="538480" cy="306705"/>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a:solidFill>
                  <a:schemeClr val="bg1"/>
                </a:solidFill>
              </a:rPr>
              <a:t>微课</a:t>
            </a:r>
          </a:p>
        </p:txBody>
      </p:sp>
      <p:sp>
        <p:nvSpPr>
          <p:cNvPr id="12" name="文本框 11"/>
          <p:cNvSpPr txBox="1"/>
          <p:nvPr/>
        </p:nvSpPr>
        <p:spPr>
          <a:xfrm>
            <a:off x="3478623" y="3173083"/>
            <a:ext cx="1114152"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en-US" altLang="zh-CN" sz="1400" b="0" dirty="0" smtClean="0">
                <a:solidFill>
                  <a:schemeClr val="bg1"/>
                </a:solidFill>
              </a:rPr>
              <a:t>SQL Server</a:t>
            </a:r>
            <a:endParaRPr lang="en-US" altLang="zh-CN" sz="1400" b="0" dirty="0">
              <a:solidFill>
                <a:schemeClr val="bg1"/>
              </a:solidFill>
            </a:endParaRPr>
          </a:p>
        </p:txBody>
      </p:sp>
      <p:sp>
        <p:nvSpPr>
          <p:cNvPr id="13" name="矩形 12"/>
          <p:cNvSpPr/>
          <p:nvPr/>
        </p:nvSpPr>
        <p:spPr>
          <a:xfrm>
            <a:off x="720725" y="2728872"/>
            <a:ext cx="4437938" cy="306705"/>
          </a:xfrm>
          <a:prstGeom prst="rect">
            <a:avLst/>
          </a:prstGeom>
        </p:spPr>
        <p:txBody>
          <a:bodyPr wrap="square">
            <a:spAutoFit/>
          </a:bodyPr>
          <a:lstStyle/>
          <a:p>
            <a:pPr lvl="0">
              <a:defRPr/>
            </a:pPr>
            <a:r>
              <a:rPr lang="zh-CN" altLang="en-US" sz="1400">
                <a:solidFill>
                  <a:schemeClr val="bg1">
                    <a:lumMod val="65000"/>
                  </a:schemeClr>
                </a:solidFill>
                <a:ea typeface="等线" panose="02010600030101010101" pitchFamily="2" charset="-122"/>
              </a:rPr>
              <a:t>人民邮电出版社</a:t>
            </a:r>
            <a:endParaRPr lang="zh-CN" altLang="en-US" sz="1400" dirty="0">
              <a:solidFill>
                <a:schemeClr val="bg1">
                  <a:lumMod val="65000"/>
                </a:schemeClr>
              </a:solidFill>
              <a:ea typeface="等线" panose="02010600030101010101" pitchFamily="2" charset="-122"/>
            </a:endParaRP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系统故障</a:t>
            </a: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6" name="组合 5"/>
          <p:cNvGrpSpPr/>
          <p:nvPr/>
        </p:nvGrpSpPr>
        <p:grpSpPr>
          <a:xfrm>
            <a:off x="1046479" y="1242060"/>
            <a:ext cx="10309884" cy="1183799"/>
            <a:chOff x="1088299" y="4213143"/>
            <a:chExt cx="2241974" cy="1183832"/>
          </a:xfrm>
        </p:grpSpPr>
        <p:sp>
          <p:nvSpPr>
            <p:cNvPr id="7" name="矩形 6"/>
            <p:cNvSpPr/>
            <p:nvPr/>
          </p:nvSpPr>
          <p:spPr>
            <a:xfrm>
              <a:off x="1088299" y="4658290"/>
              <a:ext cx="2210311" cy="738685"/>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系统故障又称软故障，是指数据库在运行过程中，由于某种原因造成活动事务非正常中断的故障。如硬件故障、数据库软件及操作系统漏洞、突然停电等情况，这类故障不破坏数据库（硬盘等外设上的数据未受损失），但影响正在运行的事务（内存缓冲区中的数据丢失）。</a:t>
              </a: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chemeClr val="tx1">
                      <a:lumMod val="65000"/>
                      <a:lumOff val="35000"/>
                    </a:schemeClr>
                  </a:solidFill>
                </a:rPr>
                <a:t>概念</a:t>
              </a:r>
              <a:endParaRPr lang="zh-CN" altLang="en-US" b="1" dirty="0">
                <a:solidFill>
                  <a:schemeClr val="tx1">
                    <a:lumMod val="65000"/>
                    <a:lumOff val="35000"/>
                  </a:schemeClr>
                </a:solidFill>
              </a:endParaRPr>
            </a:p>
          </p:txBody>
        </p:sp>
      </p:grpSp>
      <p:grpSp>
        <p:nvGrpSpPr>
          <p:cNvPr id="2" name="组合 1"/>
          <p:cNvGrpSpPr/>
          <p:nvPr/>
        </p:nvGrpSpPr>
        <p:grpSpPr>
          <a:xfrm>
            <a:off x="967549" y="2791759"/>
            <a:ext cx="10243209" cy="1399242"/>
            <a:chOff x="1088299" y="4213143"/>
            <a:chExt cx="2241974" cy="1399281"/>
          </a:xfrm>
        </p:grpSpPr>
        <p:sp>
          <p:nvSpPr>
            <p:cNvPr id="3" name="矩形 2"/>
            <p:cNvSpPr/>
            <p:nvPr/>
          </p:nvSpPr>
          <p:spPr>
            <a:xfrm>
              <a:off x="1088299" y="4658290"/>
              <a:ext cx="2210105" cy="954134"/>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1</a:t>
              </a:r>
              <a:r>
                <a:rPr lang="zh-CN" altLang="en-US" sz="1400" dirty="0">
                  <a:latin typeface="Courier New" panose="02070309020205020404" charset="0"/>
                  <a:ea typeface="宋体" panose="02010600030101010101" pitchFamily="2" charset="-122"/>
                  <a:sym typeface="+mn-ea"/>
                </a:rPr>
                <a:t>）对于未完成的事务可能已经写入数据库的内容，其方法是在系统重新启动后，强行撤销（</a:t>
              </a:r>
              <a:r>
                <a:rPr lang="en-US" altLang="zh-CN" sz="1400" dirty="0">
                  <a:latin typeface="Courier New" panose="02070309020205020404" charset="0"/>
                  <a:ea typeface="宋体" panose="02010600030101010101" pitchFamily="2" charset="-122"/>
                  <a:sym typeface="+mn-ea"/>
                </a:rPr>
                <a:t>undo</a:t>
              </a:r>
              <a:r>
                <a:rPr lang="zh-CN" altLang="en-US" sz="1400" dirty="0">
                  <a:latin typeface="Courier New" panose="02070309020205020404" charset="0"/>
                  <a:ea typeface="宋体" panose="02010600030101010101" pitchFamily="2" charset="-122"/>
                  <a:sym typeface="+mn-ea"/>
                </a:rPr>
                <a:t>）所有未完成事务，以清除未完成事务的写结果，保证数据库中数据的一致性。</a:t>
              </a:r>
            </a:p>
            <a:p>
              <a:pPr indent="0"/>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2</a:t>
              </a:r>
              <a:r>
                <a:rPr lang="zh-CN" altLang="en-US" sz="1400" dirty="0">
                  <a:latin typeface="Courier New" panose="02070309020205020404" charset="0"/>
                  <a:ea typeface="宋体" panose="02010600030101010101" pitchFamily="2" charset="-122"/>
                  <a:sym typeface="+mn-ea"/>
                </a:rPr>
                <a:t>）对于已完成的事务可能部分或全部留在缓冲区的结果，其方法是在系统重新启动后，需要重做（</a:t>
              </a:r>
              <a:r>
                <a:rPr lang="en-US" altLang="zh-CN" sz="1400" dirty="0">
                  <a:latin typeface="Courier New" panose="02070309020205020404" charset="0"/>
                  <a:ea typeface="宋体" panose="02010600030101010101" pitchFamily="2" charset="-122"/>
                  <a:sym typeface="+mn-ea"/>
                </a:rPr>
                <a:t>redo</a:t>
              </a:r>
              <a:r>
                <a:rPr lang="zh-CN" altLang="en-US" sz="1400" dirty="0">
                  <a:latin typeface="Courier New" panose="02070309020205020404" charset="0"/>
                  <a:ea typeface="宋体" panose="02010600030101010101" pitchFamily="2" charset="-122"/>
                  <a:sym typeface="+mn-ea"/>
                </a:rPr>
                <a:t>）其所有已提交的事务，以保证数据库数据恢复到一致状态。</a:t>
              </a:r>
            </a:p>
          </p:txBody>
        </p:sp>
        <p:sp>
          <p:nvSpPr>
            <p:cNvPr id="4" name="矩形 3"/>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chemeClr val="tx1">
                      <a:lumMod val="65000"/>
                      <a:lumOff val="35000"/>
                    </a:schemeClr>
                  </a:solidFill>
                </a:rPr>
                <a:t>系统故障处理方法</a:t>
              </a:r>
              <a:endParaRPr lang="zh-CN" altLang="en-US" b="1" dirty="0">
                <a:solidFill>
                  <a:schemeClr val="tx1">
                    <a:lumMod val="65000"/>
                    <a:lumOff val="35000"/>
                  </a:schemeClr>
                </a:solidFill>
              </a:endParaRPr>
            </a:p>
          </p:txBody>
        </p:sp>
      </p:grpSp>
    </p:spTree>
    <p:extLst>
      <p:ext uri="{BB962C8B-B14F-4D97-AF65-F5344CB8AC3E}">
        <p14:creationId xmlns:p14="http://schemas.microsoft.com/office/powerpoint/2010/main" val="2135291067"/>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介质故障</a:t>
            </a: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03</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6" name="组合 5"/>
          <p:cNvGrpSpPr/>
          <p:nvPr/>
        </p:nvGrpSpPr>
        <p:grpSpPr>
          <a:xfrm>
            <a:off x="1046479" y="1242060"/>
            <a:ext cx="10309884" cy="968355"/>
            <a:chOff x="1088299" y="4213143"/>
            <a:chExt cx="2241974" cy="968382"/>
          </a:xfrm>
        </p:grpSpPr>
        <p:sp>
          <p:nvSpPr>
            <p:cNvPr id="7" name="矩形 6"/>
            <p:cNvSpPr/>
            <p:nvPr/>
          </p:nvSpPr>
          <p:spPr>
            <a:xfrm>
              <a:off x="1088299" y="4658290"/>
              <a:ext cx="2210311" cy="523235"/>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介质故障又称硬故障，是指数据库在运行过程中，由于磁头碰撞、磁盘损坏、强磁干扰、不可抗力等情况，使存储介质上的数据部分或全部丢失的故障，这类故障可能因为物理存储设备损坏，导致数据文件及数据全部丢失，破坏性较大</a:t>
              </a:r>
              <a:r>
                <a:rPr lang="zh-CN" altLang="en-US" sz="1400" dirty="0" smtClean="0">
                  <a:latin typeface="Courier New" panose="02070309020205020404" charset="0"/>
                  <a:ea typeface="宋体" panose="02010600030101010101" pitchFamily="2" charset="-122"/>
                  <a:sym typeface="+mn-ea"/>
                </a:rPr>
                <a:t>。</a:t>
              </a:r>
              <a:endParaRPr lang="zh-CN" altLang="en-US" sz="1400" dirty="0">
                <a:latin typeface="Courier New" panose="02070309020205020404" charset="0"/>
                <a:ea typeface="宋体" panose="02010600030101010101" pitchFamily="2" charset="-122"/>
                <a:sym typeface="+mn-ea"/>
              </a:endParaRP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chemeClr val="tx1">
                      <a:lumMod val="65000"/>
                      <a:lumOff val="35000"/>
                    </a:schemeClr>
                  </a:solidFill>
                </a:rPr>
                <a:t>概念</a:t>
              </a:r>
              <a:endParaRPr lang="zh-CN" altLang="en-US" b="1" dirty="0">
                <a:solidFill>
                  <a:schemeClr val="tx1">
                    <a:lumMod val="65000"/>
                    <a:lumOff val="35000"/>
                  </a:schemeClr>
                </a:solidFill>
              </a:endParaRPr>
            </a:p>
          </p:txBody>
        </p:sp>
      </p:grpSp>
      <p:grpSp>
        <p:nvGrpSpPr>
          <p:cNvPr id="2" name="组合 1"/>
          <p:cNvGrpSpPr/>
          <p:nvPr/>
        </p:nvGrpSpPr>
        <p:grpSpPr>
          <a:xfrm>
            <a:off x="967549" y="2791759"/>
            <a:ext cx="10243209" cy="1399242"/>
            <a:chOff x="1088299" y="4213143"/>
            <a:chExt cx="2241974" cy="1399281"/>
          </a:xfrm>
        </p:grpSpPr>
        <p:sp>
          <p:nvSpPr>
            <p:cNvPr id="3" name="矩形 2"/>
            <p:cNvSpPr/>
            <p:nvPr/>
          </p:nvSpPr>
          <p:spPr>
            <a:xfrm>
              <a:off x="1088299" y="4658290"/>
              <a:ext cx="2210105" cy="954134"/>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1</a:t>
              </a:r>
              <a:r>
                <a:rPr lang="zh-CN" altLang="en-US" sz="1400" dirty="0">
                  <a:latin typeface="Courier New" panose="02070309020205020404" charset="0"/>
                  <a:ea typeface="宋体" panose="02010600030101010101" pitchFamily="2" charset="-122"/>
                  <a:sym typeface="+mn-ea"/>
                </a:rPr>
                <a:t>）软件容错是使用数据库备份和事务日志文件将数据库恢复到备份结束时的状态。软件容错有其局限性，不能完全恢复数据库，只能恢复到备份数据库的备份结束点。</a:t>
              </a:r>
            </a:p>
            <a:p>
              <a:pPr indent="0"/>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2</a:t>
              </a:r>
              <a:r>
                <a:rPr lang="zh-CN" altLang="en-US" sz="1400" dirty="0">
                  <a:latin typeface="Courier New" panose="02070309020205020404" charset="0"/>
                  <a:ea typeface="宋体" panose="02010600030101010101" pitchFamily="2" charset="-122"/>
                  <a:sym typeface="+mn-ea"/>
                </a:rPr>
                <a:t>）硬件容错是采用双物理存储设备，如双硬盘镜像，使两个硬盘容错存储内容相同，当一个硬盘出现介质故障时，另一个硬盘的数据没有被破坏，从而实现数据库完全恢复的效果。</a:t>
              </a:r>
            </a:p>
          </p:txBody>
        </p:sp>
        <p:sp>
          <p:nvSpPr>
            <p:cNvPr id="4" name="矩形 3"/>
            <p:cNvSpPr/>
            <p:nvPr/>
          </p:nvSpPr>
          <p:spPr>
            <a:xfrm>
              <a:off x="1088299" y="4213143"/>
              <a:ext cx="2241974" cy="42474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chemeClr val="tx1">
                      <a:lumMod val="65000"/>
                      <a:lumOff val="35000"/>
                    </a:schemeClr>
                  </a:solidFill>
                </a:rPr>
                <a:t>介质故障处理方法</a:t>
              </a:r>
              <a:endParaRPr lang="zh-CN" altLang="en-US" b="1" dirty="0">
                <a:solidFill>
                  <a:schemeClr val="tx1">
                    <a:lumMod val="65000"/>
                    <a:lumOff val="35000"/>
                  </a:schemeClr>
                </a:solidFill>
              </a:endParaRPr>
            </a:p>
          </p:txBody>
        </p:sp>
      </p:grpSp>
    </p:spTree>
    <p:extLst>
      <p:ext uri="{BB962C8B-B14F-4D97-AF65-F5344CB8AC3E}">
        <p14:creationId xmlns:p14="http://schemas.microsoft.com/office/powerpoint/2010/main" val="4291288492"/>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计算机病毒故障</a:t>
            </a: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04</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6" name="组合 5"/>
          <p:cNvGrpSpPr/>
          <p:nvPr/>
        </p:nvGrpSpPr>
        <p:grpSpPr>
          <a:xfrm>
            <a:off x="1046479" y="1242060"/>
            <a:ext cx="10309884" cy="752912"/>
            <a:chOff x="1088299" y="4213143"/>
            <a:chExt cx="2241974" cy="752933"/>
          </a:xfrm>
        </p:grpSpPr>
        <p:sp>
          <p:nvSpPr>
            <p:cNvPr id="7" name="矩形 6"/>
            <p:cNvSpPr/>
            <p:nvPr/>
          </p:nvSpPr>
          <p:spPr>
            <a:xfrm>
              <a:off x="1088299" y="4658290"/>
              <a:ext cx="2210311" cy="307786"/>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计算机病毒故障，是指计算机病毒对计算机系统破坏的同时也可能破坏数据库系统（主要是数据文件）。</a:t>
              </a: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chemeClr val="tx1">
                      <a:lumMod val="65000"/>
                      <a:lumOff val="35000"/>
                    </a:schemeClr>
                  </a:solidFill>
                </a:rPr>
                <a:t>概念</a:t>
              </a:r>
              <a:endParaRPr lang="zh-CN" altLang="en-US" b="1" dirty="0">
                <a:solidFill>
                  <a:schemeClr val="tx1">
                    <a:lumMod val="65000"/>
                    <a:lumOff val="35000"/>
                  </a:schemeClr>
                </a:solidFill>
              </a:endParaRPr>
            </a:p>
          </p:txBody>
        </p:sp>
      </p:grpSp>
      <p:grpSp>
        <p:nvGrpSpPr>
          <p:cNvPr id="2" name="组合 1"/>
          <p:cNvGrpSpPr/>
          <p:nvPr/>
        </p:nvGrpSpPr>
        <p:grpSpPr>
          <a:xfrm>
            <a:off x="967549" y="2791758"/>
            <a:ext cx="10243209" cy="752913"/>
            <a:chOff x="1088299" y="4213142"/>
            <a:chExt cx="2241974" cy="752934"/>
          </a:xfrm>
        </p:grpSpPr>
        <p:sp>
          <p:nvSpPr>
            <p:cNvPr id="3" name="矩形 2"/>
            <p:cNvSpPr/>
            <p:nvPr/>
          </p:nvSpPr>
          <p:spPr>
            <a:xfrm>
              <a:off x="1088299" y="4658290"/>
              <a:ext cx="2210105" cy="307786"/>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采用杀毒软件杀毒，如果查杀失败，则需用数据库备份文件，以软件容错的方式恢复数据文件，达到数据正常工作状态</a:t>
              </a:r>
            </a:p>
          </p:txBody>
        </p:sp>
        <p:sp>
          <p:nvSpPr>
            <p:cNvPr id="4" name="矩形 3"/>
            <p:cNvSpPr/>
            <p:nvPr/>
          </p:nvSpPr>
          <p:spPr>
            <a:xfrm>
              <a:off x="1088299" y="4213142"/>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计算机病毒</a:t>
              </a:r>
              <a:r>
                <a:rPr lang="zh-CN" altLang="en-US" b="1" dirty="0" smtClean="0">
                  <a:solidFill>
                    <a:schemeClr val="tx1">
                      <a:lumMod val="65000"/>
                      <a:lumOff val="35000"/>
                    </a:schemeClr>
                  </a:solidFill>
                </a:rPr>
                <a:t>故障故障处理方法</a:t>
              </a:r>
              <a:endParaRPr lang="zh-CN" altLang="en-US" b="1" dirty="0">
                <a:solidFill>
                  <a:schemeClr val="tx1">
                    <a:lumMod val="65000"/>
                    <a:lumOff val="35000"/>
                  </a:schemeClr>
                </a:solidFill>
              </a:endParaRPr>
            </a:p>
          </p:txBody>
        </p:sp>
      </p:grpSp>
    </p:spTree>
    <p:extLst>
      <p:ext uri="{BB962C8B-B14F-4D97-AF65-F5344CB8AC3E}">
        <p14:creationId xmlns:p14="http://schemas.microsoft.com/office/powerpoint/2010/main" val="249939037"/>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PART  02</a:t>
            </a:r>
            <a:endParaRPr kumimoji="0" lang="zh-CN" altLang="en-US"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 name="文本框 12"/>
          <p:cNvSpPr txBox="1"/>
          <p:nvPr/>
        </p:nvSpPr>
        <p:spPr>
          <a:xfrm>
            <a:off x="5981700" y="3288447"/>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备份和恢复概述</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pic>
        <p:nvPicPr>
          <p:cNvPr id="5" name="图片占位符 4"/>
          <p:cNvPicPr>
            <a:picLocks noGrp="1" noChangeAspect="1"/>
          </p:cNvPicPr>
          <p:nvPr>
            <p:ph type="pic" sz="quarter" idx="10"/>
          </p:nvPr>
        </p:nvPicPr>
        <p:blipFill>
          <a:blip r:embed="rId3" cstate="screen"/>
          <a:srcRect/>
          <a:stretch>
            <a:fillRect/>
          </a:stretch>
        </p:blipFill>
        <p:spPr/>
      </p:pic>
      <p:cxnSp>
        <p:nvCxnSpPr>
          <p:cNvPr id="14" name="直接连接符 13"/>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093588"/>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453</TotalTime>
  <Words>7123</Words>
  <Application>Microsoft Office PowerPoint</Application>
  <PresentationFormat>自定义</PresentationFormat>
  <Paragraphs>567</Paragraphs>
  <Slides>55</Slides>
  <Notes>55</Notes>
  <HiddenSlides>0</HiddenSlides>
  <MMClips>0</MMClips>
  <ScaleCrop>false</ScaleCrop>
  <HeadingPairs>
    <vt:vector size="4" baseType="variant">
      <vt:variant>
        <vt:lpstr>主题</vt:lpstr>
      </vt:variant>
      <vt:variant>
        <vt:i4>1</vt:i4>
      </vt:variant>
      <vt:variant>
        <vt:lpstr>幻灯片标题</vt:lpstr>
      </vt:variant>
      <vt:variant>
        <vt:i4>55</vt:i4>
      </vt:variant>
    </vt:vector>
  </HeadingPairs>
  <TitlesOfParts>
    <vt:vector size="56"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dc:title>
  <dc:creator>第一PPT</dc:creator>
  <cp:keywords>www.1ppt.com</cp:keywords>
  <dc:description>www.1ppt.com</dc:description>
  <cp:lastModifiedBy>微软用户</cp:lastModifiedBy>
  <cp:revision>201</cp:revision>
  <dcterms:created xsi:type="dcterms:W3CDTF">2017-05-13T03:05:00Z</dcterms:created>
  <dcterms:modified xsi:type="dcterms:W3CDTF">2022-01-18T09:36:53Z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