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heme/themeOverride4.xml" ContentType="application/vnd.openxmlformats-officedocument.themeOverr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heme/themeOverride5.xml" ContentType="application/vnd.openxmlformats-officedocument.themeOverr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heme/themeOverride6.xml" ContentType="application/vnd.openxmlformats-officedocument.themeOverr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sldIdLst>
    <p:sldId id="256" r:id="rId2"/>
    <p:sldId id="390" r:id="rId3"/>
    <p:sldId id="257" r:id="rId4"/>
    <p:sldId id="258" r:id="rId5"/>
    <p:sldId id="342" r:id="rId6"/>
    <p:sldId id="362" r:id="rId7"/>
    <p:sldId id="364" r:id="rId8"/>
    <p:sldId id="365" r:id="rId9"/>
    <p:sldId id="366" r:id="rId10"/>
    <p:sldId id="348" r:id="rId11"/>
    <p:sldId id="367" r:id="rId12"/>
    <p:sldId id="368" r:id="rId13"/>
    <p:sldId id="391" r:id="rId14"/>
    <p:sldId id="369" r:id="rId15"/>
    <p:sldId id="370" r:id="rId16"/>
    <p:sldId id="371" r:id="rId17"/>
    <p:sldId id="261" r:id="rId18"/>
    <p:sldId id="372" r:id="rId19"/>
    <p:sldId id="373" r:id="rId20"/>
    <p:sldId id="344" r:id="rId21"/>
    <p:sldId id="389" r:id="rId22"/>
    <p:sldId id="374" r:id="rId23"/>
    <p:sldId id="375" r:id="rId24"/>
    <p:sldId id="376" r:id="rId25"/>
    <p:sldId id="388" r:id="rId26"/>
    <p:sldId id="260" r:id="rId27"/>
    <p:sldId id="377" r:id="rId28"/>
    <p:sldId id="378" r:id="rId29"/>
    <p:sldId id="379" r:id="rId30"/>
    <p:sldId id="380" r:id="rId31"/>
    <p:sldId id="381" r:id="rId32"/>
    <p:sldId id="382" r:id="rId33"/>
    <p:sldId id="383" r:id="rId34"/>
    <p:sldId id="384" r:id="rId35"/>
    <p:sldId id="385" r:id="rId36"/>
    <p:sldId id="386" r:id="rId37"/>
    <p:sldId id="334" r:id="rId38"/>
    <p:sldId id="263" r:id="rId39"/>
  </p:sldIdLst>
  <p:sldSz cx="12192000" cy="6858000"/>
  <p:notesSz cx="6858000" cy="9144000"/>
  <p:custDataLst>
    <p:tags r:id="rId4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4" autoAdjust="0"/>
    <p:restoredTop sz="94618" autoAdjust="0"/>
  </p:normalViewPr>
  <p:slideViewPr>
    <p:cSldViewPr snapToGrid="0" showGuides="1">
      <p:cViewPr>
        <p:scale>
          <a:sx n="80" d="100"/>
          <a:sy n="80" d="100"/>
        </p:scale>
        <p:origin x="-739" y="-120"/>
      </p:cViewPr>
      <p:guideLst>
        <p:guide orient="horz" pos="2485"/>
        <p:guide orient="horz" pos="790"/>
        <p:guide orient="horz" pos="4150"/>
        <p:guide pos="3865"/>
        <p:guide pos="454"/>
        <p:guide pos="7290"/>
      </p:guideLst>
    </p:cSldViewPr>
  </p:slideViewPr>
  <p:notesTextViewPr>
    <p:cViewPr>
      <p:scale>
        <a:sx n="1" d="1"/>
        <a:sy n="1" d="1"/>
      </p:scale>
      <p:origin x="0" y="0"/>
    </p:cViewPr>
  </p:notesTextViewPr>
  <p:sorterViewPr>
    <p:cViewPr>
      <p:scale>
        <a:sx n="139" d="100"/>
        <a:sy n="139" d="100"/>
      </p:scale>
      <p:origin x="0" y="1592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B95DA7-C378-4EA6-96C8-9729AD8A43DD}" type="datetimeFigureOut">
              <a:rPr lang="zh-CN" altLang="en-US" smtClean="0"/>
              <a:t>2022/1/18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D398E3-16CD-4F8A-A268-FE366D8E7381}" type="slidenum">
              <a:rPr lang="zh-CN" altLang="en-US" smtClean="0"/>
              <a:t>‹#›</a:t>
            </a:fld>
            <a:endParaRPr lang="zh-CN" altLang="en-US"/>
          </a:p>
        </p:txBody>
      </p:sp>
    </p:spTree>
    <p:extLst>
      <p:ext uri="{BB962C8B-B14F-4D97-AF65-F5344CB8AC3E}">
        <p14:creationId xmlns:p14="http://schemas.microsoft.com/office/powerpoint/2010/main" val="810629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a:ea typeface="宋体"/>
              </a:rPr>
              <a:pPr/>
              <a:t>11</a:t>
            </a:fld>
            <a:endParaRPr lang="zh-CN" altLang="en-US">
              <a:solidFill>
                <a:prstClr val="black"/>
              </a:solidFill>
              <a:latin typeface="Calibri"/>
              <a:ea typeface="宋体"/>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a:ea typeface="宋体"/>
              </a:rPr>
              <a:pPr/>
              <a:t>12</a:t>
            </a:fld>
            <a:endParaRPr lang="zh-CN" altLang="en-US">
              <a:solidFill>
                <a:prstClr val="black"/>
              </a:solidFill>
              <a:latin typeface="Calibri"/>
              <a:ea typeface="宋体"/>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a:ea typeface="宋体"/>
              </a:rPr>
              <a:pPr/>
              <a:t>13</a:t>
            </a:fld>
            <a:endParaRPr lang="zh-CN" altLang="en-US">
              <a:solidFill>
                <a:prstClr val="black"/>
              </a:solidFill>
              <a:latin typeface="Calibri"/>
              <a:ea typeface="宋体"/>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a:ea typeface="宋体"/>
              </a:rPr>
              <a:pPr/>
              <a:t>14</a:t>
            </a:fld>
            <a:endParaRPr lang="zh-CN" altLang="en-US">
              <a:solidFill>
                <a:prstClr val="black"/>
              </a:solidFill>
              <a:latin typeface="Calibri"/>
              <a:ea typeface="宋体"/>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a:ea typeface="宋体"/>
              </a:rPr>
              <a:pPr/>
              <a:t>15</a:t>
            </a:fld>
            <a:endParaRPr lang="zh-CN" altLang="en-US">
              <a:solidFill>
                <a:prstClr val="black"/>
              </a:solidFill>
              <a:latin typeface="Calibri"/>
              <a:ea typeface="宋体"/>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a:ea typeface="宋体"/>
              </a:rPr>
              <a:pPr/>
              <a:t>16</a:t>
            </a:fld>
            <a:endParaRPr lang="zh-CN" altLang="en-US">
              <a:solidFill>
                <a:prstClr val="black"/>
              </a:solidFill>
              <a:latin typeface="Calibri"/>
              <a:ea typeface="宋体"/>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a:ea typeface="宋体"/>
              </a:rPr>
              <a:pPr/>
              <a:t>18</a:t>
            </a:fld>
            <a:endParaRPr lang="zh-CN" altLang="en-US">
              <a:solidFill>
                <a:prstClr val="black"/>
              </a:solidFill>
              <a:latin typeface="Calibri"/>
              <a:ea typeface="宋体"/>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a:ea typeface="宋体"/>
              </a:rPr>
              <a:pPr/>
              <a:t>19</a:t>
            </a:fld>
            <a:endParaRPr lang="zh-CN" altLang="en-US">
              <a:solidFill>
                <a:prstClr val="black"/>
              </a:solidFill>
              <a:latin typeface="Calibri"/>
              <a:ea typeface="宋体"/>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a:ea typeface="宋体"/>
              </a:rPr>
              <a:pPr/>
              <a:t>20</a:t>
            </a:fld>
            <a:endParaRPr lang="zh-CN" altLang="en-US">
              <a:solidFill>
                <a:prstClr val="black"/>
              </a:solidFill>
              <a:latin typeface="Calibri"/>
              <a:ea typeface="宋体"/>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a:ea typeface="宋体"/>
              </a:rPr>
              <a:pPr/>
              <a:t>21</a:t>
            </a:fld>
            <a:endParaRPr lang="zh-CN" altLang="en-US">
              <a:solidFill>
                <a:prstClr val="black"/>
              </a:solidFill>
              <a:latin typeface="Calibri"/>
              <a:ea typeface="宋体"/>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a:ea typeface="宋体"/>
              </a:rPr>
              <a:pPr/>
              <a:t>22</a:t>
            </a:fld>
            <a:endParaRPr lang="zh-CN" altLang="en-US">
              <a:solidFill>
                <a:prstClr val="black"/>
              </a:solidFill>
              <a:latin typeface="Calibri"/>
              <a:ea typeface="宋体"/>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a:ea typeface="宋体"/>
              </a:rPr>
              <a:pPr/>
              <a:t>23</a:t>
            </a:fld>
            <a:endParaRPr lang="zh-CN" altLang="en-US">
              <a:solidFill>
                <a:prstClr val="black"/>
              </a:solidFill>
              <a:latin typeface="Calibri"/>
              <a:ea typeface="宋体"/>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a:ea typeface="宋体"/>
              </a:rPr>
              <a:pPr/>
              <a:t>24</a:t>
            </a:fld>
            <a:endParaRPr lang="zh-CN" altLang="en-US">
              <a:solidFill>
                <a:prstClr val="black"/>
              </a:solidFill>
              <a:latin typeface="Calibri"/>
              <a:ea typeface="宋体"/>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a:ea typeface="宋体"/>
              </a:rPr>
              <a:pPr/>
              <a:t>25</a:t>
            </a:fld>
            <a:endParaRPr lang="zh-CN" altLang="en-US">
              <a:solidFill>
                <a:prstClr val="black"/>
              </a:solidFill>
              <a:latin typeface="Calibri"/>
              <a:ea typeface="宋体"/>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a:ea typeface="宋体"/>
              </a:rPr>
              <a:pPr/>
              <a:t>27</a:t>
            </a:fld>
            <a:endParaRPr lang="zh-CN" altLang="en-US">
              <a:solidFill>
                <a:prstClr val="black"/>
              </a:solidFill>
              <a:latin typeface="Calibri"/>
              <a:ea typeface="宋体"/>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a:ea typeface="宋体"/>
              </a:rPr>
              <a:pPr/>
              <a:t>28</a:t>
            </a:fld>
            <a:endParaRPr lang="zh-CN" altLang="en-US">
              <a:solidFill>
                <a:prstClr val="black"/>
              </a:solidFill>
              <a:latin typeface="Calibri"/>
              <a:ea typeface="宋体"/>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a:ea typeface="宋体"/>
              </a:rPr>
              <a:pPr/>
              <a:t>29</a:t>
            </a:fld>
            <a:endParaRPr lang="zh-CN" altLang="en-US">
              <a:solidFill>
                <a:prstClr val="black"/>
              </a:solidFill>
              <a:latin typeface="Calibri"/>
              <a:ea typeface="宋体"/>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a:ea typeface="宋体"/>
              </a:rPr>
              <a:pPr/>
              <a:t>30</a:t>
            </a:fld>
            <a:endParaRPr lang="zh-CN" altLang="en-US">
              <a:solidFill>
                <a:prstClr val="black"/>
              </a:solidFill>
              <a:latin typeface="Calibri"/>
              <a:ea typeface="宋体"/>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a:ea typeface="宋体"/>
              </a:rPr>
              <a:pPr/>
              <a:t>31</a:t>
            </a:fld>
            <a:endParaRPr lang="zh-CN" altLang="en-US">
              <a:solidFill>
                <a:prstClr val="black"/>
              </a:solidFill>
              <a:latin typeface="Calibri"/>
              <a:ea typeface="宋体"/>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a:ea typeface="宋体"/>
              </a:rPr>
              <a:pPr/>
              <a:t>32</a:t>
            </a:fld>
            <a:endParaRPr lang="zh-CN" altLang="en-US">
              <a:solidFill>
                <a:prstClr val="black"/>
              </a:solidFill>
              <a:latin typeface="Calibri"/>
              <a:ea typeface="宋体"/>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a:ea typeface="宋体"/>
              </a:rPr>
              <a:pPr/>
              <a:t>33</a:t>
            </a:fld>
            <a:endParaRPr lang="zh-CN" altLang="en-US">
              <a:solidFill>
                <a:prstClr val="black"/>
              </a:solidFill>
              <a:latin typeface="Calibri"/>
              <a:ea typeface="宋体"/>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a:ea typeface="宋体"/>
              </a:rPr>
              <a:pPr/>
              <a:t>34</a:t>
            </a:fld>
            <a:endParaRPr lang="zh-CN" altLang="en-US">
              <a:solidFill>
                <a:prstClr val="black"/>
              </a:solidFill>
              <a:latin typeface="Calibri"/>
              <a:ea typeface="宋体"/>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a:ea typeface="宋体"/>
              </a:rPr>
              <a:pPr/>
              <a:t>35</a:t>
            </a:fld>
            <a:endParaRPr lang="zh-CN" altLang="en-US">
              <a:solidFill>
                <a:prstClr val="black"/>
              </a:solidFill>
              <a:latin typeface="Calibri"/>
              <a:ea typeface="宋体"/>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a:ea typeface="宋体"/>
              </a:rPr>
              <a:pPr/>
              <a:t>36</a:t>
            </a:fld>
            <a:endParaRPr lang="zh-CN" altLang="en-US">
              <a:solidFill>
                <a:prstClr val="black"/>
              </a:solidFill>
              <a:latin typeface="Calibri"/>
              <a:ea typeface="宋体"/>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38</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a:ea typeface="宋体"/>
              </a:rPr>
              <a:pPr/>
              <a:t>7</a:t>
            </a:fld>
            <a:endParaRPr lang="zh-CN" altLang="en-US">
              <a:solidFill>
                <a:prstClr val="black"/>
              </a:solidFill>
              <a:latin typeface="Calibri"/>
              <a:ea typeface="宋体"/>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a:ea typeface="宋体"/>
              </a:rPr>
              <a:pPr/>
              <a:t>8</a:t>
            </a:fld>
            <a:endParaRPr lang="zh-CN" altLang="en-US">
              <a:solidFill>
                <a:prstClr val="black"/>
              </a:solidFill>
              <a:latin typeface="Calibri"/>
              <a:ea typeface="宋体"/>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a:ea typeface="宋体"/>
              </a:rPr>
              <a:pPr/>
              <a:t>9</a:t>
            </a:fld>
            <a:endParaRPr lang="zh-CN" altLang="en-US">
              <a:solidFill>
                <a:prstClr val="black"/>
              </a:solidFill>
              <a:latin typeface="Calibri"/>
              <a:ea typeface="宋体"/>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3" name="任意多边形: 形状 22"/>
          <p:cNvSpPr>
            <a:spLocks noGrp="1"/>
          </p:cNvSpPr>
          <p:nvPr>
            <p:ph type="pic" sz="quarter" idx="12"/>
          </p:nvPr>
        </p:nvSpPr>
        <p:spPr>
          <a:xfrm>
            <a:off x="10890792" y="3345440"/>
            <a:ext cx="1301207" cy="3069398"/>
          </a:xfrm>
          <a:custGeom>
            <a:avLst/>
            <a:gdLst>
              <a:gd name="connsiteX0" fmla="*/ 1301207 w 1301207"/>
              <a:gd name="connsiteY0" fmla="*/ 0 h 3069398"/>
              <a:gd name="connsiteX1" fmla="*/ 1301207 w 1301207"/>
              <a:gd name="connsiteY1" fmla="*/ 3069398 h 3069398"/>
              <a:gd name="connsiteX2" fmla="*/ 165104 w 1301207"/>
              <a:gd name="connsiteY2" fmla="*/ 1933295 h 3069398"/>
              <a:gd name="connsiteX3" fmla="*/ 165104 w 1301207"/>
              <a:gd name="connsiteY3" fmla="*/ 1136103 h 3069398"/>
              <a:gd name="connsiteX0-1" fmla="*/ 1301207 w 1301207"/>
              <a:gd name="connsiteY0-2" fmla="*/ 0 h 3069398"/>
              <a:gd name="connsiteX1-3" fmla="*/ 1288508 w 1301207"/>
              <a:gd name="connsiteY1-4" fmla="*/ 1251960 h 3069398"/>
              <a:gd name="connsiteX2-5" fmla="*/ 1301207 w 1301207"/>
              <a:gd name="connsiteY2-6" fmla="*/ 3069398 h 3069398"/>
              <a:gd name="connsiteX3-7" fmla="*/ 165104 w 1301207"/>
              <a:gd name="connsiteY3-8" fmla="*/ 1933295 h 3069398"/>
              <a:gd name="connsiteX4" fmla="*/ 165104 w 1301207"/>
              <a:gd name="connsiteY4" fmla="*/ 1136103 h 3069398"/>
              <a:gd name="connsiteX5" fmla="*/ 1301207 w 1301207"/>
              <a:gd name="connsiteY5" fmla="*/ 0 h 3069398"/>
              <a:gd name="connsiteX0-9" fmla="*/ 1288508 w 1379948"/>
              <a:gd name="connsiteY0-10" fmla="*/ 1251960 h 3069398"/>
              <a:gd name="connsiteX1-11" fmla="*/ 1301207 w 1379948"/>
              <a:gd name="connsiteY1-12" fmla="*/ 3069398 h 3069398"/>
              <a:gd name="connsiteX2-13" fmla="*/ 165104 w 1379948"/>
              <a:gd name="connsiteY2-14" fmla="*/ 1933295 h 3069398"/>
              <a:gd name="connsiteX3-15" fmla="*/ 165104 w 1379948"/>
              <a:gd name="connsiteY3-16" fmla="*/ 1136103 h 3069398"/>
              <a:gd name="connsiteX4-17" fmla="*/ 1301207 w 1379948"/>
              <a:gd name="connsiteY4-18" fmla="*/ 0 h 3069398"/>
              <a:gd name="connsiteX5-19" fmla="*/ 1379948 w 1379948"/>
              <a:gd name="connsiteY5-20" fmla="*/ 1343400 h 3069398"/>
              <a:gd name="connsiteX0-21" fmla="*/ 1288508 w 1301207"/>
              <a:gd name="connsiteY0-22" fmla="*/ 1251960 h 3069398"/>
              <a:gd name="connsiteX1-23" fmla="*/ 1301207 w 1301207"/>
              <a:gd name="connsiteY1-24" fmla="*/ 3069398 h 3069398"/>
              <a:gd name="connsiteX2-25" fmla="*/ 165104 w 1301207"/>
              <a:gd name="connsiteY2-26" fmla="*/ 1933295 h 3069398"/>
              <a:gd name="connsiteX3-27" fmla="*/ 165104 w 1301207"/>
              <a:gd name="connsiteY3-28" fmla="*/ 1136103 h 3069398"/>
              <a:gd name="connsiteX4-29" fmla="*/ 1301207 w 1301207"/>
              <a:gd name="connsiteY4-30" fmla="*/ 0 h 3069398"/>
              <a:gd name="connsiteX0-31" fmla="*/ 1301207 w 1301207"/>
              <a:gd name="connsiteY0-32" fmla="*/ 3069398 h 3069398"/>
              <a:gd name="connsiteX1-33" fmla="*/ 165104 w 1301207"/>
              <a:gd name="connsiteY1-34" fmla="*/ 1933295 h 3069398"/>
              <a:gd name="connsiteX2-35" fmla="*/ 165104 w 1301207"/>
              <a:gd name="connsiteY2-36" fmla="*/ 1136103 h 3069398"/>
              <a:gd name="connsiteX3-37" fmla="*/ 1301207 w 1301207"/>
              <a:gd name="connsiteY3-38" fmla="*/ 0 h 3069398"/>
            </a:gdLst>
            <a:ahLst/>
            <a:cxnLst>
              <a:cxn ang="0">
                <a:pos x="connsiteX0-1" y="connsiteY0-2"/>
              </a:cxn>
              <a:cxn ang="0">
                <a:pos x="connsiteX1-3" y="connsiteY1-4"/>
              </a:cxn>
              <a:cxn ang="0">
                <a:pos x="connsiteX2-5" y="connsiteY2-6"/>
              </a:cxn>
              <a:cxn ang="0">
                <a:pos x="connsiteX3-7" y="connsiteY3-8"/>
              </a:cxn>
            </a:cxnLst>
            <a:rect l="l" t="t" r="r" b="b"/>
            <a:pathLst>
              <a:path w="1301207" h="3069398">
                <a:moveTo>
                  <a:pt x="1301207" y="3069398"/>
                </a:moveTo>
                <a:lnTo>
                  <a:pt x="165104" y="1933295"/>
                </a:lnTo>
                <a:cubicBezTo>
                  <a:pt x="-55034" y="1713157"/>
                  <a:pt x="-55034" y="1356242"/>
                  <a:pt x="165104" y="1136103"/>
                </a:cubicBezTo>
                <a:lnTo>
                  <a:pt x="1301207" y="0"/>
                </a:lnTo>
              </a:path>
            </a:pathLst>
          </a:cu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800">
                <a:solidFill>
                  <a:schemeClr val="lt1"/>
                </a:solidFill>
              </a:defRPr>
            </a:lvl1pPr>
          </a:lstStyle>
          <a:p>
            <a:pPr marL="0" lvl="0" algn="ctr"/>
            <a:endParaRPr lang="zh-CN" altLang="en-US"/>
          </a:p>
        </p:txBody>
      </p:sp>
      <p:sp>
        <p:nvSpPr>
          <p:cNvPr id="20" name="任意多边形: 形状 19"/>
          <p:cNvSpPr>
            <a:spLocks noGrp="1"/>
          </p:cNvSpPr>
          <p:nvPr>
            <p:ph type="pic" sz="quarter" idx="11"/>
          </p:nvPr>
        </p:nvSpPr>
        <p:spPr>
          <a:xfrm>
            <a:off x="8311358" y="142667"/>
            <a:ext cx="3880643" cy="4316073"/>
          </a:xfrm>
          <a:custGeom>
            <a:avLst/>
            <a:gdLst>
              <a:gd name="connsiteX0" fmla="*/ 2158037 w 3880643"/>
              <a:gd name="connsiteY0" fmla="*/ 0 h 4316073"/>
              <a:gd name="connsiteX1" fmla="*/ 2556633 w 3880643"/>
              <a:gd name="connsiteY1" fmla="*/ 165103 h 4316073"/>
              <a:gd name="connsiteX2" fmla="*/ 3880643 w 3880643"/>
              <a:gd name="connsiteY2" fmla="*/ 1489113 h 4316073"/>
              <a:gd name="connsiteX3" fmla="*/ 3880643 w 3880643"/>
              <a:gd name="connsiteY3" fmla="*/ 2826959 h 4316073"/>
              <a:gd name="connsiteX4" fmla="*/ 2556634 w 3880643"/>
              <a:gd name="connsiteY4" fmla="*/ 4150970 h 4316073"/>
              <a:gd name="connsiteX5" fmla="*/ 1759440 w 3880643"/>
              <a:gd name="connsiteY5" fmla="*/ 4150970 h 4316073"/>
              <a:gd name="connsiteX6" fmla="*/ 165104 w 3880643"/>
              <a:gd name="connsiteY6" fmla="*/ 2556633 h 4316073"/>
              <a:gd name="connsiteX7" fmla="*/ 165104 w 3880643"/>
              <a:gd name="connsiteY7" fmla="*/ 1759440 h 4316073"/>
              <a:gd name="connsiteX8" fmla="*/ 1759441 w 3880643"/>
              <a:gd name="connsiteY8" fmla="*/ 165103 h 4316073"/>
              <a:gd name="connsiteX9" fmla="*/ 2158037 w 3880643"/>
              <a:gd name="connsiteY9" fmla="*/ 0 h 4316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80643" h="4316073">
                <a:moveTo>
                  <a:pt x="2158037" y="0"/>
                </a:moveTo>
                <a:cubicBezTo>
                  <a:pt x="2302301" y="0"/>
                  <a:pt x="2446564" y="55034"/>
                  <a:pt x="2556633" y="165103"/>
                </a:cubicBezTo>
                <a:lnTo>
                  <a:pt x="3880643" y="1489113"/>
                </a:lnTo>
                <a:lnTo>
                  <a:pt x="3880643" y="2826959"/>
                </a:lnTo>
                <a:lnTo>
                  <a:pt x="2556634" y="4150970"/>
                </a:lnTo>
                <a:cubicBezTo>
                  <a:pt x="2336494" y="4371108"/>
                  <a:pt x="1979580" y="4371108"/>
                  <a:pt x="1759440" y="4150970"/>
                </a:cubicBezTo>
                <a:lnTo>
                  <a:pt x="165104" y="2556633"/>
                </a:lnTo>
                <a:cubicBezTo>
                  <a:pt x="-55034" y="2336494"/>
                  <a:pt x="-55034" y="1979579"/>
                  <a:pt x="165104" y="1759440"/>
                </a:cubicBezTo>
                <a:lnTo>
                  <a:pt x="1759441" y="165103"/>
                </a:lnTo>
                <a:cubicBezTo>
                  <a:pt x="1869511" y="55034"/>
                  <a:pt x="2013773" y="0"/>
                  <a:pt x="2158037" y="0"/>
                </a:cubicBezTo>
                <a:close/>
              </a:path>
            </a:pathLst>
          </a:cu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800">
                <a:solidFill>
                  <a:schemeClr val="lt1"/>
                </a:solidFill>
              </a:defRPr>
            </a:lvl1pPr>
          </a:lstStyle>
          <a:p>
            <a:pPr marL="0" lvl="0" algn="ctr"/>
            <a:endParaRPr lang="zh-CN" altLang="en-US"/>
          </a:p>
        </p:txBody>
      </p:sp>
      <p:sp>
        <p:nvSpPr>
          <p:cNvPr id="12" name="任意多边形: 形状 11"/>
          <p:cNvSpPr>
            <a:spLocks noGrp="1"/>
          </p:cNvSpPr>
          <p:nvPr>
            <p:ph type="pic" sz="quarter" idx="10"/>
          </p:nvPr>
        </p:nvSpPr>
        <p:spPr>
          <a:xfrm>
            <a:off x="5808252" y="1"/>
            <a:ext cx="4163416" cy="1879305"/>
          </a:xfrm>
          <a:custGeom>
            <a:avLst/>
            <a:gdLst>
              <a:gd name="connsiteX0" fmla="*/ 0 w 4163416"/>
              <a:gd name="connsiteY0" fmla="*/ 0 h 1879305"/>
              <a:gd name="connsiteX1" fmla="*/ 4163416 w 4163416"/>
              <a:gd name="connsiteY1" fmla="*/ 0 h 1879305"/>
              <a:gd name="connsiteX2" fmla="*/ 4146874 w 4163416"/>
              <a:gd name="connsiteY2" fmla="*/ 31436 h 1879305"/>
              <a:gd name="connsiteX3" fmla="*/ 4074640 w 4163416"/>
              <a:gd name="connsiteY3" fmla="*/ 119865 h 1879305"/>
              <a:gd name="connsiteX4" fmla="*/ 2480303 w 4163416"/>
              <a:gd name="connsiteY4" fmla="*/ 1714202 h 1879305"/>
              <a:gd name="connsiteX5" fmla="*/ 1683111 w 4163416"/>
              <a:gd name="connsiteY5" fmla="*/ 1714202 h 1879305"/>
              <a:gd name="connsiteX6" fmla="*/ 88774 w 4163416"/>
              <a:gd name="connsiteY6" fmla="*/ 119865 h 1879305"/>
              <a:gd name="connsiteX7" fmla="*/ 16541 w 4163416"/>
              <a:gd name="connsiteY7" fmla="*/ 31436 h 1879305"/>
              <a:gd name="connsiteX0-1" fmla="*/ 0 w 4163416"/>
              <a:gd name="connsiteY0-2" fmla="*/ 1 h 1879306"/>
              <a:gd name="connsiteX1-3" fmla="*/ 2002248 w 4163416"/>
              <a:gd name="connsiteY1-4" fmla="*/ 0 h 1879306"/>
              <a:gd name="connsiteX2-5" fmla="*/ 4163416 w 4163416"/>
              <a:gd name="connsiteY2-6" fmla="*/ 1 h 1879306"/>
              <a:gd name="connsiteX3-7" fmla="*/ 4146874 w 4163416"/>
              <a:gd name="connsiteY3-8" fmla="*/ 31437 h 1879306"/>
              <a:gd name="connsiteX4-9" fmla="*/ 4074640 w 4163416"/>
              <a:gd name="connsiteY4-10" fmla="*/ 119866 h 1879306"/>
              <a:gd name="connsiteX5-11" fmla="*/ 2480303 w 4163416"/>
              <a:gd name="connsiteY5-12" fmla="*/ 1714203 h 1879306"/>
              <a:gd name="connsiteX6-13" fmla="*/ 1683111 w 4163416"/>
              <a:gd name="connsiteY6-14" fmla="*/ 1714203 h 1879306"/>
              <a:gd name="connsiteX7-15" fmla="*/ 88774 w 4163416"/>
              <a:gd name="connsiteY7-16" fmla="*/ 119866 h 1879306"/>
              <a:gd name="connsiteX8" fmla="*/ 16541 w 4163416"/>
              <a:gd name="connsiteY8" fmla="*/ 31437 h 1879306"/>
              <a:gd name="connsiteX9" fmla="*/ 0 w 4163416"/>
              <a:gd name="connsiteY9" fmla="*/ 1 h 1879306"/>
              <a:gd name="connsiteX0-17" fmla="*/ 2002248 w 4163416"/>
              <a:gd name="connsiteY0-18" fmla="*/ 0 h 1879306"/>
              <a:gd name="connsiteX1-19" fmla="*/ 4163416 w 4163416"/>
              <a:gd name="connsiteY1-20" fmla="*/ 1 h 1879306"/>
              <a:gd name="connsiteX2-21" fmla="*/ 4146874 w 4163416"/>
              <a:gd name="connsiteY2-22" fmla="*/ 31437 h 1879306"/>
              <a:gd name="connsiteX3-23" fmla="*/ 4074640 w 4163416"/>
              <a:gd name="connsiteY3-24" fmla="*/ 119866 h 1879306"/>
              <a:gd name="connsiteX4-25" fmla="*/ 2480303 w 4163416"/>
              <a:gd name="connsiteY4-26" fmla="*/ 1714203 h 1879306"/>
              <a:gd name="connsiteX5-27" fmla="*/ 1683111 w 4163416"/>
              <a:gd name="connsiteY5-28" fmla="*/ 1714203 h 1879306"/>
              <a:gd name="connsiteX6-29" fmla="*/ 88774 w 4163416"/>
              <a:gd name="connsiteY6-30" fmla="*/ 119866 h 1879306"/>
              <a:gd name="connsiteX7-31" fmla="*/ 16541 w 4163416"/>
              <a:gd name="connsiteY7-32" fmla="*/ 31437 h 1879306"/>
              <a:gd name="connsiteX8-33" fmla="*/ 0 w 4163416"/>
              <a:gd name="connsiteY8-34" fmla="*/ 1 h 1879306"/>
              <a:gd name="connsiteX9-35" fmla="*/ 2093688 w 4163416"/>
              <a:gd name="connsiteY9-36" fmla="*/ 91440 h 1879306"/>
              <a:gd name="connsiteX0-37" fmla="*/ 2002248 w 4163416"/>
              <a:gd name="connsiteY0-38" fmla="*/ 0 h 1879306"/>
              <a:gd name="connsiteX1-39" fmla="*/ 4163416 w 4163416"/>
              <a:gd name="connsiteY1-40" fmla="*/ 1 h 1879306"/>
              <a:gd name="connsiteX2-41" fmla="*/ 4146874 w 4163416"/>
              <a:gd name="connsiteY2-42" fmla="*/ 31437 h 1879306"/>
              <a:gd name="connsiteX3-43" fmla="*/ 4074640 w 4163416"/>
              <a:gd name="connsiteY3-44" fmla="*/ 119866 h 1879306"/>
              <a:gd name="connsiteX4-45" fmla="*/ 2480303 w 4163416"/>
              <a:gd name="connsiteY4-46" fmla="*/ 1714203 h 1879306"/>
              <a:gd name="connsiteX5-47" fmla="*/ 1683111 w 4163416"/>
              <a:gd name="connsiteY5-48" fmla="*/ 1714203 h 1879306"/>
              <a:gd name="connsiteX6-49" fmla="*/ 88774 w 4163416"/>
              <a:gd name="connsiteY6-50" fmla="*/ 119866 h 1879306"/>
              <a:gd name="connsiteX7-51" fmla="*/ 16541 w 4163416"/>
              <a:gd name="connsiteY7-52" fmla="*/ 31437 h 1879306"/>
              <a:gd name="connsiteX8-53" fmla="*/ 0 w 4163416"/>
              <a:gd name="connsiteY8-54" fmla="*/ 1 h 1879306"/>
              <a:gd name="connsiteX0-55" fmla="*/ 4163416 w 4163416"/>
              <a:gd name="connsiteY0-56" fmla="*/ 0 h 1879305"/>
              <a:gd name="connsiteX1-57" fmla="*/ 4146874 w 4163416"/>
              <a:gd name="connsiteY1-58" fmla="*/ 31436 h 1879305"/>
              <a:gd name="connsiteX2-59" fmla="*/ 4074640 w 4163416"/>
              <a:gd name="connsiteY2-60" fmla="*/ 119865 h 1879305"/>
              <a:gd name="connsiteX3-61" fmla="*/ 2480303 w 4163416"/>
              <a:gd name="connsiteY3-62" fmla="*/ 1714202 h 1879305"/>
              <a:gd name="connsiteX4-63" fmla="*/ 1683111 w 4163416"/>
              <a:gd name="connsiteY4-64" fmla="*/ 1714202 h 1879305"/>
              <a:gd name="connsiteX5-65" fmla="*/ 88774 w 4163416"/>
              <a:gd name="connsiteY5-66" fmla="*/ 119865 h 1879305"/>
              <a:gd name="connsiteX6-67" fmla="*/ 16541 w 4163416"/>
              <a:gd name="connsiteY6-68" fmla="*/ 31436 h 1879305"/>
              <a:gd name="connsiteX7-69" fmla="*/ 0 w 4163416"/>
              <a:gd name="connsiteY7-70" fmla="*/ 0 h 187930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4163416" h="1879305">
                <a:moveTo>
                  <a:pt x="4163416" y="0"/>
                </a:moveTo>
                <a:lnTo>
                  <a:pt x="4146874" y="31436"/>
                </a:lnTo>
                <a:cubicBezTo>
                  <a:pt x="4126236" y="62693"/>
                  <a:pt x="4102157" y="92348"/>
                  <a:pt x="4074640" y="119865"/>
                </a:cubicBezTo>
                <a:lnTo>
                  <a:pt x="2480303" y="1714202"/>
                </a:lnTo>
                <a:cubicBezTo>
                  <a:pt x="2260165" y="1934340"/>
                  <a:pt x="1903250" y="1934340"/>
                  <a:pt x="1683111" y="1714202"/>
                </a:cubicBezTo>
                <a:lnTo>
                  <a:pt x="88774" y="119865"/>
                </a:lnTo>
                <a:cubicBezTo>
                  <a:pt x="61257" y="92348"/>
                  <a:pt x="37179" y="62693"/>
                  <a:pt x="16541" y="31436"/>
                </a:cubicBezTo>
                <a:lnTo>
                  <a:pt x="0" y="0"/>
                </a:ln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800">
                <a:solidFill>
                  <a:schemeClr val="lt1"/>
                </a:solidFill>
              </a:defRPr>
            </a:lvl1pPr>
          </a:lstStyle>
          <a:p>
            <a:pPr marL="0" lvl="0" algn="ct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1DC28D3-987D-401E-95A8-72784AD93D33}" type="datetimeFigureOut">
              <a:rPr lang="zh-CN" altLang="en-US" smtClean="0"/>
              <a:t>2022/1/18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F7A4A5A-5C6D-4E6F-81A3-06DF189A7A65}"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13" name="任意多边形: 形状 12"/>
          <p:cNvSpPr>
            <a:spLocks noGrp="1"/>
          </p:cNvSpPr>
          <p:nvPr>
            <p:ph type="pic" sz="quarter" idx="10"/>
          </p:nvPr>
        </p:nvSpPr>
        <p:spPr>
          <a:xfrm>
            <a:off x="1295495" y="1716603"/>
            <a:ext cx="4262993" cy="4262992"/>
          </a:xfrm>
          <a:custGeom>
            <a:avLst/>
            <a:gdLst>
              <a:gd name="connsiteX0" fmla="*/ 2187077 w 4262993"/>
              <a:gd name="connsiteY0" fmla="*/ 0 h 4262992"/>
              <a:gd name="connsiteX1" fmla="*/ 2323431 w 4262993"/>
              <a:gd name="connsiteY1" fmla="*/ 56479 h 4262992"/>
              <a:gd name="connsiteX2" fmla="*/ 4206514 w 4262993"/>
              <a:gd name="connsiteY2" fmla="*/ 1939563 h 4262992"/>
              <a:gd name="connsiteX3" fmla="*/ 4206514 w 4262993"/>
              <a:gd name="connsiteY3" fmla="*/ 2212270 h 4262992"/>
              <a:gd name="connsiteX4" fmla="*/ 2212271 w 4262993"/>
              <a:gd name="connsiteY4" fmla="*/ 4206513 h 4262992"/>
              <a:gd name="connsiteX5" fmla="*/ 1939564 w 4262993"/>
              <a:gd name="connsiteY5" fmla="*/ 4206513 h 4262992"/>
              <a:gd name="connsiteX6" fmla="*/ 56480 w 4262993"/>
              <a:gd name="connsiteY6" fmla="*/ 2323430 h 4262992"/>
              <a:gd name="connsiteX7" fmla="*/ 56480 w 4262993"/>
              <a:gd name="connsiteY7" fmla="*/ 2050723 h 4262992"/>
              <a:gd name="connsiteX8" fmla="*/ 2050724 w 4262993"/>
              <a:gd name="connsiteY8" fmla="*/ 56479 h 4262992"/>
              <a:gd name="connsiteX9" fmla="*/ 2187077 w 4262993"/>
              <a:gd name="connsiteY9" fmla="*/ 0 h 4262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62993" h="4262992">
                <a:moveTo>
                  <a:pt x="2187077" y="0"/>
                </a:moveTo>
                <a:cubicBezTo>
                  <a:pt x="2236427" y="0"/>
                  <a:pt x="2285777" y="18826"/>
                  <a:pt x="2323431" y="56479"/>
                </a:cubicBezTo>
                <a:lnTo>
                  <a:pt x="4206514" y="1939563"/>
                </a:lnTo>
                <a:cubicBezTo>
                  <a:pt x="4281820" y="2014869"/>
                  <a:pt x="4281820" y="2136963"/>
                  <a:pt x="4206514" y="2212270"/>
                </a:cubicBezTo>
                <a:lnTo>
                  <a:pt x="2212271" y="4206513"/>
                </a:lnTo>
                <a:cubicBezTo>
                  <a:pt x="2136964" y="4281819"/>
                  <a:pt x="2014870" y="4281819"/>
                  <a:pt x="1939564" y="4206513"/>
                </a:cubicBezTo>
                <a:lnTo>
                  <a:pt x="56480" y="2323430"/>
                </a:lnTo>
                <a:cubicBezTo>
                  <a:pt x="-18826" y="2248123"/>
                  <a:pt x="-18826" y="2126029"/>
                  <a:pt x="56480" y="2050723"/>
                </a:cubicBezTo>
                <a:lnTo>
                  <a:pt x="2050724" y="56479"/>
                </a:lnTo>
                <a:cubicBezTo>
                  <a:pt x="2088377" y="18826"/>
                  <a:pt x="2137727" y="0"/>
                  <a:pt x="2187077" y="0"/>
                </a:cubicBezTo>
                <a:close/>
              </a:path>
            </a:pathLst>
          </a:custGeom>
        </p:spPr>
        <p:txBody>
          <a:bodyPr wrap="square">
            <a:noAutofit/>
          </a:bodyPr>
          <a:lstStyle/>
          <a:p>
            <a:endParaRPr lang="zh-CN" altLang="en-US"/>
          </a:p>
        </p:txBody>
      </p:sp>
      <p:sp>
        <p:nvSpPr>
          <p:cNvPr id="14" name="任意多边形: 形状 13"/>
          <p:cNvSpPr>
            <a:spLocks noGrp="1"/>
          </p:cNvSpPr>
          <p:nvPr>
            <p:ph type="pic" sz="quarter" idx="11"/>
          </p:nvPr>
        </p:nvSpPr>
        <p:spPr>
          <a:xfrm>
            <a:off x="5349054" y="2130866"/>
            <a:ext cx="2011319" cy="2011318"/>
          </a:xfrm>
          <a:custGeom>
            <a:avLst/>
            <a:gdLst>
              <a:gd name="connsiteX0" fmla="*/ 1031884 w 2011319"/>
              <a:gd name="connsiteY0" fmla="*/ 0 h 2011318"/>
              <a:gd name="connsiteX1" fmla="*/ 1096217 w 2011319"/>
              <a:gd name="connsiteY1" fmla="*/ 26647 h 2011318"/>
              <a:gd name="connsiteX2" fmla="*/ 1984672 w 2011319"/>
              <a:gd name="connsiteY2" fmla="*/ 915103 h 2011318"/>
              <a:gd name="connsiteX3" fmla="*/ 1984672 w 2011319"/>
              <a:gd name="connsiteY3" fmla="*/ 1043769 h 2011318"/>
              <a:gd name="connsiteX4" fmla="*/ 1043770 w 2011319"/>
              <a:gd name="connsiteY4" fmla="*/ 1984671 h 2011318"/>
              <a:gd name="connsiteX5" fmla="*/ 915104 w 2011319"/>
              <a:gd name="connsiteY5" fmla="*/ 1984671 h 2011318"/>
              <a:gd name="connsiteX6" fmla="*/ 26648 w 2011319"/>
              <a:gd name="connsiteY6" fmla="*/ 1096215 h 2011318"/>
              <a:gd name="connsiteX7" fmla="*/ 26648 w 2011319"/>
              <a:gd name="connsiteY7" fmla="*/ 967549 h 2011318"/>
              <a:gd name="connsiteX8" fmla="*/ 967550 w 2011319"/>
              <a:gd name="connsiteY8" fmla="*/ 26647 h 2011318"/>
              <a:gd name="connsiteX9" fmla="*/ 1031884 w 2011319"/>
              <a:gd name="connsiteY9" fmla="*/ 0 h 2011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1319" h="2011318">
                <a:moveTo>
                  <a:pt x="1031884" y="0"/>
                </a:moveTo>
                <a:cubicBezTo>
                  <a:pt x="1055168" y="0"/>
                  <a:pt x="1078452" y="8882"/>
                  <a:pt x="1096217" y="26647"/>
                </a:cubicBezTo>
                <a:lnTo>
                  <a:pt x="1984672" y="915103"/>
                </a:lnTo>
                <a:cubicBezTo>
                  <a:pt x="2020202" y="950633"/>
                  <a:pt x="2020202" y="1008239"/>
                  <a:pt x="1984672" y="1043769"/>
                </a:cubicBezTo>
                <a:lnTo>
                  <a:pt x="1043770" y="1984671"/>
                </a:lnTo>
                <a:cubicBezTo>
                  <a:pt x="1008240" y="2020201"/>
                  <a:pt x="950634" y="2020201"/>
                  <a:pt x="915104" y="1984671"/>
                </a:cubicBezTo>
                <a:lnTo>
                  <a:pt x="26648" y="1096215"/>
                </a:lnTo>
                <a:cubicBezTo>
                  <a:pt x="-8882" y="1060685"/>
                  <a:pt x="-8882" y="1003079"/>
                  <a:pt x="26648" y="967549"/>
                </a:cubicBezTo>
                <a:lnTo>
                  <a:pt x="967550" y="26647"/>
                </a:lnTo>
                <a:cubicBezTo>
                  <a:pt x="985315" y="8882"/>
                  <a:pt x="1008599" y="0"/>
                  <a:pt x="1031884" y="0"/>
                </a:cubicBezTo>
                <a:close/>
              </a:path>
            </a:pathLst>
          </a:custGeom>
        </p:spPr>
        <p:txBody>
          <a:bodyPr wrap="square">
            <a:noAutofit/>
          </a:bodyPr>
          <a:lstStyle/>
          <a:p>
            <a:endParaRPr lang="zh-CN" altLang="en-US"/>
          </a:p>
        </p:txBody>
      </p:sp>
      <p:sp>
        <p:nvSpPr>
          <p:cNvPr id="15" name="任意多边形: 形状 14"/>
          <p:cNvSpPr>
            <a:spLocks noGrp="1"/>
          </p:cNvSpPr>
          <p:nvPr>
            <p:ph type="pic" sz="quarter" idx="12"/>
          </p:nvPr>
        </p:nvSpPr>
        <p:spPr>
          <a:xfrm>
            <a:off x="4739453" y="4010466"/>
            <a:ext cx="2011319" cy="2011318"/>
          </a:xfrm>
          <a:custGeom>
            <a:avLst/>
            <a:gdLst>
              <a:gd name="connsiteX0" fmla="*/ 1031884 w 2011319"/>
              <a:gd name="connsiteY0" fmla="*/ 0 h 2011318"/>
              <a:gd name="connsiteX1" fmla="*/ 1096217 w 2011319"/>
              <a:gd name="connsiteY1" fmla="*/ 26647 h 2011318"/>
              <a:gd name="connsiteX2" fmla="*/ 1984672 w 2011319"/>
              <a:gd name="connsiteY2" fmla="*/ 915103 h 2011318"/>
              <a:gd name="connsiteX3" fmla="*/ 1984672 w 2011319"/>
              <a:gd name="connsiteY3" fmla="*/ 1043769 h 2011318"/>
              <a:gd name="connsiteX4" fmla="*/ 1043770 w 2011319"/>
              <a:gd name="connsiteY4" fmla="*/ 1984671 h 2011318"/>
              <a:gd name="connsiteX5" fmla="*/ 915104 w 2011319"/>
              <a:gd name="connsiteY5" fmla="*/ 1984671 h 2011318"/>
              <a:gd name="connsiteX6" fmla="*/ 26648 w 2011319"/>
              <a:gd name="connsiteY6" fmla="*/ 1096216 h 2011318"/>
              <a:gd name="connsiteX7" fmla="*/ 26648 w 2011319"/>
              <a:gd name="connsiteY7" fmla="*/ 967549 h 2011318"/>
              <a:gd name="connsiteX8" fmla="*/ 967550 w 2011319"/>
              <a:gd name="connsiteY8" fmla="*/ 26647 h 2011318"/>
              <a:gd name="connsiteX9" fmla="*/ 1031884 w 2011319"/>
              <a:gd name="connsiteY9" fmla="*/ 0 h 2011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1319" h="2011318">
                <a:moveTo>
                  <a:pt x="1031884" y="0"/>
                </a:moveTo>
                <a:cubicBezTo>
                  <a:pt x="1055168" y="0"/>
                  <a:pt x="1078452" y="8882"/>
                  <a:pt x="1096217" y="26647"/>
                </a:cubicBezTo>
                <a:lnTo>
                  <a:pt x="1984672" y="915103"/>
                </a:lnTo>
                <a:cubicBezTo>
                  <a:pt x="2020202" y="950633"/>
                  <a:pt x="2020202" y="1008239"/>
                  <a:pt x="1984672" y="1043769"/>
                </a:cubicBezTo>
                <a:lnTo>
                  <a:pt x="1043770" y="1984671"/>
                </a:lnTo>
                <a:cubicBezTo>
                  <a:pt x="1008240" y="2020201"/>
                  <a:pt x="950634" y="2020201"/>
                  <a:pt x="915104" y="1984671"/>
                </a:cubicBezTo>
                <a:lnTo>
                  <a:pt x="26648" y="1096216"/>
                </a:lnTo>
                <a:cubicBezTo>
                  <a:pt x="-8882" y="1060686"/>
                  <a:pt x="-8882" y="1003079"/>
                  <a:pt x="26648" y="967549"/>
                </a:cubicBezTo>
                <a:lnTo>
                  <a:pt x="967550" y="26647"/>
                </a:lnTo>
                <a:cubicBezTo>
                  <a:pt x="985315" y="8882"/>
                  <a:pt x="1008600" y="0"/>
                  <a:pt x="1031884" y="0"/>
                </a:cubicBezTo>
                <a:close/>
              </a:path>
            </a:pathLst>
          </a:custGeom>
        </p:spPr>
        <p:txBody>
          <a:bodyPr wrap="square">
            <a:noAutofit/>
          </a:bodyPr>
          <a:lstStyle/>
          <a:p>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14" name="任意多边形: 形状 13"/>
          <p:cNvSpPr>
            <a:spLocks noGrp="1"/>
          </p:cNvSpPr>
          <p:nvPr>
            <p:ph type="pic" sz="quarter" idx="13"/>
          </p:nvPr>
        </p:nvSpPr>
        <p:spPr>
          <a:xfrm>
            <a:off x="4315366" y="2034973"/>
            <a:ext cx="2093747" cy="1201420"/>
          </a:xfrm>
          <a:custGeom>
            <a:avLst/>
            <a:gdLst>
              <a:gd name="connsiteX0" fmla="*/ 115228 w 2093747"/>
              <a:gd name="connsiteY0" fmla="*/ 0 h 1201420"/>
              <a:gd name="connsiteX1" fmla="*/ 1978519 w 2093747"/>
              <a:gd name="connsiteY1" fmla="*/ 0 h 1201420"/>
              <a:gd name="connsiteX2" fmla="*/ 2093747 w 2093747"/>
              <a:gd name="connsiteY2" fmla="*/ 115228 h 1201420"/>
              <a:gd name="connsiteX3" fmla="*/ 2093747 w 2093747"/>
              <a:gd name="connsiteY3" fmla="*/ 1086192 h 1201420"/>
              <a:gd name="connsiteX4" fmla="*/ 1978519 w 2093747"/>
              <a:gd name="connsiteY4" fmla="*/ 1201420 h 1201420"/>
              <a:gd name="connsiteX5" fmla="*/ 115228 w 2093747"/>
              <a:gd name="connsiteY5" fmla="*/ 1201420 h 1201420"/>
              <a:gd name="connsiteX6" fmla="*/ 0 w 2093747"/>
              <a:gd name="connsiteY6" fmla="*/ 1086192 h 1201420"/>
              <a:gd name="connsiteX7" fmla="*/ 0 w 2093747"/>
              <a:gd name="connsiteY7" fmla="*/ 115228 h 1201420"/>
              <a:gd name="connsiteX8" fmla="*/ 115228 w 2093747"/>
              <a:gd name="connsiteY8" fmla="*/ 0 h 1201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3747" h="1201420">
                <a:moveTo>
                  <a:pt x="115228" y="0"/>
                </a:moveTo>
                <a:lnTo>
                  <a:pt x="1978519" y="0"/>
                </a:lnTo>
                <a:cubicBezTo>
                  <a:pt x="2042158" y="0"/>
                  <a:pt x="2093747" y="51589"/>
                  <a:pt x="2093747" y="115228"/>
                </a:cubicBezTo>
                <a:lnTo>
                  <a:pt x="2093747" y="1086192"/>
                </a:lnTo>
                <a:cubicBezTo>
                  <a:pt x="2093747" y="1149831"/>
                  <a:pt x="2042158" y="1201420"/>
                  <a:pt x="1978519" y="1201420"/>
                </a:cubicBezTo>
                <a:lnTo>
                  <a:pt x="115228" y="1201420"/>
                </a:lnTo>
                <a:cubicBezTo>
                  <a:pt x="51589" y="1201420"/>
                  <a:pt x="0" y="1149831"/>
                  <a:pt x="0" y="1086192"/>
                </a:cubicBezTo>
                <a:lnTo>
                  <a:pt x="0" y="115228"/>
                </a:lnTo>
                <a:cubicBezTo>
                  <a:pt x="0" y="51589"/>
                  <a:pt x="51589" y="0"/>
                  <a:pt x="115228" y="0"/>
                </a:cubicBezTo>
                <a:close/>
              </a:path>
            </a:pathLst>
          </a:custGeom>
        </p:spPr>
        <p:txBody>
          <a:bodyPr wrap="square">
            <a:noAutofit/>
          </a:bodyPr>
          <a:lstStyle/>
          <a:p>
            <a:endParaRPr lang="zh-CN" altLang="en-US"/>
          </a:p>
        </p:txBody>
      </p:sp>
      <p:sp>
        <p:nvSpPr>
          <p:cNvPr id="15" name="任意多边形: 形状 14"/>
          <p:cNvSpPr>
            <a:spLocks noGrp="1"/>
          </p:cNvSpPr>
          <p:nvPr>
            <p:ph type="pic" sz="quarter" idx="14"/>
          </p:nvPr>
        </p:nvSpPr>
        <p:spPr>
          <a:xfrm>
            <a:off x="4315366" y="3368473"/>
            <a:ext cx="2093747" cy="2298700"/>
          </a:xfrm>
          <a:custGeom>
            <a:avLst/>
            <a:gdLst>
              <a:gd name="connsiteX0" fmla="*/ 107849 w 2093747"/>
              <a:gd name="connsiteY0" fmla="*/ 0 h 2298700"/>
              <a:gd name="connsiteX1" fmla="*/ 1985898 w 2093747"/>
              <a:gd name="connsiteY1" fmla="*/ 0 h 2298700"/>
              <a:gd name="connsiteX2" fmla="*/ 2093747 w 2093747"/>
              <a:gd name="connsiteY2" fmla="*/ 107849 h 2298700"/>
              <a:gd name="connsiteX3" fmla="*/ 2093747 w 2093747"/>
              <a:gd name="connsiteY3" fmla="*/ 2190851 h 2298700"/>
              <a:gd name="connsiteX4" fmla="*/ 1985898 w 2093747"/>
              <a:gd name="connsiteY4" fmla="*/ 2298700 h 2298700"/>
              <a:gd name="connsiteX5" fmla="*/ 107849 w 2093747"/>
              <a:gd name="connsiteY5" fmla="*/ 2298700 h 2298700"/>
              <a:gd name="connsiteX6" fmla="*/ 0 w 2093747"/>
              <a:gd name="connsiteY6" fmla="*/ 2190851 h 2298700"/>
              <a:gd name="connsiteX7" fmla="*/ 0 w 2093747"/>
              <a:gd name="connsiteY7" fmla="*/ 107849 h 2298700"/>
              <a:gd name="connsiteX8" fmla="*/ 107849 w 2093747"/>
              <a:gd name="connsiteY8" fmla="*/ 0 h 229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3747" h="2298700">
                <a:moveTo>
                  <a:pt x="107849" y="0"/>
                </a:moveTo>
                <a:lnTo>
                  <a:pt x="1985898" y="0"/>
                </a:lnTo>
                <a:cubicBezTo>
                  <a:pt x="2045461" y="0"/>
                  <a:pt x="2093747" y="48286"/>
                  <a:pt x="2093747" y="107849"/>
                </a:cubicBezTo>
                <a:lnTo>
                  <a:pt x="2093747" y="2190851"/>
                </a:lnTo>
                <a:cubicBezTo>
                  <a:pt x="2093747" y="2250414"/>
                  <a:pt x="2045461" y="2298700"/>
                  <a:pt x="1985898" y="2298700"/>
                </a:cubicBezTo>
                <a:lnTo>
                  <a:pt x="107849" y="2298700"/>
                </a:lnTo>
                <a:cubicBezTo>
                  <a:pt x="48286" y="2298700"/>
                  <a:pt x="0" y="2250414"/>
                  <a:pt x="0" y="2190851"/>
                </a:cubicBezTo>
                <a:lnTo>
                  <a:pt x="0" y="107849"/>
                </a:lnTo>
                <a:cubicBezTo>
                  <a:pt x="0" y="48286"/>
                  <a:pt x="48286" y="0"/>
                  <a:pt x="107849" y="0"/>
                </a:cubicBezTo>
                <a:close/>
              </a:path>
            </a:pathLst>
          </a:custGeom>
        </p:spPr>
        <p:txBody>
          <a:bodyPr wrap="square">
            <a:noAutofit/>
          </a:bodyPr>
          <a:lstStyle/>
          <a:p>
            <a:endParaRPr lang="zh-CN" altLang="en-US"/>
          </a:p>
        </p:txBody>
      </p:sp>
      <p:sp>
        <p:nvSpPr>
          <p:cNvPr id="13" name="任意多边形: 形状 12"/>
          <p:cNvSpPr>
            <a:spLocks noGrp="1"/>
          </p:cNvSpPr>
          <p:nvPr>
            <p:ph type="pic" sz="quarter" idx="15"/>
          </p:nvPr>
        </p:nvSpPr>
        <p:spPr>
          <a:xfrm>
            <a:off x="6596436" y="2034973"/>
            <a:ext cx="4773780" cy="3632200"/>
          </a:xfrm>
          <a:custGeom>
            <a:avLst/>
            <a:gdLst>
              <a:gd name="connsiteX0" fmla="*/ 187095 w 4773780"/>
              <a:gd name="connsiteY0" fmla="*/ 0 h 3632200"/>
              <a:gd name="connsiteX1" fmla="*/ 4586685 w 4773780"/>
              <a:gd name="connsiteY1" fmla="*/ 0 h 3632200"/>
              <a:gd name="connsiteX2" fmla="*/ 4773780 w 4773780"/>
              <a:gd name="connsiteY2" fmla="*/ 187095 h 3632200"/>
              <a:gd name="connsiteX3" fmla="*/ 4773780 w 4773780"/>
              <a:gd name="connsiteY3" fmla="*/ 3445105 h 3632200"/>
              <a:gd name="connsiteX4" fmla="*/ 4586685 w 4773780"/>
              <a:gd name="connsiteY4" fmla="*/ 3632200 h 3632200"/>
              <a:gd name="connsiteX5" fmla="*/ 187095 w 4773780"/>
              <a:gd name="connsiteY5" fmla="*/ 3632200 h 3632200"/>
              <a:gd name="connsiteX6" fmla="*/ 0 w 4773780"/>
              <a:gd name="connsiteY6" fmla="*/ 3445105 h 3632200"/>
              <a:gd name="connsiteX7" fmla="*/ 0 w 4773780"/>
              <a:gd name="connsiteY7" fmla="*/ 187095 h 3632200"/>
              <a:gd name="connsiteX8" fmla="*/ 187095 w 4773780"/>
              <a:gd name="connsiteY8" fmla="*/ 0 h 363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73780" h="3632200">
                <a:moveTo>
                  <a:pt x="187095" y="0"/>
                </a:moveTo>
                <a:lnTo>
                  <a:pt x="4586685" y="0"/>
                </a:lnTo>
                <a:cubicBezTo>
                  <a:pt x="4690015" y="0"/>
                  <a:pt x="4773780" y="83765"/>
                  <a:pt x="4773780" y="187095"/>
                </a:cubicBezTo>
                <a:lnTo>
                  <a:pt x="4773780" y="3445105"/>
                </a:lnTo>
                <a:cubicBezTo>
                  <a:pt x="4773780" y="3548435"/>
                  <a:pt x="4690015" y="3632200"/>
                  <a:pt x="4586685" y="3632200"/>
                </a:cubicBezTo>
                <a:lnTo>
                  <a:pt x="187095" y="3632200"/>
                </a:lnTo>
                <a:cubicBezTo>
                  <a:pt x="83765" y="3632200"/>
                  <a:pt x="0" y="3548435"/>
                  <a:pt x="0" y="3445105"/>
                </a:cubicBezTo>
                <a:lnTo>
                  <a:pt x="0" y="187095"/>
                </a:lnTo>
                <a:cubicBezTo>
                  <a:pt x="0" y="83765"/>
                  <a:pt x="83765" y="0"/>
                  <a:pt x="187095" y="0"/>
                </a:cubicBezTo>
                <a:close/>
              </a:path>
            </a:pathLst>
          </a:custGeom>
        </p:spPr>
        <p:txBody>
          <a:bodyPr wrap="square">
            <a:noAutofit/>
          </a:bodyPr>
          <a:lstStyle/>
          <a:p>
            <a:endParaRPr lang="zh-CN" altLang="en-US"/>
          </a:p>
        </p:txBody>
      </p:sp>
      <p:sp>
        <p:nvSpPr>
          <p:cNvPr id="3" name="日期占位符 2"/>
          <p:cNvSpPr>
            <a:spLocks noGrp="1"/>
          </p:cNvSpPr>
          <p:nvPr>
            <p:ph type="dt" sz="half" idx="10"/>
          </p:nvPr>
        </p:nvSpPr>
        <p:spPr/>
        <p:txBody>
          <a:bodyPr/>
          <a:lstStyle/>
          <a:p>
            <a:fld id="{B1DC28D3-987D-401E-95A8-72784AD93D33}" type="datetimeFigureOut">
              <a:rPr lang="zh-CN" altLang="en-US" smtClean="0"/>
              <a:t>2022/1/18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F7A4A5A-5C6D-4E6F-81A3-06DF189A7A65}"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6" name="任意多边形: 形状 25"/>
          <p:cNvSpPr>
            <a:spLocks noGrp="1"/>
          </p:cNvSpPr>
          <p:nvPr>
            <p:ph type="pic" sz="quarter" idx="18"/>
          </p:nvPr>
        </p:nvSpPr>
        <p:spPr>
          <a:xfrm>
            <a:off x="9089489" y="3405481"/>
            <a:ext cx="1599710" cy="1599710"/>
          </a:xfrm>
          <a:custGeom>
            <a:avLst/>
            <a:gdLst>
              <a:gd name="connsiteX0" fmla="*/ 799855 w 1599710"/>
              <a:gd name="connsiteY0" fmla="*/ 0 h 1599710"/>
              <a:gd name="connsiteX1" fmla="*/ 947591 w 1599710"/>
              <a:gd name="connsiteY1" fmla="*/ 61194 h 1599710"/>
              <a:gd name="connsiteX2" fmla="*/ 1538516 w 1599710"/>
              <a:gd name="connsiteY2" fmla="*/ 652119 h 1599710"/>
              <a:gd name="connsiteX3" fmla="*/ 1538516 w 1599710"/>
              <a:gd name="connsiteY3" fmla="*/ 947591 h 1599710"/>
              <a:gd name="connsiteX4" fmla="*/ 947591 w 1599710"/>
              <a:gd name="connsiteY4" fmla="*/ 1538516 h 1599710"/>
              <a:gd name="connsiteX5" fmla="*/ 652119 w 1599710"/>
              <a:gd name="connsiteY5" fmla="*/ 1538516 h 1599710"/>
              <a:gd name="connsiteX6" fmla="*/ 61194 w 1599710"/>
              <a:gd name="connsiteY6" fmla="*/ 947591 h 1599710"/>
              <a:gd name="connsiteX7" fmla="*/ 61194 w 1599710"/>
              <a:gd name="connsiteY7" fmla="*/ 652119 h 1599710"/>
              <a:gd name="connsiteX8" fmla="*/ 652119 w 1599710"/>
              <a:gd name="connsiteY8" fmla="*/ 61194 h 1599710"/>
              <a:gd name="connsiteX9" fmla="*/ 799855 w 1599710"/>
              <a:gd name="connsiteY9" fmla="*/ 0 h 159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9710" h="1599710">
                <a:moveTo>
                  <a:pt x="799855" y="0"/>
                </a:moveTo>
                <a:cubicBezTo>
                  <a:pt x="853325" y="0"/>
                  <a:pt x="906795" y="20398"/>
                  <a:pt x="947591" y="61194"/>
                </a:cubicBezTo>
                <a:lnTo>
                  <a:pt x="1538516" y="652119"/>
                </a:lnTo>
                <a:cubicBezTo>
                  <a:pt x="1620108" y="733712"/>
                  <a:pt x="1620108" y="865999"/>
                  <a:pt x="1538516" y="947591"/>
                </a:cubicBezTo>
                <a:lnTo>
                  <a:pt x="947591" y="1538516"/>
                </a:lnTo>
                <a:cubicBezTo>
                  <a:pt x="865998" y="1620108"/>
                  <a:pt x="733712" y="1620108"/>
                  <a:pt x="652119" y="1538516"/>
                </a:cubicBezTo>
                <a:lnTo>
                  <a:pt x="61194" y="947591"/>
                </a:lnTo>
                <a:cubicBezTo>
                  <a:pt x="-20398" y="865999"/>
                  <a:pt x="-20398" y="733712"/>
                  <a:pt x="61194" y="652119"/>
                </a:cubicBezTo>
                <a:lnTo>
                  <a:pt x="652119" y="61194"/>
                </a:lnTo>
                <a:cubicBezTo>
                  <a:pt x="692916" y="20398"/>
                  <a:pt x="746385" y="0"/>
                  <a:pt x="799855" y="0"/>
                </a:cubicBezTo>
                <a:close/>
              </a:path>
            </a:pathLst>
          </a:custGeom>
        </p:spPr>
        <p:txBody>
          <a:bodyPr wrap="square">
            <a:noAutofit/>
          </a:bodyPr>
          <a:lstStyle/>
          <a:p>
            <a:endParaRPr lang="zh-CN" altLang="en-US"/>
          </a:p>
        </p:txBody>
      </p:sp>
      <p:sp>
        <p:nvSpPr>
          <p:cNvPr id="31" name="任意多边形: 形状 30"/>
          <p:cNvSpPr>
            <a:spLocks noGrp="1"/>
          </p:cNvSpPr>
          <p:nvPr>
            <p:ph type="pic" sz="quarter" idx="14"/>
          </p:nvPr>
        </p:nvSpPr>
        <p:spPr>
          <a:xfrm>
            <a:off x="1538935" y="3405481"/>
            <a:ext cx="1599710" cy="1599710"/>
          </a:xfrm>
          <a:custGeom>
            <a:avLst/>
            <a:gdLst>
              <a:gd name="connsiteX0" fmla="*/ 799855 w 1599710"/>
              <a:gd name="connsiteY0" fmla="*/ 0 h 1599710"/>
              <a:gd name="connsiteX1" fmla="*/ 947591 w 1599710"/>
              <a:gd name="connsiteY1" fmla="*/ 61194 h 1599710"/>
              <a:gd name="connsiteX2" fmla="*/ 1538516 w 1599710"/>
              <a:gd name="connsiteY2" fmla="*/ 652119 h 1599710"/>
              <a:gd name="connsiteX3" fmla="*/ 1538516 w 1599710"/>
              <a:gd name="connsiteY3" fmla="*/ 947591 h 1599710"/>
              <a:gd name="connsiteX4" fmla="*/ 947591 w 1599710"/>
              <a:gd name="connsiteY4" fmla="*/ 1538516 h 1599710"/>
              <a:gd name="connsiteX5" fmla="*/ 652119 w 1599710"/>
              <a:gd name="connsiteY5" fmla="*/ 1538516 h 1599710"/>
              <a:gd name="connsiteX6" fmla="*/ 61194 w 1599710"/>
              <a:gd name="connsiteY6" fmla="*/ 947591 h 1599710"/>
              <a:gd name="connsiteX7" fmla="*/ 61194 w 1599710"/>
              <a:gd name="connsiteY7" fmla="*/ 652119 h 1599710"/>
              <a:gd name="connsiteX8" fmla="*/ 652119 w 1599710"/>
              <a:gd name="connsiteY8" fmla="*/ 61194 h 1599710"/>
              <a:gd name="connsiteX9" fmla="*/ 799855 w 1599710"/>
              <a:gd name="connsiteY9" fmla="*/ 0 h 159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9710" h="1599710">
                <a:moveTo>
                  <a:pt x="799855" y="0"/>
                </a:moveTo>
                <a:cubicBezTo>
                  <a:pt x="853325" y="0"/>
                  <a:pt x="906795" y="20398"/>
                  <a:pt x="947591" y="61194"/>
                </a:cubicBezTo>
                <a:lnTo>
                  <a:pt x="1538516" y="652119"/>
                </a:lnTo>
                <a:cubicBezTo>
                  <a:pt x="1620108" y="733712"/>
                  <a:pt x="1620108" y="865999"/>
                  <a:pt x="1538516" y="947591"/>
                </a:cubicBezTo>
                <a:lnTo>
                  <a:pt x="947591" y="1538516"/>
                </a:lnTo>
                <a:cubicBezTo>
                  <a:pt x="865999" y="1620108"/>
                  <a:pt x="733712" y="1620108"/>
                  <a:pt x="652119" y="1538516"/>
                </a:cubicBezTo>
                <a:lnTo>
                  <a:pt x="61194" y="947591"/>
                </a:lnTo>
                <a:cubicBezTo>
                  <a:pt x="-20398" y="865999"/>
                  <a:pt x="-20398" y="733712"/>
                  <a:pt x="61194" y="652119"/>
                </a:cubicBezTo>
                <a:lnTo>
                  <a:pt x="652119" y="61194"/>
                </a:lnTo>
                <a:cubicBezTo>
                  <a:pt x="692916" y="20398"/>
                  <a:pt x="746385" y="0"/>
                  <a:pt x="799855" y="0"/>
                </a:cubicBezTo>
                <a:close/>
              </a:path>
            </a:pathLst>
          </a:custGeom>
        </p:spPr>
        <p:txBody>
          <a:bodyPr wrap="square">
            <a:noAutofit/>
          </a:bodyPr>
          <a:lstStyle/>
          <a:p>
            <a:endParaRPr lang="zh-CN" altLang="en-US"/>
          </a:p>
        </p:txBody>
      </p:sp>
      <p:sp>
        <p:nvSpPr>
          <p:cNvPr id="32" name="任意多边形: 形状 31"/>
          <p:cNvSpPr>
            <a:spLocks noGrp="1"/>
          </p:cNvSpPr>
          <p:nvPr>
            <p:ph type="pic" sz="quarter" idx="15"/>
          </p:nvPr>
        </p:nvSpPr>
        <p:spPr>
          <a:xfrm>
            <a:off x="3426574" y="3405481"/>
            <a:ext cx="1599710" cy="1599710"/>
          </a:xfrm>
          <a:custGeom>
            <a:avLst/>
            <a:gdLst>
              <a:gd name="connsiteX0" fmla="*/ 799855 w 1599710"/>
              <a:gd name="connsiteY0" fmla="*/ 0 h 1599710"/>
              <a:gd name="connsiteX1" fmla="*/ 947591 w 1599710"/>
              <a:gd name="connsiteY1" fmla="*/ 61194 h 1599710"/>
              <a:gd name="connsiteX2" fmla="*/ 1538516 w 1599710"/>
              <a:gd name="connsiteY2" fmla="*/ 652119 h 1599710"/>
              <a:gd name="connsiteX3" fmla="*/ 1538516 w 1599710"/>
              <a:gd name="connsiteY3" fmla="*/ 947591 h 1599710"/>
              <a:gd name="connsiteX4" fmla="*/ 947591 w 1599710"/>
              <a:gd name="connsiteY4" fmla="*/ 1538516 h 1599710"/>
              <a:gd name="connsiteX5" fmla="*/ 652119 w 1599710"/>
              <a:gd name="connsiteY5" fmla="*/ 1538516 h 1599710"/>
              <a:gd name="connsiteX6" fmla="*/ 61194 w 1599710"/>
              <a:gd name="connsiteY6" fmla="*/ 947591 h 1599710"/>
              <a:gd name="connsiteX7" fmla="*/ 61194 w 1599710"/>
              <a:gd name="connsiteY7" fmla="*/ 652119 h 1599710"/>
              <a:gd name="connsiteX8" fmla="*/ 652119 w 1599710"/>
              <a:gd name="connsiteY8" fmla="*/ 61194 h 1599710"/>
              <a:gd name="connsiteX9" fmla="*/ 799855 w 1599710"/>
              <a:gd name="connsiteY9" fmla="*/ 0 h 159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9710" h="1599710">
                <a:moveTo>
                  <a:pt x="799855" y="0"/>
                </a:moveTo>
                <a:cubicBezTo>
                  <a:pt x="853325" y="0"/>
                  <a:pt x="906795" y="20398"/>
                  <a:pt x="947591" y="61194"/>
                </a:cubicBezTo>
                <a:lnTo>
                  <a:pt x="1538516" y="652119"/>
                </a:lnTo>
                <a:cubicBezTo>
                  <a:pt x="1620108" y="733712"/>
                  <a:pt x="1620108" y="865999"/>
                  <a:pt x="1538516" y="947591"/>
                </a:cubicBezTo>
                <a:lnTo>
                  <a:pt x="947591" y="1538516"/>
                </a:lnTo>
                <a:cubicBezTo>
                  <a:pt x="865999" y="1620108"/>
                  <a:pt x="733712" y="1620108"/>
                  <a:pt x="652119" y="1538516"/>
                </a:cubicBezTo>
                <a:lnTo>
                  <a:pt x="61194" y="947591"/>
                </a:lnTo>
                <a:cubicBezTo>
                  <a:pt x="-20398" y="865999"/>
                  <a:pt x="-20398" y="733712"/>
                  <a:pt x="61194" y="652119"/>
                </a:cubicBezTo>
                <a:lnTo>
                  <a:pt x="652119" y="61194"/>
                </a:lnTo>
                <a:cubicBezTo>
                  <a:pt x="692916" y="20398"/>
                  <a:pt x="746385" y="0"/>
                  <a:pt x="799855" y="0"/>
                </a:cubicBezTo>
                <a:close/>
              </a:path>
            </a:pathLst>
          </a:custGeom>
        </p:spPr>
        <p:txBody>
          <a:bodyPr wrap="square">
            <a:noAutofit/>
          </a:bodyPr>
          <a:lstStyle/>
          <a:p>
            <a:endParaRPr lang="zh-CN" altLang="en-US"/>
          </a:p>
        </p:txBody>
      </p:sp>
      <p:sp>
        <p:nvSpPr>
          <p:cNvPr id="33" name="任意多边形: 形状 32"/>
          <p:cNvSpPr>
            <a:spLocks noGrp="1"/>
          </p:cNvSpPr>
          <p:nvPr>
            <p:ph type="pic" sz="quarter" idx="16"/>
          </p:nvPr>
        </p:nvSpPr>
        <p:spPr>
          <a:xfrm>
            <a:off x="5314212" y="3405481"/>
            <a:ext cx="1599710" cy="1599710"/>
          </a:xfrm>
          <a:custGeom>
            <a:avLst/>
            <a:gdLst>
              <a:gd name="connsiteX0" fmla="*/ 799855 w 1599710"/>
              <a:gd name="connsiteY0" fmla="*/ 0 h 1599710"/>
              <a:gd name="connsiteX1" fmla="*/ 947591 w 1599710"/>
              <a:gd name="connsiteY1" fmla="*/ 61194 h 1599710"/>
              <a:gd name="connsiteX2" fmla="*/ 1538516 w 1599710"/>
              <a:gd name="connsiteY2" fmla="*/ 652119 h 1599710"/>
              <a:gd name="connsiteX3" fmla="*/ 1538516 w 1599710"/>
              <a:gd name="connsiteY3" fmla="*/ 947591 h 1599710"/>
              <a:gd name="connsiteX4" fmla="*/ 947591 w 1599710"/>
              <a:gd name="connsiteY4" fmla="*/ 1538516 h 1599710"/>
              <a:gd name="connsiteX5" fmla="*/ 652119 w 1599710"/>
              <a:gd name="connsiteY5" fmla="*/ 1538516 h 1599710"/>
              <a:gd name="connsiteX6" fmla="*/ 61195 w 1599710"/>
              <a:gd name="connsiteY6" fmla="*/ 947591 h 1599710"/>
              <a:gd name="connsiteX7" fmla="*/ 61195 w 1599710"/>
              <a:gd name="connsiteY7" fmla="*/ 652119 h 1599710"/>
              <a:gd name="connsiteX8" fmla="*/ 652119 w 1599710"/>
              <a:gd name="connsiteY8" fmla="*/ 61194 h 1599710"/>
              <a:gd name="connsiteX9" fmla="*/ 799855 w 1599710"/>
              <a:gd name="connsiteY9" fmla="*/ 0 h 159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9710" h="1599710">
                <a:moveTo>
                  <a:pt x="799855" y="0"/>
                </a:moveTo>
                <a:cubicBezTo>
                  <a:pt x="853325" y="0"/>
                  <a:pt x="906795" y="20398"/>
                  <a:pt x="947591" y="61194"/>
                </a:cubicBezTo>
                <a:lnTo>
                  <a:pt x="1538516" y="652119"/>
                </a:lnTo>
                <a:cubicBezTo>
                  <a:pt x="1620108" y="733712"/>
                  <a:pt x="1620108" y="865999"/>
                  <a:pt x="1538516" y="947591"/>
                </a:cubicBezTo>
                <a:lnTo>
                  <a:pt x="947591" y="1538516"/>
                </a:lnTo>
                <a:cubicBezTo>
                  <a:pt x="865999" y="1620108"/>
                  <a:pt x="733712" y="1620108"/>
                  <a:pt x="652119" y="1538516"/>
                </a:cubicBezTo>
                <a:lnTo>
                  <a:pt x="61195" y="947591"/>
                </a:lnTo>
                <a:cubicBezTo>
                  <a:pt x="-20398" y="865999"/>
                  <a:pt x="-20398" y="733712"/>
                  <a:pt x="61195" y="652119"/>
                </a:cubicBezTo>
                <a:lnTo>
                  <a:pt x="652119" y="61194"/>
                </a:lnTo>
                <a:cubicBezTo>
                  <a:pt x="692916" y="20398"/>
                  <a:pt x="746385" y="0"/>
                  <a:pt x="799855" y="0"/>
                </a:cubicBezTo>
                <a:close/>
              </a:path>
            </a:pathLst>
          </a:custGeom>
        </p:spPr>
        <p:txBody>
          <a:bodyPr wrap="square">
            <a:noAutofit/>
          </a:bodyPr>
          <a:lstStyle/>
          <a:p>
            <a:endParaRPr lang="zh-CN" altLang="en-US"/>
          </a:p>
        </p:txBody>
      </p:sp>
      <p:sp>
        <p:nvSpPr>
          <p:cNvPr id="34" name="任意多边形: 形状 33"/>
          <p:cNvSpPr>
            <a:spLocks noGrp="1"/>
          </p:cNvSpPr>
          <p:nvPr>
            <p:ph type="pic" sz="quarter" idx="17"/>
          </p:nvPr>
        </p:nvSpPr>
        <p:spPr>
          <a:xfrm>
            <a:off x="7201851" y="3405481"/>
            <a:ext cx="1599710" cy="1599710"/>
          </a:xfrm>
          <a:custGeom>
            <a:avLst/>
            <a:gdLst>
              <a:gd name="connsiteX0" fmla="*/ 799855 w 1599710"/>
              <a:gd name="connsiteY0" fmla="*/ 0 h 1599710"/>
              <a:gd name="connsiteX1" fmla="*/ 947591 w 1599710"/>
              <a:gd name="connsiteY1" fmla="*/ 61194 h 1599710"/>
              <a:gd name="connsiteX2" fmla="*/ 1538516 w 1599710"/>
              <a:gd name="connsiteY2" fmla="*/ 652119 h 1599710"/>
              <a:gd name="connsiteX3" fmla="*/ 1538516 w 1599710"/>
              <a:gd name="connsiteY3" fmla="*/ 947591 h 1599710"/>
              <a:gd name="connsiteX4" fmla="*/ 947591 w 1599710"/>
              <a:gd name="connsiteY4" fmla="*/ 1538516 h 1599710"/>
              <a:gd name="connsiteX5" fmla="*/ 652119 w 1599710"/>
              <a:gd name="connsiteY5" fmla="*/ 1538516 h 1599710"/>
              <a:gd name="connsiteX6" fmla="*/ 61195 w 1599710"/>
              <a:gd name="connsiteY6" fmla="*/ 947591 h 1599710"/>
              <a:gd name="connsiteX7" fmla="*/ 61195 w 1599710"/>
              <a:gd name="connsiteY7" fmla="*/ 652119 h 1599710"/>
              <a:gd name="connsiteX8" fmla="*/ 652119 w 1599710"/>
              <a:gd name="connsiteY8" fmla="*/ 61194 h 1599710"/>
              <a:gd name="connsiteX9" fmla="*/ 799855 w 1599710"/>
              <a:gd name="connsiteY9" fmla="*/ 0 h 159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9710" h="1599710">
                <a:moveTo>
                  <a:pt x="799855" y="0"/>
                </a:moveTo>
                <a:cubicBezTo>
                  <a:pt x="853325" y="0"/>
                  <a:pt x="906795" y="20398"/>
                  <a:pt x="947591" y="61194"/>
                </a:cubicBezTo>
                <a:lnTo>
                  <a:pt x="1538516" y="652119"/>
                </a:lnTo>
                <a:cubicBezTo>
                  <a:pt x="1620108" y="733712"/>
                  <a:pt x="1620108" y="865999"/>
                  <a:pt x="1538516" y="947591"/>
                </a:cubicBezTo>
                <a:lnTo>
                  <a:pt x="947591" y="1538516"/>
                </a:lnTo>
                <a:cubicBezTo>
                  <a:pt x="865999" y="1620108"/>
                  <a:pt x="733712" y="1620108"/>
                  <a:pt x="652119" y="1538516"/>
                </a:cubicBezTo>
                <a:lnTo>
                  <a:pt x="61195" y="947591"/>
                </a:lnTo>
                <a:cubicBezTo>
                  <a:pt x="-20398" y="865999"/>
                  <a:pt x="-20398" y="733712"/>
                  <a:pt x="61195" y="652119"/>
                </a:cubicBezTo>
                <a:lnTo>
                  <a:pt x="652119" y="61194"/>
                </a:lnTo>
                <a:cubicBezTo>
                  <a:pt x="692916" y="20398"/>
                  <a:pt x="746385" y="0"/>
                  <a:pt x="799855" y="0"/>
                </a:cubicBezTo>
                <a:close/>
              </a:path>
            </a:pathLst>
          </a:custGeom>
        </p:spPr>
        <p:txBody>
          <a:bodyPr wrap="square">
            <a:noAutofit/>
          </a:bodyPr>
          <a:lstStyle/>
          <a:p>
            <a:endParaRPr lang="zh-CN" altLang="en-US"/>
          </a:p>
        </p:txBody>
      </p:sp>
      <p:sp>
        <p:nvSpPr>
          <p:cNvPr id="27" name="任意多边形: 形状 26"/>
          <p:cNvSpPr>
            <a:spLocks noGrp="1"/>
          </p:cNvSpPr>
          <p:nvPr>
            <p:ph type="pic" sz="quarter" idx="10"/>
          </p:nvPr>
        </p:nvSpPr>
        <p:spPr>
          <a:xfrm>
            <a:off x="2461837" y="1675581"/>
            <a:ext cx="1599710" cy="1599710"/>
          </a:xfrm>
          <a:custGeom>
            <a:avLst/>
            <a:gdLst>
              <a:gd name="connsiteX0" fmla="*/ 799855 w 1599710"/>
              <a:gd name="connsiteY0" fmla="*/ 0 h 1599710"/>
              <a:gd name="connsiteX1" fmla="*/ 947591 w 1599710"/>
              <a:gd name="connsiteY1" fmla="*/ 61194 h 1599710"/>
              <a:gd name="connsiteX2" fmla="*/ 1538516 w 1599710"/>
              <a:gd name="connsiteY2" fmla="*/ 652119 h 1599710"/>
              <a:gd name="connsiteX3" fmla="*/ 1538516 w 1599710"/>
              <a:gd name="connsiteY3" fmla="*/ 947591 h 1599710"/>
              <a:gd name="connsiteX4" fmla="*/ 947591 w 1599710"/>
              <a:gd name="connsiteY4" fmla="*/ 1538516 h 1599710"/>
              <a:gd name="connsiteX5" fmla="*/ 652119 w 1599710"/>
              <a:gd name="connsiteY5" fmla="*/ 1538516 h 1599710"/>
              <a:gd name="connsiteX6" fmla="*/ 61194 w 1599710"/>
              <a:gd name="connsiteY6" fmla="*/ 947591 h 1599710"/>
              <a:gd name="connsiteX7" fmla="*/ 61194 w 1599710"/>
              <a:gd name="connsiteY7" fmla="*/ 652119 h 1599710"/>
              <a:gd name="connsiteX8" fmla="*/ 652119 w 1599710"/>
              <a:gd name="connsiteY8" fmla="*/ 61194 h 1599710"/>
              <a:gd name="connsiteX9" fmla="*/ 799855 w 1599710"/>
              <a:gd name="connsiteY9" fmla="*/ 0 h 159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9710" h="1599710">
                <a:moveTo>
                  <a:pt x="799855" y="0"/>
                </a:moveTo>
                <a:cubicBezTo>
                  <a:pt x="853325" y="0"/>
                  <a:pt x="906795" y="20398"/>
                  <a:pt x="947591" y="61194"/>
                </a:cubicBezTo>
                <a:lnTo>
                  <a:pt x="1538516" y="652119"/>
                </a:lnTo>
                <a:cubicBezTo>
                  <a:pt x="1620108" y="733712"/>
                  <a:pt x="1620108" y="865999"/>
                  <a:pt x="1538516" y="947591"/>
                </a:cubicBezTo>
                <a:lnTo>
                  <a:pt x="947591" y="1538516"/>
                </a:lnTo>
                <a:cubicBezTo>
                  <a:pt x="865999" y="1620108"/>
                  <a:pt x="733712" y="1620108"/>
                  <a:pt x="652119" y="1538516"/>
                </a:cubicBezTo>
                <a:lnTo>
                  <a:pt x="61194" y="947591"/>
                </a:lnTo>
                <a:cubicBezTo>
                  <a:pt x="-20398" y="865999"/>
                  <a:pt x="-20398" y="733712"/>
                  <a:pt x="61194" y="652119"/>
                </a:cubicBezTo>
                <a:lnTo>
                  <a:pt x="652119" y="61194"/>
                </a:lnTo>
                <a:cubicBezTo>
                  <a:pt x="692916" y="20398"/>
                  <a:pt x="746385" y="0"/>
                  <a:pt x="799855" y="0"/>
                </a:cubicBezTo>
                <a:close/>
              </a:path>
            </a:pathLst>
          </a:custGeom>
        </p:spPr>
        <p:txBody>
          <a:bodyPr wrap="square">
            <a:noAutofit/>
          </a:bodyPr>
          <a:lstStyle/>
          <a:p>
            <a:endParaRPr lang="zh-CN" altLang="en-US" dirty="0"/>
          </a:p>
        </p:txBody>
      </p:sp>
      <p:sp>
        <p:nvSpPr>
          <p:cNvPr id="28" name="任意多边形: 形状 27"/>
          <p:cNvSpPr>
            <a:spLocks noGrp="1"/>
          </p:cNvSpPr>
          <p:nvPr>
            <p:ph type="pic" sz="quarter" idx="11"/>
          </p:nvPr>
        </p:nvSpPr>
        <p:spPr>
          <a:xfrm>
            <a:off x="4349476" y="1675581"/>
            <a:ext cx="1599710" cy="1599710"/>
          </a:xfrm>
          <a:custGeom>
            <a:avLst/>
            <a:gdLst>
              <a:gd name="connsiteX0" fmla="*/ 799855 w 1599710"/>
              <a:gd name="connsiteY0" fmla="*/ 0 h 1599710"/>
              <a:gd name="connsiteX1" fmla="*/ 947591 w 1599710"/>
              <a:gd name="connsiteY1" fmla="*/ 61194 h 1599710"/>
              <a:gd name="connsiteX2" fmla="*/ 1538516 w 1599710"/>
              <a:gd name="connsiteY2" fmla="*/ 652119 h 1599710"/>
              <a:gd name="connsiteX3" fmla="*/ 1538516 w 1599710"/>
              <a:gd name="connsiteY3" fmla="*/ 947591 h 1599710"/>
              <a:gd name="connsiteX4" fmla="*/ 947591 w 1599710"/>
              <a:gd name="connsiteY4" fmla="*/ 1538516 h 1599710"/>
              <a:gd name="connsiteX5" fmla="*/ 652119 w 1599710"/>
              <a:gd name="connsiteY5" fmla="*/ 1538516 h 1599710"/>
              <a:gd name="connsiteX6" fmla="*/ 61195 w 1599710"/>
              <a:gd name="connsiteY6" fmla="*/ 947591 h 1599710"/>
              <a:gd name="connsiteX7" fmla="*/ 61195 w 1599710"/>
              <a:gd name="connsiteY7" fmla="*/ 652119 h 1599710"/>
              <a:gd name="connsiteX8" fmla="*/ 652119 w 1599710"/>
              <a:gd name="connsiteY8" fmla="*/ 61194 h 1599710"/>
              <a:gd name="connsiteX9" fmla="*/ 799855 w 1599710"/>
              <a:gd name="connsiteY9" fmla="*/ 0 h 159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9710" h="1599710">
                <a:moveTo>
                  <a:pt x="799855" y="0"/>
                </a:moveTo>
                <a:cubicBezTo>
                  <a:pt x="853325" y="0"/>
                  <a:pt x="906795" y="20398"/>
                  <a:pt x="947591" y="61194"/>
                </a:cubicBezTo>
                <a:lnTo>
                  <a:pt x="1538516" y="652119"/>
                </a:lnTo>
                <a:cubicBezTo>
                  <a:pt x="1620108" y="733712"/>
                  <a:pt x="1620108" y="865999"/>
                  <a:pt x="1538516" y="947591"/>
                </a:cubicBezTo>
                <a:lnTo>
                  <a:pt x="947591" y="1538516"/>
                </a:lnTo>
                <a:cubicBezTo>
                  <a:pt x="865999" y="1620108"/>
                  <a:pt x="733712" y="1620108"/>
                  <a:pt x="652119" y="1538516"/>
                </a:cubicBezTo>
                <a:lnTo>
                  <a:pt x="61195" y="947591"/>
                </a:lnTo>
                <a:cubicBezTo>
                  <a:pt x="-20398" y="865999"/>
                  <a:pt x="-20398" y="733712"/>
                  <a:pt x="61195" y="652119"/>
                </a:cubicBezTo>
                <a:lnTo>
                  <a:pt x="652119" y="61194"/>
                </a:lnTo>
                <a:cubicBezTo>
                  <a:pt x="692916" y="20398"/>
                  <a:pt x="746385" y="0"/>
                  <a:pt x="799855" y="0"/>
                </a:cubicBezTo>
                <a:close/>
              </a:path>
            </a:pathLst>
          </a:custGeom>
        </p:spPr>
        <p:txBody>
          <a:bodyPr wrap="square">
            <a:noAutofit/>
          </a:bodyPr>
          <a:lstStyle/>
          <a:p>
            <a:endParaRPr lang="zh-CN" altLang="en-US" dirty="0"/>
          </a:p>
        </p:txBody>
      </p:sp>
      <p:sp>
        <p:nvSpPr>
          <p:cNvPr id="29" name="任意多边形: 形状 28"/>
          <p:cNvSpPr>
            <a:spLocks noGrp="1"/>
          </p:cNvSpPr>
          <p:nvPr>
            <p:ph type="pic" sz="quarter" idx="12"/>
          </p:nvPr>
        </p:nvSpPr>
        <p:spPr>
          <a:xfrm>
            <a:off x="6237114" y="1675581"/>
            <a:ext cx="1599710" cy="1599710"/>
          </a:xfrm>
          <a:custGeom>
            <a:avLst/>
            <a:gdLst>
              <a:gd name="connsiteX0" fmla="*/ 799855 w 1599710"/>
              <a:gd name="connsiteY0" fmla="*/ 0 h 1599710"/>
              <a:gd name="connsiteX1" fmla="*/ 947591 w 1599710"/>
              <a:gd name="connsiteY1" fmla="*/ 61194 h 1599710"/>
              <a:gd name="connsiteX2" fmla="*/ 1538516 w 1599710"/>
              <a:gd name="connsiteY2" fmla="*/ 652119 h 1599710"/>
              <a:gd name="connsiteX3" fmla="*/ 1538516 w 1599710"/>
              <a:gd name="connsiteY3" fmla="*/ 947591 h 1599710"/>
              <a:gd name="connsiteX4" fmla="*/ 947591 w 1599710"/>
              <a:gd name="connsiteY4" fmla="*/ 1538516 h 1599710"/>
              <a:gd name="connsiteX5" fmla="*/ 652119 w 1599710"/>
              <a:gd name="connsiteY5" fmla="*/ 1538516 h 1599710"/>
              <a:gd name="connsiteX6" fmla="*/ 61195 w 1599710"/>
              <a:gd name="connsiteY6" fmla="*/ 947591 h 1599710"/>
              <a:gd name="connsiteX7" fmla="*/ 61195 w 1599710"/>
              <a:gd name="connsiteY7" fmla="*/ 652119 h 1599710"/>
              <a:gd name="connsiteX8" fmla="*/ 652119 w 1599710"/>
              <a:gd name="connsiteY8" fmla="*/ 61194 h 1599710"/>
              <a:gd name="connsiteX9" fmla="*/ 799855 w 1599710"/>
              <a:gd name="connsiteY9" fmla="*/ 0 h 159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9710" h="1599710">
                <a:moveTo>
                  <a:pt x="799855" y="0"/>
                </a:moveTo>
                <a:cubicBezTo>
                  <a:pt x="853325" y="0"/>
                  <a:pt x="906795" y="20398"/>
                  <a:pt x="947591" y="61194"/>
                </a:cubicBezTo>
                <a:lnTo>
                  <a:pt x="1538516" y="652119"/>
                </a:lnTo>
                <a:cubicBezTo>
                  <a:pt x="1620108" y="733712"/>
                  <a:pt x="1620108" y="865999"/>
                  <a:pt x="1538516" y="947591"/>
                </a:cubicBezTo>
                <a:lnTo>
                  <a:pt x="947591" y="1538516"/>
                </a:lnTo>
                <a:cubicBezTo>
                  <a:pt x="865999" y="1620108"/>
                  <a:pt x="733712" y="1620108"/>
                  <a:pt x="652119" y="1538516"/>
                </a:cubicBezTo>
                <a:lnTo>
                  <a:pt x="61195" y="947591"/>
                </a:lnTo>
                <a:cubicBezTo>
                  <a:pt x="-20398" y="865999"/>
                  <a:pt x="-20398" y="733712"/>
                  <a:pt x="61195" y="652119"/>
                </a:cubicBezTo>
                <a:lnTo>
                  <a:pt x="652119" y="61194"/>
                </a:lnTo>
                <a:cubicBezTo>
                  <a:pt x="692915" y="20398"/>
                  <a:pt x="746385" y="0"/>
                  <a:pt x="799855" y="0"/>
                </a:cubicBezTo>
                <a:close/>
              </a:path>
            </a:pathLst>
          </a:custGeom>
        </p:spPr>
        <p:txBody>
          <a:bodyPr wrap="square">
            <a:noAutofit/>
          </a:bodyPr>
          <a:lstStyle/>
          <a:p>
            <a:endParaRPr lang="zh-CN" altLang="en-US"/>
          </a:p>
        </p:txBody>
      </p:sp>
      <p:sp>
        <p:nvSpPr>
          <p:cNvPr id="30" name="任意多边形: 形状 29"/>
          <p:cNvSpPr>
            <a:spLocks noGrp="1"/>
          </p:cNvSpPr>
          <p:nvPr>
            <p:ph type="pic" sz="quarter" idx="13"/>
          </p:nvPr>
        </p:nvSpPr>
        <p:spPr>
          <a:xfrm>
            <a:off x="8124752" y="1675581"/>
            <a:ext cx="1599710" cy="1599710"/>
          </a:xfrm>
          <a:custGeom>
            <a:avLst/>
            <a:gdLst>
              <a:gd name="connsiteX0" fmla="*/ 799855 w 1599710"/>
              <a:gd name="connsiteY0" fmla="*/ 0 h 1599710"/>
              <a:gd name="connsiteX1" fmla="*/ 947591 w 1599710"/>
              <a:gd name="connsiteY1" fmla="*/ 61194 h 1599710"/>
              <a:gd name="connsiteX2" fmla="*/ 1538516 w 1599710"/>
              <a:gd name="connsiteY2" fmla="*/ 652119 h 1599710"/>
              <a:gd name="connsiteX3" fmla="*/ 1538516 w 1599710"/>
              <a:gd name="connsiteY3" fmla="*/ 947591 h 1599710"/>
              <a:gd name="connsiteX4" fmla="*/ 947591 w 1599710"/>
              <a:gd name="connsiteY4" fmla="*/ 1538516 h 1599710"/>
              <a:gd name="connsiteX5" fmla="*/ 652119 w 1599710"/>
              <a:gd name="connsiteY5" fmla="*/ 1538516 h 1599710"/>
              <a:gd name="connsiteX6" fmla="*/ 61195 w 1599710"/>
              <a:gd name="connsiteY6" fmla="*/ 947591 h 1599710"/>
              <a:gd name="connsiteX7" fmla="*/ 61195 w 1599710"/>
              <a:gd name="connsiteY7" fmla="*/ 652119 h 1599710"/>
              <a:gd name="connsiteX8" fmla="*/ 652119 w 1599710"/>
              <a:gd name="connsiteY8" fmla="*/ 61194 h 1599710"/>
              <a:gd name="connsiteX9" fmla="*/ 799855 w 1599710"/>
              <a:gd name="connsiteY9" fmla="*/ 0 h 159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9710" h="1599710">
                <a:moveTo>
                  <a:pt x="799855" y="0"/>
                </a:moveTo>
                <a:cubicBezTo>
                  <a:pt x="853325" y="0"/>
                  <a:pt x="906794" y="20398"/>
                  <a:pt x="947591" y="61194"/>
                </a:cubicBezTo>
                <a:lnTo>
                  <a:pt x="1538516" y="652119"/>
                </a:lnTo>
                <a:cubicBezTo>
                  <a:pt x="1620108" y="733712"/>
                  <a:pt x="1620108" y="865999"/>
                  <a:pt x="1538516" y="947591"/>
                </a:cubicBezTo>
                <a:lnTo>
                  <a:pt x="947591" y="1538516"/>
                </a:lnTo>
                <a:cubicBezTo>
                  <a:pt x="865998" y="1620108"/>
                  <a:pt x="733712" y="1620108"/>
                  <a:pt x="652119" y="1538516"/>
                </a:cubicBezTo>
                <a:lnTo>
                  <a:pt x="61195" y="947591"/>
                </a:lnTo>
                <a:cubicBezTo>
                  <a:pt x="-20398" y="865999"/>
                  <a:pt x="-20398" y="733712"/>
                  <a:pt x="61195" y="652119"/>
                </a:cubicBezTo>
                <a:lnTo>
                  <a:pt x="652119" y="61194"/>
                </a:lnTo>
                <a:cubicBezTo>
                  <a:pt x="692916" y="20398"/>
                  <a:pt x="746385" y="0"/>
                  <a:pt x="799855" y="0"/>
                </a:cubicBezTo>
                <a:close/>
              </a:path>
            </a:pathLst>
          </a:custGeom>
        </p:spPr>
        <p:txBody>
          <a:bodyPr wrap="square">
            <a:noAutofit/>
          </a:body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1DC28D3-987D-401E-95A8-72784AD93D33}" type="datetimeFigureOut">
              <a:rPr lang="zh-CN" altLang="en-US" smtClean="0"/>
              <a:t>2022/1/18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F7A4A5A-5C6D-4E6F-81A3-06DF189A7A65}" type="slidenum">
              <a:rPr lang="zh-CN" altLang="en-US" smtClean="0"/>
              <a:t>‹#›</a:t>
            </a:fld>
            <a:endParaRPr lang="zh-CN" altLang="en-US"/>
          </a:p>
        </p:txBody>
      </p:sp>
      <p:sp>
        <p:nvSpPr>
          <p:cNvPr id="7" name="矩形 6"/>
          <p:cNvSpPr/>
          <p:nvPr userDrawn="1"/>
        </p:nvSpPr>
        <p:spPr>
          <a:xfrm>
            <a:off x="8729683" y="6422330"/>
            <a:ext cx="775136" cy="246221"/>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p>
          <a:p>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p>
          <a:p>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p>
          <a:p>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p>
          <a:p>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p>
          <a:p>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r>
              <a:rPr lang="en-US" altLang="zh-CN" sz="100" dirty="0" smtClean="0">
                <a:solidFill>
                  <a:prstClr val="white"/>
                </a:solidFill>
                <a:latin typeface="Calibri" panose="020F0502020204030204"/>
                <a:ea typeface="宋体" panose="02010600030101010101" pitchFamily="2" charset="-122"/>
              </a:rPr>
              <a:t>      </a:t>
            </a:r>
            <a:endParaRPr lang="en-US" altLang="zh-CN" sz="100" dirty="0">
              <a:solidFill>
                <a:prstClr val="white"/>
              </a:solidFill>
              <a:latin typeface="Calibri" panose="020F0502020204030204"/>
              <a:ea typeface="宋体" panose="02010600030101010101" pitchFamily="2" charset="-122"/>
            </a:endParaRPr>
          </a:p>
          <a:p>
            <a:r>
              <a:rPr lang="zh-CN" altLang="en-US" sz="100" dirty="0" smtClean="0">
                <a:solidFill>
                  <a:prstClr val="white"/>
                </a:solidFill>
                <a:latin typeface="Calibri" panose="020F0502020204030204"/>
                <a:ea typeface="宋体" panose="02010600030101010101" pitchFamily="2" charset="-122"/>
              </a:rPr>
              <a:t>字体下载：</a:t>
            </a:r>
            <a:r>
              <a:rPr lang="en-US" altLang="zh-CN" sz="100" dirty="0" smtClean="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15" name="任意多边形: 形状 14"/>
          <p:cNvSpPr>
            <a:spLocks noGrp="1"/>
          </p:cNvSpPr>
          <p:nvPr>
            <p:ph type="pic" sz="quarter" idx="10"/>
          </p:nvPr>
        </p:nvSpPr>
        <p:spPr>
          <a:xfrm>
            <a:off x="3507265" y="2359368"/>
            <a:ext cx="1627407" cy="2887019"/>
          </a:xfrm>
          <a:custGeom>
            <a:avLst/>
            <a:gdLst>
              <a:gd name="connsiteX0" fmla="*/ 0 w 1627407"/>
              <a:gd name="connsiteY0" fmla="*/ 0 h 2887019"/>
              <a:gd name="connsiteX1" fmla="*/ 1627407 w 1627407"/>
              <a:gd name="connsiteY1" fmla="*/ 0 h 2887019"/>
              <a:gd name="connsiteX2" fmla="*/ 1627407 w 1627407"/>
              <a:gd name="connsiteY2" fmla="*/ 2887019 h 2887019"/>
              <a:gd name="connsiteX3" fmla="*/ 0 w 1627407"/>
              <a:gd name="connsiteY3" fmla="*/ 2887019 h 2887019"/>
            </a:gdLst>
            <a:ahLst/>
            <a:cxnLst>
              <a:cxn ang="0">
                <a:pos x="connsiteX0" y="connsiteY0"/>
              </a:cxn>
              <a:cxn ang="0">
                <a:pos x="connsiteX1" y="connsiteY1"/>
              </a:cxn>
              <a:cxn ang="0">
                <a:pos x="connsiteX2" y="connsiteY2"/>
              </a:cxn>
              <a:cxn ang="0">
                <a:pos x="connsiteX3" y="connsiteY3"/>
              </a:cxn>
            </a:cxnLst>
            <a:rect l="l" t="t" r="r" b="b"/>
            <a:pathLst>
              <a:path w="1627407" h="2887019">
                <a:moveTo>
                  <a:pt x="0" y="0"/>
                </a:moveTo>
                <a:lnTo>
                  <a:pt x="1627407" y="0"/>
                </a:lnTo>
                <a:lnTo>
                  <a:pt x="1627407" y="2887019"/>
                </a:lnTo>
                <a:lnTo>
                  <a:pt x="0" y="2887019"/>
                </a:lnTo>
                <a:close/>
              </a:path>
            </a:pathLst>
          </a:custGeom>
        </p:spPr>
        <p:txBody>
          <a:bodyPr wrap="square">
            <a:noAutofit/>
          </a:bodyPr>
          <a:lstStyle/>
          <a:p>
            <a:endParaRPr lang="zh-CN" altLang="en-US"/>
          </a:p>
        </p:txBody>
      </p:sp>
      <p:sp>
        <p:nvSpPr>
          <p:cNvPr id="14" name="任意多边形: 形状 13"/>
          <p:cNvSpPr>
            <a:spLocks noGrp="1"/>
          </p:cNvSpPr>
          <p:nvPr>
            <p:ph type="pic" sz="quarter" idx="11"/>
          </p:nvPr>
        </p:nvSpPr>
        <p:spPr>
          <a:xfrm>
            <a:off x="1311274" y="2359368"/>
            <a:ext cx="1627407" cy="2887019"/>
          </a:xfrm>
          <a:custGeom>
            <a:avLst/>
            <a:gdLst>
              <a:gd name="connsiteX0" fmla="*/ 0 w 1627407"/>
              <a:gd name="connsiteY0" fmla="*/ 0 h 2887019"/>
              <a:gd name="connsiteX1" fmla="*/ 1627407 w 1627407"/>
              <a:gd name="connsiteY1" fmla="*/ 0 h 2887019"/>
              <a:gd name="connsiteX2" fmla="*/ 1627407 w 1627407"/>
              <a:gd name="connsiteY2" fmla="*/ 2887019 h 2887019"/>
              <a:gd name="connsiteX3" fmla="*/ 0 w 1627407"/>
              <a:gd name="connsiteY3" fmla="*/ 2887019 h 2887019"/>
            </a:gdLst>
            <a:ahLst/>
            <a:cxnLst>
              <a:cxn ang="0">
                <a:pos x="connsiteX0" y="connsiteY0"/>
              </a:cxn>
              <a:cxn ang="0">
                <a:pos x="connsiteX1" y="connsiteY1"/>
              </a:cxn>
              <a:cxn ang="0">
                <a:pos x="connsiteX2" y="connsiteY2"/>
              </a:cxn>
              <a:cxn ang="0">
                <a:pos x="connsiteX3" y="connsiteY3"/>
              </a:cxn>
            </a:cxnLst>
            <a:rect l="l" t="t" r="r" b="b"/>
            <a:pathLst>
              <a:path w="1627407" h="2887019">
                <a:moveTo>
                  <a:pt x="0" y="0"/>
                </a:moveTo>
                <a:lnTo>
                  <a:pt x="1627407" y="0"/>
                </a:lnTo>
                <a:lnTo>
                  <a:pt x="1627407" y="2887019"/>
                </a:lnTo>
                <a:lnTo>
                  <a:pt x="0" y="2887019"/>
                </a:lnTo>
                <a:close/>
              </a:path>
            </a:pathLst>
          </a:custGeom>
        </p:spPr>
        <p:txBody>
          <a:bodyPr wrap="square">
            <a:noAutofit/>
          </a:bodyPr>
          <a:lstStyle/>
          <a:p>
            <a:endParaRPr lang="zh-CN" altLang="en-US"/>
          </a:p>
        </p:txBody>
      </p:sp>
      <p:sp>
        <p:nvSpPr>
          <p:cNvPr id="13" name="任意多边形: 形状 12"/>
          <p:cNvSpPr>
            <a:spLocks noGrp="1"/>
          </p:cNvSpPr>
          <p:nvPr>
            <p:ph type="pic" sz="quarter" idx="12"/>
          </p:nvPr>
        </p:nvSpPr>
        <p:spPr>
          <a:xfrm>
            <a:off x="2295507" y="1895063"/>
            <a:ext cx="1901775" cy="3373748"/>
          </a:xfrm>
          <a:custGeom>
            <a:avLst/>
            <a:gdLst>
              <a:gd name="connsiteX0" fmla="*/ 0 w 1901775"/>
              <a:gd name="connsiteY0" fmla="*/ 0 h 3373748"/>
              <a:gd name="connsiteX1" fmla="*/ 1901775 w 1901775"/>
              <a:gd name="connsiteY1" fmla="*/ 0 h 3373748"/>
              <a:gd name="connsiteX2" fmla="*/ 1901775 w 1901775"/>
              <a:gd name="connsiteY2" fmla="*/ 3373748 h 3373748"/>
              <a:gd name="connsiteX3" fmla="*/ 0 w 1901775"/>
              <a:gd name="connsiteY3" fmla="*/ 3373748 h 3373748"/>
            </a:gdLst>
            <a:ahLst/>
            <a:cxnLst>
              <a:cxn ang="0">
                <a:pos x="connsiteX0" y="connsiteY0"/>
              </a:cxn>
              <a:cxn ang="0">
                <a:pos x="connsiteX1" y="connsiteY1"/>
              </a:cxn>
              <a:cxn ang="0">
                <a:pos x="connsiteX2" y="connsiteY2"/>
              </a:cxn>
              <a:cxn ang="0">
                <a:pos x="connsiteX3" y="connsiteY3"/>
              </a:cxn>
            </a:cxnLst>
            <a:rect l="l" t="t" r="r" b="b"/>
            <a:pathLst>
              <a:path w="1901775" h="3373748">
                <a:moveTo>
                  <a:pt x="0" y="0"/>
                </a:moveTo>
                <a:lnTo>
                  <a:pt x="1901775" y="0"/>
                </a:lnTo>
                <a:lnTo>
                  <a:pt x="1901775" y="3373748"/>
                </a:lnTo>
                <a:lnTo>
                  <a:pt x="0" y="3373748"/>
                </a:lnTo>
                <a:close/>
              </a:path>
            </a:pathLst>
          </a:custGeom>
        </p:spPr>
        <p:txBody>
          <a:bodyPr wrap="square">
            <a:noAutofit/>
          </a:bodyPr>
          <a:lstStyle/>
          <a:p>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10" name="任意多边形: 形状 9"/>
          <p:cNvSpPr>
            <a:spLocks noGrp="1"/>
          </p:cNvSpPr>
          <p:nvPr>
            <p:ph type="pic" sz="quarter" idx="10"/>
          </p:nvPr>
        </p:nvSpPr>
        <p:spPr>
          <a:xfrm>
            <a:off x="0" y="1"/>
            <a:ext cx="5778474" cy="5747783"/>
          </a:xfrm>
          <a:custGeom>
            <a:avLst/>
            <a:gdLst>
              <a:gd name="connsiteX0" fmla="*/ 2119001 w 5778474"/>
              <a:gd name="connsiteY0" fmla="*/ 3618970 h 5747783"/>
              <a:gd name="connsiteX1" fmla="*/ 2315600 w 5778474"/>
              <a:gd name="connsiteY1" fmla="*/ 3700404 h 5747783"/>
              <a:gd name="connsiteX2" fmla="*/ 3101974 w 5778474"/>
              <a:gd name="connsiteY2" fmla="*/ 4486778 h 5747783"/>
              <a:gd name="connsiteX3" fmla="*/ 3101974 w 5778474"/>
              <a:gd name="connsiteY3" fmla="*/ 4879976 h 5747783"/>
              <a:gd name="connsiteX4" fmla="*/ 2315600 w 5778474"/>
              <a:gd name="connsiteY4" fmla="*/ 5666350 h 5747783"/>
              <a:gd name="connsiteX5" fmla="*/ 1922402 w 5778474"/>
              <a:gd name="connsiteY5" fmla="*/ 5666350 h 5747783"/>
              <a:gd name="connsiteX6" fmla="*/ 1136028 w 5778474"/>
              <a:gd name="connsiteY6" fmla="*/ 4879976 h 5747783"/>
              <a:gd name="connsiteX7" fmla="*/ 1136028 w 5778474"/>
              <a:gd name="connsiteY7" fmla="*/ 4486778 h 5747783"/>
              <a:gd name="connsiteX8" fmla="*/ 1922402 w 5778474"/>
              <a:gd name="connsiteY8" fmla="*/ 3700404 h 5747783"/>
              <a:gd name="connsiteX9" fmla="*/ 2119001 w 5778474"/>
              <a:gd name="connsiteY9" fmla="*/ 3618970 h 5747783"/>
              <a:gd name="connsiteX10" fmla="*/ 821473 w 5778474"/>
              <a:gd name="connsiteY10" fmla="*/ 2321442 h 5747783"/>
              <a:gd name="connsiteX11" fmla="*/ 1018072 w 5778474"/>
              <a:gd name="connsiteY11" fmla="*/ 2402876 h 5747783"/>
              <a:gd name="connsiteX12" fmla="*/ 1804446 w 5778474"/>
              <a:gd name="connsiteY12" fmla="*/ 3189250 h 5747783"/>
              <a:gd name="connsiteX13" fmla="*/ 1804446 w 5778474"/>
              <a:gd name="connsiteY13" fmla="*/ 3582448 h 5747783"/>
              <a:gd name="connsiteX14" fmla="*/ 1018072 w 5778474"/>
              <a:gd name="connsiteY14" fmla="*/ 4368823 h 5747783"/>
              <a:gd name="connsiteX15" fmla="*/ 624874 w 5778474"/>
              <a:gd name="connsiteY15" fmla="*/ 4368823 h 5747783"/>
              <a:gd name="connsiteX16" fmla="*/ 0 w 5778474"/>
              <a:gd name="connsiteY16" fmla="*/ 3743949 h 5747783"/>
              <a:gd name="connsiteX17" fmla="*/ 0 w 5778474"/>
              <a:gd name="connsiteY17" fmla="*/ 3027750 h 5747783"/>
              <a:gd name="connsiteX18" fmla="*/ 624874 w 5778474"/>
              <a:gd name="connsiteY18" fmla="*/ 2402876 h 5747783"/>
              <a:gd name="connsiteX19" fmla="*/ 821473 w 5778474"/>
              <a:gd name="connsiteY19" fmla="*/ 2321442 h 5747783"/>
              <a:gd name="connsiteX20" fmla="*/ 3416534 w 5778474"/>
              <a:gd name="connsiteY20" fmla="*/ 2321437 h 5747783"/>
              <a:gd name="connsiteX21" fmla="*/ 3613133 w 5778474"/>
              <a:gd name="connsiteY21" fmla="*/ 2402870 h 5747783"/>
              <a:gd name="connsiteX22" fmla="*/ 4399507 w 5778474"/>
              <a:gd name="connsiteY22" fmla="*/ 3189245 h 5747783"/>
              <a:gd name="connsiteX23" fmla="*/ 4399507 w 5778474"/>
              <a:gd name="connsiteY23" fmla="*/ 3582443 h 5747783"/>
              <a:gd name="connsiteX24" fmla="*/ 3613133 w 5778474"/>
              <a:gd name="connsiteY24" fmla="*/ 4368817 h 5747783"/>
              <a:gd name="connsiteX25" fmla="*/ 3219935 w 5778474"/>
              <a:gd name="connsiteY25" fmla="*/ 4368817 h 5747783"/>
              <a:gd name="connsiteX26" fmla="*/ 2433561 w 5778474"/>
              <a:gd name="connsiteY26" fmla="*/ 3582443 h 5747783"/>
              <a:gd name="connsiteX27" fmla="*/ 2433561 w 5778474"/>
              <a:gd name="connsiteY27" fmla="*/ 3189245 h 5747783"/>
              <a:gd name="connsiteX28" fmla="*/ 3219935 w 5778474"/>
              <a:gd name="connsiteY28" fmla="*/ 2402870 h 5747783"/>
              <a:gd name="connsiteX29" fmla="*/ 3416534 w 5778474"/>
              <a:gd name="connsiteY29" fmla="*/ 2321437 h 5747783"/>
              <a:gd name="connsiteX30" fmla="*/ 0 w 5778474"/>
              <a:gd name="connsiteY30" fmla="*/ 1384804 h 5747783"/>
              <a:gd name="connsiteX31" fmla="*/ 506920 w 5778474"/>
              <a:gd name="connsiteY31" fmla="*/ 1891724 h 5747783"/>
              <a:gd name="connsiteX32" fmla="*/ 506919 w 5778474"/>
              <a:gd name="connsiteY32" fmla="*/ 2284921 h 5747783"/>
              <a:gd name="connsiteX33" fmla="*/ 0 w 5778474"/>
              <a:gd name="connsiteY33" fmla="*/ 2791839 h 5747783"/>
              <a:gd name="connsiteX34" fmla="*/ 2119006 w 5778474"/>
              <a:gd name="connsiteY34" fmla="*/ 1023909 h 5747783"/>
              <a:gd name="connsiteX35" fmla="*/ 2315606 w 5778474"/>
              <a:gd name="connsiteY35" fmla="*/ 1105343 h 5747783"/>
              <a:gd name="connsiteX36" fmla="*/ 3101980 w 5778474"/>
              <a:gd name="connsiteY36" fmla="*/ 1891717 h 5747783"/>
              <a:gd name="connsiteX37" fmla="*/ 3101980 w 5778474"/>
              <a:gd name="connsiteY37" fmla="*/ 2284914 h 5747783"/>
              <a:gd name="connsiteX38" fmla="*/ 2315606 w 5778474"/>
              <a:gd name="connsiteY38" fmla="*/ 3071289 h 5747783"/>
              <a:gd name="connsiteX39" fmla="*/ 1922408 w 5778474"/>
              <a:gd name="connsiteY39" fmla="*/ 3071289 h 5747783"/>
              <a:gd name="connsiteX40" fmla="*/ 1136034 w 5778474"/>
              <a:gd name="connsiteY40" fmla="*/ 2284914 h 5747783"/>
              <a:gd name="connsiteX41" fmla="*/ 1136034 w 5778474"/>
              <a:gd name="connsiteY41" fmla="*/ 1891716 h 5747783"/>
              <a:gd name="connsiteX42" fmla="*/ 1922408 w 5778474"/>
              <a:gd name="connsiteY42" fmla="*/ 1105342 h 5747783"/>
              <a:gd name="connsiteX43" fmla="*/ 2119006 w 5778474"/>
              <a:gd name="connsiteY43" fmla="*/ 1023909 h 5747783"/>
              <a:gd name="connsiteX44" fmla="*/ 4714068 w 5778474"/>
              <a:gd name="connsiteY44" fmla="*/ 1023903 h 5747783"/>
              <a:gd name="connsiteX45" fmla="*/ 4910667 w 5778474"/>
              <a:gd name="connsiteY45" fmla="*/ 1105337 h 5747783"/>
              <a:gd name="connsiteX46" fmla="*/ 5697041 w 5778474"/>
              <a:gd name="connsiteY46" fmla="*/ 1891711 h 5747783"/>
              <a:gd name="connsiteX47" fmla="*/ 5697041 w 5778474"/>
              <a:gd name="connsiteY47" fmla="*/ 2284909 h 5747783"/>
              <a:gd name="connsiteX48" fmla="*/ 4910667 w 5778474"/>
              <a:gd name="connsiteY48" fmla="*/ 3071283 h 5747783"/>
              <a:gd name="connsiteX49" fmla="*/ 4517469 w 5778474"/>
              <a:gd name="connsiteY49" fmla="*/ 3071283 h 5747783"/>
              <a:gd name="connsiteX50" fmla="*/ 3731095 w 5778474"/>
              <a:gd name="connsiteY50" fmla="*/ 2284909 h 5747783"/>
              <a:gd name="connsiteX51" fmla="*/ 3731095 w 5778474"/>
              <a:gd name="connsiteY51" fmla="*/ 1891711 h 5747783"/>
              <a:gd name="connsiteX52" fmla="*/ 4517469 w 5778474"/>
              <a:gd name="connsiteY52" fmla="*/ 1105337 h 5747783"/>
              <a:gd name="connsiteX53" fmla="*/ 4714068 w 5778474"/>
              <a:gd name="connsiteY53" fmla="*/ 1023903 h 5747783"/>
              <a:gd name="connsiteX54" fmla="*/ 3027750 w 5778474"/>
              <a:gd name="connsiteY54" fmla="*/ 0 h 5747783"/>
              <a:gd name="connsiteX55" fmla="*/ 3805329 w 5778474"/>
              <a:gd name="connsiteY55" fmla="*/ 0 h 5747783"/>
              <a:gd name="connsiteX56" fmla="*/ 4399513 w 5778474"/>
              <a:gd name="connsiteY56" fmla="*/ 594184 h 5747783"/>
              <a:gd name="connsiteX57" fmla="*/ 4399513 w 5778474"/>
              <a:gd name="connsiteY57" fmla="*/ 987382 h 5747783"/>
              <a:gd name="connsiteX58" fmla="*/ 3613139 w 5778474"/>
              <a:gd name="connsiteY58" fmla="*/ 1773756 h 5747783"/>
              <a:gd name="connsiteX59" fmla="*/ 3219941 w 5778474"/>
              <a:gd name="connsiteY59" fmla="*/ 1773756 h 5747783"/>
              <a:gd name="connsiteX60" fmla="*/ 2433567 w 5778474"/>
              <a:gd name="connsiteY60" fmla="*/ 987382 h 5747783"/>
              <a:gd name="connsiteX61" fmla="*/ 2433567 w 5778474"/>
              <a:gd name="connsiteY61" fmla="*/ 594184 h 5747783"/>
              <a:gd name="connsiteX62" fmla="*/ 2791841 w 5778474"/>
              <a:gd name="connsiteY62" fmla="*/ 0 h 5747783"/>
              <a:gd name="connsiteX63" fmla="*/ 2315612 w 5778474"/>
              <a:gd name="connsiteY63" fmla="*/ 476229 h 5747783"/>
              <a:gd name="connsiteX64" fmla="*/ 1922415 w 5778474"/>
              <a:gd name="connsiteY64" fmla="*/ 476230 h 5747783"/>
              <a:gd name="connsiteX65" fmla="*/ 1446185 w 5778474"/>
              <a:gd name="connsiteY65" fmla="*/ 1 h 5747783"/>
              <a:gd name="connsiteX66" fmla="*/ 432697 w 5778474"/>
              <a:gd name="connsiteY66" fmla="*/ 0 h 5747783"/>
              <a:gd name="connsiteX67" fmla="*/ 1210263 w 5778474"/>
              <a:gd name="connsiteY67" fmla="*/ 0 h 5747783"/>
              <a:gd name="connsiteX68" fmla="*/ 1804453 w 5778474"/>
              <a:gd name="connsiteY68" fmla="*/ 594190 h 5747783"/>
              <a:gd name="connsiteX69" fmla="*/ 1804453 w 5778474"/>
              <a:gd name="connsiteY69" fmla="*/ 987388 h 5747783"/>
              <a:gd name="connsiteX70" fmla="*/ 1018079 w 5778474"/>
              <a:gd name="connsiteY70" fmla="*/ 1773762 h 5747783"/>
              <a:gd name="connsiteX71" fmla="*/ 624881 w 5778474"/>
              <a:gd name="connsiteY71" fmla="*/ 1773762 h 5747783"/>
              <a:gd name="connsiteX72" fmla="*/ 0 w 5778474"/>
              <a:gd name="connsiteY72" fmla="*/ 1148882 h 5747783"/>
              <a:gd name="connsiteX73" fmla="*/ 0 w 5778474"/>
              <a:gd name="connsiteY73" fmla="*/ 432696 h 5747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5778474" h="5747783">
                <a:moveTo>
                  <a:pt x="2119001" y="3618970"/>
                </a:moveTo>
                <a:cubicBezTo>
                  <a:pt x="2190156" y="3618970"/>
                  <a:pt x="2261310" y="3646114"/>
                  <a:pt x="2315600" y="3700404"/>
                </a:cubicBezTo>
                <a:lnTo>
                  <a:pt x="3101974" y="4486778"/>
                </a:lnTo>
                <a:cubicBezTo>
                  <a:pt x="3210552" y="4595356"/>
                  <a:pt x="3210552" y="4771398"/>
                  <a:pt x="3101974" y="4879976"/>
                </a:cubicBezTo>
                <a:lnTo>
                  <a:pt x="2315600" y="5666350"/>
                </a:lnTo>
                <a:cubicBezTo>
                  <a:pt x="2207022" y="5774928"/>
                  <a:pt x="2030980" y="5774928"/>
                  <a:pt x="1922402" y="5666350"/>
                </a:cubicBezTo>
                <a:lnTo>
                  <a:pt x="1136028" y="4879976"/>
                </a:lnTo>
                <a:cubicBezTo>
                  <a:pt x="1027449" y="4771398"/>
                  <a:pt x="1027449" y="4595356"/>
                  <a:pt x="1136028" y="4486778"/>
                </a:cubicBezTo>
                <a:lnTo>
                  <a:pt x="1922402" y="3700404"/>
                </a:lnTo>
                <a:cubicBezTo>
                  <a:pt x="1976691" y="3646114"/>
                  <a:pt x="2047846" y="3618970"/>
                  <a:pt x="2119001" y="3618970"/>
                </a:cubicBezTo>
                <a:close/>
                <a:moveTo>
                  <a:pt x="821473" y="2321442"/>
                </a:moveTo>
                <a:cubicBezTo>
                  <a:pt x="892629" y="2321443"/>
                  <a:pt x="963784" y="2348587"/>
                  <a:pt x="1018072" y="2402876"/>
                </a:cubicBezTo>
                <a:lnTo>
                  <a:pt x="1804446" y="3189250"/>
                </a:lnTo>
                <a:cubicBezTo>
                  <a:pt x="1913025" y="3297829"/>
                  <a:pt x="1913025" y="3473870"/>
                  <a:pt x="1804446" y="3582448"/>
                </a:cubicBezTo>
                <a:lnTo>
                  <a:pt x="1018072" y="4368823"/>
                </a:lnTo>
                <a:cubicBezTo>
                  <a:pt x="909494" y="4477401"/>
                  <a:pt x="733453" y="4477401"/>
                  <a:pt x="624874" y="4368823"/>
                </a:cubicBezTo>
                <a:lnTo>
                  <a:pt x="0" y="3743949"/>
                </a:lnTo>
                <a:lnTo>
                  <a:pt x="0" y="3027750"/>
                </a:lnTo>
                <a:lnTo>
                  <a:pt x="624874" y="2402876"/>
                </a:lnTo>
                <a:cubicBezTo>
                  <a:pt x="679163" y="2348587"/>
                  <a:pt x="750318" y="2321443"/>
                  <a:pt x="821473" y="2321442"/>
                </a:cubicBezTo>
                <a:close/>
                <a:moveTo>
                  <a:pt x="3416534" y="2321437"/>
                </a:moveTo>
                <a:cubicBezTo>
                  <a:pt x="3487689" y="2321437"/>
                  <a:pt x="3558844" y="2348582"/>
                  <a:pt x="3613133" y="2402870"/>
                </a:cubicBezTo>
                <a:lnTo>
                  <a:pt x="4399507" y="3189245"/>
                </a:lnTo>
                <a:cubicBezTo>
                  <a:pt x="4508086" y="3297822"/>
                  <a:pt x="4508086" y="3473865"/>
                  <a:pt x="4399507" y="3582443"/>
                </a:cubicBezTo>
                <a:lnTo>
                  <a:pt x="3613133" y="4368817"/>
                </a:lnTo>
                <a:cubicBezTo>
                  <a:pt x="3504555" y="4477395"/>
                  <a:pt x="3328513" y="4477395"/>
                  <a:pt x="3219935" y="4368817"/>
                </a:cubicBezTo>
                <a:lnTo>
                  <a:pt x="2433561" y="3582443"/>
                </a:lnTo>
                <a:cubicBezTo>
                  <a:pt x="2324983" y="3473864"/>
                  <a:pt x="2324983" y="3297823"/>
                  <a:pt x="2433561" y="3189245"/>
                </a:cubicBezTo>
                <a:lnTo>
                  <a:pt x="3219935" y="2402870"/>
                </a:lnTo>
                <a:cubicBezTo>
                  <a:pt x="3274224" y="2348582"/>
                  <a:pt x="3345379" y="2321437"/>
                  <a:pt x="3416534" y="2321437"/>
                </a:cubicBezTo>
                <a:close/>
                <a:moveTo>
                  <a:pt x="0" y="1384804"/>
                </a:moveTo>
                <a:lnTo>
                  <a:pt x="506920" y="1891724"/>
                </a:lnTo>
                <a:cubicBezTo>
                  <a:pt x="615498" y="2000302"/>
                  <a:pt x="615497" y="2176342"/>
                  <a:pt x="506919" y="2284921"/>
                </a:cubicBezTo>
                <a:lnTo>
                  <a:pt x="0" y="2791839"/>
                </a:lnTo>
                <a:close/>
                <a:moveTo>
                  <a:pt x="2119006" y="1023909"/>
                </a:moveTo>
                <a:cubicBezTo>
                  <a:pt x="2190162" y="1023908"/>
                  <a:pt x="2261317" y="1051054"/>
                  <a:pt x="2315606" y="1105343"/>
                </a:cubicBezTo>
                <a:lnTo>
                  <a:pt x="3101980" y="1891717"/>
                </a:lnTo>
                <a:cubicBezTo>
                  <a:pt x="3210558" y="2000296"/>
                  <a:pt x="3210558" y="2176337"/>
                  <a:pt x="3101980" y="2284914"/>
                </a:cubicBezTo>
                <a:lnTo>
                  <a:pt x="2315606" y="3071289"/>
                </a:lnTo>
                <a:cubicBezTo>
                  <a:pt x="2207028" y="3179867"/>
                  <a:pt x="2030987" y="3179867"/>
                  <a:pt x="1922408" y="3071289"/>
                </a:cubicBezTo>
                <a:lnTo>
                  <a:pt x="1136034" y="2284914"/>
                </a:lnTo>
                <a:cubicBezTo>
                  <a:pt x="1027455" y="2176337"/>
                  <a:pt x="1027455" y="2000296"/>
                  <a:pt x="1136034" y="1891716"/>
                </a:cubicBezTo>
                <a:lnTo>
                  <a:pt x="1922408" y="1105342"/>
                </a:lnTo>
                <a:cubicBezTo>
                  <a:pt x="1976697" y="1051053"/>
                  <a:pt x="2047852" y="1023909"/>
                  <a:pt x="2119006" y="1023909"/>
                </a:cubicBezTo>
                <a:close/>
                <a:moveTo>
                  <a:pt x="4714068" y="1023903"/>
                </a:moveTo>
                <a:cubicBezTo>
                  <a:pt x="4785223" y="1023903"/>
                  <a:pt x="4856377" y="1051048"/>
                  <a:pt x="4910667" y="1105337"/>
                </a:cubicBezTo>
                <a:lnTo>
                  <a:pt x="5697041" y="1891711"/>
                </a:lnTo>
                <a:cubicBezTo>
                  <a:pt x="5805619" y="2000289"/>
                  <a:pt x="5805619" y="2176331"/>
                  <a:pt x="5697041" y="2284909"/>
                </a:cubicBezTo>
                <a:lnTo>
                  <a:pt x="4910667" y="3071283"/>
                </a:lnTo>
                <a:cubicBezTo>
                  <a:pt x="4802089" y="3179862"/>
                  <a:pt x="4626047" y="3179861"/>
                  <a:pt x="4517469" y="3071283"/>
                </a:cubicBezTo>
                <a:lnTo>
                  <a:pt x="3731095" y="2284909"/>
                </a:lnTo>
                <a:cubicBezTo>
                  <a:pt x="3622516" y="2176331"/>
                  <a:pt x="3622516" y="2000289"/>
                  <a:pt x="3731095" y="1891711"/>
                </a:cubicBezTo>
                <a:lnTo>
                  <a:pt x="4517469" y="1105337"/>
                </a:lnTo>
                <a:cubicBezTo>
                  <a:pt x="4571758" y="1051048"/>
                  <a:pt x="4642912" y="1023903"/>
                  <a:pt x="4714068" y="1023903"/>
                </a:cubicBezTo>
                <a:close/>
                <a:moveTo>
                  <a:pt x="3027750" y="0"/>
                </a:moveTo>
                <a:lnTo>
                  <a:pt x="3805329" y="0"/>
                </a:lnTo>
                <a:lnTo>
                  <a:pt x="4399513" y="594184"/>
                </a:lnTo>
                <a:cubicBezTo>
                  <a:pt x="4508091" y="702762"/>
                  <a:pt x="4508091" y="878804"/>
                  <a:pt x="4399513" y="987382"/>
                </a:cubicBezTo>
                <a:lnTo>
                  <a:pt x="3613139" y="1773756"/>
                </a:lnTo>
                <a:cubicBezTo>
                  <a:pt x="3504560" y="1882335"/>
                  <a:pt x="3328519" y="1882335"/>
                  <a:pt x="3219941" y="1773756"/>
                </a:cubicBezTo>
                <a:lnTo>
                  <a:pt x="2433567" y="987382"/>
                </a:lnTo>
                <a:cubicBezTo>
                  <a:pt x="2324988" y="878804"/>
                  <a:pt x="2324989" y="702763"/>
                  <a:pt x="2433567" y="594184"/>
                </a:cubicBezTo>
                <a:close/>
                <a:moveTo>
                  <a:pt x="2791841" y="0"/>
                </a:moveTo>
                <a:lnTo>
                  <a:pt x="2315612" y="476229"/>
                </a:lnTo>
                <a:cubicBezTo>
                  <a:pt x="2207034" y="584808"/>
                  <a:pt x="2030993" y="584808"/>
                  <a:pt x="1922415" y="476230"/>
                </a:cubicBezTo>
                <a:lnTo>
                  <a:pt x="1446185" y="1"/>
                </a:lnTo>
                <a:close/>
                <a:moveTo>
                  <a:pt x="432697" y="0"/>
                </a:moveTo>
                <a:lnTo>
                  <a:pt x="1210263" y="0"/>
                </a:lnTo>
                <a:lnTo>
                  <a:pt x="1804453" y="594190"/>
                </a:lnTo>
                <a:cubicBezTo>
                  <a:pt x="1913031" y="702769"/>
                  <a:pt x="1913031" y="878810"/>
                  <a:pt x="1804453" y="987388"/>
                </a:cubicBezTo>
                <a:lnTo>
                  <a:pt x="1018079" y="1773762"/>
                </a:lnTo>
                <a:cubicBezTo>
                  <a:pt x="909500" y="1882341"/>
                  <a:pt x="733459" y="1882341"/>
                  <a:pt x="624881" y="1773762"/>
                </a:cubicBezTo>
                <a:lnTo>
                  <a:pt x="0" y="1148882"/>
                </a:lnTo>
                <a:lnTo>
                  <a:pt x="0" y="432696"/>
                </a:lnTo>
                <a:close/>
              </a:path>
            </a:pathLst>
          </a:custGeom>
        </p:spPr>
        <p:txBody>
          <a:bodyPr wrap="square">
            <a:noAutofit/>
          </a:bodyPr>
          <a:lstStyle/>
          <a:p>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9" name="任意多边形: 形状 8"/>
          <p:cNvSpPr>
            <a:spLocks noGrp="1"/>
          </p:cNvSpPr>
          <p:nvPr>
            <p:ph type="pic" sz="quarter" idx="10"/>
          </p:nvPr>
        </p:nvSpPr>
        <p:spPr>
          <a:xfrm>
            <a:off x="0" y="0"/>
            <a:ext cx="5279257" cy="5530032"/>
          </a:xfrm>
          <a:custGeom>
            <a:avLst/>
            <a:gdLst>
              <a:gd name="connsiteX0" fmla="*/ 0 w 5279257"/>
              <a:gd name="connsiteY0" fmla="*/ 0 h 5530032"/>
              <a:gd name="connsiteX1" fmla="*/ 3641372 w 5279257"/>
              <a:gd name="connsiteY1" fmla="*/ 0 h 5530032"/>
              <a:gd name="connsiteX2" fmla="*/ 5010556 w 5279257"/>
              <a:gd name="connsiteY2" fmla="*/ 1369184 h 5530032"/>
              <a:gd name="connsiteX3" fmla="*/ 5010556 w 5279257"/>
              <a:gd name="connsiteY3" fmla="*/ 2666592 h 5530032"/>
              <a:gd name="connsiteX4" fmla="*/ 2415817 w 5279257"/>
              <a:gd name="connsiteY4" fmla="*/ 5261331 h 5530032"/>
              <a:gd name="connsiteX5" fmla="*/ 1118409 w 5279257"/>
              <a:gd name="connsiteY5" fmla="*/ 5261331 h 5530032"/>
              <a:gd name="connsiteX6" fmla="*/ 1 w 5279257"/>
              <a:gd name="connsiteY6" fmla="*/ 4142923 h 5530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79257" h="5530032">
                <a:moveTo>
                  <a:pt x="0" y="0"/>
                </a:moveTo>
                <a:lnTo>
                  <a:pt x="3641372" y="0"/>
                </a:lnTo>
                <a:lnTo>
                  <a:pt x="5010556" y="1369184"/>
                </a:lnTo>
                <a:cubicBezTo>
                  <a:pt x="5368825" y="1727453"/>
                  <a:pt x="5368825" y="2308323"/>
                  <a:pt x="5010556" y="2666592"/>
                </a:cubicBezTo>
                <a:lnTo>
                  <a:pt x="2415817" y="5261331"/>
                </a:lnTo>
                <a:cubicBezTo>
                  <a:pt x="2057548" y="5619600"/>
                  <a:pt x="1476678" y="5619600"/>
                  <a:pt x="1118409" y="5261331"/>
                </a:cubicBezTo>
                <a:lnTo>
                  <a:pt x="1" y="4142923"/>
                </a:lnTo>
                <a:close/>
              </a:path>
            </a:pathLst>
          </a:custGeom>
        </p:spPr>
        <p:txBody>
          <a:bodyPr wrap="square">
            <a:noAutofit/>
          </a:bodyPr>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DC28D3-987D-401E-95A8-72784AD93D33}" type="datetimeFigureOut">
              <a:rPr lang="zh-CN" altLang="en-US" smtClean="0"/>
              <a:t>2022/1/18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7A4A5A-5C6D-4E6F-81A3-06DF189A7A65}"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openxmlformats.org/officeDocument/2006/relationships/image" Target="../media/image3.jpeg"/><Relationship Id="rId5" Type="http://schemas.openxmlformats.org/officeDocument/2006/relationships/image" Target="../media/image2.jpe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8.w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9.xml"/><Relationship Id="rId1" Type="http://schemas.openxmlformats.org/officeDocument/2006/relationships/themeOverride" Target="../theme/themeOverride4.xml"/><Relationship Id="rId4" Type="http://schemas.openxmlformats.org/officeDocument/2006/relationships/image" Target="../media/image10.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1.wmf"/><Relationship Id="rId4" Type="http://schemas.openxmlformats.org/officeDocument/2006/relationships/oleObject" Target="../embeddings/oleObject2.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13.wmf"/><Relationship Id="rId4" Type="http://schemas.openxmlformats.org/officeDocument/2006/relationships/oleObject" Target="../embeddings/oleObject3.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9.xml"/><Relationship Id="rId1" Type="http://schemas.openxmlformats.org/officeDocument/2006/relationships/themeOverride" Target="../theme/themeOverride5.xml"/><Relationship Id="rId4" Type="http://schemas.openxmlformats.org/officeDocument/2006/relationships/image" Target="../media/image14.jpe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8.xml"/><Relationship Id="rId1" Type="http://schemas.openxmlformats.org/officeDocument/2006/relationships/themeOverride" Target="../theme/themeOverride2.xml"/><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16.e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7.xml"/><Relationship Id="rId1" Type="http://schemas.openxmlformats.org/officeDocument/2006/relationships/slideLayout" Target="../slideLayouts/slideLayout3.xml"/><Relationship Id="rId5" Type="http://schemas.openxmlformats.org/officeDocument/2006/relationships/image" Target="../media/image20.jpeg"/><Relationship Id="rId4" Type="http://schemas.openxmlformats.org/officeDocument/2006/relationships/image" Target="../media/image4.jpe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themeOverride" Target="../theme/themeOverride6.xml"/><Relationship Id="rId6" Type="http://schemas.openxmlformats.org/officeDocument/2006/relationships/image" Target="../media/image3.jpeg"/><Relationship Id="rId5" Type="http://schemas.openxmlformats.org/officeDocument/2006/relationships/image" Target="../media/image2.jpeg"/><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themeOverride" Target="../theme/themeOverride3.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形状 15"/>
          <p:cNvSpPr/>
          <p:nvPr/>
        </p:nvSpPr>
        <p:spPr>
          <a:xfrm rot="2700000">
            <a:off x="4021881" y="3484071"/>
            <a:ext cx="6764267" cy="6764267"/>
          </a:xfrm>
          <a:custGeom>
            <a:avLst/>
            <a:gdLst>
              <a:gd name="connsiteX0" fmla="*/ 210727 w 6764267"/>
              <a:gd name="connsiteY0" fmla="*/ 210726 h 6764267"/>
              <a:gd name="connsiteX1" fmla="*/ 719464 w 6764267"/>
              <a:gd name="connsiteY1" fmla="*/ 0 h 6764267"/>
              <a:gd name="connsiteX2" fmla="*/ 6764267 w 6764267"/>
              <a:gd name="connsiteY2" fmla="*/ 0 h 6764267"/>
              <a:gd name="connsiteX3" fmla="*/ 0 w 6764267"/>
              <a:gd name="connsiteY3" fmla="*/ 6764267 h 6764267"/>
              <a:gd name="connsiteX4" fmla="*/ 0 w 6764267"/>
              <a:gd name="connsiteY4" fmla="*/ 719463 h 6764267"/>
              <a:gd name="connsiteX5" fmla="*/ 210727 w 6764267"/>
              <a:gd name="connsiteY5" fmla="*/ 210726 h 6764267"/>
              <a:gd name="connsiteX0-1" fmla="*/ 210727 w 6764267"/>
              <a:gd name="connsiteY0-2" fmla="*/ 210726 h 6764267"/>
              <a:gd name="connsiteX1-3" fmla="*/ 719464 w 6764267"/>
              <a:gd name="connsiteY1-4" fmla="*/ 0 h 6764267"/>
              <a:gd name="connsiteX2-5" fmla="*/ 6764267 w 6764267"/>
              <a:gd name="connsiteY2-6" fmla="*/ 0 h 6764267"/>
              <a:gd name="connsiteX3-7" fmla="*/ 3308399 w 6764267"/>
              <a:gd name="connsiteY3-8" fmla="*/ 3454528 h 6764267"/>
              <a:gd name="connsiteX4-9" fmla="*/ 0 w 6764267"/>
              <a:gd name="connsiteY4-10" fmla="*/ 6764267 h 6764267"/>
              <a:gd name="connsiteX5-11" fmla="*/ 0 w 6764267"/>
              <a:gd name="connsiteY5-12" fmla="*/ 719463 h 6764267"/>
              <a:gd name="connsiteX6" fmla="*/ 210727 w 6764267"/>
              <a:gd name="connsiteY6" fmla="*/ 210726 h 6764267"/>
              <a:gd name="connsiteX0-13" fmla="*/ 3308399 w 6764267"/>
              <a:gd name="connsiteY0-14" fmla="*/ 3454528 h 6764267"/>
              <a:gd name="connsiteX1-15" fmla="*/ 0 w 6764267"/>
              <a:gd name="connsiteY1-16" fmla="*/ 6764267 h 6764267"/>
              <a:gd name="connsiteX2-17" fmla="*/ 0 w 6764267"/>
              <a:gd name="connsiteY2-18" fmla="*/ 719463 h 6764267"/>
              <a:gd name="connsiteX3-19" fmla="*/ 210727 w 6764267"/>
              <a:gd name="connsiteY3-20" fmla="*/ 210726 h 6764267"/>
              <a:gd name="connsiteX4-21" fmla="*/ 719464 w 6764267"/>
              <a:gd name="connsiteY4-22" fmla="*/ 0 h 6764267"/>
              <a:gd name="connsiteX5-23" fmla="*/ 6764267 w 6764267"/>
              <a:gd name="connsiteY5-24" fmla="*/ 0 h 6764267"/>
              <a:gd name="connsiteX6-25" fmla="*/ 3399839 w 6764267"/>
              <a:gd name="connsiteY6-26" fmla="*/ 3545968 h 6764267"/>
              <a:gd name="connsiteX0-27" fmla="*/ 3308399 w 6764267"/>
              <a:gd name="connsiteY0-28" fmla="*/ 3454528 h 6764267"/>
              <a:gd name="connsiteX1-29" fmla="*/ 0 w 6764267"/>
              <a:gd name="connsiteY1-30" fmla="*/ 6764267 h 6764267"/>
              <a:gd name="connsiteX2-31" fmla="*/ 0 w 6764267"/>
              <a:gd name="connsiteY2-32" fmla="*/ 719463 h 6764267"/>
              <a:gd name="connsiteX3-33" fmla="*/ 210727 w 6764267"/>
              <a:gd name="connsiteY3-34" fmla="*/ 210726 h 6764267"/>
              <a:gd name="connsiteX4-35" fmla="*/ 719464 w 6764267"/>
              <a:gd name="connsiteY4-36" fmla="*/ 0 h 6764267"/>
              <a:gd name="connsiteX5-37" fmla="*/ 6764267 w 6764267"/>
              <a:gd name="connsiteY5-38" fmla="*/ 0 h 6764267"/>
              <a:gd name="connsiteX0-39" fmla="*/ 0 w 6764267"/>
              <a:gd name="connsiteY0-40" fmla="*/ 6764267 h 6764267"/>
              <a:gd name="connsiteX1-41" fmla="*/ 0 w 6764267"/>
              <a:gd name="connsiteY1-42" fmla="*/ 719463 h 6764267"/>
              <a:gd name="connsiteX2-43" fmla="*/ 210727 w 6764267"/>
              <a:gd name="connsiteY2-44" fmla="*/ 210726 h 6764267"/>
              <a:gd name="connsiteX3-45" fmla="*/ 719464 w 6764267"/>
              <a:gd name="connsiteY3-46" fmla="*/ 0 h 6764267"/>
              <a:gd name="connsiteX4-47" fmla="*/ 6764267 w 6764267"/>
              <a:gd name="connsiteY4-48" fmla="*/ 0 h 676426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764267" h="6764267">
                <a:moveTo>
                  <a:pt x="0" y="6764267"/>
                </a:moveTo>
                <a:lnTo>
                  <a:pt x="0" y="719463"/>
                </a:lnTo>
                <a:cubicBezTo>
                  <a:pt x="0" y="520789"/>
                  <a:pt x="80529" y="340923"/>
                  <a:pt x="210727" y="210726"/>
                </a:cubicBezTo>
                <a:cubicBezTo>
                  <a:pt x="340924" y="80529"/>
                  <a:pt x="520790" y="0"/>
                  <a:pt x="719464" y="0"/>
                </a:cubicBezTo>
                <a:lnTo>
                  <a:pt x="6764267" y="0"/>
                </a:lnTo>
              </a:path>
            </a:pathLst>
          </a:custGeom>
          <a:ln w="1524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占位符 27"/>
          <p:cNvPicPr>
            <a:picLocks noGrp="1" noChangeAspect="1"/>
          </p:cNvPicPr>
          <p:nvPr>
            <p:ph type="pic" sz="quarter" idx="12"/>
          </p:nvPr>
        </p:nvPicPr>
        <p:blipFill>
          <a:blip r:embed="rId4" cstate="screen"/>
          <a:srcRect/>
          <a:stretch>
            <a:fillRect/>
          </a:stretch>
        </p:blipFill>
        <p:spPr>
          <a:xfrm>
            <a:off x="10890792" y="3345440"/>
            <a:ext cx="1301207" cy="3069398"/>
          </a:xfrm>
        </p:spPr>
      </p:pic>
      <p:pic>
        <p:nvPicPr>
          <p:cNvPr id="26" name="图片占位符 25"/>
          <p:cNvPicPr>
            <a:picLocks noGrp="1" noChangeAspect="1"/>
          </p:cNvPicPr>
          <p:nvPr>
            <p:ph type="pic" sz="quarter" idx="11"/>
          </p:nvPr>
        </p:nvPicPr>
        <p:blipFill>
          <a:blip r:embed="rId5" cstate="screen"/>
          <a:srcRect/>
          <a:stretch>
            <a:fillRect/>
          </a:stretch>
        </p:blipFill>
        <p:spPr/>
      </p:pic>
      <p:pic>
        <p:nvPicPr>
          <p:cNvPr id="21" name="图片占位符 20"/>
          <p:cNvPicPr>
            <a:picLocks noGrp="1" noChangeAspect="1"/>
          </p:cNvPicPr>
          <p:nvPr>
            <p:ph type="pic" sz="quarter" idx="10"/>
          </p:nvPr>
        </p:nvPicPr>
        <p:blipFill>
          <a:blip r:embed="rId6" cstate="screen"/>
          <a:srcRect/>
          <a:stretch>
            <a:fillRect/>
          </a:stretch>
        </p:blipFill>
        <p:spPr/>
      </p:pic>
      <p:sp>
        <p:nvSpPr>
          <p:cNvPr id="29" name="文本框 28"/>
          <p:cNvSpPr txBox="1"/>
          <p:nvPr/>
        </p:nvSpPr>
        <p:spPr>
          <a:xfrm>
            <a:off x="695325" y="1298315"/>
            <a:ext cx="4801314" cy="1446550"/>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accent1"/>
                </a:solidFill>
              </a:defRPr>
            </a:lvl1pPr>
          </a:lstStyle>
          <a:p>
            <a:r>
              <a:rPr lang="zh-CN" altLang="en-US" sz="4800" b="0" dirty="0" smtClean="0">
                <a:latin typeface="时尚中黑简体" panose="01010104010101010101" pitchFamily="2" charset="-122"/>
                <a:ea typeface="时尚中黑简体" panose="01010104010101010101" pitchFamily="2" charset="-122"/>
              </a:rPr>
              <a:t>第</a:t>
            </a:r>
            <a:r>
              <a:rPr lang="en-US" altLang="zh-CN" sz="4800" b="0" dirty="0" smtClean="0">
                <a:latin typeface="时尚中黑简体" panose="01010104010101010101" pitchFamily="2" charset="-122"/>
                <a:ea typeface="时尚中黑简体" panose="01010104010101010101" pitchFamily="2" charset="-122"/>
              </a:rPr>
              <a:t>2</a:t>
            </a:r>
            <a:r>
              <a:rPr lang="zh-CN" altLang="en-US" sz="4800" b="0" dirty="0" smtClean="0">
                <a:latin typeface="时尚中黑简体" panose="01010104010101010101" pitchFamily="2" charset="-122"/>
                <a:ea typeface="时尚中黑简体" panose="01010104010101010101" pitchFamily="2" charset="-122"/>
              </a:rPr>
              <a:t>章</a:t>
            </a:r>
            <a:endParaRPr lang="en-US" altLang="zh-CN" sz="4800" b="0" dirty="0">
              <a:latin typeface="时尚中黑简体" panose="01010104010101010101" pitchFamily="2" charset="-122"/>
              <a:ea typeface="时尚中黑简体" panose="01010104010101010101" pitchFamily="2" charset="-122"/>
            </a:endParaRPr>
          </a:p>
          <a:p>
            <a:r>
              <a:rPr lang="zh-CN" altLang="en-US" sz="4000" b="0" dirty="0">
                <a:solidFill>
                  <a:schemeClr val="tx1">
                    <a:lumMod val="65000"/>
                    <a:lumOff val="35000"/>
                  </a:schemeClr>
                </a:solidFill>
                <a:latin typeface="时尚中黑简体" panose="01010104010101010101" pitchFamily="2" charset="-122"/>
                <a:ea typeface="时尚中黑简体" panose="01010104010101010101" pitchFamily="2" charset="-122"/>
              </a:rPr>
              <a:t>关系数据库数学模型</a:t>
            </a:r>
          </a:p>
        </p:txBody>
      </p:sp>
      <p:grpSp>
        <p:nvGrpSpPr>
          <p:cNvPr id="38" name="组合 37"/>
          <p:cNvGrpSpPr/>
          <p:nvPr/>
        </p:nvGrpSpPr>
        <p:grpSpPr>
          <a:xfrm>
            <a:off x="784522" y="3311161"/>
            <a:ext cx="1220561" cy="360000"/>
            <a:chOff x="784522" y="3311161"/>
            <a:chExt cx="1220561" cy="360000"/>
          </a:xfrm>
        </p:grpSpPr>
        <p:sp>
          <p:nvSpPr>
            <p:cNvPr id="30" name="矩形: 圆角 29"/>
            <p:cNvSpPr/>
            <p:nvPr/>
          </p:nvSpPr>
          <p:spPr>
            <a:xfrm>
              <a:off x="784522" y="3311161"/>
              <a:ext cx="1220561" cy="36000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947762" y="3332740"/>
              <a:ext cx="894080" cy="306705"/>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accent1"/>
                  </a:solidFill>
                </a:defRPr>
              </a:lvl1pPr>
            </a:lstStyle>
            <a:p>
              <a:pPr algn="ctr"/>
              <a:r>
                <a:rPr lang="zh-CN" altLang="en-US" sz="1400" b="0" dirty="0">
                  <a:solidFill>
                    <a:schemeClr val="bg1"/>
                  </a:solidFill>
                </a:rPr>
                <a:t>微课视频</a:t>
              </a:r>
            </a:p>
          </p:txBody>
        </p:sp>
      </p:grpSp>
      <p:grpSp>
        <p:nvGrpSpPr>
          <p:cNvPr id="39" name="组合 38"/>
          <p:cNvGrpSpPr/>
          <p:nvPr/>
        </p:nvGrpSpPr>
        <p:grpSpPr>
          <a:xfrm>
            <a:off x="2106984" y="3311161"/>
            <a:ext cx="1220561" cy="360000"/>
            <a:chOff x="2106984" y="3311161"/>
            <a:chExt cx="1220561" cy="360000"/>
          </a:xfrm>
        </p:grpSpPr>
        <p:sp>
          <p:nvSpPr>
            <p:cNvPr id="31" name="矩形: 圆角 30"/>
            <p:cNvSpPr/>
            <p:nvPr/>
          </p:nvSpPr>
          <p:spPr>
            <a:xfrm>
              <a:off x="2106984" y="3311161"/>
              <a:ext cx="1220561" cy="36000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2160190" y="3332740"/>
              <a:ext cx="1114152" cy="307777"/>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accent1"/>
                  </a:solidFill>
                </a:defRPr>
              </a:lvl1pPr>
            </a:lstStyle>
            <a:p>
              <a:pPr algn="ctr"/>
              <a:r>
                <a:rPr lang="en-US" altLang="zh-CN" sz="1400" b="0" dirty="0" smtClean="0">
                  <a:solidFill>
                    <a:schemeClr val="bg1"/>
                  </a:solidFill>
                </a:rPr>
                <a:t>SQL Server</a:t>
              </a:r>
              <a:endParaRPr lang="en-US" altLang="zh-CN" sz="1400" b="0" dirty="0">
                <a:solidFill>
                  <a:schemeClr val="bg1"/>
                </a:solidFill>
              </a:endParaRPr>
            </a:p>
          </p:txBody>
        </p:sp>
      </p:grpSp>
      <p:grpSp>
        <p:nvGrpSpPr>
          <p:cNvPr id="40" name="组合 39"/>
          <p:cNvGrpSpPr/>
          <p:nvPr/>
        </p:nvGrpSpPr>
        <p:grpSpPr>
          <a:xfrm>
            <a:off x="3429446" y="3311161"/>
            <a:ext cx="1220561" cy="360000"/>
            <a:chOff x="3429446" y="3311161"/>
            <a:chExt cx="1220561" cy="360000"/>
          </a:xfrm>
        </p:grpSpPr>
        <p:sp>
          <p:nvSpPr>
            <p:cNvPr id="32" name="矩形: 圆角 31"/>
            <p:cNvSpPr/>
            <p:nvPr/>
          </p:nvSpPr>
          <p:spPr>
            <a:xfrm>
              <a:off x="3429446" y="3311161"/>
              <a:ext cx="1220561" cy="36000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3494525" y="3332740"/>
              <a:ext cx="1082348" cy="307777"/>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accent1"/>
                  </a:solidFill>
                </a:defRPr>
              </a:lvl1pPr>
            </a:lstStyle>
            <a:p>
              <a:pPr algn="ctr"/>
              <a:r>
                <a:rPr lang="zh-CN" altLang="en-US" sz="1400" b="0" dirty="0" smtClean="0">
                  <a:solidFill>
                    <a:schemeClr val="bg1"/>
                  </a:solidFill>
                </a:rPr>
                <a:t>原理与应用</a:t>
              </a:r>
              <a:endParaRPr lang="en-US" altLang="zh-CN" sz="1400" b="0" dirty="0">
                <a:solidFill>
                  <a:schemeClr val="bg1"/>
                </a:solidFill>
              </a:endParaRPr>
            </a:p>
          </p:txBody>
        </p:sp>
      </p:grpSp>
      <p:sp>
        <p:nvSpPr>
          <p:cNvPr id="36" name="矩形 35"/>
          <p:cNvSpPr/>
          <p:nvPr/>
        </p:nvSpPr>
        <p:spPr>
          <a:xfrm>
            <a:off x="720725" y="2844987"/>
            <a:ext cx="4437938" cy="306705"/>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defRPr/>
            </a:pPr>
            <a:r>
              <a:rPr lang="zh-CN" altLang="zh-CN" sz="1400" noProof="0" dirty="0">
                <a:ln>
                  <a:noFill/>
                </a:ln>
                <a:solidFill>
                  <a:schemeClr val="bg1">
                    <a:lumMod val="65000"/>
                  </a:schemeClr>
                </a:solidFill>
                <a:effectLst/>
                <a:uLnTx/>
                <a:uFillTx/>
                <a:ea typeface="等线" panose="02010600030101010101" pitchFamily="2" charset="-122"/>
                <a:sym typeface="+mn-ea"/>
              </a:rPr>
              <a:t>主讲人</a:t>
            </a:r>
            <a:r>
              <a:rPr lang="zh-CN" altLang="zh-CN" sz="1400" noProof="0" dirty="0" smtClean="0">
                <a:ln>
                  <a:noFill/>
                </a:ln>
                <a:solidFill>
                  <a:schemeClr val="bg1">
                    <a:lumMod val="65000"/>
                  </a:schemeClr>
                </a:solidFill>
                <a:effectLst/>
                <a:uLnTx/>
                <a:uFillTx/>
                <a:ea typeface="等线" panose="02010600030101010101" pitchFamily="2" charset="-122"/>
                <a:sym typeface="+mn-ea"/>
              </a:rPr>
              <a:t>：</a:t>
            </a:r>
            <a:r>
              <a:rPr lang="en-US" altLang="zh-CN" sz="1400" noProof="0" smtClean="0">
                <a:ln>
                  <a:noFill/>
                </a:ln>
                <a:solidFill>
                  <a:schemeClr val="bg1">
                    <a:lumMod val="65000"/>
                  </a:schemeClr>
                </a:solidFill>
                <a:effectLst/>
                <a:uLnTx/>
                <a:uFillTx/>
                <a:ea typeface="等线" panose="02010600030101010101" pitchFamily="2" charset="-122"/>
                <a:sym typeface="+mn-ea"/>
              </a:rPr>
              <a:t>XXX</a:t>
            </a:r>
            <a:endParaRPr kumimoji="0" lang="zh-CN" altLang="zh-CN" sz="1400" u="none" strike="noStrike" kern="1200" cap="none" spc="0" normalizeH="0" baseline="0" noProof="0" dirty="0">
              <a:ln>
                <a:noFill/>
              </a:ln>
              <a:solidFill>
                <a:schemeClr val="bg1">
                  <a:lumMod val="65000"/>
                </a:schemeClr>
              </a:solidFill>
              <a:effectLst/>
              <a:uLnTx/>
              <a:uFillTx/>
              <a:ea typeface="等线" panose="02010600030101010101" pitchFamily="2" charset="-122"/>
              <a:cs typeface="+mn-cs"/>
              <a:sym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形状 10"/>
          <p:cNvSpPr/>
          <p:nvPr/>
        </p:nvSpPr>
        <p:spPr>
          <a:xfrm rot="2700000">
            <a:off x="-803840" y="-755763"/>
            <a:ext cx="5428563" cy="5833960"/>
          </a:xfrm>
          <a:custGeom>
            <a:avLst/>
            <a:gdLst>
              <a:gd name="connsiteX0" fmla="*/ 0 w 5428563"/>
              <a:gd name="connsiteY0" fmla="*/ 2574839 h 5504327"/>
              <a:gd name="connsiteX1" fmla="*/ 2574839 w 5428563"/>
              <a:gd name="connsiteY1" fmla="*/ 0 h 5504327"/>
              <a:gd name="connsiteX2" fmla="*/ 4511157 w 5428563"/>
              <a:gd name="connsiteY2" fmla="*/ 0 h 5504327"/>
              <a:gd name="connsiteX3" fmla="*/ 5428563 w 5428563"/>
              <a:gd name="connsiteY3" fmla="*/ 917406 h 5504327"/>
              <a:gd name="connsiteX4" fmla="*/ 5428563 w 5428563"/>
              <a:gd name="connsiteY4" fmla="*/ 4586921 h 5504327"/>
              <a:gd name="connsiteX5" fmla="*/ 4511157 w 5428563"/>
              <a:gd name="connsiteY5" fmla="*/ 5504327 h 5504327"/>
              <a:gd name="connsiteX6" fmla="*/ 2929489 w 5428563"/>
              <a:gd name="connsiteY6" fmla="*/ 5504327 h 5504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28563" h="5504327">
                <a:moveTo>
                  <a:pt x="0" y="2574839"/>
                </a:moveTo>
                <a:lnTo>
                  <a:pt x="2574839" y="0"/>
                </a:lnTo>
                <a:lnTo>
                  <a:pt x="4511157" y="0"/>
                </a:lnTo>
                <a:cubicBezTo>
                  <a:pt x="5017826" y="0"/>
                  <a:pt x="5428563" y="410737"/>
                  <a:pt x="5428563" y="917406"/>
                </a:cubicBezTo>
                <a:lnTo>
                  <a:pt x="5428563" y="4586921"/>
                </a:lnTo>
                <a:cubicBezTo>
                  <a:pt x="5428563" y="5093590"/>
                  <a:pt x="5017826" y="5504327"/>
                  <a:pt x="4511157" y="5504327"/>
                </a:cubicBezTo>
                <a:lnTo>
                  <a:pt x="2929489" y="5504327"/>
                </a:lnTo>
                <a:close/>
              </a:path>
            </a:pathLst>
          </a:custGeom>
          <a:solidFill>
            <a:schemeClr val="accent1">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2" name="文本框 11"/>
          <p:cNvSpPr txBox="1"/>
          <p:nvPr/>
        </p:nvSpPr>
        <p:spPr>
          <a:xfrm>
            <a:off x="5981700" y="2419350"/>
            <a:ext cx="2843214" cy="830997"/>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tx1">
                    <a:lumMod val="75000"/>
                    <a:lumOff val="2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8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rPr>
              <a:t>PART  02</a:t>
            </a:r>
            <a:endParaRPr kumimoji="0" lang="zh-CN" altLang="en-US" sz="48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sp>
        <p:nvSpPr>
          <p:cNvPr id="13" name="文本框 12"/>
          <p:cNvSpPr txBox="1"/>
          <p:nvPr/>
        </p:nvSpPr>
        <p:spPr>
          <a:xfrm>
            <a:off x="5981700" y="3288447"/>
            <a:ext cx="3057247"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关系的数学模型</a:t>
            </a:r>
            <a:endParaRPr kumimoji="0" lang="en-US" altLang="zh-CN" sz="32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pic>
        <p:nvPicPr>
          <p:cNvPr id="5" name="图片占位符 4"/>
          <p:cNvPicPr>
            <a:picLocks noGrp="1" noChangeAspect="1"/>
          </p:cNvPicPr>
          <p:nvPr>
            <p:ph type="pic" sz="quarter" idx="10"/>
          </p:nvPr>
        </p:nvPicPr>
        <p:blipFill>
          <a:blip r:embed="rId3" cstate="screen"/>
          <a:srcRect/>
          <a:stretch>
            <a:fillRect/>
          </a:stretch>
        </p:blipFill>
        <p:spPr/>
      </p:pic>
      <p:cxnSp>
        <p:nvCxnSpPr>
          <p:cNvPr id="14" name="直接连接符 13"/>
          <p:cNvCxnSpPr/>
          <p:nvPr/>
        </p:nvCxnSpPr>
        <p:spPr>
          <a:xfrm>
            <a:off x="6096000" y="3235833"/>
            <a:ext cx="313508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6093588"/>
      </p:ext>
    </p:extLst>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3057247"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关系的数学定义</a:t>
            </a:r>
          </a:p>
        </p:txBody>
      </p:sp>
      <p:sp>
        <p:nvSpPr>
          <p:cNvPr id="137" name="文本框 136"/>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01</a:t>
            </a:r>
            <a:endParaRPr lang="zh-CN" altLang="en-US" sz="2400" b="1" dirty="0">
              <a:solidFill>
                <a:srgbClr val="FFFFFF"/>
              </a:solidFill>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grpSp>
        <p:nvGrpSpPr>
          <p:cNvPr id="6" name="组合 5"/>
          <p:cNvGrpSpPr/>
          <p:nvPr/>
        </p:nvGrpSpPr>
        <p:grpSpPr>
          <a:xfrm>
            <a:off x="1046479" y="1242060"/>
            <a:ext cx="10164279" cy="2691903"/>
            <a:chOff x="1088299" y="4213143"/>
            <a:chExt cx="2241974" cy="2691978"/>
          </a:xfrm>
        </p:grpSpPr>
        <p:sp>
          <p:nvSpPr>
            <p:cNvPr id="7" name="矩形 6"/>
            <p:cNvSpPr/>
            <p:nvPr/>
          </p:nvSpPr>
          <p:spPr>
            <a:xfrm>
              <a:off x="1088299" y="4658290"/>
              <a:ext cx="2166179" cy="2246831"/>
            </a:xfrm>
            <a:prstGeom prst="rect">
              <a:avLst/>
            </a:prstGeom>
          </p:spPr>
          <p:txBody>
            <a:bodyPr wrap="square">
              <a:spAutoFit/>
              <a:scene3d>
                <a:camera prst="orthographicFront"/>
                <a:lightRig rig="threePt" dir="t"/>
              </a:scene3d>
              <a:sp3d contourW="6350"/>
            </a:bodyPr>
            <a:lstStyle/>
            <a:p>
              <a:pPr indent="457200"/>
              <a:r>
                <a:rPr lang="zh-CN" altLang="en-US" sz="2000" dirty="0">
                  <a:solidFill>
                    <a:srgbClr val="000000"/>
                  </a:solidFill>
                  <a:latin typeface="Courier New" panose="02070309020205020404" charset="0"/>
                  <a:ea typeface="宋体" panose="02010600030101010101" pitchFamily="2" charset="-122"/>
                  <a:sym typeface="+mn-ea"/>
                </a:rPr>
                <a:t>域（</a:t>
              </a:r>
              <a:r>
                <a:rPr lang="en-US" altLang="zh-CN" sz="2000" dirty="0">
                  <a:solidFill>
                    <a:srgbClr val="000000"/>
                  </a:solidFill>
                  <a:latin typeface="Courier New" panose="02070309020205020404" charset="0"/>
                  <a:ea typeface="宋体" panose="02010600030101010101" pitchFamily="2" charset="-122"/>
                  <a:sym typeface="+mn-ea"/>
                </a:rPr>
                <a:t>Domain</a:t>
              </a:r>
              <a:r>
                <a:rPr lang="zh-CN" altLang="en-US" sz="2000" dirty="0">
                  <a:solidFill>
                    <a:srgbClr val="000000"/>
                  </a:solidFill>
                  <a:latin typeface="Courier New" panose="02070309020205020404" charset="0"/>
                  <a:ea typeface="宋体" panose="02010600030101010101" pitchFamily="2" charset="-122"/>
                  <a:sym typeface="+mn-ea"/>
                </a:rPr>
                <a:t>）是一组具有相同数据类型的数据值集合，又称为值域（用</a:t>
              </a:r>
              <a:r>
                <a:rPr lang="en-US" altLang="zh-CN" sz="2000" dirty="0">
                  <a:solidFill>
                    <a:srgbClr val="000000"/>
                  </a:solidFill>
                  <a:latin typeface="Courier New" panose="02070309020205020404" charset="0"/>
                  <a:ea typeface="宋体" panose="02010600030101010101" pitchFamily="2" charset="-122"/>
                  <a:sym typeface="+mn-ea"/>
                </a:rPr>
                <a:t>D</a:t>
              </a:r>
              <a:r>
                <a:rPr lang="zh-CN" altLang="en-US" sz="2000" dirty="0">
                  <a:solidFill>
                    <a:srgbClr val="000000"/>
                  </a:solidFill>
                  <a:latin typeface="Courier New" panose="02070309020205020404" charset="0"/>
                  <a:ea typeface="宋体" panose="02010600030101010101" pitchFamily="2" charset="-122"/>
                  <a:sym typeface="+mn-ea"/>
                </a:rPr>
                <a:t>表示）。例如</a:t>
              </a:r>
              <a:r>
                <a:rPr lang="en-US" altLang="zh-CN" sz="2000" dirty="0">
                  <a:solidFill>
                    <a:srgbClr val="000000"/>
                  </a:solidFill>
                  <a:latin typeface="Courier New" panose="02070309020205020404" charset="0"/>
                  <a:ea typeface="宋体" panose="02010600030101010101" pitchFamily="2" charset="-122"/>
                  <a:sym typeface="+mn-ea"/>
                </a:rPr>
                <a:t>{</a:t>
              </a:r>
              <a:r>
                <a:rPr lang="zh-CN" altLang="en-US" sz="2000" dirty="0">
                  <a:solidFill>
                    <a:srgbClr val="000000"/>
                  </a:solidFill>
                  <a:latin typeface="Courier New" panose="02070309020205020404" charset="0"/>
                  <a:ea typeface="宋体" panose="02010600030101010101" pitchFamily="2" charset="-122"/>
                  <a:sym typeface="+mn-ea"/>
                </a:rPr>
                <a:t>整数</a:t>
              </a:r>
              <a:r>
                <a:rPr lang="en-US" altLang="zh-CN" sz="2000" dirty="0">
                  <a:solidFill>
                    <a:srgbClr val="000000"/>
                  </a:solidFill>
                  <a:latin typeface="Courier New" panose="02070309020205020404" charset="0"/>
                  <a:ea typeface="宋体" panose="02010600030101010101" pitchFamily="2" charset="-122"/>
                  <a:sym typeface="+mn-ea"/>
                </a:rPr>
                <a:t>}</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a:t>
              </a:r>
              <a:r>
                <a:rPr lang="zh-CN" altLang="en-US" sz="2000" dirty="0">
                  <a:solidFill>
                    <a:srgbClr val="000000"/>
                  </a:solidFill>
                  <a:latin typeface="Courier New" panose="02070309020205020404" charset="0"/>
                  <a:ea typeface="宋体" panose="02010600030101010101" pitchFamily="2" charset="-122"/>
                  <a:sym typeface="+mn-ea"/>
                </a:rPr>
                <a:t>男，女</a:t>
              </a:r>
              <a:r>
                <a:rPr lang="en-US" altLang="zh-CN" sz="2000" dirty="0">
                  <a:solidFill>
                    <a:srgbClr val="000000"/>
                  </a:solidFill>
                  <a:latin typeface="Courier New" panose="02070309020205020404" charset="0"/>
                  <a:ea typeface="宋体" panose="02010600030101010101" pitchFamily="2" charset="-122"/>
                  <a:sym typeface="+mn-ea"/>
                </a:rPr>
                <a:t>}</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{10</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100</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1000}</a:t>
              </a:r>
              <a:r>
                <a:rPr lang="zh-CN" altLang="en-US" sz="2000" dirty="0">
                  <a:solidFill>
                    <a:srgbClr val="000000"/>
                  </a:solidFill>
                  <a:latin typeface="Courier New" panose="02070309020205020404" charset="0"/>
                  <a:ea typeface="宋体" panose="02010600030101010101" pitchFamily="2" charset="-122"/>
                  <a:sym typeface="+mn-ea"/>
                </a:rPr>
                <a:t>等都可以是域</a:t>
              </a:r>
              <a:r>
                <a:rPr lang="zh-CN" altLang="en-US" sz="2000" dirty="0" smtClean="0">
                  <a:solidFill>
                    <a:srgbClr val="000000"/>
                  </a:solidFill>
                  <a:latin typeface="Courier New" panose="02070309020205020404" charset="0"/>
                  <a:ea typeface="宋体" panose="02010600030101010101" pitchFamily="2" charset="-122"/>
                  <a:sym typeface="+mn-ea"/>
                </a:rPr>
                <a:t>。</a:t>
              </a:r>
              <a:endParaRPr lang="en-US" altLang="zh-CN" sz="2000" dirty="0" smtClean="0">
                <a:solidFill>
                  <a:srgbClr val="000000"/>
                </a:solidFill>
                <a:latin typeface="Courier New" panose="02070309020205020404" charset="0"/>
                <a:ea typeface="宋体" panose="02010600030101010101" pitchFamily="2" charset="-122"/>
                <a:sym typeface="+mn-ea"/>
              </a:endParaRPr>
            </a:p>
            <a:p>
              <a:pPr indent="457200"/>
              <a:r>
                <a:rPr lang="zh-CN" altLang="en-US" sz="2000" dirty="0" smtClean="0">
                  <a:solidFill>
                    <a:srgbClr val="000000"/>
                  </a:solidFill>
                  <a:latin typeface="Courier New" panose="02070309020205020404" charset="0"/>
                  <a:ea typeface="宋体" panose="02010600030101010101" pitchFamily="2" charset="-122"/>
                  <a:sym typeface="+mn-ea"/>
                </a:rPr>
                <a:t>基数</a:t>
              </a:r>
              <a:r>
                <a:rPr lang="zh-CN" altLang="en-US" sz="2000" dirty="0">
                  <a:solidFill>
                    <a:srgbClr val="000000"/>
                  </a:solidFill>
                  <a:latin typeface="Courier New" panose="02070309020205020404" charset="0"/>
                  <a:ea typeface="宋体" panose="02010600030101010101" pitchFamily="2" charset="-122"/>
                  <a:sym typeface="+mn-ea"/>
                </a:rPr>
                <a:t>（</a:t>
              </a:r>
              <a:r>
                <a:rPr lang="en-US" altLang="zh-CN" sz="2000" dirty="0">
                  <a:solidFill>
                    <a:srgbClr val="000000"/>
                  </a:solidFill>
                  <a:latin typeface="Courier New" panose="02070309020205020404" charset="0"/>
                  <a:ea typeface="宋体" panose="02010600030101010101" pitchFamily="2" charset="-122"/>
                  <a:sym typeface="+mn-ea"/>
                </a:rPr>
                <a:t>Cardinal number</a:t>
              </a:r>
              <a:r>
                <a:rPr lang="zh-CN" altLang="en-US" sz="2000" dirty="0">
                  <a:solidFill>
                    <a:srgbClr val="000000"/>
                  </a:solidFill>
                  <a:latin typeface="Courier New" panose="02070309020205020404" charset="0"/>
                  <a:ea typeface="宋体" panose="02010600030101010101" pitchFamily="2" charset="-122"/>
                  <a:sym typeface="+mn-ea"/>
                </a:rPr>
                <a:t>）是指域中数据值的计数总数（用</a:t>
              </a:r>
              <a:r>
                <a:rPr lang="en-US" altLang="zh-CN" sz="2000" dirty="0">
                  <a:solidFill>
                    <a:srgbClr val="000000"/>
                  </a:solidFill>
                  <a:latin typeface="Courier New" panose="02070309020205020404" charset="0"/>
                  <a:ea typeface="宋体" panose="02010600030101010101" pitchFamily="2" charset="-122"/>
                  <a:sym typeface="+mn-ea"/>
                </a:rPr>
                <a:t>m</a:t>
              </a:r>
              <a:r>
                <a:rPr lang="zh-CN" altLang="en-US" sz="2000" dirty="0">
                  <a:solidFill>
                    <a:srgbClr val="000000"/>
                  </a:solidFill>
                  <a:latin typeface="Courier New" panose="02070309020205020404" charset="0"/>
                  <a:ea typeface="宋体" panose="02010600030101010101" pitchFamily="2" charset="-122"/>
                  <a:sym typeface="+mn-ea"/>
                </a:rPr>
                <a:t>表示）</a:t>
              </a:r>
              <a:r>
                <a:rPr lang="zh-CN" altLang="en-US" sz="2000" dirty="0" smtClean="0">
                  <a:solidFill>
                    <a:srgbClr val="000000"/>
                  </a:solidFill>
                  <a:latin typeface="Courier New" panose="02070309020205020404" charset="0"/>
                  <a:ea typeface="宋体" panose="02010600030101010101" pitchFamily="2" charset="-122"/>
                  <a:sym typeface="+mn-ea"/>
                </a:rPr>
                <a:t>。</a:t>
              </a:r>
              <a:endParaRPr lang="en-US" altLang="zh-CN" sz="2000" dirty="0" smtClean="0">
                <a:solidFill>
                  <a:srgbClr val="000000"/>
                </a:solidFill>
                <a:latin typeface="Courier New" panose="02070309020205020404" charset="0"/>
                <a:ea typeface="宋体" panose="02010600030101010101" pitchFamily="2" charset="-122"/>
                <a:sym typeface="+mn-ea"/>
              </a:endParaRPr>
            </a:p>
            <a:p>
              <a:pPr indent="457200"/>
              <a:r>
                <a:rPr lang="zh-CN" altLang="en-US" sz="2000" dirty="0" smtClean="0">
                  <a:solidFill>
                    <a:srgbClr val="000000"/>
                  </a:solidFill>
                  <a:latin typeface="Courier New" panose="02070309020205020404" charset="0"/>
                  <a:ea typeface="宋体" panose="02010600030101010101" pitchFamily="2" charset="-122"/>
                  <a:sym typeface="+mn-ea"/>
                </a:rPr>
                <a:t>关系</a:t>
              </a:r>
              <a:r>
                <a:rPr lang="zh-CN" altLang="en-US" sz="2000" dirty="0">
                  <a:solidFill>
                    <a:srgbClr val="000000"/>
                  </a:solidFill>
                  <a:latin typeface="Courier New" panose="02070309020205020404" charset="0"/>
                  <a:ea typeface="宋体" panose="02010600030101010101" pitchFamily="2" charset="-122"/>
                  <a:sym typeface="+mn-ea"/>
                </a:rPr>
                <a:t>常用值域来表示属性（</a:t>
              </a:r>
              <a:r>
                <a:rPr lang="en-US" altLang="zh-CN" sz="2000" dirty="0">
                  <a:solidFill>
                    <a:srgbClr val="000000"/>
                  </a:solidFill>
                  <a:latin typeface="Courier New" panose="02070309020205020404" charset="0"/>
                  <a:ea typeface="宋体" panose="02010600030101010101" pitchFamily="2" charset="-122"/>
                  <a:sym typeface="+mn-ea"/>
                </a:rPr>
                <a:t>Attribute</a:t>
              </a:r>
              <a:r>
                <a:rPr lang="zh-CN" altLang="en-US" sz="2000" dirty="0">
                  <a:solidFill>
                    <a:srgbClr val="000000"/>
                  </a:solidFill>
                  <a:latin typeface="Courier New" panose="02070309020205020404" charset="0"/>
                  <a:ea typeface="宋体" panose="02010600030101010101" pitchFamily="2" charset="-122"/>
                  <a:sym typeface="+mn-ea"/>
                </a:rPr>
                <a:t>）的取值范围。例如：</a:t>
              </a:r>
            </a:p>
            <a:p>
              <a:pPr indent="457200"/>
              <a:r>
                <a:rPr lang="en-US" altLang="zh-CN" sz="2000" dirty="0">
                  <a:solidFill>
                    <a:srgbClr val="000000"/>
                  </a:solidFill>
                  <a:latin typeface="Courier New" panose="02070309020205020404" charset="0"/>
                  <a:ea typeface="宋体" panose="02010600030101010101" pitchFamily="2" charset="-122"/>
                  <a:sym typeface="+mn-ea"/>
                </a:rPr>
                <a:t>D</a:t>
              </a:r>
              <a:r>
                <a:rPr lang="en-US" altLang="zh-CN" sz="2000" baseline="-25000" dirty="0">
                  <a:solidFill>
                    <a:srgbClr val="000000"/>
                  </a:solidFill>
                  <a:latin typeface="Courier New" panose="02070309020205020404" charset="0"/>
                  <a:ea typeface="宋体" panose="02010600030101010101" pitchFamily="2" charset="-122"/>
                  <a:sym typeface="+mn-ea"/>
                </a:rPr>
                <a:t>1</a:t>
              </a:r>
              <a:r>
                <a:rPr lang="en-US" altLang="zh-CN" sz="2000" dirty="0">
                  <a:solidFill>
                    <a:srgbClr val="000000"/>
                  </a:solidFill>
                  <a:latin typeface="Courier New" panose="02070309020205020404" charset="0"/>
                  <a:ea typeface="宋体" panose="02010600030101010101" pitchFamily="2" charset="-122"/>
                  <a:sym typeface="+mn-ea"/>
                </a:rPr>
                <a:t>={</a:t>
              </a:r>
              <a:r>
                <a:rPr lang="zh-CN" altLang="en-US" sz="2000" dirty="0">
                  <a:solidFill>
                    <a:srgbClr val="000000"/>
                  </a:solidFill>
                  <a:latin typeface="Courier New" panose="02070309020205020404" charset="0"/>
                  <a:ea typeface="宋体" panose="02010600030101010101" pitchFamily="2" charset="-122"/>
                  <a:sym typeface="+mn-ea"/>
                </a:rPr>
                <a:t>赵敏，钱锐，孙阳，李丽</a:t>
              </a:r>
              <a:r>
                <a:rPr lang="en-US" altLang="zh-CN" sz="2000" dirty="0">
                  <a:solidFill>
                    <a:srgbClr val="000000"/>
                  </a:solidFill>
                  <a:latin typeface="Courier New" panose="02070309020205020404" charset="0"/>
                  <a:ea typeface="宋体" panose="02010600030101010101" pitchFamily="2" charset="-122"/>
                  <a:sym typeface="+mn-ea"/>
                </a:rPr>
                <a:t>}</a:t>
              </a:r>
              <a:r>
                <a:rPr lang="zh-CN" altLang="en-US" sz="2000" dirty="0">
                  <a:solidFill>
                    <a:srgbClr val="000000"/>
                  </a:solidFill>
                  <a:latin typeface="Courier New" panose="02070309020205020404" charset="0"/>
                  <a:ea typeface="宋体" panose="02010600030101010101" pitchFamily="2" charset="-122"/>
                  <a:sym typeface="+mn-ea"/>
                </a:rPr>
                <a:t>，表示姓名的集合，其基数为</a:t>
              </a:r>
              <a:r>
                <a:rPr lang="en-US" altLang="zh-CN" sz="2000" dirty="0">
                  <a:solidFill>
                    <a:srgbClr val="000000"/>
                  </a:solidFill>
                  <a:latin typeface="Courier New" panose="02070309020205020404" charset="0"/>
                  <a:ea typeface="宋体" panose="02010600030101010101" pitchFamily="2" charset="-122"/>
                  <a:sym typeface="+mn-ea"/>
                </a:rPr>
                <a:t>4</a:t>
              </a:r>
              <a:r>
                <a:rPr lang="zh-CN" altLang="en-US" sz="2000" dirty="0">
                  <a:solidFill>
                    <a:srgbClr val="000000"/>
                  </a:solidFill>
                  <a:latin typeface="Courier New" panose="02070309020205020404" charset="0"/>
                  <a:ea typeface="宋体" panose="02010600030101010101" pitchFamily="2" charset="-122"/>
                  <a:sym typeface="+mn-ea"/>
                </a:rPr>
                <a:t>；</a:t>
              </a:r>
            </a:p>
            <a:p>
              <a:pPr indent="457200"/>
              <a:r>
                <a:rPr lang="en-US" altLang="zh-CN" sz="2000" dirty="0">
                  <a:solidFill>
                    <a:srgbClr val="000000"/>
                  </a:solidFill>
                  <a:latin typeface="Courier New" panose="02070309020205020404" charset="0"/>
                  <a:ea typeface="宋体" panose="02010600030101010101" pitchFamily="2" charset="-122"/>
                  <a:sym typeface="+mn-ea"/>
                </a:rPr>
                <a:t>D</a:t>
              </a:r>
              <a:r>
                <a:rPr lang="en-US" altLang="zh-CN" sz="2000" baseline="-25000" dirty="0">
                  <a:solidFill>
                    <a:srgbClr val="000000"/>
                  </a:solidFill>
                  <a:latin typeface="Courier New" panose="02070309020205020404" charset="0"/>
                  <a:ea typeface="宋体" panose="02010600030101010101" pitchFamily="2" charset="-122"/>
                  <a:sym typeface="+mn-ea"/>
                </a:rPr>
                <a:t>2</a:t>
              </a:r>
              <a:r>
                <a:rPr lang="en-US" altLang="zh-CN" sz="2000" dirty="0">
                  <a:solidFill>
                    <a:srgbClr val="000000"/>
                  </a:solidFill>
                  <a:latin typeface="Courier New" panose="02070309020205020404" charset="0"/>
                  <a:ea typeface="宋体" panose="02010600030101010101" pitchFamily="2" charset="-122"/>
                  <a:sym typeface="+mn-ea"/>
                </a:rPr>
                <a:t>={</a:t>
              </a:r>
              <a:r>
                <a:rPr lang="zh-CN" altLang="en-US" sz="2000" dirty="0">
                  <a:solidFill>
                    <a:srgbClr val="000000"/>
                  </a:solidFill>
                  <a:latin typeface="Courier New" panose="02070309020205020404" charset="0"/>
                  <a:ea typeface="宋体" panose="02010600030101010101" pitchFamily="2" charset="-122"/>
                  <a:sym typeface="+mn-ea"/>
                </a:rPr>
                <a:t>男，女</a:t>
              </a:r>
              <a:r>
                <a:rPr lang="en-US" altLang="zh-CN" sz="2000" dirty="0">
                  <a:solidFill>
                    <a:srgbClr val="000000"/>
                  </a:solidFill>
                  <a:latin typeface="Courier New" panose="02070309020205020404" charset="0"/>
                  <a:ea typeface="宋体" panose="02010600030101010101" pitchFamily="2" charset="-122"/>
                  <a:sym typeface="+mn-ea"/>
                </a:rPr>
                <a:t>}</a:t>
              </a:r>
              <a:r>
                <a:rPr lang="zh-CN" altLang="en-US" sz="2000" dirty="0">
                  <a:solidFill>
                    <a:srgbClr val="000000"/>
                  </a:solidFill>
                  <a:latin typeface="Courier New" panose="02070309020205020404" charset="0"/>
                  <a:ea typeface="宋体" panose="02010600030101010101" pitchFamily="2" charset="-122"/>
                  <a:sym typeface="+mn-ea"/>
                </a:rPr>
                <a:t>，表示性别的集合，其基数为</a:t>
              </a:r>
              <a:r>
                <a:rPr lang="en-US" altLang="zh-CN" sz="2000" dirty="0">
                  <a:solidFill>
                    <a:srgbClr val="000000"/>
                  </a:solidFill>
                  <a:latin typeface="Courier New" panose="02070309020205020404" charset="0"/>
                  <a:ea typeface="宋体" panose="02010600030101010101" pitchFamily="2" charset="-122"/>
                  <a:sym typeface="+mn-ea"/>
                </a:rPr>
                <a:t>2</a:t>
              </a:r>
              <a:r>
                <a:rPr lang="zh-CN" altLang="en-US" sz="2000" dirty="0">
                  <a:solidFill>
                    <a:srgbClr val="000000"/>
                  </a:solidFill>
                  <a:latin typeface="Courier New" panose="02070309020205020404" charset="0"/>
                  <a:ea typeface="宋体" panose="02010600030101010101" pitchFamily="2" charset="-122"/>
                  <a:sym typeface="+mn-ea"/>
                </a:rPr>
                <a:t>；</a:t>
              </a:r>
            </a:p>
            <a:p>
              <a:pPr indent="457200"/>
              <a:r>
                <a:rPr lang="en-US" altLang="zh-CN" sz="2000" dirty="0">
                  <a:solidFill>
                    <a:srgbClr val="000000"/>
                  </a:solidFill>
                  <a:latin typeface="Courier New" panose="02070309020205020404" charset="0"/>
                  <a:ea typeface="宋体" panose="02010600030101010101" pitchFamily="2" charset="-122"/>
                  <a:sym typeface="+mn-ea"/>
                </a:rPr>
                <a:t>D</a:t>
              </a:r>
              <a:r>
                <a:rPr lang="en-US" altLang="zh-CN" sz="2000" baseline="-25000" dirty="0">
                  <a:solidFill>
                    <a:srgbClr val="000000"/>
                  </a:solidFill>
                  <a:latin typeface="Courier New" panose="02070309020205020404" charset="0"/>
                  <a:ea typeface="宋体" panose="02010600030101010101" pitchFamily="2" charset="-122"/>
                  <a:sym typeface="+mn-ea"/>
                </a:rPr>
                <a:t>3</a:t>
              </a:r>
              <a:r>
                <a:rPr lang="en-US" altLang="zh-CN" sz="2000" dirty="0">
                  <a:solidFill>
                    <a:srgbClr val="000000"/>
                  </a:solidFill>
                  <a:latin typeface="Courier New" panose="02070309020205020404" charset="0"/>
                  <a:ea typeface="宋体" panose="02010600030101010101" pitchFamily="2" charset="-122"/>
                  <a:sym typeface="+mn-ea"/>
                </a:rPr>
                <a:t>={</a:t>
              </a:r>
              <a:r>
                <a:rPr lang="zh-CN" altLang="en-US" sz="2000" dirty="0">
                  <a:solidFill>
                    <a:srgbClr val="000000"/>
                  </a:solidFill>
                  <a:latin typeface="Courier New" panose="02070309020205020404" charset="0"/>
                  <a:ea typeface="宋体" panose="02010600030101010101" pitchFamily="2" charset="-122"/>
                  <a:sym typeface="+mn-ea"/>
                </a:rPr>
                <a:t>专科，本科，硕研，博研</a:t>
              </a:r>
              <a:r>
                <a:rPr lang="en-US" altLang="zh-CN" sz="2000" dirty="0">
                  <a:solidFill>
                    <a:srgbClr val="000000"/>
                  </a:solidFill>
                  <a:latin typeface="Courier New" panose="02070309020205020404" charset="0"/>
                  <a:ea typeface="宋体" panose="02010600030101010101" pitchFamily="2" charset="-122"/>
                  <a:sym typeface="+mn-ea"/>
                </a:rPr>
                <a:t>}</a:t>
              </a:r>
              <a:r>
                <a:rPr lang="zh-CN" altLang="en-US" sz="2000" dirty="0">
                  <a:solidFill>
                    <a:srgbClr val="000000"/>
                  </a:solidFill>
                  <a:latin typeface="Courier New" panose="02070309020205020404" charset="0"/>
                  <a:ea typeface="宋体" panose="02010600030101010101" pitchFamily="2" charset="-122"/>
                  <a:sym typeface="+mn-ea"/>
                </a:rPr>
                <a:t>，表示学历的集合，其基数为</a:t>
              </a:r>
              <a:r>
                <a:rPr lang="en-US" altLang="zh-CN" sz="2000" dirty="0">
                  <a:solidFill>
                    <a:srgbClr val="000000"/>
                  </a:solidFill>
                  <a:latin typeface="Courier New" panose="02070309020205020404" charset="0"/>
                  <a:ea typeface="宋体" panose="02010600030101010101" pitchFamily="2" charset="-122"/>
                  <a:sym typeface="+mn-ea"/>
                </a:rPr>
                <a:t>4</a:t>
              </a:r>
              <a:r>
                <a:rPr lang="zh-CN" altLang="en-US" sz="2000" dirty="0">
                  <a:solidFill>
                    <a:srgbClr val="000000"/>
                  </a:solidFill>
                  <a:latin typeface="Courier New" panose="02070309020205020404" charset="0"/>
                  <a:ea typeface="宋体" panose="02010600030101010101" pitchFamily="2" charset="-122"/>
                  <a:sym typeface="+mn-ea"/>
                </a:rPr>
                <a:t>；</a:t>
              </a:r>
            </a:p>
          </p:txBody>
        </p:sp>
        <p:sp>
          <p:nvSpPr>
            <p:cNvPr id="8" name="矩形 7"/>
            <p:cNvSpPr/>
            <p:nvPr/>
          </p:nvSpPr>
          <p:spPr>
            <a:xfrm>
              <a:off x="1088299" y="4213143"/>
              <a:ext cx="2241974" cy="461678"/>
            </a:xfrm>
            <a:prstGeom prst="rect">
              <a:avLst/>
            </a:prstGeom>
          </p:spPr>
          <p:txBody>
            <a:bodyPr wrap="square">
              <a:spAutoFit/>
              <a:scene3d>
                <a:camera prst="orthographicFront"/>
                <a:lightRig rig="threePt" dir="t"/>
              </a:scene3d>
              <a:sp3d contourW="6350"/>
            </a:bodyPr>
            <a:lstStyle/>
            <a:p>
              <a:pPr>
                <a:lnSpc>
                  <a:spcPct val="120000"/>
                </a:lnSpc>
              </a:pPr>
              <a:r>
                <a:rPr lang="zh-CN" altLang="en-US" sz="2000" b="1" dirty="0">
                  <a:solidFill>
                    <a:srgbClr val="000000">
                      <a:lumMod val="65000"/>
                      <a:lumOff val="35000"/>
                    </a:srgbClr>
                  </a:solidFill>
                </a:rPr>
                <a:t>域与基数</a:t>
              </a:r>
            </a:p>
          </p:txBody>
        </p:sp>
      </p:grpSp>
    </p:spTree>
    <p:extLst>
      <p:ext uri="{BB962C8B-B14F-4D97-AF65-F5344CB8AC3E}">
        <p14:creationId xmlns:p14="http://schemas.microsoft.com/office/powerpoint/2010/main" val="163535242"/>
      </p:ext>
    </p:extLst>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3057247"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关系的数学定义</a:t>
            </a:r>
          </a:p>
        </p:txBody>
      </p:sp>
      <p:sp>
        <p:nvSpPr>
          <p:cNvPr id="137" name="文本框 136"/>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01</a:t>
            </a:r>
            <a:endParaRPr lang="zh-CN" altLang="en-US" sz="2400" b="1" dirty="0">
              <a:solidFill>
                <a:srgbClr val="FFFFFF"/>
              </a:solidFill>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grpSp>
        <p:nvGrpSpPr>
          <p:cNvPr id="6" name="组合 5"/>
          <p:cNvGrpSpPr/>
          <p:nvPr/>
        </p:nvGrpSpPr>
        <p:grpSpPr>
          <a:xfrm>
            <a:off x="1046479" y="1242060"/>
            <a:ext cx="10616101" cy="4169230"/>
            <a:chOff x="1088299" y="4213143"/>
            <a:chExt cx="2241974" cy="4169347"/>
          </a:xfrm>
        </p:grpSpPr>
        <p:sp>
          <p:nvSpPr>
            <p:cNvPr id="7" name="矩形 6"/>
            <p:cNvSpPr/>
            <p:nvPr/>
          </p:nvSpPr>
          <p:spPr>
            <a:xfrm>
              <a:off x="1088299" y="4658290"/>
              <a:ext cx="2166179" cy="3724200"/>
            </a:xfrm>
            <a:prstGeom prst="rect">
              <a:avLst/>
            </a:prstGeom>
          </p:spPr>
          <p:txBody>
            <a:bodyPr wrap="square">
              <a:spAutoFit/>
              <a:scene3d>
                <a:camera prst="orthographicFront"/>
                <a:lightRig rig="threePt" dir="t"/>
              </a:scene3d>
              <a:sp3d contourW="6350"/>
            </a:bodyPr>
            <a:lstStyle/>
            <a:p>
              <a:pPr indent="457200"/>
              <a:r>
                <a:rPr lang="zh-CN" altLang="en-US" dirty="0">
                  <a:solidFill>
                    <a:srgbClr val="000000"/>
                  </a:solidFill>
                  <a:latin typeface="Courier New" panose="02070309020205020404" charset="0"/>
                  <a:ea typeface="宋体" panose="02010600030101010101" pitchFamily="2" charset="-122"/>
                  <a:sym typeface="+mn-ea"/>
                </a:rPr>
                <a:t>笛卡尔积（</a:t>
              </a:r>
              <a:r>
                <a:rPr lang="en-US" altLang="zh-CN" dirty="0">
                  <a:solidFill>
                    <a:srgbClr val="000000"/>
                  </a:solidFill>
                  <a:latin typeface="Courier New" panose="02070309020205020404" charset="0"/>
                  <a:ea typeface="宋体" panose="02010600030101010101" pitchFamily="2" charset="-122"/>
                  <a:sym typeface="+mn-ea"/>
                </a:rPr>
                <a:t>Descartes</a:t>
              </a:r>
              <a:r>
                <a:rPr lang="zh-CN" altLang="en-US" dirty="0">
                  <a:solidFill>
                    <a:srgbClr val="000000"/>
                  </a:solidFill>
                  <a:latin typeface="Courier New" panose="02070309020205020404" charset="0"/>
                  <a:ea typeface="宋体" panose="02010600030101010101" pitchFamily="2" charset="-122"/>
                  <a:sym typeface="+mn-ea"/>
                </a:rPr>
                <a:t>）是域上的一种集合运算，运算对象和运算结果都是集合。</a:t>
              </a:r>
            </a:p>
            <a:p>
              <a:pPr indent="457200"/>
              <a:r>
                <a:rPr lang="zh-CN" altLang="en-US" dirty="0">
                  <a:solidFill>
                    <a:srgbClr val="000000"/>
                  </a:solidFill>
                  <a:latin typeface="Courier New" panose="02070309020205020404" charset="0"/>
                  <a:ea typeface="宋体" panose="02010600030101010101" pitchFamily="2" charset="-122"/>
                  <a:sym typeface="+mn-ea"/>
                </a:rPr>
                <a:t>假定一组域</a:t>
              </a:r>
              <a:r>
                <a:rPr lang="en-US" altLang="zh-CN" dirty="0">
                  <a:solidFill>
                    <a:srgbClr val="000000"/>
                  </a:solidFill>
                  <a:latin typeface="Courier New" panose="02070309020205020404" charset="0"/>
                  <a:ea typeface="宋体" panose="02010600030101010101" pitchFamily="2" charset="-122"/>
                  <a:sym typeface="+mn-ea"/>
                </a:rPr>
                <a:t>D</a:t>
              </a:r>
              <a:r>
                <a:rPr lang="en-US" altLang="zh-CN" baseline="-25000" dirty="0">
                  <a:solidFill>
                    <a:srgbClr val="000000"/>
                  </a:solidFill>
                  <a:latin typeface="Courier New" panose="02070309020205020404" charset="0"/>
                  <a:ea typeface="宋体" panose="02010600030101010101" pitchFamily="2" charset="-122"/>
                  <a:sym typeface="+mn-ea"/>
                </a:rPr>
                <a:t>1</a:t>
              </a:r>
              <a:r>
                <a:rPr lang="zh-CN" altLang="en-US" dirty="0">
                  <a:solidFill>
                    <a:srgbClr val="000000"/>
                  </a:solidFill>
                  <a:latin typeface="Courier New" panose="02070309020205020404" charset="0"/>
                  <a:ea typeface="宋体" panose="02010600030101010101" pitchFamily="2" charset="-122"/>
                  <a:sym typeface="+mn-ea"/>
                </a:rPr>
                <a:t>，</a:t>
              </a:r>
              <a:r>
                <a:rPr lang="en-US" altLang="zh-CN" dirty="0">
                  <a:solidFill>
                    <a:srgbClr val="000000"/>
                  </a:solidFill>
                  <a:latin typeface="Courier New" panose="02070309020205020404" charset="0"/>
                  <a:ea typeface="宋体" panose="02010600030101010101" pitchFamily="2" charset="-122"/>
                  <a:sym typeface="+mn-ea"/>
                </a:rPr>
                <a:t>D</a:t>
              </a:r>
              <a:r>
                <a:rPr lang="en-US" altLang="zh-CN" baseline="-25000" dirty="0">
                  <a:solidFill>
                    <a:srgbClr val="000000"/>
                  </a:solidFill>
                  <a:latin typeface="Courier New" panose="02070309020205020404" charset="0"/>
                  <a:ea typeface="宋体" panose="02010600030101010101" pitchFamily="2" charset="-122"/>
                  <a:sym typeface="+mn-ea"/>
                </a:rPr>
                <a:t>2</a:t>
              </a:r>
              <a:r>
                <a:rPr lang="zh-CN" altLang="en-US" dirty="0">
                  <a:solidFill>
                    <a:srgbClr val="000000"/>
                  </a:solidFill>
                  <a:latin typeface="Courier New" panose="02070309020205020404" charset="0"/>
                  <a:ea typeface="宋体" panose="02010600030101010101" pitchFamily="2" charset="-122"/>
                  <a:sym typeface="+mn-ea"/>
                </a:rPr>
                <a:t>，</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a:t>
              </a:r>
              <a:r>
                <a:rPr lang="en-US" altLang="zh-CN" dirty="0" err="1">
                  <a:solidFill>
                    <a:srgbClr val="000000"/>
                  </a:solidFill>
                  <a:latin typeface="Courier New" panose="02070309020205020404" charset="0"/>
                  <a:ea typeface="宋体" panose="02010600030101010101" pitchFamily="2" charset="-122"/>
                  <a:sym typeface="+mn-ea"/>
                </a:rPr>
                <a:t>D</a:t>
              </a:r>
              <a:r>
                <a:rPr lang="en-US" altLang="zh-CN" baseline="-25000" dirty="0" err="1">
                  <a:solidFill>
                    <a:srgbClr val="000000"/>
                  </a:solidFill>
                  <a:latin typeface="Courier New" panose="02070309020205020404" charset="0"/>
                  <a:ea typeface="宋体" panose="02010600030101010101" pitchFamily="2" charset="-122"/>
                  <a:sym typeface="+mn-ea"/>
                </a:rPr>
                <a:t>n</a:t>
              </a:r>
              <a:r>
                <a:rPr lang="zh-CN" altLang="en-US" dirty="0">
                  <a:solidFill>
                    <a:srgbClr val="000000"/>
                  </a:solidFill>
                  <a:latin typeface="Courier New" panose="02070309020205020404" charset="0"/>
                  <a:ea typeface="宋体" panose="02010600030101010101" pitchFamily="2" charset="-122"/>
                  <a:sym typeface="+mn-ea"/>
                </a:rPr>
                <a:t>，这些域上元素可以完全不同，也可以部分或全部相同，则</a:t>
              </a:r>
              <a:r>
                <a:rPr lang="en-US" altLang="zh-CN" dirty="0" smtClean="0">
                  <a:solidFill>
                    <a:srgbClr val="000000"/>
                  </a:solidFill>
                  <a:latin typeface="Courier New" panose="02070309020205020404" charset="0"/>
                  <a:ea typeface="宋体" panose="02010600030101010101" pitchFamily="2" charset="-122"/>
                  <a:sym typeface="+mn-ea"/>
                </a:rPr>
                <a:t>D</a:t>
              </a:r>
              <a:r>
                <a:rPr lang="en-US" altLang="zh-CN" baseline="-25000" dirty="0" smtClean="0">
                  <a:solidFill>
                    <a:srgbClr val="000000"/>
                  </a:solidFill>
                  <a:latin typeface="Courier New" panose="02070309020205020404" charset="0"/>
                  <a:ea typeface="宋体" panose="02010600030101010101" pitchFamily="2" charset="-122"/>
                  <a:sym typeface="+mn-ea"/>
                </a:rPr>
                <a:t>1,</a:t>
              </a:r>
              <a:r>
                <a:rPr lang="en-US" altLang="zh-CN" dirty="0" smtClean="0">
                  <a:solidFill>
                    <a:srgbClr val="000000"/>
                  </a:solidFill>
                  <a:latin typeface="Courier New" panose="02070309020205020404" charset="0"/>
                  <a:ea typeface="宋体" panose="02010600030101010101" pitchFamily="2" charset="-122"/>
                  <a:sym typeface="+mn-ea"/>
                </a:rPr>
                <a:t>D</a:t>
              </a:r>
              <a:r>
                <a:rPr lang="en-US" altLang="zh-CN" baseline="-25000" dirty="0" smtClean="0">
                  <a:solidFill>
                    <a:srgbClr val="000000"/>
                  </a:solidFill>
                  <a:latin typeface="Courier New" panose="02070309020205020404" charset="0"/>
                  <a:ea typeface="宋体" panose="02010600030101010101" pitchFamily="2" charset="-122"/>
                  <a:sym typeface="+mn-ea"/>
                </a:rPr>
                <a:t>2,</a:t>
              </a:r>
              <a:r>
                <a:rPr lang="en-US" altLang="zh-CN" dirty="0" smtClean="0">
                  <a:solidFill>
                    <a:srgbClr val="000000"/>
                  </a:solidFill>
                  <a:latin typeface="Courier New" panose="02070309020205020404" charset="0"/>
                  <a:ea typeface="宋体" panose="02010600030101010101" pitchFamily="2" charset="-122"/>
                  <a:sym typeface="+mn-ea"/>
                </a:rPr>
                <a:t>…,D</a:t>
              </a:r>
              <a:r>
                <a:rPr lang="en-US" altLang="zh-CN" baseline="-25000" dirty="0" smtClean="0">
                  <a:solidFill>
                    <a:srgbClr val="000000"/>
                  </a:solidFill>
                  <a:latin typeface="Courier New" panose="02070309020205020404" charset="0"/>
                  <a:ea typeface="宋体" panose="02010600030101010101" pitchFamily="2" charset="-122"/>
                  <a:sym typeface="+mn-ea"/>
                </a:rPr>
                <a:t>n</a:t>
              </a:r>
              <a:r>
                <a:rPr lang="zh-CN" altLang="en-US" dirty="0">
                  <a:solidFill>
                    <a:srgbClr val="000000"/>
                  </a:solidFill>
                  <a:latin typeface="Courier New" panose="02070309020205020404" charset="0"/>
                  <a:ea typeface="宋体" panose="02010600030101010101" pitchFamily="2" charset="-122"/>
                  <a:sym typeface="+mn-ea"/>
                </a:rPr>
                <a:t>的笛卡尔积定义为：</a:t>
              </a:r>
            </a:p>
            <a:p>
              <a:pPr indent="457200" algn="ctr"/>
              <a:r>
                <a:rPr lang="en-US" altLang="zh-CN" dirty="0">
                  <a:solidFill>
                    <a:srgbClr val="000000"/>
                  </a:solidFill>
                  <a:latin typeface="Courier New" panose="02070309020205020404" charset="0"/>
                  <a:ea typeface="宋体" panose="02010600030101010101" pitchFamily="2" charset="-122"/>
                  <a:sym typeface="+mn-ea"/>
                </a:rPr>
                <a:t>D</a:t>
              </a:r>
              <a:r>
                <a:rPr lang="en-US" altLang="zh-CN" baseline="-25000" dirty="0">
                  <a:solidFill>
                    <a:srgbClr val="000000"/>
                  </a:solidFill>
                  <a:latin typeface="Courier New" panose="02070309020205020404" charset="0"/>
                  <a:ea typeface="宋体" panose="02010600030101010101" pitchFamily="2" charset="-122"/>
                  <a:sym typeface="+mn-ea"/>
                </a:rPr>
                <a:t>1</a:t>
              </a:r>
              <a:r>
                <a:rPr lang="en-US" altLang="zh-CN" dirty="0">
                  <a:solidFill>
                    <a:srgbClr val="000000"/>
                  </a:solidFill>
                  <a:latin typeface="Courier New" panose="02070309020205020404" charset="0"/>
                  <a:ea typeface="宋体" panose="02010600030101010101" pitchFamily="2" charset="-122"/>
                  <a:sym typeface="+mn-ea"/>
                </a:rPr>
                <a:t>×D</a:t>
              </a:r>
              <a:r>
                <a:rPr lang="en-US" altLang="zh-CN" baseline="-25000" dirty="0">
                  <a:solidFill>
                    <a:srgbClr val="000000"/>
                  </a:solidFill>
                  <a:latin typeface="Courier New" panose="02070309020205020404" charset="0"/>
                  <a:ea typeface="宋体" panose="02010600030101010101" pitchFamily="2" charset="-122"/>
                  <a:sym typeface="+mn-ea"/>
                </a:rPr>
                <a:t>2</a:t>
              </a:r>
              <a:r>
                <a:rPr lang="en-US" altLang="zh-CN" dirty="0">
                  <a:solidFill>
                    <a:srgbClr val="000000"/>
                  </a:solidFill>
                  <a:latin typeface="Courier New" panose="02070309020205020404" charset="0"/>
                  <a:ea typeface="宋体" panose="02010600030101010101" pitchFamily="2" charset="-122"/>
                  <a:sym typeface="+mn-ea"/>
                </a:rPr>
                <a:t>×…×</a:t>
              </a:r>
              <a:r>
                <a:rPr lang="en-US" altLang="zh-CN" dirty="0" err="1">
                  <a:solidFill>
                    <a:srgbClr val="000000"/>
                  </a:solidFill>
                  <a:latin typeface="Courier New" panose="02070309020205020404" charset="0"/>
                  <a:ea typeface="宋体" panose="02010600030101010101" pitchFamily="2" charset="-122"/>
                  <a:sym typeface="+mn-ea"/>
                </a:rPr>
                <a:t>D</a:t>
              </a:r>
              <a:r>
                <a:rPr lang="en-US" altLang="zh-CN" baseline="-25000" dirty="0" err="1">
                  <a:solidFill>
                    <a:srgbClr val="000000"/>
                  </a:solidFill>
                  <a:latin typeface="Courier New" panose="02070309020205020404" charset="0"/>
                  <a:ea typeface="宋体" panose="02010600030101010101" pitchFamily="2" charset="-122"/>
                  <a:sym typeface="+mn-ea"/>
                </a:rPr>
                <a:t>n</a:t>
              </a:r>
              <a:r>
                <a:rPr lang="en-US" altLang="zh-CN" dirty="0">
                  <a:solidFill>
                    <a:srgbClr val="000000"/>
                  </a:solidFill>
                  <a:latin typeface="Courier New" panose="02070309020205020404" charset="0"/>
                  <a:ea typeface="宋体" panose="02010600030101010101" pitchFamily="2" charset="-122"/>
                  <a:sym typeface="+mn-ea"/>
                </a:rPr>
                <a:t> =</a:t>
              </a:r>
              <a:r>
                <a:rPr lang="zh-CN" altLang="en-US" dirty="0">
                  <a:solidFill>
                    <a:srgbClr val="000000"/>
                  </a:solidFill>
                  <a:latin typeface="Courier New" panose="02070309020205020404" charset="0"/>
                  <a:ea typeface="宋体" panose="02010600030101010101" pitchFamily="2" charset="-122"/>
                  <a:sym typeface="+mn-ea"/>
                </a:rPr>
                <a:t>｛</a:t>
              </a:r>
              <a:r>
                <a:rPr lang="en-US" altLang="zh-CN" dirty="0">
                  <a:solidFill>
                    <a:srgbClr val="000000"/>
                  </a:solidFill>
                  <a:latin typeface="Courier New" panose="02070309020205020404" charset="0"/>
                  <a:ea typeface="宋体" panose="02010600030101010101" pitchFamily="2" charset="-122"/>
                  <a:sym typeface="+mn-ea"/>
                </a:rPr>
                <a:t>(</a:t>
              </a:r>
              <a:r>
                <a:rPr lang="en-US" altLang="zh-CN" dirty="0" smtClean="0">
                  <a:solidFill>
                    <a:srgbClr val="000000"/>
                  </a:solidFill>
                  <a:latin typeface="Courier New" panose="02070309020205020404" charset="0"/>
                  <a:ea typeface="宋体" panose="02010600030101010101" pitchFamily="2" charset="-122"/>
                  <a:sym typeface="+mn-ea"/>
                </a:rPr>
                <a:t>d</a:t>
              </a:r>
              <a:r>
                <a:rPr lang="en-US" altLang="zh-CN" baseline="-25000" dirty="0" smtClean="0">
                  <a:solidFill>
                    <a:srgbClr val="000000"/>
                  </a:solidFill>
                  <a:latin typeface="Courier New" panose="02070309020205020404" charset="0"/>
                  <a:ea typeface="宋体" panose="02010600030101010101" pitchFamily="2" charset="-122"/>
                  <a:sym typeface="+mn-ea"/>
                </a:rPr>
                <a:t>1,</a:t>
              </a:r>
              <a:r>
                <a:rPr lang="en-US" altLang="zh-CN" dirty="0" smtClean="0">
                  <a:solidFill>
                    <a:srgbClr val="000000"/>
                  </a:solidFill>
                  <a:latin typeface="Courier New" panose="02070309020205020404" charset="0"/>
                  <a:ea typeface="宋体" panose="02010600030101010101" pitchFamily="2" charset="-122"/>
                  <a:sym typeface="+mn-ea"/>
                </a:rPr>
                <a:t>d</a:t>
              </a:r>
              <a:r>
                <a:rPr lang="en-US" altLang="zh-CN" baseline="-25000" dirty="0" smtClean="0">
                  <a:solidFill>
                    <a:srgbClr val="000000"/>
                  </a:solidFill>
                  <a:latin typeface="Courier New" panose="02070309020205020404" charset="0"/>
                  <a:ea typeface="宋体" panose="02010600030101010101" pitchFamily="2" charset="-122"/>
                  <a:sym typeface="+mn-ea"/>
                </a:rPr>
                <a:t>2,</a:t>
              </a:r>
              <a:r>
                <a:rPr lang="en-US" altLang="zh-CN" dirty="0" smtClean="0">
                  <a:solidFill>
                    <a:srgbClr val="000000"/>
                  </a:solidFill>
                  <a:latin typeface="Courier New" panose="02070309020205020404" charset="0"/>
                  <a:ea typeface="宋体" panose="02010600030101010101" pitchFamily="2" charset="-122"/>
                  <a:sym typeface="+mn-ea"/>
                </a:rPr>
                <a:t>…,d</a:t>
              </a:r>
              <a:r>
                <a:rPr lang="en-US" altLang="zh-CN" baseline="-25000" dirty="0" smtClean="0">
                  <a:solidFill>
                    <a:srgbClr val="000000"/>
                  </a:solidFill>
                  <a:latin typeface="Courier New" panose="02070309020205020404" charset="0"/>
                  <a:ea typeface="宋体" panose="02010600030101010101" pitchFamily="2" charset="-122"/>
                  <a:sym typeface="+mn-ea"/>
                </a:rPr>
                <a:t>n</a:t>
              </a:r>
              <a:r>
                <a:rPr lang="en-US" altLang="zh-CN" dirty="0">
                  <a:solidFill>
                    <a:srgbClr val="000000"/>
                  </a:solidFill>
                  <a:latin typeface="Courier New" panose="02070309020205020404" charset="0"/>
                  <a:ea typeface="宋体" panose="02010600030101010101" pitchFamily="2" charset="-122"/>
                  <a:sym typeface="+mn-ea"/>
                </a:rPr>
                <a:t>)|d</a:t>
              </a:r>
              <a:r>
                <a:rPr lang="en-US" altLang="zh-CN" baseline="-25000" dirty="0">
                  <a:solidFill>
                    <a:srgbClr val="000000"/>
                  </a:solidFill>
                  <a:latin typeface="Courier New" panose="02070309020205020404" charset="0"/>
                  <a:ea typeface="宋体" panose="02010600030101010101" pitchFamily="2" charset="-122"/>
                  <a:sym typeface="+mn-ea"/>
                </a:rPr>
                <a:t>i</a:t>
              </a:r>
              <a:r>
                <a:rPr lang="en-US" altLang="zh-CN" dirty="0">
                  <a:solidFill>
                    <a:srgbClr val="000000"/>
                  </a:solidFill>
                  <a:latin typeface="Courier New" panose="02070309020205020404" charset="0"/>
                  <a:ea typeface="宋体" panose="02010600030101010101" pitchFamily="2" charset="-122"/>
                  <a:sym typeface="+mn-ea"/>
                </a:rPr>
                <a:t>∈</a:t>
              </a:r>
              <a:r>
                <a:rPr lang="en-US" altLang="zh-CN" dirty="0" smtClean="0">
                  <a:solidFill>
                    <a:srgbClr val="000000"/>
                  </a:solidFill>
                  <a:latin typeface="Courier New" panose="02070309020205020404" charset="0"/>
                  <a:ea typeface="宋体" panose="02010600030101010101" pitchFamily="2" charset="-122"/>
                  <a:sym typeface="+mn-ea"/>
                </a:rPr>
                <a:t>D</a:t>
              </a:r>
              <a:r>
                <a:rPr lang="en-US" altLang="zh-CN" baseline="-25000" dirty="0" smtClean="0">
                  <a:solidFill>
                    <a:srgbClr val="000000"/>
                  </a:solidFill>
                  <a:latin typeface="Courier New" panose="02070309020205020404" charset="0"/>
                  <a:ea typeface="宋体" panose="02010600030101010101" pitchFamily="2" charset="-122"/>
                  <a:sym typeface="+mn-ea"/>
                </a:rPr>
                <a:t>i,</a:t>
              </a:r>
              <a:r>
                <a:rPr lang="en-US" altLang="zh-CN" dirty="0" smtClean="0">
                  <a:solidFill>
                    <a:srgbClr val="000000"/>
                  </a:solidFill>
                  <a:latin typeface="Courier New" panose="02070309020205020404" charset="0"/>
                  <a:ea typeface="宋体" panose="02010600030101010101" pitchFamily="2" charset="-122"/>
                  <a:sym typeface="+mn-ea"/>
                </a:rPr>
                <a:t>i=1,2,…,n</a:t>
              </a:r>
              <a:r>
                <a:rPr lang="zh-CN" altLang="en-US" dirty="0">
                  <a:solidFill>
                    <a:srgbClr val="000000"/>
                  </a:solidFill>
                  <a:latin typeface="Courier New" panose="02070309020205020404" charset="0"/>
                  <a:ea typeface="宋体" panose="02010600030101010101" pitchFamily="2" charset="-122"/>
                  <a:sym typeface="+mn-ea"/>
                </a:rPr>
                <a:t>｝</a:t>
              </a:r>
            </a:p>
            <a:p>
              <a:pPr indent="457200"/>
              <a:r>
                <a:rPr lang="zh-CN" altLang="en-US" dirty="0">
                  <a:solidFill>
                    <a:srgbClr val="000000"/>
                  </a:solidFill>
                  <a:latin typeface="Courier New" panose="02070309020205020404" charset="0"/>
                  <a:ea typeface="宋体" panose="02010600030101010101" pitchFamily="2" charset="-122"/>
                  <a:sym typeface="+mn-ea"/>
                </a:rPr>
                <a:t>说明：</a:t>
              </a:r>
            </a:p>
            <a:p>
              <a:pPr indent="457200"/>
              <a:r>
                <a:rPr lang="zh-CN" altLang="en-US" dirty="0">
                  <a:solidFill>
                    <a:srgbClr val="000000"/>
                  </a:solidFill>
                  <a:latin typeface="Courier New" panose="02070309020205020404" charset="0"/>
                  <a:ea typeface="宋体" panose="02010600030101010101" pitchFamily="2" charset="-122"/>
                  <a:sym typeface="+mn-ea"/>
                </a:rPr>
                <a:t>（</a:t>
              </a:r>
              <a:r>
                <a:rPr lang="en-US" altLang="zh-CN" dirty="0">
                  <a:solidFill>
                    <a:srgbClr val="000000"/>
                  </a:solidFill>
                  <a:latin typeface="Courier New" panose="02070309020205020404" charset="0"/>
                  <a:ea typeface="宋体" panose="02010600030101010101" pitchFamily="2" charset="-122"/>
                  <a:sym typeface="+mn-ea"/>
                </a:rPr>
                <a:t>1</a:t>
              </a:r>
              <a:r>
                <a:rPr lang="zh-CN" altLang="en-US" dirty="0">
                  <a:solidFill>
                    <a:srgbClr val="000000"/>
                  </a:solidFill>
                  <a:latin typeface="Courier New" panose="02070309020205020404" charset="0"/>
                  <a:ea typeface="宋体" panose="02010600030101010101" pitchFamily="2" charset="-122"/>
                  <a:sym typeface="+mn-ea"/>
                </a:rPr>
                <a:t>）每一个元素（</a:t>
              </a:r>
              <a:r>
                <a:rPr lang="en-US" altLang="zh-CN" dirty="0" smtClean="0">
                  <a:solidFill>
                    <a:srgbClr val="000000"/>
                  </a:solidFill>
                  <a:latin typeface="Courier New" panose="02070309020205020404" charset="0"/>
                  <a:ea typeface="宋体" panose="02010600030101010101" pitchFamily="2" charset="-122"/>
                  <a:sym typeface="+mn-ea"/>
                </a:rPr>
                <a:t>d</a:t>
              </a:r>
              <a:r>
                <a:rPr lang="en-US" altLang="zh-CN" baseline="-25000" dirty="0" smtClean="0">
                  <a:solidFill>
                    <a:srgbClr val="000000"/>
                  </a:solidFill>
                  <a:latin typeface="Courier New" panose="02070309020205020404" charset="0"/>
                  <a:ea typeface="宋体" panose="02010600030101010101" pitchFamily="2" charset="-122"/>
                  <a:sym typeface="+mn-ea"/>
                </a:rPr>
                <a:t>1,</a:t>
              </a:r>
              <a:r>
                <a:rPr lang="en-US" altLang="zh-CN" dirty="0" smtClean="0">
                  <a:solidFill>
                    <a:srgbClr val="000000"/>
                  </a:solidFill>
                  <a:latin typeface="Courier New" panose="02070309020205020404" charset="0"/>
                  <a:ea typeface="宋体" panose="02010600030101010101" pitchFamily="2" charset="-122"/>
                  <a:sym typeface="+mn-ea"/>
                </a:rPr>
                <a:t>d</a:t>
              </a:r>
              <a:r>
                <a:rPr lang="en-US" altLang="zh-CN" baseline="-25000" dirty="0" smtClean="0">
                  <a:solidFill>
                    <a:srgbClr val="000000"/>
                  </a:solidFill>
                  <a:latin typeface="Courier New" panose="02070309020205020404" charset="0"/>
                  <a:ea typeface="宋体" panose="02010600030101010101" pitchFamily="2" charset="-122"/>
                  <a:sym typeface="+mn-ea"/>
                </a:rPr>
                <a:t>2,</a:t>
              </a:r>
              <a:r>
                <a:rPr lang="en-US" altLang="zh-CN" dirty="0" smtClean="0">
                  <a:solidFill>
                    <a:srgbClr val="000000"/>
                  </a:solidFill>
                  <a:latin typeface="Courier New" panose="02070309020205020404" charset="0"/>
                  <a:ea typeface="宋体" panose="02010600030101010101" pitchFamily="2" charset="-122"/>
                  <a:sym typeface="+mn-ea"/>
                </a:rPr>
                <a:t>…,d</a:t>
              </a:r>
              <a:r>
                <a:rPr lang="en-US" altLang="zh-CN" baseline="-25000" dirty="0" smtClean="0">
                  <a:solidFill>
                    <a:srgbClr val="000000"/>
                  </a:solidFill>
                  <a:latin typeface="Courier New" panose="02070309020205020404" charset="0"/>
                  <a:ea typeface="宋体" panose="02010600030101010101" pitchFamily="2" charset="-122"/>
                  <a:sym typeface="+mn-ea"/>
                </a:rPr>
                <a:t>n</a:t>
              </a:r>
              <a:r>
                <a:rPr lang="zh-CN" altLang="en-US" dirty="0">
                  <a:solidFill>
                    <a:srgbClr val="000000"/>
                  </a:solidFill>
                  <a:latin typeface="Courier New" panose="02070309020205020404" charset="0"/>
                  <a:ea typeface="宋体" panose="02010600030101010101" pitchFamily="2" charset="-122"/>
                  <a:sym typeface="+mn-ea"/>
                </a:rPr>
                <a:t>）叫做一个</a:t>
              </a:r>
              <a:r>
                <a:rPr lang="en-US" altLang="zh-CN" dirty="0">
                  <a:solidFill>
                    <a:srgbClr val="000000"/>
                  </a:solidFill>
                  <a:latin typeface="Courier New" panose="02070309020205020404" charset="0"/>
                  <a:ea typeface="宋体" panose="02010600030101010101" pitchFamily="2" charset="-122"/>
                  <a:sym typeface="+mn-ea"/>
                </a:rPr>
                <a:t>n</a:t>
              </a:r>
              <a:r>
                <a:rPr lang="zh-CN" altLang="en-US" dirty="0">
                  <a:solidFill>
                    <a:srgbClr val="000000"/>
                  </a:solidFill>
                  <a:latin typeface="Courier New" panose="02070309020205020404" charset="0"/>
                  <a:ea typeface="宋体" panose="02010600030101010101" pitchFamily="2" charset="-122"/>
                  <a:sym typeface="+mn-ea"/>
                </a:rPr>
                <a:t>元组（</a:t>
              </a:r>
              <a:r>
                <a:rPr lang="en-US" altLang="zh-CN" dirty="0">
                  <a:solidFill>
                    <a:srgbClr val="000000"/>
                  </a:solidFill>
                  <a:latin typeface="Courier New" panose="02070309020205020404" charset="0"/>
                  <a:ea typeface="宋体" panose="02010600030101010101" pitchFamily="2" charset="-122"/>
                  <a:sym typeface="+mn-ea"/>
                </a:rPr>
                <a:t>n-tuple</a:t>
              </a:r>
              <a:r>
                <a:rPr lang="zh-CN" altLang="en-US" dirty="0">
                  <a:solidFill>
                    <a:srgbClr val="000000"/>
                  </a:solidFill>
                  <a:latin typeface="Courier New" panose="02070309020205020404" charset="0"/>
                  <a:ea typeface="宋体" panose="02010600030101010101" pitchFamily="2" charset="-122"/>
                  <a:sym typeface="+mn-ea"/>
                </a:rPr>
                <a:t>），简记为元组（</a:t>
              </a:r>
              <a:r>
                <a:rPr lang="en-US" altLang="zh-CN" dirty="0">
                  <a:solidFill>
                    <a:srgbClr val="000000"/>
                  </a:solidFill>
                  <a:latin typeface="Courier New" panose="02070309020205020404" charset="0"/>
                  <a:ea typeface="宋体" panose="02010600030101010101" pitchFamily="2" charset="-122"/>
                  <a:sym typeface="+mn-ea"/>
                </a:rPr>
                <a:t>t</a:t>
              </a:r>
              <a:r>
                <a:rPr lang="zh-CN" altLang="en-US" dirty="0">
                  <a:solidFill>
                    <a:srgbClr val="000000"/>
                  </a:solidFill>
                  <a:latin typeface="Courier New" panose="02070309020205020404" charset="0"/>
                  <a:ea typeface="宋体" panose="02010600030101010101" pitchFamily="2" charset="-122"/>
                  <a:sym typeface="+mn-ea"/>
                </a:rPr>
                <a:t>）。但元组不是</a:t>
              </a:r>
              <a:r>
                <a:rPr lang="en-US" altLang="zh-CN" dirty="0">
                  <a:solidFill>
                    <a:srgbClr val="000000"/>
                  </a:solidFill>
                  <a:latin typeface="Courier New" panose="02070309020205020404" charset="0"/>
                  <a:ea typeface="宋体" panose="02010600030101010101" pitchFamily="2" charset="-122"/>
                  <a:sym typeface="+mn-ea"/>
                </a:rPr>
                <a:t>di</a:t>
              </a:r>
              <a:r>
                <a:rPr lang="zh-CN" altLang="en-US" dirty="0">
                  <a:solidFill>
                    <a:srgbClr val="000000"/>
                  </a:solidFill>
                  <a:latin typeface="Courier New" panose="02070309020205020404" charset="0"/>
                  <a:ea typeface="宋体" panose="02010600030101010101" pitchFamily="2" charset="-122"/>
                  <a:sym typeface="+mn-ea"/>
                </a:rPr>
                <a:t>的集合（集合中元素之间是无序的），而是由</a:t>
              </a:r>
              <a:r>
                <a:rPr lang="en-US" altLang="zh-CN" dirty="0">
                  <a:solidFill>
                    <a:srgbClr val="000000"/>
                  </a:solidFill>
                  <a:latin typeface="Courier New" panose="02070309020205020404" charset="0"/>
                  <a:ea typeface="宋体" panose="02010600030101010101" pitchFamily="2" charset="-122"/>
                  <a:sym typeface="+mn-ea"/>
                </a:rPr>
                <a:t>di</a:t>
              </a:r>
              <a:r>
                <a:rPr lang="zh-CN" altLang="en-US" dirty="0">
                  <a:solidFill>
                    <a:srgbClr val="000000"/>
                  </a:solidFill>
                  <a:latin typeface="Courier New" panose="02070309020205020404" charset="0"/>
                  <a:ea typeface="宋体" panose="02010600030101010101" pitchFamily="2" charset="-122"/>
                  <a:sym typeface="+mn-ea"/>
                </a:rPr>
                <a:t>按序排列而成。</a:t>
              </a:r>
            </a:p>
            <a:p>
              <a:pPr indent="457200"/>
              <a:r>
                <a:rPr lang="zh-CN" altLang="en-US" dirty="0">
                  <a:solidFill>
                    <a:srgbClr val="000000"/>
                  </a:solidFill>
                  <a:latin typeface="Courier New" panose="02070309020205020404" charset="0"/>
                  <a:ea typeface="宋体" panose="02010600030101010101" pitchFamily="2" charset="-122"/>
                  <a:sym typeface="+mn-ea"/>
                </a:rPr>
                <a:t>（</a:t>
              </a:r>
              <a:r>
                <a:rPr lang="en-US" altLang="zh-CN" dirty="0">
                  <a:solidFill>
                    <a:srgbClr val="000000"/>
                  </a:solidFill>
                  <a:latin typeface="Courier New" panose="02070309020205020404" charset="0"/>
                  <a:ea typeface="宋体" panose="02010600030101010101" pitchFamily="2" charset="-122"/>
                  <a:sym typeface="+mn-ea"/>
                </a:rPr>
                <a:t>2</a:t>
              </a:r>
              <a:r>
                <a:rPr lang="zh-CN" altLang="en-US" dirty="0">
                  <a:solidFill>
                    <a:srgbClr val="000000"/>
                  </a:solidFill>
                  <a:latin typeface="Courier New" panose="02070309020205020404" charset="0"/>
                  <a:ea typeface="宋体" panose="02010600030101010101" pitchFamily="2" charset="-122"/>
                  <a:sym typeface="+mn-ea"/>
                </a:rPr>
                <a:t>）元素中的每一个值</a:t>
              </a:r>
              <a:r>
                <a:rPr lang="en-US" altLang="zh-CN" dirty="0">
                  <a:solidFill>
                    <a:srgbClr val="000000"/>
                  </a:solidFill>
                  <a:latin typeface="Courier New" panose="02070309020205020404" charset="0"/>
                  <a:ea typeface="宋体" panose="02010600030101010101" pitchFamily="2" charset="-122"/>
                  <a:sym typeface="+mn-ea"/>
                </a:rPr>
                <a:t>di</a:t>
              </a:r>
              <a:r>
                <a:rPr lang="zh-CN" altLang="en-US" dirty="0">
                  <a:solidFill>
                    <a:srgbClr val="000000"/>
                  </a:solidFill>
                  <a:latin typeface="Courier New" panose="02070309020205020404" charset="0"/>
                  <a:ea typeface="宋体" panose="02010600030101010101" pitchFamily="2" charset="-122"/>
                  <a:sym typeface="+mn-ea"/>
                </a:rPr>
                <a:t>叫做一个分量（</a:t>
              </a:r>
              <a:r>
                <a:rPr lang="en-US" altLang="zh-CN" dirty="0">
                  <a:solidFill>
                    <a:srgbClr val="000000"/>
                  </a:solidFill>
                  <a:latin typeface="Courier New" panose="02070309020205020404" charset="0"/>
                  <a:ea typeface="宋体" panose="02010600030101010101" pitchFamily="2" charset="-122"/>
                  <a:sym typeface="+mn-ea"/>
                </a:rPr>
                <a:t>Component</a:t>
              </a:r>
              <a:r>
                <a:rPr lang="zh-CN" altLang="en-US" dirty="0">
                  <a:solidFill>
                    <a:srgbClr val="000000"/>
                  </a:solidFill>
                  <a:latin typeface="Courier New" panose="02070309020205020404" charset="0"/>
                  <a:ea typeface="宋体" panose="02010600030101010101" pitchFamily="2" charset="-122"/>
                  <a:sym typeface="+mn-ea"/>
                </a:rPr>
                <a:t>），分量</a:t>
              </a:r>
              <a:r>
                <a:rPr lang="en-US" altLang="zh-CN" dirty="0">
                  <a:solidFill>
                    <a:srgbClr val="000000"/>
                  </a:solidFill>
                  <a:latin typeface="Courier New" panose="02070309020205020404" charset="0"/>
                  <a:ea typeface="宋体" panose="02010600030101010101" pitchFamily="2" charset="-122"/>
                  <a:sym typeface="+mn-ea"/>
                </a:rPr>
                <a:t>d</a:t>
              </a:r>
              <a:r>
                <a:rPr lang="en-US" altLang="zh-CN" baseline="-25000" dirty="0">
                  <a:solidFill>
                    <a:srgbClr val="000000"/>
                  </a:solidFill>
                  <a:latin typeface="Courier New" panose="02070309020205020404" charset="0"/>
                  <a:ea typeface="宋体" panose="02010600030101010101" pitchFamily="2" charset="-122"/>
                  <a:sym typeface="+mn-ea"/>
                </a:rPr>
                <a:t>i</a:t>
              </a:r>
              <a:r>
                <a:rPr lang="zh-CN" altLang="en-US" dirty="0">
                  <a:solidFill>
                    <a:srgbClr val="000000"/>
                  </a:solidFill>
                  <a:latin typeface="Courier New" panose="02070309020205020404" charset="0"/>
                  <a:ea typeface="宋体" panose="02010600030101010101" pitchFamily="2" charset="-122"/>
                  <a:sym typeface="+mn-ea"/>
                </a:rPr>
                <a:t>必须是对应域</a:t>
              </a:r>
              <a:r>
                <a:rPr lang="en-US" altLang="zh-CN" dirty="0">
                  <a:solidFill>
                    <a:srgbClr val="000000"/>
                  </a:solidFill>
                  <a:latin typeface="Courier New" panose="02070309020205020404" charset="0"/>
                  <a:ea typeface="宋体" panose="02010600030101010101" pitchFamily="2" charset="-122"/>
                  <a:sym typeface="+mn-ea"/>
                </a:rPr>
                <a:t>Di</a:t>
              </a:r>
              <a:r>
                <a:rPr lang="zh-CN" altLang="en-US" dirty="0">
                  <a:solidFill>
                    <a:srgbClr val="000000"/>
                  </a:solidFill>
                  <a:latin typeface="Courier New" panose="02070309020205020404" charset="0"/>
                  <a:ea typeface="宋体" panose="02010600030101010101" pitchFamily="2" charset="-122"/>
                  <a:sym typeface="+mn-ea"/>
                </a:rPr>
                <a:t>中的一个值</a:t>
              </a:r>
              <a:r>
                <a:rPr lang="zh-CN" altLang="en-US" dirty="0" smtClean="0">
                  <a:solidFill>
                    <a:srgbClr val="000000"/>
                  </a:solidFill>
                  <a:latin typeface="Courier New" panose="02070309020205020404" charset="0"/>
                  <a:ea typeface="宋体" panose="02010600030101010101" pitchFamily="2" charset="-122"/>
                  <a:sym typeface="+mn-ea"/>
                </a:rPr>
                <a:t>。</a:t>
              </a:r>
              <a:endParaRPr lang="en-US" altLang="zh-CN" dirty="0" smtClean="0">
                <a:solidFill>
                  <a:srgbClr val="000000"/>
                </a:solidFill>
                <a:latin typeface="Courier New" panose="02070309020205020404" charset="0"/>
                <a:ea typeface="宋体" panose="02010600030101010101" pitchFamily="2" charset="-122"/>
                <a:sym typeface="+mn-ea"/>
              </a:endParaRPr>
            </a:p>
            <a:p>
              <a:pPr indent="457200"/>
              <a:r>
                <a:rPr lang="zh-CN" altLang="en-US" dirty="0" smtClean="0">
                  <a:solidFill>
                    <a:srgbClr val="000000"/>
                  </a:solidFill>
                  <a:latin typeface="Courier New" panose="02070309020205020404" charset="0"/>
                  <a:ea typeface="宋体" panose="02010600030101010101" pitchFamily="2" charset="-122"/>
                  <a:sym typeface="+mn-ea"/>
                </a:rPr>
                <a:t>（</a:t>
              </a:r>
              <a:r>
                <a:rPr lang="en-US" altLang="zh-CN" dirty="0" smtClean="0">
                  <a:solidFill>
                    <a:srgbClr val="000000"/>
                  </a:solidFill>
                  <a:latin typeface="Courier New" panose="02070309020205020404" charset="0"/>
                  <a:ea typeface="宋体" panose="02010600030101010101" pitchFamily="2" charset="-122"/>
                  <a:sym typeface="+mn-ea"/>
                </a:rPr>
                <a:t>3</a:t>
              </a:r>
              <a:r>
                <a:rPr lang="zh-CN" altLang="en-US" dirty="0" smtClean="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笛卡尔积可以表示为一个二维表，表中每行对应一个元组，表中每列对应一个域。</a:t>
              </a:r>
            </a:p>
            <a:p>
              <a:pPr indent="457200"/>
              <a:r>
                <a:rPr lang="zh-CN" altLang="en-US" dirty="0" smtClean="0">
                  <a:solidFill>
                    <a:srgbClr val="000000"/>
                  </a:solidFill>
                  <a:latin typeface="Courier New" panose="02070309020205020404" charset="0"/>
                  <a:ea typeface="宋体" panose="02010600030101010101" pitchFamily="2" charset="-122"/>
                  <a:sym typeface="+mn-ea"/>
                </a:rPr>
                <a:t>（</a:t>
              </a:r>
              <a:r>
                <a:rPr lang="en-US" altLang="zh-CN" dirty="0" smtClean="0">
                  <a:solidFill>
                    <a:srgbClr val="000000"/>
                  </a:solidFill>
                  <a:latin typeface="Courier New" panose="02070309020205020404" charset="0"/>
                  <a:ea typeface="宋体" panose="02010600030101010101" pitchFamily="2" charset="-122"/>
                  <a:sym typeface="+mn-ea"/>
                </a:rPr>
                <a:t>4</a:t>
              </a:r>
              <a:r>
                <a:rPr lang="zh-CN" altLang="en-US" dirty="0" smtClean="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若</a:t>
              </a:r>
              <a:r>
                <a:rPr lang="en-US" altLang="zh-CN" dirty="0">
                  <a:solidFill>
                    <a:srgbClr val="000000"/>
                  </a:solidFill>
                  <a:latin typeface="Courier New" panose="02070309020205020404" charset="0"/>
                  <a:ea typeface="宋体" panose="02010600030101010101" pitchFamily="2" charset="-122"/>
                  <a:sym typeface="+mn-ea"/>
                </a:rPr>
                <a:t>D</a:t>
              </a:r>
              <a:r>
                <a:rPr lang="en-US" altLang="zh-CN" baseline="-25000" dirty="0">
                  <a:solidFill>
                    <a:srgbClr val="000000"/>
                  </a:solidFill>
                  <a:latin typeface="Courier New" panose="02070309020205020404" charset="0"/>
                  <a:ea typeface="宋体" panose="02010600030101010101" pitchFamily="2" charset="-122"/>
                  <a:sym typeface="+mn-ea"/>
                </a:rPr>
                <a:t>i</a:t>
              </a:r>
              <a:r>
                <a:rPr lang="zh-CN" altLang="en-US" dirty="0">
                  <a:solidFill>
                    <a:srgbClr val="000000"/>
                  </a:solidFill>
                  <a:latin typeface="Courier New" panose="02070309020205020404" charset="0"/>
                  <a:ea typeface="宋体" panose="02010600030101010101" pitchFamily="2" charset="-122"/>
                  <a:sym typeface="+mn-ea"/>
                </a:rPr>
                <a:t>（</a:t>
              </a:r>
              <a:r>
                <a:rPr lang="en-US" altLang="zh-CN" dirty="0" smtClean="0">
                  <a:solidFill>
                    <a:srgbClr val="000000"/>
                  </a:solidFill>
                  <a:latin typeface="Courier New" panose="02070309020205020404" charset="0"/>
                  <a:ea typeface="宋体" panose="02010600030101010101" pitchFamily="2" charset="-122"/>
                  <a:sym typeface="+mn-ea"/>
                </a:rPr>
                <a:t>i=1,2,…,n</a:t>
              </a:r>
              <a:r>
                <a:rPr lang="zh-CN" altLang="en-US" dirty="0">
                  <a:solidFill>
                    <a:srgbClr val="000000"/>
                  </a:solidFill>
                  <a:latin typeface="Courier New" panose="02070309020205020404" charset="0"/>
                  <a:ea typeface="宋体" panose="02010600030101010101" pitchFamily="2" charset="-122"/>
                  <a:sym typeface="+mn-ea"/>
                </a:rPr>
                <a:t>）为有限集，其基数为</a:t>
              </a:r>
              <a:r>
                <a:rPr lang="en-US" altLang="zh-CN" dirty="0">
                  <a:solidFill>
                    <a:srgbClr val="000000"/>
                  </a:solidFill>
                  <a:latin typeface="Courier New" panose="02070309020205020404" charset="0"/>
                  <a:ea typeface="宋体" panose="02010600030101010101" pitchFamily="2" charset="-122"/>
                  <a:sym typeface="+mn-ea"/>
                </a:rPr>
                <a:t>mi</a:t>
              </a:r>
              <a:r>
                <a:rPr lang="zh-CN" altLang="en-US" dirty="0">
                  <a:solidFill>
                    <a:srgbClr val="000000"/>
                  </a:solidFill>
                  <a:latin typeface="Courier New" panose="02070309020205020404" charset="0"/>
                  <a:ea typeface="宋体" panose="02010600030101010101" pitchFamily="2" charset="-122"/>
                  <a:sym typeface="+mn-ea"/>
                </a:rPr>
                <a:t>（</a:t>
              </a:r>
              <a:r>
                <a:rPr lang="en-US" altLang="zh-CN" dirty="0" smtClean="0">
                  <a:solidFill>
                    <a:srgbClr val="000000"/>
                  </a:solidFill>
                  <a:latin typeface="Courier New" panose="02070309020205020404" charset="0"/>
                  <a:ea typeface="宋体" panose="02010600030101010101" pitchFamily="2" charset="-122"/>
                  <a:sym typeface="+mn-ea"/>
                </a:rPr>
                <a:t>i=1,2,…,n</a:t>
              </a:r>
              <a:r>
                <a:rPr lang="zh-CN" altLang="en-US" dirty="0">
                  <a:solidFill>
                    <a:srgbClr val="000000"/>
                  </a:solidFill>
                  <a:latin typeface="Courier New" panose="02070309020205020404" charset="0"/>
                  <a:ea typeface="宋体" panose="02010600030101010101" pitchFamily="2" charset="-122"/>
                  <a:sym typeface="+mn-ea"/>
                </a:rPr>
                <a:t>），则</a:t>
              </a:r>
              <a:r>
                <a:rPr lang="en-US" altLang="zh-CN" dirty="0">
                  <a:solidFill>
                    <a:srgbClr val="000000"/>
                  </a:solidFill>
                  <a:latin typeface="Courier New" panose="02070309020205020404" charset="0"/>
                  <a:ea typeface="宋体" panose="02010600030101010101" pitchFamily="2" charset="-122"/>
                  <a:sym typeface="+mn-ea"/>
                </a:rPr>
                <a:t>D</a:t>
              </a:r>
              <a:r>
                <a:rPr lang="en-US" altLang="zh-CN" baseline="-25000" dirty="0">
                  <a:solidFill>
                    <a:srgbClr val="000000"/>
                  </a:solidFill>
                  <a:latin typeface="Courier New" panose="02070309020205020404" charset="0"/>
                  <a:ea typeface="宋体" panose="02010600030101010101" pitchFamily="2" charset="-122"/>
                  <a:sym typeface="+mn-ea"/>
                </a:rPr>
                <a:t>1</a:t>
              </a:r>
              <a:r>
                <a:rPr lang="en-US" altLang="zh-CN" dirty="0">
                  <a:solidFill>
                    <a:srgbClr val="000000"/>
                  </a:solidFill>
                  <a:latin typeface="Courier New" panose="02070309020205020404" charset="0"/>
                  <a:ea typeface="宋体" panose="02010600030101010101" pitchFamily="2" charset="-122"/>
                  <a:sym typeface="+mn-ea"/>
                </a:rPr>
                <a:t>×D</a:t>
              </a:r>
              <a:r>
                <a:rPr lang="en-US" altLang="zh-CN" baseline="-25000" dirty="0">
                  <a:solidFill>
                    <a:srgbClr val="000000"/>
                  </a:solidFill>
                  <a:latin typeface="Courier New" panose="02070309020205020404" charset="0"/>
                  <a:ea typeface="宋体" panose="02010600030101010101" pitchFamily="2" charset="-122"/>
                  <a:sym typeface="+mn-ea"/>
                </a:rPr>
                <a:t>2</a:t>
              </a:r>
              <a:r>
                <a:rPr lang="en-US" altLang="zh-CN" dirty="0">
                  <a:solidFill>
                    <a:srgbClr val="000000"/>
                  </a:solidFill>
                  <a:latin typeface="Courier New" panose="02070309020205020404" charset="0"/>
                  <a:ea typeface="宋体" panose="02010600030101010101" pitchFamily="2" charset="-122"/>
                  <a:sym typeface="+mn-ea"/>
                </a:rPr>
                <a:t>×…×</a:t>
              </a:r>
              <a:r>
                <a:rPr lang="en-US" altLang="zh-CN" dirty="0" err="1">
                  <a:solidFill>
                    <a:srgbClr val="000000"/>
                  </a:solidFill>
                  <a:latin typeface="Courier New" panose="02070309020205020404" charset="0"/>
                  <a:ea typeface="宋体" panose="02010600030101010101" pitchFamily="2" charset="-122"/>
                  <a:sym typeface="+mn-ea"/>
                </a:rPr>
                <a:t>D</a:t>
              </a:r>
              <a:r>
                <a:rPr lang="en-US" altLang="zh-CN" baseline="-25000" dirty="0" err="1">
                  <a:solidFill>
                    <a:srgbClr val="000000"/>
                  </a:solidFill>
                  <a:latin typeface="Courier New" panose="02070309020205020404" charset="0"/>
                  <a:ea typeface="宋体" panose="02010600030101010101" pitchFamily="2" charset="-122"/>
                  <a:sym typeface="+mn-ea"/>
                </a:rPr>
                <a:t>n</a:t>
              </a:r>
              <a:r>
                <a:rPr lang="zh-CN" altLang="en-US" dirty="0">
                  <a:solidFill>
                    <a:srgbClr val="000000"/>
                  </a:solidFill>
                  <a:latin typeface="Courier New" panose="02070309020205020404" charset="0"/>
                  <a:ea typeface="宋体" panose="02010600030101010101" pitchFamily="2" charset="-122"/>
                  <a:sym typeface="+mn-ea"/>
                </a:rPr>
                <a:t>的基数为</a:t>
              </a:r>
              <a:r>
                <a:rPr lang="en-US" altLang="zh-CN" dirty="0">
                  <a:solidFill>
                    <a:srgbClr val="000000"/>
                  </a:solidFill>
                  <a:latin typeface="Courier New" panose="02070309020205020404" charset="0"/>
                  <a:ea typeface="宋体" panose="02010600030101010101" pitchFamily="2" charset="-122"/>
                  <a:sym typeface="+mn-ea"/>
                </a:rPr>
                <a:t>n</a:t>
              </a:r>
              <a:r>
                <a:rPr lang="zh-CN" altLang="en-US" dirty="0">
                  <a:solidFill>
                    <a:srgbClr val="000000"/>
                  </a:solidFill>
                  <a:latin typeface="Courier New" panose="02070309020205020404" charset="0"/>
                  <a:ea typeface="宋体" panose="02010600030101010101" pitchFamily="2" charset="-122"/>
                  <a:sym typeface="+mn-ea"/>
                </a:rPr>
                <a:t>个域的基数累乘之积，笛卡尔积基数计算表达式为</a:t>
              </a:r>
              <a:r>
                <a:rPr lang="zh-CN" altLang="en-US" dirty="0" smtClean="0">
                  <a:solidFill>
                    <a:srgbClr val="000000"/>
                  </a:solidFill>
                  <a:latin typeface="Courier New" panose="02070309020205020404" charset="0"/>
                  <a:ea typeface="宋体" panose="02010600030101010101" pitchFamily="2" charset="-122"/>
                  <a:sym typeface="+mn-ea"/>
                </a:rPr>
                <a:t>：</a:t>
              </a:r>
              <a:endParaRPr lang="en-US" altLang="zh-CN" dirty="0" smtClean="0">
                <a:solidFill>
                  <a:srgbClr val="000000"/>
                </a:solidFill>
                <a:latin typeface="Courier New" panose="02070309020205020404" charset="0"/>
                <a:ea typeface="宋体" panose="02010600030101010101" pitchFamily="2" charset="-122"/>
                <a:sym typeface="+mn-ea"/>
              </a:endParaRPr>
            </a:p>
            <a:p>
              <a:pPr indent="457200"/>
              <a:endParaRPr lang="zh-CN" altLang="en-US" dirty="0">
                <a:solidFill>
                  <a:srgbClr val="000000"/>
                </a:solidFill>
                <a:latin typeface="Courier New" panose="02070309020205020404" charset="0"/>
                <a:ea typeface="宋体" panose="02010600030101010101" pitchFamily="2" charset="-122"/>
                <a:sym typeface="+mn-ea"/>
              </a:endParaRPr>
            </a:p>
            <a:p>
              <a:pPr algn="ctr"/>
              <a:r>
                <a:rPr lang="en-US" altLang="zh-CN" sz="2000" dirty="0">
                  <a:solidFill>
                    <a:srgbClr val="000000"/>
                  </a:solidFill>
                  <a:latin typeface="Courier New" panose="02070309020205020404" charset="0"/>
                  <a:ea typeface="宋体" panose="02010600030101010101" pitchFamily="2" charset="-122"/>
                  <a:sym typeface="+mn-ea"/>
                </a:rPr>
                <a:t>M= </a:t>
              </a:r>
            </a:p>
          </p:txBody>
        </p:sp>
        <p:sp>
          <p:nvSpPr>
            <p:cNvPr id="8" name="矩形 7"/>
            <p:cNvSpPr/>
            <p:nvPr/>
          </p:nvSpPr>
          <p:spPr>
            <a:xfrm>
              <a:off x="1088299" y="4213143"/>
              <a:ext cx="2241974" cy="396145"/>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rgbClr val="000000">
                      <a:lumMod val="65000"/>
                      <a:lumOff val="35000"/>
                    </a:srgbClr>
                  </a:solidFill>
                </a:rPr>
                <a:t>笛卡尔积</a:t>
              </a:r>
            </a:p>
          </p:txBody>
        </p:sp>
      </p:gr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4"/>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1051829950"/>
              </p:ext>
            </p:extLst>
          </p:nvPr>
        </p:nvGraphicFramePr>
        <p:xfrm>
          <a:off x="6354529" y="4800001"/>
          <a:ext cx="669049" cy="611289"/>
        </p:xfrm>
        <a:graphic>
          <a:graphicData uri="http://schemas.openxmlformats.org/presentationml/2006/ole">
            <mc:AlternateContent xmlns:mc="http://schemas.openxmlformats.org/markup-compatibility/2006">
              <mc:Choice xmlns:v="urn:schemas-microsoft-com:vml" Requires="v">
                <p:oleObj spid="_x0000_s1071" r:id="rId4" imgW="531187" imgH="485656" progId="Equation.KSEE3">
                  <p:embed/>
                </p:oleObj>
              </mc:Choice>
              <mc:Fallback>
                <p:oleObj r:id="rId4" imgW="531187" imgH="485656" progId="Equation.KSEE3">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4529" y="4800001"/>
                        <a:ext cx="669049" cy="611289"/>
                      </a:xfrm>
                      <a:prstGeom prst="rect">
                        <a:avLst/>
                      </a:prstGeom>
                      <a:noFill/>
                    </p:spPr>
                  </p:pic>
                </p:oleObj>
              </mc:Fallback>
            </mc:AlternateContent>
          </a:graphicData>
        </a:graphic>
      </p:graphicFrame>
    </p:spTree>
    <p:extLst>
      <p:ext uri="{BB962C8B-B14F-4D97-AF65-F5344CB8AC3E}">
        <p14:creationId xmlns:p14="http://schemas.microsoft.com/office/powerpoint/2010/main" val="1550412009"/>
      </p:ext>
    </p:extLst>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3057247"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关系的数学定义</a:t>
            </a:r>
          </a:p>
        </p:txBody>
      </p:sp>
      <p:sp>
        <p:nvSpPr>
          <p:cNvPr id="137" name="文本框 136"/>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01</a:t>
            </a:r>
            <a:endParaRPr lang="zh-CN" altLang="en-US" sz="2400" b="1" dirty="0">
              <a:solidFill>
                <a:srgbClr val="FFFFFF"/>
              </a:solidFill>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4"/>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2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5620" y="2365152"/>
            <a:ext cx="9834526" cy="3959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矩形 10"/>
          <p:cNvSpPr/>
          <p:nvPr/>
        </p:nvSpPr>
        <p:spPr>
          <a:xfrm>
            <a:off x="1144651" y="1349488"/>
            <a:ext cx="9905495" cy="707886"/>
          </a:xfrm>
          <a:prstGeom prst="rect">
            <a:avLst/>
          </a:prstGeom>
        </p:spPr>
        <p:txBody>
          <a:bodyPr wrap="square">
            <a:spAutoFit/>
          </a:bodyPr>
          <a:lstStyle/>
          <a:p>
            <a:r>
              <a:rPr lang="en-US" altLang="zh-CN" sz="2000" dirty="0" smtClean="0">
                <a:solidFill>
                  <a:srgbClr val="000000"/>
                </a:solidFill>
                <a:latin typeface="Courier New" panose="02070309020205020404" charset="0"/>
                <a:ea typeface="宋体" panose="02010600030101010101" pitchFamily="2" charset="-122"/>
              </a:rPr>
              <a:t>【</a:t>
            </a:r>
            <a:r>
              <a:rPr lang="zh-CN" altLang="en-US" sz="2000" dirty="0" smtClean="0">
                <a:solidFill>
                  <a:srgbClr val="000000"/>
                </a:solidFill>
                <a:latin typeface="Courier New" panose="02070309020205020404" charset="0"/>
                <a:ea typeface="宋体" panose="02010600030101010101" pitchFamily="2" charset="-122"/>
              </a:rPr>
              <a:t>例</a:t>
            </a:r>
            <a:r>
              <a:rPr lang="en-US" altLang="zh-CN" sz="2000" dirty="0" smtClean="0">
                <a:solidFill>
                  <a:srgbClr val="000000"/>
                </a:solidFill>
                <a:latin typeface="Courier New" panose="02070309020205020404" charset="0"/>
                <a:ea typeface="宋体" panose="02010600030101010101" pitchFamily="2" charset="-122"/>
              </a:rPr>
              <a:t>01】</a:t>
            </a:r>
            <a:r>
              <a:rPr lang="zh-CN" altLang="zh-CN" sz="2000" dirty="0" smtClean="0">
                <a:solidFill>
                  <a:srgbClr val="000000"/>
                </a:solidFill>
                <a:latin typeface="Courier New" panose="02070309020205020404" charset="0"/>
                <a:ea typeface="宋体" panose="02010600030101010101" pitchFamily="2" charset="-122"/>
              </a:rPr>
              <a:t>设有</a:t>
            </a:r>
            <a:r>
              <a:rPr lang="zh-CN" altLang="zh-CN" sz="2000" dirty="0">
                <a:solidFill>
                  <a:srgbClr val="000000"/>
                </a:solidFill>
                <a:latin typeface="Courier New" panose="02070309020205020404" charset="0"/>
                <a:ea typeface="宋体" panose="02010600030101010101" pitchFamily="2" charset="-122"/>
              </a:rPr>
              <a:t>域</a:t>
            </a:r>
            <a:r>
              <a:rPr lang="en-US" altLang="zh-CN" sz="2000" dirty="0">
                <a:solidFill>
                  <a:srgbClr val="000000"/>
                </a:solidFill>
                <a:latin typeface="Courier New" panose="02070309020205020404" charset="0"/>
                <a:ea typeface="宋体" panose="02010600030101010101" pitchFamily="2" charset="-122"/>
              </a:rPr>
              <a:t>D</a:t>
            </a:r>
            <a:r>
              <a:rPr lang="en-US" altLang="zh-CN" sz="2000" baseline="-25000" dirty="0">
                <a:solidFill>
                  <a:srgbClr val="000000"/>
                </a:solidFill>
                <a:latin typeface="Courier New" panose="02070309020205020404" charset="0"/>
                <a:ea typeface="宋体" panose="02010600030101010101" pitchFamily="2" charset="-122"/>
              </a:rPr>
              <a:t>1</a:t>
            </a:r>
            <a:r>
              <a:rPr lang="en-US" altLang="zh-CN" sz="2000" dirty="0">
                <a:solidFill>
                  <a:srgbClr val="000000"/>
                </a:solidFill>
                <a:latin typeface="Courier New" panose="02070309020205020404" charset="0"/>
                <a:ea typeface="宋体" panose="02010600030101010101" pitchFamily="2" charset="-122"/>
              </a:rPr>
              <a:t>={</a:t>
            </a:r>
            <a:r>
              <a:rPr lang="zh-CN" altLang="zh-CN" sz="2000" dirty="0">
                <a:solidFill>
                  <a:srgbClr val="000000"/>
                </a:solidFill>
                <a:latin typeface="Courier New" panose="02070309020205020404" charset="0"/>
                <a:ea typeface="宋体" panose="02010600030101010101" pitchFamily="2" charset="-122"/>
              </a:rPr>
              <a:t>赵敏，钱锐，孙阳，李丽</a:t>
            </a:r>
            <a:r>
              <a:rPr lang="en-US" altLang="zh-CN" sz="2000" dirty="0">
                <a:solidFill>
                  <a:srgbClr val="000000"/>
                </a:solidFill>
                <a:latin typeface="Courier New" panose="02070309020205020404" charset="0"/>
                <a:ea typeface="宋体" panose="02010600030101010101" pitchFamily="2" charset="-122"/>
              </a:rPr>
              <a:t>}</a:t>
            </a:r>
            <a:r>
              <a:rPr lang="zh-CN" altLang="zh-CN" sz="2000" dirty="0">
                <a:solidFill>
                  <a:srgbClr val="000000"/>
                </a:solidFill>
                <a:latin typeface="Courier New" panose="02070309020205020404" charset="0"/>
                <a:ea typeface="宋体" panose="02010600030101010101" pitchFamily="2" charset="-122"/>
              </a:rPr>
              <a:t>，</a:t>
            </a:r>
            <a:r>
              <a:rPr lang="en-US" altLang="zh-CN" sz="2000" dirty="0">
                <a:solidFill>
                  <a:srgbClr val="000000"/>
                </a:solidFill>
                <a:latin typeface="Courier New" panose="02070309020205020404" charset="0"/>
                <a:ea typeface="宋体" panose="02010600030101010101" pitchFamily="2" charset="-122"/>
              </a:rPr>
              <a:t>D</a:t>
            </a:r>
            <a:r>
              <a:rPr lang="en-US" altLang="zh-CN" sz="2000" baseline="-25000" dirty="0">
                <a:solidFill>
                  <a:srgbClr val="000000"/>
                </a:solidFill>
                <a:latin typeface="Courier New" panose="02070309020205020404" charset="0"/>
                <a:ea typeface="宋体" panose="02010600030101010101" pitchFamily="2" charset="-122"/>
              </a:rPr>
              <a:t>2</a:t>
            </a:r>
            <a:r>
              <a:rPr lang="en-US" altLang="zh-CN" sz="2000" dirty="0">
                <a:solidFill>
                  <a:srgbClr val="000000"/>
                </a:solidFill>
                <a:latin typeface="Courier New" panose="02070309020205020404" charset="0"/>
                <a:ea typeface="宋体" panose="02010600030101010101" pitchFamily="2" charset="-122"/>
              </a:rPr>
              <a:t>={</a:t>
            </a:r>
            <a:r>
              <a:rPr lang="zh-CN" altLang="zh-CN" sz="2000" dirty="0">
                <a:solidFill>
                  <a:srgbClr val="000000"/>
                </a:solidFill>
                <a:latin typeface="Courier New" panose="02070309020205020404" charset="0"/>
                <a:ea typeface="宋体" panose="02010600030101010101" pitchFamily="2" charset="-122"/>
              </a:rPr>
              <a:t>男，女</a:t>
            </a:r>
            <a:r>
              <a:rPr lang="en-US" altLang="zh-CN" sz="2000" dirty="0">
                <a:solidFill>
                  <a:srgbClr val="000000"/>
                </a:solidFill>
                <a:latin typeface="Courier New" panose="02070309020205020404" charset="0"/>
                <a:ea typeface="宋体" panose="02010600030101010101" pitchFamily="2" charset="-122"/>
              </a:rPr>
              <a:t>}</a:t>
            </a:r>
            <a:r>
              <a:rPr lang="zh-CN" altLang="zh-CN" sz="2000" dirty="0">
                <a:solidFill>
                  <a:srgbClr val="000000"/>
                </a:solidFill>
                <a:latin typeface="Courier New" panose="02070309020205020404" charset="0"/>
                <a:ea typeface="宋体" panose="02010600030101010101" pitchFamily="2" charset="-122"/>
              </a:rPr>
              <a:t>，</a:t>
            </a:r>
            <a:r>
              <a:rPr lang="en-US" altLang="zh-CN" sz="2000" dirty="0">
                <a:solidFill>
                  <a:srgbClr val="000000"/>
                </a:solidFill>
                <a:latin typeface="Courier New" panose="02070309020205020404" charset="0"/>
                <a:ea typeface="宋体" panose="02010600030101010101" pitchFamily="2" charset="-122"/>
              </a:rPr>
              <a:t>D</a:t>
            </a:r>
            <a:r>
              <a:rPr lang="en-US" altLang="zh-CN" sz="2000" baseline="-25000" dirty="0">
                <a:solidFill>
                  <a:srgbClr val="000000"/>
                </a:solidFill>
                <a:latin typeface="Courier New" panose="02070309020205020404" charset="0"/>
                <a:ea typeface="宋体" panose="02010600030101010101" pitchFamily="2" charset="-122"/>
              </a:rPr>
              <a:t>3</a:t>
            </a:r>
            <a:r>
              <a:rPr lang="en-US" altLang="zh-CN" sz="2000" dirty="0">
                <a:solidFill>
                  <a:srgbClr val="000000"/>
                </a:solidFill>
                <a:latin typeface="Courier New" panose="02070309020205020404" charset="0"/>
                <a:ea typeface="宋体" panose="02010600030101010101" pitchFamily="2" charset="-122"/>
              </a:rPr>
              <a:t>={</a:t>
            </a:r>
            <a:r>
              <a:rPr lang="zh-CN" altLang="zh-CN" sz="2000" dirty="0">
                <a:solidFill>
                  <a:srgbClr val="000000"/>
                </a:solidFill>
                <a:latin typeface="Courier New" panose="02070309020205020404" charset="0"/>
                <a:ea typeface="宋体" panose="02010600030101010101" pitchFamily="2" charset="-122"/>
              </a:rPr>
              <a:t>专科，本科，硕研，博研</a:t>
            </a:r>
            <a:r>
              <a:rPr lang="en-US" altLang="zh-CN" sz="2000" dirty="0">
                <a:solidFill>
                  <a:srgbClr val="000000"/>
                </a:solidFill>
                <a:latin typeface="Courier New" panose="02070309020205020404" charset="0"/>
                <a:ea typeface="宋体" panose="02010600030101010101" pitchFamily="2" charset="-122"/>
              </a:rPr>
              <a:t>}</a:t>
            </a:r>
            <a:r>
              <a:rPr lang="zh-CN" altLang="zh-CN" sz="2000" dirty="0">
                <a:solidFill>
                  <a:srgbClr val="000000"/>
                </a:solidFill>
                <a:latin typeface="Courier New" panose="02070309020205020404" charset="0"/>
                <a:ea typeface="宋体" panose="02010600030101010101" pitchFamily="2" charset="-122"/>
              </a:rPr>
              <a:t>，则</a:t>
            </a:r>
            <a:r>
              <a:rPr lang="en-US" altLang="zh-CN" sz="2000" dirty="0">
                <a:solidFill>
                  <a:srgbClr val="000000"/>
                </a:solidFill>
                <a:latin typeface="Courier New" panose="02070309020205020404" charset="0"/>
                <a:ea typeface="宋体" panose="02010600030101010101" pitchFamily="2" charset="-122"/>
              </a:rPr>
              <a:t>D</a:t>
            </a:r>
            <a:r>
              <a:rPr lang="en-US" altLang="zh-CN" sz="2000" baseline="-25000" dirty="0">
                <a:solidFill>
                  <a:srgbClr val="000000"/>
                </a:solidFill>
                <a:latin typeface="Courier New" panose="02070309020205020404" charset="0"/>
                <a:ea typeface="宋体" panose="02010600030101010101" pitchFamily="2" charset="-122"/>
              </a:rPr>
              <a:t>1</a:t>
            </a:r>
            <a:r>
              <a:rPr lang="en-US" altLang="zh-CN" sz="2000" dirty="0">
                <a:solidFill>
                  <a:srgbClr val="000000"/>
                </a:solidFill>
                <a:latin typeface="Courier New" panose="02070309020205020404" charset="0"/>
                <a:ea typeface="宋体" panose="02010600030101010101" pitchFamily="2" charset="-122"/>
              </a:rPr>
              <a:t>×D</a:t>
            </a:r>
            <a:r>
              <a:rPr lang="en-US" altLang="zh-CN" sz="2000" baseline="-25000" dirty="0">
                <a:solidFill>
                  <a:srgbClr val="000000"/>
                </a:solidFill>
                <a:latin typeface="Courier New" panose="02070309020205020404" charset="0"/>
                <a:ea typeface="宋体" panose="02010600030101010101" pitchFamily="2" charset="-122"/>
              </a:rPr>
              <a:t>2</a:t>
            </a:r>
            <a:r>
              <a:rPr lang="en-US" altLang="zh-CN" sz="2000" dirty="0">
                <a:solidFill>
                  <a:srgbClr val="000000"/>
                </a:solidFill>
                <a:latin typeface="Courier New" panose="02070309020205020404" charset="0"/>
                <a:ea typeface="宋体" panose="02010600030101010101" pitchFamily="2" charset="-122"/>
              </a:rPr>
              <a:t>×</a:t>
            </a:r>
            <a:r>
              <a:rPr lang="zh-CN" altLang="zh-CN" sz="2000" dirty="0">
                <a:solidFill>
                  <a:srgbClr val="000000"/>
                </a:solidFill>
                <a:latin typeface="Courier New" panose="02070309020205020404" charset="0"/>
                <a:ea typeface="宋体" panose="02010600030101010101" pitchFamily="2" charset="-122"/>
              </a:rPr>
              <a:t>…</a:t>
            </a:r>
            <a:r>
              <a:rPr lang="en-US" altLang="zh-CN" sz="2000" dirty="0">
                <a:solidFill>
                  <a:srgbClr val="000000"/>
                </a:solidFill>
                <a:latin typeface="Courier New" panose="02070309020205020404" charset="0"/>
                <a:ea typeface="宋体" panose="02010600030101010101" pitchFamily="2" charset="-122"/>
              </a:rPr>
              <a:t>×</a:t>
            </a:r>
            <a:r>
              <a:rPr lang="en-US" altLang="zh-CN" sz="2000" dirty="0" err="1">
                <a:solidFill>
                  <a:srgbClr val="000000"/>
                </a:solidFill>
                <a:latin typeface="Courier New" panose="02070309020205020404" charset="0"/>
                <a:ea typeface="宋体" panose="02010600030101010101" pitchFamily="2" charset="-122"/>
              </a:rPr>
              <a:t>D</a:t>
            </a:r>
            <a:r>
              <a:rPr lang="en-US" altLang="zh-CN" sz="2000" baseline="-25000" dirty="0" err="1">
                <a:solidFill>
                  <a:srgbClr val="000000"/>
                </a:solidFill>
                <a:latin typeface="Courier New" panose="02070309020205020404" charset="0"/>
                <a:ea typeface="宋体" panose="02010600030101010101" pitchFamily="2" charset="-122"/>
              </a:rPr>
              <a:t>n</a:t>
            </a:r>
            <a:r>
              <a:rPr lang="zh-CN" altLang="zh-CN" sz="2000" dirty="0">
                <a:solidFill>
                  <a:srgbClr val="000000"/>
                </a:solidFill>
                <a:latin typeface="Courier New" panose="02070309020205020404" charset="0"/>
                <a:ea typeface="宋体" panose="02010600030101010101" pitchFamily="2" charset="-122"/>
              </a:rPr>
              <a:t>的笛卡尔积共有</a:t>
            </a:r>
            <a:r>
              <a:rPr lang="en-US" altLang="zh-CN" sz="2000" dirty="0">
                <a:solidFill>
                  <a:srgbClr val="000000"/>
                </a:solidFill>
                <a:latin typeface="Courier New" panose="02070309020205020404" charset="0"/>
                <a:ea typeface="宋体" panose="02010600030101010101" pitchFamily="2" charset="-122"/>
              </a:rPr>
              <a:t>32</a:t>
            </a:r>
            <a:r>
              <a:rPr lang="zh-CN" altLang="zh-CN" sz="2000" dirty="0">
                <a:solidFill>
                  <a:srgbClr val="000000"/>
                </a:solidFill>
                <a:latin typeface="Courier New" panose="02070309020205020404" charset="0"/>
                <a:ea typeface="宋体" panose="02010600030101010101" pitchFamily="2" charset="-122"/>
              </a:rPr>
              <a:t>个元组，元组如表所示。</a:t>
            </a:r>
            <a:endParaRPr lang="zh-CN" altLang="en-US" sz="2000" dirty="0">
              <a:solidFill>
                <a:srgbClr val="000000"/>
              </a:solidFill>
              <a:latin typeface="Courier New" panose="02070309020205020404" charset="0"/>
              <a:ea typeface="宋体" panose="02010600030101010101" pitchFamily="2" charset="-122"/>
            </a:endParaRPr>
          </a:p>
        </p:txBody>
      </p:sp>
      <p:sp>
        <p:nvSpPr>
          <p:cNvPr id="4" name="矩形 3"/>
          <p:cNvSpPr/>
          <p:nvPr/>
        </p:nvSpPr>
        <p:spPr>
          <a:xfrm>
            <a:off x="4665158" y="6035159"/>
            <a:ext cx="2861681" cy="369332"/>
          </a:xfrm>
          <a:prstGeom prst="rect">
            <a:avLst/>
          </a:prstGeom>
        </p:spPr>
        <p:txBody>
          <a:bodyPr wrap="none">
            <a:spAutoFit/>
          </a:bodyPr>
          <a:lstStyle/>
          <a:p>
            <a:r>
              <a:rPr lang="en-US" altLang="zh-CN" dirty="0">
                <a:solidFill>
                  <a:srgbClr val="000000"/>
                </a:solidFill>
                <a:latin typeface="Courier New" panose="02070309020205020404" charset="0"/>
                <a:ea typeface="宋体" panose="02010600030101010101" pitchFamily="2" charset="-122"/>
              </a:rPr>
              <a:t>D</a:t>
            </a:r>
            <a:r>
              <a:rPr lang="en-US" altLang="zh-CN" baseline="-25000" dirty="0">
                <a:solidFill>
                  <a:srgbClr val="000000"/>
                </a:solidFill>
                <a:latin typeface="Courier New" panose="02070309020205020404" charset="0"/>
                <a:ea typeface="宋体" panose="02010600030101010101" pitchFamily="2" charset="-122"/>
              </a:rPr>
              <a:t>1</a:t>
            </a:r>
            <a:r>
              <a:rPr lang="en-US" altLang="zh-CN" dirty="0">
                <a:solidFill>
                  <a:srgbClr val="000000"/>
                </a:solidFill>
                <a:latin typeface="Courier New" panose="02070309020205020404" charset="0"/>
                <a:ea typeface="宋体" panose="02010600030101010101" pitchFamily="2" charset="-122"/>
              </a:rPr>
              <a:t>×D</a:t>
            </a:r>
            <a:r>
              <a:rPr lang="en-US" altLang="zh-CN" baseline="-25000" dirty="0">
                <a:solidFill>
                  <a:srgbClr val="000000"/>
                </a:solidFill>
                <a:latin typeface="Courier New" panose="02070309020205020404" charset="0"/>
                <a:ea typeface="宋体" panose="02010600030101010101" pitchFamily="2" charset="-122"/>
              </a:rPr>
              <a:t>2</a:t>
            </a:r>
            <a:r>
              <a:rPr lang="en-US" altLang="zh-CN" dirty="0">
                <a:solidFill>
                  <a:srgbClr val="000000"/>
                </a:solidFill>
                <a:latin typeface="Courier New" panose="02070309020205020404" charset="0"/>
                <a:ea typeface="宋体" panose="02010600030101010101" pitchFamily="2" charset="-122"/>
              </a:rPr>
              <a:t>×</a:t>
            </a:r>
            <a:r>
              <a:rPr lang="zh-CN" altLang="zh-CN" dirty="0">
                <a:solidFill>
                  <a:srgbClr val="000000"/>
                </a:solidFill>
                <a:latin typeface="Courier New" panose="02070309020205020404" charset="0"/>
                <a:ea typeface="宋体" panose="02010600030101010101" pitchFamily="2" charset="-122"/>
              </a:rPr>
              <a:t>…</a:t>
            </a:r>
            <a:r>
              <a:rPr lang="en-US" altLang="zh-CN" dirty="0">
                <a:solidFill>
                  <a:srgbClr val="000000"/>
                </a:solidFill>
                <a:latin typeface="Courier New" panose="02070309020205020404" charset="0"/>
                <a:ea typeface="宋体" panose="02010600030101010101" pitchFamily="2" charset="-122"/>
              </a:rPr>
              <a:t>×</a:t>
            </a:r>
            <a:r>
              <a:rPr lang="en-US" altLang="zh-CN" dirty="0" err="1">
                <a:solidFill>
                  <a:srgbClr val="000000"/>
                </a:solidFill>
                <a:latin typeface="Courier New" panose="02070309020205020404" charset="0"/>
                <a:ea typeface="宋体" panose="02010600030101010101" pitchFamily="2" charset="-122"/>
              </a:rPr>
              <a:t>D</a:t>
            </a:r>
            <a:r>
              <a:rPr lang="en-US" altLang="zh-CN" baseline="-25000" dirty="0" err="1">
                <a:solidFill>
                  <a:srgbClr val="000000"/>
                </a:solidFill>
                <a:latin typeface="Courier New" panose="02070309020205020404" charset="0"/>
                <a:ea typeface="宋体" panose="02010600030101010101" pitchFamily="2" charset="-122"/>
              </a:rPr>
              <a:t>n</a:t>
            </a:r>
            <a:r>
              <a:rPr lang="zh-CN" altLang="zh-CN" dirty="0">
                <a:solidFill>
                  <a:srgbClr val="000000"/>
                </a:solidFill>
                <a:latin typeface="Courier New" panose="02070309020205020404" charset="0"/>
                <a:ea typeface="宋体" panose="02010600030101010101" pitchFamily="2" charset="-122"/>
              </a:rPr>
              <a:t>的笛卡尔积</a:t>
            </a:r>
            <a:endParaRPr lang="zh-CN" altLang="en-US" dirty="0"/>
          </a:p>
        </p:txBody>
      </p:sp>
    </p:spTree>
    <p:extLst>
      <p:ext uri="{BB962C8B-B14F-4D97-AF65-F5344CB8AC3E}">
        <p14:creationId xmlns:p14="http://schemas.microsoft.com/office/powerpoint/2010/main" val="3857592832"/>
      </p:ext>
    </p:extLst>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3057247"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关系的数学定义</a:t>
            </a:r>
          </a:p>
        </p:txBody>
      </p:sp>
      <p:sp>
        <p:nvSpPr>
          <p:cNvPr id="137" name="文本框 136"/>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01</a:t>
            </a:r>
            <a:endParaRPr lang="zh-CN" altLang="en-US" sz="2400" b="1" dirty="0">
              <a:solidFill>
                <a:srgbClr val="FFFFFF"/>
              </a:solidFill>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grpSp>
        <p:nvGrpSpPr>
          <p:cNvPr id="6" name="组合 5"/>
          <p:cNvGrpSpPr/>
          <p:nvPr/>
        </p:nvGrpSpPr>
        <p:grpSpPr>
          <a:xfrm>
            <a:off x="1046479" y="1242060"/>
            <a:ext cx="10164279" cy="2691904"/>
            <a:chOff x="1088299" y="4213143"/>
            <a:chExt cx="2241974" cy="2691979"/>
          </a:xfrm>
        </p:grpSpPr>
        <p:sp>
          <p:nvSpPr>
            <p:cNvPr id="7" name="矩形 6"/>
            <p:cNvSpPr/>
            <p:nvPr/>
          </p:nvSpPr>
          <p:spPr>
            <a:xfrm>
              <a:off x="1088299" y="4658290"/>
              <a:ext cx="2166179" cy="2246832"/>
            </a:xfrm>
            <a:prstGeom prst="rect">
              <a:avLst/>
            </a:prstGeom>
          </p:spPr>
          <p:txBody>
            <a:bodyPr wrap="square">
              <a:spAutoFit/>
              <a:scene3d>
                <a:camera prst="orthographicFront"/>
                <a:lightRig rig="threePt" dir="t"/>
              </a:scene3d>
              <a:sp3d contourW="6350"/>
            </a:bodyPr>
            <a:lstStyle/>
            <a:p>
              <a:r>
                <a:rPr lang="zh-CN" altLang="en-US" sz="1400" dirty="0">
                  <a:solidFill>
                    <a:srgbClr val="000000"/>
                  </a:solidFill>
                  <a:latin typeface="Courier New" panose="02070309020205020404" charset="0"/>
                  <a:ea typeface="宋体" panose="02010600030101010101" pitchFamily="2" charset="-122"/>
                  <a:sym typeface="+mn-ea"/>
                </a:rPr>
                <a:t>一般而言，笛卡尔积中许多元组无实际意义，实际应用会取消这些无实际意义的元组，而从笛卡尔积中取出有实际意义的元组便构成了关系（</a:t>
              </a:r>
              <a:r>
                <a:rPr lang="en-US" altLang="zh-CN" sz="1400" dirty="0">
                  <a:solidFill>
                    <a:srgbClr val="000000"/>
                  </a:solidFill>
                  <a:latin typeface="Courier New" panose="02070309020205020404" charset="0"/>
                  <a:ea typeface="宋体" panose="02010600030101010101" pitchFamily="2" charset="-122"/>
                  <a:sym typeface="+mn-ea"/>
                </a:rPr>
                <a:t>Relation</a:t>
              </a:r>
              <a:r>
                <a:rPr lang="zh-CN" altLang="en-US" sz="1400" dirty="0">
                  <a:solidFill>
                    <a:srgbClr val="000000"/>
                  </a:solidFill>
                  <a:latin typeface="Courier New" panose="02070309020205020404" charset="0"/>
                  <a:ea typeface="宋体" panose="02010600030101010101" pitchFamily="2" charset="-122"/>
                  <a:sym typeface="+mn-ea"/>
                </a:rPr>
                <a:t>）。</a:t>
              </a:r>
            </a:p>
            <a:p>
              <a:r>
                <a:rPr lang="en-US" altLang="zh-CN" sz="1400" dirty="0">
                  <a:solidFill>
                    <a:srgbClr val="000000"/>
                  </a:solidFill>
                  <a:latin typeface="Courier New" panose="02070309020205020404" charset="0"/>
                  <a:ea typeface="宋体" panose="02010600030101010101" pitchFamily="2" charset="-122"/>
                  <a:sym typeface="+mn-ea"/>
                </a:rPr>
                <a:t>D</a:t>
              </a:r>
              <a:r>
                <a:rPr lang="en-US" altLang="zh-CN" sz="1400" baseline="-25000" dirty="0">
                  <a:solidFill>
                    <a:srgbClr val="000000"/>
                  </a:solidFill>
                  <a:latin typeface="Courier New" panose="02070309020205020404" charset="0"/>
                  <a:ea typeface="宋体" panose="02010600030101010101" pitchFamily="2" charset="-122"/>
                  <a:sym typeface="+mn-ea"/>
                </a:rPr>
                <a:t>1</a:t>
              </a:r>
              <a:r>
                <a:rPr lang="en-US" altLang="zh-CN" sz="1400" dirty="0">
                  <a:solidFill>
                    <a:srgbClr val="000000"/>
                  </a:solidFill>
                  <a:latin typeface="Courier New" panose="02070309020205020404" charset="0"/>
                  <a:ea typeface="宋体" panose="02010600030101010101" pitchFamily="2" charset="-122"/>
                  <a:sym typeface="+mn-ea"/>
                </a:rPr>
                <a:t>´D</a:t>
              </a:r>
              <a:r>
                <a:rPr lang="en-US" altLang="zh-CN" sz="1400" baseline="-25000" dirty="0">
                  <a:solidFill>
                    <a:srgbClr val="000000"/>
                  </a:solidFill>
                  <a:latin typeface="Courier New" panose="02070309020205020404" charset="0"/>
                  <a:ea typeface="宋体" panose="02010600030101010101" pitchFamily="2" charset="-122"/>
                  <a:sym typeface="+mn-ea"/>
                </a:rPr>
                <a:t>2</a:t>
              </a:r>
              <a:r>
                <a:rPr lang="en-US" altLang="zh-CN" sz="1400" dirty="0">
                  <a:solidFill>
                    <a:srgbClr val="000000"/>
                  </a:solidFill>
                  <a:latin typeface="Courier New" panose="02070309020205020404" charset="0"/>
                  <a:ea typeface="宋体" panose="02010600030101010101" pitchFamily="2" charset="-122"/>
                  <a:sym typeface="+mn-ea"/>
                </a:rPr>
                <a:t>´…´</a:t>
              </a:r>
              <a:r>
                <a:rPr lang="en-US" altLang="zh-CN" sz="1400" dirty="0" err="1">
                  <a:solidFill>
                    <a:srgbClr val="000000"/>
                  </a:solidFill>
                  <a:latin typeface="Courier New" panose="02070309020205020404" charset="0"/>
                  <a:ea typeface="宋体" panose="02010600030101010101" pitchFamily="2" charset="-122"/>
                  <a:sym typeface="+mn-ea"/>
                </a:rPr>
                <a:t>D</a:t>
              </a:r>
              <a:r>
                <a:rPr lang="en-US" altLang="zh-CN" sz="1400" baseline="-25000" dirty="0" err="1">
                  <a:solidFill>
                    <a:srgbClr val="000000"/>
                  </a:solidFill>
                  <a:latin typeface="Courier New" panose="02070309020205020404" charset="0"/>
                  <a:ea typeface="宋体" panose="02010600030101010101" pitchFamily="2" charset="-122"/>
                  <a:sym typeface="+mn-ea"/>
                </a:rPr>
                <a:t>n</a:t>
              </a:r>
              <a:r>
                <a:rPr lang="zh-CN" altLang="en-US" sz="1400" dirty="0">
                  <a:solidFill>
                    <a:srgbClr val="000000"/>
                  </a:solidFill>
                  <a:latin typeface="Courier New" panose="02070309020205020404" charset="0"/>
                  <a:ea typeface="宋体" panose="02010600030101010101" pitchFamily="2" charset="-122"/>
                  <a:sym typeface="+mn-ea"/>
                </a:rPr>
                <a:t>的任一有意义的子集称为域</a:t>
              </a:r>
              <a:r>
                <a:rPr lang="en-US" altLang="zh-CN" sz="1400" dirty="0">
                  <a:solidFill>
                    <a:srgbClr val="000000"/>
                  </a:solidFill>
                  <a:latin typeface="Courier New" panose="02070309020205020404" charset="0"/>
                  <a:ea typeface="宋体" panose="02010600030101010101" pitchFamily="2" charset="-122"/>
                  <a:sym typeface="+mn-ea"/>
                </a:rPr>
                <a:t>D</a:t>
              </a:r>
              <a:r>
                <a:rPr lang="en-US" altLang="zh-CN" sz="1400" baseline="-25000" dirty="0">
                  <a:solidFill>
                    <a:srgbClr val="000000"/>
                  </a:solidFill>
                  <a:latin typeface="Courier New" panose="02070309020205020404" charset="0"/>
                  <a:ea typeface="宋体" panose="02010600030101010101" pitchFamily="2" charset="-122"/>
                  <a:sym typeface="+mn-ea"/>
                </a:rPr>
                <a:t>1</a:t>
              </a:r>
              <a:r>
                <a:rPr lang="zh-CN" altLang="en-US" sz="1400" dirty="0">
                  <a:solidFill>
                    <a:srgbClr val="000000"/>
                  </a:solidFill>
                  <a:latin typeface="Courier New" panose="02070309020205020404" charset="0"/>
                  <a:ea typeface="宋体" panose="02010600030101010101" pitchFamily="2" charset="-122"/>
                  <a:sym typeface="+mn-ea"/>
                </a:rPr>
                <a:t>，</a:t>
              </a:r>
              <a:r>
                <a:rPr lang="en-US" altLang="zh-CN" sz="1400" dirty="0">
                  <a:solidFill>
                    <a:srgbClr val="000000"/>
                  </a:solidFill>
                  <a:latin typeface="Courier New" panose="02070309020205020404" charset="0"/>
                  <a:ea typeface="宋体" panose="02010600030101010101" pitchFamily="2" charset="-122"/>
                  <a:sym typeface="+mn-ea"/>
                </a:rPr>
                <a:t>D</a:t>
              </a:r>
              <a:r>
                <a:rPr lang="en-US" altLang="zh-CN" sz="1400" baseline="-25000" dirty="0">
                  <a:solidFill>
                    <a:srgbClr val="000000"/>
                  </a:solidFill>
                  <a:latin typeface="Courier New" panose="02070309020205020404" charset="0"/>
                  <a:ea typeface="宋体" panose="02010600030101010101" pitchFamily="2" charset="-122"/>
                  <a:sym typeface="+mn-ea"/>
                </a:rPr>
                <a:t>2</a:t>
              </a:r>
              <a:r>
                <a:rPr lang="zh-CN" altLang="en-US" sz="1400" dirty="0">
                  <a:solidFill>
                    <a:srgbClr val="000000"/>
                  </a:solidFill>
                  <a:latin typeface="Courier New" panose="02070309020205020404" charset="0"/>
                  <a:ea typeface="宋体" panose="02010600030101010101" pitchFamily="2" charset="-122"/>
                  <a:sym typeface="+mn-ea"/>
                </a:rPr>
                <a:t>，</a:t>
              </a:r>
              <a:r>
                <a:rPr lang="en-US" altLang="zh-CN" sz="1400" dirty="0">
                  <a:solidFill>
                    <a:srgbClr val="000000"/>
                  </a:solidFill>
                  <a:latin typeface="Courier New" panose="02070309020205020404" charset="0"/>
                  <a:ea typeface="宋体" panose="02010600030101010101" pitchFamily="2" charset="-122"/>
                  <a:sym typeface="+mn-ea"/>
                </a:rPr>
                <a:t>…</a:t>
              </a:r>
              <a:r>
                <a:rPr lang="zh-CN" altLang="en-US" sz="1400" dirty="0">
                  <a:solidFill>
                    <a:srgbClr val="000000"/>
                  </a:solidFill>
                  <a:latin typeface="Courier New" panose="02070309020205020404" charset="0"/>
                  <a:ea typeface="宋体" panose="02010600030101010101" pitchFamily="2" charset="-122"/>
                  <a:sym typeface="+mn-ea"/>
                </a:rPr>
                <a:t>，</a:t>
              </a:r>
              <a:r>
                <a:rPr lang="en-US" altLang="zh-CN" sz="1400" dirty="0" err="1">
                  <a:solidFill>
                    <a:srgbClr val="000000"/>
                  </a:solidFill>
                  <a:latin typeface="Courier New" panose="02070309020205020404" charset="0"/>
                  <a:ea typeface="宋体" panose="02010600030101010101" pitchFamily="2" charset="-122"/>
                  <a:sym typeface="+mn-ea"/>
                </a:rPr>
                <a:t>D</a:t>
              </a:r>
              <a:r>
                <a:rPr lang="en-US" altLang="zh-CN" sz="1400" baseline="-25000" dirty="0" err="1">
                  <a:solidFill>
                    <a:srgbClr val="000000"/>
                  </a:solidFill>
                  <a:latin typeface="Courier New" panose="02070309020205020404" charset="0"/>
                  <a:ea typeface="宋体" panose="02010600030101010101" pitchFamily="2" charset="-122"/>
                  <a:sym typeface="+mn-ea"/>
                </a:rPr>
                <a:t>n</a:t>
              </a:r>
              <a:r>
                <a:rPr lang="zh-CN" altLang="en-US" sz="1400" dirty="0">
                  <a:solidFill>
                    <a:srgbClr val="000000"/>
                  </a:solidFill>
                  <a:latin typeface="Courier New" panose="02070309020205020404" charset="0"/>
                  <a:ea typeface="宋体" panose="02010600030101010101" pitchFamily="2" charset="-122"/>
                  <a:sym typeface="+mn-ea"/>
                </a:rPr>
                <a:t>上的关系，记作：</a:t>
              </a:r>
            </a:p>
            <a:p>
              <a:pPr algn="ctr"/>
              <a:r>
                <a:rPr lang="en-US" altLang="zh-CN" sz="1400" dirty="0">
                  <a:solidFill>
                    <a:srgbClr val="000000"/>
                  </a:solidFill>
                  <a:latin typeface="Courier New" panose="02070309020205020404" charset="0"/>
                  <a:ea typeface="宋体" panose="02010600030101010101" pitchFamily="2" charset="-122"/>
                  <a:sym typeface="+mn-ea"/>
                </a:rPr>
                <a:t>R(D</a:t>
              </a:r>
              <a:r>
                <a:rPr lang="en-US" altLang="zh-CN" sz="1400" baseline="-25000" dirty="0">
                  <a:solidFill>
                    <a:srgbClr val="000000"/>
                  </a:solidFill>
                  <a:latin typeface="Courier New" panose="02070309020205020404" charset="0"/>
                  <a:ea typeface="宋体" panose="02010600030101010101" pitchFamily="2" charset="-122"/>
                  <a:sym typeface="+mn-ea"/>
                </a:rPr>
                <a:t>1</a:t>
              </a:r>
              <a:r>
                <a:rPr lang="en-US" altLang="zh-CN" sz="1400" dirty="0">
                  <a:solidFill>
                    <a:srgbClr val="000000"/>
                  </a:solidFill>
                  <a:latin typeface="Courier New" panose="02070309020205020404" charset="0"/>
                  <a:ea typeface="宋体" panose="02010600030101010101" pitchFamily="2" charset="-122"/>
                  <a:sym typeface="+mn-ea"/>
                </a:rPr>
                <a:t>,D</a:t>
              </a:r>
              <a:r>
                <a:rPr lang="en-US" altLang="zh-CN" sz="1400" baseline="-25000" dirty="0">
                  <a:solidFill>
                    <a:srgbClr val="000000"/>
                  </a:solidFill>
                  <a:latin typeface="Courier New" panose="02070309020205020404" charset="0"/>
                  <a:ea typeface="宋体" panose="02010600030101010101" pitchFamily="2" charset="-122"/>
                  <a:sym typeface="+mn-ea"/>
                </a:rPr>
                <a:t>2</a:t>
              </a:r>
              <a:r>
                <a:rPr lang="en-US" altLang="zh-CN" sz="1400" dirty="0">
                  <a:solidFill>
                    <a:srgbClr val="000000"/>
                  </a:solidFill>
                  <a:latin typeface="Courier New" panose="02070309020205020404" charset="0"/>
                  <a:ea typeface="宋体" panose="02010600030101010101" pitchFamily="2" charset="-122"/>
                  <a:sym typeface="+mn-ea"/>
                </a:rPr>
                <a:t>,…,</a:t>
              </a:r>
              <a:r>
                <a:rPr lang="en-US" altLang="zh-CN" sz="1400" dirty="0" err="1">
                  <a:solidFill>
                    <a:srgbClr val="000000"/>
                  </a:solidFill>
                  <a:latin typeface="Courier New" panose="02070309020205020404" charset="0"/>
                  <a:ea typeface="宋体" panose="02010600030101010101" pitchFamily="2" charset="-122"/>
                  <a:sym typeface="+mn-ea"/>
                </a:rPr>
                <a:t>D</a:t>
              </a:r>
              <a:r>
                <a:rPr lang="en-US" altLang="zh-CN" sz="1400" baseline="-25000" dirty="0" err="1">
                  <a:solidFill>
                    <a:srgbClr val="000000"/>
                  </a:solidFill>
                  <a:latin typeface="Courier New" panose="02070309020205020404" charset="0"/>
                  <a:ea typeface="宋体" panose="02010600030101010101" pitchFamily="2" charset="-122"/>
                  <a:sym typeface="+mn-ea"/>
                </a:rPr>
                <a:t>n</a:t>
              </a:r>
              <a:r>
                <a:rPr lang="en-US" altLang="zh-CN" sz="1400" dirty="0">
                  <a:solidFill>
                    <a:srgbClr val="000000"/>
                  </a:solidFill>
                  <a:latin typeface="Courier New" panose="02070309020205020404" charset="0"/>
                  <a:ea typeface="宋体" panose="02010600030101010101" pitchFamily="2" charset="-122"/>
                  <a:sym typeface="+mn-ea"/>
                </a:rPr>
                <a:t>)</a:t>
              </a:r>
            </a:p>
            <a:p>
              <a:r>
                <a:rPr lang="zh-CN" altLang="en-US" sz="1400" dirty="0">
                  <a:solidFill>
                    <a:srgbClr val="000000"/>
                  </a:solidFill>
                  <a:latin typeface="Courier New" panose="02070309020205020404" charset="0"/>
                  <a:ea typeface="宋体" panose="02010600030101010101" pitchFamily="2" charset="-122"/>
                  <a:sym typeface="+mn-ea"/>
                </a:rPr>
                <a:t>其中，</a:t>
              </a:r>
              <a:r>
                <a:rPr lang="en-US" altLang="zh-CN" sz="1400" dirty="0">
                  <a:solidFill>
                    <a:srgbClr val="000000"/>
                  </a:solidFill>
                  <a:latin typeface="Courier New" panose="02070309020205020404" charset="0"/>
                  <a:ea typeface="宋体" panose="02010600030101010101" pitchFamily="2" charset="-122"/>
                  <a:sym typeface="+mn-ea"/>
                </a:rPr>
                <a:t>R</a:t>
              </a:r>
              <a:r>
                <a:rPr lang="zh-CN" altLang="en-US" sz="1400" dirty="0">
                  <a:solidFill>
                    <a:srgbClr val="000000"/>
                  </a:solidFill>
                  <a:latin typeface="Courier New" panose="02070309020205020404" charset="0"/>
                  <a:ea typeface="宋体" panose="02010600030101010101" pitchFamily="2" charset="-122"/>
                  <a:sym typeface="+mn-ea"/>
                </a:rPr>
                <a:t>表示关系名，</a:t>
              </a:r>
              <a:r>
                <a:rPr lang="en-US" altLang="zh-CN" sz="1400" dirty="0">
                  <a:solidFill>
                    <a:srgbClr val="000000"/>
                  </a:solidFill>
                  <a:latin typeface="Courier New" panose="02070309020205020404" charset="0"/>
                  <a:ea typeface="宋体" panose="02010600030101010101" pitchFamily="2" charset="-122"/>
                  <a:sym typeface="+mn-ea"/>
                </a:rPr>
                <a:t>D</a:t>
              </a:r>
              <a:r>
                <a:rPr lang="en-US" altLang="zh-CN" sz="1400" baseline="-25000" dirty="0">
                  <a:solidFill>
                    <a:srgbClr val="000000"/>
                  </a:solidFill>
                  <a:latin typeface="Courier New" panose="02070309020205020404" charset="0"/>
                  <a:ea typeface="宋体" panose="02010600030101010101" pitchFamily="2" charset="-122"/>
                  <a:sym typeface="+mn-ea"/>
                </a:rPr>
                <a:t>i</a:t>
              </a:r>
              <a:r>
                <a:rPr lang="zh-CN" altLang="en-US" sz="1400" dirty="0">
                  <a:solidFill>
                    <a:srgbClr val="000000"/>
                  </a:solidFill>
                  <a:latin typeface="Courier New" panose="02070309020205020404" charset="0"/>
                  <a:ea typeface="宋体" panose="02010600030101010101" pitchFamily="2" charset="-122"/>
                  <a:sym typeface="+mn-ea"/>
                </a:rPr>
                <a:t>是域组中的第</a:t>
              </a:r>
              <a:r>
                <a:rPr lang="en-US" altLang="zh-CN" sz="1400" dirty="0" err="1">
                  <a:solidFill>
                    <a:srgbClr val="000000"/>
                  </a:solidFill>
                  <a:latin typeface="Courier New" panose="02070309020205020404" charset="0"/>
                  <a:ea typeface="宋体" panose="02010600030101010101" pitchFamily="2" charset="-122"/>
                  <a:sym typeface="+mn-ea"/>
                </a:rPr>
                <a:t>i</a:t>
              </a:r>
              <a:r>
                <a:rPr lang="zh-CN" altLang="en-US" sz="1400" dirty="0">
                  <a:solidFill>
                    <a:srgbClr val="000000"/>
                  </a:solidFill>
                  <a:latin typeface="Courier New" panose="02070309020205020404" charset="0"/>
                  <a:ea typeface="宋体" panose="02010600030101010101" pitchFamily="2" charset="-122"/>
                  <a:sym typeface="+mn-ea"/>
                </a:rPr>
                <a:t>个域名（属性），</a:t>
              </a:r>
              <a:r>
                <a:rPr lang="en-US" altLang="zh-CN" sz="1400" dirty="0">
                  <a:solidFill>
                    <a:srgbClr val="000000"/>
                  </a:solidFill>
                  <a:latin typeface="Courier New" panose="02070309020205020404" charset="0"/>
                  <a:ea typeface="宋体" panose="02010600030101010101" pitchFamily="2" charset="-122"/>
                  <a:sym typeface="+mn-ea"/>
                </a:rPr>
                <a:t>n</a:t>
              </a:r>
              <a:r>
                <a:rPr lang="zh-CN" altLang="en-US" sz="1400" dirty="0">
                  <a:solidFill>
                    <a:srgbClr val="000000"/>
                  </a:solidFill>
                  <a:latin typeface="Courier New" panose="02070309020205020404" charset="0"/>
                  <a:ea typeface="宋体" panose="02010600030101010101" pitchFamily="2" charset="-122"/>
                  <a:sym typeface="+mn-ea"/>
                </a:rPr>
                <a:t>表示关系的元（度）或目。当</a:t>
              </a:r>
              <a:r>
                <a:rPr lang="en-US" altLang="zh-CN" sz="1400" dirty="0">
                  <a:solidFill>
                    <a:srgbClr val="000000"/>
                  </a:solidFill>
                  <a:latin typeface="Courier New" panose="02070309020205020404" charset="0"/>
                  <a:ea typeface="宋体" panose="02010600030101010101" pitchFamily="2" charset="-122"/>
                  <a:sym typeface="+mn-ea"/>
                </a:rPr>
                <a:t>n=1</a:t>
              </a:r>
              <a:r>
                <a:rPr lang="zh-CN" altLang="en-US" sz="1400" dirty="0">
                  <a:solidFill>
                    <a:srgbClr val="000000"/>
                  </a:solidFill>
                  <a:latin typeface="Courier New" panose="02070309020205020404" charset="0"/>
                  <a:ea typeface="宋体" panose="02010600030101010101" pitchFamily="2" charset="-122"/>
                  <a:sym typeface="+mn-ea"/>
                </a:rPr>
                <a:t>时，表示单目（一元）关系；当</a:t>
              </a:r>
              <a:r>
                <a:rPr lang="en-US" altLang="zh-CN" sz="1400" dirty="0">
                  <a:solidFill>
                    <a:srgbClr val="000000"/>
                  </a:solidFill>
                  <a:latin typeface="Courier New" panose="02070309020205020404" charset="0"/>
                  <a:ea typeface="宋体" panose="02010600030101010101" pitchFamily="2" charset="-122"/>
                  <a:sym typeface="+mn-ea"/>
                </a:rPr>
                <a:t>n=2</a:t>
              </a:r>
              <a:r>
                <a:rPr lang="zh-CN" altLang="en-US" sz="1400" dirty="0">
                  <a:solidFill>
                    <a:srgbClr val="000000"/>
                  </a:solidFill>
                  <a:latin typeface="Courier New" panose="02070309020205020404" charset="0"/>
                  <a:ea typeface="宋体" panose="02010600030101010101" pitchFamily="2" charset="-122"/>
                  <a:sym typeface="+mn-ea"/>
                </a:rPr>
                <a:t>时，称为二目（二元）关系；以此类推，当关系中有</a:t>
              </a:r>
              <a:r>
                <a:rPr lang="en-US" altLang="zh-CN" sz="1400" dirty="0">
                  <a:solidFill>
                    <a:srgbClr val="000000"/>
                  </a:solidFill>
                  <a:latin typeface="Courier New" panose="02070309020205020404" charset="0"/>
                  <a:ea typeface="宋体" panose="02010600030101010101" pitchFamily="2" charset="-122"/>
                  <a:sym typeface="+mn-ea"/>
                </a:rPr>
                <a:t>n</a:t>
              </a:r>
              <a:r>
                <a:rPr lang="zh-CN" altLang="en-US" sz="1400" dirty="0">
                  <a:solidFill>
                    <a:srgbClr val="000000"/>
                  </a:solidFill>
                  <a:latin typeface="Courier New" panose="02070309020205020404" charset="0"/>
                  <a:ea typeface="宋体" panose="02010600030101010101" pitchFamily="2" charset="-122"/>
                  <a:sym typeface="+mn-ea"/>
                </a:rPr>
                <a:t>个域，称为</a:t>
              </a:r>
              <a:r>
                <a:rPr lang="en-US" altLang="zh-CN" sz="1400" dirty="0">
                  <a:solidFill>
                    <a:srgbClr val="000000"/>
                  </a:solidFill>
                  <a:latin typeface="Courier New" panose="02070309020205020404" charset="0"/>
                  <a:ea typeface="宋体" panose="02010600030101010101" pitchFamily="2" charset="-122"/>
                  <a:sym typeface="+mn-ea"/>
                </a:rPr>
                <a:t>n</a:t>
              </a:r>
              <a:r>
                <a:rPr lang="zh-CN" altLang="en-US" sz="1400" dirty="0">
                  <a:solidFill>
                    <a:srgbClr val="000000"/>
                  </a:solidFill>
                  <a:latin typeface="Courier New" panose="02070309020205020404" charset="0"/>
                  <a:ea typeface="宋体" panose="02010600030101010101" pitchFamily="2" charset="-122"/>
                  <a:sym typeface="+mn-ea"/>
                </a:rPr>
                <a:t>目（</a:t>
              </a:r>
              <a:r>
                <a:rPr lang="en-US" altLang="zh-CN" sz="1400" dirty="0">
                  <a:solidFill>
                    <a:srgbClr val="000000"/>
                  </a:solidFill>
                  <a:latin typeface="Courier New" panose="02070309020205020404" charset="0"/>
                  <a:ea typeface="宋体" panose="02010600030101010101" pitchFamily="2" charset="-122"/>
                  <a:sym typeface="+mn-ea"/>
                </a:rPr>
                <a:t>n</a:t>
              </a:r>
              <a:r>
                <a:rPr lang="zh-CN" altLang="en-US" sz="1400" dirty="0">
                  <a:solidFill>
                    <a:srgbClr val="000000"/>
                  </a:solidFill>
                  <a:latin typeface="Courier New" panose="02070309020205020404" charset="0"/>
                  <a:ea typeface="宋体" panose="02010600030101010101" pitchFamily="2" charset="-122"/>
                  <a:sym typeface="+mn-ea"/>
                </a:rPr>
                <a:t>元）关系。</a:t>
              </a:r>
              <a:r>
                <a:rPr lang="en-US" altLang="zh-CN" sz="1400" dirty="0">
                  <a:solidFill>
                    <a:srgbClr val="000000"/>
                  </a:solidFill>
                  <a:latin typeface="Courier New" panose="02070309020205020404" charset="0"/>
                  <a:ea typeface="宋体" panose="02010600030101010101" pitchFamily="2" charset="-122"/>
                  <a:sym typeface="+mn-ea"/>
                </a:rPr>
                <a:t>n</a:t>
              </a:r>
              <a:r>
                <a:rPr lang="zh-CN" altLang="en-US" sz="1400" dirty="0">
                  <a:solidFill>
                    <a:srgbClr val="000000"/>
                  </a:solidFill>
                  <a:latin typeface="Courier New" panose="02070309020205020404" charset="0"/>
                  <a:ea typeface="宋体" panose="02010600030101010101" pitchFamily="2" charset="-122"/>
                  <a:sym typeface="+mn-ea"/>
                </a:rPr>
                <a:t>目（</a:t>
              </a:r>
              <a:r>
                <a:rPr lang="en-US" altLang="zh-CN" sz="1400" dirty="0">
                  <a:solidFill>
                    <a:srgbClr val="000000"/>
                  </a:solidFill>
                  <a:latin typeface="Courier New" panose="02070309020205020404" charset="0"/>
                  <a:ea typeface="宋体" panose="02010600030101010101" pitchFamily="2" charset="-122"/>
                  <a:sym typeface="+mn-ea"/>
                </a:rPr>
                <a:t>n</a:t>
              </a:r>
              <a:r>
                <a:rPr lang="zh-CN" altLang="en-US" sz="1400" dirty="0">
                  <a:solidFill>
                    <a:srgbClr val="000000"/>
                  </a:solidFill>
                  <a:latin typeface="Courier New" panose="02070309020205020404" charset="0"/>
                  <a:ea typeface="宋体" panose="02010600030101010101" pitchFamily="2" charset="-122"/>
                  <a:sym typeface="+mn-ea"/>
                </a:rPr>
                <a:t>元）关系必有</a:t>
              </a:r>
              <a:r>
                <a:rPr lang="en-US" altLang="zh-CN" sz="1400" dirty="0">
                  <a:solidFill>
                    <a:srgbClr val="000000"/>
                  </a:solidFill>
                  <a:latin typeface="Courier New" panose="02070309020205020404" charset="0"/>
                  <a:ea typeface="宋体" panose="02010600030101010101" pitchFamily="2" charset="-122"/>
                  <a:sym typeface="+mn-ea"/>
                </a:rPr>
                <a:t>n</a:t>
              </a:r>
              <a:r>
                <a:rPr lang="zh-CN" altLang="en-US" sz="1400" dirty="0">
                  <a:solidFill>
                    <a:srgbClr val="000000"/>
                  </a:solidFill>
                  <a:latin typeface="Courier New" panose="02070309020205020404" charset="0"/>
                  <a:ea typeface="宋体" panose="02010600030101010101" pitchFamily="2" charset="-122"/>
                  <a:sym typeface="+mn-ea"/>
                </a:rPr>
                <a:t>个属性。</a:t>
              </a:r>
            </a:p>
            <a:p>
              <a:r>
                <a:rPr lang="zh-CN" altLang="en-US" sz="1400" dirty="0">
                  <a:solidFill>
                    <a:srgbClr val="000000"/>
                  </a:solidFill>
                  <a:latin typeface="Courier New" panose="02070309020205020404" charset="0"/>
                  <a:ea typeface="宋体" panose="02010600030101010101" pitchFamily="2" charset="-122"/>
                  <a:sym typeface="+mn-ea"/>
                </a:rPr>
                <a:t>从值域角度来定义关系，关系就是值域笛卡尔积的一个子集，也是一个二维表，表的每行对应一个元组，表的每列对应一个域。关系中每个元素都是关系的一个元组。</a:t>
              </a:r>
            </a:p>
            <a:p>
              <a:r>
                <a:rPr lang="zh-CN" altLang="en-US" sz="1400" dirty="0">
                  <a:solidFill>
                    <a:srgbClr val="000000"/>
                  </a:solidFill>
                  <a:latin typeface="Courier New" panose="02070309020205020404" charset="0"/>
                  <a:ea typeface="宋体" panose="02010600030101010101" pitchFamily="2" charset="-122"/>
                  <a:sym typeface="+mn-ea"/>
                </a:rPr>
                <a:t>在例</a:t>
              </a:r>
              <a:r>
                <a:rPr lang="en-US" altLang="zh-CN" sz="1400" dirty="0">
                  <a:solidFill>
                    <a:srgbClr val="000000"/>
                  </a:solidFill>
                  <a:latin typeface="Courier New" panose="02070309020205020404" charset="0"/>
                  <a:ea typeface="宋体" panose="02010600030101010101" pitchFamily="2" charset="-122"/>
                  <a:sym typeface="+mn-ea"/>
                </a:rPr>
                <a:t>2-1</a:t>
              </a:r>
              <a:r>
                <a:rPr lang="zh-CN" altLang="en-US" sz="1400" dirty="0">
                  <a:solidFill>
                    <a:srgbClr val="000000"/>
                  </a:solidFill>
                  <a:latin typeface="Courier New" panose="02070309020205020404" charset="0"/>
                  <a:ea typeface="宋体" panose="02010600030101010101" pitchFamily="2" charset="-122"/>
                  <a:sym typeface="+mn-ea"/>
                </a:rPr>
                <a:t>所示的笛卡尔积（</a:t>
              </a:r>
              <a:r>
                <a:rPr lang="en-US" altLang="zh-CN" sz="1400" dirty="0">
                  <a:solidFill>
                    <a:srgbClr val="000000"/>
                  </a:solidFill>
                  <a:latin typeface="Courier New" panose="02070309020205020404" charset="0"/>
                  <a:ea typeface="宋体" panose="02010600030101010101" pitchFamily="2" charset="-122"/>
                  <a:sym typeface="+mn-ea"/>
                </a:rPr>
                <a:t>D</a:t>
              </a:r>
              <a:r>
                <a:rPr lang="en-US" altLang="zh-CN" sz="1400" baseline="-25000" dirty="0">
                  <a:solidFill>
                    <a:srgbClr val="000000"/>
                  </a:solidFill>
                  <a:latin typeface="Courier New" panose="02070309020205020404" charset="0"/>
                  <a:ea typeface="宋体" panose="02010600030101010101" pitchFamily="2" charset="-122"/>
                  <a:sym typeface="+mn-ea"/>
                </a:rPr>
                <a:t>1</a:t>
              </a:r>
              <a:r>
                <a:rPr lang="en-US" altLang="zh-CN" sz="1400" dirty="0">
                  <a:solidFill>
                    <a:srgbClr val="000000"/>
                  </a:solidFill>
                  <a:latin typeface="Courier New" panose="02070309020205020404" charset="0"/>
                  <a:ea typeface="宋体" panose="02010600030101010101" pitchFamily="2" charset="-122"/>
                  <a:sym typeface="+mn-ea"/>
                </a:rPr>
                <a:t>´D</a:t>
              </a:r>
              <a:r>
                <a:rPr lang="en-US" altLang="zh-CN" sz="1400" baseline="-25000" dirty="0">
                  <a:solidFill>
                    <a:srgbClr val="000000"/>
                  </a:solidFill>
                  <a:latin typeface="Courier New" panose="02070309020205020404" charset="0"/>
                  <a:ea typeface="宋体" panose="02010600030101010101" pitchFamily="2" charset="-122"/>
                  <a:sym typeface="+mn-ea"/>
                </a:rPr>
                <a:t>2</a:t>
              </a:r>
              <a:r>
                <a:rPr lang="en-US" altLang="zh-CN" sz="1400" dirty="0">
                  <a:solidFill>
                    <a:srgbClr val="000000"/>
                  </a:solidFill>
                  <a:latin typeface="Courier New" panose="02070309020205020404" charset="0"/>
                  <a:ea typeface="宋体" panose="02010600030101010101" pitchFamily="2" charset="-122"/>
                  <a:sym typeface="+mn-ea"/>
                </a:rPr>
                <a:t>´D</a:t>
              </a:r>
              <a:r>
                <a:rPr lang="en-US" altLang="zh-CN" sz="1400" baseline="-25000" dirty="0">
                  <a:solidFill>
                    <a:srgbClr val="000000"/>
                  </a:solidFill>
                  <a:latin typeface="Courier New" panose="02070309020205020404" charset="0"/>
                  <a:ea typeface="宋体" panose="02010600030101010101" pitchFamily="2" charset="-122"/>
                  <a:sym typeface="+mn-ea"/>
                </a:rPr>
                <a:t>3</a:t>
              </a:r>
              <a:r>
                <a:rPr lang="zh-CN" altLang="en-US" sz="1400" dirty="0">
                  <a:solidFill>
                    <a:srgbClr val="000000"/>
                  </a:solidFill>
                  <a:latin typeface="Courier New" panose="02070309020205020404" charset="0"/>
                  <a:ea typeface="宋体" panose="02010600030101010101" pitchFamily="2" charset="-122"/>
                  <a:sym typeface="+mn-ea"/>
                </a:rPr>
                <a:t>）中，对于每个人来说，性别只有一种，最高学历也有一个，因而只存在四个元组，其它元组没有实际意义，一个实用的关系如</a:t>
              </a:r>
              <a:r>
                <a:rPr lang="zh-CN" altLang="en-US" sz="1400" dirty="0" smtClean="0">
                  <a:solidFill>
                    <a:srgbClr val="000000"/>
                  </a:solidFill>
                  <a:latin typeface="Courier New" panose="02070309020205020404" charset="0"/>
                  <a:ea typeface="宋体" panose="02010600030101010101" pitchFamily="2" charset="-122"/>
                  <a:sym typeface="+mn-ea"/>
                </a:rPr>
                <a:t>表所</a:t>
              </a:r>
              <a:r>
                <a:rPr lang="zh-CN" altLang="en-US" sz="1400" dirty="0">
                  <a:solidFill>
                    <a:srgbClr val="000000"/>
                  </a:solidFill>
                  <a:latin typeface="Courier New" panose="02070309020205020404" charset="0"/>
                  <a:ea typeface="宋体" panose="02010600030101010101" pitchFamily="2" charset="-122"/>
                  <a:sym typeface="+mn-ea"/>
                </a:rPr>
                <a:t>示。</a:t>
              </a:r>
            </a:p>
          </p:txBody>
        </p:sp>
        <p:sp>
          <p:nvSpPr>
            <p:cNvPr id="8" name="矩形 7"/>
            <p:cNvSpPr/>
            <p:nvPr/>
          </p:nvSpPr>
          <p:spPr>
            <a:xfrm>
              <a:off x="1088299" y="4213143"/>
              <a:ext cx="2241974" cy="396145"/>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rgbClr val="000000">
                      <a:lumMod val="65000"/>
                      <a:lumOff val="35000"/>
                    </a:srgbClr>
                  </a:solidFill>
                </a:rPr>
                <a:t>关系</a:t>
              </a:r>
            </a:p>
          </p:txBody>
        </p:sp>
      </p:grpSp>
      <p:graphicFrame>
        <p:nvGraphicFramePr>
          <p:cNvPr id="4" name="表格 3"/>
          <p:cNvGraphicFramePr>
            <a:graphicFrameLocks noGrp="1"/>
          </p:cNvGraphicFramePr>
          <p:nvPr>
            <p:extLst>
              <p:ext uri="{D42A27DB-BD31-4B8C-83A1-F6EECF244321}">
                <p14:modId xmlns:p14="http://schemas.microsoft.com/office/powerpoint/2010/main" val="2633530792"/>
              </p:ext>
            </p:extLst>
          </p:nvPr>
        </p:nvGraphicFramePr>
        <p:xfrm>
          <a:off x="1943096" y="4654707"/>
          <a:ext cx="7639054" cy="1152290"/>
        </p:xfrm>
        <a:graphic>
          <a:graphicData uri="http://schemas.openxmlformats.org/drawingml/2006/table">
            <a:tbl>
              <a:tblPr>
                <a:tableStyleId>{5C22544A-7EE6-4342-B048-85BDC9FD1C3A}</a:tableStyleId>
              </a:tblPr>
              <a:tblGrid>
                <a:gridCol w="665480"/>
                <a:gridCol w="492127"/>
                <a:gridCol w="665480"/>
                <a:gridCol w="665480"/>
                <a:gridCol w="492127"/>
                <a:gridCol w="665480"/>
                <a:gridCol w="665480"/>
                <a:gridCol w="665480"/>
                <a:gridCol w="665480"/>
                <a:gridCol w="665480"/>
                <a:gridCol w="665480"/>
                <a:gridCol w="665480"/>
              </a:tblGrid>
              <a:tr h="526893">
                <a:tc>
                  <a:txBody>
                    <a:bodyPr/>
                    <a:lstStyle/>
                    <a:p>
                      <a:pPr algn="ctr">
                        <a:lnSpc>
                          <a:spcPts val="1400"/>
                        </a:lnSpc>
                        <a:spcBef>
                          <a:spcPts val="100"/>
                        </a:spcBef>
                        <a:spcAft>
                          <a:spcPts val="100"/>
                        </a:spcAft>
                      </a:pPr>
                      <a:r>
                        <a:rPr lang="en-US" sz="1600" kern="100" dirty="0">
                          <a:effectLst/>
                          <a:latin typeface="仿宋" panose="02010609060101010101" pitchFamily="49" charset="-122"/>
                          <a:ea typeface="仿宋" panose="02010609060101010101" pitchFamily="49" charset="-122"/>
                        </a:rPr>
                        <a:t>D</a:t>
                      </a:r>
                      <a:r>
                        <a:rPr lang="en-US" sz="1400" kern="1200" baseline="-25000" dirty="0">
                          <a:solidFill>
                            <a:srgbClr val="000000"/>
                          </a:solidFill>
                          <a:latin typeface="Courier New" panose="02070309020205020404" charset="0"/>
                          <a:ea typeface="宋体" panose="02010600030101010101" pitchFamily="2" charset="-122"/>
                          <a:cs typeface="+mn-cs"/>
                        </a:rPr>
                        <a:t>1</a:t>
                      </a:r>
                      <a:endParaRPr lang="zh-CN" sz="1400" kern="1200" baseline="-25000" dirty="0">
                        <a:solidFill>
                          <a:srgbClr val="000000"/>
                        </a:solidFill>
                        <a:latin typeface="Courier New" panose="02070309020205020404" charset="0"/>
                        <a:ea typeface="宋体" panose="02010600030101010101" pitchFamily="2" charset="-122"/>
                        <a:cs typeface="+mn-cs"/>
                      </a:endParaRPr>
                    </a:p>
                  </a:txBody>
                  <a:tcPr marL="68580" marR="68580" marT="0" marB="0" anchor="ctr"/>
                </a:tc>
                <a:tc>
                  <a:txBody>
                    <a:bodyPr/>
                    <a:lstStyle/>
                    <a:p>
                      <a:pPr algn="ctr">
                        <a:lnSpc>
                          <a:spcPts val="1400"/>
                        </a:lnSpc>
                        <a:spcBef>
                          <a:spcPts val="100"/>
                        </a:spcBef>
                        <a:spcAft>
                          <a:spcPts val="100"/>
                        </a:spcAft>
                      </a:pPr>
                      <a:r>
                        <a:rPr lang="en-US" sz="1600" kern="100" dirty="0">
                          <a:effectLst/>
                          <a:latin typeface="仿宋" panose="02010609060101010101" pitchFamily="49" charset="-122"/>
                          <a:ea typeface="仿宋" panose="02010609060101010101" pitchFamily="49" charset="-122"/>
                        </a:rPr>
                        <a:t>D</a:t>
                      </a:r>
                      <a:r>
                        <a:rPr lang="en-US" sz="1400" kern="1200" baseline="-25000" dirty="0">
                          <a:solidFill>
                            <a:srgbClr val="000000"/>
                          </a:solidFill>
                          <a:latin typeface="Courier New" panose="02070309020205020404" charset="0"/>
                          <a:ea typeface="宋体" panose="02010600030101010101" pitchFamily="2" charset="-122"/>
                          <a:cs typeface="+mn-cs"/>
                        </a:rPr>
                        <a:t>2</a:t>
                      </a:r>
                      <a:endParaRPr lang="zh-CN" sz="1400" kern="1200" baseline="-25000" dirty="0">
                        <a:solidFill>
                          <a:srgbClr val="000000"/>
                        </a:solidFill>
                        <a:latin typeface="Courier New" panose="02070309020205020404" charset="0"/>
                        <a:ea typeface="宋体" panose="02010600030101010101" pitchFamily="2" charset="-122"/>
                        <a:cs typeface="+mn-cs"/>
                      </a:endParaRPr>
                    </a:p>
                  </a:txBody>
                  <a:tcPr marL="68580" marR="68580" marT="0" marB="0" anchor="ctr"/>
                </a:tc>
                <a:tc>
                  <a:txBody>
                    <a:bodyPr/>
                    <a:lstStyle/>
                    <a:p>
                      <a:pPr algn="ctr">
                        <a:lnSpc>
                          <a:spcPts val="1400"/>
                        </a:lnSpc>
                        <a:spcBef>
                          <a:spcPts val="100"/>
                        </a:spcBef>
                        <a:spcAft>
                          <a:spcPts val="100"/>
                        </a:spcAft>
                      </a:pPr>
                      <a:r>
                        <a:rPr lang="en-US" sz="1600" kern="100" dirty="0">
                          <a:effectLst/>
                          <a:latin typeface="仿宋" panose="02010609060101010101" pitchFamily="49" charset="-122"/>
                          <a:ea typeface="仿宋" panose="02010609060101010101" pitchFamily="49" charset="-122"/>
                        </a:rPr>
                        <a:t>D</a:t>
                      </a:r>
                      <a:r>
                        <a:rPr lang="en-US" sz="1400" kern="1200" baseline="-25000" dirty="0">
                          <a:solidFill>
                            <a:srgbClr val="000000"/>
                          </a:solidFill>
                          <a:latin typeface="Courier New" panose="02070309020205020404" charset="0"/>
                          <a:ea typeface="宋体" panose="02010600030101010101" pitchFamily="2" charset="-122"/>
                          <a:cs typeface="+mn-cs"/>
                        </a:rPr>
                        <a:t>3</a:t>
                      </a:r>
                      <a:endParaRPr lang="zh-CN" sz="1400" kern="1200" baseline="-25000" dirty="0">
                        <a:solidFill>
                          <a:srgbClr val="000000"/>
                        </a:solidFill>
                        <a:latin typeface="Courier New" panose="02070309020205020404" charset="0"/>
                        <a:ea typeface="宋体" panose="02010600030101010101" pitchFamily="2" charset="-122"/>
                        <a:cs typeface="+mn-cs"/>
                      </a:endParaRPr>
                    </a:p>
                  </a:txBody>
                  <a:tcPr marL="68580" marR="68580" marT="0" marB="0" anchor="ctr"/>
                </a:tc>
                <a:tc>
                  <a:txBody>
                    <a:bodyPr/>
                    <a:lstStyle/>
                    <a:p>
                      <a:pPr algn="ctr">
                        <a:lnSpc>
                          <a:spcPts val="1400"/>
                        </a:lnSpc>
                        <a:spcBef>
                          <a:spcPts val="100"/>
                        </a:spcBef>
                        <a:spcAft>
                          <a:spcPts val="100"/>
                        </a:spcAft>
                      </a:pPr>
                      <a:r>
                        <a:rPr lang="en-US" sz="1600" kern="100" dirty="0">
                          <a:effectLst/>
                          <a:latin typeface="仿宋" panose="02010609060101010101" pitchFamily="49" charset="-122"/>
                          <a:ea typeface="仿宋" panose="02010609060101010101" pitchFamily="49" charset="-122"/>
                        </a:rPr>
                        <a:t>D</a:t>
                      </a:r>
                      <a:r>
                        <a:rPr lang="en-US" sz="1400" kern="1200" baseline="-25000" dirty="0">
                          <a:solidFill>
                            <a:srgbClr val="000000"/>
                          </a:solidFill>
                          <a:latin typeface="Courier New" panose="02070309020205020404" charset="0"/>
                          <a:ea typeface="宋体" panose="02010600030101010101" pitchFamily="2" charset="-122"/>
                          <a:cs typeface="+mn-cs"/>
                        </a:rPr>
                        <a:t>1</a:t>
                      </a:r>
                      <a:endParaRPr lang="zh-CN" sz="1400" kern="1200" baseline="-25000" dirty="0">
                        <a:solidFill>
                          <a:srgbClr val="000000"/>
                        </a:solidFill>
                        <a:latin typeface="Courier New" panose="02070309020205020404" charset="0"/>
                        <a:ea typeface="宋体" panose="02010600030101010101" pitchFamily="2" charset="-122"/>
                        <a:cs typeface="+mn-cs"/>
                      </a:endParaRPr>
                    </a:p>
                  </a:txBody>
                  <a:tcPr marL="68580" marR="68580" marT="0" marB="0" anchor="ctr"/>
                </a:tc>
                <a:tc>
                  <a:txBody>
                    <a:bodyPr/>
                    <a:lstStyle/>
                    <a:p>
                      <a:pPr algn="ctr">
                        <a:lnSpc>
                          <a:spcPts val="1400"/>
                        </a:lnSpc>
                        <a:spcBef>
                          <a:spcPts val="100"/>
                        </a:spcBef>
                        <a:spcAft>
                          <a:spcPts val="100"/>
                        </a:spcAft>
                      </a:pPr>
                      <a:r>
                        <a:rPr lang="en-US" sz="1600" kern="100" dirty="0">
                          <a:effectLst/>
                          <a:latin typeface="仿宋" panose="02010609060101010101" pitchFamily="49" charset="-122"/>
                          <a:ea typeface="仿宋" panose="02010609060101010101" pitchFamily="49" charset="-122"/>
                        </a:rPr>
                        <a:t>D</a:t>
                      </a:r>
                      <a:r>
                        <a:rPr lang="en-US" sz="1400" kern="1200" baseline="-25000" dirty="0">
                          <a:solidFill>
                            <a:srgbClr val="000000"/>
                          </a:solidFill>
                          <a:latin typeface="Courier New" panose="02070309020205020404" charset="0"/>
                          <a:ea typeface="宋体" panose="02010600030101010101" pitchFamily="2" charset="-122"/>
                          <a:cs typeface="+mn-cs"/>
                        </a:rPr>
                        <a:t>2</a:t>
                      </a:r>
                      <a:endParaRPr lang="zh-CN" sz="1400" kern="1200" baseline="-25000" dirty="0">
                        <a:solidFill>
                          <a:srgbClr val="000000"/>
                        </a:solidFill>
                        <a:latin typeface="Courier New" panose="02070309020205020404" charset="0"/>
                        <a:ea typeface="宋体" panose="02010600030101010101" pitchFamily="2" charset="-122"/>
                        <a:cs typeface="+mn-cs"/>
                      </a:endParaRPr>
                    </a:p>
                  </a:txBody>
                  <a:tcPr marL="68580" marR="68580" marT="0" marB="0" anchor="ctr"/>
                </a:tc>
                <a:tc>
                  <a:txBody>
                    <a:bodyPr/>
                    <a:lstStyle/>
                    <a:p>
                      <a:pPr algn="ctr">
                        <a:lnSpc>
                          <a:spcPts val="1400"/>
                        </a:lnSpc>
                        <a:spcBef>
                          <a:spcPts val="100"/>
                        </a:spcBef>
                        <a:spcAft>
                          <a:spcPts val="100"/>
                        </a:spcAft>
                      </a:pPr>
                      <a:r>
                        <a:rPr lang="en-US" sz="1600" kern="100" dirty="0">
                          <a:effectLst/>
                          <a:latin typeface="仿宋" panose="02010609060101010101" pitchFamily="49" charset="-122"/>
                          <a:ea typeface="仿宋" panose="02010609060101010101" pitchFamily="49" charset="-122"/>
                        </a:rPr>
                        <a:t>D</a:t>
                      </a:r>
                      <a:r>
                        <a:rPr lang="en-US" sz="1400" kern="1200" baseline="-25000" dirty="0">
                          <a:solidFill>
                            <a:srgbClr val="000000"/>
                          </a:solidFill>
                          <a:latin typeface="Courier New" panose="02070309020205020404" charset="0"/>
                          <a:ea typeface="宋体" panose="02010600030101010101" pitchFamily="2" charset="-122"/>
                          <a:cs typeface="+mn-cs"/>
                        </a:rPr>
                        <a:t>3</a:t>
                      </a:r>
                      <a:endParaRPr lang="zh-CN" sz="1400" kern="1200" baseline="-25000" dirty="0">
                        <a:solidFill>
                          <a:srgbClr val="000000"/>
                        </a:solidFill>
                        <a:latin typeface="Courier New" panose="02070309020205020404" charset="0"/>
                        <a:ea typeface="宋体" panose="02010600030101010101" pitchFamily="2" charset="-122"/>
                        <a:cs typeface="+mn-cs"/>
                      </a:endParaRPr>
                    </a:p>
                  </a:txBody>
                  <a:tcPr marL="68580" marR="68580" marT="0" marB="0" anchor="ctr"/>
                </a:tc>
                <a:tc>
                  <a:txBody>
                    <a:bodyPr/>
                    <a:lstStyle/>
                    <a:p>
                      <a:pPr algn="ctr">
                        <a:lnSpc>
                          <a:spcPts val="1400"/>
                        </a:lnSpc>
                        <a:spcBef>
                          <a:spcPts val="100"/>
                        </a:spcBef>
                        <a:spcAft>
                          <a:spcPts val="100"/>
                        </a:spcAft>
                      </a:pPr>
                      <a:r>
                        <a:rPr lang="en-US" sz="1600" kern="100" dirty="0">
                          <a:effectLst/>
                          <a:latin typeface="仿宋" panose="02010609060101010101" pitchFamily="49" charset="-122"/>
                          <a:ea typeface="仿宋" panose="02010609060101010101" pitchFamily="49" charset="-122"/>
                        </a:rPr>
                        <a:t>D</a:t>
                      </a:r>
                      <a:r>
                        <a:rPr lang="en-US" sz="1400" kern="1200" baseline="-25000" dirty="0">
                          <a:solidFill>
                            <a:srgbClr val="000000"/>
                          </a:solidFill>
                          <a:latin typeface="Courier New" panose="02070309020205020404" charset="0"/>
                          <a:ea typeface="宋体" panose="02010600030101010101" pitchFamily="2" charset="-122"/>
                          <a:cs typeface="+mn-cs"/>
                        </a:rPr>
                        <a:t>1</a:t>
                      </a:r>
                      <a:endParaRPr lang="zh-CN" sz="1400" kern="1200" baseline="-25000" dirty="0">
                        <a:solidFill>
                          <a:srgbClr val="000000"/>
                        </a:solidFill>
                        <a:latin typeface="Courier New" panose="02070309020205020404" charset="0"/>
                        <a:ea typeface="宋体" panose="02010600030101010101" pitchFamily="2" charset="-122"/>
                        <a:cs typeface="+mn-cs"/>
                      </a:endParaRPr>
                    </a:p>
                  </a:txBody>
                  <a:tcPr marL="68580" marR="68580" marT="0" marB="0" anchor="ctr"/>
                </a:tc>
                <a:tc>
                  <a:txBody>
                    <a:bodyPr/>
                    <a:lstStyle/>
                    <a:p>
                      <a:pPr algn="ctr">
                        <a:lnSpc>
                          <a:spcPts val="1400"/>
                        </a:lnSpc>
                        <a:spcBef>
                          <a:spcPts val="100"/>
                        </a:spcBef>
                        <a:spcAft>
                          <a:spcPts val="100"/>
                        </a:spcAft>
                      </a:pPr>
                      <a:r>
                        <a:rPr lang="en-US" sz="1600" kern="100" dirty="0">
                          <a:effectLst/>
                          <a:latin typeface="仿宋" panose="02010609060101010101" pitchFamily="49" charset="-122"/>
                          <a:ea typeface="仿宋" panose="02010609060101010101" pitchFamily="49" charset="-122"/>
                        </a:rPr>
                        <a:t>D</a:t>
                      </a:r>
                      <a:r>
                        <a:rPr lang="en-US" sz="1400" kern="1200" baseline="-25000" dirty="0">
                          <a:solidFill>
                            <a:srgbClr val="000000"/>
                          </a:solidFill>
                          <a:latin typeface="Courier New" panose="02070309020205020404" charset="0"/>
                          <a:ea typeface="宋体" panose="02010600030101010101" pitchFamily="2" charset="-122"/>
                          <a:cs typeface="+mn-cs"/>
                        </a:rPr>
                        <a:t>2</a:t>
                      </a:r>
                      <a:endParaRPr lang="zh-CN" sz="1400" kern="1200" baseline="-25000" dirty="0">
                        <a:solidFill>
                          <a:srgbClr val="000000"/>
                        </a:solidFill>
                        <a:latin typeface="Courier New" panose="02070309020205020404" charset="0"/>
                        <a:ea typeface="宋体" panose="02010600030101010101" pitchFamily="2" charset="-122"/>
                        <a:cs typeface="+mn-cs"/>
                      </a:endParaRPr>
                    </a:p>
                  </a:txBody>
                  <a:tcPr marL="68580" marR="68580" marT="0" marB="0" anchor="ctr"/>
                </a:tc>
                <a:tc>
                  <a:txBody>
                    <a:bodyPr/>
                    <a:lstStyle/>
                    <a:p>
                      <a:pPr algn="ctr">
                        <a:lnSpc>
                          <a:spcPts val="1400"/>
                        </a:lnSpc>
                        <a:spcBef>
                          <a:spcPts val="100"/>
                        </a:spcBef>
                        <a:spcAft>
                          <a:spcPts val="100"/>
                        </a:spcAft>
                      </a:pPr>
                      <a:r>
                        <a:rPr lang="en-US" sz="1600" kern="100" dirty="0">
                          <a:effectLst/>
                          <a:latin typeface="仿宋" panose="02010609060101010101" pitchFamily="49" charset="-122"/>
                          <a:ea typeface="仿宋" panose="02010609060101010101" pitchFamily="49" charset="-122"/>
                        </a:rPr>
                        <a:t>D</a:t>
                      </a:r>
                      <a:r>
                        <a:rPr lang="en-US" sz="1400" kern="1200" baseline="-25000" dirty="0">
                          <a:solidFill>
                            <a:srgbClr val="000000"/>
                          </a:solidFill>
                          <a:latin typeface="Courier New" panose="02070309020205020404" charset="0"/>
                          <a:ea typeface="宋体" panose="02010600030101010101" pitchFamily="2" charset="-122"/>
                          <a:cs typeface="+mn-cs"/>
                        </a:rPr>
                        <a:t>3</a:t>
                      </a:r>
                      <a:endParaRPr lang="zh-CN" sz="1400" kern="1200" baseline="-25000" dirty="0">
                        <a:solidFill>
                          <a:srgbClr val="000000"/>
                        </a:solidFill>
                        <a:latin typeface="Courier New" panose="02070309020205020404" charset="0"/>
                        <a:ea typeface="宋体" panose="02010600030101010101" pitchFamily="2" charset="-122"/>
                        <a:cs typeface="+mn-cs"/>
                      </a:endParaRPr>
                    </a:p>
                  </a:txBody>
                  <a:tcPr marL="68580" marR="68580" marT="0" marB="0" anchor="ctr"/>
                </a:tc>
                <a:tc>
                  <a:txBody>
                    <a:bodyPr/>
                    <a:lstStyle/>
                    <a:p>
                      <a:pPr algn="ctr">
                        <a:lnSpc>
                          <a:spcPts val="1400"/>
                        </a:lnSpc>
                        <a:spcBef>
                          <a:spcPts val="100"/>
                        </a:spcBef>
                        <a:spcAft>
                          <a:spcPts val="100"/>
                        </a:spcAft>
                      </a:pPr>
                      <a:r>
                        <a:rPr lang="en-US" sz="1600" kern="100" dirty="0">
                          <a:effectLst/>
                          <a:latin typeface="仿宋" panose="02010609060101010101" pitchFamily="49" charset="-122"/>
                          <a:ea typeface="仿宋" panose="02010609060101010101" pitchFamily="49" charset="-122"/>
                        </a:rPr>
                        <a:t>D</a:t>
                      </a:r>
                      <a:r>
                        <a:rPr lang="en-US" sz="1400" kern="1200" baseline="-25000" dirty="0">
                          <a:solidFill>
                            <a:srgbClr val="000000"/>
                          </a:solidFill>
                          <a:latin typeface="Courier New" panose="02070309020205020404" charset="0"/>
                          <a:ea typeface="宋体" panose="02010600030101010101" pitchFamily="2" charset="-122"/>
                          <a:cs typeface="+mn-cs"/>
                        </a:rPr>
                        <a:t>1</a:t>
                      </a:r>
                      <a:endParaRPr lang="zh-CN" sz="1400" kern="1200" baseline="-25000" dirty="0">
                        <a:solidFill>
                          <a:srgbClr val="000000"/>
                        </a:solidFill>
                        <a:latin typeface="Courier New" panose="02070309020205020404" charset="0"/>
                        <a:ea typeface="宋体" panose="02010600030101010101" pitchFamily="2" charset="-122"/>
                        <a:cs typeface="+mn-cs"/>
                      </a:endParaRPr>
                    </a:p>
                  </a:txBody>
                  <a:tcPr marL="68580" marR="68580" marT="0" marB="0" anchor="ctr"/>
                </a:tc>
                <a:tc>
                  <a:txBody>
                    <a:bodyPr/>
                    <a:lstStyle/>
                    <a:p>
                      <a:pPr algn="ctr">
                        <a:lnSpc>
                          <a:spcPts val="1400"/>
                        </a:lnSpc>
                        <a:spcBef>
                          <a:spcPts val="100"/>
                        </a:spcBef>
                        <a:spcAft>
                          <a:spcPts val="100"/>
                        </a:spcAft>
                      </a:pPr>
                      <a:r>
                        <a:rPr lang="en-US" sz="1600" kern="100" dirty="0">
                          <a:effectLst/>
                          <a:latin typeface="仿宋" panose="02010609060101010101" pitchFamily="49" charset="-122"/>
                          <a:ea typeface="仿宋" panose="02010609060101010101" pitchFamily="49" charset="-122"/>
                        </a:rPr>
                        <a:t>D</a:t>
                      </a:r>
                      <a:r>
                        <a:rPr lang="en-US" sz="1400" kern="1200" baseline="-25000" dirty="0">
                          <a:solidFill>
                            <a:srgbClr val="000000"/>
                          </a:solidFill>
                          <a:latin typeface="Courier New" panose="02070309020205020404" charset="0"/>
                          <a:ea typeface="宋体" panose="02010600030101010101" pitchFamily="2" charset="-122"/>
                          <a:cs typeface="+mn-cs"/>
                        </a:rPr>
                        <a:t>2</a:t>
                      </a:r>
                      <a:endParaRPr lang="zh-CN" sz="1400" kern="1200" baseline="-25000" dirty="0">
                        <a:solidFill>
                          <a:srgbClr val="000000"/>
                        </a:solidFill>
                        <a:latin typeface="Courier New" panose="02070309020205020404" charset="0"/>
                        <a:ea typeface="宋体" panose="02010600030101010101" pitchFamily="2" charset="-122"/>
                        <a:cs typeface="+mn-cs"/>
                      </a:endParaRPr>
                    </a:p>
                  </a:txBody>
                  <a:tcPr marL="68580" marR="68580" marT="0" marB="0" anchor="ctr"/>
                </a:tc>
                <a:tc>
                  <a:txBody>
                    <a:bodyPr/>
                    <a:lstStyle/>
                    <a:p>
                      <a:pPr algn="ctr">
                        <a:lnSpc>
                          <a:spcPts val="1400"/>
                        </a:lnSpc>
                        <a:spcBef>
                          <a:spcPts val="100"/>
                        </a:spcBef>
                        <a:spcAft>
                          <a:spcPts val="100"/>
                        </a:spcAft>
                      </a:pPr>
                      <a:r>
                        <a:rPr lang="en-US" sz="1600" kern="100" dirty="0">
                          <a:effectLst/>
                          <a:latin typeface="仿宋" panose="02010609060101010101" pitchFamily="49" charset="-122"/>
                          <a:ea typeface="仿宋" panose="02010609060101010101" pitchFamily="49" charset="-122"/>
                        </a:rPr>
                        <a:t>D</a:t>
                      </a:r>
                      <a:r>
                        <a:rPr lang="en-US" sz="1400" kern="1200" baseline="-25000" dirty="0">
                          <a:solidFill>
                            <a:srgbClr val="000000"/>
                          </a:solidFill>
                          <a:latin typeface="Courier New" panose="02070309020205020404" charset="0"/>
                          <a:ea typeface="宋体" panose="02010600030101010101" pitchFamily="2" charset="-122"/>
                          <a:cs typeface="+mn-cs"/>
                        </a:rPr>
                        <a:t>3</a:t>
                      </a:r>
                      <a:endParaRPr lang="zh-CN" sz="1400" kern="1200" baseline="-25000" dirty="0">
                        <a:solidFill>
                          <a:srgbClr val="000000"/>
                        </a:solidFill>
                        <a:latin typeface="Courier New" panose="02070309020205020404" charset="0"/>
                        <a:ea typeface="宋体" panose="02010600030101010101" pitchFamily="2" charset="-122"/>
                        <a:cs typeface="+mn-cs"/>
                      </a:endParaRPr>
                    </a:p>
                  </a:txBody>
                  <a:tcPr marL="68580" marR="68580" marT="0" marB="0" anchor="ctr"/>
                </a:tc>
              </a:tr>
              <a:tr h="625397">
                <a:tc>
                  <a:txBody>
                    <a:bodyPr/>
                    <a:lstStyle/>
                    <a:p>
                      <a:pPr marL="36195" marR="36195" algn="ctr">
                        <a:lnSpc>
                          <a:spcPts val="1400"/>
                        </a:lnSpc>
                        <a:spcBef>
                          <a:spcPts val="100"/>
                        </a:spcBef>
                        <a:spcAft>
                          <a:spcPts val="100"/>
                        </a:spcAft>
                      </a:pPr>
                      <a:r>
                        <a:rPr lang="zh-CN" sz="1600">
                          <a:effectLst/>
                          <a:latin typeface="仿宋" panose="02010609060101010101" pitchFamily="49" charset="-122"/>
                          <a:ea typeface="仿宋" panose="02010609060101010101" pitchFamily="49" charset="-122"/>
                        </a:rPr>
                        <a:t>赵敏</a:t>
                      </a:r>
                    </a:p>
                  </a:txBody>
                  <a:tcPr marL="68580" marR="68580" marT="0" marB="0" anchor="ctr"/>
                </a:tc>
                <a:tc>
                  <a:txBody>
                    <a:bodyPr/>
                    <a:lstStyle/>
                    <a:p>
                      <a:pPr marL="36195" marR="36195" algn="ctr">
                        <a:lnSpc>
                          <a:spcPts val="1400"/>
                        </a:lnSpc>
                        <a:spcBef>
                          <a:spcPts val="100"/>
                        </a:spcBef>
                        <a:spcAft>
                          <a:spcPts val="100"/>
                        </a:spcAft>
                      </a:pPr>
                      <a:r>
                        <a:rPr lang="zh-CN" sz="1600">
                          <a:effectLst/>
                          <a:latin typeface="仿宋" panose="02010609060101010101" pitchFamily="49" charset="-122"/>
                          <a:ea typeface="仿宋" panose="02010609060101010101" pitchFamily="49" charset="-122"/>
                        </a:rPr>
                        <a:t>女</a:t>
                      </a:r>
                    </a:p>
                  </a:txBody>
                  <a:tcPr marL="68580" marR="68580" marT="0" marB="0" anchor="ctr"/>
                </a:tc>
                <a:tc>
                  <a:txBody>
                    <a:bodyPr/>
                    <a:lstStyle/>
                    <a:p>
                      <a:pPr marL="36195" marR="36195" algn="ctr">
                        <a:lnSpc>
                          <a:spcPts val="1400"/>
                        </a:lnSpc>
                        <a:spcBef>
                          <a:spcPts val="100"/>
                        </a:spcBef>
                        <a:spcAft>
                          <a:spcPts val="100"/>
                        </a:spcAft>
                      </a:pPr>
                      <a:r>
                        <a:rPr lang="zh-CN" sz="1600" dirty="0">
                          <a:effectLst/>
                          <a:latin typeface="仿宋" panose="02010609060101010101" pitchFamily="49" charset="-122"/>
                          <a:ea typeface="仿宋" panose="02010609060101010101" pitchFamily="49" charset="-122"/>
                        </a:rPr>
                        <a:t>专科</a:t>
                      </a:r>
                    </a:p>
                  </a:txBody>
                  <a:tcPr marL="68580" marR="68580" marT="0" marB="0" anchor="ctr"/>
                </a:tc>
                <a:tc>
                  <a:txBody>
                    <a:bodyPr/>
                    <a:lstStyle/>
                    <a:p>
                      <a:pPr marL="36195" marR="36195" algn="ctr">
                        <a:lnSpc>
                          <a:spcPts val="1400"/>
                        </a:lnSpc>
                        <a:spcBef>
                          <a:spcPts val="100"/>
                        </a:spcBef>
                        <a:spcAft>
                          <a:spcPts val="100"/>
                        </a:spcAft>
                      </a:pPr>
                      <a:r>
                        <a:rPr lang="zh-CN" sz="1600" dirty="0">
                          <a:effectLst/>
                          <a:latin typeface="仿宋" panose="02010609060101010101" pitchFamily="49" charset="-122"/>
                          <a:ea typeface="仿宋" panose="02010609060101010101" pitchFamily="49" charset="-122"/>
                        </a:rPr>
                        <a:t>钱锐</a:t>
                      </a:r>
                    </a:p>
                  </a:txBody>
                  <a:tcPr marL="68580" marR="68580" marT="0" marB="0" anchor="ctr"/>
                </a:tc>
                <a:tc>
                  <a:txBody>
                    <a:bodyPr/>
                    <a:lstStyle/>
                    <a:p>
                      <a:pPr marL="36195" marR="36195" algn="ctr">
                        <a:lnSpc>
                          <a:spcPts val="1400"/>
                        </a:lnSpc>
                        <a:spcBef>
                          <a:spcPts val="100"/>
                        </a:spcBef>
                        <a:spcAft>
                          <a:spcPts val="100"/>
                        </a:spcAft>
                      </a:pPr>
                      <a:r>
                        <a:rPr lang="zh-CN" sz="1600" dirty="0">
                          <a:effectLst/>
                          <a:latin typeface="仿宋" panose="02010609060101010101" pitchFamily="49" charset="-122"/>
                          <a:ea typeface="仿宋" panose="02010609060101010101" pitchFamily="49" charset="-122"/>
                        </a:rPr>
                        <a:t>男</a:t>
                      </a:r>
                    </a:p>
                  </a:txBody>
                  <a:tcPr marL="68580" marR="68580" marT="0" marB="0" anchor="ctr"/>
                </a:tc>
                <a:tc>
                  <a:txBody>
                    <a:bodyPr/>
                    <a:lstStyle/>
                    <a:p>
                      <a:pPr marL="36195" marR="36195" algn="ctr">
                        <a:lnSpc>
                          <a:spcPts val="1400"/>
                        </a:lnSpc>
                        <a:spcBef>
                          <a:spcPts val="100"/>
                        </a:spcBef>
                        <a:spcAft>
                          <a:spcPts val="100"/>
                        </a:spcAft>
                      </a:pPr>
                      <a:r>
                        <a:rPr lang="zh-CN" sz="1600" dirty="0">
                          <a:effectLst/>
                          <a:latin typeface="仿宋" panose="02010609060101010101" pitchFamily="49" charset="-122"/>
                          <a:ea typeface="仿宋" panose="02010609060101010101" pitchFamily="49" charset="-122"/>
                        </a:rPr>
                        <a:t>本科</a:t>
                      </a:r>
                    </a:p>
                  </a:txBody>
                  <a:tcPr marL="68580" marR="68580" marT="0" marB="0" anchor="ctr"/>
                </a:tc>
                <a:tc>
                  <a:txBody>
                    <a:bodyPr/>
                    <a:lstStyle/>
                    <a:p>
                      <a:pPr marL="36195" marR="36195" algn="ctr">
                        <a:lnSpc>
                          <a:spcPts val="1400"/>
                        </a:lnSpc>
                        <a:spcBef>
                          <a:spcPts val="100"/>
                        </a:spcBef>
                        <a:spcAft>
                          <a:spcPts val="100"/>
                        </a:spcAft>
                      </a:pPr>
                      <a:r>
                        <a:rPr lang="zh-CN" sz="1600" dirty="0">
                          <a:effectLst/>
                          <a:latin typeface="仿宋" panose="02010609060101010101" pitchFamily="49" charset="-122"/>
                          <a:ea typeface="仿宋" panose="02010609060101010101" pitchFamily="49" charset="-122"/>
                        </a:rPr>
                        <a:t>孙阳</a:t>
                      </a:r>
                    </a:p>
                  </a:txBody>
                  <a:tcPr marL="68580" marR="68580" marT="0" marB="0" anchor="ctr"/>
                </a:tc>
                <a:tc>
                  <a:txBody>
                    <a:bodyPr/>
                    <a:lstStyle/>
                    <a:p>
                      <a:pPr marL="36195" marR="36195" algn="ctr">
                        <a:lnSpc>
                          <a:spcPts val="1400"/>
                        </a:lnSpc>
                        <a:spcBef>
                          <a:spcPts val="100"/>
                        </a:spcBef>
                        <a:spcAft>
                          <a:spcPts val="100"/>
                        </a:spcAft>
                      </a:pPr>
                      <a:r>
                        <a:rPr lang="zh-CN" sz="1600" dirty="0">
                          <a:effectLst/>
                          <a:latin typeface="仿宋" panose="02010609060101010101" pitchFamily="49" charset="-122"/>
                          <a:ea typeface="仿宋" panose="02010609060101010101" pitchFamily="49" charset="-122"/>
                        </a:rPr>
                        <a:t>男</a:t>
                      </a:r>
                    </a:p>
                  </a:txBody>
                  <a:tcPr marL="68580" marR="68580" marT="0" marB="0" anchor="ctr"/>
                </a:tc>
                <a:tc>
                  <a:txBody>
                    <a:bodyPr/>
                    <a:lstStyle/>
                    <a:p>
                      <a:pPr marL="36195" marR="36195" algn="ctr">
                        <a:lnSpc>
                          <a:spcPts val="1400"/>
                        </a:lnSpc>
                        <a:spcBef>
                          <a:spcPts val="100"/>
                        </a:spcBef>
                        <a:spcAft>
                          <a:spcPts val="100"/>
                        </a:spcAft>
                      </a:pPr>
                      <a:r>
                        <a:rPr lang="zh-CN" sz="1600" dirty="0">
                          <a:effectLst/>
                          <a:latin typeface="仿宋" panose="02010609060101010101" pitchFamily="49" charset="-122"/>
                          <a:ea typeface="仿宋" panose="02010609060101010101" pitchFamily="49" charset="-122"/>
                        </a:rPr>
                        <a:t>硕研</a:t>
                      </a:r>
                    </a:p>
                  </a:txBody>
                  <a:tcPr marL="68580" marR="68580" marT="0" marB="0" anchor="ctr"/>
                </a:tc>
                <a:tc>
                  <a:txBody>
                    <a:bodyPr/>
                    <a:lstStyle/>
                    <a:p>
                      <a:pPr marL="36195" marR="36195" algn="ctr">
                        <a:lnSpc>
                          <a:spcPts val="1400"/>
                        </a:lnSpc>
                        <a:spcBef>
                          <a:spcPts val="100"/>
                        </a:spcBef>
                        <a:spcAft>
                          <a:spcPts val="100"/>
                        </a:spcAft>
                      </a:pPr>
                      <a:r>
                        <a:rPr lang="zh-CN" sz="1600" dirty="0">
                          <a:effectLst/>
                          <a:latin typeface="仿宋" panose="02010609060101010101" pitchFamily="49" charset="-122"/>
                          <a:ea typeface="仿宋" panose="02010609060101010101" pitchFamily="49" charset="-122"/>
                        </a:rPr>
                        <a:t>李丽</a:t>
                      </a:r>
                    </a:p>
                  </a:txBody>
                  <a:tcPr marL="68580" marR="68580" marT="0" marB="0" anchor="ctr"/>
                </a:tc>
                <a:tc>
                  <a:txBody>
                    <a:bodyPr/>
                    <a:lstStyle/>
                    <a:p>
                      <a:pPr marL="36195" marR="36195" algn="ctr">
                        <a:lnSpc>
                          <a:spcPts val="1400"/>
                        </a:lnSpc>
                        <a:spcBef>
                          <a:spcPts val="100"/>
                        </a:spcBef>
                        <a:spcAft>
                          <a:spcPts val="100"/>
                        </a:spcAft>
                      </a:pPr>
                      <a:r>
                        <a:rPr lang="zh-CN" sz="1600" dirty="0">
                          <a:effectLst/>
                          <a:latin typeface="仿宋" panose="02010609060101010101" pitchFamily="49" charset="-122"/>
                          <a:ea typeface="仿宋" panose="02010609060101010101" pitchFamily="49" charset="-122"/>
                        </a:rPr>
                        <a:t>女</a:t>
                      </a:r>
                    </a:p>
                  </a:txBody>
                  <a:tcPr marL="68580" marR="68580" marT="0" marB="0" anchor="ctr"/>
                </a:tc>
                <a:tc>
                  <a:txBody>
                    <a:bodyPr/>
                    <a:lstStyle/>
                    <a:p>
                      <a:pPr marL="36195" marR="36195" algn="ctr">
                        <a:lnSpc>
                          <a:spcPts val="1400"/>
                        </a:lnSpc>
                        <a:spcBef>
                          <a:spcPts val="100"/>
                        </a:spcBef>
                        <a:spcAft>
                          <a:spcPts val="100"/>
                        </a:spcAft>
                      </a:pPr>
                      <a:r>
                        <a:rPr lang="zh-CN" sz="1600" dirty="0">
                          <a:effectLst/>
                          <a:latin typeface="仿宋" panose="02010609060101010101" pitchFamily="49" charset="-122"/>
                          <a:ea typeface="仿宋" panose="02010609060101010101" pitchFamily="49" charset="-122"/>
                        </a:rPr>
                        <a:t>博研</a:t>
                      </a:r>
                    </a:p>
                  </a:txBody>
                  <a:tcPr marL="68580" marR="68580" marT="0" marB="0" anchor="ctr"/>
                </a:tc>
              </a:tr>
            </a:tbl>
          </a:graphicData>
        </a:graphic>
      </p:graphicFrame>
    </p:spTree>
    <p:extLst>
      <p:ext uri="{BB962C8B-B14F-4D97-AF65-F5344CB8AC3E}">
        <p14:creationId xmlns:p14="http://schemas.microsoft.com/office/powerpoint/2010/main" val="215406131"/>
      </p:ext>
    </p:extLst>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1826141"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关系模式</a:t>
            </a:r>
          </a:p>
        </p:txBody>
      </p:sp>
      <p:sp>
        <p:nvSpPr>
          <p:cNvPr id="137" name="文本框 136"/>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02</a:t>
            </a:r>
            <a:endParaRPr lang="zh-CN" altLang="en-US" sz="2400" b="1" dirty="0">
              <a:solidFill>
                <a:srgbClr val="FFFFFF"/>
              </a:solidFill>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7" name="矩形 6"/>
          <p:cNvSpPr/>
          <p:nvPr/>
        </p:nvSpPr>
        <p:spPr>
          <a:xfrm>
            <a:off x="1046479" y="1687194"/>
            <a:ext cx="9820653" cy="4524315"/>
          </a:xfrm>
          <a:prstGeom prst="rect">
            <a:avLst/>
          </a:prstGeom>
        </p:spPr>
        <p:txBody>
          <a:bodyPr wrap="square">
            <a:spAutoFit/>
            <a:scene3d>
              <a:camera prst="orthographicFront"/>
              <a:lightRig rig="threePt" dir="t"/>
            </a:scene3d>
            <a:sp3d contourW="6350"/>
          </a:bodyPr>
          <a:lstStyle/>
          <a:p>
            <a:pPr indent="457200"/>
            <a:r>
              <a:rPr lang="zh-CN" altLang="en-US" dirty="0">
                <a:solidFill>
                  <a:srgbClr val="000000"/>
                </a:solidFill>
                <a:latin typeface="Courier New" panose="02070309020205020404" charset="0"/>
                <a:ea typeface="宋体" panose="02010600030101010101" pitchFamily="2" charset="-122"/>
                <a:sym typeface="+mn-ea"/>
              </a:rPr>
              <a:t>关系模式基本上遵循数据库的三级模式结构，概念模式是关系模式的集合，外模式是关系子模式的集合，内模式是存储模式的集合。</a:t>
            </a:r>
          </a:p>
          <a:p>
            <a:pPr indent="457200"/>
            <a:r>
              <a:rPr lang="zh-CN" altLang="en-US" dirty="0">
                <a:solidFill>
                  <a:srgbClr val="000000"/>
                </a:solidFill>
                <a:latin typeface="Courier New" panose="02070309020205020404" charset="0"/>
                <a:ea typeface="宋体" panose="02010600030101010101" pitchFamily="2" charset="-122"/>
                <a:sym typeface="+mn-ea"/>
              </a:rPr>
              <a:t>关系模式是关系模型的内涵，它是对关系模型逻辑结构（元组的结构共性，也就是表框架或表头结构）的描述。通常它要描述一个关系的关系名，组成该关系的各属性名、这些属性的值域、属性和值域之间的映像、属性间的数据依赖，以及关系的主码等。关系模式完整地描述为：</a:t>
            </a:r>
          </a:p>
          <a:p>
            <a:pPr indent="457200" algn="ctr"/>
            <a:r>
              <a:rPr lang="en-US" altLang="zh-CN" dirty="0" smtClean="0">
                <a:solidFill>
                  <a:srgbClr val="000000"/>
                </a:solidFill>
                <a:latin typeface="Courier New" panose="02070309020205020404" charset="0"/>
                <a:ea typeface="宋体" panose="02010600030101010101" pitchFamily="2" charset="-122"/>
                <a:sym typeface="+mn-ea"/>
              </a:rPr>
              <a:t>R(U,D,DOM,F</a:t>
            </a:r>
            <a:r>
              <a:rPr lang="en-US" altLang="zh-CN" dirty="0">
                <a:solidFill>
                  <a:srgbClr val="000000"/>
                </a:solidFill>
                <a:latin typeface="Courier New" panose="02070309020205020404" charset="0"/>
                <a:ea typeface="宋体" panose="02010600030101010101" pitchFamily="2" charset="-122"/>
                <a:sym typeface="+mn-ea"/>
              </a:rPr>
              <a:t>)</a:t>
            </a:r>
          </a:p>
          <a:p>
            <a:pPr indent="457200"/>
            <a:r>
              <a:rPr lang="zh-CN" altLang="en-US" dirty="0">
                <a:solidFill>
                  <a:srgbClr val="000000"/>
                </a:solidFill>
                <a:latin typeface="Courier New" panose="02070309020205020404" charset="0"/>
                <a:ea typeface="宋体" panose="02010600030101010101" pitchFamily="2" charset="-122"/>
                <a:sym typeface="+mn-ea"/>
              </a:rPr>
              <a:t>其中，</a:t>
            </a:r>
            <a:r>
              <a:rPr lang="en-US" altLang="zh-CN" dirty="0">
                <a:solidFill>
                  <a:srgbClr val="000000"/>
                </a:solidFill>
                <a:latin typeface="Courier New" panose="02070309020205020404" charset="0"/>
                <a:ea typeface="宋体" panose="02010600030101010101" pitchFamily="2" charset="-122"/>
                <a:sym typeface="+mn-ea"/>
              </a:rPr>
              <a:t>R</a:t>
            </a:r>
            <a:r>
              <a:rPr lang="zh-CN" altLang="en-US" dirty="0">
                <a:solidFill>
                  <a:srgbClr val="000000"/>
                </a:solidFill>
                <a:latin typeface="Courier New" panose="02070309020205020404" charset="0"/>
                <a:ea typeface="宋体" panose="02010600030101010101" pitchFamily="2" charset="-122"/>
                <a:sym typeface="+mn-ea"/>
              </a:rPr>
              <a:t>表示关系模式名，</a:t>
            </a:r>
            <a:r>
              <a:rPr lang="en-US" altLang="zh-CN" dirty="0">
                <a:solidFill>
                  <a:srgbClr val="000000"/>
                </a:solidFill>
                <a:latin typeface="Courier New" panose="02070309020205020404" charset="0"/>
                <a:ea typeface="宋体" panose="02010600030101010101" pitchFamily="2" charset="-122"/>
                <a:sym typeface="+mn-ea"/>
              </a:rPr>
              <a:t>U</a:t>
            </a:r>
            <a:r>
              <a:rPr lang="zh-CN" altLang="en-US" dirty="0">
                <a:solidFill>
                  <a:srgbClr val="000000"/>
                </a:solidFill>
                <a:latin typeface="Courier New" panose="02070309020205020404" charset="0"/>
                <a:ea typeface="宋体" panose="02010600030101010101" pitchFamily="2" charset="-122"/>
                <a:sym typeface="+mn-ea"/>
              </a:rPr>
              <a:t>表示属性集合， </a:t>
            </a:r>
            <a:r>
              <a:rPr lang="en-US" altLang="zh-CN" dirty="0">
                <a:solidFill>
                  <a:srgbClr val="000000"/>
                </a:solidFill>
                <a:latin typeface="Courier New" panose="02070309020205020404" charset="0"/>
                <a:ea typeface="宋体" panose="02010600030101010101" pitchFamily="2" charset="-122"/>
                <a:sym typeface="+mn-ea"/>
              </a:rPr>
              <a:t>D</a:t>
            </a:r>
            <a:r>
              <a:rPr lang="zh-CN" altLang="en-US" dirty="0">
                <a:solidFill>
                  <a:srgbClr val="000000"/>
                </a:solidFill>
                <a:latin typeface="Courier New" panose="02070309020205020404" charset="0"/>
                <a:ea typeface="宋体" panose="02010600030101010101" pitchFamily="2" charset="-122"/>
                <a:sym typeface="+mn-ea"/>
              </a:rPr>
              <a:t>表示值域集合，</a:t>
            </a:r>
            <a:r>
              <a:rPr lang="en-US" altLang="zh-CN" dirty="0">
                <a:solidFill>
                  <a:srgbClr val="000000"/>
                </a:solidFill>
                <a:latin typeface="Courier New" panose="02070309020205020404" charset="0"/>
                <a:ea typeface="宋体" panose="02010600030101010101" pitchFamily="2" charset="-122"/>
                <a:sym typeface="+mn-ea"/>
              </a:rPr>
              <a:t>DOM</a:t>
            </a:r>
            <a:r>
              <a:rPr lang="zh-CN" altLang="en-US" dirty="0">
                <a:solidFill>
                  <a:srgbClr val="000000"/>
                </a:solidFill>
                <a:latin typeface="Courier New" panose="02070309020205020404" charset="0"/>
                <a:ea typeface="宋体" panose="02010600030101010101" pitchFamily="2" charset="-122"/>
                <a:sym typeface="+mn-ea"/>
              </a:rPr>
              <a:t>表示属性向值域的映像集合，</a:t>
            </a:r>
            <a:r>
              <a:rPr lang="en-US" altLang="zh-CN" dirty="0">
                <a:solidFill>
                  <a:srgbClr val="000000"/>
                </a:solidFill>
                <a:latin typeface="Courier New" panose="02070309020205020404" charset="0"/>
                <a:ea typeface="宋体" panose="02010600030101010101" pitchFamily="2" charset="-122"/>
                <a:sym typeface="+mn-ea"/>
              </a:rPr>
              <a:t>F</a:t>
            </a:r>
            <a:r>
              <a:rPr lang="zh-CN" altLang="en-US" dirty="0">
                <a:solidFill>
                  <a:srgbClr val="000000"/>
                </a:solidFill>
                <a:latin typeface="Courier New" panose="02070309020205020404" charset="0"/>
                <a:ea typeface="宋体" panose="02010600030101010101" pitchFamily="2" charset="-122"/>
                <a:sym typeface="+mn-ea"/>
              </a:rPr>
              <a:t>表示属性间的数据依赖。关系模式简记为</a:t>
            </a:r>
            <a:r>
              <a:rPr lang="zh-CN" altLang="en-US" dirty="0" smtClean="0">
                <a:solidFill>
                  <a:srgbClr val="000000"/>
                </a:solidFill>
                <a:latin typeface="Courier New" panose="02070309020205020404" charset="0"/>
                <a:ea typeface="宋体" panose="02010600030101010101" pitchFamily="2" charset="-122"/>
                <a:sym typeface="+mn-ea"/>
              </a:rPr>
              <a:t>：</a:t>
            </a:r>
            <a:endParaRPr lang="en-US" altLang="zh-CN" dirty="0" smtClean="0">
              <a:solidFill>
                <a:srgbClr val="000000"/>
              </a:solidFill>
              <a:latin typeface="Courier New" panose="02070309020205020404" charset="0"/>
              <a:ea typeface="宋体" panose="02010600030101010101" pitchFamily="2" charset="-122"/>
              <a:sym typeface="+mn-ea"/>
            </a:endParaRPr>
          </a:p>
          <a:p>
            <a:pPr indent="457200" algn="ctr"/>
            <a:r>
              <a:rPr lang="en-US" altLang="zh-CN" dirty="0">
                <a:solidFill>
                  <a:srgbClr val="000000"/>
                </a:solidFill>
                <a:latin typeface="Courier New" panose="02070309020205020404" charset="0"/>
                <a:ea typeface="宋体" panose="02010600030101010101" pitchFamily="2" charset="-122"/>
                <a:sym typeface="+mn-ea"/>
              </a:rPr>
              <a:t>R(U)</a:t>
            </a:r>
            <a:r>
              <a:rPr lang="zh-CN" altLang="en-US" dirty="0">
                <a:solidFill>
                  <a:srgbClr val="000000"/>
                </a:solidFill>
                <a:latin typeface="Courier New" panose="02070309020205020404" charset="0"/>
                <a:ea typeface="宋体" panose="02010600030101010101" pitchFamily="2" charset="-122"/>
                <a:sym typeface="+mn-ea"/>
              </a:rPr>
              <a:t>或</a:t>
            </a:r>
            <a:r>
              <a:rPr lang="en-US" altLang="zh-CN" dirty="0">
                <a:solidFill>
                  <a:srgbClr val="000000"/>
                </a:solidFill>
                <a:latin typeface="Courier New" panose="02070309020205020404" charset="0"/>
                <a:ea typeface="宋体" panose="02010600030101010101" pitchFamily="2" charset="-122"/>
                <a:sym typeface="+mn-ea"/>
              </a:rPr>
              <a:t>R(A</a:t>
            </a:r>
            <a:r>
              <a:rPr lang="en-US" altLang="zh-CN" baseline="-25000" dirty="0">
                <a:solidFill>
                  <a:srgbClr val="000000"/>
                </a:solidFill>
                <a:latin typeface="Courier New" panose="02070309020205020404" charset="0"/>
                <a:ea typeface="宋体" panose="02010600030101010101" pitchFamily="2" charset="-122"/>
                <a:sym typeface="+mn-ea"/>
              </a:rPr>
              <a:t>1</a:t>
            </a:r>
            <a:r>
              <a:rPr lang="en-US" altLang="zh-CN" dirty="0">
                <a:solidFill>
                  <a:srgbClr val="000000"/>
                </a:solidFill>
                <a:latin typeface="Courier New" panose="02070309020205020404" charset="0"/>
                <a:ea typeface="宋体" panose="02010600030101010101" pitchFamily="2" charset="-122"/>
                <a:sym typeface="+mn-ea"/>
              </a:rPr>
              <a:t>,A</a:t>
            </a:r>
            <a:r>
              <a:rPr lang="en-US" altLang="zh-CN" baseline="-25000" dirty="0">
                <a:solidFill>
                  <a:srgbClr val="000000"/>
                </a:solidFill>
                <a:latin typeface="Courier New" panose="02070309020205020404" charset="0"/>
                <a:ea typeface="宋体" panose="02010600030101010101" pitchFamily="2" charset="-122"/>
                <a:sym typeface="+mn-ea"/>
              </a:rPr>
              <a:t>2</a:t>
            </a:r>
            <a:r>
              <a:rPr lang="en-US" altLang="zh-CN" dirty="0">
                <a:solidFill>
                  <a:srgbClr val="000000"/>
                </a:solidFill>
                <a:latin typeface="Courier New" panose="02070309020205020404" charset="0"/>
                <a:ea typeface="宋体" panose="02010600030101010101" pitchFamily="2" charset="-122"/>
                <a:sym typeface="+mn-ea"/>
              </a:rPr>
              <a:t>,A</a:t>
            </a:r>
            <a:r>
              <a:rPr lang="en-US" altLang="zh-CN" baseline="-25000" dirty="0">
                <a:solidFill>
                  <a:srgbClr val="000000"/>
                </a:solidFill>
                <a:latin typeface="Courier New" panose="02070309020205020404" charset="0"/>
                <a:ea typeface="宋体" panose="02010600030101010101" pitchFamily="2" charset="-122"/>
                <a:sym typeface="+mn-ea"/>
              </a:rPr>
              <a:t>3</a:t>
            </a:r>
            <a:r>
              <a:rPr lang="en-US" altLang="zh-CN" dirty="0">
                <a:solidFill>
                  <a:srgbClr val="000000"/>
                </a:solidFill>
                <a:latin typeface="Courier New" panose="02070309020205020404" charset="0"/>
                <a:ea typeface="宋体" panose="02010600030101010101" pitchFamily="2" charset="-122"/>
                <a:sym typeface="+mn-ea"/>
              </a:rPr>
              <a:t>,…,A</a:t>
            </a:r>
            <a:r>
              <a:rPr lang="en-US" altLang="zh-CN" baseline="-25000" dirty="0">
                <a:solidFill>
                  <a:srgbClr val="000000"/>
                </a:solidFill>
                <a:latin typeface="Courier New" panose="02070309020205020404" charset="0"/>
                <a:ea typeface="宋体" panose="02010600030101010101" pitchFamily="2" charset="-122"/>
                <a:sym typeface="+mn-ea"/>
              </a:rPr>
              <a:t>n</a:t>
            </a:r>
            <a:r>
              <a:rPr lang="en-US" altLang="zh-CN" dirty="0" smtClean="0">
                <a:solidFill>
                  <a:srgbClr val="000000"/>
                </a:solidFill>
                <a:latin typeface="Courier New" panose="02070309020205020404" charset="0"/>
                <a:ea typeface="宋体" panose="02010600030101010101" pitchFamily="2" charset="-122"/>
                <a:sym typeface="+mn-ea"/>
              </a:rPr>
              <a:t>)</a:t>
            </a:r>
          </a:p>
          <a:p>
            <a:pPr indent="457200"/>
            <a:r>
              <a:rPr lang="zh-CN" altLang="en-US" dirty="0" smtClean="0">
                <a:solidFill>
                  <a:srgbClr val="000000"/>
                </a:solidFill>
                <a:latin typeface="Courier New" panose="02070309020205020404" charset="0"/>
                <a:ea typeface="宋体" panose="02010600030101010101" pitchFamily="2" charset="-122"/>
                <a:sym typeface="+mn-ea"/>
              </a:rPr>
              <a:t>其</a:t>
            </a:r>
            <a:r>
              <a:rPr lang="zh-CN" altLang="en-US" dirty="0">
                <a:solidFill>
                  <a:srgbClr val="000000"/>
                </a:solidFill>
                <a:latin typeface="Courier New" panose="02070309020205020404" charset="0"/>
                <a:ea typeface="宋体" panose="02010600030101010101" pitchFamily="2" charset="-122"/>
                <a:sym typeface="+mn-ea"/>
              </a:rPr>
              <a:t>中，</a:t>
            </a:r>
            <a:r>
              <a:rPr lang="en-US" altLang="zh-CN" dirty="0">
                <a:solidFill>
                  <a:srgbClr val="000000"/>
                </a:solidFill>
                <a:latin typeface="Courier New" panose="02070309020205020404" charset="0"/>
                <a:ea typeface="宋体" panose="02010600030101010101" pitchFamily="2" charset="-122"/>
                <a:sym typeface="+mn-ea"/>
              </a:rPr>
              <a:t>R</a:t>
            </a:r>
            <a:r>
              <a:rPr lang="zh-CN" altLang="en-US" dirty="0">
                <a:solidFill>
                  <a:srgbClr val="000000"/>
                </a:solidFill>
                <a:latin typeface="Courier New" panose="02070309020205020404" charset="0"/>
                <a:ea typeface="宋体" panose="02010600030101010101" pitchFamily="2" charset="-122"/>
                <a:sym typeface="+mn-ea"/>
              </a:rPr>
              <a:t>表示关系模式名；</a:t>
            </a:r>
            <a:r>
              <a:rPr lang="en-US" altLang="zh-CN" dirty="0">
                <a:solidFill>
                  <a:srgbClr val="000000"/>
                </a:solidFill>
                <a:latin typeface="Courier New" panose="02070309020205020404" charset="0"/>
                <a:ea typeface="宋体" panose="02010600030101010101" pitchFamily="2" charset="-122"/>
                <a:sym typeface="+mn-ea"/>
              </a:rPr>
              <a:t>A</a:t>
            </a:r>
            <a:r>
              <a:rPr lang="en-US" altLang="zh-CN" baseline="-25000" dirty="0">
                <a:solidFill>
                  <a:srgbClr val="000000"/>
                </a:solidFill>
                <a:latin typeface="Courier New" panose="02070309020205020404" charset="0"/>
                <a:ea typeface="宋体" panose="02010600030101010101" pitchFamily="2" charset="-122"/>
                <a:sym typeface="+mn-ea"/>
              </a:rPr>
              <a:t>1</a:t>
            </a:r>
            <a:r>
              <a:rPr lang="en-US" altLang="zh-CN" dirty="0">
                <a:solidFill>
                  <a:srgbClr val="000000"/>
                </a:solidFill>
                <a:latin typeface="Courier New" panose="02070309020205020404" charset="0"/>
                <a:ea typeface="宋体" panose="02010600030101010101" pitchFamily="2" charset="-122"/>
                <a:sym typeface="+mn-ea"/>
              </a:rPr>
              <a:t>,A</a:t>
            </a:r>
            <a:r>
              <a:rPr lang="en-US" altLang="zh-CN" baseline="-25000" dirty="0">
                <a:solidFill>
                  <a:srgbClr val="000000"/>
                </a:solidFill>
                <a:latin typeface="Courier New" panose="02070309020205020404" charset="0"/>
                <a:ea typeface="宋体" panose="02010600030101010101" pitchFamily="2" charset="-122"/>
                <a:sym typeface="+mn-ea"/>
              </a:rPr>
              <a:t>2</a:t>
            </a:r>
            <a:r>
              <a:rPr lang="en-US" altLang="zh-CN" dirty="0">
                <a:solidFill>
                  <a:srgbClr val="000000"/>
                </a:solidFill>
                <a:latin typeface="Courier New" panose="02070309020205020404" charset="0"/>
                <a:ea typeface="宋体" panose="02010600030101010101" pitchFamily="2" charset="-122"/>
                <a:sym typeface="+mn-ea"/>
              </a:rPr>
              <a:t>,A</a:t>
            </a:r>
            <a:r>
              <a:rPr lang="en-US" altLang="zh-CN" baseline="-25000" dirty="0">
                <a:solidFill>
                  <a:srgbClr val="000000"/>
                </a:solidFill>
                <a:latin typeface="Courier New" panose="02070309020205020404" charset="0"/>
                <a:ea typeface="宋体" panose="02010600030101010101" pitchFamily="2" charset="-122"/>
                <a:sym typeface="+mn-ea"/>
              </a:rPr>
              <a:t>3</a:t>
            </a:r>
            <a:r>
              <a:rPr lang="en-US" altLang="zh-CN" dirty="0">
                <a:solidFill>
                  <a:srgbClr val="000000"/>
                </a:solidFill>
                <a:latin typeface="Courier New" panose="02070309020205020404" charset="0"/>
                <a:ea typeface="宋体" panose="02010600030101010101" pitchFamily="2" charset="-122"/>
                <a:sym typeface="+mn-ea"/>
              </a:rPr>
              <a:t>,…,A</a:t>
            </a:r>
            <a:r>
              <a:rPr lang="en-US" altLang="zh-CN" baseline="-25000" dirty="0">
                <a:solidFill>
                  <a:srgbClr val="000000"/>
                </a:solidFill>
                <a:latin typeface="Courier New" panose="02070309020205020404" charset="0"/>
                <a:ea typeface="宋体" panose="02010600030101010101" pitchFamily="2" charset="-122"/>
                <a:sym typeface="+mn-ea"/>
              </a:rPr>
              <a:t>n</a:t>
            </a:r>
            <a:r>
              <a:rPr lang="zh-CN" altLang="en-US" dirty="0">
                <a:solidFill>
                  <a:srgbClr val="000000"/>
                </a:solidFill>
                <a:latin typeface="Courier New" panose="02070309020205020404" charset="0"/>
                <a:ea typeface="宋体" panose="02010600030101010101" pitchFamily="2" charset="-122"/>
                <a:sym typeface="+mn-ea"/>
              </a:rPr>
              <a:t>表示属性名；而值域及属性向值域的映像常常直接描述为属性的数据类型和存储空间。</a:t>
            </a:r>
          </a:p>
          <a:p>
            <a:pPr indent="457200"/>
            <a:r>
              <a:rPr lang="zh-CN" altLang="en-US" dirty="0">
                <a:solidFill>
                  <a:srgbClr val="000000"/>
                </a:solidFill>
                <a:latin typeface="Courier New" panose="02070309020205020404" charset="0"/>
                <a:ea typeface="宋体" panose="02010600030101010101" pitchFamily="2" charset="-122"/>
                <a:sym typeface="+mn-ea"/>
              </a:rPr>
              <a:t>关系是关系模型的外延，它是关系模式在某一时刻的状态或内容（表体元组）。也就是说，关系模式是型，关系是（实例）值。关系模式是相对静止的、稳定的；关系是动态的，受用户操作影响而随时发生变化。关系是元组的集合，一个关系的所有元组值构成所属关系模式的一个（实例）值，而一个关系模式可取任意多个（实例）值，关系每一次变化的结果，都是关系模式的一个新的具体实例。</a:t>
            </a:r>
          </a:p>
        </p:txBody>
      </p:sp>
    </p:spTree>
    <p:extLst>
      <p:ext uri="{BB962C8B-B14F-4D97-AF65-F5344CB8AC3E}">
        <p14:creationId xmlns:p14="http://schemas.microsoft.com/office/powerpoint/2010/main" val="3522664775"/>
      </p:ext>
    </p:extLst>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2236510"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关系数据库</a:t>
            </a:r>
          </a:p>
        </p:txBody>
      </p:sp>
      <p:sp>
        <p:nvSpPr>
          <p:cNvPr id="137" name="文本框 136"/>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03</a:t>
            </a:r>
            <a:endParaRPr lang="zh-CN" altLang="en-US" sz="2400" b="1" dirty="0">
              <a:solidFill>
                <a:srgbClr val="FFFFFF"/>
              </a:solidFill>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7" name="矩形 6"/>
          <p:cNvSpPr/>
          <p:nvPr/>
        </p:nvSpPr>
        <p:spPr>
          <a:xfrm>
            <a:off x="1046479" y="1687194"/>
            <a:ext cx="9820653" cy="1754326"/>
          </a:xfrm>
          <a:prstGeom prst="rect">
            <a:avLst/>
          </a:prstGeom>
        </p:spPr>
        <p:txBody>
          <a:bodyPr wrap="square">
            <a:spAutoFit/>
            <a:scene3d>
              <a:camera prst="orthographicFront"/>
              <a:lightRig rig="threePt" dir="t"/>
            </a:scene3d>
            <a:sp3d contourW="6350"/>
          </a:bodyPr>
          <a:lstStyle/>
          <a:p>
            <a:pPr indent="457200"/>
            <a:r>
              <a:rPr lang="zh-CN" altLang="en-US" dirty="0">
                <a:solidFill>
                  <a:srgbClr val="000000"/>
                </a:solidFill>
                <a:latin typeface="Courier New" panose="02070309020205020404" charset="0"/>
                <a:ea typeface="宋体" panose="02010600030101010101" pitchFamily="2" charset="-122"/>
                <a:sym typeface="+mn-ea"/>
              </a:rPr>
              <a:t>在关系模型中，实体及实体间的联系都是用关系来表示的。在一个给定的应用领域中，所有实体及实体间联系的集合便构成了关系数据库。</a:t>
            </a:r>
          </a:p>
          <a:p>
            <a:pPr indent="457200"/>
            <a:r>
              <a:rPr lang="zh-CN" altLang="en-US" dirty="0">
                <a:solidFill>
                  <a:srgbClr val="000000"/>
                </a:solidFill>
                <a:latin typeface="Courier New" panose="02070309020205020404" charset="0"/>
                <a:ea typeface="宋体" panose="02010600030101010101" pitchFamily="2" charset="-122"/>
                <a:sym typeface="+mn-ea"/>
              </a:rPr>
              <a:t>关系数据库也有型和值之分。关系数据库的型也称为关系数据库模式，是对关系数据库的逻辑结构描述，是所有关系模式的集合。关系数据库的值也称为关系数据库实例，是这些关系模式在某一时刻对应的关系的集合。数据库的型称为数据库的内涵，数据库的值称为数据库的外延。关系数据库模式与关系数据库实例通常统称为关系数据库。</a:t>
            </a:r>
          </a:p>
        </p:txBody>
      </p:sp>
    </p:spTree>
    <p:extLst>
      <p:ext uri="{BB962C8B-B14F-4D97-AF65-F5344CB8AC3E}">
        <p14:creationId xmlns:p14="http://schemas.microsoft.com/office/powerpoint/2010/main" val="1665636438"/>
      </p:ext>
    </p:extLst>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形状 10"/>
          <p:cNvSpPr/>
          <p:nvPr/>
        </p:nvSpPr>
        <p:spPr>
          <a:xfrm rot="2700000">
            <a:off x="-803840" y="-755763"/>
            <a:ext cx="5428563" cy="5833960"/>
          </a:xfrm>
          <a:custGeom>
            <a:avLst/>
            <a:gdLst>
              <a:gd name="connsiteX0" fmla="*/ 0 w 5428563"/>
              <a:gd name="connsiteY0" fmla="*/ 2574839 h 5504327"/>
              <a:gd name="connsiteX1" fmla="*/ 2574839 w 5428563"/>
              <a:gd name="connsiteY1" fmla="*/ 0 h 5504327"/>
              <a:gd name="connsiteX2" fmla="*/ 4511157 w 5428563"/>
              <a:gd name="connsiteY2" fmla="*/ 0 h 5504327"/>
              <a:gd name="connsiteX3" fmla="*/ 5428563 w 5428563"/>
              <a:gd name="connsiteY3" fmla="*/ 917406 h 5504327"/>
              <a:gd name="connsiteX4" fmla="*/ 5428563 w 5428563"/>
              <a:gd name="connsiteY4" fmla="*/ 4586921 h 5504327"/>
              <a:gd name="connsiteX5" fmla="*/ 4511157 w 5428563"/>
              <a:gd name="connsiteY5" fmla="*/ 5504327 h 5504327"/>
              <a:gd name="connsiteX6" fmla="*/ 2929489 w 5428563"/>
              <a:gd name="connsiteY6" fmla="*/ 5504327 h 5504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28563" h="5504327">
                <a:moveTo>
                  <a:pt x="0" y="2574839"/>
                </a:moveTo>
                <a:lnTo>
                  <a:pt x="2574839" y="0"/>
                </a:lnTo>
                <a:lnTo>
                  <a:pt x="4511157" y="0"/>
                </a:lnTo>
                <a:cubicBezTo>
                  <a:pt x="5017826" y="0"/>
                  <a:pt x="5428563" y="410737"/>
                  <a:pt x="5428563" y="917406"/>
                </a:cubicBezTo>
                <a:lnTo>
                  <a:pt x="5428563" y="4586921"/>
                </a:lnTo>
                <a:cubicBezTo>
                  <a:pt x="5428563" y="5093590"/>
                  <a:pt x="5017826" y="5504327"/>
                  <a:pt x="4511157" y="5504327"/>
                </a:cubicBezTo>
                <a:lnTo>
                  <a:pt x="2929489" y="5504327"/>
                </a:lnTo>
                <a:close/>
              </a:path>
            </a:pathLst>
          </a:custGeom>
          <a:solidFill>
            <a:schemeClr val="accent1">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2" name="文本框 11"/>
          <p:cNvSpPr txBox="1"/>
          <p:nvPr/>
        </p:nvSpPr>
        <p:spPr>
          <a:xfrm>
            <a:off x="5981700" y="2419350"/>
            <a:ext cx="2843214" cy="830997"/>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tx1">
                    <a:lumMod val="75000"/>
                    <a:lumOff val="2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8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rPr>
              <a:t>PART  03</a:t>
            </a:r>
            <a:endParaRPr kumimoji="0" lang="zh-CN" altLang="en-US" sz="48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sp>
        <p:nvSpPr>
          <p:cNvPr id="13" name="文本框 12"/>
          <p:cNvSpPr txBox="1"/>
          <p:nvPr/>
        </p:nvSpPr>
        <p:spPr>
          <a:xfrm>
            <a:off x="5981700" y="3288447"/>
            <a:ext cx="1826141"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关系代数</a:t>
            </a:r>
          </a:p>
        </p:txBody>
      </p:sp>
      <p:pic>
        <p:nvPicPr>
          <p:cNvPr id="5" name="图片占位符 4"/>
          <p:cNvPicPr>
            <a:picLocks noGrp="1" noChangeAspect="1"/>
          </p:cNvPicPr>
          <p:nvPr>
            <p:ph type="pic" sz="quarter" idx="10"/>
          </p:nvPr>
        </p:nvPicPr>
        <p:blipFill>
          <a:blip r:embed="rId4" cstate="screen"/>
          <a:srcRect/>
          <a:stretch>
            <a:fillRect/>
          </a:stretch>
        </p:blipFill>
        <p:spPr/>
      </p:pic>
      <p:cxnSp>
        <p:nvCxnSpPr>
          <p:cNvPr id="14" name="直接连接符 13"/>
          <p:cNvCxnSpPr/>
          <p:nvPr/>
        </p:nvCxnSpPr>
        <p:spPr>
          <a:xfrm>
            <a:off x="6096000" y="3235833"/>
            <a:ext cx="313508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2646878"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关系代数概述</a:t>
            </a:r>
          </a:p>
        </p:txBody>
      </p:sp>
      <p:sp>
        <p:nvSpPr>
          <p:cNvPr id="137" name="文本框 136"/>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01</a:t>
            </a:r>
            <a:endParaRPr lang="zh-CN" altLang="en-US" sz="2400" b="1" dirty="0">
              <a:solidFill>
                <a:srgbClr val="FFFFFF"/>
              </a:solidFill>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8" name="矩形 7"/>
          <p:cNvSpPr/>
          <p:nvPr/>
        </p:nvSpPr>
        <p:spPr>
          <a:xfrm>
            <a:off x="1046479" y="1242060"/>
            <a:ext cx="10164279" cy="396134"/>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rgbClr val="000000">
                    <a:lumMod val="65000"/>
                    <a:lumOff val="35000"/>
                  </a:srgbClr>
                </a:solidFill>
              </a:rPr>
              <a:t>关系运算符</a:t>
            </a:r>
          </a:p>
        </p:txBody>
      </p:sp>
      <p:graphicFrame>
        <p:nvGraphicFramePr>
          <p:cNvPr id="2" name="表格 1"/>
          <p:cNvGraphicFramePr>
            <a:graphicFrameLocks noGrp="1"/>
          </p:cNvGraphicFramePr>
          <p:nvPr>
            <p:extLst>
              <p:ext uri="{D42A27DB-BD31-4B8C-83A1-F6EECF244321}">
                <p14:modId xmlns:p14="http://schemas.microsoft.com/office/powerpoint/2010/main" val="920174606"/>
              </p:ext>
            </p:extLst>
          </p:nvPr>
        </p:nvGraphicFramePr>
        <p:xfrm>
          <a:off x="1403346" y="2000249"/>
          <a:ext cx="9953016" cy="3790955"/>
        </p:xfrm>
        <a:graphic>
          <a:graphicData uri="http://schemas.openxmlformats.org/drawingml/2006/table">
            <a:tbl>
              <a:tblPr>
                <a:tableStyleId>{5C22544A-7EE6-4342-B048-85BDC9FD1C3A}</a:tableStyleId>
              </a:tblPr>
              <a:tblGrid>
                <a:gridCol w="1177016"/>
                <a:gridCol w="1899746"/>
                <a:gridCol w="1899746"/>
                <a:gridCol w="1177016"/>
                <a:gridCol w="1899746"/>
                <a:gridCol w="1899746"/>
              </a:tblGrid>
              <a:tr h="420771">
                <a:tc gridSpan="2">
                  <a:txBody>
                    <a:bodyPr/>
                    <a:lstStyle/>
                    <a:p>
                      <a:pPr algn="ctr">
                        <a:lnSpc>
                          <a:spcPts val="1400"/>
                        </a:lnSpc>
                        <a:spcBef>
                          <a:spcPts val="100"/>
                        </a:spcBef>
                        <a:spcAft>
                          <a:spcPts val="100"/>
                        </a:spcAft>
                      </a:pPr>
                      <a:r>
                        <a:rPr lang="zh-CN" sz="1800" kern="100" dirty="0">
                          <a:effectLst/>
                        </a:rPr>
                        <a:t>运算符</a:t>
                      </a:r>
                      <a:endParaRPr lang="zh-CN" sz="1800" kern="100" dirty="0">
                        <a:effectLst/>
                        <a:latin typeface="Arial"/>
                        <a:ea typeface="黑体"/>
                        <a:cs typeface="Times New Roman"/>
                      </a:endParaRPr>
                    </a:p>
                  </a:txBody>
                  <a:tcPr marL="68580" marR="68580" marT="0" marB="0" anchor="ctr"/>
                </a:tc>
                <a:tc hMerge="1">
                  <a:txBody>
                    <a:bodyPr/>
                    <a:lstStyle/>
                    <a:p>
                      <a:endParaRPr lang="zh-CN" altLang="en-US"/>
                    </a:p>
                  </a:txBody>
                  <a:tcPr/>
                </a:tc>
                <a:tc>
                  <a:txBody>
                    <a:bodyPr/>
                    <a:lstStyle/>
                    <a:p>
                      <a:pPr algn="ctr">
                        <a:lnSpc>
                          <a:spcPts val="1400"/>
                        </a:lnSpc>
                        <a:spcBef>
                          <a:spcPts val="100"/>
                        </a:spcBef>
                        <a:spcAft>
                          <a:spcPts val="100"/>
                        </a:spcAft>
                      </a:pPr>
                      <a:r>
                        <a:rPr lang="zh-CN" sz="1800" kern="100">
                          <a:effectLst/>
                        </a:rPr>
                        <a:t>含义</a:t>
                      </a:r>
                      <a:endParaRPr lang="zh-CN" sz="1800" kern="100">
                        <a:effectLst/>
                        <a:latin typeface="Arial"/>
                        <a:ea typeface="黑体"/>
                        <a:cs typeface="Times New Roman"/>
                      </a:endParaRPr>
                    </a:p>
                  </a:txBody>
                  <a:tcPr marL="68580" marR="68580" marT="0" marB="0" anchor="ctr"/>
                </a:tc>
                <a:tc gridSpan="2">
                  <a:txBody>
                    <a:bodyPr/>
                    <a:lstStyle/>
                    <a:p>
                      <a:pPr algn="ctr">
                        <a:lnSpc>
                          <a:spcPts val="1400"/>
                        </a:lnSpc>
                        <a:spcBef>
                          <a:spcPts val="100"/>
                        </a:spcBef>
                        <a:spcAft>
                          <a:spcPts val="100"/>
                        </a:spcAft>
                      </a:pPr>
                      <a:r>
                        <a:rPr lang="zh-CN" sz="1800" kern="100">
                          <a:effectLst/>
                        </a:rPr>
                        <a:t>运算符</a:t>
                      </a:r>
                      <a:endParaRPr lang="zh-CN" sz="1800" kern="100">
                        <a:effectLst/>
                        <a:latin typeface="Arial"/>
                        <a:ea typeface="黑体"/>
                        <a:cs typeface="Times New Roman"/>
                      </a:endParaRPr>
                    </a:p>
                  </a:txBody>
                  <a:tcPr marL="68580" marR="68580" marT="0" marB="0" anchor="ctr"/>
                </a:tc>
                <a:tc hMerge="1">
                  <a:txBody>
                    <a:bodyPr/>
                    <a:lstStyle/>
                    <a:p>
                      <a:endParaRPr lang="zh-CN" altLang="en-US"/>
                    </a:p>
                  </a:txBody>
                  <a:tcPr/>
                </a:tc>
                <a:tc>
                  <a:txBody>
                    <a:bodyPr/>
                    <a:lstStyle/>
                    <a:p>
                      <a:pPr algn="ctr">
                        <a:lnSpc>
                          <a:spcPts val="1400"/>
                        </a:lnSpc>
                        <a:spcBef>
                          <a:spcPts val="100"/>
                        </a:spcBef>
                        <a:spcAft>
                          <a:spcPts val="100"/>
                        </a:spcAft>
                      </a:pPr>
                      <a:r>
                        <a:rPr lang="zh-CN" sz="1800" kern="100">
                          <a:effectLst/>
                        </a:rPr>
                        <a:t>含义</a:t>
                      </a:r>
                      <a:endParaRPr lang="zh-CN" sz="1800" kern="100">
                        <a:effectLst/>
                        <a:latin typeface="Arial"/>
                        <a:ea typeface="黑体"/>
                        <a:cs typeface="Times New Roman"/>
                      </a:endParaRPr>
                    </a:p>
                  </a:txBody>
                  <a:tcPr marL="68580" marR="68580" marT="0" marB="0" anchor="ctr"/>
                </a:tc>
              </a:tr>
              <a:tr h="421273">
                <a:tc rowSpan="4">
                  <a:txBody>
                    <a:bodyPr/>
                    <a:lstStyle/>
                    <a:p>
                      <a:pPr marL="36195" marR="36195" algn="ctr">
                        <a:lnSpc>
                          <a:spcPts val="1400"/>
                        </a:lnSpc>
                        <a:spcBef>
                          <a:spcPts val="100"/>
                        </a:spcBef>
                        <a:spcAft>
                          <a:spcPts val="100"/>
                        </a:spcAft>
                      </a:pPr>
                      <a:r>
                        <a:rPr lang="zh-CN" sz="1800" dirty="0">
                          <a:effectLst/>
                        </a:rPr>
                        <a:t>传统的</a:t>
                      </a:r>
                    </a:p>
                    <a:p>
                      <a:pPr marL="36195" marR="36195" algn="ctr">
                        <a:lnSpc>
                          <a:spcPts val="1400"/>
                        </a:lnSpc>
                        <a:spcBef>
                          <a:spcPts val="100"/>
                        </a:spcBef>
                        <a:spcAft>
                          <a:spcPts val="100"/>
                        </a:spcAft>
                      </a:pPr>
                      <a:r>
                        <a:rPr lang="zh-CN" sz="1800" dirty="0">
                          <a:effectLst/>
                        </a:rPr>
                        <a:t>集</a:t>
                      </a:r>
                      <a:r>
                        <a:rPr lang="en-US" sz="1800" dirty="0">
                          <a:effectLst/>
                        </a:rPr>
                        <a:t>  </a:t>
                      </a:r>
                      <a:r>
                        <a:rPr lang="zh-CN" sz="1800" dirty="0">
                          <a:effectLst/>
                        </a:rPr>
                        <a:t>合</a:t>
                      </a:r>
                    </a:p>
                    <a:p>
                      <a:pPr marL="36195" marR="36195" algn="ctr">
                        <a:lnSpc>
                          <a:spcPts val="1400"/>
                        </a:lnSpc>
                        <a:spcBef>
                          <a:spcPts val="100"/>
                        </a:spcBef>
                        <a:spcAft>
                          <a:spcPts val="100"/>
                        </a:spcAft>
                      </a:pPr>
                      <a:r>
                        <a:rPr lang="zh-CN" sz="1800" dirty="0">
                          <a:effectLst/>
                        </a:rPr>
                        <a:t>运</a:t>
                      </a:r>
                      <a:r>
                        <a:rPr lang="en-US" sz="1800" dirty="0">
                          <a:effectLst/>
                        </a:rPr>
                        <a:t>  </a:t>
                      </a:r>
                      <a:r>
                        <a:rPr lang="zh-CN" sz="1800" dirty="0">
                          <a:effectLst/>
                        </a:rPr>
                        <a:t>算</a:t>
                      </a:r>
                      <a:endParaRPr lang="zh-CN" sz="1800" dirty="0">
                        <a:effectLst/>
                        <a:latin typeface="Times New Roman"/>
                        <a:ea typeface="宋体"/>
                      </a:endParaRPr>
                    </a:p>
                  </a:txBody>
                  <a:tcPr marL="68580" marR="68580" marT="0" marB="0" anchor="ctr"/>
                </a:tc>
                <a:tc>
                  <a:txBody>
                    <a:bodyPr/>
                    <a:lstStyle/>
                    <a:p>
                      <a:pPr marL="36195" marR="36195" algn="ctr">
                        <a:lnSpc>
                          <a:spcPts val="1400"/>
                        </a:lnSpc>
                        <a:spcBef>
                          <a:spcPts val="100"/>
                        </a:spcBef>
                        <a:spcAft>
                          <a:spcPts val="100"/>
                        </a:spcAft>
                      </a:pPr>
                      <a:r>
                        <a:rPr lang="zh-CN" sz="1800" dirty="0">
                          <a:effectLst/>
                        </a:rPr>
                        <a:t>∪</a:t>
                      </a:r>
                      <a:endParaRPr lang="zh-CN" sz="1800" dirty="0">
                        <a:effectLst/>
                        <a:latin typeface="Times New Roman"/>
                        <a:ea typeface="宋体"/>
                      </a:endParaRPr>
                    </a:p>
                  </a:txBody>
                  <a:tcPr marL="68580" marR="68580" marT="0" marB="0" anchor="ctr"/>
                </a:tc>
                <a:tc>
                  <a:txBody>
                    <a:bodyPr/>
                    <a:lstStyle/>
                    <a:p>
                      <a:pPr marL="36195" marR="36195" algn="ctr">
                        <a:lnSpc>
                          <a:spcPts val="1400"/>
                        </a:lnSpc>
                        <a:spcBef>
                          <a:spcPts val="100"/>
                        </a:spcBef>
                        <a:spcAft>
                          <a:spcPts val="100"/>
                        </a:spcAft>
                      </a:pPr>
                      <a:r>
                        <a:rPr lang="zh-CN" sz="1800" dirty="0">
                          <a:effectLst/>
                        </a:rPr>
                        <a:t>并</a:t>
                      </a:r>
                      <a:endParaRPr lang="zh-CN" sz="1800" dirty="0">
                        <a:effectLst/>
                        <a:latin typeface="Times New Roman"/>
                        <a:ea typeface="宋体"/>
                      </a:endParaRPr>
                    </a:p>
                  </a:txBody>
                  <a:tcPr marL="68580" marR="68580" marT="0" marB="0" anchor="ctr"/>
                </a:tc>
                <a:tc rowSpan="5">
                  <a:txBody>
                    <a:bodyPr/>
                    <a:lstStyle/>
                    <a:p>
                      <a:pPr marL="36195" marR="36195" algn="ctr">
                        <a:lnSpc>
                          <a:spcPts val="1400"/>
                        </a:lnSpc>
                        <a:spcBef>
                          <a:spcPts val="100"/>
                        </a:spcBef>
                        <a:spcAft>
                          <a:spcPts val="100"/>
                        </a:spcAft>
                      </a:pPr>
                      <a:r>
                        <a:rPr lang="zh-CN" sz="1800" dirty="0">
                          <a:effectLst/>
                        </a:rPr>
                        <a:t>比</a:t>
                      </a:r>
                      <a:r>
                        <a:rPr lang="en-US" sz="1800" dirty="0">
                          <a:effectLst/>
                        </a:rPr>
                        <a:t>  </a:t>
                      </a:r>
                      <a:r>
                        <a:rPr lang="zh-CN" sz="1800" dirty="0">
                          <a:effectLst/>
                        </a:rPr>
                        <a:t>较</a:t>
                      </a:r>
                    </a:p>
                    <a:p>
                      <a:pPr marL="36195" marR="36195" algn="ctr">
                        <a:lnSpc>
                          <a:spcPts val="1400"/>
                        </a:lnSpc>
                        <a:spcBef>
                          <a:spcPts val="100"/>
                        </a:spcBef>
                        <a:spcAft>
                          <a:spcPts val="100"/>
                        </a:spcAft>
                      </a:pPr>
                      <a:r>
                        <a:rPr lang="zh-CN" sz="1800" dirty="0">
                          <a:effectLst/>
                        </a:rPr>
                        <a:t>运</a:t>
                      </a:r>
                      <a:r>
                        <a:rPr lang="en-US" sz="1800" dirty="0">
                          <a:effectLst/>
                        </a:rPr>
                        <a:t>  </a:t>
                      </a:r>
                      <a:r>
                        <a:rPr lang="zh-CN" sz="1800" dirty="0">
                          <a:effectLst/>
                        </a:rPr>
                        <a:t>算</a:t>
                      </a:r>
                      <a:endParaRPr lang="zh-CN" sz="1800" dirty="0">
                        <a:effectLst/>
                        <a:latin typeface="Times New Roman"/>
                        <a:ea typeface="宋体"/>
                      </a:endParaRPr>
                    </a:p>
                  </a:txBody>
                  <a:tcPr marL="68580" marR="68580" marT="0" marB="0" anchor="ctr"/>
                </a:tc>
                <a:tc>
                  <a:txBody>
                    <a:bodyPr/>
                    <a:lstStyle/>
                    <a:p>
                      <a:pPr marL="36195" marR="36195" algn="ctr">
                        <a:lnSpc>
                          <a:spcPts val="1400"/>
                        </a:lnSpc>
                        <a:spcBef>
                          <a:spcPts val="100"/>
                        </a:spcBef>
                        <a:spcAft>
                          <a:spcPts val="100"/>
                        </a:spcAft>
                      </a:pPr>
                      <a:r>
                        <a:rPr lang="zh-CN" sz="1800">
                          <a:effectLst/>
                        </a:rPr>
                        <a:t>＞</a:t>
                      </a:r>
                      <a:endParaRPr lang="zh-CN" sz="1800">
                        <a:effectLst/>
                        <a:latin typeface="Times New Roman"/>
                        <a:ea typeface="宋体"/>
                      </a:endParaRPr>
                    </a:p>
                  </a:txBody>
                  <a:tcPr marL="68580" marR="68580" marT="0" marB="0" anchor="ctr"/>
                </a:tc>
                <a:tc>
                  <a:txBody>
                    <a:bodyPr/>
                    <a:lstStyle/>
                    <a:p>
                      <a:pPr marL="36195" marR="36195" algn="ctr">
                        <a:lnSpc>
                          <a:spcPts val="1400"/>
                        </a:lnSpc>
                        <a:spcBef>
                          <a:spcPts val="100"/>
                        </a:spcBef>
                        <a:spcAft>
                          <a:spcPts val="100"/>
                        </a:spcAft>
                      </a:pPr>
                      <a:r>
                        <a:rPr lang="zh-CN" sz="1800">
                          <a:effectLst/>
                        </a:rPr>
                        <a:t>大于</a:t>
                      </a:r>
                      <a:endParaRPr lang="zh-CN" sz="1800">
                        <a:effectLst/>
                        <a:latin typeface="Times New Roman"/>
                        <a:ea typeface="宋体"/>
                      </a:endParaRPr>
                    </a:p>
                  </a:txBody>
                  <a:tcPr marL="68580" marR="68580" marT="0" marB="0" anchor="ctr"/>
                </a:tc>
              </a:tr>
              <a:tr h="421273">
                <a:tc vMerge="1">
                  <a:txBody>
                    <a:bodyPr/>
                    <a:lstStyle/>
                    <a:p>
                      <a:endParaRPr lang="zh-CN" altLang="en-US"/>
                    </a:p>
                  </a:txBody>
                  <a:tcPr/>
                </a:tc>
                <a:tc>
                  <a:txBody>
                    <a:bodyPr/>
                    <a:lstStyle/>
                    <a:p>
                      <a:pPr marL="36195" marR="36195" algn="ctr">
                        <a:lnSpc>
                          <a:spcPts val="1400"/>
                        </a:lnSpc>
                        <a:spcBef>
                          <a:spcPts val="100"/>
                        </a:spcBef>
                        <a:spcAft>
                          <a:spcPts val="100"/>
                        </a:spcAft>
                      </a:pPr>
                      <a:r>
                        <a:rPr lang="zh-CN" sz="1800" dirty="0">
                          <a:effectLst/>
                        </a:rPr>
                        <a:t>∩</a:t>
                      </a:r>
                      <a:endParaRPr lang="zh-CN" sz="1800" dirty="0">
                        <a:effectLst/>
                        <a:latin typeface="Times New Roman"/>
                        <a:ea typeface="宋体"/>
                      </a:endParaRPr>
                    </a:p>
                  </a:txBody>
                  <a:tcPr marL="68580" marR="68580" marT="0" marB="0" anchor="ctr"/>
                </a:tc>
                <a:tc>
                  <a:txBody>
                    <a:bodyPr/>
                    <a:lstStyle/>
                    <a:p>
                      <a:pPr marL="36195" marR="36195" algn="ctr">
                        <a:lnSpc>
                          <a:spcPts val="1400"/>
                        </a:lnSpc>
                        <a:spcBef>
                          <a:spcPts val="100"/>
                        </a:spcBef>
                        <a:spcAft>
                          <a:spcPts val="100"/>
                        </a:spcAft>
                      </a:pPr>
                      <a:r>
                        <a:rPr lang="zh-CN" sz="1800" dirty="0">
                          <a:effectLst/>
                        </a:rPr>
                        <a:t>交</a:t>
                      </a:r>
                      <a:endParaRPr lang="zh-CN" sz="1800" dirty="0">
                        <a:effectLst/>
                        <a:latin typeface="Times New Roman"/>
                        <a:ea typeface="宋体"/>
                      </a:endParaRPr>
                    </a:p>
                  </a:txBody>
                  <a:tcPr marL="68580" marR="68580" marT="0" marB="0" anchor="ctr"/>
                </a:tc>
                <a:tc vMerge="1">
                  <a:txBody>
                    <a:bodyPr/>
                    <a:lstStyle/>
                    <a:p>
                      <a:endParaRPr lang="zh-CN" altLang="en-US"/>
                    </a:p>
                  </a:txBody>
                  <a:tcPr/>
                </a:tc>
                <a:tc>
                  <a:txBody>
                    <a:bodyPr/>
                    <a:lstStyle/>
                    <a:p>
                      <a:pPr marL="36195" marR="36195" algn="ctr">
                        <a:lnSpc>
                          <a:spcPts val="1400"/>
                        </a:lnSpc>
                        <a:spcBef>
                          <a:spcPts val="100"/>
                        </a:spcBef>
                        <a:spcAft>
                          <a:spcPts val="100"/>
                        </a:spcAft>
                      </a:pPr>
                      <a:r>
                        <a:rPr lang="zh-CN" sz="1800" dirty="0">
                          <a:effectLst/>
                        </a:rPr>
                        <a:t>≥</a:t>
                      </a:r>
                      <a:endParaRPr lang="zh-CN" sz="1800" dirty="0">
                        <a:effectLst/>
                        <a:latin typeface="Times New Roman"/>
                        <a:ea typeface="宋体"/>
                      </a:endParaRPr>
                    </a:p>
                  </a:txBody>
                  <a:tcPr marL="68580" marR="68580" marT="0" marB="0" anchor="ctr"/>
                </a:tc>
                <a:tc>
                  <a:txBody>
                    <a:bodyPr/>
                    <a:lstStyle/>
                    <a:p>
                      <a:pPr marL="36195" marR="36195" algn="ctr">
                        <a:lnSpc>
                          <a:spcPts val="1400"/>
                        </a:lnSpc>
                        <a:spcBef>
                          <a:spcPts val="100"/>
                        </a:spcBef>
                        <a:spcAft>
                          <a:spcPts val="100"/>
                        </a:spcAft>
                      </a:pPr>
                      <a:r>
                        <a:rPr lang="zh-CN" sz="1800">
                          <a:effectLst/>
                        </a:rPr>
                        <a:t>不小于</a:t>
                      </a:r>
                      <a:endParaRPr lang="zh-CN" sz="1800">
                        <a:effectLst/>
                        <a:latin typeface="Times New Roman"/>
                        <a:ea typeface="宋体"/>
                      </a:endParaRPr>
                    </a:p>
                  </a:txBody>
                  <a:tcPr marL="68580" marR="68580" marT="0" marB="0" anchor="ctr"/>
                </a:tc>
              </a:tr>
              <a:tr h="421273">
                <a:tc vMerge="1">
                  <a:txBody>
                    <a:bodyPr/>
                    <a:lstStyle/>
                    <a:p>
                      <a:endParaRPr lang="zh-CN" altLang="en-US"/>
                    </a:p>
                  </a:txBody>
                  <a:tcPr/>
                </a:tc>
                <a:tc>
                  <a:txBody>
                    <a:bodyPr/>
                    <a:lstStyle/>
                    <a:p>
                      <a:pPr marL="36195" marR="36195" algn="ctr">
                        <a:lnSpc>
                          <a:spcPts val="1400"/>
                        </a:lnSpc>
                        <a:spcBef>
                          <a:spcPts val="100"/>
                        </a:spcBef>
                        <a:spcAft>
                          <a:spcPts val="100"/>
                        </a:spcAft>
                      </a:pPr>
                      <a:r>
                        <a:rPr lang="zh-CN" sz="1800">
                          <a:effectLst/>
                        </a:rPr>
                        <a:t>－</a:t>
                      </a:r>
                      <a:endParaRPr lang="zh-CN" sz="1800">
                        <a:effectLst/>
                        <a:latin typeface="Times New Roman"/>
                        <a:ea typeface="宋体"/>
                      </a:endParaRPr>
                    </a:p>
                  </a:txBody>
                  <a:tcPr marL="68580" marR="68580" marT="0" marB="0" anchor="ctr"/>
                </a:tc>
                <a:tc>
                  <a:txBody>
                    <a:bodyPr/>
                    <a:lstStyle/>
                    <a:p>
                      <a:pPr marL="36195" marR="36195" algn="ctr">
                        <a:lnSpc>
                          <a:spcPts val="1400"/>
                        </a:lnSpc>
                        <a:spcBef>
                          <a:spcPts val="100"/>
                        </a:spcBef>
                        <a:spcAft>
                          <a:spcPts val="100"/>
                        </a:spcAft>
                      </a:pPr>
                      <a:r>
                        <a:rPr lang="zh-CN" sz="1800" dirty="0">
                          <a:effectLst/>
                        </a:rPr>
                        <a:t>差</a:t>
                      </a:r>
                      <a:endParaRPr lang="zh-CN" sz="1800" dirty="0">
                        <a:effectLst/>
                        <a:latin typeface="Times New Roman"/>
                        <a:ea typeface="宋体"/>
                      </a:endParaRPr>
                    </a:p>
                  </a:txBody>
                  <a:tcPr marL="68580" marR="68580" marT="0" marB="0" anchor="ctr"/>
                </a:tc>
                <a:tc vMerge="1">
                  <a:txBody>
                    <a:bodyPr/>
                    <a:lstStyle/>
                    <a:p>
                      <a:endParaRPr lang="zh-CN" altLang="en-US"/>
                    </a:p>
                  </a:txBody>
                  <a:tcPr/>
                </a:tc>
                <a:tc>
                  <a:txBody>
                    <a:bodyPr/>
                    <a:lstStyle/>
                    <a:p>
                      <a:pPr marL="36195" marR="36195" algn="ctr">
                        <a:lnSpc>
                          <a:spcPts val="1400"/>
                        </a:lnSpc>
                        <a:spcBef>
                          <a:spcPts val="100"/>
                        </a:spcBef>
                        <a:spcAft>
                          <a:spcPts val="100"/>
                        </a:spcAft>
                      </a:pPr>
                      <a:r>
                        <a:rPr lang="zh-CN" sz="1800" dirty="0">
                          <a:effectLst/>
                        </a:rPr>
                        <a:t>＜</a:t>
                      </a:r>
                      <a:endParaRPr lang="zh-CN" sz="1800" dirty="0">
                        <a:effectLst/>
                        <a:latin typeface="Times New Roman"/>
                        <a:ea typeface="宋体"/>
                      </a:endParaRPr>
                    </a:p>
                  </a:txBody>
                  <a:tcPr marL="68580" marR="68580" marT="0" marB="0" anchor="ctr"/>
                </a:tc>
                <a:tc>
                  <a:txBody>
                    <a:bodyPr/>
                    <a:lstStyle/>
                    <a:p>
                      <a:pPr marL="36195" marR="36195" algn="ctr">
                        <a:lnSpc>
                          <a:spcPts val="1400"/>
                        </a:lnSpc>
                        <a:spcBef>
                          <a:spcPts val="100"/>
                        </a:spcBef>
                        <a:spcAft>
                          <a:spcPts val="100"/>
                        </a:spcAft>
                      </a:pPr>
                      <a:r>
                        <a:rPr lang="zh-CN" sz="1800" dirty="0">
                          <a:effectLst/>
                        </a:rPr>
                        <a:t>小于</a:t>
                      </a:r>
                      <a:endParaRPr lang="zh-CN" sz="1800" dirty="0">
                        <a:effectLst/>
                        <a:latin typeface="Times New Roman"/>
                        <a:ea typeface="宋体"/>
                      </a:endParaRPr>
                    </a:p>
                  </a:txBody>
                  <a:tcPr marL="68580" marR="68580" marT="0" marB="0" anchor="ctr"/>
                </a:tc>
              </a:tr>
              <a:tr h="421273">
                <a:tc vMerge="1">
                  <a:txBody>
                    <a:bodyPr/>
                    <a:lstStyle/>
                    <a:p>
                      <a:endParaRPr lang="zh-CN" altLang="en-US"/>
                    </a:p>
                  </a:txBody>
                  <a:tcPr/>
                </a:tc>
                <a:tc>
                  <a:txBody>
                    <a:bodyPr/>
                    <a:lstStyle/>
                    <a:p>
                      <a:pPr marL="36195" marR="36195" algn="ctr">
                        <a:lnSpc>
                          <a:spcPts val="1400"/>
                        </a:lnSpc>
                        <a:spcBef>
                          <a:spcPts val="100"/>
                        </a:spcBef>
                        <a:spcAft>
                          <a:spcPts val="100"/>
                        </a:spcAft>
                      </a:pPr>
                      <a:r>
                        <a:rPr lang="zh-CN" sz="1800">
                          <a:effectLst/>
                        </a:rPr>
                        <a:t>×</a:t>
                      </a:r>
                      <a:endParaRPr lang="zh-CN" sz="1800">
                        <a:effectLst/>
                        <a:latin typeface="Times New Roman"/>
                        <a:ea typeface="宋体"/>
                      </a:endParaRPr>
                    </a:p>
                  </a:txBody>
                  <a:tcPr marL="68580" marR="68580" marT="0" marB="0" anchor="ctr"/>
                </a:tc>
                <a:tc>
                  <a:txBody>
                    <a:bodyPr/>
                    <a:lstStyle/>
                    <a:p>
                      <a:pPr marL="36195" marR="36195" algn="ctr">
                        <a:lnSpc>
                          <a:spcPts val="1400"/>
                        </a:lnSpc>
                        <a:spcBef>
                          <a:spcPts val="100"/>
                        </a:spcBef>
                        <a:spcAft>
                          <a:spcPts val="100"/>
                        </a:spcAft>
                      </a:pPr>
                      <a:r>
                        <a:rPr lang="zh-CN" sz="1800" dirty="0">
                          <a:effectLst/>
                        </a:rPr>
                        <a:t>广义笛卡尔积</a:t>
                      </a:r>
                      <a:endParaRPr lang="zh-CN" sz="1800" dirty="0">
                        <a:effectLst/>
                        <a:latin typeface="Times New Roman"/>
                        <a:ea typeface="宋体"/>
                      </a:endParaRPr>
                    </a:p>
                  </a:txBody>
                  <a:tcPr marL="68580" marR="68580" marT="0" marB="0" anchor="ctr"/>
                </a:tc>
                <a:tc vMerge="1">
                  <a:txBody>
                    <a:bodyPr/>
                    <a:lstStyle/>
                    <a:p>
                      <a:endParaRPr lang="zh-CN" altLang="en-US"/>
                    </a:p>
                  </a:txBody>
                  <a:tcPr/>
                </a:tc>
                <a:tc>
                  <a:txBody>
                    <a:bodyPr/>
                    <a:lstStyle/>
                    <a:p>
                      <a:pPr marL="36195" marR="36195" algn="ctr">
                        <a:lnSpc>
                          <a:spcPts val="1400"/>
                        </a:lnSpc>
                        <a:spcBef>
                          <a:spcPts val="100"/>
                        </a:spcBef>
                        <a:spcAft>
                          <a:spcPts val="100"/>
                        </a:spcAft>
                      </a:pPr>
                      <a:r>
                        <a:rPr lang="zh-CN" sz="1800" dirty="0">
                          <a:effectLst/>
                        </a:rPr>
                        <a:t>≤</a:t>
                      </a:r>
                      <a:endParaRPr lang="zh-CN" sz="1800" dirty="0">
                        <a:effectLst/>
                        <a:latin typeface="Times New Roman"/>
                        <a:ea typeface="宋体"/>
                      </a:endParaRPr>
                    </a:p>
                  </a:txBody>
                  <a:tcPr marL="68580" marR="68580" marT="0" marB="0" anchor="ctr"/>
                </a:tc>
                <a:tc>
                  <a:txBody>
                    <a:bodyPr/>
                    <a:lstStyle/>
                    <a:p>
                      <a:pPr marL="36195" marR="36195" algn="ctr">
                        <a:lnSpc>
                          <a:spcPts val="1400"/>
                        </a:lnSpc>
                        <a:spcBef>
                          <a:spcPts val="100"/>
                        </a:spcBef>
                        <a:spcAft>
                          <a:spcPts val="100"/>
                        </a:spcAft>
                      </a:pPr>
                      <a:r>
                        <a:rPr lang="zh-CN" sz="1800" dirty="0">
                          <a:effectLst/>
                        </a:rPr>
                        <a:t>不大于</a:t>
                      </a:r>
                      <a:endParaRPr lang="zh-CN" sz="1800" dirty="0">
                        <a:effectLst/>
                        <a:latin typeface="Times New Roman"/>
                        <a:ea typeface="宋体"/>
                      </a:endParaRPr>
                    </a:p>
                  </a:txBody>
                  <a:tcPr marL="68580" marR="68580" marT="0" marB="0" anchor="ctr"/>
                </a:tc>
              </a:tr>
              <a:tr h="421273">
                <a:tc rowSpan="4">
                  <a:txBody>
                    <a:bodyPr/>
                    <a:lstStyle/>
                    <a:p>
                      <a:pPr marL="36195" marR="36195" algn="ctr">
                        <a:lnSpc>
                          <a:spcPts val="1400"/>
                        </a:lnSpc>
                        <a:spcBef>
                          <a:spcPts val="100"/>
                        </a:spcBef>
                        <a:spcAft>
                          <a:spcPts val="100"/>
                        </a:spcAft>
                      </a:pPr>
                      <a:r>
                        <a:rPr lang="zh-CN" sz="1800" dirty="0">
                          <a:effectLst/>
                        </a:rPr>
                        <a:t>专门的</a:t>
                      </a:r>
                    </a:p>
                    <a:p>
                      <a:pPr marL="36195" marR="36195" algn="ctr">
                        <a:lnSpc>
                          <a:spcPts val="1400"/>
                        </a:lnSpc>
                        <a:spcBef>
                          <a:spcPts val="100"/>
                        </a:spcBef>
                        <a:spcAft>
                          <a:spcPts val="100"/>
                        </a:spcAft>
                      </a:pPr>
                      <a:r>
                        <a:rPr lang="zh-CN" sz="1800" dirty="0">
                          <a:effectLst/>
                        </a:rPr>
                        <a:t>关</a:t>
                      </a:r>
                      <a:r>
                        <a:rPr lang="en-US" sz="1800" dirty="0">
                          <a:effectLst/>
                        </a:rPr>
                        <a:t>  </a:t>
                      </a:r>
                      <a:r>
                        <a:rPr lang="zh-CN" sz="1800" dirty="0">
                          <a:effectLst/>
                        </a:rPr>
                        <a:t>系</a:t>
                      </a:r>
                    </a:p>
                    <a:p>
                      <a:pPr marL="36195" marR="36195" algn="ctr">
                        <a:lnSpc>
                          <a:spcPts val="1400"/>
                        </a:lnSpc>
                        <a:spcBef>
                          <a:spcPts val="100"/>
                        </a:spcBef>
                        <a:spcAft>
                          <a:spcPts val="100"/>
                        </a:spcAft>
                      </a:pPr>
                      <a:r>
                        <a:rPr lang="zh-CN" sz="1800" dirty="0">
                          <a:effectLst/>
                        </a:rPr>
                        <a:t>运</a:t>
                      </a:r>
                      <a:r>
                        <a:rPr lang="en-US" sz="1800" dirty="0">
                          <a:effectLst/>
                        </a:rPr>
                        <a:t>  </a:t>
                      </a:r>
                      <a:r>
                        <a:rPr lang="zh-CN" sz="1800" dirty="0">
                          <a:effectLst/>
                        </a:rPr>
                        <a:t>算</a:t>
                      </a:r>
                      <a:endParaRPr lang="zh-CN" sz="1800" dirty="0">
                        <a:effectLst/>
                        <a:latin typeface="Times New Roman"/>
                        <a:ea typeface="宋体"/>
                      </a:endParaRPr>
                    </a:p>
                  </a:txBody>
                  <a:tcPr marL="68580" marR="68580" marT="0" marB="0" anchor="ctr"/>
                </a:tc>
                <a:tc>
                  <a:txBody>
                    <a:bodyPr/>
                    <a:lstStyle/>
                    <a:p>
                      <a:pPr marL="36195" marR="36195" algn="ctr">
                        <a:lnSpc>
                          <a:spcPts val="1400"/>
                        </a:lnSpc>
                        <a:spcBef>
                          <a:spcPts val="100"/>
                        </a:spcBef>
                        <a:spcAft>
                          <a:spcPts val="100"/>
                        </a:spcAft>
                      </a:pPr>
                      <a:r>
                        <a:rPr lang="zh-CN" sz="1800">
                          <a:effectLst/>
                        </a:rPr>
                        <a:t>σ</a:t>
                      </a:r>
                      <a:endParaRPr lang="zh-CN" sz="1800">
                        <a:effectLst/>
                        <a:latin typeface="Times New Roman"/>
                        <a:ea typeface="宋体"/>
                      </a:endParaRPr>
                    </a:p>
                  </a:txBody>
                  <a:tcPr marL="68580" marR="68580" marT="0" marB="0" anchor="ctr"/>
                </a:tc>
                <a:tc>
                  <a:txBody>
                    <a:bodyPr/>
                    <a:lstStyle/>
                    <a:p>
                      <a:pPr marL="36195" marR="36195" algn="ctr">
                        <a:lnSpc>
                          <a:spcPts val="1400"/>
                        </a:lnSpc>
                        <a:spcBef>
                          <a:spcPts val="100"/>
                        </a:spcBef>
                        <a:spcAft>
                          <a:spcPts val="100"/>
                        </a:spcAft>
                      </a:pPr>
                      <a:r>
                        <a:rPr lang="zh-CN" sz="1800" dirty="0">
                          <a:effectLst/>
                        </a:rPr>
                        <a:t>选择</a:t>
                      </a:r>
                      <a:endParaRPr lang="zh-CN" sz="1800" dirty="0">
                        <a:effectLst/>
                        <a:latin typeface="Times New Roman"/>
                        <a:ea typeface="宋体"/>
                      </a:endParaRPr>
                    </a:p>
                  </a:txBody>
                  <a:tcPr marL="68580" marR="68580" marT="0" marB="0" anchor="ctr"/>
                </a:tc>
                <a:tc vMerge="1">
                  <a:txBody>
                    <a:bodyPr/>
                    <a:lstStyle/>
                    <a:p>
                      <a:endParaRPr lang="zh-CN" altLang="en-US"/>
                    </a:p>
                  </a:txBody>
                  <a:tcPr/>
                </a:tc>
                <a:tc>
                  <a:txBody>
                    <a:bodyPr/>
                    <a:lstStyle/>
                    <a:p>
                      <a:pPr marL="36195" marR="36195" algn="ctr">
                        <a:lnSpc>
                          <a:spcPts val="1400"/>
                        </a:lnSpc>
                        <a:spcBef>
                          <a:spcPts val="100"/>
                        </a:spcBef>
                        <a:spcAft>
                          <a:spcPts val="100"/>
                        </a:spcAft>
                      </a:pPr>
                      <a:r>
                        <a:rPr lang="zh-CN" sz="1800" dirty="0">
                          <a:effectLst/>
                        </a:rPr>
                        <a:t>≠</a:t>
                      </a:r>
                      <a:endParaRPr lang="zh-CN" sz="1800" dirty="0">
                        <a:effectLst/>
                        <a:latin typeface="Times New Roman"/>
                        <a:ea typeface="宋体"/>
                      </a:endParaRPr>
                    </a:p>
                  </a:txBody>
                  <a:tcPr marL="68580" marR="68580" marT="0" marB="0" anchor="ctr"/>
                </a:tc>
                <a:tc>
                  <a:txBody>
                    <a:bodyPr/>
                    <a:lstStyle/>
                    <a:p>
                      <a:pPr marL="36195" marR="36195" algn="ctr">
                        <a:lnSpc>
                          <a:spcPts val="1400"/>
                        </a:lnSpc>
                        <a:spcBef>
                          <a:spcPts val="100"/>
                        </a:spcBef>
                        <a:spcAft>
                          <a:spcPts val="100"/>
                        </a:spcAft>
                      </a:pPr>
                      <a:r>
                        <a:rPr lang="zh-CN" sz="1800" dirty="0">
                          <a:effectLst/>
                        </a:rPr>
                        <a:t>不等于</a:t>
                      </a:r>
                      <a:endParaRPr lang="zh-CN" sz="1800" dirty="0">
                        <a:effectLst/>
                        <a:latin typeface="Times New Roman"/>
                        <a:ea typeface="宋体"/>
                      </a:endParaRPr>
                    </a:p>
                  </a:txBody>
                  <a:tcPr marL="68580" marR="68580" marT="0" marB="0" anchor="ctr"/>
                </a:tc>
              </a:tr>
              <a:tr h="421273">
                <a:tc vMerge="1">
                  <a:txBody>
                    <a:bodyPr/>
                    <a:lstStyle/>
                    <a:p>
                      <a:endParaRPr lang="zh-CN" altLang="en-US"/>
                    </a:p>
                  </a:txBody>
                  <a:tcPr/>
                </a:tc>
                <a:tc>
                  <a:txBody>
                    <a:bodyPr/>
                    <a:lstStyle/>
                    <a:p>
                      <a:pPr marL="36195" marR="36195" algn="ctr">
                        <a:lnSpc>
                          <a:spcPts val="1400"/>
                        </a:lnSpc>
                        <a:spcBef>
                          <a:spcPts val="100"/>
                        </a:spcBef>
                        <a:spcAft>
                          <a:spcPts val="100"/>
                        </a:spcAft>
                      </a:pPr>
                      <a:r>
                        <a:rPr lang="zh-CN" sz="1800">
                          <a:effectLst/>
                        </a:rPr>
                        <a:t>π</a:t>
                      </a:r>
                      <a:endParaRPr lang="zh-CN" sz="1800">
                        <a:effectLst/>
                        <a:latin typeface="Times New Roman"/>
                        <a:ea typeface="宋体"/>
                      </a:endParaRPr>
                    </a:p>
                  </a:txBody>
                  <a:tcPr marL="68580" marR="68580" marT="0" marB="0" anchor="ctr"/>
                </a:tc>
                <a:tc>
                  <a:txBody>
                    <a:bodyPr/>
                    <a:lstStyle/>
                    <a:p>
                      <a:pPr marL="36195" marR="36195" algn="ctr">
                        <a:lnSpc>
                          <a:spcPts val="1400"/>
                        </a:lnSpc>
                        <a:spcBef>
                          <a:spcPts val="100"/>
                        </a:spcBef>
                        <a:spcAft>
                          <a:spcPts val="100"/>
                        </a:spcAft>
                      </a:pPr>
                      <a:r>
                        <a:rPr lang="zh-CN" sz="1800">
                          <a:effectLst/>
                        </a:rPr>
                        <a:t>投影</a:t>
                      </a:r>
                      <a:endParaRPr lang="zh-CN" sz="1800">
                        <a:effectLst/>
                        <a:latin typeface="Times New Roman"/>
                        <a:ea typeface="宋体"/>
                      </a:endParaRPr>
                    </a:p>
                  </a:txBody>
                  <a:tcPr marL="68580" marR="68580" marT="0" marB="0" anchor="ctr"/>
                </a:tc>
                <a:tc rowSpan="3">
                  <a:txBody>
                    <a:bodyPr/>
                    <a:lstStyle/>
                    <a:p>
                      <a:pPr marL="36195" marR="36195" algn="ctr">
                        <a:lnSpc>
                          <a:spcPts val="1400"/>
                        </a:lnSpc>
                        <a:spcBef>
                          <a:spcPts val="100"/>
                        </a:spcBef>
                        <a:spcAft>
                          <a:spcPts val="100"/>
                        </a:spcAft>
                      </a:pPr>
                      <a:r>
                        <a:rPr lang="zh-CN" sz="1800">
                          <a:effectLst/>
                        </a:rPr>
                        <a:t>逻</a:t>
                      </a:r>
                      <a:r>
                        <a:rPr lang="en-US" sz="1800">
                          <a:effectLst/>
                        </a:rPr>
                        <a:t>  </a:t>
                      </a:r>
                      <a:r>
                        <a:rPr lang="zh-CN" sz="1800">
                          <a:effectLst/>
                        </a:rPr>
                        <a:t>辑</a:t>
                      </a:r>
                    </a:p>
                    <a:p>
                      <a:pPr marL="36195" marR="36195" algn="ctr">
                        <a:lnSpc>
                          <a:spcPts val="1400"/>
                        </a:lnSpc>
                        <a:spcBef>
                          <a:spcPts val="100"/>
                        </a:spcBef>
                        <a:spcAft>
                          <a:spcPts val="100"/>
                        </a:spcAft>
                      </a:pPr>
                      <a:r>
                        <a:rPr lang="zh-CN" sz="1800">
                          <a:effectLst/>
                        </a:rPr>
                        <a:t>运</a:t>
                      </a:r>
                      <a:r>
                        <a:rPr lang="en-US" sz="1800">
                          <a:effectLst/>
                        </a:rPr>
                        <a:t>  </a:t>
                      </a:r>
                      <a:r>
                        <a:rPr lang="zh-CN" sz="1800">
                          <a:effectLst/>
                        </a:rPr>
                        <a:t>算</a:t>
                      </a:r>
                      <a:endParaRPr lang="zh-CN" sz="1800">
                        <a:effectLst/>
                        <a:latin typeface="Times New Roman"/>
                        <a:ea typeface="宋体"/>
                      </a:endParaRPr>
                    </a:p>
                  </a:txBody>
                  <a:tcPr marL="68580" marR="68580" marT="0" marB="0" anchor="ctr"/>
                </a:tc>
                <a:tc>
                  <a:txBody>
                    <a:bodyPr/>
                    <a:lstStyle/>
                    <a:p>
                      <a:pPr marL="36195" marR="36195" algn="ctr">
                        <a:lnSpc>
                          <a:spcPts val="1400"/>
                        </a:lnSpc>
                        <a:spcBef>
                          <a:spcPts val="100"/>
                        </a:spcBef>
                        <a:spcAft>
                          <a:spcPts val="100"/>
                        </a:spcAft>
                      </a:pPr>
                      <a:r>
                        <a:rPr lang="zh-CN" sz="1800" dirty="0">
                          <a:effectLst/>
                        </a:rPr>
                        <a:t>ᄀ</a:t>
                      </a:r>
                      <a:endParaRPr lang="zh-CN" sz="1800" dirty="0">
                        <a:effectLst/>
                        <a:latin typeface="Times New Roman"/>
                        <a:ea typeface="宋体"/>
                      </a:endParaRPr>
                    </a:p>
                  </a:txBody>
                  <a:tcPr marL="68580" marR="68580" marT="0" marB="0" anchor="ctr"/>
                </a:tc>
                <a:tc>
                  <a:txBody>
                    <a:bodyPr/>
                    <a:lstStyle/>
                    <a:p>
                      <a:pPr marL="36195" marR="36195" algn="ctr">
                        <a:lnSpc>
                          <a:spcPts val="1400"/>
                        </a:lnSpc>
                        <a:spcBef>
                          <a:spcPts val="100"/>
                        </a:spcBef>
                        <a:spcAft>
                          <a:spcPts val="100"/>
                        </a:spcAft>
                      </a:pPr>
                      <a:r>
                        <a:rPr lang="zh-CN" sz="1800" dirty="0">
                          <a:effectLst/>
                        </a:rPr>
                        <a:t>非</a:t>
                      </a:r>
                      <a:endParaRPr lang="zh-CN" sz="1800" dirty="0">
                        <a:effectLst/>
                        <a:latin typeface="Times New Roman"/>
                        <a:ea typeface="宋体"/>
                      </a:endParaRPr>
                    </a:p>
                  </a:txBody>
                  <a:tcPr marL="68580" marR="68580" marT="0" marB="0" anchor="ctr"/>
                </a:tc>
              </a:tr>
              <a:tr h="421273">
                <a:tc vMerge="1">
                  <a:txBody>
                    <a:bodyPr/>
                    <a:lstStyle/>
                    <a:p>
                      <a:endParaRPr lang="zh-CN" altLang="en-US"/>
                    </a:p>
                  </a:txBody>
                  <a:tcPr/>
                </a:tc>
                <a:tc>
                  <a:txBody>
                    <a:bodyPr/>
                    <a:lstStyle/>
                    <a:p>
                      <a:pPr marL="36195" marR="36195" algn="ctr">
                        <a:lnSpc>
                          <a:spcPts val="1400"/>
                        </a:lnSpc>
                        <a:spcBef>
                          <a:spcPts val="100"/>
                        </a:spcBef>
                        <a:spcAft>
                          <a:spcPts val="100"/>
                        </a:spcAft>
                      </a:pPr>
                      <a:r>
                        <a:rPr lang="zh-CN" sz="1800">
                          <a:effectLst/>
                        </a:rPr>
                        <a:t>∞</a:t>
                      </a:r>
                      <a:endParaRPr lang="zh-CN" sz="1800">
                        <a:effectLst/>
                        <a:latin typeface="Times New Roman"/>
                        <a:ea typeface="宋体"/>
                      </a:endParaRPr>
                    </a:p>
                  </a:txBody>
                  <a:tcPr marL="68580" marR="68580" marT="0" marB="0" anchor="ctr"/>
                </a:tc>
                <a:tc>
                  <a:txBody>
                    <a:bodyPr/>
                    <a:lstStyle/>
                    <a:p>
                      <a:pPr marL="36195" marR="36195" algn="ctr">
                        <a:lnSpc>
                          <a:spcPts val="1400"/>
                        </a:lnSpc>
                        <a:spcBef>
                          <a:spcPts val="100"/>
                        </a:spcBef>
                        <a:spcAft>
                          <a:spcPts val="100"/>
                        </a:spcAft>
                      </a:pPr>
                      <a:r>
                        <a:rPr lang="zh-CN" sz="1800">
                          <a:effectLst/>
                        </a:rPr>
                        <a:t>连接</a:t>
                      </a:r>
                      <a:endParaRPr lang="zh-CN" sz="1800">
                        <a:effectLst/>
                        <a:latin typeface="Times New Roman"/>
                        <a:ea typeface="宋体"/>
                      </a:endParaRPr>
                    </a:p>
                  </a:txBody>
                  <a:tcPr marL="68580" marR="68580" marT="0" marB="0" anchor="ctr"/>
                </a:tc>
                <a:tc vMerge="1">
                  <a:txBody>
                    <a:bodyPr/>
                    <a:lstStyle/>
                    <a:p>
                      <a:endParaRPr lang="zh-CN" altLang="en-US"/>
                    </a:p>
                  </a:txBody>
                  <a:tcPr/>
                </a:tc>
                <a:tc>
                  <a:txBody>
                    <a:bodyPr/>
                    <a:lstStyle/>
                    <a:p>
                      <a:pPr marL="36195" marR="36195" algn="ctr">
                        <a:lnSpc>
                          <a:spcPts val="1400"/>
                        </a:lnSpc>
                        <a:spcBef>
                          <a:spcPts val="100"/>
                        </a:spcBef>
                        <a:spcAft>
                          <a:spcPts val="100"/>
                        </a:spcAft>
                      </a:pPr>
                      <a:r>
                        <a:rPr lang="zh-CN" sz="1800" dirty="0">
                          <a:effectLst/>
                        </a:rPr>
                        <a:t>∧</a:t>
                      </a:r>
                      <a:endParaRPr lang="zh-CN" sz="1800" dirty="0">
                        <a:effectLst/>
                        <a:latin typeface="Times New Roman"/>
                        <a:ea typeface="宋体"/>
                      </a:endParaRPr>
                    </a:p>
                  </a:txBody>
                  <a:tcPr marL="68580" marR="68580" marT="0" marB="0" anchor="ctr"/>
                </a:tc>
                <a:tc>
                  <a:txBody>
                    <a:bodyPr/>
                    <a:lstStyle/>
                    <a:p>
                      <a:pPr marL="36195" marR="36195" algn="ctr">
                        <a:lnSpc>
                          <a:spcPts val="1400"/>
                        </a:lnSpc>
                        <a:spcBef>
                          <a:spcPts val="100"/>
                        </a:spcBef>
                        <a:spcAft>
                          <a:spcPts val="100"/>
                        </a:spcAft>
                      </a:pPr>
                      <a:r>
                        <a:rPr lang="zh-CN" sz="1800" dirty="0">
                          <a:effectLst/>
                        </a:rPr>
                        <a:t>与</a:t>
                      </a:r>
                      <a:endParaRPr lang="zh-CN" sz="1800" dirty="0">
                        <a:effectLst/>
                        <a:latin typeface="Times New Roman"/>
                        <a:ea typeface="宋体"/>
                      </a:endParaRPr>
                    </a:p>
                  </a:txBody>
                  <a:tcPr marL="68580" marR="68580" marT="0" marB="0" anchor="ctr"/>
                </a:tc>
              </a:tr>
              <a:tr h="421273">
                <a:tc vMerge="1">
                  <a:txBody>
                    <a:bodyPr/>
                    <a:lstStyle/>
                    <a:p>
                      <a:endParaRPr lang="zh-CN" altLang="en-US"/>
                    </a:p>
                  </a:txBody>
                  <a:tcPr/>
                </a:tc>
                <a:tc>
                  <a:txBody>
                    <a:bodyPr/>
                    <a:lstStyle/>
                    <a:p>
                      <a:pPr marL="36195" marR="36195" algn="ctr">
                        <a:lnSpc>
                          <a:spcPts val="1400"/>
                        </a:lnSpc>
                        <a:spcBef>
                          <a:spcPts val="100"/>
                        </a:spcBef>
                        <a:spcAft>
                          <a:spcPts val="100"/>
                        </a:spcAft>
                      </a:pPr>
                      <a:r>
                        <a:rPr lang="zh-CN" sz="1800">
                          <a:effectLst/>
                        </a:rPr>
                        <a:t>÷</a:t>
                      </a:r>
                      <a:endParaRPr lang="zh-CN" sz="1800">
                        <a:effectLst/>
                        <a:latin typeface="Times New Roman"/>
                        <a:ea typeface="宋体"/>
                      </a:endParaRPr>
                    </a:p>
                  </a:txBody>
                  <a:tcPr marL="68580" marR="68580" marT="0" marB="0" anchor="ctr"/>
                </a:tc>
                <a:tc>
                  <a:txBody>
                    <a:bodyPr/>
                    <a:lstStyle/>
                    <a:p>
                      <a:pPr marL="36195" marR="36195" algn="ctr">
                        <a:lnSpc>
                          <a:spcPts val="1400"/>
                        </a:lnSpc>
                        <a:spcBef>
                          <a:spcPts val="100"/>
                        </a:spcBef>
                        <a:spcAft>
                          <a:spcPts val="100"/>
                        </a:spcAft>
                      </a:pPr>
                      <a:r>
                        <a:rPr lang="zh-CN" sz="1800" dirty="0">
                          <a:effectLst/>
                        </a:rPr>
                        <a:t>除</a:t>
                      </a:r>
                      <a:endParaRPr lang="zh-CN" sz="1800" dirty="0">
                        <a:effectLst/>
                        <a:latin typeface="Times New Roman"/>
                        <a:ea typeface="宋体"/>
                      </a:endParaRPr>
                    </a:p>
                  </a:txBody>
                  <a:tcPr marL="68580" marR="68580" marT="0" marB="0" anchor="ctr"/>
                </a:tc>
                <a:tc vMerge="1">
                  <a:txBody>
                    <a:bodyPr/>
                    <a:lstStyle/>
                    <a:p>
                      <a:endParaRPr lang="zh-CN" altLang="en-US"/>
                    </a:p>
                  </a:txBody>
                  <a:tcPr/>
                </a:tc>
                <a:tc>
                  <a:txBody>
                    <a:bodyPr/>
                    <a:lstStyle/>
                    <a:p>
                      <a:pPr marL="36195" marR="36195" algn="ctr">
                        <a:lnSpc>
                          <a:spcPts val="1400"/>
                        </a:lnSpc>
                        <a:spcBef>
                          <a:spcPts val="100"/>
                        </a:spcBef>
                        <a:spcAft>
                          <a:spcPts val="100"/>
                        </a:spcAft>
                      </a:pPr>
                      <a:r>
                        <a:rPr lang="zh-CN" sz="1800" dirty="0">
                          <a:effectLst/>
                        </a:rPr>
                        <a:t>∨</a:t>
                      </a:r>
                      <a:endParaRPr lang="zh-CN" sz="1800" dirty="0">
                        <a:effectLst/>
                        <a:latin typeface="Times New Roman"/>
                        <a:ea typeface="宋体"/>
                      </a:endParaRPr>
                    </a:p>
                  </a:txBody>
                  <a:tcPr marL="68580" marR="68580" marT="0" marB="0" anchor="ctr"/>
                </a:tc>
                <a:tc>
                  <a:txBody>
                    <a:bodyPr/>
                    <a:lstStyle/>
                    <a:p>
                      <a:pPr marL="36195" marR="36195" algn="ctr">
                        <a:lnSpc>
                          <a:spcPts val="1400"/>
                        </a:lnSpc>
                        <a:spcBef>
                          <a:spcPts val="100"/>
                        </a:spcBef>
                        <a:spcAft>
                          <a:spcPts val="100"/>
                        </a:spcAft>
                      </a:pPr>
                      <a:r>
                        <a:rPr lang="zh-CN" sz="1800" dirty="0">
                          <a:effectLst/>
                        </a:rPr>
                        <a:t>或</a:t>
                      </a:r>
                      <a:endParaRPr lang="zh-CN" sz="1800" dirty="0">
                        <a:effectLst/>
                        <a:latin typeface="Times New Roman"/>
                        <a:ea typeface="宋体"/>
                      </a:endParaRPr>
                    </a:p>
                  </a:txBody>
                  <a:tcPr marL="68580" marR="68580" marT="0" marB="0" anchor="ctr"/>
                </a:tc>
              </a:tr>
            </a:tbl>
          </a:graphicData>
        </a:graphic>
      </p:graphicFrame>
    </p:spTree>
    <p:extLst>
      <p:ext uri="{BB962C8B-B14F-4D97-AF65-F5344CB8AC3E}">
        <p14:creationId xmlns:p14="http://schemas.microsoft.com/office/powerpoint/2010/main" val="2324849098"/>
      </p:ext>
    </p:extLst>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2646878"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关系代数概述</a:t>
            </a:r>
          </a:p>
        </p:txBody>
      </p:sp>
      <p:sp>
        <p:nvSpPr>
          <p:cNvPr id="137" name="文本框 136"/>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01</a:t>
            </a:r>
            <a:endParaRPr lang="zh-CN" altLang="en-US" sz="2400" b="1" dirty="0">
              <a:solidFill>
                <a:srgbClr val="FFFFFF"/>
              </a:solidFill>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grpSp>
        <p:nvGrpSpPr>
          <p:cNvPr id="6" name="组合 5"/>
          <p:cNvGrpSpPr/>
          <p:nvPr/>
        </p:nvGrpSpPr>
        <p:grpSpPr>
          <a:xfrm>
            <a:off x="1046479" y="1242060"/>
            <a:ext cx="10164279" cy="2907348"/>
            <a:chOff x="1088299" y="4213143"/>
            <a:chExt cx="2241974" cy="2907429"/>
          </a:xfrm>
        </p:grpSpPr>
        <p:sp>
          <p:nvSpPr>
            <p:cNvPr id="7" name="矩形 6"/>
            <p:cNvSpPr/>
            <p:nvPr/>
          </p:nvSpPr>
          <p:spPr>
            <a:xfrm>
              <a:off x="1088299" y="4658290"/>
              <a:ext cx="2166179" cy="2462282"/>
            </a:xfrm>
            <a:prstGeom prst="rect">
              <a:avLst/>
            </a:prstGeom>
          </p:spPr>
          <p:txBody>
            <a:bodyPr wrap="square">
              <a:spAutoFit/>
              <a:scene3d>
                <a:camera prst="orthographicFront"/>
                <a:lightRig rig="threePt" dir="t"/>
              </a:scene3d>
              <a:sp3d contourW="6350"/>
            </a:bodyPr>
            <a:lstStyle/>
            <a:p>
              <a:r>
                <a:rPr lang="zh-CN" altLang="en-US" sz="1400" dirty="0">
                  <a:solidFill>
                    <a:srgbClr val="000000"/>
                  </a:solidFill>
                  <a:latin typeface="Courier New" panose="02070309020205020404" charset="0"/>
                  <a:ea typeface="宋体" panose="02010600030101010101" pitchFamily="2" charset="-122"/>
                  <a:sym typeface="+mn-ea"/>
                </a:rPr>
                <a:t>（</a:t>
              </a:r>
              <a:r>
                <a:rPr lang="en-US" altLang="zh-CN" sz="1400" dirty="0">
                  <a:solidFill>
                    <a:srgbClr val="000000"/>
                  </a:solidFill>
                  <a:latin typeface="Courier New" panose="02070309020205020404" charset="0"/>
                  <a:ea typeface="宋体" panose="02010600030101010101" pitchFamily="2" charset="-122"/>
                  <a:sym typeface="+mn-ea"/>
                </a:rPr>
                <a:t>1</a:t>
              </a:r>
              <a:r>
                <a:rPr lang="zh-CN" altLang="en-US" sz="1400" dirty="0">
                  <a:solidFill>
                    <a:srgbClr val="000000"/>
                  </a:solidFill>
                  <a:latin typeface="Courier New" panose="02070309020205020404" charset="0"/>
                  <a:ea typeface="宋体" panose="02010600030101010101" pitchFamily="2" charset="-122"/>
                  <a:sym typeface="+mn-ea"/>
                </a:rPr>
                <a:t>）元组和分量：假定关系模式为</a:t>
              </a:r>
              <a:r>
                <a:rPr lang="en-US" altLang="zh-CN" sz="1400" dirty="0">
                  <a:solidFill>
                    <a:srgbClr val="000000"/>
                  </a:solidFill>
                  <a:latin typeface="Courier New" panose="02070309020205020404" charset="0"/>
                  <a:ea typeface="宋体" panose="02010600030101010101" pitchFamily="2" charset="-122"/>
                  <a:sym typeface="+mn-ea"/>
                </a:rPr>
                <a:t>R(A</a:t>
              </a:r>
              <a:r>
                <a:rPr lang="en-US" altLang="zh-CN" sz="1400" baseline="-25000" dirty="0">
                  <a:solidFill>
                    <a:srgbClr val="000000"/>
                  </a:solidFill>
                  <a:latin typeface="Courier New" panose="02070309020205020404" charset="0"/>
                  <a:ea typeface="宋体" panose="02010600030101010101" pitchFamily="2" charset="-122"/>
                  <a:sym typeface="+mn-ea"/>
                </a:rPr>
                <a:t>1</a:t>
              </a:r>
              <a:r>
                <a:rPr lang="zh-CN" altLang="en-US" sz="1400" dirty="0">
                  <a:solidFill>
                    <a:srgbClr val="000000"/>
                  </a:solidFill>
                  <a:latin typeface="Courier New" panose="02070309020205020404" charset="0"/>
                  <a:ea typeface="宋体" panose="02010600030101010101" pitchFamily="2" charset="-122"/>
                  <a:sym typeface="+mn-ea"/>
                </a:rPr>
                <a:t>，</a:t>
              </a:r>
              <a:r>
                <a:rPr lang="en-US" altLang="zh-CN" sz="1400" dirty="0">
                  <a:solidFill>
                    <a:srgbClr val="000000"/>
                  </a:solidFill>
                  <a:latin typeface="Courier New" panose="02070309020205020404" charset="0"/>
                  <a:ea typeface="宋体" panose="02010600030101010101" pitchFamily="2" charset="-122"/>
                  <a:sym typeface="+mn-ea"/>
                </a:rPr>
                <a:t>A</a:t>
              </a:r>
              <a:r>
                <a:rPr lang="en-US" altLang="zh-CN" sz="1400" baseline="-25000" dirty="0">
                  <a:solidFill>
                    <a:srgbClr val="000000"/>
                  </a:solidFill>
                  <a:latin typeface="Courier New" panose="02070309020205020404" charset="0"/>
                  <a:ea typeface="宋体" panose="02010600030101010101" pitchFamily="2" charset="-122"/>
                  <a:sym typeface="+mn-ea"/>
                </a:rPr>
                <a:t>2</a:t>
              </a:r>
              <a:r>
                <a:rPr lang="zh-CN" altLang="en-US" sz="1400" dirty="0">
                  <a:solidFill>
                    <a:srgbClr val="000000"/>
                  </a:solidFill>
                  <a:latin typeface="Courier New" panose="02070309020205020404" charset="0"/>
                  <a:ea typeface="宋体" panose="02010600030101010101" pitchFamily="2" charset="-122"/>
                  <a:sym typeface="+mn-ea"/>
                </a:rPr>
                <a:t>，</a:t>
              </a:r>
              <a:r>
                <a:rPr lang="en-US" altLang="zh-CN" sz="1400" dirty="0">
                  <a:solidFill>
                    <a:srgbClr val="000000"/>
                  </a:solidFill>
                  <a:latin typeface="Courier New" panose="02070309020205020404" charset="0"/>
                  <a:ea typeface="宋体" panose="02010600030101010101" pitchFamily="2" charset="-122"/>
                  <a:sym typeface="+mn-ea"/>
                </a:rPr>
                <a:t>…</a:t>
              </a:r>
              <a:r>
                <a:rPr lang="zh-CN" altLang="en-US" sz="1400" dirty="0">
                  <a:solidFill>
                    <a:srgbClr val="000000"/>
                  </a:solidFill>
                  <a:latin typeface="Courier New" panose="02070309020205020404" charset="0"/>
                  <a:ea typeface="宋体" panose="02010600030101010101" pitchFamily="2" charset="-122"/>
                  <a:sym typeface="+mn-ea"/>
                </a:rPr>
                <a:t>，</a:t>
              </a:r>
              <a:r>
                <a:rPr lang="en-US" altLang="zh-CN" sz="1400" dirty="0">
                  <a:solidFill>
                    <a:srgbClr val="000000"/>
                  </a:solidFill>
                  <a:latin typeface="Courier New" panose="02070309020205020404" charset="0"/>
                  <a:ea typeface="宋体" panose="02010600030101010101" pitchFamily="2" charset="-122"/>
                  <a:sym typeface="+mn-ea"/>
                </a:rPr>
                <a:t>A</a:t>
              </a:r>
              <a:r>
                <a:rPr lang="en-US" altLang="zh-CN" sz="1400" baseline="-25000" dirty="0">
                  <a:solidFill>
                    <a:srgbClr val="000000"/>
                  </a:solidFill>
                  <a:latin typeface="Courier New" panose="02070309020205020404" charset="0"/>
                  <a:ea typeface="宋体" panose="02010600030101010101" pitchFamily="2" charset="-122"/>
                  <a:sym typeface="+mn-ea"/>
                </a:rPr>
                <a:t>n</a:t>
              </a:r>
              <a:r>
                <a:rPr lang="zh-CN" altLang="en-US" sz="1400" dirty="0">
                  <a:solidFill>
                    <a:srgbClr val="000000"/>
                  </a:solidFill>
                  <a:latin typeface="Courier New" panose="02070309020205020404" charset="0"/>
                  <a:ea typeface="宋体" panose="02010600030101010101" pitchFamily="2" charset="-122"/>
                  <a:sym typeface="+mn-ea"/>
                </a:rPr>
                <a:t>），它的一个关系设为</a:t>
              </a:r>
              <a:r>
                <a:rPr lang="en-US" altLang="zh-CN" sz="1400" dirty="0">
                  <a:solidFill>
                    <a:srgbClr val="000000"/>
                  </a:solidFill>
                  <a:latin typeface="Courier New" panose="02070309020205020404" charset="0"/>
                  <a:ea typeface="宋体" panose="02010600030101010101" pitchFamily="2" charset="-122"/>
                  <a:sym typeface="+mn-ea"/>
                </a:rPr>
                <a:t>R</a:t>
              </a:r>
              <a:r>
                <a:rPr lang="zh-CN" altLang="en-US" sz="1400" dirty="0">
                  <a:solidFill>
                    <a:srgbClr val="000000"/>
                  </a:solidFill>
                  <a:latin typeface="Courier New" panose="02070309020205020404" charset="0"/>
                  <a:ea typeface="宋体" panose="02010600030101010101" pitchFamily="2" charset="-122"/>
                  <a:sym typeface="+mn-ea"/>
                </a:rPr>
                <a:t>，</a:t>
              </a:r>
              <a:r>
                <a:rPr lang="en-US" altLang="zh-CN" sz="1400" dirty="0" err="1">
                  <a:solidFill>
                    <a:srgbClr val="000000"/>
                  </a:solidFill>
                  <a:latin typeface="Courier New" panose="02070309020205020404" charset="0"/>
                  <a:ea typeface="宋体" panose="02010600030101010101" pitchFamily="2" charset="-122"/>
                  <a:sym typeface="+mn-ea"/>
                </a:rPr>
                <a:t>t∈R</a:t>
              </a:r>
              <a:r>
                <a:rPr lang="zh-CN" altLang="en-US" sz="1400" dirty="0">
                  <a:solidFill>
                    <a:srgbClr val="000000"/>
                  </a:solidFill>
                  <a:latin typeface="Courier New" panose="02070309020205020404" charset="0"/>
                  <a:ea typeface="宋体" panose="02010600030101010101" pitchFamily="2" charset="-122"/>
                  <a:sym typeface="+mn-ea"/>
                </a:rPr>
                <a:t>表示</a:t>
              </a:r>
              <a:r>
                <a:rPr lang="en-US" altLang="zh-CN" sz="1400" dirty="0">
                  <a:solidFill>
                    <a:srgbClr val="000000"/>
                  </a:solidFill>
                  <a:latin typeface="Courier New" panose="02070309020205020404" charset="0"/>
                  <a:ea typeface="宋体" panose="02010600030101010101" pitchFamily="2" charset="-122"/>
                  <a:sym typeface="+mn-ea"/>
                </a:rPr>
                <a:t>t</a:t>
              </a:r>
              <a:r>
                <a:rPr lang="zh-CN" altLang="en-US" sz="1400" dirty="0">
                  <a:solidFill>
                    <a:srgbClr val="000000"/>
                  </a:solidFill>
                  <a:latin typeface="Courier New" panose="02070309020205020404" charset="0"/>
                  <a:ea typeface="宋体" panose="02010600030101010101" pitchFamily="2" charset="-122"/>
                  <a:sym typeface="+mn-ea"/>
                </a:rPr>
                <a:t>是</a:t>
              </a:r>
              <a:r>
                <a:rPr lang="en-US" altLang="zh-CN" sz="1400" dirty="0">
                  <a:solidFill>
                    <a:srgbClr val="000000"/>
                  </a:solidFill>
                  <a:latin typeface="Courier New" panose="02070309020205020404" charset="0"/>
                  <a:ea typeface="宋体" panose="02010600030101010101" pitchFamily="2" charset="-122"/>
                  <a:sym typeface="+mn-ea"/>
                </a:rPr>
                <a:t>R</a:t>
              </a:r>
              <a:r>
                <a:rPr lang="zh-CN" altLang="en-US" sz="1400" dirty="0">
                  <a:solidFill>
                    <a:srgbClr val="000000"/>
                  </a:solidFill>
                  <a:latin typeface="Courier New" panose="02070309020205020404" charset="0"/>
                  <a:ea typeface="宋体" panose="02010600030101010101" pitchFamily="2" charset="-122"/>
                  <a:sym typeface="+mn-ea"/>
                </a:rPr>
                <a:t>的一个元组，</a:t>
              </a:r>
              <a:r>
                <a:rPr lang="en-US" altLang="zh-CN" sz="1400" dirty="0">
                  <a:solidFill>
                    <a:srgbClr val="000000"/>
                  </a:solidFill>
                  <a:latin typeface="Courier New" panose="02070309020205020404" charset="0"/>
                  <a:ea typeface="宋体" panose="02010600030101010101" pitchFamily="2" charset="-122"/>
                  <a:sym typeface="+mn-ea"/>
                </a:rPr>
                <a:t>t[A</a:t>
              </a:r>
              <a:r>
                <a:rPr lang="en-US" altLang="zh-CN" sz="1400" baseline="-25000" dirty="0">
                  <a:solidFill>
                    <a:srgbClr val="000000"/>
                  </a:solidFill>
                  <a:latin typeface="Courier New" panose="02070309020205020404" charset="0"/>
                  <a:ea typeface="宋体" panose="02010600030101010101" pitchFamily="2" charset="-122"/>
                  <a:sym typeface="+mn-ea"/>
                </a:rPr>
                <a:t>i</a:t>
              </a:r>
              <a:r>
                <a:rPr lang="en-US" altLang="zh-CN" sz="1400" dirty="0">
                  <a:solidFill>
                    <a:srgbClr val="000000"/>
                  </a:solidFill>
                  <a:latin typeface="Courier New" panose="02070309020205020404" charset="0"/>
                  <a:ea typeface="宋体" panose="02010600030101010101" pitchFamily="2" charset="-122"/>
                  <a:sym typeface="+mn-ea"/>
                </a:rPr>
                <a:t>]</a:t>
              </a:r>
              <a:r>
                <a:rPr lang="zh-CN" altLang="en-US" sz="1400" dirty="0">
                  <a:solidFill>
                    <a:srgbClr val="000000"/>
                  </a:solidFill>
                  <a:latin typeface="Courier New" panose="02070309020205020404" charset="0"/>
                  <a:ea typeface="宋体" panose="02010600030101010101" pitchFamily="2" charset="-122"/>
                  <a:sym typeface="+mn-ea"/>
                </a:rPr>
                <a:t>则表示元组</a:t>
              </a:r>
              <a:r>
                <a:rPr lang="en-US" altLang="zh-CN" sz="1400" dirty="0">
                  <a:solidFill>
                    <a:srgbClr val="000000"/>
                  </a:solidFill>
                  <a:latin typeface="Courier New" panose="02070309020205020404" charset="0"/>
                  <a:ea typeface="宋体" panose="02010600030101010101" pitchFamily="2" charset="-122"/>
                  <a:sym typeface="+mn-ea"/>
                </a:rPr>
                <a:t>t</a:t>
              </a:r>
              <a:r>
                <a:rPr lang="zh-CN" altLang="en-US" sz="1400" dirty="0">
                  <a:solidFill>
                    <a:srgbClr val="000000"/>
                  </a:solidFill>
                  <a:latin typeface="Courier New" panose="02070309020205020404" charset="0"/>
                  <a:ea typeface="宋体" panose="02010600030101010101" pitchFamily="2" charset="-122"/>
                  <a:sym typeface="+mn-ea"/>
                </a:rPr>
                <a:t>中相应属性</a:t>
              </a:r>
              <a:r>
                <a:rPr lang="en-US" altLang="zh-CN" sz="1400" dirty="0">
                  <a:solidFill>
                    <a:srgbClr val="000000"/>
                  </a:solidFill>
                  <a:latin typeface="Courier New" panose="02070309020205020404" charset="0"/>
                  <a:ea typeface="宋体" panose="02010600030101010101" pitchFamily="2" charset="-122"/>
                  <a:sym typeface="+mn-ea"/>
                </a:rPr>
                <a:t>Ai</a:t>
              </a:r>
              <a:r>
                <a:rPr lang="zh-CN" altLang="en-US" sz="1400" dirty="0">
                  <a:solidFill>
                    <a:srgbClr val="000000"/>
                  </a:solidFill>
                  <a:latin typeface="Courier New" panose="02070309020205020404" charset="0"/>
                  <a:ea typeface="宋体" panose="02010600030101010101" pitchFamily="2" charset="-122"/>
                  <a:sym typeface="+mn-ea"/>
                </a:rPr>
                <a:t>的一个分量（属性值）。</a:t>
              </a:r>
            </a:p>
            <a:p>
              <a:r>
                <a:rPr lang="zh-CN" altLang="en-US" sz="1400" dirty="0">
                  <a:solidFill>
                    <a:srgbClr val="000000"/>
                  </a:solidFill>
                  <a:latin typeface="Courier New" panose="02070309020205020404" charset="0"/>
                  <a:ea typeface="宋体" panose="02010600030101010101" pitchFamily="2" charset="-122"/>
                  <a:sym typeface="+mn-ea"/>
                </a:rPr>
                <a:t>（</a:t>
              </a:r>
              <a:r>
                <a:rPr lang="en-US" altLang="zh-CN" sz="1400" dirty="0">
                  <a:solidFill>
                    <a:srgbClr val="000000"/>
                  </a:solidFill>
                  <a:latin typeface="Courier New" panose="02070309020205020404" charset="0"/>
                  <a:ea typeface="宋体" panose="02010600030101010101" pitchFamily="2" charset="-122"/>
                  <a:sym typeface="+mn-ea"/>
                </a:rPr>
                <a:t>2</a:t>
              </a:r>
              <a:r>
                <a:rPr lang="zh-CN" altLang="en-US" sz="1400" dirty="0">
                  <a:solidFill>
                    <a:srgbClr val="000000"/>
                  </a:solidFill>
                  <a:latin typeface="Courier New" panose="02070309020205020404" charset="0"/>
                  <a:ea typeface="宋体" panose="02010600030101010101" pitchFamily="2" charset="-122"/>
                  <a:sym typeface="+mn-ea"/>
                </a:rPr>
                <a:t>）域列和域列非：若</a:t>
              </a:r>
              <a:r>
                <a:rPr lang="en-US" altLang="zh-CN" sz="1400" dirty="0">
                  <a:solidFill>
                    <a:srgbClr val="000000"/>
                  </a:solidFill>
                  <a:latin typeface="Courier New" panose="02070309020205020404" charset="0"/>
                  <a:ea typeface="宋体" panose="02010600030101010101" pitchFamily="2" charset="-122"/>
                  <a:sym typeface="+mn-ea"/>
                </a:rPr>
                <a:t>A={A</a:t>
              </a:r>
              <a:r>
                <a:rPr lang="en-US" altLang="zh-CN" sz="1400" baseline="-25000" dirty="0">
                  <a:solidFill>
                    <a:srgbClr val="000000"/>
                  </a:solidFill>
                  <a:latin typeface="Courier New" panose="02070309020205020404" charset="0"/>
                  <a:ea typeface="宋体" panose="02010600030101010101" pitchFamily="2" charset="-122"/>
                  <a:sym typeface="+mn-ea"/>
                </a:rPr>
                <a:t>i1</a:t>
              </a:r>
              <a:r>
                <a:rPr lang="zh-CN" altLang="en-US" sz="1400" dirty="0">
                  <a:solidFill>
                    <a:srgbClr val="000000"/>
                  </a:solidFill>
                  <a:latin typeface="Courier New" panose="02070309020205020404" charset="0"/>
                  <a:ea typeface="宋体" panose="02010600030101010101" pitchFamily="2" charset="-122"/>
                  <a:sym typeface="+mn-ea"/>
                </a:rPr>
                <a:t>，</a:t>
              </a:r>
              <a:r>
                <a:rPr lang="en-US" altLang="zh-CN" sz="1400" baseline="-25000" dirty="0">
                  <a:solidFill>
                    <a:srgbClr val="000000"/>
                  </a:solidFill>
                  <a:latin typeface="Courier New" panose="02070309020205020404" charset="0"/>
                  <a:ea typeface="宋体" panose="02010600030101010101" pitchFamily="2" charset="-122"/>
                  <a:sym typeface="+mn-ea"/>
                </a:rPr>
                <a:t>Ai2</a:t>
              </a:r>
              <a:r>
                <a:rPr lang="zh-CN" altLang="en-US" sz="1400" dirty="0">
                  <a:solidFill>
                    <a:srgbClr val="000000"/>
                  </a:solidFill>
                  <a:latin typeface="Courier New" panose="02070309020205020404" charset="0"/>
                  <a:ea typeface="宋体" panose="02010600030101010101" pitchFamily="2" charset="-122"/>
                  <a:sym typeface="+mn-ea"/>
                </a:rPr>
                <a:t>，</a:t>
              </a:r>
              <a:r>
                <a:rPr lang="en-US" altLang="zh-CN" sz="1400" dirty="0">
                  <a:solidFill>
                    <a:srgbClr val="000000"/>
                  </a:solidFill>
                  <a:latin typeface="Courier New" panose="02070309020205020404" charset="0"/>
                  <a:ea typeface="宋体" panose="02010600030101010101" pitchFamily="2" charset="-122"/>
                  <a:sym typeface="+mn-ea"/>
                </a:rPr>
                <a:t>…</a:t>
              </a:r>
              <a:r>
                <a:rPr lang="zh-CN" altLang="en-US" sz="1400" dirty="0">
                  <a:solidFill>
                    <a:srgbClr val="000000"/>
                  </a:solidFill>
                  <a:latin typeface="Courier New" panose="02070309020205020404" charset="0"/>
                  <a:ea typeface="宋体" panose="02010600030101010101" pitchFamily="2" charset="-122"/>
                  <a:sym typeface="+mn-ea"/>
                </a:rPr>
                <a:t>，</a:t>
              </a:r>
              <a:r>
                <a:rPr lang="en-US" altLang="zh-CN" sz="1400" dirty="0" err="1">
                  <a:solidFill>
                    <a:srgbClr val="000000"/>
                  </a:solidFill>
                  <a:latin typeface="Courier New" panose="02070309020205020404" charset="0"/>
                  <a:ea typeface="宋体" panose="02010600030101010101" pitchFamily="2" charset="-122"/>
                  <a:sym typeface="+mn-ea"/>
                </a:rPr>
                <a:t>A</a:t>
              </a:r>
              <a:r>
                <a:rPr lang="en-US" altLang="zh-CN" sz="1400" baseline="-25000" dirty="0" err="1">
                  <a:solidFill>
                    <a:srgbClr val="000000"/>
                  </a:solidFill>
                  <a:latin typeface="Courier New" panose="02070309020205020404" charset="0"/>
                  <a:ea typeface="宋体" panose="02010600030101010101" pitchFamily="2" charset="-122"/>
                  <a:sym typeface="+mn-ea"/>
                </a:rPr>
                <a:t>ik</a:t>
              </a:r>
              <a:r>
                <a:rPr lang="en-US" altLang="zh-CN" sz="1400" dirty="0">
                  <a:solidFill>
                    <a:srgbClr val="000000"/>
                  </a:solidFill>
                  <a:latin typeface="Courier New" panose="02070309020205020404" charset="0"/>
                  <a:ea typeface="宋体" panose="02010600030101010101" pitchFamily="2" charset="-122"/>
                  <a:sym typeface="+mn-ea"/>
                </a:rPr>
                <a:t>}</a:t>
              </a:r>
              <a:r>
                <a:rPr lang="zh-CN" altLang="en-US" sz="1400" dirty="0">
                  <a:solidFill>
                    <a:srgbClr val="000000"/>
                  </a:solidFill>
                  <a:latin typeface="Courier New" panose="02070309020205020404" charset="0"/>
                  <a:ea typeface="宋体" panose="02010600030101010101" pitchFamily="2" charset="-122"/>
                  <a:sym typeface="+mn-ea"/>
                </a:rPr>
                <a:t>，其中</a:t>
              </a:r>
              <a:r>
                <a:rPr lang="en-US" altLang="zh-CN" sz="1400" dirty="0">
                  <a:solidFill>
                    <a:srgbClr val="000000"/>
                  </a:solidFill>
                  <a:latin typeface="Courier New" panose="02070309020205020404" charset="0"/>
                  <a:ea typeface="宋体" panose="02010600030101010101" pitchFamily="2" charset="-122"/>
                  <a:sym typeface="+mn-ea"/>
                </a:rPr>
                <a:t>A</a:t>
              </a:r>
              <a:r>
                <a:rPr lang="en-US" altLang="zh-CN" sz="1400" baseline="-25000" dirty="0">
                  <a:solidFill>
                    <a:srgbClr val="000000"/>
                  </a:solidFill>
                  <a:latin typeface="Courier New" panose="02070309020205020404" charset="0"/>
                  <a:ea typeface="宋体" panose="02010600030101010101" pitchFamily="2" charset="-122"/>
                  <a:sym typeface="+mn-ea"/>
                </a:rPr>
                <a:t>i1</a:t>
              </a:r>
              <a:r>
                <a:rPr lang="zh-CN" altLang="en-US" sz="1400" dirty="0">
                  <a:solidFill>
                    <a:srgbClr val="000000"/>
                  </a:solidFill>
                  <a:latin typeface="Courier New" panose="02070309020205020404" charset="0"/>
                  <a:ea typeface="宋体" panose="02010600030101010101" pitchFamily="2" charset="-122"/>
                  <a:sym typeface="+mn-ea"/>
                </a:rPr>
                <a:t>，</a:t>
              </a:r>
              <a:r>
                <a:rPr lang="en-US" altLang="zh-CN" sz="1400" dirty="0">
                  <a:solidFill>
                    <a:srgbClr val="000000"/>
                  </a:solidFill>
                  <a:latin typeface="Courier New" panose="02070309020205020404" charset="0"/>
                  <a:ea typeface="宋体" panose="02010600030101010101" pitchFamily="2" charset="-122"/>
                  <a:sym typeface="+mn-ea"/>
                </a:rPr>
                <a:t>A</a:t>
              </a:r>
              <a:r>
                <a:rPr lang="en-US" altLang="zh-CN" sz="1400" baseline="-25000" dirty="0">
                  <a:solidFill>
                    <a:srgbClr val="000000"/>
                  </a:solidFill>
                  <a:latin typeface="Courier New" panose="02070309020205020404" charset="0"/>
                  <a:ea typeface="宋体" panose="02010600030101010101" pitchFamily="2" charset="-122"/>
                  <a:sym typeface="+mn-ea"/>
                </a:rPr>
                <a:t>i2</a:t>
              </a:r>
              <a:r>
                <a:rPr lang="zh-CN" altLang="en-US" sz="1400" dirty="0">
                  <a:solidFill>
                    <a:srgbClr val="000000"/>
                  </a:solidFill>
                  <a:latin typeface="Courier New" panose="02070309020205020404" charset="0"/>
                  <a:ea typeface="宋体" panose="02010600030101010101" pitchFamily="2" charset="-122"/>
                  <a:sym typeface="+mn-ea"/>
                </a:rPr>
                <a:t>，</a:t>
              </a:r>
              <a:r>
                <a:rPr lang="en-US" altLang="zh-CN" sz="1400" dirty="0">
                  <a:solidFill>
                    <a:srgbClr val="000000"/>
                  </a:solidFill>
                  <a:latin typeface="Courier New" panose="02070309020205020404" charset="0"/>
                  <a:ea typeface="宋体" panose="02010600030101010101" pitchFamily="2" charset="-122"/>
                  <a:sym typeface="+mn-ea"/>
                </a:rPr>
                <a:t>…</a:t>
              </a:r>
              <a:r>
                <a:rPr lang="zh-CN" altLang="en-US" sz="1400" dirty="0">
                  <a:solidFill>
                    <a:srgbClr val="000000"/>
                  </a:solidFill>
                  <a:latin typeface="Courier New" panose="02070309020205020404" charset="0"/>
                  <a:ea typeface="宋体" panose="02010600030101010101" pitchFamily="2" charset="-122"/>
                  <a:sym typeface="+mn-ea"/>
                </a:rPr>
                <a:t>，</a:t>
              </a:r>
              <a:r>
                <a:rPr lang="en-US" altLang="zh-CN" sz="1400" dirty="0" err="1">
                  <a:solidFill>
                    <a:srgbClr val="000000"/>
                  </a:solidFill>
                  <a:latin typeface="Courier New" panose="02070309020205020404" charset="0"/>
                  <a:ea typeface="宋体" panose="02010600030101010101" pitchFamily="2" charset="-122"/>
                  <a:sym typeface="+mn-ea"/>
                </a:rPr>
                <a:t>A</a:t>
              </a:r>
              <a:r>
                <a:rPr lang="en-US" altLang="zh-CN" sz="1400" baseline="-25000" dirty="0" err="1">
                  <a:solidFill>
                    <a:srgbClr val="000000"/>
                  </a:solidFill>
                  <a:latin typeface="Courier New" panose="02070309020205020404" charset="0"/>
                  <a:ea typeface="宋体" panose="02010600030101010101" pitchFamily="2" charset="-122"/>
                  <a:sym typeface="+mn-ea"/>
                </a:rPr>
                <a:t>ik</a:t>
              </a:r>
              <a:r>
                <a:rPr lang="zh-CN" altLang="en-US" sz="1400" dirty="0">
                  <a:solidFill>
                    <a:srgbClr val="000000"/>
                  </a:solidFill>
                  <a:latin typeface="Courier New" panose="02070309020205020404" charset="0"/>
                  <a:ea typeface="宋体" panose="02010600030101010101" pitchFamily="2" charset="-122"/>
                  <a:sym typeface="+mn-ea"/>
                </a:rPr>
                <a:t>是</a:t>
              </a:r>
              <a:r>
                <a:rPr lang="en-US" altLang="zh-CN" sz="1400" dirty="0">
                  <a:solidFill>
                    <a:srgbClr val="000000"/>
                  </a:solidFill>
                  <a:latin typeface="Courier New" panose="02070309020205020404" charset="0"/>
                  <a:ea typeface="宋体" panose="02010600030101010101" pitchFamily="2" charset="-122"/>
                  <a:sym typeface="+mn-ea"/>
                </a:rPr>
                <a:t>A</a:t>
              </a:r>
              <a:r>
                <a:rPr lang="en-US" altLang="zh-CN" sz="1400" baseline="-25000" dirty="0">
                  <a:solidFill>
                    <a:srgbClr val="000000"/>
                  </a:solidFill>
                  <a:latin typeface="Courier New" panose="02070309020205020404" charset="0"/>
                  <a:ea typeface="宋体" panose="02010600030101010101" pitchFamily="2" charset="-122"/>
                  <a:sym typeface="+mn-ea"/>
                </a:rPr>
                <a:t>1</a:t>
              </a:r>
              <a:r>
                <a:rPr lang="zh-CN" altLang="en-US" sz="1400" dirty="0">
                  <a:solidFill>
                    <a:srgbClr val="000000"/>
                  </a:solidFill>
                  <a:latin typeface="Courier New" panose="02070309020205020404" charset="0"/>
                  <a:ea typeface="宋体" panose="02010600030101010101" pitchFamily="2" charset="-122"/>
                  <a:sym typeface="+mn-ea"/>
                </a:rPr>
                <a:t>，</a:t>
              </a:r>
              <a:r>
                <a:rPr lang="en-US" altLang="zh-CN" sz="1400" dirty="0">
                  <a:solidFill>
                    <a:srgbClr val="000000"/>
                  </a:solidFill>
                  <a:latin typeface="Courier New" panose="02070309020205020404" charset="0"/>
                  <a:ea typeface="宋体" panose="02010600030101010101" pitchFamily="2" charset="-122"/>
                  <a:sym typeface="+mn-ea"/>
                </a:rPr>
                <a:t>A</a:t>
              </a:r>
              <a:r>
                <a:rPr lang="en-US" altLang="zh-CN" sz="1400" baseline="-25000" dirty="0">
                  <a:solidFill>
                    <a:srgbClr val="000000"/>
                  </a:solidFill>
                  <a:latin typeface="Courier New" panose="02070309020205020404" charset="0"/>
                  <a:ea typeface="宋体" panose="02010600030101010101" pitchFamily="2" charset="-122"/>
                  <a:sym typeface="+mn-ea"/>
                </a:rPr>
                <a:t>2</a:t>
              </a:r>
              <a:r>
                <a:rPr lang="zh-CN" altLang="en-US" sz="1400" dirty="0">
                  <a:solidFill>
                    <a:srgbClr val="000000"/>
                  </a:solidFill>
                  <a:latin typeface="Courier New" panose="02070309020205020404" charset="0"/>
                  <a:ea typeface="宋体" panose="02010600030101010101" pitchFamily="2" charset="-122"/>
                  <a:sym typeface="+mn-ea"/>
                </a:rPr>
                <a:t>，</a:t>
              </a:r>
              <a:r>
                <a:rPr lang="en-US" altLang="zh-CN" sz="1400" dirty="0">
                  <a:solidFill>
                    <a:srgbClr val="000000"/>
                  </a:solidFill>
                  <a:latin typeface="Courier New" panose="02070309020205020404" charset="0"/>
                  <a:ea typeface="宋体" panose="02010600030101010101" pitchFamily="2" charset="-122"/>
                  <a:sym typeface="+mn-ea"/>
                </a:rPr>
                <a:t>…</a:t>
              </a:r>
              <a:r>
                <a:rPr lang="zh-CN" altLang="en-US" sz="1400" dirty="0">
                  <a:solidFill>
                    <a:srgbClr val="000000"/>
                  </a:solidFill>
                  <a:latin typeface="Courier New" panose="02070309020205020404" charset="0"/>
                  <a:ea typeface="宋体" panose="02010600030101010101" pitchFamily="2" charset="-122"/>
                  <a:sym typeface="+mn-ea"/>
                </a:rPr>
                <a:t>，</a:t>
              </a:r>
              <a:r>
                <a:rPr lang="en-US" altLang="zh-CN" sz="1400" dirty="0">
                  <a:solidFill>
                    <a:srgbClr val="000000"/>
                  </a:solidFill>
                  <a:latin typeface="Courier New" panose="02070309020205020404" charset="0"/>
                  <a:ea typeface="宋体" panose="02010600030101010101" pitchFamily="2" charset="-122"/>
                  <a:sym typeface="+mn-ea"/>
                </a:rPr>
                <a:t>A</a:t>
              </a:r>
              <a:r>
                <a:rPr lang="en-US" altLang="zh-CN" sz="1400" baseline="-25000" dirty="0">
                  <a:solidFill>
                    <a:srgbClr val="000000"/>
                  </a:solidFill>
                  <a:latin typeface="Courier New" panose="02070309020205020404" charset="0"/>
                  <a:ea typeface="宋体" panose="02010600030101010101" pitchFamily="2" charset="-122"/>
                  <a:sym typeface="+mn-ea"/>
                </a:rPr>
                <a:t>n</a:t>
              </a:r>
              <a:r>
                <a:rPr lang="zh-CN" altLang="en-US" sz="1400" dirty="0">
                  <a:solidFill>
                    <a:srgbClr val="000000"/>
                  </a:solidFill>
                  <a:latin typeface="Courier New" panose="02070309020205020404" charset="0"/>
                  <a:ea typeface="宋体" panose="02010600030101010101" pitchFamily="2" charset="-122"/>
                  <a:sym typeface="+mn-ea"/>
                </a:rPr>
                <a:t>中的一部分，则</a:t>
              </a:r>
              <a:r>
                <a:rPr lang="en-US" altLang="zh-CN" sz="1400" dirty="0">
                  <a:solidFill>
                    <a:srgbClr val="000000"/>
                  </a:solidFill>
                  <a:latin typeface="Courier New" panose="02070309020205020404" charset="0"/>
                  <a:ea typeface="宋体" panose="02010600030101010101" pitchFamily="2" charset="-122"/>
                  <a:sym typeface="+mn-ea"/>
                </a:rPr>
                <a:t>A</a:t>
              </a:r>
              <a:r>
                <a:rPr lang="zh-CN" altLang="en-US" sz="1400" dirty="0">
                  <a:solidFill>
                    <a:srgbClr val="000000"/>
                  </a:solidFill>
                  <a:latin typeface="Courier New" panose="02070309020205020404" charset="0"/>
                  <a:ea typeface="宋体" panose="02010600030101010101" pitchFamily="2" charset="-122"/>
                  <a:sym typeface="+mn-ea"/>
                </a:rPr>
                <a:t>称为域列（属性列）。</a:t>
              </a:r>
              <a:r>
                <a:rPr lang="en-US" altLang="zh-CN" sz="1400" dirty="0">
                  <a:solidFill>
                    <a:srgbClr val="000000"/>
                  </a:solidFill>
                  <a:latin typeface="Courier New" panose="02070309020205020404" charset="0"/>
                  <a:ea typeface="宋体" panose="02010600030101010101" pitchFamily="2" charset="-122"/>
                  <a:sym typeface="+mn-ea"/>
                </a:rPr>
                <a:t>t[A]=(t[A</a:t>
              </a:r>
              <a:r>
                <a:rPr lang="en-US" altLang="zh-CN" sz="1400" baseline="-25000" dirty="0">
                  <a:solidFill>
                    <a:srgbClr val="000000"/>
                  </a:solidFill>
                  <a:latin typeface="Courier New" panose="02070309020205020404" charset="0"/>
                  <a:ea typeface="宋体" panose="02010600030101010101" pitchFamily="2" charset="-122"/>
                  <a:sym typeface="+mn-ea"/>
                </a:rPr>
                <a:t>i1</a:t>
              </a:r>
              <a:r>
                <a:rPr lang="en-US" altLang="zh-CN" sz="1400" dirty="0">
                  <a:solidFill>
                    <a:srgbClr val="000000"/>
                  </a:solidFill>
                  <a:latin typeface="Courier New" panose="02070309020205020404" charset="0"/>
                  <a:ea typeface="宋体" panose="02010600030101010101" pitchFamily="2" charset="-122"/>
                  <a:sym typeface="+mn-ea"/>
                </a:rPr>
                <a:t>]</a:t>
              </a:r>
              <a:r>
                <a:rPr lang="zh-CN" altLang="en-US" sz="1400" dirty="0">
                  <a:solidFill>
                    <a:srgbClr val="000000"/>
                  </a:solidFill>
                  <a:latin typeface="Courier New" panose="02070309020205020404" charset="0"/>
                  <a:ea typeface="宋体" panose="02010600030101010101" pitchFamily="2" charset="-122"/>
                  <a:sym typeface="+mn-ea"/>
                </a:rPr>
                <a:t>，</a:t>
              </a:r>
              <a:r>
                <a:rPr lang="en-US" altLang="zh-CN" sz="1400" dirty="0">
                  <a:solidFill>
                    <a:srgbClr val="000000"/>
                  </a:solidFill>
                  <a:latin typeface="Courier New" panose="02070309020205020404" charset="0"/>
                  <a:ea typeface="宋体" panose="02010600030101010101" pitchFamily="2" charset="-122"/>
                  <a:sym typeface="+mn-ea"/>
                </a:rPr>
                <a:t>t[A</a:t>
              </a:r>
              <a:r>
                <a:rPr lang="en-US" altLang="zh-CN" sz="1400" baseline="-25000" dirty="0">
                  <a:solidFill>
                    <a:srgbClr val="000000"/>
                  </a:solidFill>
                  <a:latin typeface="Courier New" panose="02070309020205020404" charset="0"/>
                  <a:ea typeface="宋体" panose="02010600030101010101" pitchFamily="2" charset="-122"/>
                  <a:sym typeface="+mn-ea"/>
                </a:rPr>
                <a:t>i2</a:t>
              </a:r>
              <a:r>
                <a:rPr lang="en-US" altLang="zh-CN" sz="1400" dirty="0">
                  <a:solidFill>
                    <a:srgbClr val="000000"/>
                  </a:solidFill>
                  <a:latin typeface="Courier New" panose="02070309020205020404" charset="0"/>
                  <a:ea typeface="宋体" panose="02010600030101010101" pitchFamily="2" charset="-122"/>
                  <a:sym typeface="+mn-ea"/>
                </a:rPr>
                <a:t>]</a:t>
              </a:r>
              <a:r>
                <a:rPr lang="zh-CN" altLang="en-US" sz="1400" dirty="0">
                  <a:solidFill>
                    <a:srgbClr val="000000"/>
                  </a:solidFill>
                  <a:latin typeface="Courier New" panose="02070309020205020404" charset="0"/>
                  <a:ea typeface="宋体" panose="02010600030101010101" pitchFamily="2" charset="-122"/>
                  <a:sym typeface="+mn-ea"/>
                </a:rPr>
                <a:t>，</a:t>
              </a:r>
              <a:r>
                <a:rPr lang="en-US" altLang="zh-CN" sz="1400" dirty="0">
                  <a:solidFill>
                    <a:srgbClr val="000000"/>
                  </a:solidFill>
                  <a:latin typeface="Courier New" panose="02070309020205020404" charset="0"/>
                  <a:ea typeface="宋体" panose="02010600030101010101" pitchFamily="2" charset="-122"/>
                  <a:sym typeface="+mn-ea"/>
                </a:rPr>
                <a:t>…</a:t>
              </a:r>
              <a:r>
                <a:rPr lang="zh-CN" altLang="en-US" sz="1400" dirty="0">
                  <a:solidFill>
                    <a:srgbClr val="000000"/>
                  </a:solidFill>
                  <a:latin typeface="Courier New" panose="02070309020205020404" charset="0"/>
                  <a:ea typeface="宋体" panose="02010600030101010101" pitchFamily="2" charset="-122"/>
                  <a:sym typeface="+mn-ea"/>
                </a:rPr>
                <a:t>，</a:t>
              </a:r>
              <a:r>
                <a:rPr lang="en-US" altLang="zh-CN" sz="1400" dirty="0">
                  <a:solidFill>
                    <a:srgbClr val="000000"/>
                  </a:solidFill>
                  <a:latin typeface="Courier New" panose="02070309020205020404" charset="0"/>
                  <a:ea typeface="宋体" panose="02010600030101010101" pitchFamily="2" charset="-122"/>
                  <a:sym typeface="+mn-ea"/>
                </a:rPr>
                <a:t>t[</a:t>
              </a:r>
              <a:r>
                <a:rPr lang="en-US" altLang="zh-CN" sz="1400" dirty="0" err="1">
                  <a:solidFill>
                    <a:srgbClr val="000000"/>
                  </a:solidFill>
                  <a:latin typeface="Courier New" panose="02070309020205020404" charset="0"/>
                  <a:ea typeface="宋体" panose="02010600030101010101" pitchFamily="2" charset="-122"/>
                  <a:sym typeface="+mn-ea"/>
                </a:rPr>
                <a:t>A</a:t>
              </a:r>
              <a:r>
                <a:rPr lang="en-US" altLang="zh-CN" sz="1400" baseline="-25000" dirty="0" err="1">
                  <a:solidFill>
                    <a:srgbClr val="000000"/>
                  </a:solidFill>
                  <a:latin typeface="Courier New" panose="02070309020205020404" charset="0"/>
                  <a:ea typeface="宋体" panose="02010600030101010101" pitchFamily="2" charset="-122"/>
                  <a:sym typeface="+mn-ea"/>
                </a:rPr>
                <a:t>ik</a:t>
              </a:r>
              <a:r>
                <a:rPr lang="en-US" altLang="zh-CN" sz="1400" dirty="0">
                  <a:solidFill>
                    <a:srgbClr val="000000"/>
                  </a:solidFill>
                  <a:latin typeface="Courier New" panose="02070309020205020404" charset="0"/>
                  <a:ea typeface="宋体" panose="02010600030101010101" pitchFamily="2" charset="-122"/>
                  <a:sym typeface="+mn-ea"/>
                </a:rPr>
                <a:t>])</a:t>
              </a:r>
              <a:r>
                <a:rPr lang="zh-CN" altLang="en-US" sz="1400" dirty="0">
                  <a:solidFill>
                    <a:srgbClr val="000000"/>
                  </a:solidFill>
                  <a:latin typeface="Courier New" panose="02070309020205020404" charset="0"/>
                  <a:ea typeface="宋体" panose="02010600030101010101" pitchFamily="2" charset="-122"/>
                  <a:sym typeface="+mn-ea"/>
                </a:rPr>
                <a:t>表示元组</a:t>
              </a:r>
              <a:r>
                <a:rPr lang="en-US" altLang="zh-CN" sz="1400" dirty="0">
                  <a:solidFill>
                    <a:srgbClr val="000000"/>
                  </a:solidFill>
                  <a:latin typeface="Courier New" panose="02070309020205020404" charset="0"/>
                  <a:ea typeface="宋体" panose="02010600030101010101" pitchFamily="2" charset="-122"/>
                  <a:sym typeface="+mn-ea"/>
                </a:rPr>
                <a:t>t</a:t>
              </a:r>
              <a:r>
                <a:rPr lang="zh-CN" altLang="en-US" sz="1400" dirty="0">
                  <a:solidFill>
                    <a:srgbClr val="000000"/>
                  </a:solidFill>
                  <a:latin typeface="Courier New" panose="02070309020205020404" charset="0"/>
                  <a:ea typeface="宋体" panose="02010600030101010101" pitchFamily="2" charset="-122"/>
                  <a:sym typeface="+mn-ea"/>
                </a:rPr>
                <a:t>在属性列</a:t>
              </a:r>
              <a:r>
                <a:rPr lang="en-US" altLang="zh-CN" sz="1400" dirty="0">
                  <a:solidFill>
                    <a:srgbClr val="000000"/>
                  </a:solidFill>
                  <a:latin typeface="Courier New" panose="02070309020205020404" charset="0"/>
                  <a:ea typeface="宋体" panose="02010600030101010101" pitchFamily="2" charset="-122"/>
                  <a:sym typeface="+mn-ea"/>
                </a:rPr>
                <a:t>A</a:t>
              </a:r>
              <a:r>
                <a:rPr lang="zh-CN" altLang="en-US" sz="1400" dirty="0">
                  <a:solidFill>
                    <a:srgbClr val="000000"/>
                  </a:solidFill>
                  <a:latin typeface="Courier New" panose="02070309020205020404" charset="0"/>
                  <a:ea typeface="宋体" panose="02010600030101010101" pitchFamily="2" charset="-122"/>
                  <a:sym typeface="+mn-ea"/>
                </a:rPr>
                <a:t>上诸分量的集合。</a:t>
              </a:r>
              <a:r>
                <a:rPr lang="en-US" altLang="zh-CN" sz="1400" dirty="0">
                  <a:solidFill>
                    <a:srgbClr val="000000"/>
                  </a:solidFill>
                  <a:latin typeface="Courier New" panose="02070309020205020404" charset="0"/>
                  <a:ea typeface="宋体" panose="02010600030101010101" pitchFamily="2" charset="-122"/>
                  <a:sym typeface="+mn-ea"/>
                </a:rPr>
                <a:t>Ā</a:t>
              </a:r>
              <a:r>
                <a:rPr lang="zh-CN" altLang="en-US" sz="1400" dirty="0">
                  <a:solidFill>
                    <a:srgbClr val="000000"/>
                  </a:solidFill>
                  <a:latin typeface="Courier New" panose="02070309020205020404" charset="0"/>
                  <a:ea typeface="宋体" panose="02010600030101010101" pitchFamily="2" charset="-122"/>
                  <a:sym typeface="+mn-ea"/>
                </a:rPr>
                <a:t>则表示</a:t>
              </a:r>
              <a:r>
                <a:rPr lang="en-US" altLang="zh-CN" sz="1400" dirty="0">
                  <a:solidFill>
                    <a:srgbClr val="000000"/>
                  </a:solidFill>
                  <a:latin typeface="Courier New" panose="02070309020205020404" charset="0"/>
                  <a:ea typeface="宋体" panose="02010600030101010101" pitchFamily="2" charset="-122"/>
                  <a:sym typeface="+mn-ea"/>
                </a:rPr>
                <a:t>{A</a:t>
              </a:r>
              <a:r>
                <a:rPr lang="en-US" altLang="zh-CN" sz="1400" baseline="-25000" dirty="0">
                  <a:solidFill>
                    <a:srgbClr val="000000"/>
                  </a:solidFill>
                  <a:latin typeface="Courier New" panose="02070309020205020404" charset="0"/>
                  <a:ea typeface="宋体" panose="02010600030101010101" pitchFamily="2" charset="-122"/>
                  <a:sym typeface="+mn-ea"/>
                </a:rPr>
                <a:t>1</a:t>
              </a:r>
              <a:r>
                <a:rPr lang="zh-CN" altLang="en-US" sz="1400" dirty="0">
                  <a:solidFill>
                    <a:srgbClr val="000000"/>
                  </a:solidFill>
                  <a:latin typeface="Courier New" panose="02070309020205020404" charset="0"/>
                  <a:ea typeface="宋体" panose="02010600030101010101" pitchFamily="2" charset="-122"/>
                  <a:sym typeface="+mn-ea"/>
                </a:rPr>
                <a:t>，</a:t>
              </a:r>
              <a:r>
                <a:rPr lang="en-US" altLang="zh-CN" sz="1400" dirty="0">
                  <a:solidFill>
                    <a:srgbClr val="000000"/>
                  </a:solidFill>
                  <a:latin typeface="Courier New" panose="02070309020205020404" charset="0"/>
                  <a:ea typeface="宋体" panose="02010600030101010101" pitchFamily="2" charset="-122"/>
                  <a:sym typeface="+mn-ea"/>
                </a:rPr>
                <a:t>A</a:t>
              </a:r>
              <a:r>
                <a:rPr lang="en-US" altLang="zh-CN" sz="1400" baseline="-25000" dirty="0">
                  <a:solidFill>
                    <a:srgbClr val="000000"/>
                  </a:solidFill>
                  <a:latin typeface="Courier New" panose="02070309020205020404" charset="0"/>
                  <a:ea typeface="宋体" panose="02010600030101010101" pitchFamily="2" charset="-122"/>
                  <a:sym typeface="+mn-ea"/>
                </a:rPr>
                <a:t>2</a:t>
              </a:r>
              <a:r>
                <a:rPr lang="zh-CN" altLang="en-US" sz="1400" dirty="0">
                  <a:solidFill>
                    <a:srgbClr val="000000"/>
                  </a:solidFill>
                  <a:latin typeface="Courier New" panose="02070309020205020404" charset="0"/>
                  <a:ea typeface="宋体" panose="02010600030101010101" pitchFamily="2" charset="-122"/>
                  <a:sym typeface="+mn-ea"/>
                </a:rPr>
                <a:t>，</a:t>
              </a:r>
              <a:r>
                <a:rPr lang="en-US" altLang="zh-CN" sz="1400" dirty="0">
                  <a:solidFill>
                    <a:srgbClr val="000000"/>
                  </a:solidFill>
                  <a:latin typeface="Courier New" panose="02070309020205020404" charset="0"/>
                  <a:ea typeface="宋体" panose="02010600030101010101" pitchFamily="2" charset="-122"/>
                  <a:sym typeface="+mn-ea"/>
                </a:rPr>
                <a:t>…</a:t>
              </a:r>
              <a:r>
                <a:rPr lang="zh-CN" altLang="en-US" sz="1400" dirty="0">
                  <a:solidFill>
                    <a:srgbClr val="000000"/>
                  </a:solidFill>
                  <a:latin typeface="Courier New" panose="02070309020205020404" charset="0"/>
                  <a:ea typeface="宋体" panose="02010600030101010101" pitchFamily="2" charset="-122"/>
                  <a:sym typeface="+mn-ea"/>
                </a:rPr>
                <a:t>，</a:t>
              </a:r>
              <a:r>
                <a:rPr lang="en-US" altLang="zh-CN" sz="1400" dirty="0">
                  <a:solidFill>
                    <a:srgbClr val="000000"/>
                  </a:solidFill>
                  <a:latin typeface="Courier New" panose="02070309020205020404" charset="0"/>
                  <a:ea typeface="宋体" panose="02010600030101010101" pitchFamily="2" charset="-122"/>
                  <a:sym typeface="+mn-ea"/>
                </a:rPr>
                <a:t>A</a:t>
              </a:r>
              <a:r>
                <a:rPr lang="en-US" altLang="zh-CN" sz="1400" baseline="-25000" dirty="0">
                  <a:solidFill>
                    <a:srgbClr val="000000"/>
                  </a:solidFill>
                  <a:latin typeface="Courier New" panose="02070309020205020404" charset="0"/>
                  <a:ea typeface="宋体" panose="02010600030101010101" pitchFamily="2" charset="-122"/>
                  <a:sym typeface="+mn-ea"/>
                </a:rPr>
                <a:t>n</a:t>
              </a:r>
              <a:r>
                <a:rPr lang="en-US" altLang="zh-CN" sz="1400" dirty="0">
                  <a:solidFill>
                    <a:srgbClr val="000000"/>
                  </a:solidFill>
                  <a:latin typeface="Courier New" panose="02070309020205020404" charset="0"/>
                  <a:ea typeface="宋体" panose="02010600030101010101" pitchFamily="2" charset="-122"/>
                  <a:sym typeface="+mn-ea"/>
                </a:rPr>
                <a:t>}</a:t>
              </a:r>
              <a:r>
                <a:rPr lang="zh-CN" altLang="en-US" sz="1400" dirty="0">
                  <a:solidFill>
                    <a:srgbClr val="000000"/>
                  </a:solidFill>
                  <a:latin typeface="Courier New" panose="02070309020205020404" charset="0"/>
                  <a:ea typeface="宋体" panose="02010600030101010101" pitchFamily="2" charset="-122"/>
                  <a:sym typeface="+mn-ea"/>
                </a:rPr>
                <a:t>中去掉</a:t>
              </a:r>
              <a:r>
                <a:rPr lang="en-US" altLang="zh-CN" sz="1400" dirty="0">
                  <a:solidFill>
                    <a:srgbClr val="000000"/>
                  </a:solidFill>
                  <a:latin typeface="Courier New" panose="02070309020205020404" charset="0"/>
                  <a:ea typeface="宋体" panose="02010600030101010101" pitchFamily="2" charset="-122"/>
                  <a:sym typeface="+mn-ea"/>
                </a:rPr>
                <a:t>{A</a:t>
              </a:r>
              <a:r>
                <a:rPr lang="en-US" altLang="zh-CN" sz="1400" baseline="-25000" dirty="0">
                  <a:solidFill>
                    <a:srgbClr val="000000"/>
                  </a:solidFill>
                  <a:latin typeface="Courier New" panose="02070309020205020404" charset="0"/>
                  <a:ea typeface="宋体" panose="02010600030101010101" pitchFamily="2" charset="-122"/>
                  <a:sym typeface="+mn-ea"/>
                </a:rPr>
                <a:t>i1</a:t>
              </a:r>
              <a:r>
                <a:rPr lang="zh-CN" altLang="en-US" sz="1400" dirty="0">
                  <a:solidFill>
                    <a:srgbClr val="000000"/>
                  </a:solidFill>
                  <a:latin typeface="Courier New" panose="02070309020205020404" charset="0"/>
                  <a:ea typeface="宋体" panose="02010600030101010101" pitchFamily="2" charset="-122"/>
                  <a:sym typeface="+mn-ea"/>
                </a:rPr>
                <a:t>，</a:t>
              </a:r>
              <a:r>
                <a:rPr lang="en-US" altLang="zh-CN" sz="1400" dirty="0">
                  <a:solidFill>
                    <a:srgbClr val="000000"/>
                  </a:solidFill>
                  <a:latin typeface="Courier New" panose="02070309020205020404" charset="0"/>
                  <a:ea typeface="宋体" panose="02010600030101010101" pitchFamily="2" charset="-122"/>
                  <a:sym typeface="+mn-ea"/>
                </a:rPr>
                <a:t>A</a:t>
              </a:r>
              <a:r>
                <a:rPr lang="en-US" altLang="zh-CN" sz="1400" baseline="-25000" dirty="0">
                  <a:solidFill>
                    <a:srgbClr val="000000"/>
                  </a:solidFill>
                  <a:latin typeface="Courier New" panose="02070309020205020404" charset="0"/>
                  <a:ea typeface="宋体" panose="02010600030101010101" pitchFamily="2" charset="-122"/>
                  <a:sym typeface="+mn-ea"/>
                </a:rPr>
                <a:t>i2</a:t>
              </a:r>
              <a:r>
                <a:rPr lang="zh-CN" altLang="en-US" sz="1400" dirty="0">
                  <a:solidFill>
                    <a:srgbClr val="000000"/>
                  </a:solidFill>
                  <a:latin typeface="Courier New" panose="02070309020205020404" charset="0"/>
                  <a:ea typeface="宋体" panose="02010600030101010101" pitchFamily="2" charset="-122"/>
                  <a:sym typeface="+mn-ea"/>
                </a:rPr>
                <a:t>，</a:t>
              </a:r>
              <a:r>
                <a:rPr lang="en-US" altLang="zh-CN" sz="1400" dirty="0">
                  <a:solidFill>
                    <a:srgbClr val="000000"/>
                  </a:solidFill>
                  <a:latin typeface="Courier New" panose="02070309020205020404" charset="0"/>
                  <a:ea typeface="宋体" panose="02010600030101010101" pitchFamily="2" charset="-122"/>
                  <a:sym typeface="+mn-ea"/>
                </a:rPr>
                <a:t>…</a:t>
              </a:r>
              <a:r>
                <a:rPr lang="zh-CN" altLang="en-US" sz="1400" dirty="0">
                  <a:solidFill>
                    <a:srgbClr val="000000"/>
                  </a:solidFill>
                  <a:latin typeface="Courier New" panose="02070309020205020404" charset="0"/>
                  <a:ea typeface="宋体" panose="02010600030101010101" pitchFamily="2" charset="-122"/>
                  <a:sym typeface="+mn-ea"/>
                </a:rPr>
                <a:t>，</a:t>
              </a:r>
              <a:r>
                <a:rPr lang="en-US" altLang="zh-CN" sz="1400" dirty="0" err="1">
                  <a:solidFill>
                    <a:srgbClr val="000000"/>
                  </a:solidFill>
                  <a:latin typeface="Courier New" panose="02070309020205020404" charset="0"/>
                  <a:ea typeface="宋体" panose="02010600030101010101" pitchFamily="2" charset="-122"/>
                  <a:sym typeface="+mn-ea"/>
                </a:rPr>
                <a:t>A</a:t>
              </a:r>
              <a:r>
                <a:rPr lang="en-US" altLang="zh-CN" sz="1400" baseline="-25000" dirty="0" err="1">
                  <a:solidFill>
                    <a:srgbClr val="000000"/>
                  </a:solidFill>
                  <a:latin typeface="Courier New" panose="02070309020205020404" charset="0"/>
                  <a:ea typeface="宋体" panose="02010600030101010101" pitchFamily="2" charset="-122"/>
                  <a:sym typeface="+mn-ea"/>
                </a:rPr>
                <a:t>ik</a:t>
              </a:r>
              <a:r>
                <a:rPr lang="en-US" altLang="zh-CN" sz="1400" dirty="0">
                  <a:solidFill>
                    <a:srgbClr val="000000"/>
                  </a:solidFill>
                  <a:latin typeface="Courier New" panose="02070309020205020404" charset="0"/>
                  <a:ea typeface="宋体" panose="02010600030101010101" pitchFamily="2" charset="-122"/>
                  <a:sym typeface="+mn-ea"/>
                </a:rPr>
                <a:t>}</a:t>
              </a:r>
              <a:r>
                <a:rPr lang="zh-CN" altLang="en-US" sz="1400" dirty="0">
                  <a:solidFill>
                    <a:srgbClr val="000000"/>
                  </a:solidFill>
                  <a:latin typeface="Courier New" panose="02070309020205020404" charset="0"/>
                  <a:ea typeface="宋体" panose="02010600030101010101" pitchFamily="2" charset="-122"/>
                  <a:sym typeface="+mn-ea"/>
                </a:rPr>
                <a:t>后剩余的属性组，它称为</a:t>
              </a:r>
              <a:r>
                <a:rPr lang="en-US" altLang="zh-CN" sz="1400" dirty="0">
                  <a:solidFill>
                    <a:srgbClr val="000000"/>
                  </a:solidFill>
                  <a:latin typeface="Courier New" panose="02070309020205020404" charset="0"/>
                  <a:ea typeface="宋体" panose="02010600030101010101" pitchFamily="2" charset="-122"/>
                  <a:sym typeface="+mn-ea"/>
                </a:rPr>
                <a:t>A</a:t>
              </a:r>
              <a:r>
                <a:rPr lang="zh-CN" altLang="en-US" sz="1400" dirty="0">
                  <a:solidFill>
                    <a:srgbClr val="000000"/>
                  </a:solidFill>
                  <a:latin typeface="Courier New" panose="02070309020205020404" charset="0"/>
                  <a:ea typeface="宋体" panose="02010600030101010101" pitchFamily="2" charset="-122"/>
                  <a:sym typeface="+mn-ea"/>
                </a:rPr>
                <a:t>的域列非。</a:t>
              </a:r>
            </a:p>
            <a:p>
              <a:r>
                <a:rPr lang="zh-CN" altLang="en-US" sz="1400" dirty="0">
                  <a:solidFill>
                    <a:srgbClr val="000000"/>
                  </a:solidFill>
                  <a:latin typeface="Courier New" panose="02070309020205020404" charset="0"/>
                  <a:ea typeface="宋体" panose="02010600030101010101" pitchFamily="2" charset="-122"/>
                  <a:sym typeface="+mn-ea"/>
                </a:rPr>
                <a:t>（</a:t>
              </a:r>
              <a:r>
                <a:rPr lang="en-US" altLang="zh-CN" sz="1400" dirty="0">
                  <a:solidFill>
                    <a:srgbClr val="000000"/>
                  </a:solidFill>
                  <a:latin typeface="Courier New" panose="02070309020205020404" charset="0"/>
                  <a:ea typeface="宋体" panose="02010600030101010101" pitchFamily="2" charset="-122"/>
                  <a:sym typeface="+mn-ea"/>
                </a:rPr>
                <a:t>3</a:t>
              </a:r>
              <a:r>
                <a:rPr lang="zh-CN" altLang="en-US" sz="1400" dirty="0">
                  <a:solidFill>
                    <a:srgbClr val="000000"/>
                  </a:solidFill>
                  <a:latin typeface="Courier New" panose="02070309020205020404" charset="0"/>
                  <a:ea typeface="宋体" panose="02010600030101010101" pitchFamily="2" charset="-122"/>
                  <a:sym typeface="+mn-ea"/>
                </a:rPr>
                <a:t>）元组的连接：</a:t>
              </a:r>
              <a:r>
                <a:rPr lang="en-US" altLang="zh-CN" sz="1400" dirty="0">
                  <a:solidFill>
                    <a:srgbClr val="000000"/>
                  </a:solidFill>
                  <a:latin typeface="Courier New" panose="02070309020205020404" charset="0"/>
                  <a:ea typeface="宋体" panose="02010600030101010101" pitchFamily="2" charset="-122"/>
                  <a:sym typeface="+mn-ea"/>
                </a:rPr>
                <a:t>R</a:t>
              </a:r>
              <a:r>
                <a:rPr lang="zh-CN" altLang="en-US" sz="1400" dirty="0">
                  <a:solidFill>
                    <a:srgbClr val="000000"/>
                  </a:solidFill>
                  <a:latin typeface="Courier New" panose="02070309020205020404" charset="0"/>
                  <a:ea typeface="宋体" panose="02010600030101010101" pitchFamily="2" charset="-122"/>
                  <a:sym typeface="+mn-ea"/>
                </a:rPr>
                <a:t>为</a:t>
              </a:r>
              <a:r>
                <a:rPr lang="en-US" altLang="zh-CN" sz="1400" dirty="0">
                  <a:solidFill>
                    <a:srgbClr val="000000"/>
                  </a:solidFill>
                  <a:latin typeface="Courier New" panose="02070309020205020404" charset="0"/>
                  <a:ea typeface="宋体" panose="02010600030101010101" pitchFamily="2" charset="-122"/>
                  <a:sym typeface="+mn-ea"/>
                </a:rPr>
                <a:t>n</a:t>
              </a:r>
              <a:r>
                <a:rPr lang="zh-CN" altLang="en-US" sz="1400" dirty="0">
                  <a:solidFill>
                    <a:srgbClr val="000000"/>
                  </a:solidFill>
                  <a:latin typeface="Courier New" panose="02070309020205020404" charset="0"/>
                  <a:ea typeface="宋体" panose="02010600030101010101" pitchFamily="2" charset="-122"/>
                  <a:sym typeface="+mn-ea"/>
                </a:rPr>
                <a:t>目关系，</a:t>
              </a:r>
              <a:r>
                <a:rPr lang="en-US" altLang="zh-CN" sz="1400" dirty="0">
                  <a:solidFill>
                    <a:srgbClr val="000000"/>
                  </a:solidFill>
                  <a:latin typeface="Courier New" panose="02070309020205020404" charset="0"/>
                  <a:ea typeface="宋体" panose="02010600030101010101" pitchFamily="2" charset="-122"/>
                  <a:sym typeface="+mn-ea"/>
                </a:rPr>
                <a:t>S</a:t>
              </a:r>
              <a:r>
                <a:rPr lang="zh-CN" altLang="en-US" sz="1400" dirty="0">
                  <a:solidFill>
                    <a:srgbClr val="000000"/>
                  </a:solidFill>
                  <a:latin typeface="Courier New" panose="02070309020205020404" charset="0"/>
                  <a:ea typeface="宋体" panose="02010600030101010101" pitchFamily="2" charset="-122"/>
                  <a:sym typeface="+mn-ea"/>
                </a:rPr>
                <a:t>为</a:t>
              </a:r>
              <a:r>
                <a:rPr lang="en-US" altLang="zh-CN" sz="1400" dirty="0">
                  <a:solidFill>
                    <a:srgbClr val="000000"/>
                  </a:solidFill>
                  <a:latin typeface="Courier New" panose="02070309020205020404" charset="0"/>
                  <a:ea typeface="宋体" panose="02010600030101010101" pitchFamily="2" charset="-122"/>
                  <a:sym typeface="+mn-ea"/>
                </a:rPr>
                <a:t>m</a:t>
              </a:r>
              <a:r>
                <a:rPr lang="zh-CN" altLang="en-US" sz="1400" dirty="0">
                  <a:solidFill>
                    <a:srgbClr val="000000"/>
                  </a:solidFill>
                  <a:latin typeface="Courier New" panose="02070309020205020404" charset="0"/>
                  <a:ea typeface="宋体" panose="02010600030101010101" pitchFamily="2" charset="-122"/>
                  <a:sym typeface="+mn-ea"/>
                </a:rPr>
                <a:t>目关系，且</a:t>
              </a:r>
              <a:r>
                <a:rPr lang="en-US" altLang="zh-CN" sz="1400" dirty="0" err="1">
                  <a:solidFill>
                    <a:srgbClr val="000000"/>
                  </a:solidFill>
                  <a:latin typeface="Courier New" panose="02070309020205020404" charset="0"/>
                  <a:ea typeface="宋体" panose="02010600030101010101" pitchFamily="2" charset="-122"/>
                  <a:sym typeface="+mn-ea"/>
                </a:rPr>
                <a:t>tr∈R</a:t>
              </a:r>
              <a:r>
                <a:rPr lang="zh-CN" altLang="en-US" sz="1400" dirty="0">
                  <a:solidFill>
                    <a:srgbClr val="000000"/>
                  </a:solidFill>
                  <a:latin typeface="Courier New" panose="02070309020205020404" charset="0"/>
                  <a:ea typeface="宋体" panose="02010600030101010101" pitchFamily="2" charset="-122"/>
                  <a:sym typeface="+mn-ea"/>
                </a:rPr>
                <a:t>，</a:t>
              </a:r>
              <a:r>
                <a:rPr lang="en-US" altLang="zh-CN" sz="1400" dirty="0" err="1">
                  <a:solidFill>
                    <a:srgbClr val="000000"/>
                  </a:solidFill>
                  <a:latin typeface="Courier New" panose="02070309020205020404" charset="0"/>
                  <a:ea typeface="宋体" panose="02010600030101010101" pitchFamily="2" charset="-122"/>
                  <a:sym typeface="+mn-ea"/>
                </a:rPr>
                <a:t>ts∈S</a:t>
              </a:r>
              <a:r>
                <a:rPr lang="zh-CN" altLang="en-US" sz="1400" dirty="0">
                  <a:solidFill>
                    <a:srgbClr val="000000"/>
                  </a:solidFill>
                  <a:latin typeface="Courier New" panose="02070309020205020404" charset="0"/>
                  <a:ea typeface="宋体" panose="02010600030101010101" pitchFamily="2" charset="-122"/>
                  <a:sym typeface="+mn-ea"/>
                </a:rPr>
                <a:t>，则</a:t>
              </a:r>
              <a:r>
                <a:rPr lang="en-US" altLang="zh-CN" sz="1400" dirty="0" err="1">
                  <a:solidFill>
                    <a:srgbClr val="000000"/>
                  </a:solidFill>
                  <a:latin typeface="Courier New" panose="02070309020205020404" charset="0"/>
                  <a:ea typeface="宋体" panose="02010600030101010101" pitchFamily="2" charset="-122"/>
                  <a:sym typeface="+mn-ea"/>
                </a:rPr>
                <a:t>trts</a:t>
              </a:r>
              <a:r>
                <a:rPr lang="zh-CN" altLang="en-US" sz="1400" dirty="0">
                  <a:solidFill>
                    <a:srgbClr val="000000"/>
                  </a:solidFill>
                  <a:latin typeface="Courier New" panose="02070309020205020404" charset="0"/>
                  <a:ea typeface="宋体" panose="02010600030101010101" pitchFamily="2" charset="-122"/>
                  <a:sym typeface="+mn-ea"/>
                </a:rPr>
                <a:t>称为元组的连接。它是一个（</a:t>
              </a:r>
              <a:r>
                <a:rPr lang="en-US" altLang="zh-CN" sz="1400" dirty="0" err="1">
                  <a:solidFill>
                    <a:srgbClr val="000000"/>
                  </a:solidFill>
                  <a:latin typeface="Courier New" panose="02070309020205020404" charset="0"/>
                  <a:ea typeface="宋体" panose="02010600030101010101" pitchFamily="2" charset="-122"/>
                  <a:sym typeface="+mn-ea"/>
                </a:rPr>
                <a:t>n+m</a:t>
              </a:r>
              <a:r>
                <a:rPr lang="zh-CN" altLang="en-US" sz="1400" dirty="0">
                  <a:solidFill>
                    <a:srgbClr val="000000"/>
                  </a:solidFill>
                  <a:latin typeface="Courier New" panose="02070309020205020404" charset="0"/>
                  <a:ea typeface="宋体" panose="02010600030101010101" pitchFamily="2" charset="-122"/>
                  <a:sym typeface="+mn-ea"/>
                </a:rPr>
                <a:t>）列的元组，前</a:t>
              </a:r>
              <a:r>
                <a:rPr lang="en-US" altLang="zh-CN" sz="1400" dirty="0">
                  <a:solidFill>
                    <a:srgbClr val="000000"/>
                  </a:solidFill>
                  <a:latin typeface="Courier New" panose="02070309020205020404" charset="0"/>
                  <a:ea typeface="宋体" panose="02010600030101010101" pitchFamily="2" charset="-122"/>
                  <a:sym typeface="+mn-ea"/>
                </a:rPr>
                <a:t>n</a:t>
              </a:r>
              <a:r>
                <a:rPr lang="zh-CN" altLang="en-US" sz="1400" dirty="0">
                  <a:solidFill>
                    <a:srgbClr val="000000"/>
                  </a:solidFill>
                  <a:latin typeface="Courier New" panose="02070309020205020404" charset="0"/>
                  <a:ea typeface="宋体" panose="02010600030101010101" pitchFamily="2" charset="-122"/>
                  <a:sym typeface="+mn-ea"/>
                </a:rPr>
                <a:t>个分量为</a:t>
              </a:r>
              <a:r>
                <a:rPr lang="en-US" altLang="zh-CN" sz="1400" dirty="0">
                  <a:solidFill>
                    <a:srgbClr val="000000"/>
                  </a:solidFill>
                  <a:latin typeface="Courier New" panose="02070309020205020404" charset="0"/>
                  <a:ea typeface="宋体" panose="02010600030101010101" pitchFamily="2" charset="-122"/>
                  <a:sym typeface="+mn-ea"/>
                </a:rPr>
                <a:t>R</a:t>
              </a:r>
              <a:r>
                <a:rPr lang="zh-CN" altLang="en-US" sz="1400" dirty="0">
                  <a:solidFill>
                    <a:srgbClr val="000000"/>
                  </a:solidFill>
                  <a:latin typeface="Courier New" panose="02070309020205020404" charset="0"/>
                  <a:ea typeface="宋体" panose="02010600030101010101" pitchFamily="2" charset="-122"/>
                  <a:sym typeface="+mn-ea"/>
                </a:rPr>
                <a:t>中的一个</a:t>
              </a:r>
              <a:r>
                <a:rPr lang="en-US" altLang="zh-CN" sz="1400" dirty="0">
                  <a:solidFill>
                    <a:srgbClr val="000000"/>
                  </a:solidFill>
                  <a:latin typeface="Courier New" panose="02070309020205020404" charset="0"/>
                  <a:ea typeface="宋体" panose="02010600030101010101" pitchFamily="2" charset="-122"/>
                  <a:sym typeface="+mn-ea"/>
                </a:rPr>
                <a:t>n</a:t>
              </a:r>
              <a:r>
                <a:rPr lang="zh-CN" altLang="en-US" sz="1400" dirty="0">
                  <a:solidFill>
                    <a:srgbClr val="000000"/>
                  </a:solidFill>
                  <a:latin typeface="Courier New" panose="02070309020205020404" charset="0"/>
                  <a:ea typeface="宋体" panose="02010600030101010101" pitchFamily="2" charset="-122"/>
                  <a:sym typeface="+mn-ea"/>
                </a:rPr>
                <a:t>元组</a:t>
              </a:r>
              <a:r>
                <a:rPr lang="en-US" altLang="zh-CN" sz="1400" dirty="0" err="1">
                  <a:solidFill>
                    <a:srgbClr val="000000"/>
                  </a:solidFill>
                  <a:latin typeface="Courier New" panose="02070309020205020404" charset="0"/>
                  <a:ea typeface="宋体" panose="02010600030101010101" pitchFamily="2" charset="-122"/>
                  <a:sym typeface="+mn-ea"/>
                </a:rPr>
                <a:t>tr</a:t>
              </a:r>
              <a:r>
                <a:rPr lang="zh-CN" altLang="en-US" sz="1400" dirty="0">
                  <a:solidFill>
                    <a:srgbClr val="000000"/>
                  </a:solidFill>
                  <a:latin typeface="Courier New" panose="02070309020205020404" charset="0"/>
                  <a:ea typeface="宋体" panose="02010600030101010101" pitchFamily="2" charset="-122"/>
                  <a:sym typeface="+mn-ea"/>
                </a:rPr>
                <a:t>，后</a:t>
              </a:r>
              <a:r>
                <a:rPr lang="en-US" altLang="zh-CN" sz="1400" dirty="0">
                  <a:solidFill>
                    <a:srgbClr val="000000"/>
                  </a:solidFill>
                  <a:latin typeface="Courier New" panose="02070309020205020404" charset="0"/>
                  <a:ea typeface="宋体" panose="02010600030101010101" pitchFamily="2" charset="-122"/>
                  <a:sym typeface="+mn-ea"/>
                </a:rPr>
                <a:t>m</a:t>
              </a:r>
              <a:r>
                <a:rPr lang="zh-CN" altLang="en-US" sz="1400" dirty="0">
                  <a:solidFill>
                    <a:srgbClr val="000000"/>
                  </a:solidFill>
                  <a:latin typeface="Courier New" panose="02070309020205020404" charset="0"/>
                  <a:ea typeface="宋体" panose="02010600030101010101" pitchFamily="2" charset="-122"/>
                  <a:sym typeface="+mn-ea"/>
                </a:rPr>
                <a:t>个分量为</a:t>
              </a:r>
              <a:r>
                <a:rPr lang="en-US" altLang="zh-CN" sz="1400" dirty="0">
                  <a:solidFill>
                    <a:srgbClr val="000000"/>
                  </a:solidFill>
                  <a:latin typeface="Courier New" panose="02070309020205020404" charset="0"/>
                  <a:ea typeface="宋体" panose="02010600030101010101" pitchFamily="2" charset="-122"/>
                  <a:sym typeface="+mn-ea"/>
                </a:rPr>
                <a:t>S</a:t>
              </a:r>
              <a:r>
                <a:rPr lang="zh-CN" altLang="en-US" sz="1400" dirty="0">
                  <a:solidFill>
                    <a:srgbClr val="000000"/>
                  </a:solidFill>
                  <a:latin typeface="Courier New" panose="02070309020205020404" charset="0"/>
                  <a:ea typeface="宋体" panose="02010600030101010101" pitchFamily="2" charset="-122"/>
                  <a:sym typeface="+mn-ea"/>
                </a:rPr>
                <a:t>中的一个</a:t>
              </a:r>
              <a:r>
                <a:rPr lang="en-US" altLang="zh-CN" sz="1400" dirty="0">
                  <a:solidFill>
                    <a:srgbClr val="000000"/>
                  </a:solidFill>
                  <a:latin typeface="Courier New" panose="02070309020205020404" charset="0"/>
                  <a:ea typeface="宋体" panose="02010600030101010101" pitchFamily="2" charset="-122"/>
                  <a:sym typeface="+mn-ea"/>
                </a:rPr>
                <a:t>m</a:t>
              </a:r>
              <a:r>
                <a:rPr lang="zh-CN" altLang="en-US" sz="1400" dirty="0">
                  <a:solidFill>
                    <a:srgbClr val="000000"/>
                  </a:solidFill>
                  <a:latin typeface="Courier New" panose="02070309020205020404" charset="0"/>
                  <a:ea typeface="宋体" panose="02010600030101010101" pitchFamily="2" charset="-122"/>
                  <a:sym typeface="+mn-ea"/>
                </a:rPr>
                <a:t>元组</a:t>
              </a:r>
              <a:r>
                <a:rPr lang="en-US" altLang="zh-CN" sz="1400" dirty="0" err="1">
                  <a:solidFill>
                    <a:srgbClr val="000000"/>
                  </a:solidFill>
                  <a:latin typeface="Courier New" panose="02070309020205020404" charset="0"/>
                  <a:ea typeface="宋体" panose="02010600030101010101" pitchFamily="2" charset="-122"/>
                  <a:sym typeface="+mn-ea"/>
                </a:rPr>
                <a:t>ts</a:t>
              </a:r>
              <a:r>
                <a:rPr lang="zh-CN" altLang="en-US" sz="1400" dirty="0">
                  <a:solidFill>
                    <a:srgbClr val="000000"/>
                  </a:solidFill>
                  <a:latin typeface="Courier New" panose="02070309020205020404" charset="0"/>
                  <a:ea typeface="宋体" panose="02010600030101010101" pitchFamily="2" charset="-122"/>
                  <a:sym typeface="+mn-ea"/>
                </a:rPr>
                <a:t>。</a:t>
              </a:r>
            </a:p>
            <a:p>
              <a:r>
                <a:rPr lang="zh-CN" altLang="en-US" sz="1400" dirty="0">
                  <a:solidFill>
                    <a:srgbClr val="000000"/>
                  </a:solidFill>
                  <a:latin typeface="Courier New" panose="02070309020205020404" charset="0"/>
                  <a:ea typeface="宋体" panose="02010600030101010101" pitchFamily="2" charset="-122"/>
                  <a:sym typeface="+mn-ea"/>
                </a:rPr>
                <a:t>（</a:t>
              </a:r>
              <a:r>
                <a:rPr lang="en-US" altLang="zh-CN" sz="1400" dirty="0">
                  <a:solidFill>
                    <a:srgbClr val="000000"/>
                  </a:solidFill>
                  <a:latin typeface="Courier New" panose="02070309020205020404" charset="0"/>
                  <a:ea typeface="宋体" panose="02010600030101010101" pitchFamily="2" charset="-122"/>
                  <a:sym typeface="+mn-ea"/>
                </a:rPr>
                <a:t>4</a:t>
              </a:r>
              <a:r>
                <a:rPr lang="zh-CN" altLang="en-US" sz="1400" dirty="0">
                  <a:solidFill>
                    <a:srgbClr val="000000"/>
                  </a:solidFill>
                  <a:latin typeface="Courier New" panose="02070309020205020404" charset="0"/>
                  <a:ea typeface="宋体" panose="02010600030101010101" pitchFamily="2" charset="-122"/>
                  <a:sym typeface="+mn-ea"/>
                </a:rPr>
                <a:t>）像集（</a:t>
              </a:r>
              <a:r>
                <a:rPr lang="en-US" altLang="zh-CN" sz="1400" dirty="0">
                  <a:solidFill>
                    <a:srgbClr val="000000"/>
                  </a:solidFill>
                  <a:latin typeface="Courier New" panose="02070309020205020404" charset="0"/>
                  <a:ea typeface="宋体" panose="02010600030101010101" pitchFamily="2" charset="-122"/>
                  <a:sym typeface="+mn-ea"/>
                </a:rPr>
                <a:t>Images Set</a:t>
              </a:r>
              <a:r>
                <a:rPr lang="zh-CN" altLang="en-US" sz="1400" dirty="0">
                  <a:solidFill>
                    <a:srgbClr val="000000"/>
                  </a:solidFill>
                  <a:latin typeface="Courier New" panose="02070309020205020404" charset="0"/>
                  <a:ea typeface="宋体" panose="02010600030101010101" pitchFamily="2" charset="-122"/>
                  <a:sym typeface="+mn-ea"/>
                </a:rPr>
                <a:t>）：在关系</a:t>
              </a:r>
              <a:r>
                <a:rPr lang="en-US" altLang="zh-CN" sz="1400" dirty="0">
                  <a:solidFill>
                    <a:srgbClr val="000000"/>
                  </a:solidFill>
                  <a:latin typeface="Courier New" panose="02070309020205020404" charset="0"/>
                  <a:ea typeface="宋体" panose="02010600030101010101" pitchFamily="2" charset="-122"/>
                  <a:sym typeface="+mn-ea"/>
                </a:rPr>
                <a:t>R(X</a:t>
              </a:r>
              <a:r>
                <a:rPr lang="zh-CN" altLang="en-US" sz="1400" dirty="0">
                  <a:solidFill>
                    <a:srgbClr val="000000"/>
                  </a:solidFill>
                  <a:latin typeface="Courier New" panose="02070309020205020404" charset="0"/>
                  <a:ea typeface="宋体" panose="02010600030101010101" pitchFamily="2" charset="-122"/>
                  <a:sym typeface="+mn-ea"/>
                </a:rPr>
                <a:t>，</a:t>
              </a:r>
              <a:r>
                <a:rPr lang="en-US" altLang="zh-CN" sz="1400" dirty="0">
                  <a:solidFill>
                    <a:srgbClr val="000000"/>
                  </a:solidFill>
                  <a:latin typeface="Courier New" panose="02070309020205020404" charset="0"/>
                  <a:ea typeface="宋体" panose="02010600030101010101" pitchFamily="2" charset="-122"/>
                  <a:sym typeface="+mn-ea"/>
                </a:rPr>
                <a:t>Z)</a:t>
              </a:r>
              <a:r>
                <a:rPr lang="zh-CN" altLang="en-US" sz="1400" dirty="0">
                  <a:solidFill>
                    <a:srgbClr val="000000"/>
                  </a:solidFill>
                  <a:latin typeface="Courier New" panose="02070309020205020404" charset="0"/>
                  <a:ea typeface="宋体" panose="02010600030101010101" pitchFamily="2" charset="-122"/>
                  <a:sym typeface="+mn-ea"/>
                </a:rPr>
                <a:t>中，其中</a:t>
              </a:r>
              <a:r>
                <a:rPr lang="en-US" altLang="zh-CN" sz="1400" dirty="0">
                  <a:solidFill>
                    <a:srgbClr val="000000"/>
                  </a:solidFill>
                  <a:latin typeface="Courier New" panose="02070309020205020404" charset="0"/>
                  <a:ea typeface="宋体" panose="02010600030101010101" pitchFamily="2" charset="-122"/>
                  <a:sym typeface="+mn-ea"/>
                </a:rPr>
                <a:t>X</a:t>
              </a:r>
              <a:r>
                <a:rPr lang="zh-CN" altLang="en-US" sz="1400" dirty="0">
                  <a:solidFill>
                    <a:srgbClr val="000000"/>
                  </a:solidFill>
                  <a:latin typeface="Courier New" panose="02070309020205020404" charset="0"/>
                  <a:ea typeface="宋体" panose="02010600030101010101" pitchFamily="2" charset="-122"/>
                  <a:sym typeface="+mn-ea"/>
                </a:rPr>
                <a:t>和</a:t>
              </a:r>
              <a:r>
                <a:rPr lang="en-US" altLang="zh-CN" sz="1400" dirty="0">
                  <a:solidFill>
                    <a:srgbClr val="000000"/>
                  </a:solidFill>
                  <a:latin typeface="Courier New" panose="02070309020205020404" charset="0"/>
                  <a:ea typeface="宋体" panose="02010600030101010101" pitchFamily="2" charset="-122"/>
                  <a:sym typeface="+mn-ea"/>
                </a:rPr>
                <a:t>Z</a:t>
              </a:r>
              <a:r>
                <a:rPr lang="zh-CN" altLang="en-US" sz="1400" dirty="0">
                  <a:solidFill>
                    <a:srgbClr val="000000"/>
                  </a:solidFill>
                  <a:latin typeface="Courier New" panose="02070309020205020404" charset="0"/>
                  <a:ea typeface="宋体" panose="02010600030101010101" pitchFamily="2" charset="-122"/>
                  <a:sym typeface="+mn-ea"/>
                </a:rPr>
                <a:t>为属性组，给定定义：当</a:t>
              </a:r>
              <a:r>
                <a:rPr lang="en-US" altLang="zh-CN" sz="1400" dirty="0">
                  <a:solidFill>
                    <a:srgbClr val="000000"/>
                  </a:solidFill>
                  <a:latin typeface="Courier New" panose="02070309020205020404" charset="0"/>
                  <a:ea typeface="宋体" panose="02010600030101010101" pitchFamily="2" charset="-122"/>
                  <a:sym typeface="+mn-ea"/>
                </a:rPr>
                <a:t>t[X]=x</a:t>
              </a:r>
              <a:r>
                <a:rPr lang="zh-CN" altLang="en-US" sz="1400" dirty="0">
                  <a:solidFill>
                    <a:srgbClr val="000000"/>
                  </a:solidFill>
                  <a:latin typeface="Courier New" panose="02070309020205020404" charset="0"/>
                  <a:ea typeface="宋体" panose="02010600030101010101" pitchFamily="2" charset="-122"/>
                  <a:sym typeface="+mn-ea"/>
                </a:rPr>
                <a:t>时，与之连接的属性组</a:t>
              </a:r>
              <a:r>
                <a:rPr lang="en-US" altLang="zh-CN" sz="1400" dirty="0">
                  <a:solidFill>
                    <a:srgbClr val="000000"/>
                  </a:solidFill>
                  <a:latin typeface="Courier New" panose="02070309020205020404" charset="0"/>
                  <a:ea typeface="宋体" panose="02010600030101010101" pitchFamily="2" charset="-122"/>
                  <a:sym typeface="+mn-ea"/>
                </a:rPr>
                <a:t>Z</a:t>
              </a:r>
              <a:r>
                <a:rPr lang="zh-CN" altLang="en-US" sz="1400" dirty="0">
                  <a:solidFill>
                    <a:srgbClr val="000000"/>
                  </a:solidFill>
                  <a:latin typeface="Courier New" panose="02070309020205020404" charset="0"/>
                  <a:ea typeface="宋体" panose="02010600030101010101" pitchFamily="2" charset="-122"/>
                  <a:sym typeface="+mn-ea"/>
                </a:rPr>
                <a:t>的分量集合称为关系</a:t>
              </a:r>
              <a:r>
                <a:rPr lang="en-US" altLang="zh-CN" sz="1400" dirty="0">
                  <a:solidFill>
                    <a:srgbClr val="000000"/>
                  </a:solidFill>
                  <a:latin typeface="Courier New" panose="02070309020205020404" charset="0"/>
                  <a:ea typeface="宋体" panose="02010600030101010101" pitchFamily="2" charset="-122"/>
                  <a:sym typeface="+mn-ea"/>
                </a:rPr>
                <a:t>R</a:t>
              </a:r>
              <a:r>
                <a:rPr lang="zh-CN" altLang="en-US" sz="1400" dirty="0">
                  <a:solidFill>
                    <a:srgbClr val="000000"/>
                  </a:solidFill>
                  <a:latin typeface="Courier New" panose="02070309020205020404" charset="0"/>
                  <a:ea typeface="宋体" panose="02010600030101010101" pitchFamily="2" charset="-122"/>
                  <a:sym typeface="+mn-ea"/>
                </a:rPr>
                <a:t>中属性组</a:t>
              </a:r>
              <a:r>
                <a:rPr lang="en-US" altLang="zh-CN" sz="1400" dirty="0">
                  <a:solidFill>
                    <a:srgbClr val="000000"/>
                  </a:solidFill>
                  <a:latin typeface="Courier New" panose="02070309020205020404" charset="0"/>
                  <a:ea typeface="宋体" panose="02010600030101010101" pitchFamily="2" charset="-122"/>
                  <a:sym typeface="+mn-ea"/>
                </a:rPr>
                <a:t>X</a:t>
              </a:r>
              <a:r>
                <a:rPr lang="zh-CN" altLang="en-US" sz="1400" dirty="0">
                  <a:solidFill>
                    <a:srgbClr val="000000"/>
                  </a:solidFill>
                  <a:latin typeface="Courier New" panose="02070309020205020404" charset="0"/>
                  <a:ea typeface="宋体" panose="02010600030101010101" pitchFamily="2" charset="-122"/>
                  <a:sym typeface="+mn-ea"/>
                </a:rPr>
                <a:t>的分量</a:t>
              </a:r>
              <a:r>
                <a:rPr lang="en-US" altLang="zh-CN" sz="1400" dirty="0">
                  <a:solidFill>
                    <a:srgbClr val="000000"/>
                  </a:solidFill>
                  <a:latin typeface="Courier New" panose="02070309020205020404" charset="0"/>
                  <a:ea typeface="宋体" panose="02010600030101010101" pitchFamily="2" charset="-122"/>
                  <a:sym typeface="+mn-ea"/>
                </a:rPr>
                <a:t>x</a:t>
              </a:r>
              <a:r>
                <a:rPr lang="zh-CN" altLang="en-US" sz="1400" dirty="0">
                  <a:solidFill>
                    <a:srgbClr val="000000"/>
                  </a:solidFill>
                  <a:latin typeface="Courier New" panose="02070309020205020404" charset="0"/>
                  <a:ea typeface="宋体" panose="02010600030101010101" pitchFamily="2" charset="-122"/>
                  <a:sym typeface="+mn-ea"/>
                </a:rPr>
                <a:t>的象集</a:t>
              </a:r>
              <a:r>
                <a:rPr lang="en-US" altLang="zh-CN" sz="1400" dirty="0" err="1">
                  <a:solidFill>
                    <a:srgbClr val="000000"/>
                  </a:solidFill>
                  <a:latin typeface="Courier New" panose="02070309020205020404" charset="0"/>
                  <a:ea typeface="宋体" panose="02010600030101010101" pitchFamily="2" charset="-122"/>
                  <a:sym typeface="+mn-ea"/>
                </a:rPr>
                <a:t>Zx</a:t>
              </a:r>
              <a:r>
                <a:rPr lang="zh-CN" altLang="en-US" sz="1400" dirty="0">
                  <a:solidFill>
                    <a:srgbClr val="000000"/>
                  </a:solidFill>
                  <a:latin typeface="Courier New" panose="02070309020205020404" charset="0"/>
                  <a:ea typeface="宋体" panose="02010600030101010101" pitchFamily="2" charset="-122"/>
                  <a:sym typeface="+mn-ea"/>
                </a:rPr>
                <a:t>。记作</a:t>
              </a:r>
              <a:r>
                <a:rPr lang="zh-CN" altLang="en-US" sz="1400" dirty="0" smtClean="0">
                  <a:solidFill>
                    <a:srgbClr val="000000"/>
                  </a:solidFill>
                  <a:latin typeface="Courier New" panose="02070309020205020404" charset="0"/>
                  <a:ea typeface="宋体" panose="02010600030101010101" pitchFamily="2" charset="-122"/>
                  <a:sym typeface="+mn-ea"/>
                </a:rPr>
                <a:t>：</a:t>
              </a:r>
              <a:endParaRPr lang="en-US" altLang="zh-CN" sz="1400" dirty="0" smtClean="0">
                <a:solidFill>
                  <a:srgbClr val="000000"/>
                </a:solidFill>
                <a:latin typeface="Courier New" panose="02070309020205020404" charset="0"/>
                <a:ea typeface="宋体" panose="02010600030101010101" pitchFamily="2" charset="-122"/>
                <a:sym typeface="+mn-ea"/>
              </a:endParaRPr>
            </a:p>
            <a:p>
              <a:pPr algn="ctr"/>
              <a:r>
                <a:rPr lang="en-US" altLang="zh-CN" sz="1400" dirty="0" err="1">
                  <a:solidFill>
                    <a:srgbClr val="000000"/>
                  </a:solidFill>
                  <a:latin typeface="Courier New" panose="02070309020205020404" charset="0"/>
                  <a:ea typeface="宋体" panose="02010600030101010101" pitchFamily="2" charset="-122"/>
                  <a:sym typeface="+mn-ea"/>
                </a:rPr>
                <a:t>Z</a:t>
              </a:r>
              <a:r>
                <a:rPr lang="en-US" altLang="zh-CN" sz="1400" baseline="-25000" dirty="0" err="1">
                  <a:solidFill>
                    <a:srgbClr val="000000"/>
                  </a:solidFill>
                  <a:latin typeface="Courier New" panose="02070309020205020404" charset="0"/>
                  <a:ea typeface="宋体" panose="02010600030101010101" pitchFamily="2" charset="-122"/>
                  <a:sym typeface="+mn-ea"/>
                </a:rPr>
                <a:t>x</a:t>
              </a:r>
              <a:r>
                <a:rPr lang="en-US" altLang="zh-CN" sz="1400" dirty="0">
                  <a:solidFill>
                    <a:srgbClr val="000000"/>
                  </a:solidFill>
                  <a:latin typeface="Courier New" panose="02070309020205020404" charset="0"/>
                  <a:ea typeface="宋体" panose="02010600030101010101" pitchFamily="2" charset="-122"/>
                  <a:sym typeface="+mn-ea"/>
                </a:rPr>
                <a:t>={t[Z]|</a:t>
              </a:r>
              <a:r>
                <a:rPr lang="en-US" altLang="zh-CN" sz="1400" dirty="0" err="1">
                  <a:solidFill>
                    <a:srgbClr val="000000"/>
                  </a:solidFill>
                  <a:latin typeface="Courier New" panose="02070309020205020404" charset="0"/>
                  <a:ea typeface="宋体" panose="02010600030101010101" pitchFamily="2" charset="-122"/>
                  <a:sym typeface="+mn-ea"/>
                </a:rPr>
                <a:t>t∈R</a:t>
              </a:r>
              <a:r>
                <a:rPr lang="zh-CN" altLang="en-US" sz="1400" dirty="0">
                  <a:solidFill>
                    <a:srgbClr val="000000"/>
                  </a:solidFill>
                  <a:latin typeface="Courier New" panose="02070309020205020404" charset="0"/>
                  <a:ea typeface="宋体" panose="02010600030101010101" pitchFamily="2" charset="-122"/>
                  <a:sym typeface="+mn-ea"/>
                </a:rPr>
                <a:t>，</a:t>
              </a:r>
              <a:r>
                <a:rPr lang="en-US" altLang="zh-CN" sz="1400" dirty="0">
                  <a:solidFill>
                    <a:srgbClr val="000000"/>
                  </a:solidFill>
                  <a:latin typeface="Courier New" panose="02070309020205020404" charset="0"/>
                  <a:ea typeface="宋体" panose="02010600030101010101" pitchFamily="2" charset="-122"/>
                  <a:sym typeface="+mn-ea"/>
                </a:rPr>
                <a:t>t[X]=x</a:t>
              </a:r>
              <a:r>
                <a:rPr lang="en-US" altLang="zh-CN" sz="1400" dirty="0" smtClean="0">
                  <a:solidFill>
                    <a:srgbClr val="000000"/>
                  </a:solidFill>
                  <a:latin typeface="Courier New" panose="02070309020205020404" charset="0"/>
                  <a:ea typeface="宋体" panose="02010600030101010101" pitchFamily="2" charset="-122"/>
                  <a:sym typeface="+mn-ea"/>
                </a:rPr>
                <a:t>}</a:t>
              </a:r>
            </a:p>
            <a:p>
              <a:endParaRPr lang="zh-CN" altLang="en-US" sz="1400" dirty="0">
                <a:solidFill>
                  <a:srgbClr val="000000"/>
                </a:solidFill>
                <a:latin typeface="Courier New" panose="02070309020205020404" charset="0"/>
                <a:ea typeface="宋体" panose="02010600030101010101" pitchFamily="2" charset="-122"/>
                <a:sym typeface="+mn-ea"/>
              </a:endParaRPr>
            </a:p>
          </p:txBody>
        </p:sp>
        <p:sp>
          <p:nvSpPr>
            <p:cNvPr id="8" name="矩形 7"/>
            <p:cNvSpPr/>
            <p:nvPr/>
          </p:nvSpPr>
          <p:spPr>
            <a:xfrm>
              <a:off x="1088299" y="4213143"/>
              <a:ext cx="2241974" cy="396145"/>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rgbClr val="000000">
                      <a:lumMod val="65000"/>
                      <a:lumOff val="35000"/>
                    </a:srgbClr>
                  </a:solidFill>
                </a:rPr>
                <a:t>辅助记号</a:t>
              </a:r>
            </a:p>
          </p:txBody>
        </p:sp>
      </p:grpSp>
      <p:sp>
        <p:nvSpPr>
          <p:cNvPr id="14" name="矩形 13"/>
          <p:cNvSpPr/>
          <p:nvPr/>
        </p:nvSpPr>
        <p:spPr>
          <a:xfrm>
            <a:off x="1354202" y="4287874"/>
            <a:ext cx="4286020" cy="523220"/>
          </a:xfrm>
          <a:prstGeom prst="rect">
            <a:avLst/>
          </a:prstGeom>
        </p:spPr>
        <p:txBody>
          <a:bodyPr wrap="square">
            <a:spAutoFit/>
          </a:bodyPr>
          <a:lstStyle/>
          <a:p>
            <a:r>
              <a:rPr lang="zh-CN" altLang="en-US" sz="1400" dirty="0">
                <a:solidFill>
                  <a:srgbClr val="000000"/>
                </a:solidFill>
                <a:latin typeface="Courier New" panose="02070309020205020404" charset="0"/>
                <a:ea typeface="宋体" panose="02010600030101010101" pitchFamily="2" charset="-122"/>
              </a:rPr>
              <a:t>假设现有关系</a:t>
            </a:r>
            <a:r>
              <a:rPr lang="en-US" altLang="zh-CN" sz="1400" dirty="0">
                <a:solidFill>
                  <a:srgbClr val="000000"/>
                </a:solidFill>
                <a:latin typeface="Courier New" panose="02070309020205020404" charset="0"/>
                <a:ea typeface="宋体" panose="02010600030101010101" pitchFamily="2" charset="-122"/>
              </a:rPr>
              <a:t>R(X,Z)</a:t>
            </a:r>
            <a:r>
              <a:rPr lang="zh-CN" altLang="en-US" sz="1400" dirty="0">
                <a:solidFill>
                  <a:srgbClr val="000000"/>
                </a:solidFill>
                <a:latin typeface="Courier New" panose="02070309020205020404" charset="0"/>
                <a:ea typeface="宋体" panose="02010600030101010101" pitchFamily="2" charset="-122"/>
              </a:rPr>
              <a:t>，如</a:t>
            </a:r>
            <a:r>
              <a:rPr lang="zh-CN" altLang="en-US" sz="1400" dirty="0" smtClean="0">
                <a:solidFill>
                  <a:srgbClr val="000000"/>
                </a:solidFill>
                <a:latin typeface="Courier New" panose="02070309020205020404" charset="0"/>
                <a:ea typeface="宋体" panose="02010600030101010101" pitchFamily="2" charset="-122"/>
              </a:rPr>
              <a:t>表所</a:t>
            </a:r>
            <a:r>
              <a:rPr lang="zh-CN" altLang="en-US" sz="1400" dirty="0">
                <a:solidFill>
                  <a:srgbClr val="000000"/>
                </a:solidFill>
                <a:latin typeface="Courier New" panose="02070309020205020404" charset="0"/>
                <a:ea typeface="宋体" panose="02010600030101010101" pitchFamily="2" charset="-122"/>
              </a:rPr>
              <a:t>示，求属性组</a:t>
            </a:r>
            <a:r>
              <a:rPr lang="en-US" altLang="zh-CN" sz="1400" dirty="0">
                <a:solidFill>
                  <a:srgbClr val="000000"/>
                </a:solidFill>
                <a:latin typeface="Courier New" panose="02070309020205020404" charset="0"/>
                <a:ea typeface="宋体" panose="02010600030101010101" pitchFamily="2" charset="-122"/>
              </a:rPr>
              <a:t>X</a:t>
            </a:r>
            <a:r>
              <a:rPr lang="zh-CN" altLang="en-US" sz="1400" dirty="0">
                <a:solidFill>
                  <a:srgbClr val="000000"/>
                </a:solidFill>
                <a:latin typeface="Courier New" panose="02070309020205020404" charset="0"/>
                <a:ea typeface="宋体" panose="02010600030101010101" pitchFamily="2" charset="-122"/>
              </a:rPr>
              <a:t>各分量的像集。</a:t>
            </a:r>
          </a:p>
        </p:txBody>
      </p:sp>
      <p:graphicFrame>
        <p:nvGraphicFramePr>
          <p:cNvPr id="3" name="表格 2"/>
          <p:cNvGraphicFramePr>
            <a:graphicFrameLocks noGrp="1"/>
          </p:cNvGraphicFramePr>
          <p:nvPr>
            <p:extLst>
              <p:ext uri="{D42A27DB-BD31-4B8C-83A1-F6EECF244321}">
                <p14:modId xmlns:p14="http://schemas.microsoft.com/office/powerpoint/2010/main" val="2917297260"/>
              </p:ext>
            </p:extLst>
          </p:nvPr>
        </p:nvGraphicFramePr>
        <p:xfrm>
          <a:off x="1638299" y="5348306"/>
          <a:ext cx="3810000" cy="1204893"/>
        </p:xfrm>
        <a:graphic>
          <a:graphicData uri="http://schemas.openxmlformats.org/drawingml/2006/table">
            <a:tbl>
              <a:tblPr>
                <a:tableStyleId>{5C22544A-7EE6-4342-B048-85BDC9FD1C3A}</a:tableStyleId>
              </a:tblPr>
              <a:tblGrid>
                <a:gridCol w="658015"/>
                <a:gridCol w="630397"/>
                <a:gridCol w="630397"/>
                <a:gridCol w="630397"/>
                <a:gridCol w="630397"/>
                <a:gridCol w="630397"/>
              </a:tblGrid>
              <a:tr h="401631">
                <a:tc>
                  <a:txBody>
                    <a:bodyPr/>
                    <a:lstStyle/>
                    <a:p>
                      <a:pPr marL="0" indent="0" algn="ctr" defTabSz="914400" rtl="0" eaLnBrk="1" latinLnBrk="0" hangingPunct="1">
                        <a:lnSpc>
                          <a:spcPts val="1400"/>
                        </a:lnSpc>
                        <a:spcBef>
                          <a:spcPts val="100"/>
                        </a:spcBef>
                        <a:spcAft>
                          <a:spcPts val="100"/>
                        </a:spcAft>
                        <a:buNone/>
                      </a:pPr>
                      <a:r>
                        <a:rPr lang="en-US" sz="1800" b="1" u="none" kern="1200" dirty="0">
                          <a:solidFill>
                            <a:srgbClr val="FF0000"/>
                          </a:solidFill>
                          <a:effectLst>
                            <a:outerShdw blurRad="38100" dist="38100" dir="2700000" algn="tl">
                              <a:srgbClr val="000000">
                                <a:alpha val="43137"/>
                              </a:srgbClr>
                            </a:outerShdw>
                          </a:effectLst>
                          <a:highlight>
                            <a:srgbClr val="9BBB59"/>
                          </a:highlight>
                          <a:latin typeface="+mn-lt"/>
                          <a:ea typeface="+mn-ea"/>
                          <a:cs typeface="+mn-cs"/>
                        </a:rPr>
                        <a:t>X</a:t>
                      </a:r>
                      <a:endParaRPr lang="zh-CN" sz="1800" b="1" u="none" kern="1200" dirty="0">
                        <a:solidFill>
                          <a:srgbClr val="FF0000"/>
                        </a:solidFill>
                        <a:effectLst>
                          <a:outerShdw blurRad="38100" dist="38100" dir="2700000" algn="tl">
                            <a:srgbClr val="000000">
                              <a:alpha val="43137"/>
                            </a:srgbClr>
                          </a:outerShdw>
                        </a:effectLst>
                        <a:highlight>
                          <a:srgbClr val="9BBB59"/>
                        </a:highlight>
                        <a:latin typeface="+mn-lt"/>
                        <a:ea typeface="+mn-ea"/>
                        <a:cs typeface="+mn-cs"/>
                      </a:endParaRPr>
                    </a:p>
                  </a:txBody>
                  <a:tcPr marL="68580" marR="68580" marT="0" marB="0" anchor="ctr"/>
                </a:tc>
                <a:tc>
                  <a:txBody>
                    <a:bodyPr/>
                    <a:lstStyle/>
                    <a:p>
                      <a:pPr marL="0" indent="0" algn="ctr" defTabSz="914400" rtl="0" eaLnBrk="1" latinLnBrk="0" hangingPunct="1">
                        <a:lnSpc>
                          <a:spcPts val="1400"/>
                        </a:lnSpc>
                        <a:spcBef>
                          <a:spcPts val="100"/>
                        </a:spcBef>
                        <a:spcAft>
                          <a:spcPts val="100"/>
                        </a:spcAft>
                        <a:buNone/>
                      </a:pPr>
                      <a:r>
                        <a:rPr lang="en-US" sz="1800" b="1" u="none" kern="1200" dirty="0">
                          <a:solidFill>
                            <a:srgbClr val="FF0000"/>
                          </a:solidFill>
                          <a:effectLst>
                            <a:outerShdw blurRad="38100" dist="38100" dir="2700000" algn="tl">
                              <a:srgbClr val="000000">
                                <a:alpha val="43137"/>
                              </a:srgbClr>
                            </a:outerShdw>
                          </a:effectLst>
                          <a:highlight>
                            <a:srgbClr val="9BBB59"/>
                          </a:highlight>
                          <a:latin typeface="+mn-lt"/>
                          <a:ea typeface="+mn-ea"/>
                          <a:cs typeface="+mn-cs"/>
                        </a:rPr>
                        <a:t>Z</a:t>
                      </a:r>
                      <a:endParaRPr lang="zh-CN" sz="1800" b="1" u="none" kern="1200" dirty="0">
                        <a:solidFill>
                          <a:srgbClr val="FF0000"/>
                        </a:solidFill>
                        <a:effectLst>
                          <a:outerShdw blurRad="38100" dist="38100" dir="2700000" algn="tl">
                            <a:srgbClr val="000000">
                              <a:alpha val="43137"/>
                            </a:srgbClr>
                          </a:outerShdw>
                        </a:effectLst>
                        <a:highlight>
                          <a:srgbClr val="9BBB59"/>
                        </a:highlight>
                        <a:latin typeface="+mn-lt"/>
                        <a:ea typeface="+mn-ea"/>
                        <a:cs typeface="+mn-cs"/>
                      </a:endParaRPr>
                    </a:p>
                  </a:txBody>
                  <a:tcPr marL="68580" marR="68580" marT="0" marB="0" anchor="ctr"/>
                </a:tc>
                <a:tc>
                  <a:txBody>
                    <a:bodyPr/>
                    <a:lstStyle/>
                    <a:p>
                      <a:pPr marL="0" indent="0" algn="ctr" defTabSz="914400" rtl="0" eaLnBrk="1" latinLnBrk="0" hangingPunct="1">
                        <a:lnSpc>
                          <a:spcPts val="1400"/>
                        </a:lnSpc>
                        <a:spcBef>
                          <a:spcPts val="100"/>
                        </a:spcBef>
                        <a:spcAft>
                          <a:spcPts val="100"/>
                        </a:spcAft>
                        <a:buNone/>
                      </a:pPr>
                      <a:r>
                        <a:rPr lang="en-US" sz="1800" b="1" u="none" kern="1200" dirty="0">
                          <a:solidFill>
                            <a:srgbClr val="FF0000"/>
                          </a:solidFill>
                          <a:effectLst>
                            <a:outerShdw blurRad="38100" dist="38100" dir="2700000" algn="tl">
                              <a:srgbClr val="000000">
                                <a:alpha val="43137"/>
                              </a:srgbClr>
                            </a:outerShdw>
                          </a:effectLst>
                          <a:highlight>
                            <a:srgbClr val="9BBB59"/>
                          </a:highlight>
                          <a:latin typeface="+mn-lt"/>
                          <a:ea typeface="+mn-ea"/>
                          <a:cs typeface="+mn-cs"/>
                        </a:rPr>
                        <a:t>X</a:t>
                      </a:r>
                      <a:endParaRPr lang="zh-CN" sz="1800" b="1" u="none" kern="1200" dirty="0">
                        <a:solidFill>
                          <a:srgbClr val="FF0000"/>
                        </a:solidFill>
                        <a:effectLst>
                          <a:outerShdw blurRad="38100" dist="38100" dir="2700000" algn="tl">
                            <a:srgbClr val="000000">
                              <a:alpha val="43137"/>
                            </a:srgbClr>
                          </a:outerShdw>
                        </a:effectLst>
                        <a:highlight>
                          <a:srgbClr val="9BBB59"/>
                        </a:highlight>
                        <a:latin typeface="+mn-lt"/>
                        <a:ea typeface="+mn-ea"/>
                        <a:cs typeface="+mn-cs"/>
                      </a:endParaRPr>
                    </a:p>
                  </a:txBody>
                  <a:tcPr marL="68580" marR="68580" marT="0" marB="0" anchor="ctr"/>
                </a:tc>
                <a:tc>
                  <a:txBody>
                    <a:bodyPr/>
                    <a:lstStyle/>
                    <a:p>
                      <a:pPr marL="0" indent="0" algn="ctr" defTabSz="914400" rtl="0" eaLnBrk="1" latinLnBrk="0" hangingPunct="1">
                        <a:lnSpc>
                          <a:spcPts val="1400"/>
                        </a:lnSpc>
                        <a:spcBef>
                          <a:spcPts val="100"/>
                        </a:spcBef>
                        <a:spcAft>
                          <a:spcPts val="100"/>
                        </a:spcAft>
                        <a:buNone/>
                      </a:pPr>
                      <a:r>
                        <a:rPr lang="en-US" sz="1800" b="1" u="none" kern="1200" dirty="0">
                          <a:solidFill>
                            <a:srgbClr val="FF0000"/>
                          </a:solidFill>
                          <a:effectLst>
                            <a:outerShdw blurRad="38100" dist="38100" dir="2700000" algn="tl">
                              <a:srgbClr val="000000">
                                <a:alpha val="43137"/>
                              </a:srgbClr>
                            </a:outerShdw>
                          </a:effectLst>
                          <a:highlight>
                            <a:srgbClr val="9BBB59"/>
                          </a:highlight>
                          <a:latin typeface="+mn-lt"/>
                          <a:ea typeface="+mn-ea"/>
                          <a:cs typeface="+mn-cs"/>
                        </a:rPr>
                        <a:t>Z</a:t>
                      </a:r>
                      <a:endParaRPr lang="zh-CN" sz="1800" b="1" u="none" kern="1200" dirty="0">
                        <a:solidFill>
                          <a:srgbClr val="FF0000"/>
                        </a:solidFill>
                        <a:effectLst>
                          <a:outerShdw blurRad="38100" dist="38100" dir="2700000" algn="tl">
                            <a:srgbClr val="000000">
                              <a:alpha val="43137"/>
                            </a:srgbClr>
                          </a:outerShdw>
                        </a:effectLst>
                        <a:highlight>
                          <a:srgbClr val="9BBB59"/>
                        </a:highlight>
                        <a:latin typeface="+mn-lt"/>
                        <a:ea typeface="+mn-ea"/>
                        <a:cs typeface="+mn-cs"/>
                      </a:endParaRPr>
                    </a:p>
                  </a:txBody>
                  <a:tcPr marL="68580" marR="68580" marT="0" marB="0" anchor="ctr"/>
                </a:tc>
                <a:tc>
                  <a:txBody>
                    <a:bodyPr/>
                    <a:lstStyle/>
                    <a:p>
                      <a:pPr marL="0" indent="0" algn="ctr" defTabSz="914400" rtl="0" eaLnBrk="1" latinLnBrk="0" hangingPunct="1">
                        <a:lnSpc>
                          <a:spcPts val="1400"/>
                        </a:lnSpc>
                        <a:spcBef>
                          <a:spcPts val="100"/>
                        </a:spcBef>
                        <a:spcAft>
                          <a:spcPts val="100"/>
                        </a:spcAft>
                        <a:buNone/>
                      </a:pPr>
                      <a:r>
                        <a:rPr lang="en-US" sz="1800" b="1" u="none" kern="1200" dirty="0">
                          <a:solidFill>
                            <a:srgbClr val="FF0000"/>
                          </a:solidFill>
                          <a:effectLst>
                            <a:outerShdw blurRad="38100" dist="38100" dir="2700000" algn="tl">
                              <a:srgbClr val="000000">
                                <a:alpha val="43137"/>
                              </a:srgbClr>
                            </a:outerShdw>
                          </a:effectLst>
                          <a:highlight>
                            <a:srgbClr val="9BBB59"/>
                          </a:highlight>
                          <a:latin typeface="+mn-lt"/>
                          <a:ea typeface="+mn-ea"/>
                          <a:cs typeface="+mn-cs"/>
                        </a:rPr>
                        <a:t>X</a:t>
                      </a:r>
                      <a:endParaRPr lang="zh-CN" sz="1800" b="1" u="none" kern="1200" dirty="0">
                        <a:solidFill>
                          <a:srgbClr val="FF0000"/>
                        </a:solidFill>
                        <a:effectLst>
                          <a:outerShdw blurRad="38100" dist="38100" dir="2700000" algn="tl">
                            <a:srgbClr val="000000">
                              <a:alpha val="43137"/>
                            </a:srgbClr>
                          </a:outerShdw>
                        </a:effectLst>
                        <a:highlight>
                          <a:srgbClr val="9BBB59"/>
                        </a:highlight>
                        <a:latin typeface="+mn-lt"/>
                        <a:ea typeface="+mn-ea"/>
                        <a:cs typeface="+mn-cs"/>
                      </a:endParaRPr>
                    </a:p>
                  </a:txBody>
                  <a:tcPr marL="68580" marR="68580" marT="0" marB="0" anchor="ctr"/>
                </a:tc>
                <a:tc>
                  <a:txBody>
                    <a:bodyPr/>
                    <a:lstStyle/>
                    <a:p>
                      <a:pPr marL="0" indent="0" algn="ctr" defTabSz="914400" rtl="0" eaLnBrk="1" latinLnBrk="0" hangingPunct="1">
                        <a:lnSpc>
                          <a:spcPts val="1400"/>
                        </a:lnSpc>
                        <a:spcBef>
                          <a:spcPts val="100"/>
                        </a:spcBef>
                        <a:spcAft>
                          <a:spcPts val="100"/>
                        </a:spcAft>
                        <a:buNone/>
                      </a:pPr>
                      <a:r>
                        <a:rPr lang="en-US" sz="1800" b="1" u="none" kern="1200" dirty="0">
                          <a:solidFill>
                            <a:srgbClr val="FF0000"/>
                          </a:solidFill>
                          <a:effectLst>
                            <a:outerShdw blurRad="38100" dist="38100" dir="2700000" algn="tl">
                              <a:srgbClr val="000000">
                                <a:alpha val="43137"/>
                              </a:srgbClr>
                            </a:outerShdw>
                          </a:effectLst>
                          <a:highlight>
                            <a:srgbClr val="9BBB59"/>
                          </a:highlight>
                          <a:latin typeface="+mn-lt"/>
                          <a:ea typeface="+mn-ea"/>
                          <a:cs typeface="+mn-cs"/>
                        </a:rPr>
                        <a:t>Z</a:t>
                      </a:r>
                      <a:endParaRPr lang="zh-CN" sz="1800" b="1" u="none" kern="1200" dirty="0">
                        <a:solidFill>
                          <a:srgbClr val="FF0000"/>
                        </a:solidFill>
                        <a:effectLst>
                          <a:outerShdw blurRad="38100" dist="38100" dir="2700000" algn="tl">
                            <a:srgbClr val="000000">
                              <a:alpha val="43137"/>
                            </a:srgbClr>
                          </a:outerShdw>
                        </a:effectLst>
                        <a:highlight>
                          <a:srgbClr val="9BBB59"/>
                        </a:highlight>
                        <a:latin typeface="+mn-lt"/>
                        <a:ea typeface="+mn-ea"/>
                        <a:cs typeface="+mn-cs"/>
                      </a:endParaRPr>
                    </a:p>
                  </a:txBody>
                  <a:tcPr marL="68580" marR="68580" marT="0" marB="0" anchor="ctr"/>
                </a:tc>
              </a:tr>
              <a:tr h="401631">
                <a:tc>
                  <a:txBody>
                    <a:bodyPr/>
                    <a:lstStyle/>
                    <a:p>
                      <a:pPr marL="0" marR="36195" indent="0" algn="l" defTabSz="914400" rtl="0" eaLnBrk="1" latinLnBrk="0" hangingPunct="1">
                        <a:lnSpc>
                          <a:spcPts val="1400"/>
                        </a:lnSpc>
                        <a:spcBef>
                          <a:spcPts val="100"/>
                        </a:spcBef>
                        <a:spcAft>
                          <a:spcPts val="100"/>
                        </a:spcAft>
                        <a:buNone/>
                      </a:pPr>
                      <a:r>
                        <a:rPr lang="en-US" sz="1800" b="0" u="none" kern="1200" dirty="0">
                          <a:solidFill>
                            <a:srgbClr val="0000FF"/>
                          </a:solidFill>
                          <a:effectLst/>
                          <a:highlight>
                            <a:srgbClr val="FFFFFF"/>
                          </a:highlight>
                          <a:latin typeface="+mn-lt"/>
                          <a:ea typeface="+mn-ea"/>
                          <a:cs typeface="+mn-cs"/>
                        </a:rPr>
                        <a:t>x1</a:t>
                      </a:r>
                      <a:endParaRPr lang="zh-CN" sz="1800" b="0" u="none" kern="1200" dirty="0">
                        <a:solidFill>
                          <a:srgbClr val="0000FF"/>
                        </a:solidFill>
                        <a:effectLst/>
                        <a:highlight>
                          <a:srgbClr val="FFFFFF"/>
                        </a:highlight>
                        <a:latin typeface="+mn-lt"/>
                        <a:ea typeface="+mn-ea"/>
                        <a:cs typeface="+mn-cs"/>
                      </a:endParaRPr>
                    </a:p>
                  </a:txBody>
                  <a:tcPr marL="68580" marR="68580" marT="0" marB="0" anchor="ctr"/>
                </a:tc>
                <a:tc>
                  <a:txBody>
                    <a:bodyPr/>
                    <a:lstStyle/>
                    <a:p>
                      <a:pPr marL="0" marR="36195" indent="0" algn="l" defTabSz="914400" rtl="0" eaLnBrk="1" latinLnBrk="0" hangingPunct="1">
                        <a:lnSpc>
                          <a:spcPts val="1400"/>
                        </a:lnSpc>
                        <a:spcBef>
                          <a:spcPts val="100"/>
                        </a:spcBef>
                        <a:spcAft>
                          <a:spcPts val="100"/>
                        </a:spcAft>
                        <a:buNone/>
                      </a:pPr>
                      <a:r>
                        <a:rPr lang="en-US" sz="1800" b="0" u="none" kern="1200" dirty="0">
                          <a:solidFill>
                            <a:srgbClr val="0000FF"/>
                          </a:solidFill>
                          <a:effectLst/>
                          <a:highlight>
                            <a:srgbClr val="FFFFFF"/>
                          </a:highlight>
                          <a:latin typeface="+mn-lt"/>
                          <a:ea typeface="+mn-ea"/>
                          <a:cs typeface="+mn-cs"/>
                        </a:rPr>
                        <a:t>z1</a:t>
                      </a:r>
                      <a:endParaRPr lang="zh-CN" sz="1800" b="0" u="none" kern="1200" dirty="0">
                        <a:solidFill>
                          <a:srgbClr val="0000FF"/>
                        </a:solidFill>
                        <a:effectLst/>
                        <a:highlight>
                          <a:srgbClr val="FFFFFF"/>
                        </a:highlight>
                        <a:latin typeface="+mn-lt"/>
                        <a:ea typeface="+mn-ea"/>
                        <a:cs typeface="+mn-cs"/>
                      </a:endParaRPr>
                    </a:p>
                  </a:txBody>
                  <a:tcPr marL="68580" marR="68580" marT="0" marB="0" anchor="ctr"/>
                </a:tc>
                <a:tc>
                  <a:txBody>
                    <a:bodyPr/>
                    <a:lstStyle/>
                    <a:p>
                      <a:pPr marL="0" marR="36195" indent="0" algn="l" defTabSz="914400" rtl="0" eaLnBrk="1" latinLnBrk="0" hangingPunct="1">
                        <a:lnSpc>
                          <a:spcPts val="1400"/>
                        </a:lnSpc>
                        <a:spcBef>
                          <a:spcPts val="100"/>
                        </a:spcBef>
                        <a:spcAft>
                          <a:spcPts val="100"/>
                        </a:spcAft>
                        <a:buNone/>
                      </a:pPr>
                      <a:r>
                        <a:rPr lang="en-US" sz="1800" b="0" u="none" kern="1200" dirty="0">
                          <a:solidFill>
                            <a:srgbClr val="0000FF"/>
                          </a:solidFill>
                          <a:effectLst/>
                          <a:highlight>
                            <a:srgbClr val="FFFFFF"/>
                          </a:highlight>
                          <a:latin typeface="+mn-lt"/>
                          <a:ea typeface="+mn-ea"/>
                          <a:cs typeface="+mn-cs"/>
                        </a:rPr>
                        <a:t>x1</a:t>
                      </a:r>
                      <a:endParaRPr lang="zh-CN" sz="1800" b="0" u="none" kern="1200" dirty="0">
                        <a:solidFill>
                          <a:srgbClr val="0000FF"/>
                        </a:solidFill>
                        <a:effectLst/>
                        <a:highlight>
                          <a:srgbClr val="FFFFFF"/>
                        </a:highlight>
                        <a:latin typeface="+mn-lt"/>
                        <a:ea typeface="+mn-ea"/>
                        <a:cs typeface="+mn-cs"/>
                      </a:endParaRPr>
                    </a:p>
                  </a:txBody>
                  <a:tcPr marL="68580" marR="68580" marT="0" marB="0" anchor="ctr"/>
                </a:tc>
                <a:tc>
                  <a:txBody>
                    <a:bodyPr/>
                    <a:lstStyle/>
                    <a:p>
                      <a:pPr marL="0" marR="36195" indent="0" algn="l" defTabSz="914400" rtl="0" eaLnBrk="1" latinLnBrk="0" hangingPunct="1">
                        <a:lnSpc>
                          <a:spcPts val="1400"/>
                        </a:lnSpc>
                        <a:spcBef>
                          <a:spcPts val="100"/>
                        </a:spcBef>
                        <a:spcAft>
                          <a:spcPts val="100"/>
                        </a:spcAft>
                        <a:buNone/>
                      </a:pPr>
                      <a:r>
                        <a:rPr lang="en-US" sz="1800" b="0" u="none" kern="1200" dirty="0">
                          <a:solidFill>
                            <a:srgbClr val="0000FF"/>
                          </a:solidFill>
                          <a:effectLst/>
                          <a:highlight>
                            <a:srgbClr val="FFFFFF"/>
                          </a:highlight>
                          <a:latin typeface="+mn-lt"/>
                          <a:ea typeface="+mn-ea"/>
                          <a:cs typeface="+mn-cs"/>
                        </a:rPr>
                        <a:t>z3</a:t>
                      </a:r>
                      <a:endParaRPr lang="zh-CN" sz="1800" b="0" u="none" kern="1200" dirty="0">
                        <a:solidFill>
                          <a:srgbClr val="0000FF"/>
                        </a:solidFill>
                        <a:effectLst/>
                        <a:highlight>
                          <a:srgbClr val="FFFFFF"/>
                        </a:highlight>
                        <a:latin typeface="+mn-lt"/>
                        <a:ea typeface="+mn-ea"/>
                        <a:cs typeface="+mn-cs"/>
                      </a:endParaRPr>
                    </a:p>
                  </a:txBody>
                  <a:tcPr marL="68580" marR="68580" marT="0" marB="0" anchor="ctr"/>
                </a:tc>
                <a:tc>
                  <a:txBody>
                    <a:bodyPr/>
                    <a:lstStyle/>
                    <a:p>
                      <a:pPr marL="0" marR="36195" indent="0" algn="l" defTabSz="914400" rtl="0" eaLnBrk="1" latinLnBrk="0" hangingPunct="1">
                        <a:lnSpc>
                          <a:spcPts val="1400"/>
                        </a:lnSpc>
                        <a:spcBef>
                          <a:spcPts val="100"/>
                        </a:spcBef>
                        <a:spcAft>
                          <a:spcPts val="100"/>
                        </a:spcAft>
                        <a:buNone/>
                      </a:pPr>
                      <a:r>
                        <a:rPr lang="en-US" sz="1800" b="0" u="none" kern="1200" dirty="0">
                          <a:solidFill>
                            <a:srgbClr val="0000FF"/>
                          </a:solidFill>
                          <a:effectLst/>
                          <a:highlight>
                            <a:srgbClr val="FFFFFF"/>
                          </a:highlight>
                          <a:latin typeface="+mn-lt"/>
                          <a:ea typeface="+mn-ea"/>
                          <a:cs typeface="+mn-cs"/>
                        </a:rPr>
                        <a:t>x2</a:t>
                      </a:r>
                      <a:endParaRPr lang="zh-CN" sz="1800" b="0" u="none" kern="1200" dirty="0">
                        <a:solidFill>
                          <a:srgbClr val="0000FF"/>
                        </a:solidFill>
                        <a:effectLst/>
                        <a:highlight>
                          <a:srgbClr val="FFFFFF"/>
                        </a:highlight>
                        <a:latin typeface="+mn-lt"/>
                        <a:ea typeface="+mn-ea"/>
                        <a:cs typeface="+mn-cs"/>
                      </a:endParaRPr>
                    </a:p>
                  </a:txBody>
                  <a:tcPr marL="68580" marR="68580" marT="0" marB="0" anchor="ctr"/>
                </a:tc>
                <a:tc>
                  <a:txBody>
                    <a:bodyPr/>
                    <a:lstStyle/>
                    <a:p>
                      <a:pPr marL="0" marR="36195" indent="0" algn="l" defTabSz="914400" rtl="0" eaLnBrk="1" latinLnBrk="0" hangingPunct="1">
                        <a:lnSpc>
                          <a:spcPts val="1400"/>
                        </a:lnSpc>
                        <a:spcBef>
                          <a:spcPts val="100"/>
                        </a:spcBef>
                        <a:spcAft>
                          <a:spcPts val="100"/>
                        </a:spcAft>
                        <a:buNone/>
                      </a:pPr>
                      <a:r>
                        <a:rPr lang="en-US" sz="1800" b="0" u="none" kern="1200" dirty="0">
                          <a:solidFill>
                            <a:srgbClr val="0000FF"/>
                          </a:solidFill>
                          <a:effectLst/>
                          <a:highlight>
                            <a:srgbClr val="FFFFFF"/>
                          </a:highlight>
                          <a:latin typeface="+mn-lt"/>
                          <a:ea typeface="+mn-ea"/>
                          <a:cs typeface="+mn-cs"/>
                        </a:rPr>
                        <a:t>z2</a:t>
                      </a:r>
                      <a:endParaRPr lang="zh-CN" sz="1800" b="0" u="none" kern="1200" dirty="0">
                        <a:solidFill>
                          <a:srgbClr val="0000FF"/>
                        </a:solidFill>
                        <a:effectLst/>
                        <a:highlight>
                          <a:srgbClr val="FFFFFF"/>
                        </a:highlight>
                        <a:latin typeface="+mn-lt"/>
                        <a:ea typeface="+mn-ea"/>
                        <a:cs typeface="+mn-cs"/>
                      </a:endParaRPr>
                    </a:p>
                  </a:txBody>
                  <a:tcPr marL="68580" marR="68580" marT="0" marB="0" anchor="ctr"/>
                </a:tc>
              </a:tr>
              <a:tr h="401631">
                <a:tc>
                  <a:txBody>
                    <a:bodyPr/>
                    <a:lstStyle/>
                    <a:p>
                      <a:pPr marL="0" marR="36195" indent="0" algn="l" defTabSz="914400" rtl="0" eaLnBrk="1" latinLnBrk="0" hangingPunct="1">
                        <a:lnSpc>
                          <a:spcPts val="1400"/>
                        </a:lnSpc>
                        <a:spcBef>
                          <a:spcPts val="100"/>
                        </a:spcBef>
                        <a:spcAft>
                          <a:spcPts val="100"/>
                        </a:spcAft>
                        <a:buNone/>
                      </a:pPr>
                      <a:r>
                        <a:rPr lang="en-US" sz="1800" b="0" u="none" kern="1200">
                          <a:solidFill>
                            <a:srgbClr val="0000FF"/>
                          </a:solidFill>
                          <a:effectLst/>
                          <a:highlight>
                            <a:srgbClr val="FFFFFF"/>
                          </a:highlight>
                          <a:latin typeface="+mn-lt"/>
                          <a:ea typeface="+mn-ea"/>
                          <a:cs typeface="+mn-cs"/>
                        </a:rPr>
                        <a:t>x1</a:t>
                      </a:r>
                      <a:endParaRPr lang="zh-CN" sz="1800" b="0" u="none" kern="1200">
                        <a:solidFill>
                          <a:srgbClr val="0000FF"/>
                        </a:solidFill>
                        <a:effectLst/>
                        <a:highlight>
                          <a:srgbClr val="FFFFFF"/>
                        </a:highlight>
                        <a:latin typeface="+mn-lt"/>
                        <a:ea typeface="+mn-ea"/>
                        <a:cs typeface="+mn-cs"/>
                      </a:endParaRPr>
                    </a:p>
                  </a:txBody>
                  <a:tcPr marL="68580" marR="68580" marT="0" marB="0" anchor="ctr"/>
                </a:tc>
                <a:tc>
                  <a:txBody>
                    <a:bodyPr/>
                    <a:lstStyle/>
                    <a:p>
                      <a:pPr marL="0" marR="36195" indent="0" algn="l" defTabSz="914400" rtl="0" eaLnBrk="1" latinLnBrk="0" hangingPunct="1">
                        <a:lnSpc>
                          <a:spcPts val="1400"/>
                        </a:lnSpc>
                        <a:spcBef>
                          <a:spcPts val="100"/>
                        </a:spcBef>
                        <a:spcAft>
                          <a:spcPts val="100"/>
                        </a:spcAft>
                        <a:buNone/>
                      </a:pPr>
                      <a:r>
                        <a:rPr lang="en-US" sz="1800" b="0" u="none" kern="1200">
                          <a:solidFill>
                            <a:srgbClr val="0000FF"/>
                          </a:solidFill>
                          <a:effectLst/>
                          <a:highlight>
                            <a:srgbClr val="FFFFFF"/>
                          </a:highlight>
                          <a:latin typeface="+mn-lt"/>
                          <a:ea typeface="+mn-ea"/>
                          <a:cs typeface="+mn-cs"/>
                        </a:rPr>
                        <a:t>z2</a:t>
                      </a:r>
                      <a:endParaRPr lang="zh-CN" sz="1800" b="0" u="none" kern="1200">
                        <a:solidFill>
                          <a:srgbClr val="0000FF"/>
                        </a:solidFill>
                        <a:effectLst/>
                        <a:highlight>
                          <a:srgbClr val="FFFFFF"/>
                        </a:highlight>
                        <a:latin typeface="+mn-lt"/>
                        <a:ea typeface="+mn-ea"/>
                        <a:cs typeface="+mn-cs"/>
                      </a:endParaRPr>
                    </a:p>
                  </a:txBody>
                  <a:tcPr marL="68580" marR="68580" marT="0" marB="0" anchor="ctr"/>
                </a:tc>
                <a:tc>
                  <a:txBody>
                    <a:bodyPr/>
                    <a:lstStyle/>
                    <a:p>
                      <a:pPr marL="0" marR="36195" indent="0" algn="l" defTabSz="914400" rtl="0" eaLnBrk="1" latinLnBrk="0" hangingPunct="1">
                        <a:lnSpc>
                          <a:spcPts val="1400"/>
                        </a:lnSpc>
                        <a:spcBef>
                          <a:spcPts val="100"/>
                        </a:spcBef>
                        <a:spcAft>
                          <a:spcPts val="100"/>
                        </a:spcAft>
                        <a:buNone/>
                      </a:pPr>
                      <a:r>
                        <a:rPr lang="en-US" sz="1800" b="0" u="none" kern="1200" dirty="0">
                          <a:solidFill>
                            <a:srgbClr val="0000FF"/>
                          </a:solidFill>
                          <a:effectLst/>
                          <a:highlight>
                            <a:srgbClr val="FFFFFF"/>
                          </a:highlight>
                          <a:latin typeface="+mn-lt"/>
                          <a:ea typeface="+mn-ea"/>
                          <a:cs typeface="+mn-cs"/>
                        </a:rPr>
                        <a:t>x2</a:t>
                      </a:r>
                      <a:endParaRPr lang="zh-CN" sz="1800" b="0" u="none" kern="1200" dirty="0">
                        <a:solidFill>
                          <a:srgbClr val="0000FF"/>
                        </a:solidFill>
                        <a:effectLst/>
                        <a:highlight>
                          <a:srgbClr val="FFFFFF"/>
                        </a:highlight>
                        <a:latin typeface="+mn-lt"/>
                        <a:ea typeface="+mn-ea"/>
                        <a:cs typeface="+mn-cs"/>
                      </a:endParaRPr>
                    </a:p>
                  </a:txBody>
                  <a:tcPr marL="68580" marR="68580" marT="0" marB="0" anchor="ctr"/>
                </a:tc>
                <a:tc>
                  <a:txBody>
                    <a:bodyPr/>
                    <a:lstStyle/>
                    <a:p>
                      <a:pPr marL="0" marR="36195" indent="0" algn="l" defTabSz="914400" rtl="0" eaLnBrk="1" latinLnBrk="0" hangingPunct="1">
                        <a:lnSpc>
                          <a:spcPts val="1400"/>
                        </a:lnSpc>
                        <a:spcBef>
                          <a:spcPts val="100"/>
                        </a:spcBef>
                        <a:spcAft>
                          <a:spcPts val="100"/>
                        </a:spcAft>
                        <a:buNone/>
                      </a:pPr>
                      <a:r>
                        <a:rPr lang="en-US" sz="1800" b="0" u="none" kern="1200" dirty="0">
                          <a:solidFill>
                            <a:srgbClr val="0000FF"/>
                          </a:solidFill>
                          <a:effectLst/>
                          <a:highlight>
                            <a:srgbClr val="FFFFFF"/>
                          </a:highlight>
                          <a:latin typeface="+mn-lt"/>
                          <a:ea typeface="+mn-ea"/>
                          <a:cs typeface="+mn-cs"/>
                        </a:rPr>
                        <a:t>z1</a:t>
                      </a:r>
                      <a:endParaRPr lang="zh-CN" sz="1800" b="0" u="none" kern="1200" dirty="0">
                        <a:solidFill>
                          <a:srgbClr val="0000FF"/>
                        </a:solidFill>
                        <a:effectLst/>
                        <a:highlight>
                          <a:srgbClr val="FFFFFF"/>
                        </a:highlight>
                        <a:latin typeface="+mn-lt"/>
                        <a:ea typeface="+mn-ea"/>
                        <a:cs typeface="+mn-cs"/>
                      </a:endParaRPr>
                    </a:p>
                  </a:txBody>
                  <a:tcPr marL="68580" marR="68580" marT="0" marB="0" anchor="ctr"/>
                </a:tc>
                <a:tc>
                  <a:txBody>
                    <a:bodyPr/>
                    <a:lstStyle/>
                    <a:p>
                      <a:pPr marL="0" marR="36195" indent="0" algn="l" defTabSz="914400" rtl="0" eaLnBrk="1" latinLnBrk="0" hangingPunct="1">
                        <a:lnSpc>
                          <a:spcPts val="1400"/>
                        </a:lnSpc>
                        <a:spcBef>
                          <a:spcPts val="100"/>
                        </a:spcBef>
                        <a:spcAft>
                          <a:spcPts val="100"/>
                        </a:spcAft>
                        <a:buNone/>
                      </a:pPr>
                      <a:r>
                        <a:rPr lang="en-US" sz="1800" b="0" u="none" kern="1200" dirty="0">
                          <a:solidFill>
                            <a:srgbClr val="0000FF"/>
                          </a:solidFill>
                          <a:effectLst/>
                          <a:highlight>
                            <a:srgbClr val="FFFFFF"/>
                          </a:highlight>
                          <a:latin typeface="+mn-lt"/>
                          <a:ea typeface="+mn-ea"/>
                          <a:cs typeface="+mn-cs"/>
                        </a:rPr>
                        <a:t>X3</a:t>
                      </a:r>
                      <a:endParaRPr lang="zh-CN" sz="1800" b="0" u="none" kern="1200" dirty="0">
                        <a:solidFill>
                          <a:srgbClr val="0000FF"/>
                        </a:solidFill>
                        <a:effectLst/>
                        <a:highlight>
                          <a:srgbClr val="FFFFFF"/>
                        </a:highlight>
                        <a:latin typeface="+mn-lt"/>
                        <a:ea typeface="+mn-ea"/>
                        <a:cs typeface="+mn-cs"/>
                      </a:endParaRPr>
                    </a:p>
                  </a:txBody>
                  <a:tcPr marL="68580" marR="68580" marT="0" marB="0" anchor="ctr"/>
                </a:tc>
                <a:tc>
                  <a:txBody>
                    <a:bodyPr/>
                    <a:lstStyle/>
                    <a:p>
                      <a:pPr marL="0" marR="36195" indent="0" algn="l" defTabSz="914400" rtl="0" eaLnBrk="1" latinLnBrk="0" hangingPunct="1">
                        <a:lnSpc>
                          <a:spcPts val="1400"/>
                        </a:lnSpc>
                        <a:spcBef>
                          <a:spcPts val="100"/>
                        </a:spcBef>
                        <a:spcAft>
                          <a:spcPts val="100"/>
                        </a:spcAft>
                        <a:buNone/>
                      </a:pPr>
                      <a:r>
                        <a:rPr lang="en-US" sz="1800" b="0" u="none" kern="1200" dirty="0">
                          <a:solidFill>
                            <a:srgbClr val="0000FF"/>
                          </a:solidFill>
                          <a:effectLst/>
                          <a:highlight>
                            <a:srgbClr val="FFFFFF"/>
                          </a:highlight>
                          <a:latin typeface="+mn-lt"/>
                          <a:ea typeface="+mn-ea"/>
                          <a:cs typeface="+mn-cs"/>
                        </a:rPr>
                        <a:t>z1</a:t>
                      </a:r>
                      <a:endParaRPr lang="zh-CN" sz="1800" b="0" u="none" kern="1200" dirty="0">
                        <a:solidFill>
                          <a:srgbClr val="0000FF"/>
                        </a:solidFill>
                        <a:effectLst/>
                        <a:highlight>
                          <a:srgbClr val="FFFFFF"/>
                        </a:highlight>
                        <a:latin typeface="+mn-lt"/>
                        <a:ea typeface="+mn-ea"/>
                        <a:cs typeface="+mn-cs"/>
                      </a:endParaRPr>
                    </a:p>
                  </a:txBody>
                  <a:tcPr marL="68580" marR="68580" marT="0" marB="0" anchor="ctr"/>
                </a:tc>
              </a:tr>
            </a:tbl>
          </a:graphicData>
        </a:graphic>
      </p:graphicFrame>
      <p:sp>
        <p:nvSpPr>
          <p:cNvPr id="5" name="矩形 4"/>
          <p:cNvSpPr/>
          <p:nvPr/>
        </p:nvSpPr>
        <p:spPr>
          <a:xfrm>
            <a:off x="5640222" y="4460786"/>
            <a:ext cx="5409924" cy="1200329"/>
          </a:xfrm>
          <a:prstGeom prst="rect">
            <a:avLst/>
          </a:prstGeom>
        </p:spPr>
        <p:txBody>
          <a:bodyPr wrap="square">
            <a:spAutoFit/>
          </a:bodyPr>
          <a:lstStyle/>
          <a:p>
            <a:r>
              <a:rPr lang="zh-CN" altLang="zh-CN" dirty="0"/>
              <a:t>解：属性组</a:t>
            </a:r>
            <a:r>
              <a:rPr lang="en-US" altLang="zh-CN" dirty="0"/>
              <a:t>X</a:t>
            </a:r>
            <a:r>
              <a:rPr lang="zh-CN" altLang="zh-CN" dirty="0"/>
              <a:t>各分量的象集如下：</a:t>
            </a:r>
          </a:p>
          <a:p>
            <a:r>
              <a:rPr lang="zh-CN" altLang="zh-CN" dirty="0"/>
              <a:t>当</a:t>
            </a:r>
            <a:r>
              <a:rPr lang="en-US" altLang="zh-CN" dirty="0"/>
              <a:t>t[X]= x1</a:t>
            </a:r>
            <a:r>
              <a:rPr lang="zh-CN" altLang="zh-CN" dirty="0"/>
              <a:t>时，</a:t>
            </a:r>
            <a:r>
              <a:rPr lang="en-US" altLang="zh-CN" dirty="0"/>
              <a:t>x1</a:t>
            </a:r>
            <a:r>
              <a:rPr lang="zh-CN" altLang="zh-CN" dirty="0"/>
              <a:t>在关系</a:t>
            </a:r>
            <a:r>
              <a:rPr lang="en-US" altLang="zh-CN" dirty="0"/>
              <a:t>R</a:t>
            </a:r>
            <a:r>
              <a:rPr lang="zh-CN" altLang="zh-CN" dirty="0"/>
              <a:t>上的象集：</a:t>
            </a:r>
            <a:r>
              <a:rPr lang="en-US" altLang="zh-CN" dirty="0"/>
              <a:t>Z</a:t>
            </a:r>
            <a:r>
              <a:rPr lang="en-US" altLang="zh-CN" baseline="-25000" dirty="0"/>
              <a:t>x1</a:t>
            </a:r>
            <a:r>
              <a:rPr lang="en-US" altLang="zh-CN" dirty="0"/>
              <a:t>={z1,z2,z3}</a:t>
            </a:r>
            <a:r>
              <a:rPr lang="zh-CN" altLang="zh-CN" dirty="0"/>
              <a:t>；</a:t>
            </a:r>
          </a:p>
          <a:p>
            <a:r>
              <a:rPr lang="zh-CN" altLang="zh-CN" dirty="0"/>
              <a:t>当</a:t>
            </a:r>
            <a:r>
              <a:rPr lang="en-US" altLang="zh-CN" dirty="0"/>
              <a:t>t[X]= x2</a:t>
            </a:r>
            <a:r>
              <a:rPr lang="zh-CN" altLang="zh-CN" dirty="0"/>
              <a:t>时，</a:t>
            </a:r>
            <a:r>
              <a:rPr lang="en-US" altLang="zh-CN" dirty="0"/>
              <a:t>x2</a:t>
            </a:r>
            <a:r>
              <a:rPr lang="zh-CN" altLang="zh-CN" dirty="0"/>
              <a:t>在关系</a:t>
            </a:r>
            <a:r>
              <a:rPr lang="en-US" altLang="zh-CN" dirty="0"/>
              <a:t>R</a:t>
            </a:r>
            <a:r>
              <a:rPr lang="zh-CN" altLang="zh-CN" dirty="0"/>
              <a:t>上的象集：</a:t>
            </a:r>
            <a:r>
              <a:rPr lang="en-US" altLang="zh-CN" dirty="0"/>
              <a:t>Z</a:t>
            </a:r>
            <a:r>
              <a:rPr lang="en-US" altLang="zh-CN" baseline="-25000" dirty="0"/>
              <a:t>x2</a:t>
            </a:r>
            <a:r>
              <a:rPr lang="en-US" altLang="zh-CN" dirty="0"/>
              <a:t>={z1,z2}</a:t>
            </a:r>
            <a:r>
              <a:rPr lang="zh-CN" altLang="zh-CN" dirty="0"/>
              <a:t>；</a:t>
            </a:r>
          </a:p>
          <a:p>
            <a:r>
              <a:rPr lang="zh-CN" altLang="zh-CN" dirty="0"/>
              <a:t>当</a:t>
            </a:r>
            <a:r>
              <a:rPr lang="en-US" altLang="zh-CN" dirty="0"/>
              <a:t>t[X]= x3</a:t>
            </a:r>
            <a:r>
              <a:rPr lang="zh-CN" altLang="zh-CN" dirty="0"/>
              <a:t>时，</a:t>
            </a:r>
            <a:r>
              <a:rPr lang="en-US" altLang="zh-CN" dirty="0"/>
              <a:t>x3</a:t>
            </a:r>
            <a:r>
              <a:rPr lang="zh-CN" altLang="zh-CN" dirty="0"/>
              <a:t>在关系</a:t>
            </a:r>
            <a:r>
              <a:rPr lang="en-US" altLang="zh-CN" dirty="0"/>
              <a:t>R</a:t>
            </a:r>
            <a:r>
              <a:rPr lang="zh-CN" altLang="zh-CN" dirty="0"/>
              <a:t>上的象集：</a:t>
            </a:r>
            <a:r>
              <a:rPr lang="en-US" altLang="zh-CN" dirty="0"/>
              <a:t>Z</a:t>
            </a:r>
            <a:r>
              <a:rPr lang="en-US" altLang="zh-CN" baseline="-25000" dirty="0"/>
              <a:t>x3</a:t>
            </a:r>
            <a:r>
              <a:rPr lang="en-US" altLang="zh-CN" dirty="0"/>
              <a:t>={z1}</a:t>
            </a:r>
            <a:r>
              <a:rPr lang="zh-CN" altLang="zh-CN" dirty="0"/>
              <a:t>。</a:t>
            </a:r>
          </a:p>
        </p:txBody>
      </p:sp>
    </p:spTree>
    <p:extLst>
      <p:ext uri="{BB962C8B-B14F-4D97-AF65-F5344CB8AC3E}">
        <p14:creationId xmlns:p14="http://schemas.microsoft.com/office/powerpoint/2010/main" val="2027455928"/>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4" name="直接连接符 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403349" y="366923"/>
            <a:ext cx="1826141"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本章导读</a:t>
            </a:r>
            <a:endParaRPr kumimoji="0" lang="zh-CN" altLang="en-US" sz="32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sp>
        <p:nvSpPr>
          <p:cNvPr id="7" name="文本框 6"/>
          <p:cNvSpPr txBox="1"/>
          <p:nvPr/>
        </p:nvSpPr>
        <p:spPr>
          <a:xfrm>
            <a:off x="359038" y="400325"/>
            <a:ext cx="85311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smtClean="0">
                <a:solidFill>
                  <a:srgbClr val="FFFFFF"/>
                </a:solidFill>
                <a:latin typeface="Arial" panose="020B0604020202020204"/>
                <a:ea typeface="微软雅黑" panose="020B0503020204020204" charset="-122"/>
              </a:rPr>
              <a:t>start</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11" name="任意多边形: 形状 10"/>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2" name="任意多边形: 形状 11"/>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3" name="任意多边形: 形状 12"/>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16" name="组合 15"/>
          <p:cNvGrpSpPr/>
          <p:nvPr/>
        </p:nvGrpSpPr>
        <p:grpSpPr>
          <a:xfrm>
            <a:off x="3017520" y="1573907"/>
            <a:ext cx="8645060" cy="2076080"/>
            <a:chOff x="2154711" y="4290613"/>
            <a:chExt cx="3975100" cy="1507321"/>
          </a:xfrm>
        </p:grpSpPr>
        <p:sp>
          <p:nvSpPr>
            <p:cNvPr id="17" name="矩形 16"/>
            <p:cNvSpPr/>
            <p:nvPr/>
          </p:nvSpPr>
          <p:spPr>
            <a:xfrm>
              <a:off x="2154711" y="4658295"/>
              <a:ext cx="3975100" cy="1139639"/>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sz="2000">
                  <a:solidFill>
                    <a:schemeClr val="tx1">
                      <a:lumMod val="50000"/>
                      <a:lumOff val="50000"/>
                    </a:schemeClr>
                  </a:solidFill>
                </a:rPr>
                <a:t>关系模型的结构单一、操纵简单离不开离散数学理论的支撑。从集合论角度观察，关系的逻辑结构可看作是一个若干元组的集合，关系运算也可以转换成集合的运算。关系的数据操纵除了传统集合运算的并、交、差以外，还定义了一组专门关系运算的选择、投影、连接。</a:t>
              </a:r>
              <a:endParaRPr lang="zh-CN" altLang="en-US" sz="2000" dirty="0">
                <a:solidFill>
                  <a:schemeClr val="tx1">
                    <a:lumMod val="50000"/>
                    <a:lumOff val="50000"/>
                  </a:schemeClr>
                </a:solidFill>
              </a:endParaRPr>
            </a:p>
          </p:txBody>
        </p:sp>
        <p:sp>
          <p:nvSpPr>
            <p:cNvPr id="18" name="矩形 17"/>
            <p:cNvSpPr/>
            <p:nvPr/>
          </p:nvSpPr>
          <p:spPr>
            <a:xfrm>
              <a:off x="3688505" y="4290613"/>
              <a:ext cx="659563" cy="388818"/>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sz="2400" b="1" dirty="0">
                  <a:solidFill>
                    <a:schemeClr val="tx1">
                      <a:lumMod val="65000"/>
                      <a:lumOff val="35000"/>
                    </a:schemeClr>
                  </a:solidFill>
                </a:rPr>
                <a:t>本章导读</a:t>
              </a:r>
            </a:p>
          </p:txBody>
        </p:sp>
      </p:grpSp>
      <p:pic>
        <p:nvPicPr>
          <p:cNvPr id="22" name="图片占位符 21"/>
          <p:cNvPicPr>
            <a:picLocks noGrp="1" noChangeAspect="1"/>
          </p:cNvPicPr>
          <p:nvPr>
            <p:ph type="pic" sz="quarter" idx="11"/>
          </p:nvPr>
        </p:nvPicPr>
        <p:blipFill>
          <a:blip r:embed="rId3" cstate="screen"/>
          <a:srcRect/>
          <a:stretch>
            <a:fillRect/>
          </a:stretch>
        </p:blipFill>
        <p:spPr>
          <a:xfrm>
            <a:off x="785598" y="1329802"/>
            <a:ext cx="2011319" cy="2011318"/>
          </a:xfrm>
        </p:spPr>
      </p:pic>
    </p:spTree>
    <p:extLst>
      <p:ext uri="{BB962C8B-B14F-4D97-AF65-F5344CB8AC3E}">
        <p14:creationId xmlns:p14="http://schemas.microsoft.com/office/powerpoint/2010/main" val="2140142452"/>
      </p:ext>
    </p:extLst>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2646878"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传统集合运算</a:t>
            </a:r>
          </a:p>
        </p:txBody>
      </p:sp>
      <p:sp>
        <p:nvSpPr>
          <p:cNvPr id="137" name="文本框 136"/>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02</a:t>
            </a:r>
            <a:endParaRPr lang="zh-CN" altLang="en-US" sz="2400" b="1" dirty="0">
              <a:solidFill>
                <a:srgbClr val="FFFFFF"/>
              </a:solidFill>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grpSp>
        <p:nvGrpSpPr>
          <p:cNvPr id="6" name="组合 5"/>
          <p:cNvGrpSpPr/>
          <p:nvPr/>
        </p:nvGrpSpPr>
        <p:grpSpPr>
          <a:xfrm>
            <a:off x="1046479" y="1242060"/>
            <a:ext cx="10164279" cy="1183799"/>
            <a:chOff x="1088299" y="4213143"/>
            <a:chExt cx="2241974" cy="1183832"/>
          </a:xfrm>
        </p:grpSpPr>
        <p:sp>
          <p:nvSpPr>
            <p:cNvPr id="7" name="矩形 6"/>
            <p:cNvSpPr/>
            <p:nvPr/>
          </p:nvSpPr>
          <p:spPr>
            <a:xfrm>
              <a:off x="1088299" y="4658290"/>
              <a:ext cx="2166179" cy="738685"/>
            </a:xfrm>
            <a:prstGeom prst="rect">
              <a:avLst/>
            </a:prstGeom>
          </p:spPr>
          <p:txBody>
            <a:bodyPr wrap="square">
              <a:spAutoFit/>
              <a:scene3d>
                <a:camera prst="orthographicFront"/>
                <a:lightRig rig="threePt" dir="t"/>
              </a:scene3d>
              <a:sp3d contourW="6350"/>
            </a:bodyPr>
            <a:lstStyle/>
            <a:p>
              <a:r>
                <a:rPr lang="zh-CN" altLang="en-US" sz="1400" dirty="0">
                  <a:solidFill>
                    <a:srgbClr val="000000"/>
                  </a:solidFill>
                  <a:latin typeface="Courier New" panose="02070309020205020404" charset="0"/>
                  <a:ea typeface="宋体" panose="02010600030101010101" pitchFamily="2" charset="-122"/>
                  <a:sym typeface="+mn-ea"/>
                </a:rPr>
                <a:t>假定关系</a:t>
              </a:r>
              <a:r>
                <a:rPr lang="en-US" altLang="zh-CN" sz="1400" dirty="0">
                  <a:solidFill>
                    <a:srgbClr val="000000"/>
                  </a:solidFill>
                  <a:latin typeface="Courier New" panose="02070309020205020404" charset="0"/>
                  <a:ea typeface="宋体" panose="02010600030101010101" pitchFamily="2" charset="-122"/>
                  <a:sym typeface="+mn-ea"/>
                </a:rPr>
                <a:t>R</a:t>
              </a:r>
              <a:r>
                <a:rPr lang="zh-CN" altLang="en-US" sz="1400" dirty="0">
                  <a:solidFill>
                    <a:srgbClr val="000000"/>
                  </a:solidFill>
                  <a:latin typeface="Courier New" panose="02070309020205020404" charset="0"/>
                  <a:ea typeface="宋体" panose="02010600030101010101" pitchFamily="2" charset="-122"/>
                  <a:sym typeface="+mn-ea"/>
                </a:rPr>
                <a:t>和关系</a:t>
              </a:r>
              <a:r>
                <a:rPr lang="en-US" altLang="zh-CN" sz="1400" dirty="0">
                  <a:solidFill>
                    <a:srgbClr val="000000"/>
                  </a:solidFill>
                  <a:latin typeface="Courier New" panose="02070309020205020404" charset="0"/>
                  <a:ea typeface="宋体" panose="02010600030101010101" pitchFamily="2" charset="-122"/>
                  <a:sym typeface="+mn-ea"/>
                </a:rPr>
                <a:t>S</a:t>
              </a:r>
              <a:r>
                <a:rPr lang="zh-CN" altLang="en-US" sz="1400" dirty="0">
                  <a:solidFill>
                    <a:srgbClr val="000000"/>
                  </a:solidFill>
                  <a:latin typeface="Courier New" panose="02070309020205020404" charset="0"/>
                  <a:ea typeface="宋体" panose="02010600030101010101" pitchFamily="2" charset="-122"/>
                  <a:sym typeface="+mn-ea"/>
                </a:rPr>
                <a:t>具有相同的目</a:t>
              </a:r>
              <a:r>
                <a:rPr lang="en-US" altLang="zh-CN" sz="1400" dirty="0">
                  <a:solidFill>
                    <a:srgbClr val="000000"/>
                  </a:solidFill>
                  <a:latin typeface="Courier New" panose="02070309020205020404" charset="0"/>
                  <a:ea typeface="宋体" panose="02010600030101010101" pitchFamily="2" charset="-122"/>
                  <a:sym typeface="+mn-ea"/>
                </a:rPr>
                <a:t>n</a:t>
              </a:r>
              <a:r>
                <a:rPr lang="zh-CN" altLang="en-US" sz="1400" dirty="0">
                  <a:solidFill>
                    <a:srgbClr val="000000"/>
                  </a:solidFill>
                  <a:latin typeface="Courier New" panose="02070309020205020404" charset="0"/>
                  <a:ea typeface="宋体" panose="02010600030101010101" pitchFamily="2" charset="-122"/>
                  <a:sym typeface="+mn-ea"/>
                </a:rPr>
                <a:t>（</a:t>
              </a:r>
              <a:r>
                <a:rPr lang="en-US" altLang="zh-CN" sz="1400" dirty="0">
                  <a:solidFill>
                    <a:srgbClr val="000000"/>
                  </a:solidFill>
                  <a:latin typeface="Courier New" panose="02070309020205020404" charset="0"/>
                  <a:ea typeface="宋体" panose="02010600030101010101" pitchFamily="2" charset="-122"/>
                  <a:sym typeface="+mn-ea"/>
                </a:rPr>
                <a:t>n</a:t>
              </a:r>
              <a:r>
                <a:rPr lang="zh-CN" altLang="en-US" sz="1400" dirty="0">
                  <a:solidFill>
                    <a:srgbClr val="000000"/>
                  </a:solidFill>
                  <a:latin typeface="Courier New" panose="02070309020205020404" charset="0"/>
                  <a:ea typeface="宋体" panose="02010600030101010101" pitchFamily="2" charset="-122"/>
                  <a:sym typeface="+mn-ea"/>
                </a:rPr>
                <a:t>个属性），且相应属性取自同一个域，则关系</a:t>
              </a:r>
              <a:r>
                <a:rPr lang="en-US" altLang="zh-CN" sz="1400" dirty="0">
                  <a:solidFill>
                    <a:srgbClr val="000000"/>
                  </a:solidFill>
                  <a:latin typeface="Courier New" panose="02070309020205020404" charset="0"/>
                  <a:ea typeface="宋体" panose="02010600030101010101" pitchFamily="2" charset="-122"/>
                  <a:sym typeface="+mn-ea"/>
                </a:rPr>
                <a:t>R</a:t>
              </a:r>
              <a:r>
                <a:rPr lang="zh-CN" altLang="en-US" sz="1400" dirty="0">
                  <a:solidFill>
                    <a:srgbClr val="000000"/>
                  </a:solidFill>
                  <a:latin typeface="Courier New" panose="02070309020205020404" charset="0"/>
                  <a:ea typeface="宋体" panose="02010600030101010101" pitchFamily="2" charset="-122"/>
                  <a:sym typeface="+mn-ea"/>
                </a:rPr>
                <a:t>与关系</a:t>
              </a:r>
              <a:r>
                <a:rPr lang="en-US" altLang="zh-CN" sz="1400" dirty="0">
                  <a:solidFill>
                    <a:srgbClr val="000000"/>
                  </a:solidFill>
                  <a:latin typeface="Courier New" panose="02070309020205020404" charset="0"/>
                  <a:ea typeface="宋体" panose="02010600030101010101" pitchFamily="2" charset="-122"/>
                  <a:sym typeface="+mn-ea"/>
                </a:rPr>
                <a:t>S</a:t>
              </a:r>
              <a:r>
                <a:rPr lang="zh-CN" altLang="en-US" sz="1400" dirty="0">
                  <a:solidFill>
                    <a:srgbClr val="000000"/>
                  </a:solidFill>
                  <a:latin typeface="Courier New" panose="02070309020205020404" charset="0"/>
                  <a:ea typeface="宋体" panose="02010600030101010101" pitchFamily="2" charset="-122"/>
                  <a:sym typeface="+mn-ea"/>
                </a:rPr>
                <a:t>的并由属于</a:t>
              </a:r>
              <a:r>
                <a:rPr lang="en-US" altLang="zh-CN" sz="1400" dirty="0">
                  <a:solidFill>
                    <a:srgbClr val="000000"/>
                  </a:solidFill>
                  <a:latin typeface="Courier New" panose="02070309020205020404" charset="0"/>
                  <a:ea typeface="宋体" panose="02010600030101010101" pitchFamily="2" charset="-122"/>
                  <a:sym typeface="+mn-ea"/>
                </a:rPr>
                <a:t>R</a:t>
              </a:r>
              <a:r>
                <a:rPr lang="zh-CN" altLang="en-US" sz="1400" dirty="0">
                  <a:solidFill>
                    <a:srgbClr val="000000"/>
                  </a:solidFill>
                  <a:latin typeface="Courier New" panose="02070309020205020404" charset="0"/>
                  <a:ea typeface="宋体" panose="02010600030101010101" pitchFamily="2" charset="-122"/>
                  <a:sym typeface="+mn-ea"/>
                </a:rPr>
                <a:t>或属于</a:t>
              </a:r>
              <a:r>
                <a:rPr lang="en-US" altLang="zh-CN" sz="1400" dirty="0">
                  <a:solidFill>
                    <a:srgbClr val="000000"/>
                  </a:solidFill>
                  <a:latin typeface="Courier New" panose="02070309020205020404" charset="0"/>
                  <a:ea typeface="宋体" panose="02010600030101010101" pitchFamily="2" charset="-122"/>
                  <a:sym typeface="+mn-ea"/>
                </a:rPr>
                <a:t>S</a:t>
              </a:r>
              <a:r>
                <a:rPr lang="zh-CN" altLang="en-US" sz="1400" dirty="0">
                  <a:solidFill>
                    <a:srgbClr val="000000"/>
                  </a:solidFill>
                  <a:latin typeface="Courier New" panose="02070309020205020404" charset="0"/>
                  <a:ea typeface="宋体" panose="02010600030101010101" pitchFamily="2" charset="-122"/>
                  <a:sym typeface="+mn-ea"/>
                </a:rPr>
                <a:t>的所有元组组成，其运算结果仍为</a:t>
              </a:r>
              <a:r>
                <a:rPr lang="en-US" altLang="zh-CN" sz="1400" dirty="0">
                  <a:solidFill>
                    <a:srgbClr val="000000"/>
                  </a:solidFill>
                  <a:latin typeface="Courier New" panose="02070309020205020404" charset="0"/>
                  <a:ea typeface="宋体" panose="02010600030101010101" pitchFamily="2" charset="-122"/>
                  <a:sym typeface="+mn-ea"/>
                </a:rPr>
                <a:t>n</a:t>
              </a:r>
              <a:r>
                <a:rPr lang="zh-CN" altLang="en-US" sz="1400" dirty="0">
                  <a:solidFill>
                    <a:srgbClr val="000000"/>
                  </a:solidFill>
                  <a:latin typeface="Courier New" panose="02070309020205020404" charset="0"/>
                  <a:ea typeface="宋体" panose="02010600030101010101" pitchFamily="2" charset="-122"/>
                  <a:sym typeface="+mn-ea"/>
                </a:rPr>
                <a:t>目关系</a:t>
              </a:r>
              <a:r>
                <a:rPr lang="zh-CN" altLang="en-US" sz="1400" dirty="0" smtClean="0">
                  <a:solidFill>
                    <a:srgbClr val="000000"/>
                  </a:solidFill>
                  <a:latin typeface="Courier New" panose="02070309020205020404" charset="0"/>
                  <a:ea typeface="宋体" panose="02010600030101010101" pitchFamily="2" charset="-122"/>
                  <a:sym typeface="+mn-ea"/>
                </a:rPr>
                <a:t>。</a:t>
              </a:r>
              <a:endParaRPr lang="en-US" altLang="zh-CN" sz="1400" dirty="0" smtClean="0">
                <a:solidFill>
                  <a:srgbClr val="000000"/>
                </a:solidFill>
                <a:latin typeface="Courier New" panose="02070309020205020404" charset="0"/>
                <a:ea typeface="宋体" panose="02010600030101010101" pitchFamily="2" charset="-122"/>
                <a:sym typeface="+mn-ea"/>
              </a:endParaRPr>
            </a:p>
            <a:p>
              <a:pPr algn="ctr"/>
              <a:r>
                <a:rPr lang="en-US" altLang="zh-CN" sz="1400" dirty="0" smtClean="0">
                  <a:solidFill>
                    <a:srgbClr val="000000"/>
                  </a:solidFill>
                  <a:latin typeface="Courier New" panose="02070309020205020404" charset="0"/>
                  <a:ea typeface="宋体" panose="02010600030101010101" pitchFamily="2" charset="-122"/>
                  <a:sym typeface="+mn-ea"/>
                </a:rPr>
                <a:t>R</a:t>
              </a:r>
              <a:r>
                <a:rPr lang="en-US" altLang="zh-CN" sz="1400" dirty="0">
                  <a:solidFill>
                    <a:srgbClr val="000000"/>
                  </a:solidFill>
                  <a:latin typeface="Courier New" panose="02070309020205020404" charset="0"/>
                  <a:ea typeface="宋体" panose="02010600030101010101" pitchFamily="2" charset="-122"/>
                  <a:sym typeface="+mn-ea"/>
                </a:rPr>
                <a:t>∪S={t|t∈R∨t∈S}</a:t>
              </a:r>
              <a:endParaRPr lang="zh-CN" altLang="en-US" sz="1400" dirty="0">
                <a:solidFill>
                  <a:srgbClr val="000000"/>
                </a:solidFill>
                <a:latin typeface="Courier New" panose="02070309020205020404" charset="0"/>
                <a:ea typeface="宋体" panose="02010600030101010101" pitchFamily="2" charset="-122"/>
                <a:sym typeface="+mn-ea"/>
              </a:endParaRPr>
            </a:p>
          </p:txBody>
        </p:sp>
        <p:sp>
          <p:nvSpPr>
            <p:cNvPr id="8" name="矩形 7"/>
            <p:cNvSpPr/>
            <p:nvPr/>
          </p:nvSpPr>
          <p:spPr>
            <a:xfrm>
              <a:off x="1088299" y="4213143"/>
              <a:ext cx="2241974" cy="396145"/>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rgbClr val="000000">
                      <a:lumMod val="65000"/>
                      <a:lumOff val="35000"/>
                    </a:srgbClr>
                  </a:solidFill>
                </a:rPr>
                <a:t>并</a:t>
              </a:r>
            </a:p>
          </p:txBody>
        </p:sp>
      </p:grpSp>
      <p:grpSp>
        <p:nvGrpSpPr>
          <p:cNvPr id="2" name="组合 1"/>
          <p:cNvGrpSpPr/>
          <p:nvPr/>
        </p:nvGrpSpPr>
        <p:grpSpPr>
          <a:xfrm>
            <a:off x="1113154" y="2476476"/>
            <a:ext cx="9936992" cy="1235315"/>
            <a:chOff x="1088299" y="4161626"/>
            <a:chExt cx="2241974" cy="1235348"/>
          </a:xfrm>
        </p:grpSpPr>
        <p:sp>
          <p:nvSpPr>
            <p:cNvPr id="3" name="矩形 2"/>
            <p:cNvSpPr/>
            <p:nvPr/>
          </p:nvSpPr>
          <p:spPr>
            <a:xfrm>
              <a:off x="1088299" y="4658290"/>
              <a:ext cx="2198253" cy="738684"/>
            </a:xfrm>
            <a:prstGeom prst="rect">
              <a:avLst/>
            </a:prstGeom>
          </p:spPr>
          <p:txBody>
            <a:bodyPr wrap="square">
              <a:spAutoFit/>
              <a:scene3d>
                <a:camera prst="orthographicFront"/>
                <a:lightRig rig="threePt" dir="t"/>
              </a:scene3d>
              <a:sp3d contourW="6350"/>
            </a:bodyPr>
            <a:lstStyle/>
            <a:p>
              <a:r>
                <a:rPr lang="zh-CN" altLang="en-US" sz="1400" dirty="0">
                  <a:solidFill>
                    <a:srgbClr val="000000"/>
                  </a:solidFill>
                  <a:latin typeface="Courier New" panose="02070309020205020404" charset="0"/>
                  <a:ea typeface="宋体" panose="02010600030101010101" pitchFamily="2" charset="-122"/>
                  <a:sym typeface="+mn-ea"/>
                </a:rPr>
                <a:t>假定关系</a:t>
              </a:r>
              <a:r>
                <a:rPr lang="en-US" altLang="zh-CN" sz="1400" dirty="0">
                  <a:solidFill>
                    <a:srgbClr val="000000"/>
                  </a:solidFill>
                  <a:latin typeface="Courier New" panose="02070309020205020404" charset="0"/>
                  <a:ea typeface="宋体" panose="02010600030101010101" pitchFamily="2" charset="-122"/>
                  <a:sym typeface="+mn-ea"/>
                </a:rPr>
                <a:t>R</a:t>
              </a:r>
              <a:r>
                <a:rPr lang="zh-CN" altLang="en-US" sz="1400" dirty="0">
                  <a:solidFill>
                    <a:srgbClr val="000000"/>
                  </a:solidFill>
                  <a:latin typeface="Courier New" panose="02070309020205020404" charset="0"/>
                  <a:ea typeface="宋体" panose="02010600030101010101" pitchFamily="2" charset="-122"/>
                  <a:sym typeface="+mn-ea"/>
                </a:rPr>
                <a:t>和关系</a:t>
              </a:r>
              <a:r>
                <a:rPr lang="en-US" altLang="zh-CN" sz="1400" dirty="0">
                  <a:solidFill>
                    <a:srgbClr val="000000"/>
                  </a:solidFill>
                  <a:latin typeface="Courier New" panose="02070309020205020404" charset="0"/>
                  <a:ea typeface="宋体" panose="02010600030101010101" pitchFamily="2" charset="-122"/>
                  <a:sym typeface="+mn-ea"/>
                </a:rPr>
                <a:t>S</a:t>
              </a:r>
              <a:r>
                <a:rPr lang="zh-CN" altLang="en-US" sz="1400" dirty="0">
                  <a:solidFill>
                    <a:srgbClr val="000000"/>
                  </a:solidFill>
                  <a:latin typeface="Courier New" panose="02070309020205020404" charset="0"/>
                  <a:ea typeface="宋体" panose="02010600030101010101" pitchFamily="2" charset="-122"/>
                  <a:sym typeface="+mn-ea"/>
                </a:rPr>
                <a:t>具有相同的目</a:t>
              </a:r>
              <a:r>
                <a:rPr lang="en-US" altLang="zh-CN" sz="1400" dirty="0">
                  <a:solidFill>
                    <a:srgbClr val="000000"/>
                  </a:solidFill>
                  <a:latin typeface="Courier New" panose="02070309020205020404" charset="0"/>
                  <a:ea typeface="宋体" panose="02010600030101010101" pitchFamily="2" charset="-122"/>
                  <a:sym typeface="+mn-ea"/>
                </a:rPr>
                <a:t>n</a:t>
              </a:r>
              <a:r>
                <a:rPr lang="zh-CN" altLang="en-US" sz="1400" dirty="0">
                  <a:solidFill>
                    <a:srgbClr val="000000"/>
                  </a:solidFill>
                  <a:latin typeface="Courier New" panose="02070309020205020404" charset="0"/>
                  <a:ea typeface="宋体" panose="02010600030101010101" pitchFamily="2" charset="-122"/>
                  <a:sym typeface="+mn-ea"/>
                </a:rPr>
                <a:t>，且相应的属性取自同一个域，则关系</a:t>
              </a:r>
              <a:r>
                <a:rPr lang="en-US" altLang="zh-CN" sz="1400" dirty="0">
                  <a:solidFill>
                    <a:srgbClr val="000000"/>
                  </a:solidFill>
                  <a:latin typeface="Courier New" panose="02070309020205020404" charset="0"/>
                  <a:ea typeface="宋体" panose="02010600030101010101" pitchFamily="2" charset="-122"/>
                  <a:sym typeface="+mn-ea"/>
                </a:rPr>
                <a:t>R</a:t>
              </a:r>
              <a:r>
                <a:rPr lang="zh-CN" altLang="en-US" sz="1400" dirty="0">
                  <a:solidFill>
                    <a:srgbClr val="000000"/>
                  </a:solidFill>
                  <a:latin typeface="Courier New" panose="02070309020205020404" charset="0"/>
                  <a:ea typeface="宋体" panose="02010600030101010101" pitchFamily="2" charset="-122"/>
                  <a:sym typeface="+mn-ea"/>
                </a:rPr>
                <a:t>与关系</a:t>
              </a:r>
              <a:r>
                <a:rPr lang="en-US" altLang="zh-CN" sz="1400" dirty="0">
                  <a:solidFill>
                    <a:srgbClr val="000000"/>
                  </a:solidFill>
                  <a:latin typeface="Courier New" panose="02070309020205020404" charset="0"/>
                  <a:ea typeface="宋体" panose="02010600030101010101" pitchFamily="2" charset="-122"/>
                  <a:sym typeface="+mn-ea"/>
                </a:rPr>
                <a:t>S</a:t>
              </a:r>
              <a:r>
                <a:rPr lang="zh-CN" altLang="en-US" sz="1400" dirty="0">
                  <a:solidFill>
                    <a:srgbClr val="000000"/>
                  </a:solidFill>
                  <a:latin typeface="Courier New" panose="02070309020205020404" charset="0"/>
                  <a:ea typeface="宋体" panose="02010600030101010101" pitchFamily="2" charset="-122"/>
                  <a:sym typeface="+mn-ea"/>
                </a:rPr>
                <a:t>的差由属于</a:t>
              </a:r>
              <a:r>
                <a:rPr lang="en-US" altLang="zh-CN" sz="1400" dirty="0">
                  <a:solidFill>
                    <a:srgbClr val="000000"/>
                  </a:solidFill>
                  <a:latin typeface="Courier New" panose="02070309020205020404" charset="0"/>
                  <a:ea typeface="宋体" panose="02010600030101010101" pitchFamily="2" charset="-122"/>
                  <a:sym typeface="+mn-ea"/>
                </a:rPr>
                <a:t>R</a:t>
              </a:r>
              <a:r>
                <a:rPr lang="zh-CN" altLang="en-US" sz="1400" dirty="0">
                  <a:solidFill>
                    <a:srgbClr val="000000"/>
                  </a:solidFill>
                  <a:latin typeface="Courier New" panose="02070309020205020404" charset="0"/>
                  <a:ea typeface="宋体" panose="02010600030101010101" pitchFamily="2" charset="-122"/>
                  <a:sym typeface="+mn-ea"/>
                </a:rPr>
                <a:t>且不属于</a:t>
              </a:r>
              <a:r>
                <a:rPr lang="en-US" altLang="zh-CN" sz="1400" dirty="0">
                  <a:solidFill>
                    <a:srgbClr val="000000"/>
                  </a:solidFill>
                  <a:latin typeface="Courier New" panose="02070309020205020404" charset="0"/>
                  <a:ea typeface="宋体" panose="02010600030101010101" pitchFamily="2" charset="-122"/>
                  <a:sym typeface="+mn-ea"/>
                </a:rPr>
                <a:t>S</a:t>
              </a:r>
              <a:r>
                <a:rPr lang="zh-CN" altLang="en-US" sz="1400" dirty="0">
                  <a:solidFill>
                    <a:srgbClr val="000000"/>
                  </a:solidFill>
                  <a:latin typeface="Courier New" panose="02070309020205020404" charset="0"/>
                  <a:ea typeface="宋体" panose="02010600030101010101" pitchFamily="2" charset="-122"/>
                  <a:sym typeface="+mn-ea"/>
                </a:rPr>
                <a:t>的所有元组组成，其运算结果仍为</a:t>
              </a:r>
              <a:r>
                <a:rPr lang="en-US" altLang="zh-CN" sz="1400" dirty="0">
                  <a:solidFill>
                    <a:srgbClr val="000000"/>
                  </a:solidFill>
                  <a:latin typeface="Courier New" panose="02070309020205020404" charset="0"/>
                  <a:ea typeface="宋体" panose="02010600030101010101" pitchFamily="2" charset="-122"/>
                  <a:sym typeface="+mn-ea"/>
                </a:rPr>
                <a:t>n</a:t>
              </a:r>
              <a:r>
                <a:rPr lang="zh-CN" altLang="en-US" sz="1400" dirty="0">
                  <a:solidFill>
                    <a:srgbClr val="000000"/>
                  </a:solidFill>
                  <a:latin typeface="Courier New" panose="02070309020205020404" charset="0"/>
                  <a:ea typeface="宋体" panose="02010600030101010101" pitchFamily="2" charset="-122"/>
                  <a:sym typeface="+mn-ea"/>
                </a:rPr>
                <a:t>目关系</a:t>
              </a:r>
              <a:r>
                <a:rPr lang="zh-CN" altLang="en-US" sz="1400" dirty="0" smtClean="0">
                  <a:solidFill>
                    <a:srgbClr val="000000"/>
                  </a:solidFill>
                  <a:latin typeface="Courier New" panose="02070309020205020404" charset="0"/>
                  <a:ea typeface="宋体" panose="02010600030101010101" pitchFamily="2" charset="-122"/>
                  <a:sym typeface="+mn-ea"/>
                </a:rPr>
                <a:t>。</a:t>
              </a:r>
              <a:endParaRPr lang="en-US" altLang="zh-CN" sz="1400" dirty="0" smtClean="0">
                <a:solidFill>
                  <a:srgbClr val="000000"/>
                </a:solidFill>
                <a:latin typeface="Courier New" panose="02070309020205020404" charset="0"/>
                <a:ea typeface="宋体" panose="02010600030101010101" pitchFamily="2" charset="-122"/>
                <a:sym typeface="+mn-ea"/>
              </a:endParaRPr>
            </a:p>
            <a:p>
              <a:pPr algn="ctr"/>
              <a:r>
                <a:rPr lang="en-US" altLang="zh-CN" sz="1400" dirty="0" smtClean="0">
                  <a:solidFill>
                    <a:srgbClr val="000000"/>
                  </a:solidFill>
                  <a:latin typeface="Courier New" panose="02070309020205020404" charset="0"/>
                  <a:ea typeface="宋体" panose="02010600030101010101" pitchFamily="2" charset="-122"/>
                  <a:sym typeface="+mn-ea"/>
                </a:rPr>
                <a:t>R</a:t>
              </a:r>
              <a:r>
                <a:rPr lang="en-US" altLang="zh-CN" sz="1400" dirty="0">
                  <a:solidFill>
                    <a:srgbClr val="000000"/>
                  </a:solidFill>
                  <a:latin typeface="Courier New" panose="02070309020205020404" charset="0"/>
                  <a:ea typeface="宋体" panose="02010600030101010101" pitchFamily="2" charset="-122"/>
                  <a:sym typeface="+mn-ea"/>
                </a:rPr>
                <a:t>−S={t|t∈R∧t∉S}</a:t>
              </a:r>
              <a:endParaRPr lang="zh-CN" altLang="en-US" sz="1400" dirty="0">
                <a:solidFill>
                  <a:srgbClr val="000000"/>
                </a:solidFill>
                <a:latin typeface="Courier New" panose="02070309020205020404" charset="0"/>
                <a:ea typeface="宋体" panose="02010600030101010101" pitchFamily="2" charset="-122"/>
                <a:sym typeface="+mn-ea"/>
              </a:endParaRPr>
            </a:p>
          </p:txBody>
        </p:sp>
        <p:sp>
          <p:nvSpPr>
            <p:cNvPr id="4" name="矩形 3"/>
            <p:cNvSpPr/>
            <p:nvPr/>
          </p:nvSpPr>
          <p:spPr>
            <a:xfrm>
              <a:off x="1088299" y="4161626"/>
              <a:ext cx="2241974" cy="396145"/>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rgbClr val="000000">
                      <a:lumMod val="65000"/>
                      <a:lumOff val="35000"/>
                    </a:srgbClr>
                  </a:solidFill>
                </a:rPr>
                <a:t>差</a:t>
              </a:r>
            </a:p>
          </p:txBody>
        </p:sp>
      </p:grpSp>
      <p:grpSp>
        <p:nvGrpSpPr>
          <p:cNvPr id="5" name="组合 4"/>
          <p:cNvGrpSpPr/>
          <p:nvPr/>
        </p:nvGrpSpPr>
        <p:grpSpPr>
          <a:xfrm>
            <a:off x="1129664" y="3920630"/>
            <a:ext cx="9774877" cy="1183799"/>
            <a:chOff x="1088299" y="4213143"/>
            <a:chExt cx="2241974" cy="1183832"/>
          </a:xfrm>
        </p:grpSpPr>
        <p:sp>
          <p:nvSpPr>
            <p:cNvPr id="9" name="矩形 8"/>
            <p:cNvSpPr/>
            <p:nvPr/>
          </p:nvSpPr>
          <p:spPr>
            <a:xfrm>
              <a:off x="1088299" y="4658290"/>
              <a:ext cx="2198253" cy="738685"/>
            </a:xfrm>
            <a:prstGeom prst="rect">
              <a:avLst/>
            </a:prstGeom>
          </p:spPr>
          <p:txBody>
            <a:bodyPr wrap="square">
              <a:spAutoFit/>
              <a:scene3d>
                <a:camera prst="orthographicFront"/>
                <a:lightRig rig="threePt" dir="t"/>
              </a:scene3d>
              <a:sp3d contourW="6350"/>
            </a:bodyPr>
            <a:lstStyle/>
            <a:p>
              <a:r>
                <a:rPr lang="zh-CN" altLang="en-US" sz="1400" dirty="0">
                  <a:solidFill>
                    <a:srgbClr val="000000"/>
                  </a:solidFill>
                  <a:latin typeface="Courier New" panose="02070309020205020404" charset="0"/>
                  <a:ea typeface="宋体" panose="02010600030101010101" pitchFamily="2" charset="-122"/>
                  <a:sym typeface="+mn-ea"/>
                </a:rPr>
                <a:t>假定关系</a:t>
              </a:r>
              <a:r>
                <a:rPr lang="en-US" altLang="zh-CN" sz="1400" dirty="0">
                  <a:solidFill>
                    <a:srgbClr val="000000"/>
                  </a:solidFill>
                  <a:latin typeface="Courier New" panose="02070309020205020404" charset="0"/>
                  <a:ea typeface="宋体" panose="02010600030101010101" pitchFamily="2" charset="-122"/>
                  <a:sym typeface="+mn-ea"/>
                </a:rPr>
                <a:t>R</a:t>
              </a:r>
              <a:r>
                <a:rPr lang="zh-CN" altLang="en-US" sz="1400" dirty="0">
                  <a:solidFill>
                    <a:srgbClr val="000000"/>
                  </a:solidFill>
                  <a:latin typeface="Courier New" panose="02070309020205020404" charset="0"/>
                  <a:ea typeface="宋体" panose="02010600030101010101" pitchFamily="2" charset="-122"/>
                  <a:sym typeface="+mn-ea"/>
                </a:rPr>
                <a:t>和关系</a:t>
              </a:r>
              <a:r>
                <a:rPr lang="en-US" altLang="zh-CN" sz="1400" dirty="0">
                  <a:solidFill>
                    <a:srgbClr val="000000"/>
                  </a:solidFill>
                  <a:latin typeface="Courier New" panose="02070309020205020404" charset="0"/>
                  <a:ea typeface="宋体" panose="02010600030101010101" pitchFamily="2" charset="-122"/>
                  <a:sym typeface="+mn-ea"/>
                </a:rPr>
                <a:t>S</a:t>
              </a:r>
              <a:r>
                <a:rPr lang="zh-CN" altLang="en-US" sz="1400" dirty="0">
                  <a:solidFill>
                    <a:srgbClr val="000000"/>
                  </a:solidFill>
                  <a:latin typeface="Courier New" panose="02070309020205020404" charset="0"/>
                  <a:ea typeface="宋体" panose="02010600030101010101" pitchFamily="2" charset="-122"/>
                  <a:sym typeface="+mn-ea"/>
                </a:rPr>
                <a:t>具有相同的目</a:t>
              </a:r>
              <a:r>
                <a:rPr lang="en-US" altLang="zh-CN" sz="1400" dirty="0">
                  <a:solidFill>
                    <a:srgbClr val="000000"/>
                  </a:solidFill>
                  <a:latin typeface="Courier New" panose="02070309020205020404" charset="0"/>
                  <a:ea typeface="宋体" panose="02010600030101010101" pitchFamily="2" charset="-122"/>
                  <a:sym typeface="+mn-ea"/>
                </a:rPr>
                <a:t>n</a:t>
              </a:r>
              <a:r>
                <a:rPr lang="zh-CN" altLang="en-US" sz="1400" dirty="0">
                  <a:solidFill>
                    <a:srgbClr val="000000"/>
                  </a:solidFill>
                  <a:latin typeface="Courier New" panose="02070309020205020404" charset="0"/>
                  <a:ea typeface="宋体" panose="02010600030101010101" pitchFamily="2" charset="-122"/>
                  <a:sym typeface="+mn-ea"/>
                </a:rPr>
                <a:t>，且相应的属性取自同一个域，则关系</a:t>
              </a:r>
              <a:r>
                <a:rPr lang="en-US" altLang="zh-CN" sz="1400" dirty="0">
                  <a:solidFill>
                    <a:srgbClr val="000000"/>
                  </a:solidFill>
                  <a:latin typeface="Courier New" panose="02070309020205020404" charset="0"/>
                  <a:ea typeface="宋体" panose="02010600030101010101" pitchFamily="2" charset="-122"/>
                  <a:sym typeface="+mn-ea"/>
                </a:rPr>
                <a:t>R</a:t>
              </a:r>
              <a:r>
                <a:rPr lang="zh-CN" altLang="en-US" sz="1400" dirty="0">
                  <a:solidFill>
                    <a:srgbClr val="000000"/>
                  </a:solidFill>
                  <a:latin typeface="Courier New" panose="02070309020205020404" charset="0"/>
                  <a:ea typeface="宋体" panose="02010600030101010101" pitchFamily="2" charset="-122"/>
                  <a:sym typeface="+mn-ea"/>
                </a:rPr>
                <a:t>与关系</a:t>
              </a:r>
              <a:r>
                <a:rPr lang="en-US" altLang="zh-CN" sz="1400" dirty="0">
                  <a:solidFill>
                    <a:srgbClr val="000000"/>
                  </a:solidFill>
                  <a:latin typeface="Courier New" panose="02070309020205020404" charset="0"/>
                  <a:ea typeface="宋体" panose="02010600030101010101" pitchFamily="2" charset="-122"/>
                  <a:sym typeface="+mn-ea"/>
                </a:rPr>
                <a:t>S</a:t>
              </a:r>
              <a:r>
                <a:rPr lang="zh-CN" altLang="en-US" sz="1400" dirty="0">
                  <a:solidFill>
                    <a:srgbClr val="000000"/>
                  </a:solidFill>
                  <a:latin typeface="Courier New" panose="02070309020205020404" charset="0"/>
                  <a:ea typeface="宋体" panose="02010600030101010101" pitchFamily="2" charset="-122"/>
                  <a:sym typeface="+mn-ea"/>
                </a:rPr>
                <a:t>的交由既属于</a:t>
              </a:r>
              <a:r>
                <a:rPr lang="en-US" altLang="zh-CN" sz="1400" dirty="0">
                  <a:solidFill>
                    <a:srgbClr val="000000"/>
                  </a:solidFill>
                  <a:latin typeface="Courier New" panose="02070309020205020404" charset="0"/>
                  <a:ea typeface="宋体" panose="02010600030101010101" pitchFamily="2" charset="-122"/>
                  <a:sym typeface="+mn-ea"/>
                </a:rPr>
                <a:t>R</a:t>
              </a:r>
              <a:r>
                <a:rPr lang="zh-CN" altLang="en-US" sz="1400" dirty="0">
                  <a:solidFill>
                    <a:srgbClr val="000000"/>
                  </a:solidFill>
                  <a:latin typeface="Courier New" panose="02070309020205020404" charset="0"/>
                  <a:ea typeface="宋体" panose="02010600030101010101" pitchFamily="2" charset="-122"/>
                  <a:sym typeface="+mn-ea"/>
                </a:rPr>
                <a:t>又属于</a:t>
              </a:r>
              <a:r>
                <a:rPr lang="en-US" altLang="zh-CN" sz="1400" dirty="0">
                  <a:solidFill>
                    <a:srgbClr val="000000"/>
                  </a:solidFill>
                  <a:latin typeface="Courier New" panose="02070309020205020404" charset="0"/>
                  <a:ea typeface="宋体" panose="02010600030101010101" pitchFamily="2" charset="-122"/>
                  <a:sym typeface="+mn-ea"/>
                </a:rPr>
                <a:t>S</a:t>
              </a:r>
              <a:r>
                <a:rPr lang="zh-CN" altLang="en-US" sz="1400" dirty="0">
                  <a:solidFill>
                    <a:srgbClr val="000000"/>
                  </a:solidFill>
                  <a:latin typeface="Courier New" panose="02070309020205020404" charset="0"/>
                  <a:ea typeface="宋体" panose="02010600030101010101" pitchFamily="2" charset="-122"/>
                  <a:sym typeface="+mn-ea"/>
                </a:rPr>
                <a:t>的所有元组组成，其运算结果仍为</a:t>
              </a:r>
              <a:r>
                <a:rPr lang="en-US" altLang="zh-CN" sz="1400" dirty="0">
                  <a:solidFill>
                    <a:srgbClr val="000000"/>
                  </a:solidFill>
                  <a:latin typeface="Courier New" panose="02070309020205020404" charset="0"/>
                  <a:ea typeface="宋体" panose="02010600030101010101" pitchFamily="2" charset="-122"/>
                  <a:sym typeface="+mn-ea"/>
                </a:rPr>
                <a:t>n</a:t>
              </a:r>
              <a:r>
                <a:rPr lang="zh-CN" altLang="en-US" sz="1400" dirty="0">
                  <a:solidFill>
                    <a:srgbClr val="000000"/>
                  </a:solidFill>
                  <a:latin typeface="Courier New" panose="02070309020205020404" charset="0"/>
                  <a:ea typeface="宋体" panose="02010600030101010101" pitchFamily="2" charset="-122"/>
                  <a:sym typeface="+mn-ea"/>
                </a:rPr>
                <a:t>目关系</a:t>
              </a:r>
              <a:r>
                <a:rPr lang="zh-CN" altLang="en-US" sz="1400" dirty="0" smtClean="0">
                  <a:solidFill>
                    <a:srgbClr val="000000"/>
                  </a:solidFill>
                  <a:latin typeface="Courier New" panose="02070309020205020404" charset="0"/>
                  <a:ea typeface="宋体" panose="02010600030101010101" pitchFamily="2" charset="-122"/>
                  <a:sym typeface="+mn-ea"/>
                </a:rPr>
                <a:t>。</a:t>
              </a:r>
              <a:endParaRPr lang="en-US" altLang="zh-CN" sz="1400" dirty="0" smtClean="0">
                <a:solidFill>
                  <a:srgbClr val="000000"/>
                </a:solidFill>
                <a:latin typeface="Courier New" panose="02070309020205020404" charset="0"/>
                <a:ea typeface="宋体" panose="02010600030101010101" pitchFamily="2" charset="-122"/>
                <a:sym typeface="+mn-ea"/>
              </a:endParaRPr>
            </a:p>
            <a:p>
              <a:pPr algn="ctr"/>
              <a:r>
                <a:rPr lang="en-US" sz="1400" dirty="0" smtClean="0">
                  <a:solidFill>
                    <a:srgbClr val="000000"/>
                  </a:solidFill>
                  <a:latin typeface="Courier New" panose="02070309020205020404" charset="0"/>
                  <a:ea typeface="宋体" panose="02010600030101010101" pitchFamily="2" charset="-122"/>
                  <a:sym typeface="+mn-ea"/>
                </a:rPr>
                <a:t>R</a:t>
              </a:r>
              <a:r>
                <a:rPr lang="en-US" sz="1400" dirty="0">
                  <a:solidFill>
                    <a:srgbClr val="000000"/>
                  </a:solidFill>
                  <a:latin typeface="Courier New" panose="02070309020205020404" charset="0"/>
                  <a:ea typeface="宋体" panose="02010600030101010101" pitchFamily="2" charset="-122"/>
                  <a:sym typeface="+mn-ea"/>
                </a:rPr>
                <a:t>∩S={t|t∈R∧t∈S}</a:t>
              </a:r>
            </a:p>
          </p:txBody>
        </p:sp>
        <p:sp>
          <p:nvSpPr>
            <p:cNvPr id="10" name="矩形 9"/>
            <p:cNvSpPr/>
            <p:nvPr/>
          </p:nvSpPr>
          <p:spPr>
            <a:xfrm>
              <a:off x="1088299" y="4213143"/>
              <a:ext cx="2241974" cy="396145"/>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rgbClr val="000000">
                      <a:lumMod val="65000"/>
                      <a:lumOff val="35000"/>
                    </a:srgbClr>
                  </a:solidFill>
                </a:rPr>
                <a:t>交</a:t>
              </a:r>
            </a:p>
          </p:txBody>
        </p:sp>
      </p:grpSp>
      <p:grpSp>
        <p:nvGrpSpPr>
          <p:cNvPr id="18" name="组合 17"/>
          <p:cNvGrpSpPr/>
          <p:nvPr/>
        </p:nvGrpSpPr>
        <p:grpSpPr>
          <a:xfrm>
            <a:off x="1037093" y="5213918"/>
            <a:ext cx="10089113" cy="1183799"/>
            <a:chOff x="1088299" y="4213143"/>
            <a:chExt cx="2241974" cy="1183832"/>
          </a:xfrm>
        </p:grpSpPr>
        <p:sp>
          <p:nvSpPr>
            <p:cNvPr id="19" name="矩形 18"/>
            <p:cNvSpPr/>
            <p:nvPr/>
          </p:nvSpPr>
          <p:spPr>
            <a:xfrm>
              <a:off x="1088299" y="4658290"/>
              <a:ext cx="2198253" cy="738685"/>
            </a:xfrm>
            <a:prstGeom prst="rect">
              <a:avLst/>
            </a:prstGeom>
          </p:spPr>
          <p:txBody>
            <a:bodyPr wrap="square">
              <a:spAutoFit/>
              <a:scene3d>
                <a:camera prst="orthographicFront"/>
                <a:lightRig rig="threePt" dir="t"/>
              </a:scene3d>
              <a:sp3d contourW="6350"/>
            </a:bodyPr>
            <a:lstStyle/>
            <a:p>
              <a:r>
                <a:rPr lang="zh-CN" altLang="en-US" sz="1400" dirty="0">
                  <a:solidFill>
                    <a:srgbClr val="000000"/>
                  </a:solidFill>
                  <a:latin typeface="Courier New" panose="02070309020205020404" charset="0"/>
                  <a:ea typeface="宋体" panose="02010600030101010101" pitchFamily="2" charset="-122"/>
                  <a:sym typeface="+mn-ea"/>
                </a:rPr>
                <a:t>假定关系</a:t>
              </a:r>
              <a:r>
                <a:rPr lang="en-US" altLang="zh-CN" sz="1400" dirty="0">
                  <a:solidFill>
                    <a:srgbClr val="000000"/>
                  </a:solidFill>
                  <a:latin typeface="Courier New" panose="02070309020205020404" charset="0"/>
                  <a:ea typeface="宋体" panose="02010600030101010101" pitchFamily="2" charset="-122"/>
                  <a:sym typeface="+mn-ea"/>
                </a:rPr>
                <a:t>R</a:t>
              </a:r>
              <a:r>
                <a:rPr lang="zh-CN" altLang="en-US" sz="1400" dirty="0">
                  <a:solidFill>
                    <a:srgbClr val="000000"/>
                  </a:solidFill>
                  <a:latin typeface="Courier New" panose="02070309020205020404" charset="0"/>
                  <a:ea typeface="宋体" panose="02010600030101010101" pitchFamily="2" charset="-122"/>
                  <a:sym typeface="+mn-ea"/>
                </a:rPr>
                <a:t>和关系</a:t>
              </a:r>
              <a:r>
                <a:rPr lang="en-US" altLang="zh-CN" sz="1400" dirty="0">
                  <a:solidFill>
                    <a:srgbClr val="000000"/>
                  </a:solidFill>
                  <a:latin typeface="Courier New" panose="02070309020205020404" charset="0"/>
                  <a:ea typeface="宋体" panose="02010600030101010101" pitchFamily="2" charset="-122"/>
                  <a:sym typeface="+mn-ea"/>
                </a:rPr>
                <a:t>S</a:t>
              </a:r>
              <a:r>
                <a:rPr lang="zh-CN" altLang="en-US" sz="1400" dirty="0">
                  <a:solidFill>
                    <a:srgbClr val="000000"/>
                  </a:solidFill>
                  <a:latin typeface="Courier New" panose="02070309020205020404" charset="0"/>
                  <a:ea typeface="宋体" panose="02010600030101010101" pitchFamily="2" charset="-122"/>
                  <a:sym typeface="+mn-ea"/>
                </a:rPr>
                <a:t>分别为</a:t>
              </a:r>
              <a:r>
                <a:rPr lang="en-US" altLang="zh-CN" sz="1400" dirty="0">
                  <a:solidFill>
                    <a:srgbClr val="000000"/>
                  </a:solidFill>
                  <a:latin typeface="Courier New" panose="02070309020205020404" charset="0"/>
                  <a:ea typeface="宋体" panose="02010600030101010101" pitchFamily="2" charset="-122"/>
                  <a:sym typeface="+mn-ea"/>
                </a:rPr>
                <a:t>n</a:t>
              </a:r>
              <a:r>
                <a:rPr lang="zh-CN" altLang="en-US" sz="1400" dirty="0">
                  <a:solidFill>
                    <a:srgbClr val="000000"/>
                  </a:solidFill>
                  <a:latin typeface="Courier New" panose="02070309020205020404" charset="0"/>
                  <a:ea typeface="宋体" panose="02010600030101010101" pitchFamily="2" charset="-122"/>
                  <a:sym typeface="+mn-ea"/>
                </a:rPr>
                <a:t>目和</a:t>
              </a:r>
              <a:r>
                <a:rPr lang="en-US" altLang="zh-CN" sz="1400" dirty="0">
                  <a:solidFill>
                    <a:srgbClr val="000000"/>
                  </a:solidFill>
                  <a:latin typeface="Courier New" panose="02070309020205020404" charset="0"/>
                  <a:ea typeface="宋体" panose="02010600030101010101" pitchFamily="2" charset="-122"/>
                  <a:sym typeface="+mn-ea"/>
                </a:rPr>
                <a:t>m</a:t>
              </a:r>
              <a:r>
                <a:rPr lang="zh-CN" altLang="en-US" sz="1400" dirty="0">
                  <a:solidFill>
                    <a:srgbClr val="000000"/>
                  </a:solidFill>
                  <a:latin typeface="Courier New" panose="02070309020205020404" charset="0"/>
                  <a:ea typeface="宋体" panose="02010600030101010101" pitchFamily="2" charset="-122"/>
                  <a:sym typeface="+mn-ea"/>
                </a:rPr>
                <a:t>目，则关系</a:t>
              </a:r>
              <a:r>
                <a:rPr lang="en-US" altLang="zh-CN" sz="1400" dirty="0">
                  <a:solidFill>
                    <a:srgbClr val="000000"/>
                  </a:solidFill>
                  <a:latin typeface="Courier New" panose="02070309020205020404" charset="0"/>
                  <a:ea typeface="宋体" panose="02010600030101010101" pitchFamily="2" charset="-122"/>
                  <a:sym typeface="+mn-ea"/>
                </a:rPr>
                <a:t>R</a:t>
              </a:r>
              <a:r>
                <a:rPr lang="zh-CN" altLang="en-US" sz="1400" dirty="0">
                  <a:solidFill>
                    <a:srgbClr val="000000"/>
                  </a:solidFill>
                  <a:latin typeface="Courier New" panose="02070309020205020404" charset="0"/>
                  <a:ea typeface="宋体" panose="02010600030101010101" pitchFamily="2" charset="-122"/>
                  <a:sym typeface="+mn-ea"/>
                </a:rPr>
                <a:t>和</a:t>
              </a:r>
              <a:r>
                <a:rPr lang="en-US" altLang="zh-CN" sz="1400" dirty="0">
                  <a:solidFill>
                    <a:srgbClr val="000000"/>
                  </a:solidFill>
                  <a:latin typeface="Courier New" panose="02070309020205020404" charset="0"/>
                  <a:ea typeface="宋体" panose="02010600030101010101" pitchFamily="2" charset="-122"/>
                  <a:sym typeface="+mn-ea"/>
                </a:rPr>
                <a:t>S</a:t>
              </a:r>
              <a:r>
                <a:rPr lang="zh-CN" altLang="en-US" sz="1400" dirty="0">
                  <a:solidFill>
                    <a:srgbClr val="000000"/>
                  </a:solidFill>
                  <a:latin typeface="Courier New" panose="02070309020205020404" charset="0"/>
                  <a:ea typeface="宋体" panose="02010600030101010101" pitchFamily="2" charset="-122"/>
                  <a:sym typeface="+mn-ea"/>
                </a:rPr>
                <a:t>的广义笛卡儿积是一个（</a:t>
              </a:r>
              <a:r>
                <a:rPr lang="en-US" altLang="zh-CN" sz="1400" dirty="0">
                  <a:solidFill>
                    <a:srgbClr val="000000"/>
                  </a:solidFill>
                  <a:latin typeface="Courier New" panose="02070309020205020404" charset="0"/>
                  <a:ea typeface="宋体" panose="02010600030101010101" pitchFamily="2" charset="-122"/>
                  <a:sym typeface="+mn-ea"/>
                </a:rPr>
                <a:t>n+m</a:t>
              </a:r>
              <a:r>
                <a:rPr lang="zh-CN" altLang="en-US" sz="1400" dirty="0">
                  <a:solidFill>
                    <a:srgbClr val="000000"/>
                  </a:solidFill>
                  <a:latin typeface="Courier New" panose="02070309020205020404" charset="0"/>
                  <a:ea typeface="宋体" panose="02010600030101010101" pitchFamily="2" charset="-122"/>
                  <a:sym typeface="+mn-ea"/>
                </a:rPr>
                <a:t>）列的元组的集合，其中前</a:t>
              </a:r>
              <a:r>
                <a:rPr lang="en-US" altLang="zh-CN" sz="1400" dirty="0">
                  <a:solidFill>
                    <a:srgbClr val="000000"/>
                  </a:solidFill>
                  <a:latin typeface="Courier New" panose="02070309020205020404" charset="0"/>
                  <a:ea typeface="宋体" panose="02010600030101010101" pitchFamily="2" charset="-122"/>
                  <a:sym typeface="+mn-ea"/>
                </a:rPr>
                <a:t>n</a:t>
              </a:r>
              <a:r>
                <a:rPr lang="zh-CN" altLang="en-US" sz="1400" dirty="0">
                  <a:solidFill>
                    <a:srgbClr val="000000"/>
                  </a:solidFill>
                  <a:latin typeface="Courier New" panose="02070309020205020404" charset="0"/>
                  <a:ea typeface="宋体" panose="02010600030101010101" pitchFamily="2" charset="-122"/>
                  <a:sym typeface="+mn-ea"/>
                </a:rPr>
                <a:t>列是关系</a:t>
              </a:r>
              <a:r>
                <a:rPr lang="en-US" altLang="zh-CN" sz="1400" dirty="0">
                  <a:solidFill>
                    <a:srgbClr val="000000"/>
                  </a:solidFill>
                  <a:latin typeface="Courier New" panose="02070309020205020404" charset="0"/>
                  <a:ea typeface="宋体" panose="02010600030101010101" pitchFamily="2" charset="-122"/>
                  <a:sym typeface="+mn-ea"/>
                </a:rPr>
                <a:t>R</a:t>
              </a:r>
              <a:r>
                <a:rPr lang="zh-CN" altLang="en-US" sz="1400" dirty="0">
                  <a:solidFill>
                    <a:srgbClr val="000000"/>
                  </a:solidFill>
                  <a:latin typeface="Courier New" panose="02070309020205020404" charset="0"/>
                  <a:ea typeface="宋体" panose="02010600030101010101" pitchFamily="2" charset="-122"/>
                  <a:sym typeface="+mn-ea"/>
                </a:rPr>
                <a:t>的一个元组，后</a:t>
              </a:r>
              <a:r>
                <a:rPr lang="en-US" altLang="zh-CN" sz="1400" dirty="0">
                  <a:solidFill>
                    <a:srgbClr val="000000"/>
                  </a:solidFill>
                  <a:latin typeface="Courier New" panose="02070309020205020404" charset="0"/>
                  <a:ea typeface="宋体" panose="02010600030101010101" pitchFamily="2" charset="-122"/>
                  <a:sym typeface="+mn-ea"/>
                </a:rPr>
                <a:t>m</a:t>
              </a:r>
              <a:r>
                <a:rPr lang="zh-CN" altLang="en-US" sz="1400" dirty="0">
                  <a:solidFill>
                    <a:srgbClr val="000000"/>
                  </a:solidFill>
                  <a:latin typeface="Courier New" panose="02070309020205020404" charset="0"/>
                  <a:ea typeface="宋体" panose="02010600030101010101" pitchFamily="2" charset="-122"/>
                  <a:sym typeface="+mn-ea"/>
                </a:rPr>
                <a:t>列是关系</a:t>
              </a:r>
              <a:r>
                <a:rPr lang="en-US" altLang="zh-CN" sz="1400" dirty="0">
                  <a:solidFill>
                    <a:srgbClr val="000000"/>
                  </a:solidFill>
                  <a:latin typeface="Courier New" panose="02070309020205020404" charset="0"/>
                  <a:ea typeface="宋体" panose="02010600030101010101" pitchFamily="2" charset="-122"/>
                  <a:sym typeface="+mn-ea"/>
                </a:rPr>
                <a:t>S</a:t>
              </a:r>
              <a:r>
                <a:rPr lang="zh-CN" altLang="en-US" sz="1400" dirty="0">
                  <a:solidFill>
                    <a:srgbClr val="000000"/>
                  </a:solidFill>
                  <a:latin typeface="Courier New" panose="02070309020205020404" charset="0"/>
                  <a:ea typeface="宋体" panose="02010600030101010101" pitchFamily="2" charset="-122"/>
                  <a:sym typeface="+mn-ea"/>
                </a:rPr>
                <a:t>的一个元组</a:t>
              </a:r>
              <a:r>
                <a:rPr lang="zh-CN" altLang="en-US" sz="1400" dirty="0" smtClean="0">
                  <a:solidFill>
                    <a:srgbClr val="000000"/>
                  </a:solidFill>
                  <a:latin typeface="Courier New" panose="02070309020205020404" charset="0"/>
                  <a:ea typeface="宋体" panose="02010600030101010101" pitchFamily="2" charset="-122"/>
                  <a:sym typeface="+mn-ea"/>
                </a:rPr>
                <a:t>。</a:t>
              </a:r>
              <a:endParaRPr lang="en-US" altLang="zh-CN" sz="1400" dirty="0" smtClean="0">
                <a:solidFill>
                  <a:srgbClr val="000000"/>
                </a:solidFill>
                <a:latin typeface="Courier New" panose="02070309020205020404" charset="0"/>
                <a:ea typeface="宋体" panose="02010600030101010101" pitchFamily="2" charset="-122"/>
                <a:sym typeface="+mn-ea"/>
              </a:endParaRPr>
            </a:p>
            <a:p>
              <a:pPr algn="ctr"/>
              <a:r>
                <a:rPr lang="en-US" sz="1400" dirty="0" smtClean="0">
                  <a:solidFill>
                    <a:srgbClr val="000000"/>
                  </a:solidFill>
                  <a:latin typeface="Courier New" panose="02070309020205020404" charset="0"/>
                  <a:ea typeface="宋体" panose="02010600030101010101" pitchFamily="2" charset="-122"/>
                  <a:sym typeface="+mn-ea"/>
                </a:rPr>
                <a:t>R</a:t>
              </a:r>
              <a:r>
                <a:rPr lang="en-US" altLang="zh-CN" sz="1400" dirty="0" smtClean="0">
                  <a:solidFill>
                    <a:srgbClr val="000000"/>
                  </a:solidFill>
                  <a:latin typeface="Courier New" panose="02070309020205020404" charset="0"/>
                  <a:ea typeface="宋体" panose="02010600030101010101" pitchFamily="2" charset="-122"/>
                  <a:sym typeface="+mn-ea"/>
                </a:rPr>
                <a:t>X</a:t>
              </a:r>
              <a:r>
                <a:rPr lang="en-US" sz="1400" dirty="0" smtClean="0">
                  <a:solidFill>
                    <a:srgbClr val="000000"/>
                  </a:solidFill>
                  <a:latin typeface="Courier New" panose="02070309020205020404" charset="0"/>
                  <a:ea typeface="宋体" panose="02010600030101010101" pitchFamily="2" charset="-122"/>
                  <a:sym typeface="+mn-ea"/>
                </a:rPr>
                <a:t>S</a:t>
              </a:r>
              <a:r>
                <a:rPr lang="en-US" sz="1400" dirty="0">
                  <a:solidFill>
                    <a:srgbClr val="000000"/>
                  </a:solidFill>
                  <a:latin typeface="Courier New" panose="02070309020205020404" charset="0"/>
                  <a:ea typeface="宋体" panose="02010600030101010101" pitchFamily="2" charset="-122"/>
                  <a:sym typeface="+mn-ea"/>
                </a:rPr>
                <a:t>={</a:t>
              </a:r>
              <a:r>
                <a:rPr lang="en-US" sz="1400" baseline="-25000" dirty="0">
                  <a:solidFill>
                    <a:srgbClr val="000000"/>
                  </a:solidFill>
                  <a:latin typeface="Courier New" panose="02070309020205020404" charset="0"/>
                  <a:ea typeface="宋体" panose="02010600030101010101" pitchFamily="2" charset="-122"/>
                  <a:sym typeface="+mn-ea"/>
                </a:rPr>
                <a:t> </a:t>
              </a:r>
              <a:r>
                <a:rPr lang="en-US" sz="1400" dirty="0">
                  <a:solidFill>
                    <a:srgbClr val="000000"/>
                  </a:solidFill>
                  <a:latin typeface="Courier New" panose="02070309020205020404" charset="0"/>
                  <a:ea typeface="宋体" panose="02010600030101010101" pitchFamily="2" charset="-122"/>
                  <a:sym typeface="+mn-ea"/>
                </a:rPr>
                <a:t>|tr∈R∧ts∈S}</a:t>
              </a:r>
            </a:p>
          </p:txBody>
        </p:sp>
        <p:sp>
          <p:nvSpPr>
            <p:cNvPr id="20" name="矩形 19"/>
            <p:cNvSpPr/>
            <p:nvPr/>
          </p:nvSpPr>
          <p:spPr>
            <a:xfrm>
              <a:off x="1088299" y="4213143"/>
              <a:ext cx="2241974" cy="396145"/>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rgbClr val="000000">
                      <a:lumMod val="65000"/>
                      <a:lumOff val="35000"/>
                    </a:srgbClr>
                  </a:solidFill>
                </a:rPr>
                <a:t>广义笛卡尔积</a:t>
              </a:r>
            </a:p>
          </p:txBody>
        </p:sp>
      </p:grpSp>
      <p:sp>
        <p:nvSpPr>
          <p:cNvPr id="1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val="2519883964"/>
              </p:ext>
            </p:extLst>
          </p:nvPr>
        </p:nvGraphicFramePr>
        <p:xfrm>
          <a:off x="5462649" y="6131388"/>
          <a:ext cx="200025" cy="276225"/>
        </p:xfrm>
        <a:graphic>
          <a:graphicData uri="http://schemas.openxmlformats.org/presentationml/2006/ole">
            <mc:AlternateContent xmlns:mc="http://schemas.openxmlformats.org/markup-compatibility/2006">
              <mc:Choice xmlns:v="urn:schemas-microsoft-com:vml" Requires="v">
                <p:oleObj spid="_x0000_s5137" r:id="rId4" imgW="277189" imgH="381135" progId="Equation.KSEE3">
                  <p:embed/>
                </p:oleObj>
              </mc:Choice>
              <mc:Fallback>
                <p:oleObj r:id="rId4" imgW="277189" imgH="381135" progId="Equation.KSEE3">
                  <p:embed/>
                  <p:pic>
                    <p:nvPicPr>
                      <p:cNvPr id="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62649" y="6131388"/>
                        <a:ext cx="200025" cy="27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4"/>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 name="Rectangle 8"/>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556199151"/>
      </p:ext>
    </p:extLst>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2646878"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传统集合运算</a:t>
            </a:r>
          </a:p>
        </p:txBody>
      </p:sp>
      <p:sp>
        <p:nvSpPr>
          <p:cNvPr id="137" name="文本框 136"/>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02</a:t>
            </a:r>
            <a:endParaRPr lang="zh-CN" altLang="en-US" sz="2400" b="1" dirty="0">
              <a:solidFill>
                <a:srgbClr val="FFFFFF"/>
              </a:solidFill>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21" name="矩形 20"/>
          <p:cNvSpPr/>
          <p:nvPr/>
        </p:nvSpPr>
        <p:spPr>
          <a:xfrm>
            <a:off x="1161819" y="1321547"/>
            <a:ext cx="2442845" cy="1322070"/>
          </a:xfrm>
          <a:prstGeom prst="rect">
            <a:avLst/>
          </a:prstGeom>
        </p:spPr>
        <p:txBody>
          <a:bodyPr wrap="square">
            <a:spAutoFit/>
          </a:bodyPr>
          <a:lstStyle/>
          <a:p>
            <a:r>
              <a:rPr lang="zh-CN" altLang="zh-CN" sz="1600" dirty="0">
                <a:solidFill>
                  <a:prstClr val="black"/>
                </a:solidFill>
                <a:latin typeface="宋体"/>
                <a:ea typeface="宋体"/>
              </a:rPr>
              <a:t>【例2-</a:t>
            </a:r>
            <a:r>
              <a:rPr lang="en-US" altLang="zh-CN" sz="1600" dirty="0">
                <a:solidFill>
                  <a:prstClr val="black"/>
                </a:solidFill>
                <a:latin typeface="宋体"/>
                <a:ea typeface="宋体"/>
              </a:rPr>
              <a:t>3</a:t>
            </a:r>
            <a:r>
              <a:rPr lang="zh-CN" altLang="zh-CN" sz="1600" dirty="0">
                <a:solidFill>
                  <a:prstClr val="black"/>
                </a:solidFill>
                <a:latin typeface="宋体"/>
                <a:ea typeface="宋体"/>
              </a:rPr>
              <a:t>】设有关系R和关系S分别如表2-4、2-5所示</a:t>
            </a:r>
            <a:r>
              <a:rPr lang="zh-CN" altLang="en-US" sz="1600" dirty="0">
                <a:solidFill>
                  <a:prstClr val="black"/>
                </a:solidFill>
                <a:latin typeface="宋体"/>
                <a:ea typeface="宋体"/>
              </a:rPr>
              <a:t>，则</a:t>
            </a:r>
            <a:r>
              <a:rPr lang="en-US" altLang="zh-CN" sz="1600" dirty="0">
                <a:solidFill>
                  <a:prstClr val="black"/>
                </a:solidFill>
                <a:latin typeface="宋体"/>
                <a:ea typeface="宋体"/>
              </a:rPr>
              <a:t>R∩S</a:t>
            </a:r>
            <a:r>
              <a:rPr lang="zh-CN" altLang="en-US" sz="1600" dirty="0">
                <a:solidFill>
                  <a:prstClr val="black"/>
                </a:solidFill>
                <a:latin typeface="宋体"/>
                <a:ea typeface="宋体"/>
              </a:rPr>
              <a:t>，</a:t>
            </a:r>
            <a:r>
              <a:rPr lang="en-US" altLang="zh-CN" sz="1600" dirty="0">
                <a:solidFill>
                  <a:prstClr val="black"/>
                </a:solidFill>
                <a:latin typeface="宋体"/>
                <a:ea typeface="宋体"/>
              </a:rPr>
              <a:t>R∪S</a:t>
            </a:r>
            <a:r>
              <a:rPr lang="zh-CN" altLang="en-US" sz="1600" dirty="0">
                <a:solidFill>
                  <a:prstClr val="black"/>
                </a:solidFill>
                <a:latin typeface="宋体"/>
                <a:ea typeface="宋体"/>
              </a:rPr>
              <a:t>，</a:t>
            </a:r>
            <a:r>
              <a:rPr lang="en-US" altLang="zh-CN" sz="1600" dirty="0">
                <a:solidFill>
                  <a:prstClr val="black"/>
                </a:solidFill>
                <a:latin typeface="宋体"/>
                <a:ea typeface="宋体"/>
              </a:rPr>
              <a:t>R−S</a:t>
            </a:r>
            <a:r>
              <a:rPr lang="zh-CN" altLang="en-US" sz="1600" dirty="0">
                <a:solidFill>
                  <a:prstClr val="black"/>
                </a:solidFill>
                <a:latin typeface="宋体"/>
                <a:ea typeface="宋体"/>
              </a:rPr>
              <a:t>的运算结果分别如表</a:t>
            </a:r>
            <a:r>
              <a:rPr lang="en-US" altLang="zh-CN" sz="1600" dirty="0">
                <a:solidFill>
                  <a:prstClr val="black"/>
                </a:solidFill>
                <a:latin typeface="宋体"/>
                <a:ea typeface="宋体"/>
              </a:rPr>
              <a:t>2-6</a:t>
            </a:r>
            <a:r>
              <a:rPr lang="zh-CN" altLang="en-US" sz="1600" dirty="0">
                <a:solidFill>
                  <a:prstClr val="black"/>
                </a:solidFill>
                <a:latin typeface="宋体"/>
                <a:ea typeface="宋体"/>
              </a:rPr>
              <a:t>，</a:t>
            </a:r>
            <a:r>
              <a:rPr lang="en-US" altLang="zh-CN" sz="1600" dirty="0">
                <a:solidFill>
                  <a:prstClr val="black"/>
                </a:solidFill>
                <a:latin typeface="宋体"/>
                <a:ea typeface="宋体"/>
              </a:rPr>
              <a:t>2-7</a:t>
            </a:r>
            <a:r>
              <a:rPr lang="zh-CN" altLang="en-US" sz="1600" dirty="0">
                <a:solidFill>
                  <a:prstClr val="black"/>
                </a:solidFill>
                <a:latin typeface="宋体"/>
                <a:ea typeface="宋体"/>
              </a:rPr>
              <a:t>，</a:t>
            </a:r>
            <a:r>
              <a:rPr lang="en-US" altLang="zh-CN" sz="1600" dirty="0">
                <a:solidFill>
                  <a:prstClr val="black"/>
                </a:solidFill>
                <a:latin typeface="宋体"/>
                <a:ea typeface="宋体"/>
              </a:rPr>
              <a:t>2-8</a:t>
            </a:r>
            <a:r>
              <a:rPr lang="zh-CN" altLang="en-US" sz="1600" dirty="0">
                <a:solidFill>
                  <a:prstClr val="black"/>
                </a:solidFill>
                <a:latin typeface="宋体"/>
                <a:ea typeface="宋体"/>
              </a:rPr>
              <a:t>所示。</a:t>
            </a:r>
          </a:p>
        </p:txBody>
      </p:sp>
      <p:graphicFrame>
        <p:nvGraphicFramePr>
          <p:cNvPr id="22" name="Group 112"/>
          <p:cNvGraphicFramePr>
            <a:graphicFrameLocks noGrp="1"/>
          </p:cNvGraphicFramePr>
          <p:nvPr>
            <p:extLst>
              <p:ext uri="{D42A27DB-BD31-4B8C-83A1-F6EECF244321}">
                <p14:modId xmlns:p14="http://schemas.microsoft.com/office/powerpoint/2010/main" val="3922042339"/>
              </p:ext>
            </p:extLst>
          </p:nvPr>
        </p:nvGraphicFramePr>
        <p:xfrm>
          <a:off x="5097066" y="1329802"/>
          <a:ext cx="2562519" cy="1379210"/>
        </p:xfrm>
        <a:graphic>
          <a:graphicData uri="http://schemas.openxmlformats.org/drawingml/2006/table">
            <a:tbl>
              <a:tblPr/>
              <a:tblGrid>
                <a:gridCol w="577976"/>
                <a:gridCol w="510475"/>
                <a:gridCol w="491356"/>
                <a:gridCol w="491356"/>
                <a:gridCol w="491356"/>
              </a:tblGrid>
              <a:tr h="2286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900" b="0" i="0" u="none" strike="noStrike" cap="none" normalizeH="0" baseline="0" dirty="0">
                          <a:ln>
                            <a:noFill/>
                          </a:ln>
                          <a:solidFill>
                            <a:schemeClr val="tx1"/>
                          </a:solidFill>
                          <a:effectLst/>
                          <a:latin typeface="+mn-ea"/>
                          <a:ea typeface="+mn-ea"/>
                        </a:rPr>
                        <a:t>编号</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900" b="0" i="0" u="none" strike="noStrike" cap="none" normalizeH="0" baseline="0" dirty="0">
                          <a:ln>
                            <a:noFill/>
                          </a:ln>
                          <a:solidFill>
                            <a:schemeClr val="tx1"/>
                          </a:solidFill>
                          <a:effectLst/>
                          <a:latin typeface="+mn-ea"/>
                          <a:ea typeface="+mn-ea"/>
                        </a:rPr>
                        <a:t>品名</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900" b="0" i="0" u="none" strike="noStrike" cap="none" normalizeH="0" baseline="0" dirty="0">
                          <a:ln>
                            <a:noFill/>
                          </a:ln>
                          <a:solidFill>
                            <a:schemeClr val="tx1"/>
                          </a:solidFill>
                          <a:effectLst/>
                          <a:latin typeface="+mn-ea"/>
                          <a:ea typeface="+mn-ea"/>
                        </a:rPr>
                        <a:t>产地</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900" b="0" i="0" u="none" strike="noStrike" cap="none" normalizeH="0" baseline="0" dirty="0">
                          <a:ln>
                            <a:noFill/>
                          </a:ln>
                          <a:solidFill>
                            <a:schemeClr val="tx1"/>
                          </a:solidFill>
                          <a:effectLst/>
                          <a:latin typeface="+mn-ea"/>
                          <a:ea typeface="+mn-ea"/>
                        </a:rPr>
                        <a:t>单位</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900" b="0" i="0" u="none" strike="noStrike" cap="none" normalizeH="0" baseline="0" dirty="0">
                          <a:ln>
                            <a:noFill/>
                          </a:ln>
                          <a:solidFill>
                            <a:schemeClr val="tx1"/>
                          </a:solidFill>
                          <a:effectLst/>
                          <a:latin typeface="+mn-ea"/>
                          <a:ea typeface="+mn-ea"/>
                        </a:rPr>
                        <a:t>单价</a:t>
                      </a:r>
                    </a:p>
                  </a:txBody>
                  <a:tcPr horzOverflow="overflow">
                    <a:lnL w="12700" cap="flat" cmpd="sng" algn="ctr">
                      <a:solidFill>
                        <a:srgbClr val="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241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sz="900" b="0" i="0" u="none" strike="noStrike" cap="none" normalizeH="0" baseline="0" dirty="0">
                          <a:ln>
                            <a:noFill/>
                          </a:ln>
                          <a:solidFill>
                            <a:srgbClr val="FF3300"/>
                          </a:solidFill>
                          <a:effectLst/>
                          <a:latin typeface="+mn-ea"/>
                          <a:ea typeface="+mn-ea"/>
                          <a:cs typeface="Times New Roman" panose="02020603050405020304" pitchFamily="18" charset="0"/>
                        </a:rPr>
                        <a:t>09001</a:t>
                      </a:r>
                      <a:endParaRPr kumimoji="0" lang="en-US" sz="900" b="0" i="0" u="none" strike="noStrike" cap="none" normalizeH="0" baseline="0" dirty="0">
                        <a:ln>
                          <a:noFill/>
                        </a:ln>
                        <a:solidFill>
                          <a:srgbClr val="FF3300"/>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900" b="0" i="0" u="none" strike="noStrike" cap="none" normalizeH="0" baseline="0" dirty="0">
                          <a:ln>
                            <a:noFill/>
                          </a:ln>
                          <a:solidFill>
                            <a:srgbClr val="FF3300"/>
                          </a:solidFill>
                          <a:effectLst/>
                          <a:latin typeface="+mn-ea"/>
                          <a:ea typeface="+mn-ea"/>
                          <a:cs typeface="Times New Roman" panose="02020603050405020304" pitchFamily="18" charset="0"/>
                        </a:rPr>
                        <a:t>南山</a:t>
                      </a:r>
                      <a:endParaRPr kumimoji="0" lang="zh-CN" altLang="en-US" sz="900" b="0" i="0" u="none" strike="noStrike" cap="none" normalizeH="0" baseline="0" dirty="0">
                        <a:ln>
                          <a:noFill/>
                        </a:ln>
                        <a:solidFill>
                          <a:srgbClr val="FF3300"/>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900" b="0" i="0" u="none" strike="noStrike" cap="none" normalizeH="0" baseline="0" dirty="0">
                          <a:ln>
                            <a:noFill/>
                          </a:ln>
                          <a:solidFill>
                            <a:srgbClr val="FF3300"/>
                          </a:solidFill>
                          <a:effectLst/>
                          <a:latin typeface="+mn-ea"/>
                          <a:ea typeface="+mn-ea"/>
                          <a:cs typeface="Times New Roman" panose="02020603050405020304" pitchFamily="18" charset="0"/>
                        </a:rPr>
                        <a:t>湖南</a:t>
                      </a:r>
                      <a:endParaRPr kumimoji="0" lang="zh-CN" altLang="en-US" sz="900" b="0" i="0" u="none" strike="noStrike" cap="none" normalizeH="0" baseline="0" dirty="0">
                        <a:ln>
                          <a:noFill/>
                        </a:ln>
                        <a:solidFill>
                          <a:srgbClr val="FF3300"/>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900" b="0" i="0" u="none" strike="noStrike" cap="none" normalizeH="0" baseline="0" dirty="0">
                          <a:ln>
                            <a:noFill/>
                          </a:ln>
                          <a:solidFill>
                            <a:srgbClr val="FF3300"/>
                          </a:solidFill>
                          <a:effectLst/>
                          <a:latin typeface="+mn-ea"/>
                          <a:ea typeface="+mn-ea"/>
                          <a:cs typeface="Times New Roman" panose="02020603050405020304" pitchFamily="18" charset="0"/>
                        </a:rPr>
                        <a:t>袋</a:t>
                      </a:r>
                      <a:endParaRPr kumimoji="0" lang="zh-CN" altLang="en-US" sz="900" b="0" i="0" u="none" strike="noStrike" cap="none" normalizeH="0" baseline="0" dirty="0">
                        <a:ln>
                          <a:noFill/>
                        </a:ln>
                        <a:solidFill>
                          <a:srgbClr val="FF3300"/>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sz="900" b="0" i="0" u="none" strike="noStrike" cap="none" normalizeH="0" baseline="0" dirty="0">
                          <a:ln>
                            <a:noFill/>
                          </a:ln>
                          <a:solidFill>
                            <a:srgbClr val="FF3300"/>
                          </a:solidFill>
                          <a:effectLst/>
                          <a:latin typeface="+mn-ea"/>
                          <a:ea typeface="+mn-ea"/>
                          <a:cs typeface="Times New Roman" panose="02020603050405020304" pitchFamily="18" charset="0"/>
                        </a:rPr>
                        <a:t>36</a:t>
                      </a:r>
                      <a:endParaRPr kumimoji="0" lang="en-US" sz="900" b="0" i="0" u="none" strike="noStrike" cap="none" normalizeH="0" baseline="0" dirty="0">
                        <a:ln>
                          <a:noFill/>
                        </a:ln>
                        <a:solidFill>
                          <a:srgbClr val="FF3300"/>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sz="900" b="0" i="0" u="none" strike="noStrike" cap="none" normalizeH="0" baseline="0">
                          <a:ln>
                            <a:noFill/>
                          </a:ln>
                          <a:solidFill>
                            <a:srgbClr val="3333CC"/>
                          </a:solidFill>
                          <a:effectLst/>
                          <a:latin typeface="+mn-ea"/>
                          <a:ea typeface="+mn-ea"/>
                          <a:cs typeface="Times New Roman" panose="02020603050405020304" pitchFamily="18" charset="0"/>
                        </a:rPr>
                        <a:t>09002</a:t>
                      </a:r>
                      <a:endParaRPr kumimoji="0" lang="en-US" sz="900" b="0" i="0" u="none" strike="noStrike" cap="none" normalizeH="0" baseline="0">
                        <a:ln>
                          <a:noFill/>
                        </a:ln>
                        <a:solidFill>
                          <a:srgbClr val="3333CC"/>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900" b="0" i="0" u="none" strike="noStrike" cap="none" normalizeH="0" baseline="0" dirty="0">
                          <a:ln>
                            <a:noFill/>
                          </a:ln>
                          <a:solidFill>
                            <a:srgbClr val="3333CC"/>
                          </a:solidFill>
                          <a:effectLst/>
                          <a:latin typeface="+mn-ea"/>
                          <a:ea typeface="+mn-ea"/>
                          <a:cs typeface="Times New Roman" panose="02020603050405020304" pitchFamily="18" charset="0"/>
                        </a:rPr>
                        <a:t>蒙牛</a:t>
                      </a:r>
                      <a:endParaRPr kumimoji="0" lang="zh-CN" altLang="en-US" sz="900" b="0" i="0" u="none" strike="noStrike" cap="none" normalizeH="0" baseline="0" dirty="0">
                        <a:ln>
                          <a:noFill/>
                        </a:ln>
                        <a:solidFill>
                          <a:srgbClr val="3333CC"/>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900" b="0" i="0" u="none" strike="noStrike" cap="none" normalizeH="0" baseline="0" dirty="0">
                          <a:ln>
                            <a:noFill/>
                          </a:ln>
                          <a:solidFill>
                            <a:srgbClr val="3333CC"/>
                          </a:solidFill>
                          <a:effectLst/>
                          <a:latin typeface="+mn-ea"/>
                          <a:ea typeface="+mn-ea"/>
                          <a:cs typeface="Times New Roman" panose="02020603050405020304" pitchFamily="18" charset="0"/>
                        </a:rPr>
                        <a:t>安徽</a:t>
                      </a:r>
                      <a:endParaRPr kumimoji="0" lang="zh-CN" altLang="en-US" sz="900" b="0" i="0" u="none" strike="noStrike" cap="none" normalizeH="0" baseline="0" dirty="0">
                        <a:ln>
                          <a:noFill/>
                        </a:ln>
                        <a:solidFill>
                          <a:srgbClr val="3333CC"/>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900" b="0" i="0" u="none" strike="noStrike" cap="none" normalizeH="0" baseline="0" dirty="0">
                          <a:ln>
                            <a:noFill/>
                          </a:ln>
                          <a:solidFill>
                            <a:srgbClr val="3333CC"/>
                          </a:solidFill>
                          <a:effectLst/>
                          <a:latin typeface="+mn-ea"/>
                          <a:ea typeface="+mn-ea"/>
                          <a:cs typeface="Times New Roman" panose="02020603050405020304" pitchFamily="18" charset="0"/>
                        </a:rPr>
                        <a:t>袋</a:t>
                      </a:r>
                      <a:endParaRPr kumimoji="0" lang="zh-CN" altLang="en-US" sz="900" b="0" i="0" u="none" strike="noStrike" cap="none" normalizeH="0" baseline="0" dirty="0">
                        <a:ln>
                          <a:noFill/>
                        </a:ln>
                        <a:solidFill>
                          <a:srgbClr val="3333CC"/>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sz="900" b="0" i="0" u="none" strike="noStrike" cap="none" normalizeH="0" baseline="0" dirty="0">
                          <a:ln>
                            <a:noFill/>
                          </a:ln>
                          <a:solidFill>
                            <a:srgbClr val="3333CC"/>
                          </a:solidFill>
                          <a:effectLst/>
                          <a:latin typeface="+mn-ea"/>
                          <a:ea typeface="+mn-ea"/>
                          <a:cs typeface="Times New Roman" panose="02020603050405020304" pitchFamily="18" charset="0"/>
                        </a:rPr>
                        <a:t>45</a:t>
                      </a:r>
                      <a:endParaRPr kumimoji="0" lang="en-US" sz="900" b="0" i="0" u="none" strike="noStrike" cap="none" normalizeH="0" baseline="0" dirty="0">
                        <a:ln>
                          <a:noFill/>
                        </a:ln>
                        <a:solidFill>
                          <a:srgbClr val="3333CC"/>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8208">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sz="900" b="0" i="0" u="none" strike="noStrike" cap="none" normalizeH="0" baseline="0">
                          <a:ln>
                            <a:noFill/>
                          </a:ln>
                          <a:solidFill>
                            <a:srgbClr val="FF3300"/>
                          </a:solidFill>
                          <a:effectLst/>
                          <a:latin typeface="+mn-ea"/>
                          <a:ea typeface="+mn-ea"/>
                          <a:cs typeface="Times New Roman" panose="02020603050405020304" pitchFamily="18" charset="0"/>
                        </a:rPr>
                        <a:t>09003</a:t>
                      </a:r>
                      <a:endParaRPr kumimoji="0" lang="en-US" sz="900" b="0" i="0" u="none" strike="noStrike" cap="none" normalizeH="0" baseline="0">
                        <a:ln>
                          <a:noFill/>
                        </a:ln>
                        <a:solidFill>
                          <a:srgbClr val="FF3300"/>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900" b="0" i="0" u="none" strike="noStrike" cap="none" normalizeH="0" baseline="0">
                          <a:ln>
                            <a:noFill/>
                          </a:ln>
                          <a:solidFill>
                            <a:srgbClr val="FF3300"/>
                          </a:solidFill>
                          <a:effectLst/>
                          <a:latin typeface="+mn-ea"/>
                          <a:ea typeface="+mn-ea"/>
                          <a:cs typeface="Times New Roman" panose="02020603050405020304" pitchFamily="18" charset="0"/>
                        </a:rPr>
                        <a:t>光明</a:t>
                      </a:r>
                      <a:endParaRPr kumimoji="0" lang="zh-CN" altLang="en-US" sz="900" b="0" i="0" u="none" strike="noStrike" cap="none" normalizeH="0" baseline="0">
                        <a:ln>
                          <a:noFill/>
                        </a:ln>
                        <a:solidFill>
                          <a:srgbClr val="FF3300"/>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900" b="0" i="0" u="none" strike="noStrike" cap="none" normalizeH="0" baseline="0">
                          <a:ln>
                            <a:noFill/>
                          </a:ln>
                          <a:solidFill>
                            <a:srgbClr val="FF3300"/>
                          </a:solidFill>
                          <a:effectLst/>
                          <a:latin typeface="+mn-ea"/>
                          <a:ea typeface="+mn-ea"/>
                          <a:cs typeface="Times New Roman" panose="02020603050405020304" pitchFamily="18" charset="0"/>
                        </a:rPr>
                        <a:t>上海</a:t>
                      </a:r>
                      <a:endParaRPr kumimoji="0" lang="zh-CN" altLang="en-US" sz="900" b="0" i="0" u="none" strike="noStrike" cap="none" normalizeH="0" baseline="0">
                        <a:ln>
                          <a:noFill/>
                        </a:ln>
                        <a:solidFill>
                          <a:srgbClr val="FF3300"/>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900" b="0" i="0" u="none" strike="noStrike" cap="none" normalizeH="0" baseline="0" dirty="0">
                          <a:ln>
                            <a:noFill/>
                          </a:ln>
                          <a:solidFill>
                            <a:srgbClr val="FF3300"/>
                          </a:solidFill>
                          <a:effectLst/>
                          <a:latin typeface="+mn-ea"/>
                          <a:ea typeface="+mn-ea"/>
                          <a:cs typeface="Times New Roman" panose="02020603050405020304" pitchFamily="18" charset="0"/>
                        </a:rPr>
                        <a:t>袋</a:t>
                      </a:r>
                      <a:endParaRPr kumimoji="0" lang="zh-CN" altLang="en-US" sz="900" b="0" i="0" u="none" strike="noStrike" cap="none" normalizeH="0" baseline="0" dirty="0">
                        <a:ln>
                          <a:noFill/>
                        </a:ln>
                        <a:solidFill>
                          <a:srgbClr val="FF3300"/>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sz="900" b="0" i="0" u="none" strike="noStrike" cap="none" normalizeH="0" baseline="0" dirty="0">
                          <a:ln>
                            <a:noFill/>
                          </a:ln>
                          <a:solidFill>
                            <a:srgbClr val="FF3300"/>
                          </a:solidFill>
                          <a:effectLst/>
                          <a:latin typeface="+mn-ea"/>
                          <a:ea typeface="+mn-ea"/>
                          <a:cs typeface="Times New Roman" panose="02020603050405020304" pitchFamily="18" charset="0"/>
                        </a:rPr>
                        <a:t>44</a:t>
                      </a:r>
                      <a:endParaRPr kumimoji="0" lang="en-US" sz="900" b="0" i="0" u="none" strike="noStrike" cap="none" normalizeH="0" baseline="0" dirty="0">
                        <a:ln>
                          <a:noFill/>
                        </a:ln>
                        <a:solidFill>
                          <a:srgbClr val="FF3300"/>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24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sz="900" b="0" i="0" u="none" strike="noStrike" cap="none" normalizeH="0" baseline="0">
                          <a:ln>
                            <a:noFill/>
                          </a:ln>
                          <a:solidFill>
                            <a:srgbClr val="FF3300"/>
                          </a:solidFill>
                          <a:effectLst/>
                          <a:latin typeface="+mn-ea"/>
                          <a:ea typeface="+mn-ea"/>
                          <a:cs typeface="Times New Roman" panose="02020603050405020304" pitchFamily="18" charset="0"/>
                        </a:rPr>
                        <a:t>09004</a:t>
                      </a:r>
                      <a:endParaRPr kumimoji="0" lang="en-US" sz="900" b="0" i="0" u="none" strike="noStrike" cap="none" normalizeH="0" baseline="0">
                        <a:ln>
                          <a:noFill/>
                        </a:ln>
                        <a:solidFill>
                          <a:srgbClr val="FF3300"/>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900" b="0" i="0" u="none" strike="noStrike" cap="none" normalizeH="0" baseline="0">
                          <a:ln>
                            <a:noFill/>
                          </a:ln>
                          <a:solidFill>
                            <a:srgbClr val="FF3300"/>
                          </a:solidFill>
                          <a:effectLst/>
                          <a:latin typeface="+mn-ea"/>
                          <a:ea typeface="+mn-ea"/>
                          <a:cs typeface="Times New Roman" panose="02020603050405020304" pitchFamily="18" charset="0"/>
                        </a:rPr>
                        <a:t>伊利</a:t>
                      </a:r>
                      <a:endParaRPr kumimoji="0" lang="zh-CN" altLang="en-US" sz="900" b="0" i="0" u="none" strike="noStrike" cap="none" normalizeH="0" baseline="0">
                        <a:ln>
                          <a:noFill/>
                        </a:ln>
                        <a:solidFill>
                          <a:srgbClr val="FF3300"/>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900" b="0" i="0" u="none" strike="noStrike" cap="none" normalizeH="0" baseline="0">
                          <a:ln>
                            <a:noFill/>
                          </a:ln>
                          <a:solidFill>
                            <a:srgbClr val="FF3300"/>
                          </a:solidFill>
                          <a:effectLst/>
                          <a:latin typeface="+mn-ea"/>
                          <a:ea typeface="+mn-ea"/>
                          <a:cs typeface="Times New Roman" panose="02020603050405020304" pitchFamily="18" charset="0"/>
                        </a:rPr>
                        <a:t>内蒙</a:t>
                      </a:r>
                      <a:endParaRPr kumimoji="0" lang="zh-CN" altLang="en-US" sz="900" b="0" i="0" u="none" strike="noStrike" cap="none" normalizeH="0" baseline="0">
                        <a:ln>
                          <a:noFill/>
                        </a:ln>
                        <a:solidFill>
                          <a:srgbClr val="FF3300"/>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900" b="0" i="0" u="none" strike="noStrike" cap="none" normalizeH="0" baseline="0" dirty="0">
                          <a:ln>
                            <a:noFill/>
                          </a:ln>
                          <a:solidFill>
                            <a:srgbClr val="FF3300"/>
                          </a:solidFill>
                          <a:effectLst/>
                          <a:latin typeface="+mn-ea"/>
                          <a:ea typeface="+mn-ea"/>
                          <a:cs typeface="Times New Roman" panose="02020603050405020304" pitchFamily="18" charset="0"/>
                        </a:rPr>
                        <a:t>袋</a:t>
                      </a:r>
                      <a:endParaRPr kumimoji="0" lang="zh-CN" altLang="en-US" sz="900" b="0" i="0" u="none" strike="noStrike" cap="none" normalizeH="0" baseline="0" dirty="0">
                        <a:ln>
                          <a:noFill/>
                        </a:ln>
                        <a:solidFill>
                          <a:srgbClr val="FF3300"/>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sz="900" b="0" i="0" u="none" strike="noStrike" cap="none" normalizeH="0" baseline="0" dirty="0">
                          <a:ln>
                            <a:noFill/>
                          </a:ln>
                          <a:solidFill>
                            <a:srgbClr val="FF3300"/>
                          </a:solidFill>
                          <a:effectLst/>
                          <a:latin typeface="+mn-ea"/>
                          <a:ea typeface="+mn-ea"/>
                          <a:cs typeface="Times New Roman" panose="02020603050405020304" pitchFamily="18" charset="0"/>
                        </a:rPr>
                        <a:t>39</a:t>
                      </a:r>
                      <a:endParaRPr kumimoji="0" lang="en-US" sz="900" b="0" i="0" u="none" strike="noStrike" cap="none" normalizeH="0" baseline="0" dirty="0">
                        <a:ln>
                          <a:noFill/>
                        </a:ln>
                        <a:solidFill>
                          <a:srgbClr val="FF3300"/>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4584">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sz="900" b="0" i="0" u="none" strike="noStrike" cap="none" normalizeH="0" baseline="0" dirty="0">
                          <a:ln>
                            <a:noFill/>
                          </a:ln>
                          <a:solidFill>
                            <a:srgbClr val="3333CC"/>
                          </a:solidFill>
                          <a:effectLst/>
                          <a:latin typeface="+mn-ea"/>
                          <a:ea typeface="+mn-ea"/>
                          <a:cs typeface="Times New Roman" panose="02020603050405020304" pitchFamily="18" charset="0"/>
                        </a:rPr>
                        <a:t>09005</a:t>
                      </a:r>
                      <a:endParaRPr kumimoji="0" lang="en-US" sz="900" b="0" i="0" u="none" strike="noStrike" cap="none" normalizeH="0" baseline="0" dirty="0">
                        <a:ln>
                          <a:noFill/>
                        </a:ln>
                        <a:solidFill>
                          <a:srgbClr val="3333CC"/>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900" b="0" i="0" u="none" strike="noStrike" cap="none" normalizeH="0" baseline="0">
                          <a:ln>
                            <a:noFill/>
                          </a:ln>
                          <a:solidFill>
                            <a:srgbClr val="3333CC"/>
                          </a:solidFill>
                          <a:effectLst/>
                          <a:latin typeface="+mn-ea"/>
                          <a:ea typeface="+mn-ea"/>
                          <a:cs typeface="Times New Roman" panose="02020603050405020304" pitchFamily="18" charset="0"/>
                        </a:rPr>
                        <a:t>白帝</a:t>
                      </a:r>
                      <a:endParaRPr kumimoji="0" lang="zh-CN" altLang="en-US" sz="900" b="0" i="0" u="none" strike="noStrike" cap="none" normalizeH="0" baseline="0">
                        <a:ln>
                          <a:noFill/>
                        </a:ln>
                        <a:solidFill>
                          <a:srgbClr val="3333CC"/>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900" b="0" i="0" u="none" strike="noStrike" cap="none" normalizeH="0" baseline="0">
                          <a:ln>
                            <a:noFill/>
                          </a:ln>
                          <a:solidFill>
                            <a:srgbClr val="3333CC"/>
                          </a:solidFill>
                          <a:effectLst/>
                          <a:latin typeface="+mn-ea"/>
                          <a:ea typeface="+mn-ea"/>
                          <a:cs typeface="Times New Roman" panose="02020603050405020304" pitchFamily="18" charset="0"/>
                        </a:rPr>
                        <a:t>四川</a:t>
                      </a:r>
                      <a:endParaRPr kumimoji="0" lang="zh-CN" altLang="en-US" sz="900" b="0" i="0" u="none" strike="noStrike" cap="none" normalizeH="0" baseline="0">
                        <a:ln>
                          <a:noFill/>
                        </a:ln>
                        <a:solidFill>
                          <a:srgbClr val="3333CC"/>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900" b="0" i="0" u="none" strike="noStrike" cap="none" normalizeH="0" baseline="0" dirty="0">
                          <a:ln>
                            <a:noFill/>
                          </a:ln>
                          <a:solidFill>
                            <a:srgbClr val="3333CC"/>
                          </a:solidFill>
                          <a:effectLst/>
                          <a:latin typeface="+mn-ea"/>
                          <a:ea typeface="+mn-ea"/>
                          <a:cs typeface="Times New Roman" panose="02020603050405020304" pitchFamily="18" charset="0"/>
                        </a:rPr>
                        <a:t>袋</a:t>
                      </a:r>
                      <a:endParaRPr kumimoji="0" lang="zh-CN" altLang="en-US" sz="900" b="0" i="0" u="none" strike="noStrike" cap="none" normalizeH="0" baseline="0" dirty="0">
                        <a:ln>
                          <a:noFill/>
                        </a:ln>
                        <a:solidFill>
                          <a:srgbClr val="3333CC"/>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sz="900" b="0" i="0" u="none" strike="noStrike" cap="none" normalizeH="0" baseline="0" dirty="0">
                          <a:ln>
                            <a:noFill/>
                          </a:ln>
                          <a:solidFill>
                            <a:srgbClr val="3333CC"/>
                          </a:solidFill>
                          <a:effectLst/>
                          <a:latin typeface="+mn-ea"/>
                          <a:ea typeface="+mn-ea"/>
                          <a:cs typeface="Times New Roman" panose="02020603050405020304" pitchFamily="18" charset="0"/>
                        </a:rPr>
                        <a:t>42</a:t>
                      </a:r>
                      <a:endParaRPr kumimoji="0" lang="en-US" sz="900" b="0" i="0" u="none" strike="noStrike" cap="none" normalizeH="0" baseline="0" dirty="0">
                        <a:ln>
                          <a:noFill/>
                        </a:ln>
                        <a:solidFill>
                          <a:srgbClr val="3333CC"/>
                        </a:solidFill>
                        <a:effectLst/>
                        <a:latin typeface="+mn-ea"/>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23" name="表格 22"/>
          <p:cNvGraphicFramePr>
            <a:graphicFrameLocks noGrp="1"/>
          </p:cNvGraphicFramePr>
          <p:nvPr>
            <p:extLst>
              <p:ext uri="{D42A27DB-BD31-4B8C-83A1-F6EECF244321}">
                <p14:modId xmlns:p14="http://schemas.microsoft.com/office/powerpoint/2010/main" val="1204788528"/>
              </p:ext>
            </p:extLst>
          </p:nvPr>
        </p:nvGraphicFramePr>
        <p:xfrm>
          <a:off x="9149194" y="1329802"/>
          <a:ext cx="2702379" cy="1371600"/>
        </p:xfrm>
        <a:graphic>
          <a:graphicData uri="http://schemas.openxmlformats.org/drawingml/2006/table">
            <a:tbl>
              <a:tblPr/>
              <a:tblGrid>
                <a:gridCol w="603191"/>
                <a:gridCol w="524797"/>
                <a:gridCol w="524797"/>
                <a:gridCol w="524797"/>
                <a:gridCol w="524797"/>
              </a:tblGrid>
              <a:tr h="2286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900" b="0" i="0" u="none" strike="noStrike" kern="1200" cap="none" normalizeH="0" baseline="0" dirty="0">
                          <a:ln>
                            <a:noFill/>
                          </a:ln>
                          <a:solidFill>
                            <a:schemeClr val="tx1"/>
                          </a:solidFill>
                          <a:effectLst/>
                          <a:latin typeface="+mn-ea"/>
                          <a:ea typeface="+mn-ea"/>
                          <a:cs typeface="+mn-cs"/>
                        </a:rPr>
                        <a:t>编号</a:t>
                      </a:r>
                    </a:p>
                  </a:txBody>
                  <a:tcPr horzOverflow="overflow">
                    <a:lnL w="12700" cap="flat" cmpd="sng" algn="ctr">
                      <a:solidFill>
                        <a:sysClr val="windowText" lastClr="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900" b="0" i="0" u="none" strike="noStrike" kern="1200" cap="none" normalizeH="0" baseline="0" dirty="0">
                          <a:ln>
                            <a:noFill/>
                          </a:ln>
                          <a:solidFill>
                            <a:schemeClr val="tx1"/>
                          </a:solidFill>
                          <a:effectLst/>
                          <a:latin typeface="+mn-ea"/>
                          <a:ea typeface="+mn-ea"/>
                          <a:cs typeface="+mn-cs"/>
                        </a:rPr>
                        <a:t>品名</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900" b="0" i="0" u="none" strike="noStrike" kern="1200" cap="none" normalizeH="0" baseline="0" dirty="0">
                          <a:ln>
                            <a:noFill/>
                          </a:ln>
                          <a:solidFill>
                            <a:schemeClr val="tx1"/>
                          </a:solidFill>
                          <a:effectLst/>
                          <a:latin typeface="+mn-ea"/>
                          <a:ea typeface="+mn-ea"/>
                          <a:cs typeface="+mn-cs"/>
                        </a:rPr>
                        <a:t>产地</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900" b="0" i="0" u="none" strike="noStrike" kern="1200" cap="none" normalizeH="0" baseline="0">
                          <a:ln>
                            <a:noFill/>
                          </a:ln>
                          <a:solidFill>
                            <a:schemeClr val="tx1"/>
                          </a:solidFill>
                          <a:effectLst/>
                          <a:latin typeface="+mn-ea"/>
                          <a:ea typeface="+mn-ea"/>
                          <a:cs typeface="+mn-cs"/>
                        </a:rPr>
                        <a:t>单位</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900" b="0" i="0" u="none" strike="noStrike" kern="1200" cap="none" normalizeH="0" baseline="0" dirty="0">
                          <a:ln>
                            <a:noFill/>
                          </a:ln>
                          <a:solidFill>
                            <a:schemeClr val="tx1"/>
                          </a:solidFill>
                          <a:effectLst/>
                          <a:latin typeface="+mn-ea"/>
                          <a:ea typeface="+mn-ea"/>
                          <a:cs typeface="+mn-cs"/>
                        </a:rPr>
                        <a:t>单价</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9148">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altLang="zh-CN" sz="900" b="0" i="0" u="none" strike="noStrike" kern="1200" cap="none" normalizeH="0" baseline="0" dirty="0">
                          <a:ln>
                            <a:noFill/>
                          </a:ln>
                          <a:solidFill>
                            <a:srgbClr val="F11F0F"/>
                          </a:solidFill>
                          <a:effectLst/>
                          <a:latin typeface="+mn-ea"/>
                          <a:ea typeface="+mn-ea"/>
                          <a:cs typeface="+mn-cs"/>
                        </a:rPr>
                        <a:t>09001</a:t>
                      </a:r>
                    </a:p>
                  </a:txBody>
                  <a:tcPr horzOverflow="overflow">
                    <a:lnL w="12700" cap="flat" cmpd="sng" algn="ctr">
                      <a:solidFill>
                        <a:sysClr val="windowText" lastClr="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900" b="0" i="0" u="none" strike="noStrike" kern="1200" cap="none" normalizeH="0" baseline="0" dirty="0">
                          <a:ln>
                            <a:noFill/>
                          </a:ln>
                          <a:solidFill>
                            <a:srgbClr val="F11F0F"/>
                          </a:solidFill>
                          <a:effectLst/>
                          <a:latin typeface="+mn-ea"/>
                          <a:ea typeface="+mn-ea"/>
                          <a:cs typeface="+mn-cs"/>
                        </a:rPr>
                        <a:t>南山</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900" b="0" i="0" u="none" strike="noStrike" kern="1200" cap="none" normalizeH="0" baseline="0">
                          <a:ln>
                            <a:noFill/>
                          </a:ln>
                          <a:solidFill>
                            <a:srgbClr val="F11F0F"/>
                          </a:solidFill>
                          <a:effectLst/>
                          <a:latin typeface="+mn-ea"/>
                          <a:ea typeface="+mn-ea"/>
                          <a:cs typeface="+mn-cs"/>
                        </a:rPr>
                        <a:t>湖南</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900" b="0" i="0" u="none" strike="noStrike" kern="1200" cap="none" normalizeH="0" baseline="0">
                          <a:ln>
                            <a:noFill/>
                          </a:ln>
                          <a:solidFill>
                            <a:srgbClr val="F11F0F"/>
                          </a:solidFill>
                          <a:effectLst/>
                          <a:latin typeface="+mn-ea"/>
                          <a:ea typeface="+mn-ea"/>
                          <a:cs typeface="+mn-cs"/>
                        </a:rPr>
                        <a:t>袋</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altLang="zh-CN" sz="900" b="0" i="0" u="none" strike="noStrike" kern="1200" cap="none" normalizeH="0" baseline="0">
                          <a:ln>
                            <a:noFill/>
                          </a:ln>
                          <a:solidFill>
                            <a:srgbClr val="F11F0F"/>
                          </a:solidFill>
                          <a:effectLst/>
                          <a:latin typeface="+mn-ea"/>
                          <a:ea typeface="+mn-ea"/>
                          <a:cs typeface="+mn-cs"/>
                        </a:rPr>
                        <a:t>36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94862">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altLang="zh-CN" sz="900" b="0" i="0" u="none" strike="noStrike" kern="1200" cap="none" normalizeH="0" baseline="0" dirty="0">
                          <a:ln>
                            <a:noFill/>
                          </a:ln>
                          <a:solidFill>
                            <a:srgbClr val="F11F0F"/>
                          </a:solidFill>
                          <a:effectLst/>
                          <a:latin typeface="+mn-ea"/>
                          <a:ea typeface="+mn-ea"/>
                          <a:cs typeface="+mn-cs"/>
                        </a:rPr>
                        <a:t>09003</a:t>
                      </a:r>
                    </a:p>
                  </a:txBody>
                  <a:tcPr horzOverflow="overflow">
                    <a:lnL w="12700" cap="flat" cmpd="sng" algn="ctr">
                      <a:solidFill>
                        <a:sysClr val="windowText" lastClr="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900" b="0" i="0" u="none" strike="noStrike" kern="1200" cap="none" normalizeH="0" baseline="0" dirty="0">
                          <a:ln>
                            <a:noFill/>
                          </a:ln>
                          <a:solidFill>
                            <a:srgbClr val="F11F0F"/>
                          </a:solidFill>
                          <a:effectLst/>
                          <a:latin typeface="+mn-ea"/>
                          <a:ea typeface="+mn-ea"/>
                          <a:cs typeface="+mn-cs"/>
                        </a:rPr>
                        <a:t>光明</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900" b="0" i="0" u="none" strike="noStrike" kern="1200" cap="none" normalizeH="0" baseline="0" dirty="0">
                          <a:ln>
                            <a:noFill/>
                          </a:ln>
                          <a:solidFill>
                            <a:srgbClr val="F11F0F"/>
                          </a:solidFill>
                          <a:effectLst/>
                          <a:latin typeface="+mn-ea"/>
                          <a:ea typeface="+mn-ea"/>
                          <a:cs typeface="+mn-cs"/>
                        </a:rPr>
                        <a:t>上海</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900" b="0" i="0" u="none" strike="noStrike" kern="1200" cap="none" normalizeH="0" baseline="0">
                          <a:ln>
                            <a:noFill/>
                          </a:ln>
                          <a:solidFill>
                            <a:srgbClr val="F11F0F"/>
                          </a:solidFill>
                          <a:effectLst/>
                          <a:latin typeface="+mn-ea"/>
                          <a:ea typeface="+mn-ea"/>
                          <a:cs typeface="+mn-cs"/>
                        </a:rPr>
                        <a:t>袋</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altLang="zh-CN" sz="900" b="0" i="0" u="none" strike="noStrike" kern="1200" cap="none" normalizeH="0" baseline="0">
                          <a:ln>
                            <a:noFill/>
                          </a:ln>
                          <a:solidFill>
                            <a:srgbClr val="F11F0F"/>
                          </a:solidFill>
                          <a:effectLst/>
                          <a:latin typeface="+mn-ea"/>
                          <a:ea typeface="+mn-ea"/>
                          <a:cs typeface="+mn-cs"/>
                        </a:rPr>
                        <a:t>44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576">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altLang="zh-CN" sz="900" b="0" i="0" u="none" strike="noStrike" kern="1200" cap="none" normalizeH="0" baseline="0" dirty="0">
                          <a:ln>
                            <a:noFill/>
                          </a:ln>
                          <a:solidFill>
                            <a:srgbClr val="F11F0F"/>
                          </a:solidFill>
                          <a:effectLst/>
                          <a:latin typeface="+mn-ea"/>
                          <a:ea typeface="+mn-ea"/>
                          <a:cs typeface="+mn-cs"/>
                        </a:rPr>
                        <a:t>09004</a:t>
                      </a:r>
                    </a:p>
                  </a:txBody>
                  <a:tcPr horzOverflow="overflow">
                    <a:lnL w="12700" cap="flat" cmpd="sng" algn="ctr">
                      <a:solidFill>
                        <a:sysClr val="windowText" lastClr="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900" b="0" i="0" u="none" strike="noStrike" kern="1200" cap="none" normalizeH="0" baseline="0" dirty="0">
                          <a:ln>
                            <a:noFill/>
                          </a:ln>
                          <a:solidFill>
                            <a:srgbClr val="F11F0F"/>
                          </a:solidFill>
                          <a:effectLst/>
                          <a:latin typeface="+mn-ea"/>
                          <a:ea typeface="+mn-ea"/>
                          <a:cs typeface="+mn-cs"/>
                        </a:rPr>
                        <a:t>伊利</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900" b="0" i="0" u="none" strike="noStrike" kern="1200" cap="none" normalizeH="0" baseline="0" dirty="0">
                          <a:ln>
                            <a:noFill/>
                          </a:ln>
                          <a:solidFill>
                            <a:srgbClr val="F11F0F"/>
                          </a:solidFill>
                          <a:effectLst/>
                          <a:latin typeface="+mn-ea"/>
                          <a:ea typeface="+mn-ea"/>
                          <a:cs typeface="+mn-cs"/>
                        </a:rPr>
                        <a:t>内蒙</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900" b="0" i="0" u="none" strike="noStrike" kern="1200" cap="none" normalizeH="0" baseline="0" dirty="0">
                          <a:ln>
                            <a:noFill/>
                          </a:ln>
                          <a:solidFill>
                            <a:srgbClr val="F11F0F"/>
                          </a:solidFill>
                          <a:effectLst/>
                          <a:latin typeface="+mn-ea"/>
                          <a:ea typeface="+mn-ea"/>
                          <a:cs typeface="+mn-cs"/>
                        </a:rPr>
                        <a:t>袋</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altLang="zh-CN" sz="900" b="0" i="0" u="none" strike="noStrike" kern="1200" cap="none" normalizeH="0" baseline="0" dirty="0">
                          <a:ln>
                            <a:noFill/>
                          </a:ln>
                          <a:solidFill>
                            <a:srgbClr val="F11F0F"/>
                          </a:solidFill>
                          <a:effectLst/>
                          <a:latin typeface="+mn-ea"/>
                          <a:ea typeface="+mn-ea"/>
                          <a:cs typeface="+mn-cs"/>
                        </a:rPr>
                        <a:t>39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6629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altLang="zh-CN" sz="900" b="0" i="0" u="none" strike="noStrike" kern="1200" cap="none" normalizeH="0" baseline="0" dirty="0">
                          <a:ln>
                            <a:noFill/>
                          </a:ln>
                          <a:solidFill>
                            <a:schemeClr val="tx1"/>
                          </a:solidFill>
                          <a:effectLst/>
                          <a:latin typeface="+mn-ea"/>
                          <a:ea typeface="+mn-ea"/>
                          <a:cs typeface="+mn-cs"/>
                        </a:rPr>
                        <a:t>09006</a:t>
                      </a:r>
                    </a:p>
                  </a:txBody>
                  <a:tcPr horzOverflow="overflow">
                    <a:lnL w="12700" cap="flat" cmpd="sng" algn="ctr">
                      <a:solidFill>
                        <a:sysClr val="windowText" lastClr="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900" b="0" i="0" u="none" strike="noStrike" kern="1200" cap="none" normalizeH="0" baseline="0" dirty="0" smtClean="0">
                          <a:ln>
                            <a:noFill/>
                          </a:ln>
                          <a:solidFill>
                            <a:schemeClr val="tx1"/>
                          </a:solidFill>
                          <a:effectLst/>
                          <a:latin typeface="+mn-ea"/>
                          <a:ea typeface="+mn-ea"/>
                          <a:cs typeface="+mn-cs"/>
                        </a:rPr>
                        <a:t>飞鹤</a:t>
                      </a:r>
                      <a:endParaRPr kumimoji="0" lang="zh-CN" altLang="en-US" sz="900" b="0" i="0" u="none" strike="noStrike" kern="1200" cap="none" normalizeH="0" baseline="0" dirty="0">
                        <a:ln>
                          <a:noFill/>
                        </a:ln>
                        <a:solidFill>
                          <a:schemeClr val="tx1"/>
                        </a:solidFill>
                        <a:effectLst/>
                        <a:latin typeface="+mn-ea"/>
                        <a:ea typeface="+mn-ea"/>
                        <a:cs typeface="+mn-cs"/>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900" b="0" i="0" u="none" strike="noStrike" kern="1200" cap="none" normalizeH="0" baseline="0" dirty="0">
                          <a:ln>
                            <a:noFill/>
                          </a:ln>
                          <a:solidFill>
                            <a:schemeClr val="tx1"/>
                          </a:solidFill>
                          <a:effectLst/>
                          <a:latin typeface="+mn-ea"/>
                          <a:ea typeface="+mn-ea"/>
                          <a:cs typeface="+mn-cs"/>
                        </a:rPr>
                        <a:t>河北</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900" b="0" i="0" u="none" strike="noStrike" kern="1200" cap="none" normalizeH="0" baseline="0" dirty="0">
                          <a:ln>
                            <a:noFill/>
                          </a:ln>
                          <a:solidFill>
                            <a:schemeClr val="tx1"/>
                          </a:solidFill>
                          <a:effectLst/>
                          <a:latin typeface="+mn-ea"/>
                          <a:ea typeface="+mn-ea"/>
                          <a:cs typeface="+mn-cs"/>
                        </a:rPr>
                        <a:t>袋</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altLang="zh-CN" sz="900" b="0" i="0" u="none" strike="noStrike" kern="1200" cap="none" normalizeH="0" baseline="0">
                          <a:ln>
                            <a:noFill/>
                          </a:ln>
                          <a:solidFill>
                            <a:schemeClr val="tx1"/>
                          </a:solidFill>
                          <a:effectLst/>
                          <a:latin typeface="+mn-ea"/>
                          <a:ea typeface="+mn-ea"/>
                          <a:cs typeface="+mn-cs"/>
                        </a:rPr>
                        <a:t>36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3442">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altLang="zh-CN" sz="900" b="0" i="0" u="none" strike="noStrike" kern="1200" cap="none" normalizeH="0" baseline="0" dirty="0">
                          <a:ln>
                            <a:noFill/>
                          </a:ln>
                          <a:solidFill>
                            <a:schemeClr val="tx1"/>
                          </a:solidFill>
                          <a:effectLst/>
                          <a:latin typeface="+mn-ea"/>
                          <a:ea typeface="+mn-ea"/>
                          <a:cs typeface="+mn-cs"/>
                        </a:rPr>
                        <a:t>09007</a:t>
                      </a:r>
                    </a:p>
                  </a:txBody>
                  <a:tcPr horzOverflow="overflow">
                    <a:lnL w="12700" cap="flat" cmpd="sng" algn="ctr">
                      <a:solidFill>
                        <a:sysClr val="windowText" lastClr="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900" b="0" i="0" u="none" strike="noStrike" kern="1200" cap="none" normalizeH="0" baseline="0" dirty="0">
                          <a:ln>
                            <a:noFill/>
                          </a:ln>
                          <a:solidFill>
                            <a:schemeClr val="tx1"/>
                          </a:solidFill>
                          <a:effectLst/>
                          <a:latin typeface="+mn-ea"/>
                          <a:ea typeface="+mn-ea"/>
                          <a:cs typeface="+mn-cs"/>
                        </a:rPr>
                        <a:t>圣元</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900" b="0" i="0" u="none" strike="noStrike" kern="1200" cap="none" normalizeH="0" baseline="0" dirty="0">
                          <a:ln>
                            <a:noFill/>
                          </a:ln>
                          <a:solidFill>
                            <a:schemeClr val="tx1"/>
                          </a:solidFill>
                          <a:effectLst/>
                          <a:latin typeface="+mn-ea"/>
                          <a:ea typeface="+mn-ea"/>
                          <a:cs typeface="+mn-cs"/>
                        </a:rPr>
                        <a:t>河北</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900" b="0" i="0" u="none" strike="noStrike" kern="1200" cap="none" normalizeH="0" baseline="0" dirty="0">
                          <a:ln>
                            <a:noFill/>
                          </a:ln>
                          <a:solidFill>
                            <a:schemeClr val="tx1"/>
                          </a:solidFill>
                          <a:effectLst/>
                          <a:latin typeface="+mn-ea"/>
                          <a:ea typeface="+mn-ea"/>
                          <a:cs typeface="+mn-cs"/>
                        </a:rPr>
                        <a:t>袋</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altLang="zh-CN" sz="900" b="0" i="0" u="none" strike="noStrike" kern="1200" cap="none" normalizeH="0" baseline="0" dirty="0">
                          <a:ln>
                            <a:noFill/>
                          </a:ln>
                          <a:solidFill>
                            <a:schemeClr val="tx1"/>
                          </a:solidFill>
                          <a:effectLst/>
                          <a:latin typeface="+mn-ea"/>
                          <a:ea typeface="+mn-ea"/>
                          <a:cs typeface="+mn-cs"/>
                        </a:rPr>
                        <a:t>40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24" name="表格 23"/>
          <p:cNvGraphicFramePr>
            <a:graphicFrameLocks noGrp="1"/>
          </p:cNvGraphicFramePr>
          <p:nvPr>
            <p:extLst>
              <p:ext uri="{D42A27DB-BD31-4B8C-83A1-F6EECF244321}">
                <p14:modId xmlns:p14="http://schemas.microsoft.com/office/powerpoint/2010/main" val="2655523513"/>
              </p:ext>
            </p:extLst>
          </p:nvPr>
        </p:nvGraphicFramePr>
        <p:xfrm>
          <a:off x="1215619" y="3095200"/>
          <a:ext cx="2643861" cy="1305312"/>
        </p:xfrm>
        <a:graphic>
          <a:graphicData uri="http://schemas.openxmlformats.org/drawingml/2006/table">
            <a:tbl>
              <a:tblPr/>
              <a:tblGrid>
                <a:gridCol w="596240"/>
                <a:gridCol w="526570"/>
                <a:gridCol w="507017"/>
                <a:gridCol w="507017"/>
                <a:gridCol w="507017"/>
              </a:tblGrid>
              <a:tr h="224310">
                <a:tc>
                  <a:txBody>
                    <a:bodyPr/>
                    <a:lstStyle>
                      <a:lvl1pPr marL="0" algn="l" defTabSz="914400" rtl="0" eaLnBrk="1" latinLnBrk="0" hangingPunct="1">
                        <a:defRPr sz="1800" kern="1200">
                          <a:solidFill>
                            <a:schemeClr val="tx1"/>
                          </a:solidFill>
                          <a:latin typeface="Arial" panose="020B0604020202020204"/>
                          <a:ea typeface="宋体" panose="02010600030101010101" pitchFamily="2" charset="-122"/>
                        </a:defRPr>
                      </a:lvl1pPr>
                      <a:lvl2pPr marL="457200" algn="l" defTabSz="914400" rtl="0" eaLnBrk="1" latinLnBrk="0" hangingPunct="1">
                        <a:defRPr sz="1800" kern="1200">
                          <a:solidFill>
                            <a:schemeClr val="tx1"/>
                          </a:solidFill>
                          <a:latin typeface="Arial" panose="020B0604020202020204"/>
                          <a:ea typeface="宋体" panose="02010600030101010101" pitchFamily="2" charset="-122"/>
                        </a:defRPr>
                      </a:lvl2pPr>
                      <a:lvl3pPr marL="914400" algn="l" defTabSz="914400" rtl="0" eaLnBrk="1" latinLnBrk="0" hangingPunct="1">
                        <a:defRPr sz="1800" kern="1200">
                          <a:solidFill>
                            <a:schemeClr val="tx1"/>
                          </a:solidFill>
                          <a:latin typeface="Arial" panose="020B0604020202020204"/>
                          <a:ea typeface="宋体" panose="02010600030101010101" pitchFamily="2" charset="-122"/>
                        </a:defRPr>
                      </a:lvl3pPr>
                      <a:lvl4pPr marL="1371600" algn="l" defTabSz="914400" rtl="0" eaLnBrk="1" latinLnBrk="0" hangingPunct="1">
                        <a:defRPr sz="1800" kern="1200">
                          <a:solidFill>
                            <a:schemeClr val="tx1"/>
                          </a:solidFill>
                          <a:latin typeface="Arial" panose="020B0604020202020204"/>
                          <a:ea typeface="宋体" panose="02010600030101010101" pitchFamily="2" charset="-122"/>
                        </a:defRPr>
                      </a:lvl4pPr>
                      <a:lvl5pPr marL="1828800" algn="l" defTabSz="914400" rtl="0" eaLnBrk="1" latinLnBrk="0" hangingPunct="1">
                        <a:defRPr sz="1800" kern="1200">
                          <a:solidFill>
                            <a:schemeClr val="tx1"/>
                          </a:solidFill>
                          <a:latin typeface="Arial" panose="020B0604020202020204"/>
                          <a:ea typeface="宋体" panose="02010600030101010101" pitchFamily="2" charset="-122"/>
                        </a:defRPr>
                      </a:lvl5pPr>
                      <a:lvl6pPr marL="2286000" algn="l" defTabSz="914400" rtl="0" eaLnBrk="1" latinLnBrk="0" hangingPunct="1">
                        <a:defRPr sz="1800" kern="1200">
                          <a:solidFill>
                            <a:schemeClr val="tx1"/>
                          </a:solidFill>
                          <a:latin typeface="Arial" panose="020B0604020202020204"/>
                          <a:ea typeface="宋体" panose="02010600030101010101" pitchFamily="2" charset="-122"/>
                        </a:defRPr>
                      </a:lvl6pPr>
                      <a:lvl7pPr marL="2743200" algn="l" defTabSz="914400" rtl="0" eaLnBrk="1" latinLnBrk="0" hangingPunct="1">
                        <a:defRPr sz="1800" kern="1200">
                          <a:solidFill>
                            <a:schemeClr val="tx1"/>
                          </a:solidFill>
                          <a:latin typeface="Arial" panose="020B0604020202020204"/>
                          <a:ea typeface="宋体" panose="02010600030101010101" pitchFamily="2" charset="-122"/>
                        </a:defRPr>
                      </a:lvl7pPr>
                      <a:lvl8pPr marL="3200400" algn="l" defTabSz="914400" rtl="0" eaLnBrk="1" latinLnBrk="0" hangingPunct="1">
                        <a:defRPr sz="1800" kern="1200">
                          <a:solidFill>
                            <a:schemeClr val="tx1"/>
                          </a:solidFill>
                          <a:latin typeface="Arial" panose="020B0604020202020204"/>
                          <a:ea typeface="宋体" panose="02010600030101010101" pitchFamily="2" charset="-122"/>
                        </a:defRPr>
                      </a:lvl8pPr>
                      <a:lvl9pPr marL="3657600" algn="l" defTabSz="914400" rtl="0" eaLnBrk="1" latinLnBrk="0" hangingPunct="1">
                        <a:defRPr sz="180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900" b="0" i="0" u="none" strike="noStrike" kern="1200" cap="none" normalizeH="0" baseline="0" dirty="0">
                          <a:ln>
                            <a:noFill/>
                          </a:ln>
                          <a:solidFill>
                            <a:schemeClr val="tx1"/>
                          </a:solidFill>
                          <a:effectLst/>
                          <a:latin typeface="+mn-ea"/>
                          <a:ea typeface="+mn-ea"/>
                          <a:cs typeface="+mn-cs"/>
                        </a:rPr>
                        <a:t>编号</a:t>
                      </a:r>
                    </a:p>
                  </a:txBody>
                  <a:tcPr marL="91441" marR="91441"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900" b="0" i="0" u="none" strike="noStrike" kern="1200" cap="none" normalizeH="0" baseline="0" dirty="0">
                          <a:ln>
                            <a:noFill/>
                          </a:ln>
                          <a:solidFill>
                            <a:schemeClr val="tx1"/>
                          </a:solidFill>
                          <a:effectLst/>
                          <a:latin typeface="+mn-ea"/>
                          <a:ea typeface="+mn-ea"/>
                          <a:cs typeface="+mn-cs"/>
                        </a:rPr>
                        <a:t>品名</a:t>
                      </a:r>
                    </a:p>
                  </a:txBody>
                  <a:tcPr marL="91441" marR="91441"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900" b="0" i="0" u="none" strike="noStrike" kern="1200" cap="none" normalizeH="0" baseline="0" dirty="0">
                          <a:ln>
                            <a:noFill/>
                          </a:ln>
                          <a:solidFill>
                            <a:schemeClr val="tx1"/>
                          </a:solidFill>
                          <a:effectLst/>
                          <a:latin typeface="+mn-ea"/>
                          <a:ea typeface="+mn-ea"/>
                          <a:cs typeface="+mn-cs"/>
                        </a:rPr>
                        <a:t>产地</a:t>
                      </a:r>
                    </a:p>
                  </a:txBody>
                  <a:tcPr marL="91441" marR="91441"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900" b="0" i="0" u="none" strike="noStrike" kern="1200" cap="none" normalizeH="0" baseline="0" dirty="0">
                          <a:ln>
                            <a:noFill/>
                          </a:ln>
                          <a:solidFill>
                            <a:schemeClr val="tx1"/>
                          </a:solidFill>
                          <a:effectLst/>
                          <a:latin typeface="+mn-ea"/>
                          <a:ea typeface="+mn-ea"/>
                          <a:cs typeface="+mn-cs"/>
                        </a:rPr>
                        <a:t>单位</a:t>
                      </a:r>
                    </a:p>
                  </a:txBody>
                  <a:tcPr marL="91441" marR="91441"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900" b="0" i="0" u="none" strike="noStrike" kern="1200" cap="none" normalizeH="0" baseline="0" dirty="0">
                          <a:ln>
                            <a:noFill/>
                          </a:ln>
                          <a:solidFill>
                            <a:schemeClr val="tx1"/>
                          </a:solidFill>
                          <a:effectLst/>
                          <a:latin typeface="+mn-ea"/>
                          <a:ea typeface="+mn-ea"/>
                          <a:cs typeface="+mn-cs"/>
                        </a:rPr>
                        <a:t>单价</a:t>
                      </a:r>
                    </a:p>
                  </a:txBody>
                  <a:tcPr marL="91441" marR="91441" marT="45705" marB="45705" horzOverflow="overflow">
                    <a:lnL w="12700" cap="flat" cmpd="sng" algn="ctr">
                      <a:solidFill>
                        <a:srgbClr val="000000"/>
                      </a:solidFill>
                      <a:prstDash val="solid"/>
                      <a:round/>
                      <a:headEnd type="none" w="med" len="med"/>
                      <a:tailEnd type="none" w="med" len="med"/>
                    </a:lnL>
                    <a:lnR w="12700" cap="flat" cmpd="sng" algn="ctr">
                      <a:solidFill>
                        <a:srgbClr val="003366"/>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8914">
                <a:tc>
                  <a:txBody>
                    <a:bodyPr/>
                    <a:lstStyle>
                      <a:lvl1pPr marL="0" algn="l" defTabSz="914400" rtl="0" eaLnBrk="1" latinLnBrk="0" hangingPunct="1">
                        <a:defRPr sz="1800" kern="1200">
                          <a:solidFill>
                            <a:schemeClr val="tx1"/>
                          </a:solidFill>
                          <a:latin typeface="Arial" panose="020B0604020202020204"/>
                          <a:ea typeface="宋体" panose="02010600030101010101" pitchFamily="2" charset="-122"/>
                        </a:defRPr>
                      </a:lvl1pPr>
                      <a:lvl2pPr marL="457200" algn="l" defTabSz="914400" rtl="0" eaLnBrk="1" latinLnBrk="0" hangingPunct="1">
                        <a:defRPr sz="1800" kern="1200">
                          <a:solidFill>
                            <a:schemeClr val="tx1"/>
                          </a:solidFill>
                          <a:latin typeface="Arial" panose="020B0604020202020204"/>
                          <a:ea typeface="宋体" panose="02010600030101010101" pitchFamily="2" charset="-122"/>
                        </a:defRPr>
                      </a:lvl2pPr>
                      <a:lvl3pPr marL="914400" algn="l" defTabSz="914400" rtl="0" eaLnBrk="1" latinLnBrk="0" hangingPunct="1">
                        <a:defRPr sz="1800" kern="1200">
                          <a:solidFill>
                            <a:schemeClr val="tx1"/>
                          </a:solidFill>
                          <a:latin typeface="Arial" panose="020B0604020202020204"/>
                          <a:ea typeface="宋体" panose="02010600030101010101" pitchFamily="2" charset="-122"/>
                        </a:defRPr>
                      </a:lvl3pPr>
                      <a:lvl4pPr marL="1371600" algn="l" defTabSz="914400" rtl="0" eaLnBrk="1" latinLnBrk="0" hangingPunct="1">
                        <a:defRPr sz="1800" kern="1200">
                          <a:solidFill>
                            <a:schemeClr val="tx1"/>
                          </a:solidFill>
                          <a:latin typeface="Arial" panose="020B0604020202020204"/>
                          <a:ea typeface="宋体" panose="02010600030101010101" pitchFamily="2" charset="-122"/>
                        </a:defRPr>
                      </a:lvl4pPr>
                      <a:lvl5pPr marL="1828800" algn="l" defTabSz="914400" rtl="0" eaLnBrk="1" latinLnBrk="0" hangingPunct="1">
                        <a:defRPr sz="1800" kern="1200">
                          <a:solidFill>
                            <a:schemeClr val="tx1"/>
                          </a:solidFill>
                          <a:latin typeface="Arial" panose="020B0604020202020204"/>
                          <a:ea typeface="宋体" panose="02010600030101010101" pitchFamily="2" charset="-122"/>
                        </a:defRPr>
                      </a:lvl5pPr>
                      <a:lvl6pPr marL="2286000" algn="l" defTabSz="914400" rtl="0" eaLnBrk="1" latinLnBrk="0" hangingPunct="1">
                        <a:defRPr sz="1800" kern="1200">
                          <a:solidFill>
                            <a:schemeClr val="tx1"/>
                          </a:solidFill>
                          <a:latin typeface="Arial" panose="020B0604020202020204"/>
                          <a:ea typeface="宋体" panose="02010600030101010101" pitchFamily="2" charset="-122"/>
                        </a:defRPr>
                      </a:lvl6pPr>
                      <a:lvl7pPr marL="2743200" algn="l" defTabSz="914400" rtl="0" eaLnBrk="1" latinLnBrk="0" hangingPunct="1">
                        <a:defRPr sz="1800" kern="1200">
                          <a:solidFill>
                            <a:schemeClr val="tx1"/>
                          </a:solidFill>
                          <a:latin typeface="Arial" panose="020B0604020202020204"/>
                          <a:ea typeface="宋体" panose="02010600030101010101" pitchFamily="2" charset="-122"/>
                        </a:defRPr>
                      </a:lvl7pPr>
                      <a:lvl8pPr marL="3200400" algn="l" defTabSz="914400" rtl="0" eaLnBrk="1" latinLnBrk="0" hangingPunct="1">
                        <a:defRPr sz="1800" kern="1200">
                          <a:solidFill>
                            <a:schemeClr val="tx1"/>
                          </a:solidFill>
                          <a:latin typeface="Arial" panose="020B0604020202020204"/>
                          <a:ea typeface="宋体" panose="02010600030101010101" pitchFamily="2" charset="-122"/>
                        </a:defRPr>
                      </a:lvl8pPr>
                      <a:lvl9pPr marL="3657600" algn="l" defTabSz="914400" rtl="0" eaLnBrk="1" latinLnBrk="0" hangingPunct="1">
                        <a:defRPr sz="180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sz="900" b="0" i="0" u="none" strike="noStrike" kern="1200" cap="none" normalizeH="0" baseline="0" dirty="0">
                          <a:ln>
                            <a:noFill/>
                          </a:ln>
                          <a:solidFill>
                            <a:srgbClr val="F11F0F"/>
                          </a:solidFill>
                          <a:effectLst/>
                          <a:latin typeface="+mn-ea"/>
                          <a:ea typeface="+mn-ea"/>
                          <a:cs typeface="+mn-cs"/>
                        </a:rPr>
                        <a:t>09001</a:t>
                      </a:r>
                    </a:p>
                  </a:txBody>
                  <a:tcPr marL="91441" marR="91441"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900" b="0" i="0" u="none" strike="noStrike" kern="1200" cap="none" normalizeH="0" baseline="0" dirty="0">
                          <a:ln>
                            <a:noFill/>
                          </a:ln>
                          <a:solidFill>
                            <a:srgbClr val="F11F0F"/>
                          </a:solidFill>
                          <a:effectLst/>
                          <a:latin typeface="+mn-ea"/>
                          <a:ea typeface="+mn-ea"/>
                          <a:cs typeface="+mn-cs"/>
                        </a:rPr>
                        <a:t>南山</a:t>
                      </a:r>
                    </a:p>
                  </a:txBody>
                  <a:tcPr marL="91441" marR="91441"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900" b="0" i="0" u="none" strike="noStrike" kern="1200" cap="none" normalizeH="0" baseline="0" dirty="0">
                          <a:ln>
                            <a:noFill/>
                          </a:ln>
                          <a:solidFill>
                            <a:srgbClr val="F11F0F"/>
                          </a:solidFill>
                          <a:effectLst/>
                          <a:latin typeface="+mn-ea"/>
                          <a:ea typeface="+mn-ea"/>
                          <a:cs typeface="+mn-cs"/>
                        </a:rPr>
                        <a:t>湖南</a:t>
                      </a:r>
                    </a:p>
                  </a:txBody>
                  <a:tcPr marL="91441" marR="91441"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900" b="0" i="0" u="none" strike="noStrike" kern="1200" cap="none" normalizeH="0" baseline="0" dirty="0">
                          <a:ln>
                            <a:noFill/>
                          </a:ln>
                          <a:solidFill>
                            <a:srgbClr val="F11F0F"/>
                          </a:solidFill>
                          <a:effectLst/>
                          <a:latin typeface="+mn-ea"/>
                          <a:ea typeface="+mn-ea"/>
                          <a:cs typeface="+mn-cs"/>
                        </a:rPr>
                        <a:t>袋</a:t>
                      </a:r>
                    </a:p>
                  </a:txBody>
                  <a:tcPr marL="91441" marR="91441"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sz="900" b="0" i="0" u="none" strike="noStrike" kern="1200" cap="none" normalizeH="0" baseline="0" dirty="0">
                          <a:ln>
                            <a:noFill/>
                          </a:ln>
                          <a:solidFill>
                            <a:srgbClr val="F11F0F"/>
                          </a:solidFill>
                          <a:effectLst/>
                          <a:latin typeface="+mn-ea"/>
                          <a:ea typeface="+mn-ea"/>
                          <a:cs typeface="+mn-cs"/>
                        </a:rPr>
                        <a:t>36</a:t>
                      </a:r>
                    </a:p>
                  </a:txBody>
                  <a:tcPr marL="91441" marR="91441" marT="45705" marB="45705" horzOverflow="overflow">
                    <a:lnL w="12700" cap="flat" cmpd="sng" algn="ctr">
                      <a:solidFill>
                        <a:srgbClr val="000000"/>
                      </a:solidFill>
                      <a:prstDash val="solid"/>
                      <a:round/>
                      <a:headEnd type="none" w="med" len="med"/>
                      <a:tailEnd type="none" w="med" len="med"/>
                    </a:lnL>
                    <a:lnR w="12700" cap="flat" cmpd="sng" algn="ctr">
                      <a:solidFill>
                        <a:srgbClr val="003366"/>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8914">
                <a:tc>
                  <a:txBody>
                    <a:bodyPr/>
                    <a:lstStyle>
                      <a:lvl1pPr marL="0" algn="l" defTabSz="914400" rtl="0" eaLnBrk="1" latinLnBrk="0" hangingPunct="1">
                        <a:defRPr sz="1800" kern="1200">
                          <a:solidFill>
                            <a:schemeClr val="tx1"/>
                          </a:solidFill>
                          <a:latin typeface="Arial" panose="020B0604020202020204"/>
                          <a:ea typeface="宋体" panose="02010600030101010101" pitchFamily="2" charset="-122"/>
                        </a:defRPr>
                      </a:lvl1pPr>
                      <a:lvl2pPr marL="457200" algn="l" defTabSz="914400" rtl="0" eaLnBrk="1" latinLnBrk="0" hangingPunct="1">
                        <a:defRPr sz="1800" kern="1200">
                          <a:solidFill>
                            <a:schemeClr val="tx1"/>
                          </a:solidFill>
                          <a:latin typeface="Arial" panose="020B0604020202020204"/>
                          <a:ea typeface="宋体" panose="02010600030101010101" pitchFamily="2" charset="-122"/>
                        </a:defRPr>
                      </a:lvl2pPr>
                      <a:lvl3pPr marL="914400" algn="l" defTabSz="914400" rtl="0" eaLnBrk="1" latinLnBrk="0" hangingPunct="1">
                        <a:defRPr sz="1800" kern="1200">
                          <a:solidFill>
                            <a:schemeClr val="tx1"/>
                          </a:solidFill>
                          <a:latin typeface="Arial" panose="020B0604020202020204"/>
                          <a:ea typeface="宋体" panose="02010600030101010101" pitchFamily="2" charset="-122"/>
                        </a:defRPr>
                      </a:lvl3pPr>
                      <a:lvl4pPr marL="1371600" algn="l" defTabSz="914400" rtl="0" eaLnBrk="1" latinLnBrk="0" hangingPunct="1">
                        <a:defRPr sz="1800" kern="1200">
                          <a:solidFill>
                            <a:schemeClr val="tx1"/>
                          </a:solidFill>
                          <a:latin typeface="Arial" panose="020B0604020202020204"/>
                          <a:ea typeface="宋体" panose="02010600030101010101" pitchFamily="2" charset="-122"/>
                        </a:defRPr>
                      </a:lvl4pPr>
                      <a:lvl5pPr marL="1828800" algn="l" defTabSz="914400" rtl="0" eaLnBrk="1" latinLnBrk="0" hangingPunct="1">
                        <a:defRPr sz="1800" kern="1200">
                          <a:solidFill>
                            <a:schemeClr val="tx1"/>
                          </a:solidFill>
                          <a:latin typeface="Arial" panose="020B0604020202020204"/>
                          <a:ea typeface="宋体" panose="02010600030101010101" pitchFamily="2" charset="-122"/>
                        </a:defRPr>
                      </a:lvl5pPr>
                      <a:lvl6pPr marL="2286000" algn="l" defTabSz="914400" rtl="0" eaLnBrk="1" latinLnBrk="0" hangingPunct="1">
                        <a:defRPr sz="1800" kern="1200">
                          <a:solidFill>
                            <a:schemeClr val="tx1"/>
                          </a:solidFill>
                          <a:latin typeface="Arial" panose="020B0604020202020204"/>
                          <a:ea typeface="宋体" panose="02010600030101010101" pitchFamily="2" charset="-122"/>
                        </a:defRPr>
                      </a:lvl6pPr>
                      <a:lvl7pPr marL="2743200" algn="l" defTabSz="914400" rtl="0" eaLnBrk="1" latinLnBrk="0" hangingPunct="1">
                        <a:defRPr sz="1800" kern="1200">
                          <a:solidFill>
                            <a:schemeClr val="tx1"/>
                          </a:solidFill>
                          <a:latin typeface="Arial" panose="020B0604020202020204"/>
                          <a:ea typeface="宋体" panose="02010600030101010101" pitchFamily="2" charset="-122"/>
                        </a:defRPr>
                      </a:lvl7pPr>
                      <a:lvl8pPr marL="3200400" algn="l" defTabSz="914400" rtl="0" eaLnBrk="1" latinLnBrk="0" hangingPunct="1">
                        <a:defRPr sz="1800" kern="1200">
                          <a:solidFill>
                            <a:schemeClr val="tx1"/>
                          </a:solidFill>
                          <a:latin typeface="Arial" panose="020B0604020202020204"/>
                          <a:ea typeface="宋体" panose="02010600030101010101" pitchFamily="2" charset="-122"/>
                        </a:defRPr>
                      </a:lvl8pPr>
                      <a:lvl9pPr marL="3657600" algn="l" defTabSz="914400" rtl="0" eaLnBrk="1" latinLnBrk="0" hangingPunct="1">
                        <a:defRPr sz="180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sz="900" b="0" i="0" u="none" strike="noStrike" kern="1200" cap="none" normalizeH="0" baseline="0" dirty="0">
                          <a:ln>
                            <a:noFill/>
                          </a:ln>
                          <a:solidFill>
                            <a:srgbClr val="F11F0F"/>
                          </a:solidFill>
                          <a:effectLst/>
                          <a:latin typeface="+mn-ea"/>
                          <a:ea typeface="+mn-ea"/>
                          <a:cs typeface="+mn-cs"/>
                        </a:rPr>
                        <a:t>09003</a:t>
                      </a:r>
                    </a:p>
                  </a:txBody>
                  <a:tcPr marL="91441" marR="91441"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900" b="0" i="0" u="none" strike="noStrike" kern="1200" cap="none" normalizeH="0" baseline="0" dirty="0">
                          <a:ln>
                            <a:noFill/>
                          </a:ln>
                          <a:solidFill>
                            <a:srgbClr val="F11F0F"/>
                          </a:solidFill>
                          <a:effectLst/>
                          <a:latin typeface="+mn-ea"/>
                          <a:ea typeface="+mn-ea"/>
                          <a:cs typeface="+mn-cs"/>
                        </a:rPr>
                        <a:t>光明</a:t>
                      </a:r>
                    </a:p>
                  </a:txBody>
                  <a:tcPr marL="91441" marR="91441"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900" b="0" i="0" u="none" strike="noStrike" kern="1200" cap="none" normalizeH="0" baseline="0" dirty="0">
                          <a:ln>
                            <a:noFill/>
                          </a:ln>
                          <a:solidFill>
                            <a:srgbClr val="F11F0F"/>
                          </a:solidFill>
                          <a:effectLst/>
                          <a:latin typeface="+mn-ea"/>
                          <a:ea typeface="+mn-ea"/>
                          <a:cs typeface="+mn-cs"/>
                        </a:rPr>
                        <a:t>上海</a:t>
                      </a:r>
                    </a:p>
                  </a:txBody>
                  <a:tcPr marL="91441" marR="91441"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900" b="0" i="0" u="none" strike="noStrike" kern="1200" cap="none" normalizeH="0" baseline="0" dirty="0">
                          <a:ln>
                            <a:noFill/>
                          </a:ln>
                          <a:solidFill>
                            <a:srgbClr val="F11F0F"/>
                          </a:solidFill>
                          <a:effectLst/>
                          <a:latin typeface="+mn-ea"/>
                          <a:ea typeface="+mn-ea"/>
                          <a:cs typeface="+mn-cs"/>
                        </a:rPr>
                        <a:t>袋</a:t>
                      </a:r>
                    </a:p>
                  </a:txBody>
                  <a:tcPr marL="91441" marR="91441"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sz="900" b="0" i="0" u="none" strike="noStrike" kern="1200" cap="none" normalizeH="0" baseline="0" dirty="0">
                          <a:ln>
                            <a:noFill/>
                          </a:ln>
                          <a:solidFill>
                            <a:srgbClr val="F11F0F"/>
                          </a:solidFill>
                          <a:effectLst/>
                          <a:latin typeface="+mn-ea"/>
                          <a:ea typeface="+mn-ea"/>
                          <a:cs typeface="+mn-cs"/>
                        </a:rPr>
                        <a:t>4</a:t>
                      </a:r>
                      <a:r>
                        <a:rPr kumimoji="0" lang="en-US" altLang="zh-CN" sz="900" b="0" i="0" u="none" strike="noStrike" kern="1200" cap="none" normalizeH="0" baseline="0" dirty="0">
                          <a:ln>
                            <a:noFill/>
                          </a:ln>
                          <a:solidFill>
                            <a:srgbClr val="F11F0F"/>
                          </a:solidFill>
                          <a:effectLst/>
                          <a:latin typeface="+mn-ea"/>
                          <a:ea typeface="+mn-ea"/>
                          <a:cs typeface="+mn-cs"/>
                        </a:rPr>
                        <a:t>4</a:t>
                      </a:r>
                      <a:endParaRPr kumimoji="0" lang="en-US" sz="900" b="0" i="0" u="none" strike="noStrike" kern="1200" cap="none" normalizeH="0" baseline="0" dirty="0">
                        <a:ln>
                          <a:noFill/>
                        </a:ln>
                        <a:solidFill>
                          <a:srgbClr val="F11F0F"/>
                        </a:solidFill>
                        <a:effectLst/>
                        <a:latin typeface="+mn-ea"/>
                        <a:ea typeface="+mn-ea"/>
                        <a:cs typeface="+mn-cs"/>
                      </a:endParaRPr>
                    </a:p>
                  </a:txBody>
                  <a:tcPr marL="91441" marR="91441" marT="45705" marB="45705" horzOverflow="overflow">
                    <a:lnL w="12700" cap="flat" cmpd="sng" algn="ctr">
                      <a:solidFill>
                        <a:srgbClr val="000000"/>
                      </a:solidFill>
                      <a:prstDash val="solid"/>
                      <a:round/>
                      <a:headEnd type="none" w="med" len="med"/>
                      <a:tailEnd type="none" w="med" len="med"/>
                    </a:lnL>
                    <a:lnR w="12700" cap="flat" cmpd="sng" algn="ctr">
                      <a:solidFill>
                        <a:srgbClr val="003366"/>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8914">
                <a:tc>
                  <a:txBody>
                    <a:bodyPr/>
                    <a:lstStyle>
                      <a:lvl1pPr marL="0" algn="l" defTabSz="914400" rtl="0" eaLnBrk="1" latinLnBrk="0" hangingPunct="1">
                        <a:defRPr sz="1800" kern="1200">
                          <a:solidFill>
                            <a:schemeClr val="tx1"/>
                          </a:solidFill>
                          <a:latin typeface="Arial" panose="020B0604020202020204"/>
                          <a:ea typeface="宋体" panose="02010600030101010101" pitchFamily="2" charset="-122"/>
                        </a:defRPr>
                      </a:lvl1pPr>
                      <a:lvl2pPr marL="457200" algn="l" defTabSz="914400" rtl="0" eaLnBrk="1" latinLnBrk="0" hangingPunct="1">
                        <a:defRPr sz="1800" kern="1200">
                          <a:solidFill>
                            <a:schemeClr val="tx1"/>
                          </a:solidFill>
                          <a:latin typeface="Arial" panose="020B0604020202020204"/>
                          <a:ea typeface="宋体" panose="02010600030101010101" pitchFamily="2" charset="-122"/>
                        </a:defRPr>
                      </a:lvl2pPr>
                      <a:lvl3pPr marL="914400" algn="l" defTabSz="914400" rtl="0" eaLnBrk="1" latinLnBrk="0" hangingPunct="1">
                        <a:defRPr sz="1800" kern="1200">
                          <a:solidFill>
                            <a:schemeClr val="tx1"/>
                          </a:solidFill>
                          <a:latin typeface="Arial" panose="020B0604020202020204"/>
                          <a:ea typeface="宋体" panose="02010600030101010101" pitchFamily="2" charset="-122"/>
                        </a:defRPr>
                      </a:lvl3pPr>
                      <a:lvl4pPr marL="1371600" algn="l" defTabSz="914400" rtl="0" eaLnBrk="1" latinLnBrk="0" hangingPunct="1">
                        <a:defRPr sz="1800" kern="1200">
                          <a:solidFill>
                            <a:schemeClr val="tx1"/>
                          </a:solidFill>
                          <a:latin typeface="Arial" panose="020B0604020202020204"/>
                          <a:ea typeface="宋体" panose="02010600030101010101" pitchFamily="2" charset="-122"/>
                        </a:defRPr>
                      </a:lvl4pPr>
                      <a:lvl5pPr marL="1828800" algn="l" defTabSz="914400" rtl="0" eaLnBrk="1" latinLnBrk="0" hangingPunct="1">
                        <a:defRPr sz="1800" kern="1200">
                          <a:solidFill>
                            <a:schemeClr val="tx1"/>
                          </a:solidFill>
                          <a:latin typeface="Arial" panose="020B0604020202020204"/>
                          <a:ea typeface="宋体" panose="02010600030101010101" pitchFamily="2" charset="-122"/>
                        </a:defRPr>
                      </a:lvl5pPr>
                      <a:lvl6pPr marL="2286000" algn="l" defTabSz="914400" rtl="0" eaLnBrk="1" latinLnBrk="0" hangingPunct="1">
                        <a:defRPr sz="1800" kern="1200">
                          <a:solidFill>
                            <a:schemeClr val="tx1"/>
                          </a:solidFill>
                          <a:latin typeface="Arial" panose="020B0604020202020204"/>
                          <a:ea typeface="宋体" panose="02010600030101010101" pitchFamily="2" charset="-122"/>
                        </a:defRPr>
                      </a:lvl6pPr>
                      <a:lvl7pPr marL="2743200" algn="l" defTabSz="914400" rtl="0" eaLnBrk="1" latinLnBrk="0" hangingPunct="1">
                        <a:defRPr sz="1800" kern="1200">
                          <a:solidFill>
                            <a:schemeClr val="tx1"/>
                          </a:solidFill>
                          <a:latin typeface="Arial" panose="020B0604020202020204"/>
                          <a:ea typeface="宋体" panose="02010600030101010101" pitchFamily="2" charset="-122"/>
                        </a:defRPr>
                      </a:lvl7pPr>
                      <a:lvl8pPr marL="3200400" algn="l" defTabSz="914400" rtl="0" eaLnBrk="1" latinLnBrk="0" hangingPunct="1">
                        <a:defRPr sz="1800" kern="1200">
                          <a:solidFill>
                            <a:schemeClr val="tx1"/>
                          </a:solidFill>
                          <a:latin typeface="Arial" panose="020B0604020202020204"/>
                          <a:ea typeface="宋体" panose="02010600030101010101" pitchFamily="2" charset="-122"/>
                        </a:defRPr>
                      </a:lvl8pPr>
                      <a:lvl9pPr marL="3657600" algn="l" defTabSz="914400" rtl="0" eaLnBrk="1" latinLnBrk="0" hangingPunct="1">
                        <a:defRPr sz="180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sz="900" b="0" i="0" u="none" strike="noStrike" kern="1200" cap="none" normalizeH="0" baseline="0">
                          <a:ln>
                            <a:noFill/>
                          </a:ln>
                          <a:solidFill>
                            <a:srgbClr val="F11F0F"/>
                          </a:solidFill>
                          <a:effectLst/>
                          <a:latin typeface="+mn-ea"/>
                          <a:ea typeface="+mn-ea"/>
                          <a:cs typeface="+mn-cs"/>
                        </a:rPr>
                        <a:t>09004</a:t>
                      </a:r>
                    </a:p>
                  </a:txBody>
                  <a:tcPr marL="91441" marR="91441"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3366"/>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900" b="0" i="0" u="none" strike="noStrike" kern="1200" cap="none" normalizeH="0" baseline="0">
                          <a:ln>
                            <a:noFill/>
                          </a:ln>
                          <a:solidFill>
                            <a:srgbClr val="F11F0F"/>
                          </a:solidFill>
                          <a:effectLst/>
                          <a:latin typeface="+mn-ea"/>
                          <a:ea typeface="+mn-ea"/>
                          <a:cs typeface="+mn-cs"/>
                        </a:rPr>
                        <a:t>伊利</a:t>
                      </a:r>
                    </a:p>
                  </a:txBody>
                  <a:tcPr marL="91441" marR="91441"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3366"/>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900" b="0" i="0" u="none" strike="noStrike" kern="1200" cap="none" normalizeH="0" baseline="0" dirty="0">
                          <a:ln>
                            <a:noFill/>
                          </a:ln>
                          <a:solidFill>
                            <a:srgbClr val="F11F0F"/>
                          </a:solidFill>
                          <a:effectLst/>
                          <a:latin typeface="+mn-ea"/>
                          <a:ea typeface="+mn-ea"/>
                          <a:cs typeface="+mn-cs"/>
                        </a:rPr>
                        <a:t>内蒙</a:t>
                      </a:r>
                    </a:p>
                  </a:txBody>
                  <a:tcPr marL="91441" marR="91441"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3366"/>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900" b="0" i="0" u="none" strike="noStrike" kern="1200" cap="none" normalizeH="0" baseline="0" dirty="0">
                          <a:ln>
                            <a:noFill/>
                          </a:ln>
                          <a:solidFill>
                            <a:srgbClr val="F11F0F"/>
                          </a:solidFill>
                          <a:effectLst/>
                          <a:latin typeface="+mn-ea"/>
                          <a:ea typeface="+mn-ea"/>
                          <a:cs typeface="+mn-cs"/>
                        </a:rPr>
                        <a:t>袋</a:t>
                      </a:r>
                    </a:p>
                  </a:txBody>
                  <a:tcPr marL="91441" marR="91441"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3366"/>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altLang="zh-CN" sz="900" b="0" i="0" u="none" strike="noStrike" kern="1200" cap="none" normalizeH="0" baseline="0" dirty="0">
                          <a:ln>
                            <a:noFill/>
                          </a:ln>
                          <a:solidFill>
                            <a:srgbClr val="F11F0F"/>
                          </a:solidFill>
                          <a:effectLst/>
                          <a:latin typeface="+mn-ea"/>
                          <a:ea typeface="+mn-ea"/>
                          <a:cs typeface="+mn-cs"/>
                        </a:rPr>
                        <a:t>39</a:t>
                      </a:r>
                      <a:endParaRPr kumimoji="0" lang="en-US" sz="900" b="0" i="0" u="none" strike="noStrike" kern="1200" cap="none" normalizeH="0" baseline="0" dirty="0">
                        <a:ln>
                          <a:noFill/>
                        </a:ln>
                        <a:solidFill>
                          <a:srgbClr val="F11F0F"/>
                        </a:solidFill>
                        <a:effectLst/>
                        <a:latin typeface="+mn-ea"/>
                        <a:ea typeface="+mn-ea"/>
                        <a:cs typeface="+mn-cs"/>
                      </a:endParaRPr>
                    </a:p>
                  </a:txBody>
                  <a:tcPr marL="91441" marR="91441" marT="45705" marB="45705" horzOverflow="overflow">
                    <a:lnL w="12700" cap="flat" cmpd="sng" algn="ctr">
                      <a:solidFill>
                        <a:srgbClr val="000000"/>
                      </a:solidFill>
                      <a:prstDash val="solid"/>
                      <a:round/>
                      <a:headEnd type="none" w="med" len="med"/>
                      <a:tailEnd type="none" w="med" len="med"/>
                    </a:lnL>
                    <a:lnR w="12700" cap="flat" cmpd="sng" algn="ctr">
                      <a:solidFill>
                        <a:srgbClr val="003366"/>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3366"/>
                      </a:solidFill>
                      <a:prstDash val="solid"/>
                      <a:round/>
                      <a:headEnd type="none" w="med" len="med"/>
                      <a:tailEnd type="none" w="med" len="med"/>
                    </a:lnB>
                    <a:lnTlToBr>
                      <a:noFill/>
                    </a:lnTlToBr>
                    <a:lnBlToTr>
                      <a:noFill/>
                    </a:lnBlToTr>
                    <a:noFill/>
                  </a:tcPr>
                </a:tc>
              </a:tr>
            </a:tbl>
          </a:graphicData>
        </a:graphic>
      </p:graphicFrame>
      <p:graphicFrame>
        <p:nvGraphicFramePr>
          <p:cNvPr id="25" name="表格 24"/>
          <p:cNvGraphicFramePr>
            <a:graphicFrameLocks noGrp="1"/>
          </p:cNvGraphicFramePr>
          <p:nvPr>
            <p:extLst>
              <p:ext uri="{D42A27DB-BD31-4B8C-83A1-F6EECF244321}">
                <p14:modId xmlns:p14="http://schemas.microsoft.com/office/powerpoint/2010/main" val="3427063784"/>
              </p:ext>
            </p:extLst>
          </p:nvPr>
        </p:nvGraphicFramePr>
        <p:xfrm>
          <a:off x="1215620" y="5106389"/>
          <a:ext cx="2513231" cy="957892"/>
        </p:xfrm>
        <a:graphic>
          <a:graphicData uri="http://schemas.openxmlformats.org/drawingml/2006/table">
            <a:tbl>
              <a:tblPr/>
              <a:tblGrid>
                <a:gridCol w="567782"/>
                <a:gridCol w="499551"/>
                <a:gridCol w="481966"/>
                <a:gridCol w="481966"/>
                <a:gridCol w="481966"/>
              </a:tblGrid>
              <a:tr h="227902">
                <a:tc>
                  <a:txBody>
                    <a:bodyPr/>
                    <a:lstStyle>
                      <a:lvl1pPr marL="0" algn="l" defTabSz="914400" rtl="0" eaLnBrk="1" latinLnBrk="0" hangingPunct="1">
                        <a:defRPr sz="1800" kern="1200">
                          <a:solidFill>
                            <a:schemeClr val="tx1"/>
                          </a:solidFill>
                          <a:latin typeface="Arial" panose="020B0604020202020204"/>
                          <a:ea typeface="宋体" panose="02010600030101010101" pitchFamily="2" charset="-122"/>
                        </a:defRPr>
                      </a:lvl1pPr>
                      <a:lvl2pPr marL="457200" algn="l" defTabSz="914400" rtl="0" eaLnBrk="1" latinLnBrk="0" hangingPunct="1">
                        <a:defRPr sz="1800" kern="1200">
                          <a:solidFill>
                            <a:schemeClr val="tx1"/>
                          </a:solidFill>
                          <a:latin typeface="Arial" panose="020B0604020202020204"/>
                          <a:ea typeface="宋体" panose="02010600030101010101" pitchFamily="2" charset="-122"/>
                        </a:defRPr>
                      </a:lvl2pPr>
                      <a:lvl3pPr marL="914400" algn="l" defTabSz="914400" rtl="0" eaLnBrk="1" latinLnBrk="0" hangingPunct="1">
                        <a:defRPr sz="1800" kern="1200">
                          <a:solidFill>
                            <a:schemeClr val="tx1"/>
                          </a:solidFill>
                          <a:latin typeface="Arial" panose="020B0604020202020204"/>
                          <a:ea typeface="宋体" panose="02010600030101010101" pitchFamily="2" charset="-122"/>
                        </a:defRPr>
                      </a:lvl3pPr>
                      <a:lvl4pPr marL="1371600" algn="l" defTabSz="914400" rtl="0" eaLnBrk="1" latinLnBrk="0" hangingPunct="1">
                        <a:defRPr sz="1800" kern="1200">
                          <a:solidFill>
                            <a:schemeClr val="tx1"/>
                          </a:solidFill>
                          <a:latin typeface="Arial" panose="020B0604020202020204"/>
                          <a:ea typeface="宋体" panose="02010600030101010101" pitchFamily="2" charset="-122"/>
                        </a:defRPr>
                      </a:lvl4pPr>
                      <a:lvl5pPr marL="1828800" algn="l" defTabSz="914400" rtl="0" eaLnBrk="1" latinLnBrk="0" hangingPunct="1">
                        <a:defRPr sz="1800" kern="1200">
                          <a:solidFill>
                            <a:schemeClr val="tx1"/>
                          </a:solidFill>
                          <a:latin typeface="Arial" panose="020B0604020202020204"/>
                          <a:ea typeface="宋体" panose="02010600030101010101" pitchFamily="2" charset="-122"/>
                        </a:defRPr>
                      </a:lvl5pPr>
                      <a:lvl6pPr marL="2286000" algn="l" defTabSz="914400" rtl="0" eaLnBrk="1" latinLnBrk="0" hangingPunct="1">
                        <a:defRPr sz="1800" kern="1200">
                          <a:solidFill>
                            <a:schemeClr val="tx1"/>
                          </a:solidFill>
                          <a:latin typeface="Arial" panose="020B0604020202020204"/>
                          <a:ea typeface="宋体" panose="02010600030101010101" pitchFamily="2" charset="-122"/>
                        </a:defRPr>
                      </a:lvl6pPr>
                      <a:lvl7pPr marL="2743200" algn="l" defTabSz="914400" rtl="0" eaLnBrk="1" latinLnBrk="0" hangingPunct="1">
                        <a:defRPr sz="1800" kern="1200">
                          <a:solidFill>
                            <a:schemeClr val="tx1"/>
                          </a:solidFill>
                          <a:latin typeface="Arial" panose="020B0604020202020204"/>
                          <a:ea typeface="宋体" panose="02010600030101010101" pitchFamily="2" charset="-122"/>
                        </a:defRPr>
                      </a:lvl7pPr>
                      <a:lvl8pPr marL="3200400" algn="l" defTabSz="914400" rtl="0" eaLnBrk="1" latinLnBrk="0" hangingPunct="1">
                        <a:defRPr sz="1800" kern="1200">
                          <a:solidFill>
                            <a:schemeClr val="tx1"/>
                          </a:solidFill>
                          <a:latin typeface="Arial" panose="020B0604020202020204"/>
                          <a:ea typeface="宋体" panose="02010600030101010101" pitchFamily="2" charset="-122"/>
                        </a:defRPr>
                      </a:lvl8pPr>
                      <a:lvl9pPr marL="3657600" algn="l" defTabSz="914400" rtl="0" eaLnBrk="1" latinLnBrk="0" hangingPunct="1">
                        <a:defRPr sz="180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900" b="0" i="0" u="none" strike="noStrike" kern="1200" cap="none" normalizeH="0" baseline="0" dirty="0">
                          <a:ln>
                            <a:noFill/>
                          </a:ln>
                          <a:solidFill>
                            <a:schemeClr val="tx1"/>
                          </a:solidFill>
                          <a:effectLst/>
                          <a:latin typeface="+mn-ea"/>
                          <a:ea typeface="+mn-ea"/>
                          <a:cs typeface="+mn-cs"/>
                        </a:rPr>
                        <a:t>编号</a:t>
                      </a:r>
                    </a:p>
                  </a:txBody>
                  <a:tcPr marL="91441" marR="91441"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3366"/>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900" b="0" i="0" u="none" strike="noStrike" kern="1200" cap="none" normalizeH="0" baseline="0" dirty="0">
                          <a:ln>
                            <a:noFill/>
                          </a:ln>
                          <a:solidFill>
                            <a:schemeClr val="tx1"/>
                          </a:solidFill>
                          <a:effectLst/>
                          <a:latin typeface="+mn-ea"/>
                          <a:ea typeface="+mn-ea"/>
                          <a:cs typeface="+mn-cs"/>
                        </a:rPr>
                        <a:t>品名</a:t>
                      </a:r>
                    </a:p>
                  </a:txBody>
                  <a:tcPr marL="91441" marR="91441"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3366"/>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900" b="0" i="0" u="none" strike="noStrike" kern="1200" cap="none" normalizeH="0" baseline="0" dirty="0">
                          <a:ln>
                            <a:noFill/>
                          </a:ln>
                          <a:solidFill>
                            <a:schemeClr val="tx1"/>
                          </a:solidFill>
                          <a:effectLst/>
                          <a:latin typeface="+mn-ea"/>
                          <a:ea typeface="+mn-ea"/>
                          <a:cs typeface="+mn-cs"/>
                        </a:rPr>
                        <a:t>产地</a:t>
                      </a:r>
                    </a:p>
                  </a:txBody>
                  <a:tcPr marL="91441" marR="91441"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3366"/>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900" b="0" i="0" u="none" strike="noStrike" kern="1200" cap="none" normalizeH="0" baseline="0" dirty="0">
                          <a:ln>
                            <a:noFill/>
                          </a:ln>
                          <a:solidFill>
                            <a:schemeClr val="tx1"/>
                          </a:solidFill>
                          <a:effectLst/>
                          <a:latin typeface="+mn-ea"/>
                          <a:ea typeface="+mn-ea"/>
                          <a:cs typeface="+mn-cs"/>
                        </a:rPr>
                        <a:t>单位</a:t>
                      </a:r>
                    </a:p>
                  </a:txBody>
                  <a:tcPr marL="91441" marR="91441"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3366"/>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900" b="0" i="0" u="none" strike="noStrike" kern="1200" cap="none" normalizeH="0" baseline="0" dirty="0">
                          <a:ln>
                            <a:noFill/>
                          </a:ln>
                          <a:solidFill>
                            <a:schemeClr val="tx1"/>
                          </a:solidFill>
                          <a:effectLst/>
                          <a:latin typeface="+mn-ea"/>
                          <a:ea typeface="+mn-ea"/>
                          <a:cs typeface="+mn-cs"/>
                        </a:rPr>
                        <a:t>单价</a:t>
                      </a:r>
                    </a:p>
                  </a:txBody>
                  <a:tcPr marL="91441" marR="91441" marT="45705" marB="45705" horzOverflow="overflow">
                    <a:lnL w="12700" cap="flat" cmpd="sng" algn="ctr">
                      <a:solidFill>
                        <a:srgbClr val="000000"/>
                      </a:solidFill>
                      <a:prstDash val="solid"/>
                      <a:round/>
                      <a:headEnd type="none" w="med" len="med"/>
                      <a:tailEnd type="none" w="med" len="med"/>
                    </a:lnL>
                    <a:lnR w="12700" cap="flat" cmpd="sng" algn="ctr">
                      <a:solidFill>
                        <a:srgbClr val="003366"/>
                      </a:solidFill>
                      <a:prstDash val="solid"/>
                      <a:round/>
                      <a:headEnd type="none" w="med" len="med"/>
                      <a:tailEnd type="none" w="med" len="med"/>
                    </a:lnR>
                    <a:lnT w="12700" cap="flat" cmpd="sng" algn="ctr">
                      <a:solidFill>
                        <a:srgbClr val="003366"/>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4661">
                <a:tc>
                  <a:txBody>
                    <a:bodyPr/>
                    <a:lstStyle>
                      <a:lvl1pPr marL="0" algn="l" defTabSz="914400" rtl="0" eaLnBrk="1" latinLnBrk="0" hangingPunct="1">
                        <a:defRPr sz="1800" kern="1200">
                          <a:solidFill>
                            <a:schemeClr val="tx1"/>
                          </a:solidFill>
                          <a:latin typeface="Arial" panose="020B0604020202020204"/>
                          <a:ea typeface="宋体" panose="02010600030101010101" pitchFamily="2" charset="-122"/>
                        </a:defRPr>
                      </a:lvl1pPr>
                      <a:lvl2pPr marL="457200" algn="l" defTabSz="914400" rtl="0" eaLnBrk="1" latinLnBrk="0" hangingPunct="1">
                        <a:defRPr sz="1800" kern="1200">
                          <a:solidFill>
                            <a:schemeClr val="tx1"/>
                          </a:solidFill>
                          <a:latin typeface="Arial" panose="020B0604020202020204"/>
                          <a:ea typeface="宋体" panose="02010600030101010101" pitchFamily="2" charset="-122"/>
                        </a:defRPr>
                      </a:lvl2pPr>
                      <a:lvl3pPr marL="914400" algn="l" defTabSz="914400" rtl="0" eaLnBrk="1" latinLnBrk="0" hangingPunct="1">
                        <a:defRPr sz="1800" kern="1200">
                          <a:solidFill>
                            <a:schemeClr val="tx1"/>
                          </a:solidFill>
                          <a:latin typeface="Arial" panose="020B0604020202020204"/>
                          <a:ea typeface="宋体" panose="02010600030101010101" pitchFamily="2" charset="-122"/>
                        </a:defRPr>
                      </a:lvl3pPr>
                      <a:lvl4pPr marL="1371600" algn="l" defTabSz="914400" rtl="0" eaLnBrk="1" latinLnBrk="0" hangingPunct="1">
                        <a:defRPr sz="1800" kern="1200">
                          <a:solidFill>
                            <a:schemeClr val="tx1"/>
                          </a:solidFill>
                          <a:latin typeface="Arial" panose="020B0604020202020204"/>
                          <a:ea typeface="宋体" panose="02010600030101010101" pitchFamily="2" charset="-122"/>
                        </a:defRPr>
                      </a:lvl4pPr>
                      <a:lvl5pPr marL="1828800" algn="l" defTabSz="914400" rtl="0" eaLnBrk="1" latinLnBrk="0" hangingPunct="1">
                        <a:defRPr sz="1800" kern="1200">
                          <a:solidFill>
                            <a:schemeClr val="tx1"/>
                          </a:solidFill>
                          <a:latin typeface="Arial" panose="020B0604020202020204"/>
                          <a:ea typeface="宋体" panose="02010600030101010101" pitchFamily="2" charset="-122"/>
                        </a:defRPr>
                      </a:lvl5pPr>
                      <a:lvl6pPr marL="2286000" algn="l" defTabSz="914400" rtl="0" eaLnBrk="1" latinLnBrk="0" hangingPunct="1">
                        <a:defRPr sz="1800" kern="1200">
                          <a:solidFill>
                            <a:schemeClr val="tx1"/>
                          </a:solidFill>
                          <a:latin typeface="Arial" panose="020B0604020202020204"/>
                          <a:ea typeface="宋体" panose="02010600030101010101" pitchFamily="2" charset="-122"/>
                        </a:defRPr>
                      </a:lvl6pPr>
                      <a:lvl7pPr marL="2743200" algn="l" defTabSz="914400" rtl="0" eaLnBrk="1" latinLnBrk="0" hangingPunct="1">
                        <a:defRPr sz="1800" kern="1200">
                          <a:solidFill>
                            <a:schemeClr val="tx1"/>
                          </a:solidFill>
                          <a:latin typeface="Arial" panose="020B0604020202020204"/>
                          <a:ea typeface="宋体" panose="02010600030101010101" pitchFamily="2" charset="-122"/>
                        </a:defRPr>
                      </a:lvl7pPr>
                      <a:lvl8pPr marL="3200400" algn="l" defTabSz="914400" rtl="0" eaLnBrk="1" latinLnBrk="0" hangingPunct="1">
                        <a:defRPr sz="1800" kern="1200">
                          <a:solidFill>
                            <a:schemeClr val="tx1"/>
                          </a:solidFill>
                          <a:latin typeface="Arial" panose="020B0604020202020204"/>
                          <a:ea typeface="宋体" panose="02010600030101010101" pitchFamily="2" charset="-122"/>
                        </a:defRPr>
                      </a:lvl8pPr>
                      <a:lvl9pPr marL="3657600" algn="l" defTabSz="914400" rtl="0" eaLnBrk="1" latinLnBrk="0" hangingPunct="1">
                        <a:defRPr sz="180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altLang="zh-CN" sz="900" b="0" i="0" u="none" strike="noStrike" kern="1200" cap="none" normalizeH="0" baseline="0" dirty="0">
                          <a:ln>
                            <a:noFill/>
                          </a:ln>
                          <a:solidFill>
                            <a:srgbClr val="0000FF"/>
                          </a:solidFill>
                          <a:effectLst/>
                          <a:latin typeface="+mn-ea"/>
                          <a:ea typeface="+mn-ea"/>
                          <a:cs typeface="+mn-cs"/>
                        </a:rPr>
                        <a:t>09002</a:t>
                      </a:r>
                    </a:p>
                  </a:txBody>
                  <a:tcPr marL="91441" marR="91441"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900" b="0" i="0" u="none" strike="noStrike" kern="1200" cap="none" normalizeH="0" baseline="0" dirty="0">
                          <a:ln>
                            <a:noFill/>
                          </a:ln>
                          <a:solidFill>
                            <a:srgbClr val="0000FF"/>
                          </a:solidFill>
                          <a:effectLst/>
                          <a:latin typeface="+mn-ea"/>
                          <a:ea typeface="+mn-ea"/>
                          <a:cs typeface="+mn-cs"/>
                        </a:rPr>
                        <a:t>蒙牛</a:t>
                      </a:r>
                    </a:p>
                  </a:txBody>
                  <a:tcPr marL="91441" marR="91441"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900" b="0" i="0" u="none" strike="noStrike" kern="1200" cap="none" normalizeH="0" baseline="0" dirty="0">
                          <a:ln>
                            <a:noFill/>
                          </a:ln>
                          <a:solidFill>
                            <a:srgbClr val="0000FF"/>
                          </a:solidFill>
                          <a:effectLst/>
                          <a:latin typeface="+mn-ea"/>
                          <a:ea typeface="+mn-ea"/>
                          <a:cs typeface="+mn-cs"/>
                        </a:rPr>
                        <a:t>安徽</a:t>
                      </a:r>
                    </a:p>
                  </a:txBody>
                  <a:tcPr marL="91441" marR="91441"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900" b="0" i="0" u="none" strike="noStrike" kern="1200" cap="none" normalizeH="0" baseline="0" dirty="0">
                          <a:ln>
                            <a:noFill/>
                          </a:ln>
                          <a:solidFill>
                            <a:srgbClr val="0000FF"/>
                          </a:solidFill>
                          <a:effectLst/>
                          <a:latin typeface="+mn-ea"/>
                          <a:ea typeface="+mn-ea"/>
                          <a:cs typeface="+mn-cs"/>
                        </a:rPr>
                        <a:t>袋</a:t>
                      </a:r>
                    </a:p>
                  </a:txBody>
                  <a:tcPr marL="91441" marR="91441"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altLang="zh-CN" sz="900" b="0" i="0" u="none" strike="noStrike" kern="1200" cap="none" normalizeH="0" baseline="0" dirty="0">
                          <a:ln>
                            <a:noFill/>
                          </a:ln>
                          <a:solidFill>
                            <a:srgbClr val="0000FF"/>
                          </a:solidFill>
                          <a:effectLst/>
                          <a:latin typeface="+mn-ea"/>
                          <a:ea typeface="+mn-ea"/>
                          <a:cs typeface="+mn-cs"/>
                        </a:rPr>
                        <a:t>45</a:t>
                      </a:r>
                    </a:p>
                  </a:txBody>
                  <a:tcPr marL="91441" marR="91441" marT="45705" marB="45705" horzOverflow="overflow">
                    <a:lnL w="12700" cap="flat" cmpd="sng" algn="ctr">
                      <a:solidFill>
                        <a:srgbClr val="000000"/>
                      </a:solidFill>
                      <a:prstDash val="solid"/>
                      <a:round/>
                      <a:headEnd type="none" w="med" len="med"/>
                      <a:tailEnd type="none" w="med" len="med"/>
                    </a:lnL>
                    <a:lnR w="12700" cap="flat" cmpd="sng" algn="ctr">
                      <a:solidFill>
                        <a:srgbClr val="003366"/>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4661">
                <a:tc>
                  <a:txBody>
                    <a:bodyPr/>
                    <a:lstStyle>
                      <a:lvl1pPr marL="0" algn="l" defTabSz="914400" rtl="0" eaLnBrk="1" latinLnBrk="0" hangingPunct="1">
                        <a:defRPr sz="1800" kern="1200">
                          <a:solidFill>
                            <a:schemeClr val="tx1"/>
                          </a:solidFill>
                          <a:latin typeface="Arial" panose="020B0604020202020204"/>
                          <a:ea typeface="宋体" panose="02010600030101010101" pitchFamily="2" charset="-122"/>
                        </a:defRPr>
                      </a:lvl1pPr>
                      <a:lvl2pPr marL="457200" algn="l" defTabSz="914400" rtl="0" eaLnBrk="1" latinLnBrk="0" hangingPunct="1">
                        <a:defRPr sz="1800" kern="1200">
                          <a:solidFill>
                            <a:schemeClr val="tx1"/>
                          </a:solidFill>
                          <a:latin typeface="Arial" panose="020B0604020202020204"/>
                          <a:ea typeface="宋体" panose="02010600030101010101" pitchFamily="2" charset="-122"/>
                        </a:defRPr>
                      </a:lvl2pPr>
                      <a:lvl3pPr marL="914400" algn="l" defTabSz="914400" rtl="0" eaLnBrk="1" latinLnBrk="0" hangingPunct="1">
                        <a:defRPr sz="1800" kern="1200">
                          <a:solidFill>
                            <a:schemeClr val="tx1"/>
                          </a:solidFill>
                          <a:latin typeface="Arial" panose="020B0604020202020204"/>
                          <a:ea typeface="宋体" panose="02010600030101010101" pitchFamily="2" charset="-122"/>
                        </a:defRPr>
                      </a:lvl3pPr>
                      <a:lvl4pPr marL="1371600" algn="l" defTabSz="914400" rtl="0" eaLnBrk="1" latinLnBrk="0" hangingPunct="1">
                        <a:defRPr sz="1800" kern="1200">
                          <a:solidFill>
                            <a:schemeClr val="tx1"/>
                          </a:solidFill>
                          <a:latin typeface="Arial" panose="020B0604020202020204"/>
                          <a:ea typeface="宋体" panose="02010600030101010101" pitchFamily="2" charset="-122"/>
                        </a:defRPr>
                      </a:lvl4pPr>
                      <a:lvl5pPr marL="1828800" algn="l" defTabSz="914400" rtl="0" eaLnBrk="1" latinLnBrk="0" hangingPunct="1">
                        <a:defRPr sz="1800" kern="1200">
                          <a:solidFill>
                            <a:schemeClr val="tx1"/>
                          </a:solidFill>
                          <a:latin typeface="Arial" panose="020B0604020202020204"/>
                          <a:ea typeface="宋体" panose="02010600030101010101" pitchFamily="2" charset="-122"/>
                        </a:defRPr>
                      </a:lvl5pPr>
                      <a:lvl6pPr marL="2286000" algn="l" defTabSz="914400" rtl="0" eaLnBrk="1" latinLnBrk="0" hangingPunct="1">
                        <a:defRPr sz="1800" kern="1200">
                          <a:solidFill>
                            <a:schemeClr val="tx1"/>
                          </a:solidFill>
                          <a:latin typeface="Arial" panose="020B0604020202020204"/>
                          <a:ea typeface="宋体" panose="02010600030101010101" pitchFamily="2" charset="-122"/>
                        </a:defRPr>
                      </a:lvl6pPr>
                      <a:lvl7pPr marL="2743200" algn="l" defTabSz="914400" rtl="0" eaLnBrk="1" latinLnBrk="0" hangingPunct="1">
                        <a:defRPr sz="1800" kern="1200">
                          <a:solidFill>
                            <a:schemeClr val="tx1"/>
                          </a:solidFill>
                          <a:latin typeface="Arial" panose="020B0604020202020204"/>
                          <a:ea typeface="宋体" panose="02010600030101010101" pitchFamily="2" charset="-122"/>
                        </a:defRPr>
                      </a:lvl7pPr>
                      <a:lvl8pPr marL="3200400" algn="l" defTabSz="914400" rtl="0" eaLnBrk="1" latinLnBrk="0" hangingPunct="1">
                        <a:defRPr sz="1800" kern="1200">
                          <a:solidFill>
                            <a:schemeClr val="tx1"/>
                          </a:solidFill>
                          <a:latin typeface="Arial" panose="020B0604020202020204"/>
                          <a:ea typeface="宋体" panose="02010600030101010101" pitchFamily="2" charset="-122"/>
                        </a:defRPr>
                      </a:lvl8pPr>
                      <a:lvl9pPr marL="3657600" algn="l" defTabSz="914400" rtl="0" eaLnBrk="1" latinLnBrk="0" hangingPunct="1">
                        <a:defRPr sz="180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altLang="zh-CN" sz="900" b="0" i="0" u="none" strike="noStrike" kern="1200" cap="none" normalizeH="0" baseline="0">
                          <a:ln>
                            <a:noFill/>
                          </a:ln>
                          <a:solidFill>
                            <a:srgbClr val="0000FF"/>
                          </a:solidFill>
                          <a:effectLst/>
                          <a:latin typeface="+mn-ea"/>
                          <a:ea typeface="+mn-ea"/>
                          <a:cs typeface="+mn-cs"/>
                        </a:rPr>
                        <a:t>09005</a:t>
                      </a:r>
                    </a:p>
                  </a:txBody>
                  <a:tcPr marL="91441" marR="91441"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900" b="0" i="0" u="none" strike="noStrike" kern="1200" cap="none" normalizeH="0" baseline="0" dirty="0">
                          <a:ln>
                            <a:noFill/>
                          </a:ln>
                          <a:solidFill>
                            <a:srgbClr val="0000FF"/>
                          </a:solidFill>
                          <a:effectLst/>
                          <a:latin typeface="+mn-ea"/>
                          <a:ea typeface="+mn-ea"/>
                          <a:cs typeface="+mn-cs"/>
                        </a:rPr>
                        <a:t>白帝</a:t>
                      </a:r>
                    </a:p>
                  </a:txBody>
                  <a:tcPr marL="91441" marR="91441"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900" b="0" i="0" u="none" strike="noStrike" kern="1200" cap="none" normalizeH="0" baseline="0" dirty="0">
                          <a:ln>
                            <a:noFill/>
                          </a:ln>
                          <a:solidFill>
                            <a:srgbClr val="0000FF"/>
                          </a:solidFill>
                          <a:effectLst/>
                          <a:latin typeface="+mn-ea"/>
                          <a:ea typeface="+mn-ea"/>
                          <a:cs typeface="+mn-cs"/>
                        </a:rPr>
                        <a:t>四川</a:t>
                      </a:r>
                    </a:p>
                  </a:txBody>
                  <a:tcPr marL="91441" marR="91441"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900" b="0" i="0" u="none" strike="noStrike" kern="1200" cap="none" normalizeH="0" baseline="0" dirty="0">
                          <a:ln>
                            <a:noFill/>
                          </a:ln>
                          <a:solidFill>
                            <a:srgbClr val="0000FF"/>
                          </a:solidFill>
                          <a:effectLst/>
                          <a:latin typeface="+mn-ea"/>
                          <a:ea typeface="+mn-ea"/>
                          <a:cs typeface="+mn-cs"/>
                        </a:rPr>
                        <a:t>袋</a:t>
                      </a:r>
                    </a:p>
                  </a:txBody>
                  <a:tcPr marL="91441" marR="91441"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altLang="zh-CN" sz="900" b="0" i="0" u="none" strike="noStrike" kern="1200" cap="none" normalizeH="0" baseline="0" dirty="0">
                          <a:ln>
                            <a:noFill/>
                          </a:ln>
                          <a:solidFill>
                            <a:srgbClr val="0000FF"/>
                          </a:solidFill>
                          <a:effectLst/>
                          <a:latin typeface="+mn-ea"/>
                          <a:ea typeface="+mn-ea"/>
                          <a:cs typeface="+mn-cs"/>
                        </a:rPr>
                        <a:t>42</a:t>
                      </a:r>
                    </a:p>
                  </a:txBody>
                  <a:tcPr marL="91441" marR="91441" marT="45705" marB="45705" horzOverflow="overflow">
                    <a:lnL w="12700" cap="flat" cmpd="sng" algn="ctr">
                      <a:solidFill>
                        <a:srgbClr val="000000"/>
                      </a:solidFill>
                      <a:prstDash val="solid"/>
                      <a:round/>
                      <a:headEnd type="none" w="med" len="med"/>
                      <a:tailEnd type="none" w="med" len="med"/>
                    </a:lnL>
                    <a:lnR w="12700" cap="flat" cmpd="sng" algn="ctr">
                      <a:solidFill>
                        <a:srgbClr val="003366"/>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26" name="表格 25"/>
          <p:cNvGraphicFramePr>
            <a:graphicFrameLocks noGrp="1"/>
          </p:cNvGraphicFramePr>
          <p:nvPr>
            <p:extLst>
              <p:ext uri="{D42A27DB-BD31-4B8C-83A1-F6EECF244321}">
                <p14:modId xmlns:p14="http://schemas.microsoft.com/office/powerpoint/2010/main" val="2186069471"/>
              </p:ext>
            </p:extLst>
          </p:nvPr>
        </p:nvGraphicFramePr>
        <p:xfrm>
          <a:off x="6427951" y="3800101"/>
          <a:ext cx="2549793" cy="2814506"/>
        </p:xfrm>
        <a:graphic>
          <a:graphicData uri="http://schemas.openxmlformats.org/drawingml/2006/table">
            <a:tbl>
              <a:tblPr/>
              <a:tblGrid>
                <a:gridCol w="551380"/>
                <a:gridCol w="479619"/>
                <a:gridCol w="479619"/>
                <a:gridCol w="479619"/>
                <a:gridCol w="559556"/>
              </a:tblGrid>
              <a:tr h="230687">
                <a:tc>
                  <a:txBody>
                    <a:bodyPr/>
                    <a:lstStyle>
                      <a:lvl1pPr marL="0" algn="l" defTabSz="914400" rtl="0" eaLnBrk="1" latinLnBrk="0" hangingPunct="1">
                        <a:defRPr sz="1800" kern="1200">
                          <a:solidFill>
                            <a:schemeClr val="tx1"/>
                          </a:solidFill>
                          <a:latin typeface="Arial" panose="020B0604020202020204"/>
                          <a:ea typeface="宋体" panose="02010600030101010101" pitchFamily="2" charset="-122"/>
                        </a:defRPr>
                      </a:lvl1pPr>
                      <a:lvl2pPr marL="457200" algn="l" defTabSz="914400" rtl="0" eaLnBrk="1" latinLnBrk="0" hangingPunct="1">
                        <a:defRPr sz="1800" kern="1200">
                          <a:solidFill>
                            <a:schemeClr val="tx1"/>
                          </a:solidFill>
                          <a:latin typeface="Arial" panose="020B0604020202020204"/>
                          <a:ea typeface="宋体" panose="02010600030101010101" pitchFamily="2" charset="-122"/>
                        </a:defRPr>
                      </a:lvl2pPr>
                      <a:lvl3pPr marL="914400" algn="l" defTabSz="914400" rtl="0" eaLnBrk="1" latinLnBrk="0" hangingPunct="1">
                        <a:defRPr sz="1800" kern="1200">
                          <a:solidFill>
                            <a:schemeClr val="tx1"/>
                          </a:solidFill>
                          <a:latin typeface="Arial" panose="020B0604020202020204"/>
                          <a:ea typeface="宋体" panose="02010600030101010101" pitchFamily="2" charset="-122"/>
                        </a:defRPr>
                      </a:lvl3pPr>
                      <a:lvl4pPr marL="1371600" algn="l" defTabSz="914400" rtl="0" eaLnBrk="1" latinLnBrk="0" hangingPunct="1">
                        <a:defRPr sz="1800" kern="1200">
                          <a:solidFill>
                            <a:schemeClr val="tx1"/>
                          </a:solidFill>
                          <a:latin typeface="Arial" panose="020B0604020202020204"/>
                          <a:ea typeface="宋体" panose="02010600030101010101" pitchFamily="2" charset="-122"/>
                        </a:defRPr>
                      </a:lvl4pPr>
                      <a:lvl5pPr marL="1828800" algn="l" defTabSz="914400" rtl="0" eaLnBrk="1" latinLnBrk="0" hangingPunct="1">
                        <a:defRPr sz="1800" kern="1200">
                          <a:solidFill>
                            <a:schemeClr val="tx1"/>
                          </a:solidFill>
                          <a:latin typeface="Arial" panose="020B0604020202020204"/>
                          <a:ea typeface="宋体" panose="02010600030101010101" pitchFamily="2" charset="-122"/>
                        </a:defRPr>
                      </a:lvl5pPr>
                      <a:lvl6pPr marL="2286000" algn="l" defTabSz="914400" rtl="0" eaLnBrk="1" latinLnBrk="0" hangingPunct="1">
                        <a:defRPr sz="1800" kern="1200">
                          <a:solidFill>
                            <a:schemeClr val="tx1"/>
                          </a:solidFill>
                          <a:latin typeface="Arial" panose="020B0604020202020204"/>
                          <a:ea typeface="宋体" panose="02010600030101010101" pitchFamily="2" charset="-122"/>
                        </a:defRPr>
                      </a:lvl6pPr>
                      <a:lvl7pPr marL="2743200" algn="l" defTabSz="914400" rtl="0" eaLnBrk="1" latinLnBrk="0" hangingPunct="1">
                        <a:defRPr sz="1800" kern="1200">
                          <a:solidFill>
                            <a:schemeClr val="tx1"/>
                          </a:solidFill>
                          <a:latin typeface="Arial" panose="020B0604020202020204"/>
                          <a:ea typeface="宋体" panose="02010600030101010101" pitchFamily="2" charset="-122"/>
                        </a:defRPr>
                      </a:lvl7pPr>
                      <a:lvl8pPr marL="3200400" algn="l" defTabSz="914400" rtl="0" eaLnBrk="1" latinLnBrk="0" hangingPunct="1">
                        <a:defRPr sz="1800" kern="1200">
                          <a:solidFill>
                            <a:schemeClr val="tx1"/>
                          </a:solidFill>
                          <a:latin typeface="Arial" panose="020B0604020202020204"/>
                          <a:ea typeface="宋体" panose="02010600030101010101" pitchFamily="2" charset="-122"/>
                        </a:defRPr>
                      </a:lvl8pPr>
                      <a:lvl9pPr marL="3657600" algn="l" defTabSz="914400" rtl="0" eaLnBrk="1" latinLnBrk="0" hangingPunct="1">
                        <a:defRPr sz="180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900" b="0" i="0" u="none" strike="noStrike" kern="1200" cap="none" normalizeH="0" baseline="0" dirty="0">
                          <a:ln>
                            <a:noFill/>
                          </a:ln>
                          <a:solidFill>
                            <a:schemeClr val="tx1"/>
                          </a:solidFill>
                          <a:effectLst/>
                          <a:latin typeface="+mn-ea"/>
                          <a:ea typeface="+mn-ea"/>
                          <a:cs typeface="+mn-cs"/>
                        </a:rPr>
                        <a:t>编号</a:t>
                      </a:r>
                    </a:p>
                  </a:txBody>
                  <a:tcPr marL="91441" marR="91441" marT="45705" marB="45705" horzOverflow="overflow">
                    <a:lnL w="12700" cap="flat" cmpd="sng" algn="ctr">
                      <a:solidFill>
                        <a:srgbClr val="003366"/>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panose="020B0604020202020204"/>
                          <a:ea typeface="宋体" panose="02010600030101010101" pitchFamily="2" charset="-122"/>
                        </a:defRPr>
                      </a:lvl1pPr>
                      <a:lvl2pPr marL="457200" algn="l" defTabSz="914400" rtl="0" eaLnBrk="1" latinLnBrk="0" hangingPunct="1">
                        <a:defRPr sz="1800" kern="1200">
                          <a:solidFill>
                            <a:schemeClr val="tx1"/>
                          </a:solidFill>
                          <a:latin typeface="Arial" panose="020B0604020202020204"/>
                          <a:ea typeface="宋体" panose="02010600030101010101" pitchFamily="2" charset="-122"/>
                        </a:defRPr>
                      </a:lvl2pPr>
                      <a:lvl3pPr marL="914400" algn="l" defTabSz="914400" rtl="0" eaLnBrk="1" latinLnBrk="0" hangingPunct="1">
                        <a:defRPr sz="1800" kern="1200">
                          <a:solidFill>
                            <a:schemeClr val="tx1"/>
                          </a:solidFill>
                          <a:latin typeface="Arial" panose="020B0604020202020204"/>
                          <a:ea typeface="宋体" panose="02010600030101010101" pitchFamily="2" charset="-122"/>
                        </a:defRPr>
                      </a:lvl3pPr>
                      <a:lvl4pPr marL="1371600" algn="l" defTabSz="914400" rtl="0" eaLnBrk="1" latinLnBrk="0" hangingPunct="1">
                        <a:defRPr sz="1800" kern="1200">
                          <a:solidFill>
                            <a:schemeClr val="tx1"/>
                          </a:solidFill>
                          <a:latin typeface="Arial" panose="020B0604020202020204"/>
                          <a:ea typeface="宋体" panose="02010600030101010101" pitchFamily="2" charset="-122"/>
                        </a:defRPr>
                      </a:lvl4pPr>
                      <a:lvl5pPr marL="1828800" algn="l" defTabSz="914400" rtl="0" eaLnBrk="1" latinLnBrk="0" hangingPunct="1">
                        <a:defRPr sz="1800" kern="1200">
                          <a:solidFill>
                            <a:schemeClr val="tx1"/>
                          </a:solidFill>
                          <a:latin typeface="Arial" panose="020B0604020202020204"/>
                          <a:ea typeface="宋体" panose="02010600030101010101" pitchFamily="2" charset="-122"/>
                        </a:defRPr>
                      </a:lvl5pPr>
                      <a:lvl6pPr marL="2286000" algn="l" defTabSz="914400" rtl="0" eaLnBrk="1" latinLnBrk="0" hangingPunct="1">
                        <a:defRPr sz="1800" kern="1200">
                          <a:solidFill>
                            <a:schemeClr val="tx1"/>
                          </a:solidFill>
                          <a:latin typeface="Arial" panose="020B0604020202020204"/>
                          <a:ea typeface="宋体" panose="02010600030101010101" pitchFamily="2" charset="-122"/>
                        </a:defRPr>
                      </a:lvl6pPr>
                      <a:lvl7pPr marL="2743200" algn="l" defTabSz="914400" rtl="0" eaLnBrk="1" latinLnBrk="0" hangingPunct="1">
                        <a:defRPr sz="1800" kern="1200">
                          <a:solidFill>
                            <a:schemeClr val="tx1"/>
                          </a:solidFill>
                          <a:latin typeface="Arial" panose="020B0604020202020204"/>
                          <a:ea typeface="宋体" panose="02010600030101010101" pitchFamily="2" charset="-122"/>
                        </a:defRPr>
                      </a:lvl7pPr>
                      <a:lvl8pPr marL="3200400" algn="l" defTabSz="914400" rtl="0" eaLnBrk="1" latinLnBrk="0" hangingPunct="1">
                        <a:defRPr sz="1800" kern="1200">
                          <a:solidFill>
                            <a:schemeClr val="tx1"/>
                          </a:solidFill>
                          <a:latin typeface="Arial" panose="020B0604020202020204"/>
                          <a:ea typeface="宋体" panose="02010600030101010101" pitchFamily="2" charset="-122"/>
                        </a:defRPr>
                      </a:lvl8pPr>
                      <a:lvl9pPr marL="3657600" algn="l" defTabSz="914400" rtl="0" eaLnBrk="1" latinLnBrk="0" hangingPunct="1">
                        <a:defRPr sz="180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900" b="0" i="0" u="none" strike="noStrike" kern="1200" cap="none" normalizeH="0" baseline="0" dirty="0">
                          <a:ln>
                            <a:noFill/>
                          </a:ln>
                          <a:solidFill>
                            <a:schemeClr val="tx1"/>
                          </a:solidFill>
                          <a:effectLst/>
                          <a:latin typeface="+mn-ea"/>
                          <a:ea typeface="+mn-ea"/>
                          <a:cs typeface="+mn-cs"/>
                        </a:rPr>
                        <a:t>品名</a:t>
                      </a:r>
                    </a:p>
                  </a:txBody>
                  <a:tcPr marL="91441" marR="91441"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panose="020B0604020202020204"/>
                          <a:ea typeface="宋体" panose="02010600030101010101" pitchFamily="2" charset="-122"/>
                        </a:defRPr>
                      </a:lvl1pPr>
                      <a:lvl2pPr marL="457200" algn="l" defTabSz="914400" rtl="0" eaLnBrk="1" latinLnBrk="0" hangingPunct="1">
                        <a:defRPr sz="1800" kern="1200">
                          <a:solidFill>
                            <a:schemeClr val="tx1"/>
                          </a:solidFill>
                          <a:latin typeface="Arial" panose="020B0604020202020204"/>
                          <a:ea typeface="宋体" panose="02010600030101010101" pitchFamily="2" charset="-122"/>
                        </a:defRPr>
                      </a:lvl2pPr>
                      <a:lvl3pPr marL="914400" algn="l" defTabSz="914400" rtl="0" eaLnBrk="1" latinLnBrk="0" hangingPunct="1">
                        <a:defRPr sz="1800" kern="1200">
                          <a:solidFill>
                            <a:schemeClr val="tx1"/>
                          </a:solidFill>
                          <a:latin typeface="Arial" panose="020B0604020202020204"/>
                          <a:ea typeface="宋体" panose="02010600030101010101" pitchFamily="2" charset="-122"/>
                        </a:defRPr>
                      </a:lvl3pPr>
                      <a:lvl4pPr marL="1371600" algn="l" defTabSz="914400" rtl="0" eaLnBrk="1" latinLnBrk="0" hangingPunct="1">
                        <a:defRPr sz="1800" kern="1200">
                          <a:solidFill>
                            <a:schemeClr val="tx1"/>
                          </a:solidFill>
                          <a:latin typeface="Arial" panose="020B0604020202020204"/>
                          <a:ea typeface="宋体" panose="02010600030101010101" pitchFamily="2" charset="-122"/>
                        </a:defRPr>
                      </a:lvl4pPr>
                      <a:lvl5pPr marL="1828800" algn="l" defTabSz="914400" rtl="0" eaLnBrk="1" latinLnBrk="0" hangingPunct="1">
                        <a:defRPr sz="1800" kern="1200">
                          <a:solidFill>
                            <a:schemeClr val="tx1"/>
                          </a:solidFill>
                          <a:latin typeface="Arial" panose="020B0604020202020204"/>
                          <a:ea typeface="宋体" panose="02010600030101010101" pitchFamily="2" charset="-122"/>
                        </a:defRPr>
                      </a:lvl5pPr>
                      <a:lvl6pPr marL="2286000" algn="l" defTabSz="914400" rtl="0" eaLnBrk="1" latinLnBrk="0" hangingPunct="1">
                        <a:defRPr sz="1800" kern="1200">
                          <a:solidFill>
                            <a:schemeClr val="tx1"/>
                          </a:solidFill>
                          <a:latin typeface="Arial" panose="020B0604020202020204"/>
                          <a:ea typeface="宋体" panose="02010600030101010101" pitchFamily="2" charset="-122"/>
                        </a:defRPr>
                      </a:lvl6pPr>
                      <a:lvl7pPr marL="2743200" algn="l" defTabSz="914400" rtl="0" eaLnBrk="1" latinLnBrk="0" hangingPunct="1">
                        <a:defRPr sz="1800" kern="1200">
                          <a:solidFill>
                            <a:schemeClr val="tx1"/>
                          </a:solidFill>
                          <a:latin typeface="Arial" panose="020B0604020202020204"/>
                          <a:ea typeface="宋体" panose="02010600030101010101" pitchFamily="2" charset="-122"/>
                        </a:defRPr>
                      </a:lvl7pPr>
                      <a:lvl8pPr marL="3200400" algn="l" defTabSz="914400" rtl="0" eaLnBrk="1" latinLnBrk="0" hangingPunct="1">
                        <a:defRPr sz="1800" kern="1200">
                          <a:solidFill>
                            <a:schemeClr val="tx1"/>
                          </a:solidFill>
                          <a:latin typeface="Arial" panose="020B0604020202020204"/>
                          <a:ea typeface="宋体" panose="02010600030101010101" pitchFamily="2" charset="-122"/>
                        </a:defRPr>
                      </a:lvl8pPr>
                      <a:lvl9pPr marL="3657600" algn="l" defTabSz="914400" rtl="0" eaLnBrk="1" latinLnBrk="0" hangingPunct="1">
                        <a:defRPr sz="180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900" b="0" i="0" u="none" strike="noStrike" kern="1200" cap="none" normalizeH="0" baseline="0" dirty="0">
                          <a:ln>
                            <a:noFill/>
                          </a:ln>
                          <a:solidFill>
                            <a:schemeClr val="tx1"/>
                          </a:solidFill>
                          <a:effectLst/>
                          <a:latin typeface="+mn-ea"/>
                          <a:ea typeface="+mn-ea"/>
                          <a:cs typeface="+mn-cs"/>
                        </a:rPr>
                        <a:t>产地</a:t>
                      </a:r>
                    </a:p>
                  </a:txBody>
                  <a:tcPr marL="91441" marR="91441"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panose="020B0604020202020204"/>
                          <a:ea typeface="宋体" panose="02010600030101010101" pitchFamily="2" charset="-122"/>
                        </a:defRPr>
                      </a:lvl1pPr>
                      <a:lvl2pPr marL="457200" algn="l" defTabSz="914400" rtl="0" eaLnBrk="1" latinLnBrk="0" hangingPunct="1">
                        <a:defRPr sz="1800" kern="1200">
                          <a:solidFill>
                            <a:schemeClr val="tx1"/>
                          </a:solidFill>
                          <a:latin typeface="Arial" panose="020B0604020202020204"/>
                          <a:ea typeface="宋体" panose="02010600030101010101" pitchFamily="2" charset="-122"/>
                        </a:defRPr>
                      </a:lvl2pPr>
                      <a:lvl3pPr marL="914400" algn="l" defTabSz="914400" rtl="0" eaLnBrk="1" latinLnBrk="0" hangingPunct="1">
                        <a:defRPr sz="1800" kern="1200">
                          <a:solidFill>
                            <a:schemeClr val="tx1"/>
                          </a:solidFill>
                          <a:latin typeface="Arial" panose="020B0604020202020204"/>
                          <a:ea typeface="宋体" panose="02010600030101010101" pitchFamily="2" charset="-122"/>
                        </a:defRPr>
                      </a:lvl3pPr>
                      <a:lvl4pPr marL="1371600" algn="l" defTabSz="914400" rtl="0" eaLnBrk="1" latinLnBrk="0" hangingPunct="1">
                        <a:defRPr sz="1800" kern="1200">
                          <a:solidFill>
                            <a:schemeClr val="tx1"/>
                          </a:solidFill>
                          <a:latin typeface="Arial" panose="020B0604020202020204"/>
                          <a:ea typeface="宋体" panose="02010600030101010101" pitchFamily="2" charset="-122"/>
                        </a:defRPr>
                      </a:lvl4pPr>
                      <a:lvl5pPr marL="1828800" algn="l" defTabSz="914400" rtl="0" eaLnBrk="1" latinLnBrk="0" hangingPunct="1">
                        <a:defRPr sz="1800" kern="1200">
                          <a:solidFill>
                            <a:schemeClr val="tx1"/>
                          </a:solidFill>
                          <a:latin typeface="Arial" panose="020B0604020202020204"/>
                          <a:ea typeface="宋体" panose="02010600030101010101" pitchFamily="2" charset="-122"/>
                        </a:defRPr>
                      </a:lvl5pPr>
                      <a:lvl6pPr marL="2286000" algn="l" defTabSz="914400" rtl="0" eaLnBrk="1" latinLnBrk="0" hangingPunct="1">
                        <a:defRPr sz="1800" kern="1200">
                          <a:solidFill>
                            <a:schemeClr val="tx1"/>
                          </a:solidFill>
                          <a:latin typeface="Arial" panose="020B0604020202020204"/>
                          <a:ea typeface="宋体" panose="02010600030101010101" pitchFamily="2" charset="-122"/>
                        </a:defRPr>
                      </a:lvl6pPr>
                      <a:lvl7pPr marL="2743200" algn="l" defTabSz="914400" rtl="0" eaLnBrk="1" latinLnBrk="0" hangingPunct="1">
                        <a:defRPr sz="1800" kern="1200">
                          <a:solidFill>
                            <a:schemeClr val="tx1"/>
                          </a:solidFill>
                          <a:latin typeface="Arial" panose="020B0604020202020204"/>
                          <a:ea typeface="宋体" panose="02010600030101010101" pitchFamily="2" charset="-122"/>
                        </a:defRPr>
                      </a:lvl7pPr>
                      <a:lvl8pPr marL="3200400" algn="l" defTabSz="914400" rtl="0" eaLnBrk="1" latinLnBrk="0" hangingPunct="1">
                        <a:defRPr sz="1800" kern="1200">
                          <a:solidFill>
                            <a:schemeClr val="tx1"/>
                          </a:solidFill>
                          <a:latin typeface="Arial" panose="020B0604020202020204"/>
                          <a:ea typeface="宋体" panose="02010600030101010101" pitchFamily="2" charset="-122"/>
                        </a:defRPr>
                      </a:lvl8pPr>
                      <a:lvl9pPr marL="3657600" algn="l" defTabSz="914400" rtl="0" eaLnBrk="1" latinLnBrk="0" hangingPunct="1">
                        <a:defRPr sz="180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900" b="0" i="0" u="none" strike="noStrike" kern="1200" cap="none" normalizeH="0" baseline="0" dirty="0">
                          <a:ln>
                            <a:noFill/>
                          </a:ln>
                          <a:solidFill>
                            <a:schemeClr val="tx1"/>
                          </a:solidFill>
                          <a:effectLst/>
                          <a:latin typeface="+mn-ea"/>
                          <a:ea typeface="+mn-ea"/>
                          <a:cs typeface="+mn-cs"/>
                        </a:rPr>
                        <a:t>单位</a:t>
                      </a:r>
                    </a:p>
                  </a:txBody>
                  <a:tcPr marL="91441" marR="91441"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panose="020B0604020202020204"/>
                          <a:ea typeface="宋体" panose="02010600030101010101" pitchFamily="2" charset="-122"/>
                        </a:defRPr>
                      </a:lvl1pPr>
                      <a:lvl2pPr marL="457200" algn="l" defTabSz="914400" rtl="0" eaLnBrk="1" latinLnBrk="0" hangingPunct="1">
                        <a:defRPr sz="1800" kern="1200">
                          <a:solidFill>
                            <a:schemeClr val="tx1"/>
                          </a:solidFill>
                          <a:latin typeface="Arial" panose="020B0604020202020204"/>
                          <a:ea typeface="宋体" panose="02010600030101010101" pitchFamily="2" charset="-122"/>
                        </a:defRPr>
                      </a:lvl2pPr>
                      <a:lvl3pPr marL="914400" algn="l" defTabSz="914400" rtl="0" eaLnBrk="1" latinLnBrk="0" hangingPunct="1">
                        <a:defRPr sz="1800" kern="1200">
                          <a:solidFill>
                            <a:schemeClr val="tx1"/>
                          </a:solidFill>
                          <a:latin typeface="Arial" panose="020B0604020202020204"/>
                          <a:ea typeface="宋体" panose="02010600030101010101" pitchFamily="2" charset="-122"/>
                        </a:defRPr>
                      </a:lvl3pPr>
                      <a:lvl4pPr marL="1371600" algn="l" defTabSz="914400" rtl="0" eaLnBrk="1" latinLnBrk="0" hangingPunct="1">
                        <a:defRPr sz="1800" kern="1200">
                          <a:solidFill>
                            <a:schemeClr val="tx1"/>
                          </a:solidFill>
                          <a:latin typeface="Arial" panose="020B0604020202020204"/>
                          <a:ea typeface="宋体" panose="02010600030101010101" pitchFamily="2" charset="-122"/>
                        </a:defRPr>
                      </a:lvl4pPr>
                      <a:lvl5pPr marL="1828800" algn="l" defTabSz="914400" rtl="0" eaLnBrk="1" latinLnBrk="0" hangingPunct="1">
                        <a:defRPr sz="1800" kern="1200">
                          <a:solidFill>
                            <a:schemeClr val="tx1"/>
                          </a:solidFill>
                          <a:latin typeface="Arial" panose="020B0604020202020204"/>
                          <a:ea typeface="宋体" panose="02010600030101010101" pitchFamily="2" charset="-122"/>
                        </a:defRPr>
                      </a:lvl5pPr>
                      <a:lvl6pPr marL="2286000" algn="l" defTabSz="914400" rtl="0" eaLnBrk="1" latinLnBrk="0" hangingPunct="1">
                        <a:defRPr sz="1800" kern="1200">
                          <a:solidFill>
                            <a:schemeClr val="tx1"/>
                          </a:solidFill>
                          <a:latin typeface="Arial" panose="020B0604020202020204"/>
                          <a:ea typeface="宋体" panose="02010600030101010101" pitchFamily="2" charset="-122"/>
                        </a:defRPr>
                      </a:lvl6pPr>
                      <a:lvl7pPr marL="2743200" algn="l" defTabSz="914400" rtl="0" eaLnBrk="1" latinLnBrk="0" hangingPunct="1">
                        <a:defRPr sz="1800" kern="1200">
                          <a:solidFill>
                            <a:schemeClr val="tx1"/>
                          </a:solidFill>
                          <a:latin typeface="Arial" panose="020B0604020202020204"/>
                          <a:ea typeface="宋体" panose="02010600030101010101" pitchFamily="2" charset="-122"/>
                        </a:defRPr>
                      </a:lvl7pPr>
                      <a:lvl8pPr marL="3200400" algn="l" defTabSz="914400" rtl="0" eaLnBrk="1" latinLnBrk="0" hangingPunct="1">
                        <a:defRPr sz="1800" kern="1200">
                          <a:solidFill>
                            <a:schemeClr val="tx1"/>
                          </a:solidFill>
                          <a:latin typeface="Arial" panose="020B0604020202020204"/>
                          <a:ea typeface="宋体" panose="02010600030101010101" pitchFamily="2" charset="-122"/>
                        </a:defRPr>
                      </a:lvl8pPr>
                      <a:lvl9pPr marL="3657600" algn="l" defTabSz="914400" rtl="0" eaLnBrk="1" latinLnBrk="0" hangingPunct="1">
                        <a:defRPr sz="180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900" b="0" i="0" u="none" strike="noStrike" kern="1200" cap="none" normalizeH="0" baseline="0" dirty="0">
                          <a:ln>
                            <a:noFill/>
                          </a:ln>
                          <a:solidFill>
                            <a:schemeClr val="tx1"/>
                          </a:solidFill>
                          <a:effectLst/>
                          <a:latin typeface="+mn-ea"/>
                          <a:ea typeface="+mn-ea"/>
                          <a:cs typeface="+mn-cs"/>
                        </a:rPr>
                        <a:t>单价</a:t>
                      </a:r>
                    </a:p>
                  </a:txBody>
                  <a:tcPr marL="91441" marR="91441"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9117">
                <a:tc>
                  <a:txBody>
                    <a:bodyPr/>
                    <a:lstStyle>
                      <a:lvl1pPr marL="0" algn="l" defTabSz="914400" rtl="0" eaLnBrk="1" latinLnBrk="0" hangingPunct="1">
                        <a:defRPr sz="1800" kern="1200">
                          <a:solidFill>
                            <a:schemeClr val="tx1"/>
                          </a:solidFill>
                          <a:latin typeface="Arial" panose="020B0604020202020204"/>
                          <a:ea typeface="宋体" panose="02010600030101010101" pitchFamily="2" charset="-122"/>
                        </a:defRPr>
                      </a:lvl1pPr>
                      <a:lvl2pPr marL="457200" algn="l" defTabSz="914400" rtl="0" eaLnBrk="1" latinLnBrk="0" hangingPunct="1">
                        <a:defRPr sz="1800" kern="1200">
                          <a:solidFill>
                            <a:schemeClr val="tx1"/>
                          </a:solidFill>
                          <a:latin typeface="Arial" panose="020B0604020202020204"/>
                          <a:ea typeface="宋体" panose="02010600030101010101" pitchFamily="2" charset="-122"/>
                        </a:defRPr>
                      </a:lvl2pPr>
                      <a:lvl3pPr marL="914400" algn="l" defTabSz="914400" rtl="0" eaLnBrk="1" latinLnBrk="0" hangingPunct="1">
                        <a:defRPr sz="1800" kern="1200">
                          <a:solidFill>
                            <a:schemeClr val="tx1"/>
                          </a:solidFill>
                          <a:latin typeface="Arial" panose="020B0604020202020204"/>
                          <a:ea typeface="宋体" panose="02010600030101010101" pitchFamily="2" charset="-122"/>
                        </a:defRPr>
                      </a:lvl3pPr>
                      <a:lvl4pPr marL="1371600" algn="l" defTabSz="914400" rtl="0" eaLnBrk="1" latinLnBrk="0" hangingPunct="1">
                        <a:defRPr sz="1800" kern="1200">
                          <a:solidFill>
                            <a:schemeClr val="tx1"/>
                          </a:solidFill>
                          <a:latin typeface="Arial" panose="020B0604020202020204"/>
                          <a:ea typeface="宋体" panose="02010600030101010101" pitchFamily="2" charset="-122"/>
                        </a:defRPr>
                      </a:lvl4pPr>
                      <a:lvl5pPr marL="1828800" algn="l" defTabSz="914400" rtl="0" eaLnBrk="1" latinLnBrk="0" hangingPunct="1">
                        <a:defRPr sz="1800" kern="1200">
                          <a:solidFill>
                            <a:schemeClr val="tx1"/>
                          </a:solidFill>
                          <a:latin typeface="Arial" panose="020B0604020202020204"/>
                          <a:ea typeface="宋体" panose="02010600030101010101" pitchFamily="2" charset="-122"/>
                        </a:defRPr>
                      </a:lvl5pPr>
                      <a:lvl6pPr marL="2286000" algn="l" defTabSz="914400" rtl="0" eaLnBrk="1" latinLnBrk="0" hangingPunct="1">
                        <a:defRPr sz="1800" kern="1200">
                          <a:solidFill>
                            <a:schemeClr val="tx1"/>
                          </a:solidFill>
                          <a:latin typeface="Arial" panose="020B0604020202020204"/>
                          <a:ea typeface="宋体" panose="02010600030101010101" pitchFamily="2" charset="-122"/>
                        </a:defRPr>
                      </a:lvl6pPr>
                      <a:lvl7pPr marL="2743200" algn="l" defTabSz="914400" rtl="0" eaLnBrk="1" latinLnBrk="0" hangingPunct="1">
                        <a:defRPr sz="1800" kern="1200">
                          <a:solidFill>
                            <a:schemeClr val="tx1"/>
                          </a:solidFill>
                          <a:latin typeface="Arial" panose="020B0604020202020204"/>
                          <a:ea typeface="宋体" panose="02010600030101010101" pitchFamily="2" charset="-122"/>
                        </a:defRPr>
                      </a:lvl7pPr>
                      <a:lvl8pPr marL="3200400" algn="l" defTabSz="914400" rtl="0" eaLnBrk="1" latinLnBrk="0" hangingPunct="1">
                        <a:defRPr sz="1800" kern="1200">
                          <a:solidFill>
                            <a:schemeClr val="tx1"/>
                          </a:solidFill>
                          <a:latin typeface="Arial" panose="020B0604020202020204"/>
                          <a:ea typeface="宋体" panose="02010600030101010101" pitchFamily="2" charset="-122"/>
                        </a:defRPr>
                      </a:lvl8pPr>
                      <a:lvl9pPr marL="3657600" algn="l" defTabSz="914400" rtl="0" eaLnBrk="1" latinLnBrk="0" hangingPunct="1">
                        <a:defRPr sz="180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altLang="zh-CN" sz="900" b="0" i="0" u="none" strike="noStrike" kern="1200" cap="none" normalizeH="0" baseline="0" dirty="0">
                          <a:ln>
                            <a:noFill/>
                          </a:ln>
                          <a:solidFill>
                            <a:srgbClr val="F11F0F"/>
                          </a:solidFill>
                          <a:effectLst/>
                          <a:latin typeface="+mn-ea"/>
                          <a:ea typeface="+mn-ea"/>
                          <a:cs typeface="+mn-cs"/>
                        </a:rPr>
                        <a:t>09001</a:t>
                      </a:r>
                    </a:p>
                  </a:txBody>
                  <a:tcPr marL="91441" marR="91441" marT="45705" marB="45705" horzOverflow="overflow">
                    <a:lnL w="12700" cap="flat" cmpd="sng" algn="ctr">
                      <a:solidFill>
                        <a:srgbClr val="003366"/>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panose="020B0604020202020204"/>
                          <a:ea typeface="宋体" panose="02010600030101010101" pitchFamily="2" charset="-122"/>
                        </a:defRPr>
                      </a:lvl1pPr>
                      <a:lvl2pPr marL="457200" algn="l" defTabSz="914400" rtl="0" eaLnBrk="1" latinLnBrk="0" hangingPunct="1">
                        <a:defRPr sz="1800" kern="1200">
                          <a:solidFill>
                            <a:schemeClr val="tx1"/>
                          </a:solidFill>
                          <a:latin typeface="Arial" panose="020B0604020202020204"/>
                          <a:ea typeface="宋体" panose="02010600030101010101" pitchFamily="2" charset="-122"/>
                        </a:defRPr>
                      </a:lvl2pPr>
                      <a:lvl3pPr marL="914400" algn="l" defTabSz="914400" rtl="0" eaLnBrk="1" latinLnBrk="0" hangingPunct="1">
                        <a:defRPr sz="1800" kern="1200">
                          <a:solidFill>
                            <a:schemeClr val="tx1"/>
                          </a:solidFill>
                          <a:latin typeface="Arial" panose="020B0604020202020204"/>
                          <a:ea typeface="宋体" panose="02010600030101010101" pitchFamily="2" charset="-122"/>
                        </a:defRPr>
                      </a:lvl3pPr>
                      <a:lvl4pPr marL="1371600" algn="l" defTabSz="914400" rtl="0" eaLnBrk="1" latinLnBrk="0" hangingPunct="1">
                        <a:defRPr sz="1800" kern="1200">
                          <a:solidFill>
                            <a:schemeClr val="tx1"/>
                          </a:solidFill>
                          <a:latin typeface="Arial" panose="020B0604020202020204"/>
                          <a:ea typeface="宋体" panose="02010600030101010101" pitchFamily="2" charset="-122"/>
                        </a:defRPr>
                      </a:lvl4pPr>
                      <a:lvl5pPr marL="1828800" algn="l" defTabSz="914400" rtl="0" eaLnBrk="1" latinLnBrk="0" hangingPunct="1">
                        <a:defRPr sz="1800" kern="1200">
                          <a:solidFill>
                            <a:schemeClr val="tx1"/>
                          </a:solidFill>
                          <a:latin typeface="Arial" panose="020B0604020202020204"/>
                          <a:ea typeface="宋体" panose="02010600030101010101" pitchFamily="2" charset="-122"/>
                        </a:defRPr>
                      </a:lvl5pPr>
                      <a:lvl6pPr marL="2286000" algn="l" defTabSz="914400" rtl="0" eaLnBrk="1" latinLnBrk="0" hangingPunct="1">
                        <a:defRPr sz="1800" kern="1200">
                          <a:solidFill>
                            <a:schemeClr val="tx1"/>
                          </a:solidFill>
                          <a:latin typeface="Arial" panose="020B0604020202020204"/>
                          <a:ea typeface="宋体" panose="02010600030101010101" pitchFamily="2" charset="-122"/>
                        </a:defRPr>
                      </a:lvl6pPr>
                      <a:lvl7pPr marL="2743200" algn="l" defTabSz="914400" rtl="0" eaLnBrk="1" latinLnBrk="0" hangingPunct="1">
                        <a:defRPr sz="1800" kern="1200">
                          <a:solidFill>
                            <a:schemeClr val="tx1"/>
                          </a:solidFill>
                          <a:latin typeface="Arial" panose="020B0604020202020204"/>
                          <a:ea typeface="宋体" panose="02010600030101010101" pitchFamily="2" charset="-122"/>
                        </a:defRPr>
                      </a:lvl7pPr>
                      <a:lvl8pPr marL="3200400" algn="l" defTabSz="914400" rtl="0" eaLnBrk="1" latinLnBrk="0" hangingPunct="1">
                        <a:defRPr sz="1800" kern="1200">
                          <a:solidFill>
                            <a:schemeClr val="tx1"/>
                          </a:solidFill>
                          <a:latin typeface="Arial" panose="020B0604020202020204"/>
                          <a:ea typeface="宋体" panose="02010600030101010101" pitchFamily="2" charset="-122"/>
                        </a:defRPr>
                      </a:lvl8pPr>
                      <a:lvl9pPr marL="3657600" algn="l" defTabSz="914400" rtl="0" eaLnBrk="1" latinLnBrk="0" hangingPunct="1">
                        <a:defRPr sz="180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900" b="0" i="0" u="none" strike="noStrike" kern="1200" cap="none" normalizeH="0" baseline="0" dirty="0">
                          <a:ln>
                            <a:noFill/>
                          </a:ln>
                          <a:solidFill>
                            <a:srgbClr val="F11F0F"/>
                          </a:solidFill>
                          <a:effectLst/>
                          <a:latin typeface="+mn-ea"/>
                          <a:ea typeface="+mn-ea"/>
                          <a:cs typeface="+mn-cs"/>
                        </a:rPr>
                        <a:t>南山</a:t>
                      </a:r>
                    </a:p>
                  </a:txBody>
                  <a:tcPr marL="91441" marR="91441"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panose="020B0604020202020204"/>
                          <a:ea typeface="宋体" panose="02010600030101010101" pitchFamily="2" charset="-122"/>
                        </a:defRPr>
                      </a:lvl1pPr>
                      <a:lvl2pPr marL="457200" algn="l" defTabSz="914400" rtl="0" eaLnBrk="1" latinLnBrk="0" hangingPunct="1">
                        <a:defRPr sz="1800" kern="1200">
                          <a:solidFill>
                            <a:schemeClr val="tx1"/>
                          </a:solidFill>
                          <a:latin typeface="Arial" panose="020B0604020202020204"/>
                          <a:ea typeface="宋体" panose="02010600030101010101" pitchFamily="2" charset="-122"/>
                        </a:defRPr>
                      </a:lvl2pPr>
                      <a:lvl3pPr marL="914400" algn="l" defTabSz="914400" rtl="0" eaLnBrk="1" latinLnBrk="0" hangingPunct="1">
                        <a:defRPr sz="1800" kern="1200">
                          <a:solidFill>
                            <a:schemeClr val="tx1"/>
                          </a:solidFill>
                          <a:latin typeface="Arial" panose="020B0604020202020204"/>
                          <a:ea typeface="宋体" panose="02010600030101010101" pitchFamily="2" charset="-122"/>
                        </a:defRPr>
                      </a:lvl3pPr>
                      <a:lvl4pPr marL="1371600" algn="l" defTabSz="914400" rtl="0" eaLnBrk="1" latinLnBrk="0" hangingPunct="1">
                        <a:defRPr sz="1800" kern="1200">
                          <a:solidFill>
                            <a:schemeClr val="tx1"/>
                          </a:solidFill>
                          <a:latin typeface="Arial" panose="020B0604020202020204"/>
                          <a:ea typeface="宋体" panose="02010600030101010101" pitchFamily="2" charset="-122"/>
                        </a:defRPr>
                      </a:lvl4pPr>
                      <a:lvl5pPr marL="1828800" algn="l" defTabSz="914400" rtl="0" eaLnBrk="1" latinLnBrk="0" hangingPunct="1">
                        <a:defRPr sz="1800" kern="1200">
                          <a:solidFill>
                            <a:schemeClr val="tx1"/>
                          </a:solidFill>
                          <a:latin typeface="Arial" panose="020B0604020202020204"/>
                          <a:ea typeface="宋体" panose="02010600030101010101" pitchFamily="2" charset="-122"/>
                        </a:defRPr>
                      </a:lvl5pPr>
                      <a:lvl6pPr marL="2286000" algn="l" defTabSz="914400" rtl="0" eaLnBrk="1" latinLnBrk="0" hangingPunct="1">
                        <a:defRPr sz="1800" kern="1200">
                          <a:solidFill>
                            <a:schemeClr val="tx1"/>
                          </a:solidFill>
                          <a:latin typeface="Arial" panose="020B0604020202020204"/>
                          <a:ea typeface="宋体" panose="02010600030101010101" pitchFamily="2" charset="-122"/>
                        </a:defRPr>
                      </a:lvl6pPr>
                      <a:lvl7pPr marL="2743200" algn="l" defTabSz="914400" rtl="0" eaLnBrk="1" latinLnBrk="0" hangingPunct="1">
                        <a:defRPr sz="1800" kern="1200">
                          <a:solidFill>
                            <a:schemeClr val="tx1"/>
                          </a:solidFill>
                          <a:latin typeface="Arial" panose="020B0604020202020204"/>
                          <a:ea typeface="宋体" panose="02010600030101010101" pitchFamily="2" charset="-122"/>
                        </a:defRPr>
                      </a:lvl7pPr>
                      <a:lvl8pPr marL="3200400" algn="l" defTabSz="914400" rtl="0" eaLnBrk="1" latinLnBrk="0" hangingPunct="1">
                        <a:defRPr sz="1800" kern="1200">
                          <a:solidFill>
                            <a:schemeClr val="tx1"/>
                          </a:solidFill>
                          <a:latin typeface="Arial" panose="020B0604020202020204"/>
                          <a:ea typeface="宋体" panose="02010600030101010101" pitchFamily="2" charset="-122"/>
                        </a:defRPr>
                      </a:lvl8pPr>
                      <a:lvl9pPr marL="3657600" algn="l" defTabSz="914400" rtl="0" eaLnBrk="1" latinLnBrk="0" hangingPunct="1">
                        <a:defRPr sz="180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900" b="0" i="0" u="none" strike="noStrike" kern="1200" cap="none" normalizeH="0" baseline="0" dirty="0">
                          <a:ln>
                            <a:noFill/>
                          </a:ln>
                          <a:solidFill>
                            <a:srgbClr val="F11F0F"/>
                          </a:solidFill>
                          <a:effectLst/>
                          <a:latin typeface="+mn-ea"/>
                          <a:ea typeface="+mn-ea"/>
                          <a:cs typeface="+mn-cs"/>
                        </a:rPr>
                        <a:t>湖南</a:t>
                      </a:r>
                    </a:p>
                  </a:txBody>
                  <a:tcPr marL="91441" marR="91441"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panose="020B0604020202020204"/>
                          <a:ea typeface="宋体" panose="02010600030101010101" pitchFamily="2" charset="-122"/>
                        </a:defRPr>
                      </a:lvl1pPr>
                      <a:lvl2pPr marL="457200" algn="l" defTabSz="914400" rtl="0" eaLnBrk="1" latinLnBrk="0" hangingPunct="1">
                        <a:defRPr sz="1800" kern="1200">
                          <a:solidFill>
                            <a:schemeClr val="tx1"/>
                          </a:solidFill>
                          <a:latin typeface="Arial" panose="020B0604020202020204"/>
                          <a:ea typeface="宋体" panose="02010600030101010101" pitchFamily="2" charset="-122"/>
                        </a:defRPr>
                      </a:lvl2pPr>
                      <a:lvl3pPr marL="914400" algn="l" defTabSz="914400" rtl="0" eaLnBrk="1" latinLnBrk="0" hangingPunct="1">
                        <a:defRPr sz="1800" kern="1200">
                          <a:solidFill>
                            <a:schemeClr val="tx1"/>
                          </a:solidFill>
                          <a:latin typeface="Arial" panose="020B0604020202020204"/>
                          <a:ea typeface="宋体" panose="02010600030101010101" pitchFamily="2" charset="-122"/>
                        </a:defRPr>
                      </a:lvl3pPr>
                      <a:lvl4pPr marL="1371600" algn="l" defTabSz="914400" rtl="0" eaLnBrk="1" latinLnBrk="0" hangingPunct="1">
                        <a:defRPr sz="1800" kern="1200">
                          <a:solidFill>
                            <a:schemeClr val="tx1"/>
                          </a:solidFill>
                          <a:latin typeface="Arial" panose="020B0604020202020204"/>
                          <a:ea typeface="宋体" panose="02010600030101010101" pitchFamily="2" charset="-122"/>
                        </a:defRPr>
                      </a:lvl4pPr>
                      <a:lvl5pPr marL="1828800" algn="l" defTabSz="914400" rtl="0" eaLnBrk="1" latinLnBrk="0" hangingPunct="1">
                        <a:defRPr sz="1800" kern="1200">
                          <a:solidFill>
                            <a:schemeClr val="tx1"/>
                          </a:solidFill>
                          <a:latin typeface="Arial" panose="020B0604020202020204"/>
                          <a:ea typeface="宋体" panose="02010600030101010101" pitchFamily="2" charset="-122"/>
                        </a:defRPr>
                      </a:lvl5pPr>
                      <a:lvl6pPr marL="2286000" algn="l" defTabSz="914400" rtl="0" eaLnBrk="1" latinLnBrk="0" hangingPunct="1">
                        <a:defRPr sz="1800" kern="1200">
                          <a:solidFill>
                            <a:schemeClr val="tx1"/>
                          </a:solidFill>
                          <a:latin typeface="Arial" panose="020B0604020202020204"/>
                          <a:ea typeface="宋体" panose="02010600030101010101" pitchFamily="2" charset="-122"/>
                        </a:defRPr>
                      </a:lvl6pPr>
                      <a:lvl7pPr marL="2743200" algn="l" defTabSz="914400" rtl="0" eaLnBrk="1" latinLnBrk="0" hangingPunct="1">
                        <a:defRPr sz="1800" kern="1200">
                          <a:solidFill>
                            <a:schemeClr val="tx1"/>
                          </a:solidFill>
                          <a:latin typeface="Arial" panose="020B0604020202020204"/>
                          <a:ea typeface="宋体" panose="02010600030101010101" pitchFamily="2" charset="-122"/>
                        </a:defRPr>
                      </a:lvl7pPr>
                      <a:lvl8pPr marL="3200400" algn="l" defTabSz="914400" rtl="0" eaLnBrk="1" latinLnBrk="0" hangingPunct="1">
                        <a:defRPr sz="1800" kern="1200">
                          <a:solidFill>
                            <a:schemeClr val="tx1"/>
                          </a:solidFill>
                          <a:latin typeface="Arial" panose="020B0604020202020204"/>
                          <a:ea typeface="宋体" panose="02010600030101010101" pitchFamily="2" charset="-122"/>
                        </a:defRPr>
                      </a:lvl8pPr>
                      <a:lvl9pPr marL="3657600" algn="l" defTabSz="914400" rtl="0" eaLnBrk="1" latinLnBrk="0" hangingPunct="1">
                        <a:defRPr sz="180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900" b="0" i="0" u="none" strike="noStrike" kern="1200" cap="none" normalizeH="0" baseline="0" dirty="0">
                          <a:ln>
                            <a:noFill/>
                          </a:ln>
                          <a:solidFill>
                            <a:srgbClr val="F11F0F"/>
                          </a:solidFill>
                          <a:effectLst/>
                          <a:latin typeface="+mn-ea"/>
                          <a:ea typeface="+mn-ea"/>
                          <a:cs typeface="+mn-cs"/>
                        </a:rPr>
                        <a:t>袋</a:t>
                      </a:r>
                    </a:p>
                  </a:txBody>
                  <a:tcPr marL="91441" marR="91441"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panose="020B0604020202020204"/>
                          <a:ea typeface="宋体" panose="02010600030101010101" pitchFamily="2" charset="-122"/>
                        </a:defRPr>
                      </a:lvl1pPr>
                      <a:lvl2pPr marL="457200" algn="l" defTabSz="914400" rtl="0" eaLnBrk="1" latinLnBrk="0" hangingPunct="1">
                        <a:defRPr sz="1800" kern="1200">
                          <a:solidFill>
                            <a:schemeClr val="tx1"/>
                          </a:solidFill>
                          <a:latin typeface="Arial" panose="020B0604020202020204"/>
                          <a:ea typeface="宋体" panose="02010600030101010101" pitchFamily="2" charset="-122"/>
                        </a:defRPr>
                      </a:lvl2pPr>
                      <a:lvl3pPr marL="914400" algn="l" defTabSz="914400" rtl="0" eaLnBrk="1" latinLnBrk="0" hangingPunct="1">
                        <a:defRPr sz="1800" kern="1200">
                          <a:solidFill>
                            <a:schemeClr val="tx1"/>
                          </a:solidFill>
                          <a:latin typeface="Arial" panose="020B0604020202020204"/>
                          <a:ea typeface="宋体" panose="02010600030101010101" pitchFamily="2" charset="-122"/>
                        </a:defRPr>
                      </a:lvl3pPr>
                      <a:lvl4pPr marL="1371600" algn="l" defTabSz="914400" rtl="0" eaLnBrk="1" latinLnBrk="0" hangingPunct="1">
                        <a:defRPr sz="1800" kern="1200">
                          <a:solidFill>
                            <a:schemeClr val="tx1"/>
                          </a:solidFill>
                          <a:latin typeface="Arial" panose="020B0604020202020204"/>
                          <a:ea typeface="宋体" panose="02010600030101010101" pitchFamily="2" charset="-122"/>
                        </a:defRPr>
                      </a:lvl4pPr>
                      <a:lvl5pPr marL="1828800" algn="l" defTabSz="914400" rtl="0" eaLnBrk="1" latinLnBrk="0" hangingPunct="1">
                        <a:defRPr sz="1800" kern="1200">
                          <a:solidFill>
                            <a:schemeClr val="tx1"/>
                          </a:solidFill>
                          <a:latin typeface="Arial" panose="020B0604020202020204"/>
                          <a:ea typeface="宋体" panose="02010600030101010101" pitchFamily="2" charset="-122"/>
                        </a:defRPr>
                      </a:lvl5pPr>
                      <a:lvl6pPr marL="2286000" algn="l" defTabSz="914400" rtl="0" eaLnBrk="1" latinLnBrk="0" hangingPunct="1">
                        <a:defRPr sz="1800" kern="1200">
                          <a:solidFill>
                            <a:schemeClr val="tx1"/>
                          </a:solidFill>
                          <a:latin typeface="Arial" panose="020B0604020202020204"/>
                          <a:ea typeface="宋体" panose="02010600030101010101" pitchFamily="2" charset="-122"/>
                        </a:defRPr>
                      </a:lvl6pPr>
                      <a:lvl7pPr marL="2743200" algn="l" defTabSz="914400" rtl="0" eaLnBrk="1" latinLnBrk="0" hangingPunct="1">
                        <a:defRPr sz="1800" kern="1200">
                          <a:solidFill>
                            <a:schemeClr val="tx1"/>
                          </a:solidFill>
                          <a:latin typeface="Arial" panose="020B0604020202020204"/>
                          <a:ea typeface="宋体" panose="02010600030101010101" pitchFamily="2" charset="-122"/>
                        </a:defRPr>
                      </a:lvl7pPr>
                      <a:lvl8pPr marL="3200400" algn="l" defTabSz="914400" rtl="0" eaLnBrk="1" latinLnBrk="0" hangingPunct="1">
                        <a:defRPr sz="1800" kern="1200">
                          <a:solidFill>
                            <a:schemeClr val="tx1"/>
                          </a:solidFill>
                          <a:latin typeface="Arial" panose="020B0604020202020204"/>
                          <a:ea typeface="宋体" panose="02010600030101010101" pitchFamily="2" charset="-122"/>
                        </a:defRPr>
                      </a:lvl8pPr>
                      <a:lvl9pPr marL="3657600" algn="l" defTabSz="914400" rtl="0" eaLnBrk="1" latinLnBrk="0" hangingPunct="1">
                        <a:defRPr sz="180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altLang="zh-CN" sz="900" b="0" i="0" u="none" strike="noStrike" kern="1200" cap="none" normalizeH="0" baseline="0" dirty="0">
                          <a:ln>
                            <a:noFill/>
                          </a:ln>
                          <a:solidFill>
                            <a:srgbClr val="F11F0F"/>
                          </a:solidFill>
                          <a:effectLst/>
                          <a:latin typeface="+mn-ea"/>
                          <a:ea typeface="+mn-ea"/>
                          <a:cs typeface="+mn-cs"/>
                        </a:rPr>
                        <a:t>36</a:t>
                      </a:r>
                    </a:p>
                  </a:txBody>
                  <a:tcPr marL="91441" marR="91441"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9117">
                <a:tc>
                  <a:txBody>
                    <a:bodyPr/>
                    <a:lstStyle>
                      <a:lvl1pPr marL="0" algn="l" defTabSz="914400" rtl="0" eaLnBrk="1" latinLnBrk="0" hangingPunct="1">
                        <a:defRPr sz="1800" kern="1200">
                          <a:solidFill>
                            <a:schemeClr val="tx1"/>
                          </a:solidFill>
                          <a:latin typeface="Arial" panose="020B0604020202020204"/>
                          <a:ea typeface="宋体" panose="02010600030101010101" pitchFamily="2" charset="-122"/>
                        </a:defRPr>
                      </a:lvl1pPr>
                      <a:lvl2pPr marL="457200" algn="l" defTabSz="914400" rtl="0" eaLnBrk="1" latinLnBrk="0" hangingPunct="1">
                        <a:defRPr sz="1800" kern="1200">
                          <a:solidFill>
                            <a:schemeClr val="tx1"/>
                          </a:solidFill>
                          <a:latin typeface="Arial" panose="020B0604020202020204"/>
                          <a:ea typeface="宋体" panose="02010600030101010101" pitchFamily="2" charset="-122"/>
                        </a:defRPr>
                      </a:lvl2pPr>
                      <a:lvl3pPr marL="914400" algn="l" defTabSz="914400" rtl="0" eaLnBrk="1" latinLnBrk="0" hangingPunct="1">
                        <a:defRPr sz="1800" kern="1200">
                          <a:solidFill>
                            <a:schemeClr val="tx1"/>
                          </a:solidFill>
                          <a:latin typeface="Arial" panose="020B0604020202020204"/>
                          <a:ea typeface="宋体" panose="02010600030101010101" pitchFamily="2" charset="-122"/>
                        </a:defRPr>
                      </a:lvl3pPr>
                      <a:lvl4pPr marL="1371600" algn="l" defTabSz="914400" rtl="0" eaLnBrk="1" latinLnBrk="0" hangingPunct="1">
                        <a:defRPr sz="1800" kern="1200">
                          <a:solidFill>
                            <a:schemeClr val="tx1"/>
                          </a:solidFill>
                          <a:latin typeface="Arial" panose="020B0604020202020204"/>
                          <a:ea typeface="宋体" panose="02010600030101010101" pitchFamily="2" charset="-122"/>
                        </a:defRPr>
                      </a:lvl4pPr>
                      <a:lvl5pPr marL="1828800" algn="l" defTabSz="914400" rtl="0" eaLnBrk="1" latinLnBrk="0" hangingPunct="1">
                        <a:defRPr sz="1800" kern="1200">
                          <a:solidFill>
                            <a:schemeClr val="tx1"/>
                          </a:solidFill>
                          <a:latin typeface="Arial" panose="020B0604020202020204"/>
                          <a:ea typeface="宋体" panose="02010600030101010101" pitchFamily="2" charset="-122"/>
                        </a:defRPr>
                      </a:lvl5pPr>
                      <a:lvl6pPr marL="2286000" algn="l" defTabSz="914400" rtl="0" eaLnBrk="1" latinLnBrk="0" hangingPunct="1">
                        <a:defRPr sz="1800" kern="1200">
                          <a:solidFill>
                            <a:schemeClr val="tx1"/>
                          </a:solidFill>
                          <a:latin typeface="Arial" panose="020B0604020202020204"/>
                          <a:ea typeface="宋体" panose="02010600030101010101" pitchFamily="2" charset="-122"/>
                        </a:defRPr>
                      </a:lvl6pPr>
                      <a:lvl7pPr marL="2743200" algn="l" defTabSz="914400" rtl="0" eaLnBrk="1" latinLnBrk="0" hangingPunct="1">
                        <a:defRPr sz="1800" kern="1200">
                          <a:solidFill>
                            <a:schemeClr val="tx1"/>
                          </a:solidFill>
                          <a:latin typeface="Arial" panose="020B0604020202020204"/>
                          <a:ea typeface="宋体" panose="02010600030101010101" pitchFamily="2" charset="-122"/>
                        </a:defRPr>
                      </a:lvl7pPr>
                      <a:lvl8pPr marL="3200400" algn="l" defTabSz="914400" rtl="0" eaLnBrk="1" latinLnBrk="0" hangingPunct="1">
                        <a:defRPr sz="1800" kern="1200">
                          <a:solidFill>
                            <a:schemeClr val="tx1"/>
                          </a:solidFill>
                          <a:latin typeface="Arial" panose="020B0604020202020204"/>
                          <a:ea typeface="宋体" panose="02010600030101010101" pitchFamily="2" charset="-122"/>
                        </a:defRPr>
                      </a:lvl8pPr>
                      <a:lvl9pPr marL="3657600" algn="l" defTabSz="914400" rtl="0" eaLnBrk="1" latinLnBrk="0" hangingPunct="1">
                        <a:defRPr sz="180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altLang="zh-CN" sz="900" b="0" i="0" u="none" strike="noStrike" kern="1200" cap="none" normalizeH="0" baseline="0" dirty="0">
                          <a:ln>
                            <a:noFill/>
                          </a:ln>
                          <a:solidFill>
                            <a:srgbClr val="0000FF"/>
                          </a:solidFill>
                          <a:effectLst/>
                          <a:latin typeface="+mn-ea"/>
                          <a:ea typeface="+mn-ea"/>
                          <a:cs typeface="+mn-cs"/>
                        </a:rPr>
                        <a:t>09002</a:t>
                      </a:r>
                    </a:p>
                  </a:txBody>
                  <a:tcPr marL="91441" marR="91441" marT="45705" marB="45705" horzOverflow="overflow">
                    <a:lnL w="12700" cap="flat" cmpd="sng" algn="ctr">
                      <a:solidFill>
                        <a:srgbClr val="003366"/>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panose="020B0604020202020204"/>
                          <a:ea typeface="宋体" panose="02010600030101010101" pitchFamily="2" charset="-122"/>
                        </a:defRPr>
                      </a:lvl1pPr>
                      <a:lvl2pPr marL="457200" algn="l" defTabSz="914400" rtl="0" eaLnBrk="1" latinLnBrk="0" hangingPunct="1">
                        <a:defRPr sz="1800" kern="1200">
                          <a:solidFill>
                            <a:schemeClr val="tx1"/>
                          </a:solidFill>
                          <a:latin typeface="Arial" panose="020B0604020202020204"/>
                          <a:ea typeface="宋体" panose="02010600030101010101" pitchFamily="2" charset="-122"/>
                        </a:defRPr>
                      </a:lvl2pPr>
                      <a:lvl3pPr marL="914400" algn="l" defTabSz="914400" rtl="0" eaLnBrk="1" latinLnBrk="0" hangingPunct="1">
                        <a:defRPr sz="1800" kern="1200">
                          <a:solidFill>
                            <a:schemeClr val="tx1"/>
                          </a:solidFill>
                          <a:latin typeface="Arial" panose="020B0604020202020204"/>
                          <a:ea typeface="宋体" panose="02010600030101010101" pitchFamily="2" charset="-122"/>
                        </a:defRPr>
                      </a:lvl3pPr>
                      <a:lvl4pPr marL="1371600" algn="l" defTabSz="914400" rtl="0" eaLnBrk="1" latinLnBrk="0" hangingPunct="1">
                        <a:defRPr sz="1800" kern="1200">
                          <a:solidFill>
                            <a:schemeClr val="tx1"/>
                          </a:solidFill>
                          <a:latin typeface="Arial" panose="020B0604020202020204"/>
                          <a:ea typeface="宋体" panose="02010600030101010101" pitchFamily="2" charset="-122"/>
                        </a:defRPr>
                      </a:lvl4pPr>
                      <a:lvl5pPr marL="1828800" algn="l" defTabSz="914400" rtl="0" eaLnBrk="1" latinLnBrk="0" hangingPunct="1">
                        <a:defRPr sz="1800" kern="1200">
                          <a:solidFill>
                            <a:schemeClr val="tx1"/>
                          </a:solidFill>
                          <a:latin typeface="Arial" panose="020B0604020202020204"/>
                          <a:ea typeface="宋体" panose="02010600030101010101" pitchFamily="2" charset="-122"/>
                        </a:defRPr>
                      </a:lvl5pPr>
                      <a:lvl6pPr marL="2286000" algn="l" defTabSz="914400" rtl="0" eaLnBrk="1" latinLnBrk="0" hangingPunct="1">
                        <a:defRPr sz="1800" kern="1200">
                          <a:solidFill>
                            <a:schemeClr val="tx1"/>
                          </a:solidFill>
                          <a:latin typeface="Arial" panose="020B0604020202020204"/>
                          <a:ea typeface="宋体" panose="02010600030101010101" pitchFamily="2" charset="-122"/>
                        </a:defRPr>
                      </a:lvl6pPr>
                      <a:lvl7pPr marL="2743200" algn="l" defTabSz="914400" rtl="0" eaLnBrk="1" latinLnBrk="0" hangingPunct="1">
                        <a:defRPr sz="1800" kern="1200">
                          <a:solidFill>
                            <a:schemeClr val="tx1"/>
                          </a:solidFill>
                          <a:latin typeface="Arial" panose="020B0604020202020204"/>
                          <a:ea typeface="宋体" panose="02010600030101010101" pitchFamily="2" charset="-122"/>
                        </a:defRPr>
                      </a:lvl7pPr>
                      <a:lvl8pPr marL="3200400" algn="l" defTabSz="914400" rtl="0" eaLnBrk="1" latinLnBrk="0" hangingPunct="1">
                        <a:defRPr sz="1800" kern="1200">
                          <a:solidFill>
                            <a:schemeClr val="tx1"/>
                          </a:solidFill>
                          <a:latin typeface="Arial" panose="020B0604020202020204"/>
                          <a:ea typeface="宋体" panose="02010600030101010101" pitchFamily="2" charset="-122"/>
                        </a:defRPr>
                      </a:lvl8pPr>
                      <a:lvl9pPr marL="3657600" algn="l" defTabSz="914400" rtl="0" eaLnBrk="1" latinLnBrk="0" hangingPunct="1">
                        <a:defRPr sz="180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900" b="0" i="0" u="none" strike="noStrike" kern="1200" cap="none" normalizeH="0" baseline="0" dirty="0">
                          <a:ln>
                            <a:noFill/>
                          </a:ln>
                          <a:solidFill>
                            <a:srgbClr val="0000FF"/>
                          </a:solidFill>
                          <a:effectLst/>
                          <a:latin typeface="+mn-ea"/>
                          <a:ea typeface="+mn-ea"/>
                          <a:cs typeface="+mn-cs"/>
                        </a:rPr>
                        <a:t>蒙牛</a:t>
                      </a:r>
                    </a:p>
                  </a:txBody>
                  <a:tcPr marL="91441" marR="91441"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panose="020B0604020202020204"/>
                          <a:ea typeface="宋体" panose="02010600030101010101" pitchFamily="2" charset="-122"/>
                        </a:defRPr>
                      </a:lvl1pPr>
                      <a:lvl2pPr marL="457200" algn="l" defTabSz="914400" rtl="0" eaLnBrk="1" latinLnBrk="0" hangingPunct="1">
                        <a:defRPr sz="1800" kern="1200">
                          <a:solidFill>
                            <a:schemeClr val="tx1"/>
                          </a:solidFill>
                          <a:latin typeface="Arial" panose="020B0604020202020204"/>
                          <a:ea typeface="宋体" panose="02010600030101010101" pitchFamily="2" charset="-122"/>
                        </a:defRPr>
                      </a:lvl2pPr>
                      <a:lvl3pPr marL="914400" algn="l" defTabSz="914400" rtl="0" eaLnBrk="1" latinLnBrk="0" hangingPunct="1">
                        <a:defRPr sz="1800" kern="1200">
                          <a:solidFill>
                            <a:schemeClr val="tx1"/>
                          </a:solidFill>
                          <a:latin typeface="Arial" panose="020B0604020202020204"/>
                          <a:ea typeface="宋体" panose="02010600030101010101" pitchFamily="2" charset="-122"/>
                        </a:defRPr>
                      </a:lvl3pPr>
                      <a:lvl4pPr marL="1371600" algn="l" defTabSz="914400" rtl="0" eaLnBrk="1" latinLnBrk="0" hangingPunct="1">
                        <a:defRPr sz="1800" kern="1200">
                          <a:solidFill>
                            <a:schemeClr val="tx1"/>
                          </a:solidFill>
                          <a:latin typeface="Arial" panose="020B0604020202020204"/>
                          <a:ea typeface="宋体" panose="02010600030101010101" pitchFamily="2" charset="-122"/>
                        </a:defRPr>
                      </a:lvl4pPr>
                      <a:lvl5pPr marL="1828800" algn="l" defTabSz="914400" rtl="0" eaLnBrk="1" latinLnBrk="0" hangingPunct="1">
                        <a:defRPr sz="1800" kern="1200">
                          <a:solidFill>
                            <a:schemeClr val="tx1"/>
                          </a:solidFill>
                          <a:latin typeface="Arial" panose="020B0604020202020204"/>
                          <a:ea typeface="宋体" panose="02010600030101010101" pitchFamily="2" charset="-122"/>
                        </a:defRPr>
                      </a:lvl5pPr>
                      <a:lvl6pPr marL="2286000" algn="l" defTabSz="914400" rtl="0" eaLnBrk="1" latinLnBrk="0" hangingPunct="1">
                        <a:defRPr sz="1800" kern="1200">
                          <a:solidFill>
                            <a:schemeClr val="tx1"/>
                          </a:solidFill>
                          <a:latin typeface="Arial" panose="020B0604020202020204"/>
                          <a:ea typeface="宋体" panose="02010600030101010101" pitchFamily="2" charset="-122"/>
                        </a:defRPr>
                      </a:lvl6pPr>
                      <a:lvl7pPr marL="2743200" algn="l" defTabSz="914400" rtl="0" eaLnBrk="1" latinLnBrk="0" hangingPunct="1">
                        <a:defRPr sz="1800" kern="1200">
                          <a:solidFill>
                            <a:schemeClr val="tx1"/>
                          </a:solidFill>
                          <a:latin typeface="Arial" panose="020B0604020202020204"/>
                          <a:ea typeface="宋体" panose="02010600030101010101" pitchFamily="2" charset="-122"/>
                        </a:defRPr>
                      </a:lvl7pPr>
                      <a:lvl8pPr marL="3200400" algn="l" defTabSz="914400" rtl="0" eaLnBrk="1" latinLnBrk="0" hangingPunct="1">
                        <a:defRPr sz="1800" kern="1200">
                          <a:solidFill>
                            <a:schemeClr val="tx1"/>
                          </a:solidFill>
                          <a:latin typeface="Arial" panose="020B0604020202020204"/>
                          <a:ea typeface="宋体" panose="02010600030101010101" pitchFamily="2" charset="-122"/>
                        </a:defRPr>
                      </a:lvl8pPr>
                      <a:lvl9pPr marL="3657600" algn="l" defTabSz="914400" rtl="0" eaLnBrk="1" latinLnBrk="0" hangingPunct="1">
                        <a:defRPr sz="180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900" b="0" i="0" u="none" strike="noStrike" kern="1200" cap="none" normalizeH="0" baseline="0" dirty="0">
                          <a:ln>
                            <a:noFill/>
                          </a:ln>
                          <a:solidFill>
                            <a:srgbClr val="0000FF"/>
                          </a:solidFill>
                          <a:effectLst/>
                          <a:latin typeface="+mn-ea"/>
                          <a:ea typeface="+mn-ea"/>
                          <a:cs typeface="+mn-cs"/>
                        </a:rPr>
                        <a:t>安徽</a:t>
                      </a:r>
                    </a:p>
                  </a:txBody>
                  <a:tcPr marL="91441" marR="91441"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panose="020B0604020202020204"/>
                          <a:ea typeface="宋体" panose="02010600030101010101" pitchFamily="2" charset="-122"/>
                        </a:defRPr>
                      </a:lvl1pPr>
                      <a:lvl2pPr marL="457200" algn="l" defTabSz="914400" rtl="0" eaLnBrk="1" latinLnBrk="0" hangingPunct="1">
                        <a:defRPr sz="1800" kern="1200">
                          <a:solidFill>
                            <a:schemeClr val="tx1"/>
                          </a:solidFill>
                          <a:latin typeface="Arial" panose="020B0604020202020204"/>
                          <a:ea typeface="宋体" panose="02010600030101010101" pitchFamily="2" charset="-122"/>
                        </a:defRPr>
                      </a:lvl2pPr>
                      <a:lvl3pPr marL="914400" algn="l" defTabSz="914400" rtl="0" eaLnBrk="1" latinLnBrk="0" hangingPunct="1">
                        <a:defRPr sz="1800" kern="1200">
                          <a:solidFill>
                            <a:schemeClr val="tx1"/>
                          </a:solidFill>
                          <a:latin typeface="Arial" panose="020B0604020202020204"/>
                          <a:ea typeface="宋体" panose="02010600030101010101" pitchFamily="2" charset="-122"/>
                        </a:defRPr>
                      </a:lvl3pPr>
                      <a:lvl4pPr marL="1371600" algn="l" defTabSz="914400" rtl="0" eaLnBrk="1" latinLnBrk="0" hangingPunct="1">
                        <a:defRPr sz="1800" kern="1200">
                          <a:solidFill>
                            <a:schemeClr val="tx1"/>
                          </a:solidFill>
                          <a:latin typeface="Arial" panose="020B0604020202020204"/>
                          <a:ea typeface="宋体" panose="02010600030101010101" pitchFamily="2" charset="-122"/>
                        </a:defRPr>
                      </a:lvl4pPr>
                      <a:lvl5pPr marL="1828800" algn="l" defTabSz="914400" rtl="0" eaLnBrk="1" latinLnBrk="0" hangingPunct="1">
                        <a:defRPr sz="1800" kern="1200">
                          <a:solidFill>
                            <a:schemeClr val="tx1"/>
                          </a:solidFill>
                          <a:latin typeface="Arial" panose="020B0604020202020204"/>
                          <a:ea typeface="宋体" panose="02010600030101010101" pitchFamily="2" charset="-122"/>
                        </a:defRPr>
                      </a:lvl5pPr>
                      <a:lvl6pPr marL="2286000" algn="l" defTabSz="914400" rtl="0" eaLnBrk="1" latinLnBrk="0" hangingPunct="1">
                        <a:defRPr sz="1800" kern="1200">
                          <a:solidFill>
                            <a:schemeClr val="tx1"/>
                          </a:solidFill>
                          <a:latin typeface="Arial" panose="020B0604020202020204"/>
                          <a:ea typeface="宋体" panose="02010600030101010101" pitchFamily="2" charset="-122"/>
                        </a:defRPr>
                      </a:lvl6pPr>
                      <a:lvl7pPr marL="2743200" algn="l" defTabSz="914400" rtl="0" eaLnBrk="1" latinLnBrk="0" hangingPunct="1">
                        <a:defRPr sz="1800" kern="1200">
                          <a:solidFill>
                            <a:schemeClr val="tx1"/>
                          </a:solidFill>
                          <a:latin typeface="Arial" panose="020B0604020202020204"/>
                          <a:ea typeface="宋体" panose="02010600030101010101" pitchFamily="2" charset="-122"/>
                        </a:defRPr>
                      </a:lvl7pPr>
                      <a:lvl8pPr marL="3200400" algn="l" defTabSz="914400" rtl="0" eaLnBrk="1" latinLnBrk="0" hangingPunct="1">
                        <a:defRPr sz="1800" kern="1200">
                          <a:solidFill>
                            <a:schemeClr val="tx1"/>
                          </a:solidFill>
                          <a:latin typeface="Arial" panose="020B0604020202020204"/>
                          <a:ea typeface="宋体" panose="02010600030101010101" pitchFamily="2" charset="-122"/>
                        </a:defRPr>
                      </a:lvl8pPr>
                      <a:lvl9pPr marL="3657600" algn="l" defTabSz="914400" rtl="0" eaLnBrk="1" latinLnBrk="0" hangingPunct="1">
                        <a:defRPr sz="180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900" b="0" i="0" u="none" strike="noStrike" kern="1200" cap="none" normalizeH="0" baseline="0" dirty="0">
                          <a:ln>
                            <a:noFill/>
                          </a:ln>
                          <a:solidFill>
                            <a:srgbClr val="0000FF"/>
                          </a:solidFill>
                          <a:effectLst/>
                          <a:latin typeface="+mn-ea"/>
                          <a:ea typeface="+mn-ea"/>
                          <a:cs typeface="+mn-cs"/>
                        </a:rPr>
                        <a:t>袋</a:t>
                      </a:r>
                    </a:p>
                  </a:txBody>
                  <a:tcPr marL="91441" marR="91441"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panose="020B0604020202020204"/>
                          <a:ea typeface="宋体" panose="02010600030101010101" pitchFamily="2" charset="-122"/>
                        </a:defRPr>
                      </a:lvl1pPr>
                      <a:lvl2pPr marL="457200" algn="l" defTabSz="914400" rtl="0" eaLnBrk="1" latinLnBrk="0" hangingPunct="1">
                        <a:defRPr sz="1800" kern="1200">
                          <a:solidFill>
                            <a:schemeClr val="tx1"/>
                          </a:solidFill>
                          <a:latin typeface="Arial" panose="020B0604020202020204"/>
                          <a:ea typeface="宋体" panose="02010600030101010101" pitchFamily="2" charset="-122"/>
                        </a:defRPr>
                      </a:lvl2pPr>
                      <a:lvl3pPr marL="914400" algn="l" defTabSz="914400" rtl="0" eaLnBrk="1" latinLnBrk="0" hangingPunct="1">
                        <a:defRPr sz="1800" kern="1200">
                          <a:solidFill>
                            <a:schemeClr val="tx1"/>
                          </a:solidFill>
                          <a:latin typeface="Arial" panose="020B0604020202020204"/>
                          <a:ea typeface="宋体" panose="02010600030101010101" pitchFamily="2" charset="-122"/>
                        </a:defRPr>
                      </a:lvl3pPr>
                      <a:lvl4pPr marL="1371600" algn="l" defTabSz="914400" rtl="0" eaLnBrk="1" latinLnBrk="0" hangingPunct="1">
                        <a:defRPr sz="1800" kern="1200">
                          <a:solidFill>
                            <a:schemeClr val="tx1"/>
                          </a:solidFill>
                          <a:latin typeface="Arial" panose="020B0604020202020204"/>
                          <a:ea typeface="宋体" panose="02010600030101010101" pitchFamily="2" charset="-122"/>
                        </a:defRPr>
                      </a:lvl4pPr>
                      <a:lvl5pPr marL="1828800" algn="l" defTabSz="914400" rtl="0" eaLnBrk="1" latinLnBrk="0" hangingPunct="1">
                        <a:defRPr sz="1800" kern="1200">
                          <a:solidFill>
                            <a:schemeClr val="tx1"/>
                          </a:solidFill>
                          <a:latin typeface="Arial" panose="020B0604020202020204"/>
                          <a:ea typeface="宋体" panose="02010600030101010101" pitchFamily="2" charset="-122"/>
                        </a:defRPr>
                      </a:lvl5pPr>
                      <a:lvl6pPr marL="2286000" algn="l" defTabSz="914400" rtl="0" eaLnBrk="1" latinLnBrk="0" hangingPunct="1">
                        <a:defRPr sz="1800" kern="1200">
                          <a:solidFill>
                            <a:schemeClr val="tx1"/>
                          </a:solidFill>
                          <a:latin typeface="Arial" panose="020B0604020202020204"/>
                          <a:ea typeface="宋体" panose="02010600030101010101" pitchFamily="2" charset="-122"/>
                        </a:defRPr>
                      </a:lvl6pPr>
                      <a:lvl7pPr marL="2743200" algn="l" defTabSz="914400" rtl="0" eaLnBrk="1" latinLnBrk="0" hangingPunct="1">
                        <a:defRPr sz="1800" kern="1200">
                          <a:solidFill>
                            <a:schemeClr val="tx1"/>
                          </a:solidFill>
                          <a:latin typeface="Arial" panose="020B0604020202020204"/>
                          <a:ea typeface="宋体" panose="02010600030101010101" pitchFamily="2" charset="-122"/>
                        </a:defRPr>
                      </a:lvl7pPr>
                      <a:lvl8pPr marL="3200400" algn="l" defTabSz="914400" rtl="0" eaLnBrk="1" latinLnBrk="0" hangingPunct="1">
                        <a:defRPr sz="1800" kern="1200">
                          <a:solidFill>
                            <a:schemeClr val="tx1"/>
                          </a:solidFill>
                          <a:latin typeface="Arial" panose="020B0604020202020204"/>
                          <a:ea typeface="宋体" panose="02010600030101010101" pitchFamily="2" charset="-122"/>
                        </a:defRPr>
                      </a:lvl8pPr>
                      <a:lvl9pPr marL="3657600" algn="l" defTabSz="914400" rtl="0" eaLnBrk="1" latinLnBrk="0" hangingPunct="1">
                        <a:defRPr sz="180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altLang="zh-CN" sz="900" b="0" i="0" u="none" strike="noStrike" kern="1200" cap="none" normalizeH="0" baseline="0" dirty="0">
                          <a:ln>
                            <a:noFill/>
                          </a:ln>
                          <a:solidFill>
                            <a:srgbClr val="0000FF"/>
                          </a:solidFill>
                          <a:effectLst/>
                          <a:latin typeface="+mn-ea"/>
                          <a:ea typeface="+mn-ea"/>
                          <a:cs typeface="+mn-cs"/>
                        </a:rPr>
                        <a:t>45</a:t>
                      </a:r>
                    </a:p>
                  </a:txBody>
                  <a:tcPr marL="91441" marR="91441"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9117">
                <a:tc>
                  <a:txBody>
                    <a:bodyPr/>
                    <a:lstStyle>
                      <a:lvl1pPr marL="0" algn="l" defTabSz="914400" rtl="0" eaLnBrk="1" latinLnBrk="0" hangingPunct="1">
                        <a:defRPr sz="1800" kern="1200">
                          <a:solidFill>
                            <a:schemeClr val="tx1"/>
                          </a:solidFill>
                          <a:latin typeface="Arial" panose="020B0604020202020204"/>
                          <a:ea typeface="宋体" panose="02010600030101010101" pitchFamily="2" charset="-122"/>
                        </a:defRPr>
                      </a:lvl1pPr>
                      <a:lvl2pPr marL="457200" algn="l" defTabSz="914400" rtl="0" eaLnBrk="1" latinLnBrk="0" hangingPunct="1">
                        <a:defRPr sz="1800" kern="1200">
                          <a:solidFill>
                            <a:schemeClr val="tx1"/>
                          </a:solidFill>
                          <a:latin typeface="Arial" panose="020B0604020202020204"/>
                          <a:ea typeface="宋体" panose="02010600030101010101" pitchFamily="2" charset="-122"/>
                        </a:defRPr>
                      </a:lvl2pPr>
                      <a:lvl3pPr marL="914400" algn="l" defTabSz="914400" rtl="0" eaLnBrk="1" latinLnBrk="0" hangingPunct="1">
                        <a:defRPr sz="1800" kern="1200">
                          <a:solidFill>
                            <a:schemeClr val="tx1"/>
                          </a:solidFill>
                          <a:latin typeface="Arial" panose="020B0604020202020204"/>
                          <a:ea typeface="宋体" panose="02010600030101010101" pitchFamily="2" charset="-122"/>
                        </a:defRPr>
                      </a:lvl3pPr>
                      <a:lvl4pPr marL="1371600" algn="l" defTabSz="914400" rtl="0" eaLnBrk="1" latinLnBrk="0" hangingPunct="1">
                        <a:defRPr sz="1800" kern="1200">
                          <a:solidFill>
                            <a:schemeClr val="tx1"/>
                          </a:solidFill>
                          <a:latin typeface="Arial" panose="020B0604020202020204"/>
                          <a:ea typeface="宋体" panose="02010600030101010101" pitchFamily="2" charset="-122"/>
                        </a:defRPr>
                      </a:lvl4pPr>
                      <a:lvl5pPr marL="1828800" algn="l" defTabSz="914400" rtl="0" eaLnBrk="1" latinLnBrk="0" hangingPunct="1">
                        <a:defRPr sz="1800" kern="1200">
                          <a:solidFill>
                            <a:schemeClr val="tx1"/>
                          </a:solidFill>
                          <a:latin typeface="Arial" panose="020B0604020202020204"/>
                          <a:ea typeface="宋体" panose="02010600030101010101" pitchFamily="2" charset="-122"/>
                        </a:defRPr>
                      </a:lvl5pPr>
                      <a:lvl6pPr marL="2286000" algn="l" defTabSz="914400" rtl="0" eaLnBrk="1" latinLnBrk="0" hangingPunct="1">
                        <a:defRPr sz="1800" kern="1200">
                          <a:solidFill>
                            <a:schemeClr val="tx1"/>
                          </a:solidFill>
                          <a:latin typeface="Arial" panose="020B0604020202020204"/>
                          <a:ea typeface="宋体" panose="02010600030101010101" pitchFamily="2" charset="-122"/>
                        </a:defRPr>
                      </a:lvl6pPr>
                      <a:lvl7pPr marL="2743200" algn="l" defTabSz="914400" rtl="0" eaLnBrk="1" latinLnBrk="0" hangingPunct="1">
                        <a:defRPr sz="1800" kern="1200">
                          <a:solidFill>
                            <a:schemeClr val="tx1"/>
                          </a:solidFill>
                          <a:latin typeface="Arial" panose="020B0604020202020204"/>
                          <a:ea typeface="宋体" panose="02010600030101010101" pitchFamily="2" charset="-122"/>
                        </a:defRPr>
                      </a:lvl7pPr>
                      <a:lvl8pPr marL="3200400" algn="l" defTabSz="914400" rtl="0" eaLnBrk="1" latinLnBrk="0" hangingPunct="1">
                        <a:defRPr sz="1800" kern="1200">
                          <a:solidFill>
                            <a:schemeClr val="tx1"/>
                          </a:solidFill>
                          <a:latin typeface="Arial" panose="020B0604020202020204"/>
                          <a:ea typeface="宋体" panose="02010600030101010101" pitchFamily="2" charset="-122"/>
                        </a:defRPr>
                      </a:lvl8pPr>
                      <a:lvl9pPr marL="3657600" algn="l" defTabSz="914400" rtl="0" eaLnBrk="1" latinLnBrk="0" hangingPunct="1">
                        <a:defRPr sz="180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altLang="zh-CN" sz="900" b="0" i="0" u="none" strike="noStrike" kern="1200" cap="none" normalizeH="0" baseline="0" dirty="0">
                          <a:ln>
                            <a:noFill/>
                          </a:ln>
                          <a:solidFill>
                            <a:srgbClr val="F11F0F"/>
                          </a:solidFill>
                          <a:effectLst/>
                          <a:latin typeface="+mn-ea"/>
                          <a:ea typeface="+mn-ea"/>
                          <a:cs typeface="+mn-cs"/>
                        </a:rPr>
                        <a:t>09003</a:t>
                      </a:r>
                    </a:p>
                  </a:txBody>
                  <a:tcPr marL="91441" marR="91441" marT="45705" marB="45705" horzOverflow="overflow">
                    <a:lnL w="12700" cap="flat" cmpd="sng" algn="ctr">
                      <a:solidFill>
                        <a:srgbClr val="003366"/>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panose="020B0604020202020204"/>
                          <a:ea typeface="宋体" panose="02010600030101010101" pitchFamily="2" charset="-122"/>
                        </a:defRPr>
                      </a:lvl1pPr>
                      <a:lvl2pPr marL="457200" algn="l" defTabSz="914400" rtl="0" eaLnBrk="1" latinLnBrk="0" hangingPunct="1">
                        <a:defRPr sz="1800" kern="1200">
                          <a:solidFill>
                            <a:schemeClr val="tx1"/>
                          </a:solidFill>
                          <a:latin typeface="Arial" panose="020B0604020202020204"/>
                          <a:ea typeface="宋体" panose="02010600030101010101" pitchFamily="2" charset="-122"/>
                        </a:defRPr>
                      </a:lvl2pPr>
                      <a:lvl3pPr marL="914400" algn="l" defTabSz="914400" rtl="0" eaLnBrk="1" latinLnBrk="0" hangingPunct="1">
                        <a:defRPr sz="1800" kern="1200">
                          <a:solidFill>
                            <a:schemeClr val="tx1"/>
                          </a:solidFill>
                          <a:latin typeface="Arial" panose="020B0604020202020204"/>
                          <a:ea typeface="宋体" panose="02010600030101010101" pitchFamily="2" charset="-122"/>
                        </a:defRPr>
                      </a:lvl3pPr>
                      <a:lvl4pPr marL="1371600" algn="l" defTabSz="914400" rtl="0" eaLnBrk="1" latinLnBrk="0" hangingPunct="1">
                        <a:defRPr sz="1800" kern="1200">
                          <a:solidFill>
                            <a:schemeClr val="tx1"/>
                          </a:solidFill>
                          <a:latin typeface="Arial" panose="020B0604020202020204"/>
                          <a:ea typeface="宋体" panose="02010600030101010101" pitchFamily="2" charset="-122"/>
                        </a:defRPr>
                      </a:lvl4pPr>
                      <a:lvl5pPr marL="1828800" algn="l" defTabSz="914400" rtl="0" eaLnBrk="1" latinLnBrk="0" hangingPunct="1">
                        <a:defRPr sz="1800" kern="1200">
                          <a:solidFill>
                            <a:schemeClr val="tx1"/>
                          </a:solidFill>
                          <a:latin typeface="Arial" panose="020B0604020202020204"/>
                          <a:ea typeface="宋体" panose="02010600030101010101" pitchFamily="2" charset="-122"/>
                        </a:defRPr>
                      </a:lvl5pPr>
                      <a:lvl6pPr marL="2286000" algn="l" defTabSz="914400" rtl="0" eaLnBrk="1" latinLnBrk="0" hangingPunct="1">
                        <a:defRPr sz="1800" kern="1200">
                          <a:solidFill>
                            <a:schemeClr val="tx1"/>
                          </a:solidFill>
                          <a:latin typeface="Arial" panose="020B0604020202020204"/>
                          <a:ea typeface="宋体" panose="02010600030101010101" pitchFamily="2" charset="-122"/>
                        </a:defRPr>
                      </a:lvl6pPr>
                      <a:lvl7pPr marL="2743200" algn="l" defTabSz="914400" rtl="0" eaLnBrk="1" latinLnBrk="0" hangingPunct="1">
                        <a:defRPr sz="1800" kern="1200">
                          <a:solidFill>
                            <a:schemeClr val="tx1"/>
                          </a:solidFill>
                          <a:latin typeface="Arial" panose="020B0604020202020204"/>
                          <a:ea typeface="宋体" panose="02010600030101010101" pitchFamily="2" charset="-122"/>
                        </a:defRPr>
                      </a:lvl7pPr>
                      <a:lvl8pPr marL="3200400" algn="l" defTabSz="914400" rtl="0" eaLnBrk="1" latinLnBrk="0" hangingPunct="1">
                        <a:defRPr sz="1800" kern="1200">
                          <a:solidFill>
                            <a:schemeClr val="tx1"/>
                          </a:solidFill>
                          <a:latin typeface="Arial" panose="020B0604020202020204"/>
                          <a:ea typeface="宋体" panose="02010600030101010101" pitchFamily="2" charset="-122"/>
                        </a:defRPr>
                      </a:lvl8pPr>
                      <a:lvl9pPr marL="3657600" algn="l" defTabSz="914400" rtl="0" eaLnBrk="1" latinLnBrk="0" hangingPunct="1">
                        <a:defRPr sz="180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900" b="0" i="0" u="none" strike="noStrike" kern="1200" cap="none" normalizeH="0" baseline="0" dirty="0">
                          <a:ln>
                            <a:noFill/>
                          </a:ln>
                          <a:solidFill>
                            <a:srgbClr val="F11F0F"/>
                          </a:solidFill>
                          <a:effectLst/>
                          <a:latin typeface="+mn-ea"/>
                          <a:ea typeface="+mn-ea"/>
                          <a:cs typeface="+mn-cs"/>
                        </a:rPr>
                        <a:t>光明</a:t>
                      </a:r>
                    </a:p>
                  </a:txBody>
                  <a:tcPr marL="91441" marR="91441"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panose="020B0604020202020204"/>
                          <a:ea typeface="宋体" panose="02010600030101010101" pitchFamily="2" charset="-122"/>
                        </a:defRPr>
                      </a:lvl1pPr>
                      <a:lvl2pPr marL="457200" algn="l" defTabSz="914400" rtl="0" eaLnBrk="1" latinLnBrk="0" hangingPunct="1">
                        <a:defRPr sz="1800" kern="1200">
                          <a:solidFill>
                            <a:schemeClr val="tx1"/>
                          </a:solidFill>
                          <a:latin typeface="Arial" panose="020B0604020202020204"/>
                          <a:ea typeface="宋体" panose="02010600030101010101" pitchFamily="2" charset="-122"/>
                        </a:defRPr>
                      </a:lvl2pPr>
                      <a:lvl3pPr marL="914400" algn="l" defTabSz="914400" rtl="0" eaLnBrk="1" latinLnBrk="0" hangingPunct="1">
                        <a:defRPr sz="1800" kern="1200">
                          <a:solidFill>
                            <a:schemeClr val="tx1"/>
                          </a:solidFill>
                          <a:latin typeface="Arial" panose="020B0604020202020204"/>
                          <a:ea typeface="宋体" panose="02010600030101010101" pitchFamily="2" charset="-122"/>
                        </a:defRPr>
                      </a:lvl3pPr>
                      <a:lvl4pPr marL="1371600" algn="l" defTabSz="914400" rtl="0" eaLnBrk="1" latinLnBrk="0" hangingPunct="1">
                        <a:defRPr sz="1800" kern="1200">
                          <a:solidFill>
                            <a:schemeClr val="tx1"/>
                          </a:solidFill>
                          <a:latin typeface="Arial" panose="020B0604020202020204"/>
                          <a:ea typeface="宋体" panose="02010600030101010101" pitchFamily="2" charset="-122"/>
                        </a:defRPr>
                      </a:lvl4pPr>
                      <a:lvl5pPr marL="1828800" algn="l" defTabSz="914400" rtl="0" eaLnBrk="1" latinLnBrk="0" hangingPunct="1">
                        <a:defRPr sz="1800" kern="1200">
                          <a:solidFill>
                            <a:schemeClr val="tx1"/>
                          </a:solidFill>
                          <a:latin typeface="Arial" panose="020B0604020202020204"/>
                          <a:ea typeface="宋体" panose="02010600030101010101" pitchFamily="2" charset="-122"/>
                        </a:defRPr>
                      </a:lvl5pPr>
                      <a:lvl6pPr marL="2286000" algn="l" defTabSz="914400" rtl="0" eaLnBrk="1" latinLnBrk="0" hangingPunct="1">
                        <a:defRPr sz="1800" kern="1200">
                          <a:solidFill>
                            <a:schemeClr val="tx1"/>
                          </a:solidFill>
                          <a:latin typeface="Arial" panose="020B0604020202020204"/>
                          <a:ea typeface="宋体" panose="02010600030101010101" pitchFamily="2" charset="-122"/>
                        </a:defRPr>
                      </a:lvl6pPr>
                      <a:lvl7pPr marL="2743200" algn="l" defTabSz="914400" rtl="0" eaLnBrk="1" latinLnBrk="0" hangingPunct="1">
                        <a:defRPr sz="1800" kern="1200">
                          <a:solidFill>
                            <a:schemeClr val="tx1"/>
                          </a:solidFill>
                          <a:latin typeface="Arial" panose="020B0604020202020204"/>
                          <a:ea typeface="宋体" panose="02010600030101010101" pitchFamily="2" charset="-122"/>
                        </a:defRPr>
                      </a:lvl7pPr>
                      <a:lvl8pPr marL="3200400" algn="l" defTabSz="914400" rtl="0" eaLnBrk="1" latinLnBrk="0" hangingPunct="1">
                        <a:defRPr sz="1800" kern="1200">
                          <a:solidFill>
                            <a:schemeClr val="tx1"/>
                          </a:solidFill>
                          <a:latin typeface="Arial" panose="020B0604020202020204"/>
                          <a:ea typeface="宋体" panose="02010600030101010101" pitchFamily="2" charset="-122"/>
                        </a:defRPr>
                      </a:lvl8pPr>
                      <a:lvl9pPr marL="3657600" algn="l" defTabSz="914400" rtl="0" eaLnBrk="1" latinLnBrk="0" hangingPunct="1">
                        <a:defRPr sz="180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900" b="0" i="0" u="none" strike="noStrike" kern="1200" cap="none" normalizeH="0" baseline="0" dirty="0">
                          <a:ln>
                            <a:noFill/>
                          </a:ln>
                          <a:solidFill>
                            <a:srgbClr val="F11F0F"/>
                          </a:solidFill>
                          <a:effectLst/>
                          <a:latin typeface="+mn-ea"/>
                          <a:ea typeface="+mn-ea"/>
                          <a:cs typeface="+mn-cs"/>
                        </a:rPr>
                        <a:t>上海</a:t>
                      </a:r>
                    </a:p>
                  </a:txBody>
                  <a:tcPr marL="91441" marR="91441"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panose="020B0604020202020204"/>
                          <a:ea typeface="宋体" panose="02010600030101010101" pitchFamily="2" charset="-122"/>
                        </a:defRPr>
                      </a:lvl1pPr>
                      <a:lvl2pPr marL="457200" algn="l" defTabSz="914400" rtl="0" eaLnBrk="1" latinLnBrk="0" hangingPunct="1">
                        <a:defRPr sz="1800" kern="1200">
                          <a:solidFill>
                            <a:schemeClr val="tx1"/>
                          </a:solidFill>
                          <a:latin typeface="Arial" panose="020B0604020202020204"/>
                          <a:ea typeface="宋体" panose="02010600030101010101" pitchFamily="2" charset="-122"/>
                        </a:defRPr>
                      </a:lvl2pPr>
                      <a:lvl3pPr marL="914400" algn="l" defTabSz="914400" rtl="0" eaLnBrk="1" latinLnBrk="0" hangingPunct="1">
                        <a:defRPr sz="1800" kern="1200">
                          <a:solidFill>
                            <a:schemeClr val="tx1"/>
                          </a:solidFill>
                          <a:latin typeface="Arial" panose="020B0604020202020204"/>
                          <a:ea typeface="宋体" panose="02010600030101010101" pitchFamily="2" charset="-122"/>
                        </a:defRPr>
                      </a:lvl3pPr>
                      <a:lvl4pPr marL="1371600" algn="l" defTabSz="914400" rtl="0" eaLnBrk="1" latinLnBrk="0" hangingPunct="1">
                        <a:defRPr sz="1800" kern="1200">
                          <a:solidFill>
                            <a:schemeClr val="tx1"/>
                          </a:solidFill>
                          <a:latin typeface="Arial" panose="020B0604020202020204"/>
                          <a:ea typeface="宋体" panose="02010600030101010101" pitchFamily="2" charset="-122"/>
                        </a:defRPr>
                      </a:lvl4pPr>
                      <a:lvl5pPr marL="1828800" algn="l" defTabSz="914400" rtl="0" eaLnBrk="1" latinLnBrk="0" hangingPunct="1">
                        <a:defRPr sz="1800" kern="1200">
                          <a:solidFill>
                            <a:schemeClr val="tx1"/>
                          </a:solidFill>
                          <a:latin typeface="Arial" panose="020B0604020202020204"/>
                          <a:ea typeface="宋体" panose="02010600030101010101" pitchFamily="2" charset="-122"/>
                        </a:defRPr>
                      </a:lvl5pPr>
                      <a:lvl6pPr marL="2286000" algn="l" defTabSz="914400" rtl="0" eaLnBrk="1" latinLnBrk="0" hangingPunct="1">
                        <a:defRPr sz="1800" kern="1200">
                          <a:solidFill>
                            <a:schemeClr val="tx1"/>
                          </a:solidFill>
                          <a:latin typeface="Arial" panose="020B0604020202020204"/>
                          <a:ea typeface="宋体" panose="02010600030101010101" pitchFamily="2" charset="-122"/>
                        </a:defRPr>
                      </a:lvl6pPr>
                      <a:lvl7pPr marL="2743200" algn="l" defTabSz="914400" rtl="0" eaLnBrk="1" latinLnBrk="0" hangingPunct="1">
                        <a:defRPr sz="1800" kern="1200">
                          <a:solidFill>
                            <a:schemeClr val="tx1"/>
                          </a:solidFill>
                          <a:latin typeface="Arial" panose="020B0604020202020204"/>
                          <a:ea typeface="宋体" panose="02010600030101010101" pitchFamily="2" charset="-122"/>
                        </a:defRPr>
                      </a:lvl7pPr>
                      <a:lvl8pPr marL="3200400" algn="l" defTabSz="914400" rtl="0" eaLnBrk="1" latinLnBrk="0" hangingPunct="1">
                        <a:defRPr sz="1800" kern="1200">
                          <a:solidFill>
                            <a:schemeClr val="tx1"/>
                          </a:solidFill>
                          <a:latin typeface="Arial" panose="020B0604020202020204"/>
                          <a:ea typeface="宋体" panose="02010600030101010101" pitchFamily="2" charset="-122"/>
                        </a:defRPr>
                      </a:lvl8pPr>
                      <a:lvl9pPr marL="3657600" algn="l" defTabSz="914400" rtl="0" eaLnBrk="1" latinLnBrk="0" hangingPunct="1">
                        <a:defRPr sz="180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900" b="0" i="0" u="none" strike="noStrike" kern="1200" cap="none" normalizeH="0" baseline="0" dirty="0">
                          <a:ln>
                            <a:noFill/>
                          </a:ln>
                          <a:solidFill>
                            <a:srgbClr val="F11F0F"/>
                          </a:solidFill>
                          <a:effectLst/>
                          <a:latin typeface="+mn-ea"/>
                          <a:ea typeface="+mn-ea"/>
                          <a:cs typeface="+mn-cs"/>
                        </a:rPr>
                        <a:t>袋</a:t>
                      </a:r>
                    </a:p>
                  </a:txBody>
                  <a:tcPr marL="91441" marR="91441"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panose="020B0604020202020204"/>
                          <a:ea typeface="宋体" panose="02010600030101010101" pitchFamily="2" charset="-122"/>
                        </a:defRPr>
                      </a:lvl1pPr>
                      <a:lvl2pPr marL="457200" algn="l" defTabSz="914400" rtl="0" eaLnBrk="1" latinLnBrk="0" hangingPunct="1">
                        <a:defRPr sz="1800" kern="1200">
                          <a:solidFill>
                            <a:schemeClr val="tx1"/>
                          </a:solidFill>
                          <a:latin typeface="Arial" panose="020B0604020202020204"/>
                          <a:ea typeface="宋体" panose="02010600030101010101" pitchFamily="2" charset="-122"/>
                        </a:defRPr>
                      </a:lvl2pPr>
                      <a:lvl3pPr marL="914400" algn="l" defTabSz="914400" rtl="0" eaLnBrk="1" latinLnBrk="0" hangingPunct="1">
                        <a:defRPr sz="1800" kern="1200">
                          <a:solidFill>
                            <a:schemeClr val="tx1"/>
                          </a:solidFill>
                          <a:latin typeface="Arial" panose="020B0604020202020204"/>
                          <a:ea typeface="宋体" panose="02010600030101010101" pitchFamily="2" charset="-122"/>
                        </a:defRPr>
                      </a:lvl3pPr>
                      <a:lvl4pPr marL="1371600" algn="l" defTabSz="914400" rtl="0" eaLnBrk="1" latinLnBrk="0" hangingPunct="1">
                        <a:defRPr sz="1800" kern="1200">
                          <a:solidFill>
                            <a:schemeClr val="tx1"/>
                          </a:solidFill>
                          <a:latin typeface="Arial" panose="020B0604020202020204"/>
                          <a:ea typeface="宋体" panose="02010600030101010101" pitchFamily="2" charset="-122"/>
                        </a:defRPr>
                      </a:lvl4pPr>
                      <a:lvl5pPr marL="1828800" algn="l" defTabSz="914400" rtl="0" eaLnBrk="1" latinLnBrk="0" hangingPunct="1">
                        <a:defRPr sz="1800" kern="1200">
                          <a:solidFill>
                            <a:schemeClr val="tx1"/>
                          </a:solidFill>
                          <a:latin typeface="Arial" panose="020B0604020202020204"/>
                          <a:ea typeface="宋体" panose="02010600030101010101" pitchFamily="2" charset="-122"/>
                        </a:defRPr>
                      </a:lvl5pPr>
                      <a:lvl6pPr marL="2286000" algn="l" defTabSz="914400" rtl="0" eaLnBrk="1" latinLnBrk="0" hangingPunct="1">
                        <a:defRPr sz="1800" kern="1200">
                          <a:solidFill>
                            <a:schemeClr val="tx1"/>
                          </a:solidFill>
                          <a:latin typeface="Arial" panose="020B0604020202020204"/>
                          <a:ea typeface="宋体" panose="02010600030101010101" pitchFamily="2" charset="-122"/>
                        </a:defRPr>
                      </a:lvl6pPr>
                      <a:lvl7pPr marL="2743200" algn="l" defTabSz="914400" rtl="0" eaLnBrk="1" latinLnBrk="0" hangingPunct="1">
                        <a:defRPr sz="1800" kern="1200">
                          <a:solidFill>
                            <a:schemeClr val="tx1"/>
                          </a:solidFill>
                          <a:latin typeface="Arial" panose="020B0604020202020204"/>
                          <a:ea typeface="宋体" panose="02010600030101010101" pitchFamily="2" charset="-122"/>
                        </a:defRPr>
                      </a:lvl7pPr>
                      <a:lvl8pPr marL="3200400" algn="l" defTabSz="914400" rtl="0" eaLnBrk="1" latinLnBrk="0" hangingPunct="1">
                        <a:defRPr sz="1800" kern="1200">
                          <a:solidFill>
                            <a:schemeClr val="tx1"/>
                          </a:solidFill>
                          <a:latin typeface="Arial" panose="020B0604020202020204"/>
                          <a:ea typeface="宋体" panose="02010600030101010101" pitchFamily="2" charset="-122"/>
                        </a:defRPr>
                      </a:lvl8pPr>
                      <a:lvl9pPr marL="3657600" algn="l" defTabSz="914400" rtl="0" eaLnBrk="1" latinLnBrk="0" hangingPunct="1">
                        <a:defRPr sz="180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altLang="zh-CN" sz="900" b="0" i="0" u="none" strike="noStrike" kern="1200" cap="none" normalizeH="0" baseline="0">
                          <a:ln>
                            <a:noFill/>
                          </a:ln>
                          <a:solidFill>
                            <a:srgbClr val="F11F0F"/>
                          </a:solidFill>
                          <a:effectLst/>
                          <a:latin typeface="+mn-ea"/>
                          <a:ea typeface="+mn-ea"/>
                          <a:cs typeface="+mn-cs"/>
                        </a:rPr>
                        <a:t>44</a:t>
                      </a:r>
                    </a:p>
                  </a:txBody>
                  <a:tcPr marL="91441" marR="91441"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9117">
                <a:tc>
                  <a:txBody>
                    <a:bodyPr/>
                    <a:lstStyle>
                      <a:lvl1pPr marL="0" algn="l" defTabSz="914400" rtl="0" eaLnBrk="1" latinLnBrk="0" hangingPunct="1">
                        <a:defRPr sz="1800" kern="1200">
                          <a:solidFill>
                            <a:schemeClr val="tx1"/>
                          </a:solidFill>
                          <a:latin typeface="Arial" panose="020B0604020202020204"/>
                          <a:ea typeface="宋体" panose="02010600030101010101" pitchFamily="2" charset="-122"/>
                        </a:defRPr>
                      </a:lvl1pPr>
                      <a:lvl2pPr marL="457200" algn="l" defTabSz="914400" rtl="0" eaLnBrk="1" latinLnBrk="0" hangingPunct="1">
                        <a:defRPr sz="1800" kern="1200">
                          <a:solidFill>
                            <a:schemeClr val="tx1"/>
                          </a:solidFill>
                          <a:latin typeface="Arial" panose="020B0604020202020204"/>
                          <a:ea typeface="宋体" panose="02010600030101010101" pitchFamily="2" charset="-122"/>
                        </a:defRPr>
                      </a:lvl2pPr>
                      <a:lvl3pPr marL="914400" algn="l" defTabSz="914400" rtl="0" eaLnBrk="1" latinLnBrk="0" hangingPunct="1">
                        <a:defRPr sz="1800" kern="1200">
                          <a:solidFill>
                            <a:schemeClr val="tx1"/>
                          </a:solidFill>
                          <a:latin typeface="Arial" panose="020B0604020202020204"/>
                          <a:ea typeface="宋体" panose="02010600030101010101" pitchFamily="2" charset="-122"/>
                        </a:defRPr>
                      </a:lvl3pPr>
                      <a:lvl4pPr marL="1371600" algn="l" defTabSz="914400" rtl="0" eaLnBrk="1" latinLnBrk="0" hangingPunct="1">
                        <a:defRPr sz="1800" kern="1200">
                          <a:solidFill>
                            <a:schemeClr val="tx1"/>
                          </a:solidFill>
                          <a:latin typeface="Arial" panose="020B0604020202020204"/>
                          <a:ea typeface="宋体" panose="02010600030101010101" pitchFamily="2" charset="-122"/>
                        </a:defRPr>
                      </a:lvl4pPr>
                      <a:lvl5pPr marL="1828800" algn="l" defTabSz="914400" rtl="0" eaLnBrk="1" latinLnBrk="0" hangingPunct="1">
                        <a:defRPr sz="1800" kern="1200">
                          <a:solidFill>
                            <a:schemeClr val="tx1"/>
                          </a:solidFill>
                          <a:latin typeface="Arial" panose="020B0604020202020204"/>
                          <a:ea typeface="宋体" panose="02010600030101010101" pitchFamily="2" charset="-122"/>
                        </a:defRPr>
                      </a:lvl5pPr>
                      <a:lvl6pPr marL="2286000" algn="l" defTabSz="914400" rtl="0" eaLnBrk="1" latinLnBrk="0" hangingPunct="1">
                        <a:defRPr sz="1800" kern="1200">
                          <a:solidFill>
                            <a:schemeClr val="tx1"/>
                          </a:solidFill>
                          <a:latin typeface="Arial" panose="020B0604020202020204"/>
                          <a:ea typeface="宋体" panose="02010600030101010101" pitchFamily="2" charset="-122"/>
                        </a:defRPr>
                      </a:lvl6pPr>
                      <a:lvl7pPr marL="2743200" algn="l" defTabSz="914400" rtl="0" eaLnBrk="1" latinLnBrk="0" hangingPunct="1">
                        <a:defRPr sz="1800" kern="1200">
                          <a:solidFill>
                            <a:schemeClr val="tx1"/>
                          </a:solidFill>
                          <a:latin typeface="Arial" panose="020B0604020202020204"/>
                          <a:ea typeface="宋体" panose="02010600030101010101" pitchFamily="2" charset="-122"/>
                        </a:defRPr>
                      </a:lvl7pPr>
                      <a:lvl8pPr marL="3200400" algn="l" defTabSz="914400" rtl="0" eaLnBrk="1" latinLnBrk="0" hangingPunct="1">
                        <a:defRPr sz="1800" kern="1200">
                          <a:solidFill>
                            <a:schemeClr val="tx1"/>
                          </a:solidFill>
                          <a:latin typeface="Arial" panose="020B0604020202020204"/>
                          <a:ea typeface="宋体" panose="02010600030101010101" pitchFamily="2" charset="-122"/>
                        </a:defRPr>
                      </a:lvl8pPr>
                      <a:lvl9pPr marL="3657600" algn="l" defTabSz="914400" rtl="0" eaLnBrk="1" latinLnBrk="0" hangingPunct="1">
                        <a:defRPr sz="180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altLang="zh-CN" sz="900" b="0" i="0" u="none" strike="noStrike" kern="1200" cap="none" normalizeH="0" baseline="0">
                          <a:ln>
                            <a:noFill/>
                          </a:ln>
                          <a:solidFill>
                            <a:srgbClr val="F11F0F"/>
                          </a:solidFill>
                          <a:effectLst/>
                          <a:latin typeface="+mn-ea"/>
                          <a:ea typeface="+mn-ea"/>
                          <a:cs typeface="+mn-cs"/>
                        </a:rPr>
                        <a:t>09004</a:t>
                      </a:r>
                    </a:p>
                  </a:txBody>
                  <a:tcPr marL="91441" marR="91441" marT="45705" marB="45705" horzOverflow="overflow">
                    <a:lnL w="12700" cap="flat" cmpd="sng" algn="ctr">
                      <a:solidFill>
                        <a:srgbClr val="003366"/>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panose="020B0604020202020204"/>
                          <a:ea typeface="宋体" panose="02010600030101010101" pitchFamily="2" charset="-122"/>
                        </a:defRPr>
                      </a:lvl1pPr>
                      <a:lvl2pPr marL="457200" algn="l" defTabSz="914400" rtl="0" eaLnBrk="1" latinLnBrk="0" hangingPunct="1">
                        <a:defRPr sz="1800" kern="1200">
                          <a:solidFill>
                            <a:schemeClr val="tx1"/>
                          </a:solidFill>
                          <a:latin typeface="Arial" panose="020B0604020202020204"/>
                          <a:ea typeface="宋体" panose="02010600030101010101" pitchFamily="2" charset="-122"/>
                        </a:defRPr>
                      </a:lvl2pPr>
                      <a:lvl3pPr marL="914400" algn="l" defTabSz="914400" rtl="0" eaLnBrk="1" latinLnBrk="0" hangingPunct="1">
                        <a:defRPr sz="1800" kern="1200">
                          <a:solidFill>
                            <a:schemeClr val="tx1"/>
                          </a:solidFill>
                          <a:latin typeface="Arial" panose="020B0604020202020204"/>
                          <a:ea typeface="宋体" panose="02010600030101010101" pitchFamily="2" charset="-122"/>
                        </a:defRPr>
                      </a:lvl3pPr>
                      <a:lvl4pPr marL="1371600" algn="l" defTabSz="914400" rtl="0" eaLnBrk="1" latinLnBrk="0" hangingPunct="1">
                        <a:defRPr sz="1800" kern="1200">
                          <a:solidFill>
                            <a:schemeClr val="tx1"/>
                          </a:solidFill>
                          <a:latin typeface="Arial" panose="020B0604020202020204"/>
                          <a:ea typeface="宋体" panose="02010600030101010101" pitchFamily="2" charset="-122"/>
                        </a:defRPr>
                      </a:lvl4pPr>
                      <a:lvl5pPr marL="1828800" algn="l" defTabSz="914400" rtl="0" eaLnBrk="1" latinLnBrk="0" hangingPunct="1">
                        <a:defRPr sz="1800" kern="1200">
                          <a:solidFill>
                            <a:schemeClr val="tx1"/>
                          </a:solidFill>
                          <a:latin typeface="Arial" panose="020B0604020202020204"/>
                          <a:ea typeface="宋体" panose="02010600030101010101" pitchFamily="2" charset="-122"/>
                        </a:defRPr>
                      </a:lvl5pPr>
                      <a:lvl6pPr marL="2286000" algn="l" defTabSz="914400" rtl="0" eaLnBrk="1" latinLnBrk="0" hangingPunct="1">
                        <a:defRPr sz="1800" kern="1200">
                          <a:solidFill>
                            <a:schemeClr val="tx1"/>
                          </a:solidFill>
                          <a:latin typeface="Arial" panose="020B0604020202020204"/>
                          <a:ea typeface="宋体" panose="02010600030101010101" pitchFamily="2" charset="-122"/>
                        </a:defRPr>
                      </a:lvl6pPr>
                      <a:lvl7pPr marL="2743200" algn="l" defTabSz="914400" rtl="0" eaLnBrk="1" latinLnBrk="0" hangingPunct="1">
                        <a:defRPr sz="1800" kern="1200">
                          <a:solidFill>
                            <a:schemeClr val="tx1"/>
                          </a:solidFill>
                          <a:latin typeface="Arial" panose="020B0604020202020204"/>
                          <a:ea typeface="宋体" panose="02010600030101010101" pitchFamily="2" charset="-122"/>
                        </a:defRPr>
                      </a:lvl7pPr>
                      <a:lvl8pPr marL="3200400" algn="l" defTabSz="914400" rtl="0" eaLnBrk="1" latinLnBrk="0" hangingPunct="1">
                        <a:defRPr sz="1800" kern="1200">
                          <a:solidFill>
                            <a:schemeClr val="tx1"/>
                          </a:solidFill>
                          <a:latin typeface="Arial" panose="020B0604020202020204"/>
                          <a:ea typeface="宋体" panose="02010600030101010101" pitchFamily="2" charset="-122"/>
                        </a:defRPr>
                      </a:lvl8pPr>
                      <a:lvl9pPr marL="3657600" algn="l" defTabSz="914400" rtl="0" eaLnBrk="1" latinLnBrk="0" hangingPunct="1">
                        <a:defRPr sz="180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900" b="0" i="0" u="none" strike="noStrike" kern="1200" cap="none" normalizeH="0" baseline="0" dirty="0">
                          <a:ln>
                            <a:noFill/>
                          </a:ln>
                          <a:solidFill>
                            <a:srgbClr val="F11F0F"/>
                          </a:solidFill>
                          <a:effectLst/>
                          <a:latin typeface="+mn-ea"/>
                          <a:ea typeface="+mn-ea"/>
                          <a:cs typeface="+mn-cs"/>
                        </a:rPr>
                        <a:t>伊利</a:t>
                      </a:r>
                    </a:p>
                  </a:txBody>
                  <a:tcPr marL="91441" marR="91441"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panose="020B0604020202020204"/>
                          <a:ea typeface="宋体" panose="02010600030101010101" pitchFamily="2" charset="-122"/>
                        </a:defRPr>
                      </a:lvl1pPr>
                      <a:lvl2pPr marL="457200" algn="l" defTabSz="914400" rtl="0" eaLnBrk="1" latinLnBrk="0" hangingPunct="1">
                        <a:defRPr sz="1800" kern="1200">
                          <a:solidFill>
                            <a:schemeClr val="tx1"/>
                          </a:solidFill>
                          <a:latin typeface="Arial" panose="020B0604020202020204"/>
                          <a:ea typeface="宋体" panose="02010600030101010101" pitchFamily="2" charset="-122"/>
                        </a:defRPr>
                      </a:lvl2pPr>
                      <a:lvl3pPr marL="914400" algn="l" defTabSz="914400" rtl="0" eaLnBrk="1" latinLnBrk="0" hangingPunct="1">
                        <a:defRPr sz="1800" kern="1200">
                          <a:solidFill>
                            <a:schemeClr val="tx1"/>
                          </a:solidFill>
                          <a:latin typeface="Arial" panose="020B0604020202020204"/>
                          <a:ea typeface="宋体" panose="02010600030101010101" pitchFamily="2" charset="-122"/>
                        </a:defRPr>
                      </a:lvl3pPr>
                      <a:lvl4pPr marL="1371600" algn="l" defTabSz="914400" rtl="0" eaLnBrk="1" latinLnBrk="0" hangingPunct="1">
                        <a:defRPr sz="1800" kern="1200">
                          <a:solidFill>
                            <a:schemeClr val="tx1"/>
                          </a:solidFill>
                          <a:latin typeface="Arial" panose="020B0604020202020204"/>
                          <a:ea typeface="宋体" panose="02010600030101010101" pitchFamily="2" charset="-122"/>
                        </a:defRPr>
                      </a:lvl4pPr>
                      <a:lvl5pPr marL="1828800" algn="l" defTabSz="914400" rtl="0" eaLnBrk="1" latinLnBrk="0" hangingPunct="1">
                        <a:defRPr sz="1800" kern="1200">
                          <a:solidFill>
                            <a:schemeClr val="tx1"/>
                          </a:solidFill>
                          <a:latin typeface="Arial" panose="020B0604020202020204"/>
                          <a:ea typeface="宋体" panose="02010600030101010101" pitchFamily="2" charset="-122"/>
                        </a:defRPr>
                      </a:lvl5pPr>
                      <a:lvl6pPr marL="2286000" algn="l" defTabSz="914400" rtl="0" eaLnBrk="1" latinLnBrk="0" hangingPunct="1">
                        <a:defRPr sz="1800" kern="1200">
                          <a:solidFill>
                            <a:schemeClr val="tx1"/>
                          </a:solidFill>
                          <a:latin typeface="Arial" panose="020B0604020202020204"/>
                          <a:ea typeface="宋体" panose="02010600030101010101" pitchFamily="2" charset="-122"/>
                        </a:defRPr>
                      </a:lvl6pPr>
                      <a:lvl7pPr marL="2743200" algn="l" defTabSz="914400" rtl="0" eaLnBrk="1" latinLnBrk="0" hangingPunct="1">
                        <a:defRPr sz="1800" kern="1200">
                          <a:solidFill>
                            <a:schemeClr val="tx1"/>
                          </a:solidFill>
                          <a:latin typeface="Arial" panose="020B0604020202020204"/>
                          <a:ea typeface="宋体" panose="02010600030101010101" pitchFamily="2" charset="-122"/>
                        </a:defRPr>
                      </a:lvl7pPr>
                      <a:lvl8pPr marL="3200400" algn="l" defTabSz="914400" rtl="0" eaLnBrk="1" latinLnBrk="0" hangingPunct="1">
                        <a:defRPr sz="1800" kern="1200">
                          <a:solidFill>
                            <a:schemeClr val="tx1"/>
                          </a:solidFill>
                          <a:latin typeface="Arial" panose="020B0604020202020204"/>
                          <a:ea typeface="宋体" panose="02010600030101010101" pitchFamily="2" charset="-122"/>
                        </a:defRPr>
                      </a:lvl8pPr>
                      <a:lvl9pPr marL="3657600" algn="l" defTabSz="914400" rtl="0" eaLnBrk="1" latinLnBrk="0" hangingPunct="1">
                        <a:defRPr sz="180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900" b="0" i="0" u="none" strike="noStrike" kern="1200" cap="none" normalizeH="0" baseline="0" dirty="0">
                          <a:ln>
                            <a:noFill/>
                          </a:ln>
                          <a:solidFill>
                            <a:srgbClr val="F11F0F"/>
                          </a:solidFill>
                          <a:effectLst/>
                          <a:latin typeface="+mn-ea"/>
                          <a:ea typeface="+mn-ea"/>
                          <a:cs typeface="+mn-cs"/>
                        </a:rPr>
                        <a:t>内蒙</a:t>
                      </a:r>
                    </a:p>
                  </a:txBody>
                  <a:tcPr marL="91441" marR="91441"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panose="020B0604020202020204"/>
                          <a:ea typeface="宋体" panose="02010600030101010101" pitchFamily="2" charset="-122"/>
                        </a:defRPr>
                      </a:lvl1pPr>
                      <a:lvl2pPr marL="457200" algn="l" defTabSz="914400" rtl="0" eaLnBrk="1" latinLnBrk="0" hangingPunct="1">
                        <a:defRPr sz="1800" kern="1200">
                          <a:solidFill>
                            <a:schemeClr val="tx1"/>
                          </a:solidFill>
                          <a:latin typeface="Arial" panose="020B0604020202020204"/>
                          <a:ea typeface="宋体" panose="02010600030101010101" pitchFamily="2" charset="-122"/>
                        </a:defRPr>
                      </a:lvl2pPr>
                      <a:lvl3pPr marL="914400" algn="l" defTabSz="914400" rtl="0" eaLnBrk="1" latinLnBrk="0" hangingPunct="1">
                        <a:defRPr sz="1800" kern="1200">
                          <a:solidFill>
                            <a:schemeClr val="tx1"/>
                          </a:solidFill>
                          <a:latin typeface="Arial" panose="020B0604020202020204"/>
                          <a:ea typeface="宋体" panose="02010600030101010101" pitchFamily="2" charset="-122"/>
                        </a:defRPr>
                      </a:lvl3pPr>
                      <a:lvl4pPr marL="1371600" algn="l" defTabSz="914400" rtl="0" eaLnBrk="1" latinLnBrk="0" hangingPunct="1">
                        <a:defRPr sz="1800" kern="1200">
                          <a:solidFill>
                            <a:schemeClr val="tx1"/>
                          </a:solidFill>
                          <a:latin typeface="Arial" panose="020B0604020202020204"/>
                          <a:ea typeface="宋体" panose="02010600030101010101" pitchFamily="2" charset="-122"/>
                        </a:defRPr>
                      </a:lvl4pPr>
                      <a:lvl5pPr marL="1828800" algn="l" defTabSz="914400" rtl="0" eaLnBrk="1" latinLnBrk="0" hangingPunct="1">
                        <a:defRPr sz="1800" kern="1200">
                          <a:solidFill>
                            <a:schemeClr val="tx1"/>
                          </a:solidFill>
                          <a:latin typeface="Arial" panose="020B0604020202020204"/>
                          <a:ea typeface="宋体" panose="02010600030101010101" pitchFamily="2" charset="-122"/>
                        </a:defRPr>
                      </a:lvl5pPr>
                      <a:lvl6pPr marL="2286000" algn="l" defTabSz="914400" rtl="0" eaLnBrk="1" latinLnBrk="0" hangingPunct="1">
                        <a:defRPr sz="1800" kern="1200">
                          <a:solidFill>
                            <a:schemeClr val="tx1"/>
                          </a:solidFill>
                          <a:latin typeface="Arial" panose="020B0604020202020204"/>
                          <a:ea typeface="宋体" panose="02010600030101010101" pitchFamily="2" charset="-122"/>
                        </a:defRPr>
                      </a:lvl6pPr>
                      <a:lvl7pPr marL="2743200" algn="l" defTabSz="914400" rtl="0" eaLnBrk="1" latinLnBrk="0" hangingPunct="1">
                        <a:defRPr sz="1800" kern="1200">
                          <a:solidFill>
                            <a:schemeClr val="tx1"/>
                          </a:solidFill>
                          <a:latin typeface="Arial" panose="020B0604020202020204"/>
                          <a:ea typeface="宋体" panose="02010600030101010101" pitchFamily="2" charset="-122"/>
                        </a:defRPr>
                      </a:lvl7pPr>
                      <a:lvl8pPr marL="3200400" algn="l" defTabSz="914400" rtl="0" eaLnBrk="1" latinLnBrk="0" hangingPunct="1">
                        <a:defRPr sz="1800" kern="1200">
                          <a:solidFill>
                            <a:schemeClr val="tx1"/>
                          </a:solidFill>
                          <a:latin typeface="Arial" panose="020B0604020202020204"/>
                          <a:ea typeface="宋体" panose="02010600030101010101" pitchFamily="2" charset="-122"/>
                        </a:defRPr>
                      </a:lvl8pPr>
                      <a:lvl9pPr marL="3657600" algn="l" defTabSz="914400" rtl="0" eaLnBrk="1" latinLnBrk="0" hangingPunct="1">
                        <a:defRPr sz="180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900" b="0" i="0" u="none" strike="noStrike" kern="1200" cap="none" normalizeH="0" baseline="0" dirty="0">
                          <a:ln>
                            <a:noFill/>
                          </a:ln>
                          <a:solidFill>
                            <a:srgbClr val="F11F0F"/>
                          </a:solidFill>
                          <a:effectLst/>
                          <a:latin typeface="+mn-ea"/>
                          <a:ea typeface="+mn-ea"/>
                          <a:cs typeface="+mn-cs"/>
                        </a:rPr>
                        <a:t>袋</a:t>
                      </a:r>
                    </a:p>
                  </a:txBody>
                  <a:tcPr marL="91441" marR="91441"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panose="020B0604020202020204"/>
                          <a:ea typeface="宋体" panose="02010600030101010101" pitchFamily="2" charset="-122"/>
                        </a:defRPr>
                      </a:lvl1pPr>
                      <a:lvl2pPr marL="457200" algn="l" defTabSz="914400" rtl="0" eaLnBrk="1" latinLnBrk="0" hangingPunct="1">
                        <a:defRPr sz="1800" kern="1200">
                          <a:solidFill>
                            <a:schemeClr val="tx1"/>
                          </a:solidFill>
                          <a:latin typeface="Arial" panose="020B0604020202020204"/>
                          <a:ea typeface="宋体" panose="02010600030101010101" pitchFamily="2" charset="-122"/>
                        </a:defRPr>
                      </a:lvl2pPr>
                      <a:lvl3pPr marL="914400" algn="l" defTabSz="914400" rtl="0" eaLnBrk="1" latinLnBrk="0" hangingPunct="1">
                        <a:defRPr sz="1800" kern="1200">
                          <a:solidFill>
                            <a:schemeClr val="tx1"/>
                          </a:solidFill>
                          <a:latin typeface="Arial" panose="020B0604020202020204"/>
                          <a:ea typeface="宋体" panose="02010600030101010101" pitchFamily="2" charset="-122"/>
                        </a:defRPr>
                      </a:lvl3pPr>
                      <a:lvl4pPr marL="1371600" algn="l" defTabSz="914400" rtl="0" eaLnBrk="1" latinLnBrk="0" hangingPunct="1">
                        <a:defRPr sz="1800" kern="1200">
                          <a:solidFill>
                            <a:schemeClr val="tx1"/>
                          </a:solidFill>
                          <a:latin typeface="Arial" panose="020B0604020202020204"/>
                          <a:ea typeface="宋体" panose="02010600030101010101" pitchFamily="2" charset="-122"/>
                        </a:defRPr>
                      </a:lvl4pPr>
                      <a:lvl5pPr marL="1828800" algn="l" defTabSz="914400" rtl="0" eaLnBrk="1" latinLnBrk="0" hangingPunct="1">
                        <a:defRPr sz="1800" kern="1200">
                          <a:solidFill>
                            <a:schemeClr val="tx1"/>
                          </a:solidFill>
                          <a:latin typeface="Arial" panose="020B0604020202020204"/>
                          <a:ea typeface="宋体" panose="02010600030101010101" pitchFamily="2" charset="-122"/>
                        </a:defRPr>
                      </a:lvl5pPr>
                      <a:lvl6pPr marL="2286000" algn="l" defTabSz="914400" rtl="0" eaLnBrk="1" latinLnBrk="0" hangingPunct="1">
                        <a:defRPr sz="1800" kern="1200">
                          <a:solidFill>
                            <a:schemeClr val="tx1"/>
                          </a:solidFill>
                          <a:latin typeface="Arial" panose="020B0604020202020204"/>
                          <a:ea typeface="宋体" panose="02010600030101010101" pitchFamily="2" charset="-122"/>
                        </a:defRPr>
                      </a:lvl6pPr>
                      <a:lvl7pPr marL="2743200" algn="l" defTabSz="914400" rtl="0" eaLnBrk="1" latinLnBrk="0" hangingPunct="1">
                        <a:defRPr sz="1800" kern="1200">
                          <a:solidFill>
                            <a:schemeClr val="tx1"/>
                          </a:solidFill>
                          <a:latin typeface="Arial" panose="020B0604020202020204"/>
                          <a:ea typeface="宋体" panose="02010600030101010101" pitchFamily="2" charset="-122"/>
                        </a:defRPr>
                      </a:lvl7pPr>
                      <a:lvl8pPr marL="3200400" algn="l" defTabSz="914400" rtl="0" eaLnBrk="1" latinLnBrk="0" hangingPunct="1">
                        <a:defRPr sz="1800" kern="1200">
                          <a:solidFill>
                            <a:schemeClr val="tx1"/>
                          </a:solidFill>
                          <a:latin typeface="Arial" panose="020B0604020202020204"/>
                          <a:ea typeface="宋体" panose="02010600030101010101" pitchFamily="2" charset="-122"/>
                        </a:defRPr>
                      </a:lvl8pPr>
                      <a:lvl9pPr marL="3657600" algn="l" defTabSz="914400" rtl="0" eaLnBrk="1" latinLnBrk="0" hangingPunct="1">
                        <a:defRPr sz="180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altLang="zh-CN" sz="900" b="0" i="0" u="none" strike="noStrike" kern="1200" cap="none" normalizeH="0" baseline="0" dirty="0">
                          <a:ln>
                            <a:noFill/>
                          </a:ln>
                          <a:solidFill>
                            <a:srgbClr val="F11F0F"/>
                          </a:solidFill>
                          <a:effectLst/>
                          <a:latin typeface="+mn-ea"/>
                          <a:ea typeface="+mn-ea"/>
                          <a:cs typeface="+mn-cs"/>
                        </a:rPr>
                        <a:t>39</a:t>
                      </a:r>
                    </a:p>
                  </a:txBody>
                  <a:tcPr marL="91441" marR="91441"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9117">
                <a:tc>
                  <a:txBody>
                    <a:bodyPr/>
                    <a:lstStyle>
                      <a:lvl1pPr marL="0" algn="l" defTabSz="914400" rtl="0" eaLnBrk="1" latinLnBrk="0" hangingPunct="1">
                        <a:defRPr sz="1800" kern="1200">
                          <a:solidFill>
                            <a:schemeClr val="tx1"/>
                          </a:solidFill>
                          <a:latin typeface="Arial" panose="020B0604020202020204"/>
                          <a:ea typeface="宋体" panose="02010600030101010101" pitchFamily="2" charset="-122"/>
                        </a:defRPr>
                      </a:lvl1pPr>
                      <a:lvl2pPr marL="457200" algn="l" defTabSz="914400" rtl="0" eaLnBrk="1" latinLnBrk="0" hangingPunct="1">
                        <a:defRPr sz="1800" kern="1200">
                          <a:solidFill>
                            <a:schemeClr val="tx1"/>
                          </a:solidFill>
                          <a:latin typeface="Arial" panose="020B0604020202020204"/>
                          <a:ea typeface="宋体" panose="02010600030101010101" pitchFamily="2" charset="-122"/>
                        </a:defRPr>
                      </a:lvl2pPr>
                      <a:lvl3pPr marL="914400" algn="l" defTabSz="914400" rtl="0" eaLnBrk="1" latinLnBrk="0" hangingPunct="1">
                        <a:defRPr sz="1800" kern="1200">
                          <a:solidFill>
                            <a:schemeClr val="tx1"/>
                          </a:solidFill>
                          <a:latin typeface="Arial" panose="020B0604020202020204"/>
                          <a:ea typeface="宋体" panose="02010600030101010101" pitchFamily="2" charset="-122"/>
                        </a:defRPr>
                      </a:lvl3pPr>
                      <a:lvl4pPr marL="1371600" algn="l" defTabSz="914400" rtl="0" eaLnBrk="1" latinLnBrk="0" hangingPunct="1">
                        <a:defRPr sz="1800" kern="1200">
                          <a:solidFill>
                            <a:schemeClr val="tx1"/>
                          </a:solidFill>
                          <a:latin typeface="Arial" panose="020B0604020202020204"/>
                          <a:ea typeface="宋体" panose="02010600030101010101" pitchFamily="2" charset="-122"/>
                        </a:defRPr>
                      </a:lvl4pPr>
                      <a:lvl5pPr marL="1828800" algn="l" defTabSz="914400" rtl="0" eaLnBrk="1" latinLnBrk="0" hangingPunct="1">
                        <a:defRPr sz="1800" kern="1200">
                          <a:solidFill>
                            <a:schemeClr val="tx1"/>
                          </a:solidFill>
                          <a:latin typeface="Arial" panose="020B0604020202020204"/>
                          <a:ea typeface="宋体" panose="02010600030101010101" pitchFamily="2" charset="-122"/>
                        </a:defRPr>
                      </a:lvl5pPr>
                      <a:lvl6pPr marL="2286000" algn="l" defTabSz="914400" rtl="0" eaLnBrk="1" latinLnBrk="0" hangingPunct="1">
                        <a:defRPr sz="1800" kern="1200">
                          <a:solidFill>
                            <a:schemeClr val="tx1"/>
                          </a:solidFill>
                          <a:latin typeface="Arial" panose="020B0604020202020204"/>
                          <a:ea typeface="宋体" panose="02010600030101010101" pitchFamily="2" charset="-122"/>
                        </a:defRPr>
                      </a:lvl6pPr>
                      <a:lvl7pPr marL="2743200" algn="l" defTabSz="914400" rtl="0" eaLnBrk="1" latinLnBrk="0" hangingPunct="1">
                        <a:defRPr sz="1800" kern="1200">
                          <a:solidFill>
                            <a:schemeClr val="tx1"/>
                          </a:solidFill>
                          <a:latin typeface="Arial" panose="020B0604020202020204"/>
                          <a:ea typeface="宋体" panose="02010600030101010101" pitchFamily="2" charset="-122"/>
                        </a:defRPr>
                      </a:lvl7pPr>
                      <a:lvl8pPr marL="3200400" algn="l" defTabSz="914400" rtl="0" eaLnBrk="1" latinLnBrk="0" hangingPunct="1">
                        <a:defRPr sz="1800" kern="1200">
                          <a:solidFill>
                            <a:schemeClr val="tx1"/>
                          </a:solidFill>
                          <a:latin typeface="Arial" panose="020B0604020202020204"/>
                          <a:ea typeface="宋体" panose="02010600030101010101" pitchFamily="2" charset="-122"/>
                        </a:defRPr>
                      </a:lvl8pPr>
                      <a:lvl9pPr marL="3657600" algn="l" defTabSz="914400" rtl="0" eaLnBrk="1" latinLnBrk="0" hangingPunct="1">
                        <a:defRPr sz="180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altLang="zh-CN" sz="900" b="0" i="0" u="none" strike="noStrike" kern="1200" cap="none" normalizeH="0" baseline="0" dirty="0">
                          <a:ln>
                            <a:noFill/>
                          </a:ln>
                          <a:solidFill>
                            <a:srgbClr val="0000FF"/>
                          </a:solidFill>
                          <a:effectLst/>
                          <a:latin typeface="+mn-ea"/>
                          <a:ea typeface="+mn-ea"/>
                          <a:cs typeface="+mn-cs"/>
                        </a:rPr>
                        <a:t>09005</a:t>
                      </a:r>
                    </a:p>
                  </a:txBody>
                  <a:tcPr marL="91441" marR="91441" marT="45705" marB="45705" horzOverflow="overflow">
                    <a:lnL w="12700" cap="flat" cmpd="sng" algn="ctr">
                      <a:solidFill>
                        <a:srgbClr val="003366"/>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panose="020B0604020202020204"/>
                          <a:ea typeface="宋体" panose="02010600030101010101" pitchFamily="2" charset="-122"/>
                        </a:defRPr>
                      </a:lvl1pPr>
                      <a:lvl2pPr marL="457200" algn="l" defTabSz="914400" rtl="0" eaLnBrk="1" latinLnBrk="0" hangingPunct="1">
                        <a:defRPr sz="1800" kern="1200">
                          <a:solidFill>
                            <a:schemeClr val="tx1"/>
                          </a:solidFill>
                          <a:latin typeface="Arial" panose="020B0604020202020204"/>
                          <a:ea typeface="宋体" panose="02010600030101010101" pitchFamily="2" charset="-122"/>
                        </a:defRPr>
                      </a:lvl2pPr>
                      <a:lvl3pPr marL="914400" algn="l" defTabSz="914400" rtl="0" eaLnBrk="1" latinLnBrk="0" hangingPunct="1">
                        <a:defRPr sz="1800" kern="1200">
                          <a:solidFill>
                            <a:schemeClr val="tx1"/>
                          </a:solidFill>
                          <a:latin typeface="Arial" panose="020B0604020202020204"/>
                          <a:ea typeface="宋体" panose="02010600030101010101" pitchFamily="2" charset="-122"/>
                        </a:defRPr>
                      </a:lvl3pPr>
                      <a:lvl4pPr marL="1371600" algn="l" defTabSz="914400" rtl="0" eaLnBrk="1" latinLnBrk="0" hangingPunct="1">
                        <a:defRPr sz="1800" kern="1200">
                          <a:solidFill>
                            <a:schemeClr val="tx1"/>
                          </a:solidFill>
                          <a:latin typeface="Arial" panose="020B0604020202020204"/>
                          <a:ea typeface="宋体" panose="02010600030101010101" pitchFamily="2" charset="-122"/>
                        </a:defRPr>
                      </a:lvl4pPr>
                      <a:lvl5pPr marL="1828800" algn="l" defTabSz="914400" rtl="0" eaLnBrk="1" latinLnBrk="0" hangingPunct="1">
                        <a:defRPr sz="1800" kern="1200">
                          <a:solidFill>
                            <a:schemeClr val="tx1"/>
                          </a:solidFill>
                          <a:latin typeface="Arial" panose="020B0604020202020204"/>
                          <a:ea typeface="宋体" panose="02010600030101010101" pitchFamily="2" charset="-122"/>
                        </a:defRPr>
                      </a:lvl5pPr>
                      <a:lvl6pPr marL="2286000" algn="l" defTabSz="914400" rtl="0" eaLnBrk="1" latinLnBrk="0" hangingPunct="1">
                        <a:defRPr sz="1800" kern="1200">
                          <a:solidFill>
                            <a:schemeClr val="tx1"/>
                          </a:solidFill>
                          <a:latin typeface="Arial" panose="020B0604020202020204"/>
                          <a:ea typeface="宋体" panose="02010600030101010101" pitchFamily="2" charset="-122"/>
                        </a:defRPr>
                      </a:lvl6pPr>
                      <a:lvl7pPr marL="2743200" algn="l" defTabSz="914400" rtl="0" eaLnBrk="1" latinLnBrk="0" hangingPunct="1">
                        <a:defRPr sz="1800" kern="1200">
                          <a:solidFill>
                            <a:schemeClr val="tx1"/>
                          </a:solidFill>
                          <a:latin typeface="Arial" panose="020B0604020202020204"/>
                          <a:ea typeface="宋体" panose="02010600030101010101" pitchFamily="2" charset="-122"/>
                        </a:defRPr>
                      </a:lvl7pPr>
                      <a:lvl8pPr marL="3200400" algn="l" defTabSz="914400" rtl="0" eaLnBrk="1" latinLnBrk="0" hangingPunct="1">
                        <a:defRPr sz="1800" kern="1200">
                          <a:solidFill>
                            <a:schemeClr val="tx1"/>
                          </a:solidFill>
                          <a:latin typeface="Arial" panose="020B0604020202020204"/>
                          <a:ea typeface="宋体" panose="02010600030101010101" pitchFamily="2" charset="-122"/>
                        </a:defRPr>
                      </a:lvl8pPr>
                      <a:lvl9pPr marL="3657600" algn="l" defTabSz="914400" rtl="0" eaLnBrk="1" latinLnBrk="0" hangingPunct="1">
                        <a:defRPr sz="180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900" b="0" i="0" u="none" strike="noStrike" kern="1200" cap="none" normalizeH="0" baseline="0" dirty="0">
                          <a:ln>
                            <a:noFill/>
                          </a:ln>
                          <a:solidFill>
                            <a:srgbClr val="0000FF"/>
                          </a:solidFill>
                          <a:effectLst/>
                          <a:latin typeface="+mn-ea"/>
                          <a:ea typeface="+mn-ea"/>
                          <a:cs typeface="+mn-cs"/>
                        </a:rPr>
                        <a:t>白帝</a:t>
                      </a:r>
                    </a:p>
                  </a:txBody>
                  <a:tcPr marL="91441" marR="91441"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panose="020B0604020202020204"/>
                          <a:ea typeface="宋体" panose="02010600030101010101" pitchFamily="2" charset="-122"/>
                        </a:defRPr>
                      </a:lvl1pPr>
                      <a:lvl2pPr marL="457200" algn="l" defTabSz="914400" rtl="0" eaLnBrk="1" latinLnBrk="0" hangingPunct="1">
                        <a:defRPr sz="1800" kern="1200">
                          <a:solidFill>
                            <a:schemeClr val="tx1"/>
                          </a:solidFill>
                          <a:latin typeface="Arial" panose="020B0604020202020204"/>
                          <a:ea typeface="宋体" panose="02010600030101010101" pitchFamily="2" charset="-122"/>
                        </a:defRPr>
                      </a:lvl2pPr>
                      <a:lvl3pPr marL="914400" algn="l" defTabSz="914400" rtl="0" eaLnBrk="1" latinLnBrk="0" hangingPunct="1">
                        <a:defRPr sz="1800" kern="1200">
                          <a:solidFill>
                            <a:schemeClr val="tx1"/>
                          </a:solidFill>
                          <a:latin typeface="Arial" panose="020B0604020202020204"/>
                          <a:ea typeface="宋体" panose="02010600030101010101" pitchFamily="2" charset="-122"/>
                        </a:defRPr>
                      </a:lvl3pPr>
                      <a:lvl4pPr marL="1371600" algn="l" defTabSz="914400" rtl="0" eaLnBrk="1" latinLnBrk="0" hangingPunct="1">
                        <a:defRPr sz="1800" kern="1200">
                          <a:solidFill>
                            <a:schemeClr val="tx1"/>
                          </a:solidFill>
                          <a:latin typeface="Arial" panose="020B0604020202020204"/>
                          <a:ea typeface="宋体" panose="02010600030101010101" pitchFamily="2" charset="-122"/>
                        </a:defRPr>
                      </a:lvl4pPr>
                      <a:lvl5pPr marL="1828800" algn="l" defTabSz="914400" rtl="0" eaLnBrk="1" latinLnBrk="0" hangingPunct="1">
                        <a:defRPr sz="1800" kern="1200">
                          <a:solidFill>
                            <a:schemeClr val="tx1"/>
                          </a:solidFill>
                          <a:latin typeface="Arial" panose="020B0604020202020204"/>
                          <a:ea typeface="宋体" panose="02010600030101010101" pitchFamily="2" charset="-122"/>
                        </a:defRPr>
                      </a:lvl5pPr>
                      <a:lvl6pPr marL="2286000" algn="l" defTabSz="914400" rtl="0" eaLnBrk="1" latinLnBrk="0" hangingPunct="1">
                        <a:defRPr sz="1800" kern="1200">
                          <a:solidFill>
                            <a:schemeClr val="tx1"/>
                          </a:solidFill>
                          <a:latin typeface="Arial" panose="020B0604020202020204"/>
                          <a:ea typeface="宋体" panose="02010600030101010101" pitchFamily="2" charset="-122"/>
                        </a:defRPr>
                      </a:lvl6pPr>
                      <a:lvl7pPr marL="2743200" algn="l" defTabSz="914400" rtl="0" eaLnBrk="1" latinLnBrk="0" hangingPunct="1">
                        <a:defRPr sz="1800" kern="1200">
                          <a:solidFill>
                            <a:schemeClr val="tx1"/>
                          </a:solidFill>
                          <a:latin typeface="Arial" panose="020B0604020202020204"/>
                          <a:ea typeface="宋体" panose="02010600030101010101" pitchFamily="2" charset="-122"/>
                        </a:defRPr>
                      </a:lvl7pPr>
                      <a:lvl8pPr marL="3200400" algn="l" defTabSz="914400" rtl="0" eaLnBrk="1" latinLnBrk="0" hangingPunct="1">
                        <a:defRPr sz="1800" kern="1200">
                          <a:solidFill>
                            <a:schemeClr val="tx1"/>
                          </a:solidFill>
                          <a:latin typeface="Arial" panose="020B0604020202020204"/>
                          <a:ea typeface="宋体" panose="02010600030101010101" pitchFamily="2" charset="-122"/>
                        </a:defRPr>
                      </a:lvl8pPr>
                      <a:lvl9pPr marL="3657600" algn="l" defTabSz="914400" rtl="0" eaLnBrk="1" latinLnBrk="0" hangingPunct="1">
                        <a:defRPr sz="180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900" b="0" i="0" u="none" strike="noStrike" kern="1200" cap="none" normalizeH="0" baseline="0" dirty="0">
                          <a:ln>
                            <a:noFill/>
                          </a:ln>
                          <a:solidFill>
                            <a:srgbClr val="0000FF"/>
                          </a:solidFill>
                          <a:effectLst/>
                          <a:latin typeface="+mn-ea"/>
                          <a:ea typeface="+mn-ea"/>
                          <a:cs typeface="+mn-cs"/>
                        </a:rPr>
                        <a:t>四川</a:t>
                      </a:r>
                    </a:p>
                  </a:txBody>
                  <a:tcPr marL="91441" marR="91441"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panose="020B0604020202020204"/>
                          <a:ea typeface="宋体" panose="02010600030101010101" pitchFamily="2" charset="-122"/>
                        </a:defRPr>
                      </a:lvl1pPr>
                      <a:lvl2pPr marL="457200" algn="l" defTabSz="914400" rtl="0" eaLnBrk="1" latinLnBrk="0" hangingPunct="1">
                        <a:defRPr sz="1800" kern="1200">
                          <a:solidFill>
                            <a:schemeClr val="tx1"/>
                          </a:solidFill>
                          <a:latin typeface="Arial" panose="020B0604020202020204"/>
                          <a:ea typeface="宋体" panose="02010600030101010101" pitchFamily="2" charset="-122"/>
                        </a:defRPr>
                      </a:lvl2pPr>
                      <a:lvl3pPr marL="914400" algn="l" defTabSz="914400" rtl="0" eaLnBrk="1" latinLnBrk="0" hangingPunct="1">
                        <a:defRPr sz="1800" kern="1200">
                          <a:solidFill>
                            <a:schemeClr val="tx1"/>
                          </a:solidFill>
                          <a:latin typeface="Arial" panose="020B0604020202020204"/>
                          <a:ea typeface="宋体" panose="02010600030101010101" pitchFamily="2" charset="-122"/>
                        </a:defRPr>
                      </a:lvl3pPr>
                      <a:lvl4pPr marL="1371600" algn="l" defTabSz="914400" rtl="0" eaLnBrk="1" latinLnBrk="0" hangingPunct="1">
                        <a:defRPr sz="1800" kern="1200">
                          <a:solidFill>
                            <a:schemeClr val="tx1"/>
                          </a:solidFill>
                          <a:latin typeface="Arial" panose="020B0604020202020204"/>
                          <a:ea typeface="宋体" panose="02010600030101010101" pitchFamily="2" charset="-122"/>
                        </a:defRPr>
                      </a:lvl4pPr>
                      <a:lvl5pPr marL="1828800" algn="l" defTabSz="914400" rtl="0" eaLnBrk="1" latinLnBrk="0" hangingPunct="1">
                        <a:defRPr sz="1800" kern="1200">
                          <a:solidFill>
                            <a:schemeClr val="tx1"/>
                          </a:solidFill>
                          <a:latin typeface="Arial" panose="020B0604020202020204"/>
                          <a:ea typeface="宋体" panose="02010600030101010101" pitchFamily="2" charset="-122"/>
                        </a:defRPr>
                      </a:lvl5pPr>
                      <a:lvl6pPr marL="2286000" algn="l" defTabSz="914400" rtl="0" eaLnBrk="1" latinLnBrk="0" hangingPunct="1">
                        <a:defRPr sz="1800" kern="1200">
                          <a:solidFill>
                            <a:schemeClr val="tx1"/>
                          </a:solidFill>
                          <a:latin typeface="Arial" panose="020B0604020202020204"/>
                          <a:ea typeface="宋体" panose="02010600030101010101" pitchFamily="2" charset="-122"/>
                        </a:defRPr>
                      </a:lvl6pPr>
                      <a:lvl7pPr marL="2743200" algn="l" defTabSz="914400" rtl="0" eaLnBrk="1" latinLnBrk="0" hangingPunct="1">
                        <a:defRPr sz="1800" kern="1200">
                          <a:solidFill>
                            <a:schemeClr val="tx1"/>
                          </a:solidFill>
                          <a:latin typeface="Arial" panose="020B0604020202020204"/>
                          <a:ea typeface="宋体" panose="02010600030101010101" pitchFamily="2" charset="-122"/>
                        </a:defRPr>
                      </a:lvl7pPr>
                      <a:lvl8pPr marL="3200400" algn="l" defTabSz="914400" rtl="0" eaLnBrk="1" latinLnBrk="0" hangingPunct="1">
                        <a:defRPr sz="1800" kern="1200">
                          <a:solidFill>
                            <a:schemeClr val="tx1"/>
                          </a:solidFill>
                          <a:latin typeface="Arial" panose="020B0604020202020204"/>
                          <a:ea typeface="宋体" panose="02010600030101010101" pitchFamily="2" charset="-122"/>
                        </a:defRPr>
                      </a:lvl8pPr>
                      <a:lvl9pPr marL="3657600" algn="l" defTabSz="914400" rtl="0" eaLnBrk="1" latinLnBrk="0" hangingPunct="1">
                        <a:defRPr sz="180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900" b="0" i="0" u="none" strike="noStrike" kern="1200" cap="none" normalizeH="0" baseline="0" dirty="0">
                          <a:ln>
                            <a:noFill/>
                          </a:ln>
                          <a:solidFill>
                            <a:srgbClr val="0000FF"/>
                          </a:solidFill>
                          <a:effectLst/>
                          <a:latin typeface="+mn-ea"/>
                          <a:ea typeface="+mn-ea"/>
                          <a:cs typeface="+mn-cs"/>
                        </a:rPr>
                        <a:t>袋</a:t>
                      </a:r>
                    </a:p>
                  </a:txBody>
                  <a:tcPr marL="91441" marR="91441"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panose="020B0604020202020204"/>
                          <a:ea typeface="宋体" panose="02010600030101010101" pitchFamily="2" charset="-122"/>
                        </a:defRPr>
                      </a:lvl1pPr>
                      <a:lvl2pPr marL="457200" algn="l" defTabSz="914400" rtl="0" eaLnBrk="1" latinLnBrk="0" hangingPunct="1">
                        <a:defRPr sz="1800" kern="1200">
                          <a:solidFill>
                            <a:schemeClr val="tx1"/>
                          </a:solidFill>
                          <a:latin typeface="Arial" panose="020B0604020202020204"/>
                          <a:ea typeface="宋体" panose="02010600030101010101" pitchFamily="2" charset="-122"/>
                        </a:defRPr>
                      </a:lvl2pPr>
                      <a:lvl3pPr marL="914400" algn="l" defTabSz="914400" rtl="0" eaLnBrk="1" latinLnBrk="0" hangingPunct="1">
                        <a:defRPr sz="1800" kern="1200">
                          <a:solidFill>
                            <a:schemeClr val="tx1"/>
                          </a:solidFill>
                          <a:latin typeface="Arial" panose="020B0604020202020204"/>
                          <a:ea typeface="宋体" panose="02010600030101010101" pitchFamily="2" charset="-122"/>
                        </a:defRPr>
                      </a:lvl3pPr>
                      <a:lvl4pPr marL="1371600" algn="l" defTabSz="914400" rtl="0" eaLnBrk="1" latinLnBrk="0" hangingPunct="1">
                        <a:defRPr sz="1800" kern="1200">
                          <a:solidFill>
                            <a:schemeClr val="tx1"/>
                          </a:solidFill>
                          <a:latin typeface="Arial" panose="020B0604020202020204"/>
                          <a:ea typeface="宋体" panose="02010600030101010101" pitchFamily="2" charset="-122"/>
                        </a:defRPr>
                      </a:lvl4pPr>
                      <a:lvl5pPr marL="1828800" algn="l" defTabSz="914400" rtl="0" eaLnBrk="1" latinLnBrk="0" hangingPunct="1">
                        <a:defRPr sz="1800" kern="1200">
                          <a:solidFill>
                            <a:schemeClr val="tx1"/>
                          </a:solidFill>
                          <a:latin typeface="Arial" panose="020B0604020202020204"/>
                          <a:ea typeface="宋体" panose="02010600030101010101" pitchFamily="2" charset="-122"/>
                        </a:defRPr>
                      </a:lvl5pPr>
                      <a:lvl6pPr marL="2286000" algn="l" defTabSz="914400" rtl="0" eaLnBrk="1" latinLnBrk="0" hangingPunct="1">
                        <a:defRPr sz="1800" kern="1200">
                          <a:solidFill>
                            <a:schemeClr val="tx1"/>
                          </a:solidFill>
                          <a:latin typeface="Arial" panose="020B0604020202020204"/>
                          <a:ea typeface="宋体" panose="02010600030101010101" pitchFamily="2" charset="-122"/>
                        </a:defRPr>
                      </a:lvl6pPr>
                      <a:lvl7pPr marL="2743200" algn="l" defTabSz="914400" rtl="0" eaLnBrk="1" latinLnBrk="0" hangingPunct="1">
                        <a:defRPr sz="1800" kern="1200">
                          <a:solidFill>
                            <a:schemeClr val="tx1"/>
                          </a:solidFill>
                          <a:latin typeface="Arial" panose="020B0604020202020204"/>
                          <a:ea typeface="宋体" panose="02010600030101010101" pitchFamily="2" charset="-122"/>
                        </a:defRPr>
                      </a:lvl7pPr>
                      <a:lvl8pPr marL="3200400" algn="l" defTabSz="914400" rtl="0" eaLnBrk="1" latinLnBrk="0" hangingPunct="1">
                        <a:defRPr sz="1800" kern="1200">
                          <a:solidFill>
                            <a:schemeClr val="tx1"/>
                          </a:solidFill>
                          <a:latin typeface="Arial" panose="020B0604020202020204"/>
                          <a:ea typeface="宋体" panose="02010600030101010101" pitchFamily="2" charset="-122"/>
                        </a:defRPr>
                      </a:lvl8pPr>
                      <a:lvl9pPr marL="3657600" algn="l" defTabSz="914400" rtl="0" eaLnBrk="1" latinLnBrk="0" hangingPunct="1">
                        <a:defRPr sz="180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altLang="zh-CN" sz="900" b="0" i="0" u="none" strike="noStrike" kern="1200" cap="none" normalizeH="0" baseline="0" dirty="0">
                          <a:ln>
                            <a:noFill/>
                          </a:ln>
                          <a:solidFill>
                            <a:srgbClr val="0000FF"/>
                          </a:solidFill>
                          <a:effectLst/>
                          <a:latin typeface="+mn-ea"/>
                          <a:ea typeface="+mn-ea"/>
                          <a:cs typeface="+mn-cs"/>
                        </a:rPr>
                        <a:t>42</a:t>
                      </a:r>
                    </a:p>
                  </a:txBody>
                  <a:tcPr marL="91441" marR="91441"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9117">
                <a:tc>
                  <a:txBody>
                    <a:bodyPr/>
                    <a:lstStyle>
                      <a:lvl1pPr marL="0" algn="l" defTabSz="914400" rtl="0" eaLnBrk="1" latinLnBrk="0" hangingPunct="1">
                        <a:defRPr sz="1800" kern="1200">
                          <a:solidFill>
                            <a:schemeClr val="tx1"/>
                          </a:solidFill>
                          <a:latin typeface="Arial" panose="020B0604020202020204"/>
                          <a:ea typeface="宋体" panose="02010600030101010101" pitchFamily="2" charset="-122"/>
                        </a:defRPr>
                      </a:lvl1pPr>
                      <a:lvl2pPr marL="457200" algn="l" defTabSz="914400" rtl="0" eaLnBrk="1" latinLnBrk="0" hangingPunct="1">
                        <a:defRPr sz="1800" kern="1200">
                          <a:solidFill>
                            <a:schemeClr val="tx1"/>
                          </a:solidFill>
                          <a:latin typeface="Arial" panose="020B0604020202020204"/>
                          <a:ea typeface="宋体" panose="02010600030101010101" pitchFamily="2" charset="-122"/>
                        </a:defRPr>
                      </a:lvl2pPr>
                      <a:lvl3pPr marL="914400" algn="l" defTabSz="914400" rtl="0" eaLnBrk="1" latinLnBrk="0" hangingPunct="1">
                        <a:defRPr sz="1800" kern="1200">
                          <a:solidFill>
                            <a:schemeClr val="tx1"/>
                          </a:solidFill>
                          <a:latin typeface="Arial" panose="020B0604020202020204"/>
                          <a:ea typeface="宋体" panose="02010600030101010101" pitchFamily="2" charset="-122"/>
                        </a:defRPr>
                      </a:lvl3pPr>
                      <a:lvl4pPr marL="1371600" algn="l" defTabSz="914400" rtl="0" eaLnBrk="1" latinLnBrk="0" hangingPunct="1">
                        <a:defRPr sz="1800" kern="1200">
                          <a:solidFill>
                            <a:schemeClr val="tx1"/>
                          </a:solidFill>
                          <a:latin typeface="Arial" panose="020B0604020202020204"/>
                          <a:ea typeface="宋体" panose="02010600030101010101" pitchFamily="2" charset="-122"/>
                        </a:defRPr>
                      </a:lvl4pPr>
                      <a:lvl5pPr marL="1828800" algn="l" defTabSz="914400" rtl="0" eaLnBrk="1" latinLnBrk="0" hangingPunct="1">
                        <a:defRPr sz="1800" kern="1200">
                          <a:solidFill>
                            <a:schemeClr val="tx1"/>
                          </a:solidFill>
                          <a:latin typeface="Arial" panose="020B0604020202020204"/>
                          <a:ea typeface="宋体" panose="02010600030101010101" pitchFamily="2" charset="-122"/>
                        </a:defRPr>
                      </a:lvl5pPr>
                      <a:lvl6pPr marL="2286000" algn="l" defTabSz="914400" rtl="0" eaLnBrk="1" latinLnBrk="0" hangingPunct="1">
                        <a:defRPr sz="1800" kern="1200">
                          <a:solidFill>
                            <a:schemeClr val="tx1"/>
                          </a:solidFill>
                          <a:latin typeface="Arial" panose="020B0604020202020204"/>
                          <a:ea typeface="宋体" panose="02010600030101010101" pitchFamily="2" charset="-122"/>
                        </a:defRPr>
                      </a:lvl6pPr>
                      <a:lvl7pPr marL="2743200" algn="l" defTabSz="914400" rtl="0" eaLnBrk="1" latinLnBrk="0" hangingPunct="1">
                        <a:defRPr sz="1800" kern="1200">
                          <a:solidFill>
                            <a:schemeClr val="tx1"/>
                          </a:solidFill>
                          <a:latin typeface="Arial" panose="020B0604020202020204"/>
                          <a:ea typeface="宋体" panose="02010600030101010101" pitchFamily="2" charset="-122"/>
                        </a:defRPr>
                      </a:lvl7pPr>
                      <a:lvl8pPr marL="3200400" algn="l" defTabSz="914400" rtl="0" eaLnBrk="1" latinLnBrk="0" hangingPunct="1">
                        <a:defRPr sz="1800" kern="1200">
                          <a:solidFill>
                            <a:schemeClr val="tx1"/>
                          </a:solidFill>
                          <a:latin typeface="Arial" panose="020B0604020202020204"/>
                          <a:ea typeface="宋体" panose="02010600030101010101" pitchFamily="2" charset="-122"/>
                        </a:defRPr>
                      </a:lvl8pPr>
                      <a:lvl9pPr marL="3657600" algn="l" defTabSz="914400" rtl="0" eaLnBrk="1" latinLnBrk="0" hangingPunct="1">
                        <a:defRPr sz="180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altLang="zh-CN" sz="900" b="0" i="0" u="none" strike="noStrike" kern="1200" cap="none" normalizeH="0" baseline="0" dirty="0">
                          <a:ln>
                            <a:noFill/>
                          </a:ln>
                          <a:solidFill>
                            <a:srgbClr val="956B8C"/>
                          </a:solidFill>
                          <a:effectLst/>
                          <a:latin typeface="+mn-ea"/>
                          <a:ea typeface="+mn-ea"/>
                          <a:cs typeface="+mn-cs"/>
                        </a:rPr>
                        <a:t>09006</a:t>
                      </a:r>
                    </a:p>
                  </a:txBody>
                  <a:tcPr marL="91441" marR="91441" marT="45705" marB="45705" horzOverflow="overflow">
                    <a:lnL w="12700" cap="flat" cmpd="sng" algn="ctr">
                      <a:solidFill>
                        <a:srgbClr val="003366"/>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panose="020B0604020202020204"/>
                          <a:ea typeface="宋体" panose="02010600030101010101" pitchFamily="2" charset="-122"/>
                        </a:defRPr>
                      </a:lvl1pPr>
                      <a:lvl2pPr marL="457200" algn="l" defTabSz="914400" rtl="0" eaLnBrk="1" latinLnBrk="0" hangingPunct="1">
                        <a:defRPr sz="1800" kern="1200">
                          <a:solidFill>
                            <a:schemeClr val="tx1"/>
                          </a:solidFill>
                          <a:latin typeface="Arial" panose="020B0604020202020204"/>
                          <a:ea typeface="宋体" panose="02010600030101010101" pitchFamily="2" charset="-122"/>
                        </a:defRPr>
                      </a:lvl2pPr>
                      <a:lvl3pPr marL="914400" algn="l" defTabSz="914400" rtl="0" eaLnBrk="1" latinLnBrk="0" hangingPunct="1">
                        <a:defRPr sz="1800" kern="1200">
                          <a:solidFill>
                            <a:schemeClr val="tx1"/>
                          </a:solidFill>
                          <a:latin typeface="Arial" panose="020B0604020202020204"/>
                          <a:ea typeface="宋体" panose="02010600030101010101" pitchFamily="2" charset="-122"/>
                        </a:defRPr>
                      </a:lvl3pPr>
                      <a:lvl4pPr marL="1371600" algn="l" defTabSz="914400" rtl="0" eaLnBrk="1" latinLnBrk="0" hangingPunct="1">
                        <a:defRPr sz="1800" kern="1200">
                          <a:solidFill>
                            <a:schemeClr val="tx1"/>
                          </a:solidFill>
                          <a:latin typeface="Arial" panose="020B0604020202020204"/>
                          <a:ea typeface="宋体" panose="02010600030101010101" pitchFamily="2" charset="-122"/>
                        </a:defRPr>
                      </a:lvl4pPr>
                      <a:lvl5pPr marL="1828800" algn="l" defTabSz="914400" rtl="0" eaLnBrk="1" latinLnBrk="0" hangingPunct="1">
                        <a:defRPr sz="1800" kern="1200">
                          <a:solidFill>
                            <a:schemeClr val="tx1"/>
                          </a:solidFill>
                          <a:latin typeface="Arial" panose="020B0604020202020204"/>
                          <a:ea typeface="宋体" panose="02010600030101010101" pitchFamily="2" charset="-122"/>
                        </a:defRPr>
                      </a:lvl5pPr>
                      <a:lvl6pPr marL="2286000" algn="l" defTabSz="914400" rtl="0" eaLnBrk="1" latinLnBrk="0" hangingPunct="1">
                        <a:defRPr sz="1800" kern="1200">
                          <a:solidFill>
                            <a:schemeClr val="tx1"/>
                          </a:solidFill>
                          <a:latin typeface="Arial" panose="020B0604020202020204"/>
                          <a:ea typeface="宋体" panose="02010600030101010101" pitchFamily="2" charset="-122"/>
                        </a:defRPr>
                      </a:lvl6pPr>
                      <a:lvl7pPr marL="2743200" algn="l" defTabSz="914400" rtl="0" eaLnBrk="1" latinLnBrk="0" hangingPunct="1">
                        <a:defRPr sz="1800" kern="1200">
                          <a:solidFill>
                            <a:schemeClr val="tx1"/>
                          </a:solidFill>
                          <a:latin typeface="Arial" panose="020B0604020202020204"/>
                          <a:ea typeface="宋体" panose="02010600030101010101" pitchFamily="2" charset="-122"/>
                        </a:defRPr>
                      </a:lvl7pPr>
                      <a:lvl8pPr marL="3200400" algn="l" defTabSz="914400" rtl="0" eaLnBrk="1" latinLnBrk="0" hangingPunct="1">
                        <a:defRPr sz="1800" kern="1200">
                          <a:solidFill>
                            <a:schemeClr val="tx1"/>
                          </a:solidFill>
                          <a:latin typeface="Arial" panose="020B0604020202020204"/>
                          <a:ea typeface="宋体" panose="02010600030101010101" pitchFamily="2" charset="-122"/>
                        </a:defRPr>
                      </a:lvl8pPr>
                      <a:lvl9pPr marL="3657600" algn="l" defTabSz="914400" rtl="0" eaLnBrk="1" latinLnBrk="0" hangingPunct="1">
                        <a:defRPr sz="180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900" b="0" i="0" u="none" strike="noStrike" kern="1200" cap="none" normalizeH="0" baseline="0" dirty="0" smtClean="0">
                          <a:ln>
                            <a:noFill/>
                          </a:ln>
                          <a:solidFill>
                            <a:srgbClr val="956B8C"/>
                          </a:solidFill>
                          <a:effectLst/>
                          <a:latin typeface="+mn-ea"/>
                          <a:ea typeface="+mn-ea"/>
                          <a:cs typeface="+mn-cs"/>
                        </a:rPr>
                        <a:t>飞鹤</a:t>
                      </a:r>
                      <a:endParaRPr kumimoji="0" lang="zh-CN" altLang="en-US" sz="900" b="0" i="0" u="none" strike="noStrike" kern="1200" cap="none" normalizeH="0" baseline="0" dirty="0">
                        <a:ln>
                          <a:noFill/>
                        </a:ln>
                        <a:solidFill>
                          <a:srgbClr val="956B8C"/>
                        </a:solidFill>
                        <a:effectLst/>
                        <a:latin typeface="+mn-ea"/>
                        <a:ea typeface="+mn-ea"/>
                        <a:cs typeface="+mn-cs"/>
                      </a:endParaRPr>
                    </a:p>
                  </a:txBody>
                  <a:tcPr marL="91441" marR="91441"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panose="020B0604020202020204"/>
                          <a:ea typeface="宋体" panose="02010600030101010101" pitchFamily="2" charset="-122"/>
                        </a:defRPr>
                      </a:lvl1pPr>
                      <a:lvl2pPr marL="457200" algn="l" defTabSz="914400" rtl="0" eaLnBrk="1" latinLnBrk="0" hangingPunct="1">
                        <a:defRPr sz="1800" kern="1200">
                          <a:solidFill>
                            <a:schemeClr val="tx1"/>
                          </a:solidFill>
                          <a:latin typeface="Arial" panose="020B0604020202020204"/>
                          <a:ea typeface="宋体" panose="02010600030101010101" pitchFamily="2" charset="-122"/>
                        </a:defRPr>
                      </a:lvl2pPr>
                      <a:lvl3pPr marL="914400" algn="l" defTabSz="914400" rtl="0" eaLnBrk="1" latinLnBrk="0" hangingPunct="1">
                        <a:defRPr sz="1800" kern="1200">
                          <a:solidFill>
                            <a:schemeClr val="tx1"/>
                          </a:solidFill>
                          <a:latin typeface="Arial" panose="020B0604020202020204"/>
                          <a:ea typeface="宋体" panose="02010600030101010101" pitchFamily="2" charset="-122"/>
                        </a:defRPr>
                      </a:lvl3pPr>
                      <a:lvl4pPr marL="1371600" algn="l" defTabSz="914400" rtl="0" eaLnBrk="1" latinLnBrk="0" hangingPunct="1">
                        <a:defRPr sz="1800" kern="1200">
                          <a:solidFill>
                            <a:schemeClr val="tx1"/>
                          </a:solidFill>
                          <a:latin typeface="Arial" panose="020B0604020202020204"/>
                          <a:ea typeface="宋体" panose="02010600030101010101" pitchFamily="2" charset="-122"/>
                        </a:defRPr>
                      </a:lvl4pPr>
                      <a:lvl5pPr marL="1828800" algn="l" defTabSz="914400" rtl="0" eaLnBrk="1" latinLnBrk="0" hangingPunct="1">
                        <a:defRPr sz="1800" kern="1200">
                          <a:solidFill>
                            <a:schemeClr val="tx1"/>
                          </a:solidFill>
                          <a:latin typeface="Arial" panose="020B0604020202020204"/>
                          <a:ea typeface="宋体" panose="02010600030101010101" pitchFamily="2" charset="-122"/>
                        </a:defRPr>
                      </a:lvl5pPr>
                      <a:lvl6pPr marL="2286000" algn="l" defTabSz="914400" rtl="0" eaLnBrk="1" latinLnBrk="0" hangingPunct="1">
                        <a:defRPr sz="1800" kern="1200">
                          <a:solidFill>
                            <a:schemeClr val="tx1"/>
                          </a:solidFill>
                          <a:latin typeface="Arial" panose="020B0604020202020204"/>
                          <a:ea typeface="宋体" panose="02010600030101010101" pitchFamily="2" charset="-122"/>
                        </a:defRPr>
                      </a:lvl6pPr>
                      <a:lvl7pPr marL="2743200" algn="l" defTabSz="914400" rtl="0" eaLnBrk="1" latinLnBrk="0" hangingPunct="1">
                        <a:defRPr sz="1800" kern="1200">
                          <a:solidFill>
                            <a:schemeClr val="tx1"/>
                          </a:solidFill>
                          <a:latin typeface="Arial" panose="020B0604020202020204"/>
                          <a:ea typeface="宋体" panose="02010600030101010101" pitchFamily="2" charset="-122"/>
                        </a:defRPr>
                      </a:lvl7pPr>
                      <a:lvl8pPr marL="3200400" algn="l" defTabSz="914400" rtl="0" eaLnBrk="1" latinLnBrk="0" hangingPunct="1">
                        <a:defRPr sz="1800" kern="1200">
                          <a:solidFill>
                            <a:schemeClr val="tx1"/>
                          </a:solidFill>
                          <a:latin typeface="Arial" panose="020B0604020202020204"/>
                          <a:ea typeface="宋体" panose="02010600030101010101" pitchFamily="2" charset="-122"/>
                        </a:defRPr>
                      </a:lvl8pPr>
                      <a:lvl9pPr marL="3657600" algn="l" defTabSz="914400" rtl="0" eaLnBrk="1" latinLnBrk="0" hangingPunct="1">
                        <a:defRPr sz="180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900" b="0" i="0" u="none" strike="noStrike" kern="1200" cap="none" normalizeH="0" baseline="0" dirty="0">
                          <a:ln>
                            <a:noFill/>
                          </a:ln>
                          <a:solidFill>
                            <a:srgbClr val="956B8C"/>
                          </a:solidFill>
                          <a:effectLst/>
                          <a:latin typeface="+mn-ea"/>
                          <a:ea typeface="+mn-ea"/>
                          <a:cs typeface="+mn-cs"/>
                        </a:rPr>
                        <a:t>河北</a:t>
                      </a:r>
                    </a:p>
                  </a:txBody>
                  <a:tcPr marL="91441" marR="91441"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panose="020B0604020202020204"/>
                          <a:ea typeface="宋体" panose="02010600030101010101" pitchFamily="2" charset="-122"/>
                        </a:defRPr>
                      </a:lvl1pPr>
                      <a:lvl2pPr marL="457200" algn="l" defTabSz="914400" rtl="0" eaLnBrk="1" latinLnBrk="0" hangingPunct="1">
                        <a:defRPr sz="1800" kern="1200">
                          <a:solidFill>
                            <a:schemeClr val="tx1"/>
                          </a:solidFill>
                          <a:latin typeface="Arial" panose="020B0604020202020204"/>
                          <a:ea typeface="宋体" panose="02010600030101010101" pitchFamily="2" charset="-122"/>
                        </a:defRPr>
                      </a:lvl2pPr>
                      <a:lvl3pPr marL="914400" algn="l" defTabSz="914400" rtl="0" eaLnBrk="1" latinLnBrk="0" hangingPunct="1">
                        <a:defRPr sz="1800" kern="1200">
                          <a:solidFill>
                            <a:schemeClr val="tx1"/>
                          </a:solidFill>
                          <a:latin typeface="Arial" panose="020B0604020202020204"/>
                          <a:ea typeface="宋体" panose="02010600030101010101" pitchFamily="2" charset="-122"/>
                        </a:defRPr>
                      </a:lvl3pPr>
                      <a:lvl4pPr marL="1371600" algn="l" defTabSz="914400" rtl="0" eaLnBrk="1" latinLnBrk="0" hangingPunct="1">
                        <a:defRPr sz="1800" kern="1200">
                          <a:solidFill>
                            <a:schemeClr val="tx1"/>
                          </a:solidFill>
                          <a:latin typeface="Arial" panose="020B0604020202020204"/>
                          <a:ea typeface="宋体" panose="02010600030101010101" pitchFamily="2" charset="-122"/>
                        </a:defRPr>
                      </a:lvl4pPr>
                      <a:lvl5pPr marL="1828800" algn="l" defTabSz="914400" rtl="0" eaLnBrk="1" latinLnBrk="0" hangingPunct="1">
                        <a:defRPr sz="1800" kern="1200">
                          <a:solidFill>
                            <a:schemeClr val="tx1"/>
                          </a:solidFill>
                          <a:latin typeface="Arial" panose="020B0604020202020204"/>
                          <a:ea typeface="宋体" panose="02010600030101010101" pitchFamily="2" charset="-122"/>
                        </a:defRPr>
                      </a:lvl5pPr>
                      <a:lvl6pPr marL="2286000" algn="l" defTabSz="914400" rtl="0" eaLnBrk="1" latinLnBrk="0" hangingPunct="1">
                        <a:defRPr sz="1800" kern="1200">
                          <a:solidFill>
                            <a:schemeClr val="tx1"/>
                          </a:solidFill>
                          <a:latin typeface="Arial" panose="020B0604020202020204"/>
                          <a:ea typeface="宋体" panose="02010600030101010101" pitchFamily="2" charset="-122"/>
                        </a:defRPr>
                      </a:lvl6pPr>
                      <a:lvl7pPr marL="2743200" algn="l" defTabSz="914400" rtl="0" eaLnBrk="1" latinLnBrk="0" hangingPunct="1">
                        <a:defRPr sz="1800" kern="1200">
                          <a:solidFill>
                            <a:schemeClr val="tx1"/>
                          </a:solidFill>
                          <a:latin typeface="Arial" panose="020B0604020202020204"/>
                          <a:ea typeface="宋体" panose="02010600030101010101" pitchFamily="2" charset="-122"/>
                        </a:defRPr>
                      </a:lvl7pPr>
                      <a:lvl8pPr marL="3200400" algn="l" defTabSz="914400" rtl="0" eaLnBrk="1" latinLnBrk="0" hangingPunct="1">
                        <a:defRPr sz="1800" kern="1200">
                          <a:solidFill>
                            <a:schemeClr val="tx1"/>
                          </a:solidFill>
                          <a:latin typeface="Arial" panose="020B0604020202020204"/>
                          <a:ea typeface="宋体" panose="02010600030101010101" pitchFamily="2" charset="-122"/>
                        </a:defRPr>
                      </a:lvl8pPr>
                      <a:lvl9pPr marL="3657600" algn="l" defTabSz="914400" rtl="0" eaLnBrk="1" latinLnBrk="0" hangingPunct="1">
                        <a:defRPr sz="180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900" b="0" i="0" u="none" strike="noStrike" kern="1200" cap="none" normalizeH="0" baseline="0" dirty="0">
                          <a:ln>
                            <a:noFill/>
                          </a:ln>
                          <a:solidFill>
                            <a:srgbClr val="956B8C"/>
                          </a:solidFill>
                          <a:effectLst/>
                          <a:latin typeface="+mn-ea"/>
                          <a:ea typeface="+mn-ea"/>
                          <a:cs typeface="+mn-cs"/>
                        </a:rPr>
                        <a:t>袋</a:t>
                      </a:r>
                    </a:p>
                  </a:txBody>
                  <a:tcPr marL="91441" marR="91441"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panose="020B0604020202020204"/>
                          <a:ea typeface="宋体" panose="02010600030101010101" pitchFamily="2" charset="-122"/>
                        </a:defRPr>
                      </a:lvl1pPr>
                      <a:lvl2pPr marL="457200" algn="l" defTabSz="914400" rtl="0" eaLnBrk="1" latinLnBrk="0" hangingPunct="1">
                        <a:defRPr sz="1800" kern="1200">
                          <a:solidFill>
                            <a:schemeClr val="tx1"/>
                          </a:solidFill>
                          <a:latin typeface="Arial" panose="020B0604020202020204"/>
                          <a:ea typeface="宋体" panose="02010600030101010101" pitchFamily="2" charset="-122"/>
                        </a:defRPr>
                      </a:lvl2pPr>
                      <a:lvl3pPr marL="914400" algn="l" defTabSz="914400" rtl="0" eaLnBrk="1" latinLnBrk="0" hangingPunct="1">
                        <a:defRPr sz="1800" kern="1200">
                          <a:solidFill>
                            <a:schemeClr val="tx1"/>
                          </a:solidFill>
                          <a:latin typeface="Arial" panose="020B0604020202020204"/>
                          <a:ea typeface="宋体" panose="02010600030101010101" pitchFamily="2" charset="-122"/>
                        </a:defRPr>
                      </a:lvl3pPr>
                      <a:lvl4pPr marL="1371600" algn="l" defTabSz="914400" rtl="0" eaLnBrk="1" latinLnBrk="0" hangingPunct="1">
                        <a:defRPr sz="1800" kern="1200">
                          <a:solidFill>
                            <a:schemeClr val="tx1"/>
                          </a:solidFill>
                          <a:latin typeface="Arial" panose="020B0604020202020204"/>
                          <a:ea typeface="宋体" panose="02010600030101010101" pitchFamily="2" charset="-122"/>
                        </a:defRPr>
                      </a:lvl4pPr>
                      <a:lvl5pPr marL="1828800" algn="l" defTabSz="914400" rtl="0" eaLnBrk="1" latinLnBrk="0" hangingPunct="1">
                        <a:defRPr sz="1800" kern="1200">
                          <a:solidFill>
                            <a:schemeClr val="tx1"/>
                          </a:solidFill>
                          <a:latin typeface="Arial" panose="020B0604020202020204"/>
                          <a:ea typeface="宋体" panose="02010600030101010101" pitchFamily="2" charset="-122"/>
                        </a:defRPr>
                      </a:lvl5pPr>
                      <a:lvl6pPr marL="2286000" algn="l" defTabSz="914400" rtl="0" eaLnBrk="1" latinLnBrk="0" hangingPunct="1">
                        <a:defRPr sz="1800" kern="1200">
                          <a:solidFill>
                            <a:schemeClr val="tx1"/>
                          </a:solidFill>
                          <a:latin typeface="Arial" panose="020B0604020202020204"/>
                          <a:ea typeface="宋体" panose="02010600030101010101" pitchFamily="2" charset="-122"/>
                        </a:defRPr>
                      </a:lvl6pPr>
                      <a:lvl7pPr marL="2743200" algn="l" defTabSz="914400" rtl="0" eaLnBrk="1" latinLnBrk="0" hangingPunct="1">
                        <a:defRPr sz="1800" kern="1200">
                          <a:solidFill>
                            <a:schemeClr val="tx1"/>
                          </a:solidFill>
                          <a:latin typeface="Arial" panose="020B0604020202020204"/>
                          <a:ea typeface="宋体" panose="02010600030101010101" pitchFamily="2" charset="-122"/>
                        </a:defRPr>
                      </a:lvl7pPr>
                      <a:lvl8pPr marL="3200400" algn="l" defTabSz="914400" rtl="0" eaLnBrk="1" latinLnBrk="0" hangingPunct="1">
                        <a:defRPr sz="1800" kern="1200">
                          <a:solidFill>
                            <a:schemeClr val="tx1"/>
                          </a:solidFill>
                          <a:latin typeface="Arial" panose="020B0604020202020204"/>
                          <a:ea typeface="宋体" panose="02010600030101010101" pitchFamily="2" charset="-122"/>
                        </a:defRPr>
                      </a:lvl8pPr>
                      <a:lvl9pPr marL="3657600" algn="l" defTabSz="914400" rtl="0" eaLnBrk="1" latinLnBrk="0" hangingPunct="1">
                        <a:defRPr sz="180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altLang="zh-CN" sz="900" b="0" i="0" u="none" strike="noStrike" kern="1200" cap="none" normalizeH="0" baseline="0" dirty="0">
                          <a:ln>
                            <a:noFill/>
                          </a:ln>
                          <a:solidFill>
                            <a:srgbClr val="956B8C"/>
                          </a:solidFill>
                          <a:effectLst/>
                          <a:latin typeface="+mn-ea"/>
                          <a:ea typeface="+mn-ea"/>
                          <a:cs typeface="+mn-cs"/>
                        </a:rPr>
                        <a:t>36</a:t>
                      </a:r>
                    </a:p>
                  </a:txBody>
                  <a:tcPr marL="91441" marR="91441"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9117">
                <a:tc>
                  <a:txBody>
                    <a:bodyPr/>
                    <a:lstStyle>
                      <a:lvl1pPr marL="0" algn="l" defTabSz="914400" rtl="0" eaLnBrk="1" latinLnBrk="0" hangingPunct="1">
                        <a:defRPr sz="1800" kern="1200">
                          <a:solidFill>
                            <a:schemeClr val="tx1"/>
                          </a:solidFill>
                          <a:latin typeface="Arial" panose="020B0604020202020204"/>
                          <a:ea typeface="宋体" panose="02010600030101010101" pitchFamily="2" charset="-122"/>
                        </a:defRPr>
                      </a:lvl1pPr>
                      <a:lvl2pPr marL="457200" algn="l" defTabSz="914400" rtl="0" eaLnBrk="1" latinLnBrk="0" hangingPunct="1">
                        <a:defRPr sz="1800" kern="1200">
                          <a:solidFill>
                            <a:schemeClr val="tx1"/>
                          </a:solidFill>
                          <a:latin typeface="Arial" panose="020B0604020202020204"/>
                          <a:ea typeface="宋体" panose="02010600030101010101" pitchFamily="2" charset="-122"/>
                        </a:defRPr>
                      </a:lvl2pPr>
                      <a:lvl3pPr marL="914400" algn="l" defTabSz="914400" rtl="0" eaLnBrk="1" latinLnBrk="0" hangingPunct="1">
                        <a:defRPr sz="1800" kern="1200">
                          <a:solidFill>
                            <a:schemeClr val="tx1"/>
                          </a:solidFill>
                          <a:latin typeface="Arial" panose="020B0604020202020204"/>
                          <a:ea typeface="宋体" panose="02010600030101010101" pitchFamily="2" charset="-122"/>
                        </a:defRPr>
                      </a:lvl3pPr>
                      <a:lvl4pPr marL="1371600" algn="l" defTabSz="914400" rtl="0" eaLnBrk="1" latinLnBrk="0" hangingPunct="1">
                        <a:defRPr sz="1800" kern="1200">
                          <a:solidFill>
                            <a:schemeClr val="tx1"/>
                          </a:solidFill>
                          <a:latin typeface="Arial" panose="020B0604020202020204"/>
                          <a:ea typeface="宋体" panose="02010600030101010101" pitchFamily="2" charset="-122"/>
                        </a:defRPr>
                      </a:lvl4pPr>
                      <a:lvl5pPr marL="1828800" algn="l" defTabSz="914400" rtl="0" eaLnBrk="1" latinLnBrk="0" hangingPunct="1">
                        <a:defRPr sz="1800" kern="1200">
                          <a:solidFill>
                            <a:schemeClr val="tx1"/>
                          </a:solidFill>
                          <a:latin typeface="Arial" panose="020B0604020202020204"/>
                          <a:ea typeface="宋体" panose="02010600030101010101" pitchFamily="2" charset="-122"/>
                        </a:defRPr>
                      </a:lvl5pPr>
                      <a:lvl6pPr marL="2286000" algn="l" defTabSz="914400" rtl="0" eaLnBrk="1" latinLnBrk="0" hangingPunct="1">
                        <a:defRPr sz="1800" kern="1200">
                          <a:solidFill>
                            <a:schemeClr val="tx1"/>
                          </a:solidFill>
                          <a:latin typeface="Arial" panose="020B0604020202020204"/>
                          <a:ea typeface="宋体" panose="02010600030101010101" pitchFamily="2" charset="-122"/>
                        </a:defRPr>
                      </a:lvl6pPr>
                      <a:lvl7pPr marL="2743200" algn="l" defTabSz="914400" rtl="0" eaLnBrk="1" latinLnBrk="0" hangingPunct="1">
                        <a:defRPr sz="1800" kern="1200">
                          <a:solidFill>
                            <a:schemeClr val="tx1"/>
                          </a:solidFill>
                          <a:latin typeface="Arial" panose="020B0604020202020204"/>
                          <a:ea typeface="宋体" panose="02010600030101010101" pitchFamily="2" charset="-122"/>
                        </a:defRPr>
                      </a:lvl7pPr>
                      <a:lvl8pPr marL="3200400" algn="l" defTabSz="914400" rtl="0" eaLnBrk="1" latinLnBrk="0" hangingPunct="1">
                        <a:defRPr sz="1800" kern="1200">
                          <a:solidFill>
                            <a:schemeClr val="tx1"/>
                          </a:solidFill>
                          <a:latin typeface="Arial" panose="020B0604020202020204"/>
                          <a:ea typeface="宋体" panose="02010600030101010101" pitchFamily="2" charset="-122"/>
                        </a:defRPr>
                      </a:lvl8pPr>
                      <a:lvl9pPr marL="3657600" algn="l" defTabSz="914400" rtl="0" eaLnBrk="1" latinLnBrk="0" hangingPunct="1">
                        <a:defRPr sz="180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altLang="zh-CN" sz="900" b="0" i="0" u="none" strike="noStrike" kern="1200" cap="none" normalizeH="0" baseline="0" dirty="0">
                          <a:ln>
                            <a:noFill/>
                          </a:ln>
                          <a:solidFill>
                            <a:srgbClr val="956B8C"/>
                          </a:solidFill>
                          <a:effectLst/>
                          <a:latin typeface="+mn-ea"/>
                          <a:ea typeface="+mn-ea"/>
                          <a:cs typeface="+mn-cs"/>
                        </a:rPr>
                        <a:t>09007</a:t>
                      </a:r>
                    </a:p>
                  </a:txBody>
                  <a:tcPr marL="91441" marR="91441" marT="45705" marB="45705" horzOverflow="overflow">
                    <a:lnL w="12700" cap="flat" cmpd="sng" algn="ctr">
                      <a:solidFill>
                        <a:srgbClr val="003366"/>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panose="020B0604020202020204"/>
                          <a:ea typeface="宋体" panose="02010600030101010101" pitchFamily="2" charset="-122"/>
                        </a:defRPr>
                      </a:lvl1pPr>
                      <a:lvl2pPr marL="457200" algn="l" defTabSz="914400" rtl="0" eaLnBrk="1" latinLnBrk="0" hangingPunct="1">
                        <a:defRPr sz="1800" kern="1200">
                          <a:solidFill>
                            <a:schemeClr val="tx1"/>
                          </a:solidFill>
                          <a:latin typeface="Arial" panose="020B0604020202020204"/>
                          <a:ea typeface="宋体" panose="02010600030101010101" pitchFamily="2" charset="-122"/>
                        </a:defRPr>
                      </a:lvl2pPr>
                      <a:lvl3pPr marL="914400" algn="l" defTabSz="914400" rtl="0" eaLnBrk="1" latinLnBrk="0" hangingPunct="1">
                        <a:defRPr sz="1800" kern="1200">
                          <a:solidFill>
                            <a:schemeClr val="tx1"/>
                          </a:solidFill>
                          <a:latin typeface="Arial" panose="020B0604020202020204"/>
                          <a:ea typeface="宋体" panose="02010600030101010101" pitchFamily="2" charset="-122"/>
                        </a:defRPr>
                      </a:lvl3pPr>
                      <a:lvl4pPr marL="1371600" algn="l" defTabSz="914400" rtl="0" eaLnBrk="1" latinLnBrk="0" hangingPunct="1">
                        <a:defRPr sz="1800" kern="1200">
                          <a:solidFill>
                            <a:schemeClr val="tx1"/>
                          </a:solidFill>
                          <a:latin typeface="Arial" panose="020B0604020202020204"/>
                          <a:ea typeface="宋体" panose="02010600030101010101" pitchFamily="2" charset="-122"/>
                        </a:defRPr>
                      </a:lvl4pPr>
                      <a:lvl5pPr marL="1828800" algn="l" defTabSz="914400" rtl="0" eaLnBrk="1" latinLnBrk="0" hangingPunct="1">
                        <a:defRPr sz="1800" kern="1200">
                          <a:solidFill>
                            <a:schemeClr val="tx1"/>
                          </a:solidFill>
                          <a:latin typeface="Arial" panose="020B0604020202020204"/>
                          <a:ea typeface="宋体" panose="02010600030101010101" pitchFamily="2" charset="-122"/>
                        </a:defRPr>
                      </a:lvl5pPr>
                      <a:lvl6pPr marL="2286000" algn="l" defTabSz="914400" rtl="0" eaLnBrk="1" latinLnBrk="0" hangingPunct="1">
                        <a:defRPr sz="1800" kern="1200">
                          <a:solidFill>
                            <a:schemeClr val="tx1"/>
                          </a:solidFill>
                          <a:latin typeface="Arial" panose="020B0604020202020204"/>
                          <a:ea typeface="宋体" panose="02010600030101010101" pitchFamily="2" charset="-122"/>
                        </a:defRPr>
                      </a:lvl6pPr>
                      <a:lvl7pPr marL="2743200" algn="l" defTabSz="914400" rtl="0" eaLnBrk="1" latinLnBrk="0" hangingPunct="1">
                        <a:defRPr sz="1800" kern="1200">
                          <a:solidFill>
                            <a:schemeClr val="tx1"/>
                          </a:solidFill>
                          <a:latin typeface="Arial" panose="020B0604020202020204"/>
                          <a:ea typeface="宋体" panose="02010600030101010101" pitchFamily="2" charset="-122"/>
                        </a:defRPr>
                      </a:lvl7pPr>
                      <a:lvl8pPr marL="3200400" algn="l" defTabSz="914400" rtl="0" eaLnBrk="1" latinLnBrk="0" hangingPunct="1">
                        <a:defRPr sz="1800" kern="1200">
                          <a:solidFill>
                            <a:schemeClr val="tx1"/>
                          </a:solidFill>
                          <a:latin typeface="Arial" panose="020B0604020202020204"/>
                          <a:ea typeface="宋体" panose="02010600030101010101" pitchFamily="2" charset="-122"/>
                        </a:defRPr>
                      </a:lvl8pPr>
                      <a:lvl9pPr marL="3657600" algn="l" defTabSz="914400" rtl="0" eaLnBrk="1" latinLnBrk="0" hangingPunct="1">
                        <a:defRPr sz="180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900" b="0" i="0" u="none" strike="noStrike" kern="1200" cap="none" normalizeH="0" baseline="0">
                          <a:ln>
                            <a:noFill/>
                          </a:ln>
                          <a:solidFill>
                            <a:srgbClr val="956B8C"/>
                          </a:solidFill>
                          <a:effectLst/>
                          <a:latin typeface="+mn-ea"/>
                          <a:ea typeface="+mn-ea"/>
                          <a:cs typeface="+mn-cs"/>
                        </a:rPr>
                        <a:t>圣元</a:t>
                      </a:r>
                    </a:p>
                  </a:txBody>
                  <a:tcPr marL="91441" marR="91441"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panose="020B0604020202020204"/>
                          <a:ea typeface="宋体" panose="02010600030101010101" pitchFamily="2" charset="-122"/>
                        </a:defRPr>
                      </a:lvl1pPr>
                      <a:lvl2pPr marL="457200" algn="l" defTabSz="914400" rtl="0" eaLnBrk="1" latinLnBrk="0" hangingPunct="1">
                        <a:defRPr sz="1800" kern="1200">
                          <a:solidFill>
                            <a:schemeClr val="tx1"/>
                          </a:solidFill>
                          <a:latin typeface="Arial" panose="020B0604020202020204"/>
                          <a:ea typeface="宋体" panose="02010600030101010101" pitchFamily="2" charset="-122"/>
                        </a:defRPr>
                      </a:lvl2pPr>
                      <a:lvl3pPr marL="914400" algn="l" defTabSz="914400" rtl="0" eaLnBrk="1" latinLnBrk="0" hangingPunct="1">
                        <a:defRPr sz="1800" kern="1200">
                          <a:solidFill>
                            <a:schemeClr val="tx1"/>
                          </a:solidFill>
                          <a:latin typeface="Arial" panose="020B0604020202020204"/>
                          <a:ea typeface="宋体" panose="02010600030101010101" pitchFamily="2" charset="-122"/>
                        </a:defRPr>
                      </a:lvl3pPr>
                      <a:lvl4pPr marL="1371600" algn="l" defTabSz="914400" rtl="0" eaLnBrk="1" latinLnBrk="0" hangingPunct="1">
                        <a:defRPr sz="1800" kern="1200">
                          <a:solidFill>
                            <a:schemeClr val="tx1"/>
                          </a:solidFill>
                          <a:latin typeface="Arial" panose="020B0604020202020204"/>
                          <a:ea typeface="宋体" panose="02010600030101010101" pitchFamily="2" charset="-122"/>
                        </a:defRPr>
                      </a:lvl4pPr>
                      <a:lvl5pPr marL="1828800" algn="l" defTabSz="914400" rtl="0" eaLnBrk="1" latinLnBrk="0" hangingPunct="1">
                        <a:defRPr sz="1800" kern="1200">
                          <a:solidFill>
                            <a:schemeClr val="tx1"/>
                          </a:solidFill>
                          <a:latin typeface="Arial" panose="020B0604020202020204"/>
                          <a:ea typeface="宋体" panose="02010600030101010101" pitchFamily="2" charset="-122"/>
                        </a:defRPr>
                      </a:lvl5pPr>
                      <a:lvl6pPr marL="2286000" algn="l" defTabSz="914400" rtl="0" eaLnBrk="1" latinLnBrk="0" hangingPunct="1">
                        <a:defRPr sz="1800" kern="1200">
                          <a:solidFill>
                            <a:schemeClr val="tx1"/>
                          </a:solidFill>
                          <a:latin typeface="Arial" panose="020B0604020202020204"/>
                          <a:ea typeface="宋体" panose="02010600030101010101" pitchFamily="2" charset="-122"/>
                        </a:defRPr>
                      </a:lvl6pPr>
                      <a:lvl7pPr marL="2743200" algn="l" defTabSz="914400" rtl="0" eaLnBrk="1" latinLnBrk="0" hangingPunct="1">
                        <a:defRPr sz="1800" kern="1200">
                          <a:solidFill>
                            <a:schemeClr val="tx1"/>
                          </a:solidFill>
                          <a:latin typeface="Arial" panose="020B0604020202020204"/>
                          <a:ea typeface="宋体" panose="02010600030101010101" pitchFamily="2" charset="-122"/>
                        </a:defRPr>
                      </a:lvl7pPr>
                      <a:lvl8pPr marL="3200400" algn="l" defTabSz="914400" rtl="0" eaLnBrk="1" latinLnBrk="0" hangingPunct="1">
                        <a:defRPr sz="1800" kern="1200">
                          <a:solidFill>
                            <a:schemeClr val="tx1"/>
                          </a:solidFill>
                          <a:latin typeface="Arial" panose="020B0604020202020204"/>
                          <a:ea typeface="宋体" panose="02010600030101010101" pitchFamily="2" charset="-122"/>
                        </a:defRPr>
                      </a:lvl8pPr>
                      <a:lvl9pPr marL="3657600" algn="l" defTabSz="914400" rtl="0" eaLnBrk="1" latinLnBrk="0" hangingPunct="1">
                        <a:defRPr sz="180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900" b="0" i="0" u="none" strike="noStrike" kern="1200" cap="none" normalizeH="0" baseline="0">
                          <a:ln>
                            <a:noFill/>
                          </a:ln>
                          <a:solidFill>
                            <a:srgbClr val="956B8C"/>
                          </a:solidFill>
                          <a:effectLst/>
                          <a:latin typeface="+mn-ea"/>
                          <a:ea typeface="+mn-ea"/>
                          <a:cs typeface="+mn-cs"/>
                        </a:rPr>
                        <a:t>河北</a:t>
                      </a:r>
                    </a:p>
                  </a:txBody>
                  <a:tcPr marL="91441" marR="91441"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panose="020B0604020202020204"/>
                          <a:ea typeface="宋体" panose="02010600030101010101" pitchFamily="2" charset="-122"/>
                        </a:defRPr>
                      </a:lvl1pPr>
                      <a:lvl2pPr marL="457200" algn="l" defTabSz="914400" rtl="0" eaLnBrk="1" latinLnBrk="0" hangingPunct="1">
                        <a:defRPr sz="1800" kern="1200">
                          <a:solidFill>
                            <a:schemeClr val="tx1"/>
                          </a:solidFill>
                          <a:latin typeface="Arial" panose="020B0604020202020204"/>
                          <a:ea typeface="宋体" panose="02010600030101010101" pitchFamily="2" charset="-122"/>
                        </a:defRPr>
                      </a:lvl2pPr>
                      <a:lvl3pPr marL="914400" algn="l" defTabSz="914400" rtl="0" eaLnBrk="1" latinLnBrk="0" hangingPunct="1">
                        <a:defRPr sz="1800" kern="1200">
                          <a:solidFill>
                            <a:schemeClr val="tx1"/>
                          </a:solidFill>
                          <a:latin typeface="Arial" panose="020B0604020202020204"/>
                          <a:ea typeface="宋体" panose="02010600030101010101" pitchFamily="2" charset="-122"/>
                        </a:defRPr>
                      </a:lvl3pPr>
                      <a:lvl4pPr marL="1371600" algn="l" defTabSz="914400" rtl="0" eaLnBrk="1" latinLnBrk="0" hangingPunct="1">
                        <a:defRPr sz="1800" kern="1200">
                          <a:solidFill>
                            <a:schemeClr val="tx1"/>
                          </a:solidFill>
                          <a:latin typeface="Arial" panose="020B0604020202020204"/>
                          <a:ea typeface="宋体" panose="02010600030101010101" pitchFamily="2" charset="-122"/>
                        </a:defRPr>
                      </a:lvl4pPr>
                      <a:lvl5pPr marL="1828800" algn="l" defTabSz="914400" rtl="0" eaLnBrk="1" latinLnBrk="0" hangingPunct="1">
                        <a:defRPr sz="1800" kern="1200">
                          <a:solidFill>
                            <a:schemeClr val="tx1"/>
                          </a:solidFill>
                          <a:latin typeface="Arial" panose="020B0604020202020204"/>
                          <a:ea typeface="宋体" panose="02010600030101010101" pitchFamily="2" charset="-122"/>
                        </a:defRPr>
                      </a:lvl5pPr>
                      <a:lvl6pPr marL="2286000" algn="l" defTabSz="914400" rtl="0" eaLnBrk="1" latinLnBrk="0" hangingPunct="1">
                        <a:defRPr sz="1800" kern="1200">
                          <a:solidFill>
                            <a:schemeClr val="tx1"/>
                          </a:solidFill>
                          <a:latin typeface="Arial" panose="020B0604020202020204"/>
                          <a:ea typeface="宋体" panose="02010600030101010101" pitchFamily="2" charset="-122"/>
                        </a:defRPr>
                      </a:lvl6pPr>
                      <a:lvl7pPr marL="2743200" algn="l" defTabSz="914400" rtl="0" eaLnBrk="1" latinLnBrk="0" hangingPunct="1">
                        <a:defRPr sz="1800" kern="1200">
                          <a:solidFill>
                            <a:schemeClr val="tx1"/>
                          </a:solidFill>
                          <a:latin typeface="Arial" panose="020B0604020202020204"/>
                          <a:ea typeface="宋体" panose="02010600030101010101" pitchFamily="2" charset="-122"/>
                        </a:defRPr>
                      </a:lvl7pPr>
                      <a:lvl8pPr marL="3200400" algn="l" defTabSz="914400" rtl="0" eaLnBrk="1" latinLnBrk="0" hangingPunct="1">
                        <a:defRPr sz="1800" kern="1200">
                          <a:solidFill>
                            <a:schemeClr val="tx1"/>
                          </a:solidFill>
                          <a:latin typeface="Arial" panose="020B0604020202020204"/>
                          <a:ea typeface="宋体" panose="02010600030101010101" pitchFamily="2" charset="-122"/>
                        </a:defRPr>
                      </a:lvl8pPr>
                      <a:lvl9pPr marL="3657600" algn="l" defTabSz="914400" rtl="0" eaLnBrk="1" latinLnBrk="0" hangingPunct="1">
                        <a:defRPr sz="180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zh-CN" altLang="en-US" sz="900" b="0" i="0" u="none" strike="noStrike" kern="1200" cap="none" normalizeH="0" baseline="0" dirty="0">
                          <a:ln>
                            <a:noFill/>
                          </a:ln>
                          <a:solidFill>
                            <a:srgbClr val="956B8C"/>
                          </a:solidFill>
                          <a:effectLst/>
                          <a:latin typeface="+mn-ea"/>
                          <a:ea typeface="+mn-ea"/>
                          <a:cs typeface="+mn-cs"/>
                        </a:rPr>
                        <a:t>袋</a:t>
                      </a:r>
                    </a:p>
                  </a:txBody>
                  <a:tcPr marL="91441" marR="91441"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panose="020B0604020202020204"/>
                          <a:ea typeface="宋体" panose="02010600030101010101" pitchFamily="2" charset="-122"/>
                        </a:defRPr>
                      </a:lvl1pPr>
                      <a:lvl2pPr marL="457200" algn="l" defTabSz="914400" rtl="0" eaLnBrk="1" latinLnBrk="0" hangingPunct="1">
                        <a:defRPr sz="1800" kern="1200">
                          <a:solidFill>
                            <a:schemeClr val="tx1"/>
                          </a:solidFill>
                          <a:latin typeface="Arial" panose="020B0604020202020204"/>
                          <a:ea typeface="宋体" panose="02010600030101010101" pitchFamily="2" charset="-122"/>
                        </a:defRPr>
                      </a:lvl2pPr>
                      <a:lvl3pPr marL="914400" algn="l" defTabSz="914400" rtl="0" eaLnBrk="1" latinLnBrk="0" hangingPunct="1">
                        <a:defRPr sz="1800" kern="1200">
                          <a:solidFill>
                            <a:schemeClr val="tx1"/>
                          </a:solidFill>
                          <a:latin typeface="Arial" panose="020B0604020202020204"/>
                          <a:ea typeface="宋体" panose="02010600030101010101" pitchFamily="2" charset="-122"/>
                        </a:defRPr>
                      </a:lvl3pPr>
                      <a:lvl4pPr marL="1371600" algn="l" defTabSz="914400" rtl="0" eaLnBrk="1" latinLnBrk="0" hangingPunct="1">
                        <a:defRPr sz="1800" kern="1200">
                          <a:solidFill>
                            <a:schemeClr val="tx1"/>
                          </a:solidFill>
                          <a:latin typeface="Arial" panose="020B0604020202020204"/>
                          <a:ea typeface="宋体" panose="02010600030101010101" pitchFamily="2" charset="-122"/>
                        </a:defRPr>
                      </a:lvl4pPr>
                      <a:lvl5pPr marL="1828800" algn="l" defTabSz="914400" rtl="0" eaLnBrk="1" latinLnBrk="0" hangingPunct="1">
                        <a:defRPr sz="1800" kern="1200">
                          <a:solidFill>
                            <a:schemeClr val="tx1"/>
                          </a:solidFill>
                          <a:latin typeface="Arial" panose="020B0604020202020204"/>
                          <a:ea typeface="宋体" panose="02010600030101010101" pitchFamily="2" charset="-122"/>
                        </a:defRPr>
                      </a:lvl5pPr>
                      <a:lvl6pPr marL="2286000" algn="l" defTabSz="914400" rtl="0" eaLnBrk="1" latinLnBrk="0" hangingPunct="1">
                        <a:defRPr sz="1800" kern="1200">
                          <a:solidFill>
                            <a:schemeClr val="tx1"/>
                          </a:solidFill>
                          <a:latin typeface="Arial" panose="020B0604020202020204"/>
                          <a:ea typeface="宋体" panose="02010600030101010101" pitchFamily="2" charset="-122"/>
                        </a:defRPr>
                      </a:lvl6pPr>
                      <a:lvl7pPr marL="2743200" algn="l" defTabSz="914400" rtl="0" eaLnBrk="1" latinLnBrk="0" hangingPunct="1">
                        <a:defRPr sz="1800" kern="1200">
                          <a:solidFill>
                            <a:schemeClr val="tx1"/>
                          </a:solidFill>
                          <a:latin typeface="Arial" panose="020B0604020202020204"/>
                          <a:ea typeface="宋体" panose="02010600030101010101" pitchFamily="2" charset="-122"/>
                        </a:defRPr>
                      </a:lvl7pPr>
                      <a:lvl8pPr marL="3200400" algn="l" defTabSz="914400" rtl="0" eaLnBrk="1" latinLnBrk="0" hangingPunct="1">
                        <a:defRPr sz="1800" kern="1200">
                          <a:solidFill>
                            <a:schemeClr val="tx1"/>
                          </a:solidFill>
                          <a:latin typeface="Arial" panose="020B0604020202020204"/>
                          <a:ea typeface="宋体" panose="02010600030101010101" pitchFamily="2" charset="-122"/>
                        </a:defRPr>
                      </a:lvl8pPr>
                      <a:lvl9pPr marL="3657600" algn="l" defTabSz="914400" rtl="0" eaLnBrk="1" latinLnBrk="0" hangingPunct="1">
                        <a:defRPr sz="1800" kern="1200">
                          <a:solidFill>
                            <a:schemeClr val="tx1"/>
                          </a:solidFill>
                          <a:latin typeface="Arial" panose="020B0604020202020204"/>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altLang="zh-CN" sz="900" b="0" i="0" u="none" strike="noStrike" kern="1200" cap="none" normalizeH="0" baseline="0" dirty="0">
                          <a:ln>
                            <a:noFill/>
                          </a:ln>
                          <a:solidFill>
                            <a:srgbClr val="956B8C"/>
                          </a:solidFill>
                          <a:effectLst/>
                          <a:latin typeface="+mn-ea"/>
                          <a:ea typeface="+mn-ea"/>
                          <a:cs typeface="+mn-cs"/>
                        </a:rPr>
                        <a:t>40</a:t>
                      </a:r>
                    </a:p>
                  </a:txBody>
                  <a:tcPr marL="91441" marR="91441"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7" name="矩形 26"/>
          <p:cNvSpPr/>
          <p:nvPr/>
        </p:nvSpPr>
        <p:spPr>
          <a:xfrm>
            <a:off x="1817306" y="4643448"/>
            <a:ext cx="825868" cy="246221"/>
          </a:xfrm>
          <a:prstGeom prst="rect">
            <a:avLst/>
          </a:prstGeom>
        </p:spPr>
        <p:txBody>
          <a:bodyPr vert="horz" wrap="none">
            <a:spAutoFit/>
          </a:bodyPr>
          <a:lstStyle/>
          <a:p>
            <a:pPr algn="ctr" fontAlgn="base">
              <a:spcBef>
                <a:spcPct val="0"/>
              </a:spcBef>
              <a:spcAft>
                <a:spcPct val="0"/>
              </a:spcAft>
            </a:pPr>
            <a:r>
              <a:rPr lang="zh-CN" altLang="en-US" sz="1000" b="1" dirty="0">
                <a:solidFill>
                  <a:prstClr val="black"/>
                </a:solidFill>
                <a:latin typeface="宋体"/>
                <a:ea typeface="宋体"/>
              </a:rPr>
              <a:t>表</a:t>
            </a:r>
            <a:r>
              <a:rPr lang="en-US" altLang="zh-CN" sz="1000" b="1" dirty="0">
                <a:solidFill>
                  <a:prstClr val="black"/>
                </a:solidFill>
                <a:latin typeface="宋体"/>
                <a:ea typeface="宋体"/>
              </a:rPr>
              <a:t>2-8  R−S</a:t>
            </a:r>
          </a:p>
        </p:txBody>
      </p:sp>
      <p:sp>
        <p:nvSpPr>
          <p:cNvPr id="28" name="矩形 27"/>
          <p:cNvSpPr/>
          <p:nvPr/>
        </p:nvSpPr>
        <p:spPr>
          <a:xfrm>
            <a:off x="1708847" y="2734391"/>
            <a:ext cx="889988" cy="246221"/>
          </a:xfrm>
          <a:prstGeom prst="rect">
            <a:avLst/>
          </a:prstGeom>
        </p:spPr>
        <p:txBody>
          <a:bodyPr wrap="none">
            <a:spAutoFit/>
          </a:bodyPr>
          <a:lstStyle/>
          <a:p>
            <a:pPr algn="ctr" fontAlgn="base">
              <a:spcBef>
                <a:spcPct val="0"/>
              </a:spcBef>
              <a:spcAft>
                <a:spcPct val="0"/>
              </a:spcAft>
              <a:defRPr/>
            </a:pPr>
            <a:r>
              <a:rPr lang="zh-CN" altLang="en-US" sz="1000" b="1" dirty="0">
                <a:solidFill>
                  <a:prstClr val="black"/>
                </a:solidFill>
                <a:latin typeface="宋体"/>
                <a:ea typeface="宋体"/>
              </a:rPr>
              <a:t>表</a:t>
            </a:r>
            <a:r>
              <a:rPr lang="en-US" altLang="zh-CN" sz="1000" b="1" dirty="0">
                <a:solidFill>
                  <a:prstClr val="black"/>
                </a:solidFill>
                <a:latin typeface="宋体"/>
                <a:ea typeface="宋体"/>
              </a:rPr>
              <a:t>2-6  R∩S</a:t>
            </a:r>
          </a:p>
        </p:txBody>
      </p:sp>
      <p:sp>
        <p:nvSpPr>
          <p:cNvPr id="29" name="矩形 28"/>
          <p:cNvSpPr/>
          <p:nvPr/>
        </p:nvSpPr>
        <p:spPr>
          <a:xfrm>
            <a:off x="7567307" y="3372169"/>
            <a:ext cx="909223" cy="246221"/>
          </a:xfrm>
          <a:prstGeom prst="rect">
            <a:avLst/>
          </a:prstGeom>
        </p:spPr>
        <p:txBody>
          <a:bodyPr wrap="none">
            <a:spAutoFit/>
          </a:bodyPr>
          <a:lstStyle/>
          <a:p>
            <a:pPr algn="ctr" fontAlgn="base">
              <a:spcBef>
                <a:spcPct val="0"/>
              </a:spcBef>
              <a:spcAft>
                <a:spcPct val="0"/>
              </a:spcAft>
              <a:defRPr/>
            </a:pPr>
            <a:r>
              <a:rPr lang="zh-CN" altLang="en-US" sz="1000" b="1" dirty="0">
                <a:solidFill>
                  <a:prstClr val="black"/>
                </a:solidFill>
                <a:ea typeface="黑体" panose="02010609060101010101" pitchFamily="49" charset="-122"/>
              </a:rPr>
              <a:t>表</a:t>
            </a:r>
            <a:r>
              <a:rPr lang="en-US" altLang="zh-CN" sz="1000" b="1" dirty="0">
                <a:solidFill>
                  <a:prstClr val="black"/>
                </a:solidFill>
                <a:ea typeface="黑体" panose="02010609060101010101" pitchFamily="49" charset="-122"/>
              </a:rPr>
              <a:t>2-7  R∪ S</a:t>
            </a:r>
          </a:p>
        </p:txBody>
      </p:sp>
      <p:sp>
        <p:nvSpPr>
          <p:cNvPr id="30" name="Rectangle 114"/>
          <p:cNvSpPr>
            <a:spLocks noChangeArrowheads="1"/>
          </p:cNvSpPr>
          <p:nvPr/>
        </p:nvSpPr>
        <p:spPr bwMode="auto">
          <a:xfrm>
            <a:off x="9959662" y="1023585"/>
            <a:ext cx="944880" cy="245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a:spAutoFit/>
          </a:bodyPr>
          <a:lstStyle/>
          <a:p>
            <a:pPr>
              <a:buFont typeface="Arial" panose="020B0604020202020204" pitchFamily="34" charset="0"/>
              <a:buNone/>
            </a:pPr>
            <a:r>
              <a:rPr lang="zh-CN" altLang="en-US" sz="1000" dirty="0">
                <a:latin typeface="+mn-ea"/>
              </a:rPr>
              <a:t>表</a:t>
            </a:r>
            <a:r>
              <a:rPr lang="en-US" altLang="zh-CN" sz="1000" dirty="0">
                <a:latin typeface="+mn-ea"/>
              </a:rPr>
              <a:t>2-5  </a:t>
            </a:r>
            <a:r>
              <a:rPr lang="zh-CN" altLang="en-US" sz="1000" dirty="0">
                <a:latin typeface="+mn-ea"/>
              </a:rPr>
              <a:t>关系</a:t>
            </a:r>
            <a:r>
              <a:rPr lang="en-US" altLang="zh-CN" sz="1000" dirty="0">
                <a:latin typeface="+mn-ea"/>
              </a:rPr>
              <a:t>S</a:t>
            </a:r>
            <a:endParaRPr lang="zh-CN" altLang="en-US" sz="1000" dirty="0">
              <a:latin typeface="+mn-ea"/>
            </a:endParaRPr>
          </a:p>
        </p:txBody>
      </p:sp>
      <p:sp>
        <p:nvSpPr>
          <p:cNvPr id="31" name="Rectangle 113"/>
          <p:cNvSpPr>
            <a:spLocks noChangeArrowheads="1"/>
          </p:cNvSpPr>
          <p:nvPr/>
        </p:nvSpPr>
        <p:spPr bwMode="auto">
          <a:xfrm>
            <a:off x="5940446" y="1058555"/>
            <a:ext cx="944880" cy="245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anchor="ctr">
            <a:spAutoFit/>
          </a:bodyPr>
          <a:lstStyle/>
          <a:p>
            <a:pPr algn="ctr">
              <a:buFont typeface="Arial" panose="020B0604020202020204" pitchFamily="34" charset="0"/>
              <a:buNone/>
            </a:pPr>
            <a:r>
              <a:rPr lang="zh-CN" altLang="en-US" sz="1000" dirty="0">
                <a:latin typeface="+mn-ea"/>
              </a:rPr>
              <a:t>表</a:t>
            </a:r>
            <a:r>
              <a:rPr lang="en-US" altLang="zh-CN" sz="1000" dirty="0">
                <a:latin typeface="+mn-ea"/>
              </a:rPr>
              <a:t>2-4  </a:t>
            </a:r>
            <a:r>
              <a:rPr lang="zh-CN" altLang="en-US" sz="1000" dirty="0">
                <a:latin typeface="+mn-ea"/>
              </a:rPr>
              <a:t>关系</a:t>
            </a:r>
            <a:r>
              <a:rPr lang="en-US" altLang="zh-CN" sz="1000" dirty="0">
                <a:latin typeface="+mn-ea"/>
              </a:rPr>
              <a:t>R</a:t>
            </a:r>
          </a:p>
        </p:txBody>
      </p:sp>
    </p:spTree>
    <p:extLst>
      <p:ext uri="{BB962C8B-B14F-4D97-AF65-F5344CB8AC3E}">
        <p14:creationId xmlns:p14="http://schemas.microsoft.com/office/powerpoint/2010/main" val="17902369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down)">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barn(inVertical)">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barn(inVertical)">
                                      <p:cBhvr>
                                        <p:cTn id="1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2646878"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专门关系运算</a:t>
            </a:r>
          </a:p>
        </p:txBody>
      </p:sp>
      <p:sp>
        <p:nvSpPr>
          <p:cNvPr id="137" name="文本框 136"/>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03</a:t>
            </a:r>
            <a:endParaRPr lang="zh-CN" altLang="en-US" sz="2400" b="1" dirty="0">
              <a:solidFill>
                <a:srgbClr val="FFFFFF"/>
              </a:solidFill>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grpSp>
        <p:nvGrpSpPr>
          <p:cNvPr id="6" name="组合 5"/>
          <p:cNvGrpSpPr/>
          <p:nvPr/>
        </p:nvGrpSpPr>
        <p:grpSpPr>
          <a:xfrm>
            <a:off x="1046479" y="1242060"/>
            <a:ext cx="10164279" cy="1830130"/>
            <a:chOff x="1088299" y="4213143"/>
            <a:chExt cx="2241974" cy="1830181"/>
          </a:xfrm>
        </p:grpSpPr>
        <p:sp>
          <p:nvSpPr>
            <p:cNvPr id="7" name="矩形 6"/>
            <p:cNvSpPr/>
            <p:nvPr/>
          </p:nvSpPr>
          <p:spPr>
            <a:xfrm>
              <a:off x="1088299" y="4658290"/>
              <a:ext cx="2166179" cy="1385034"/>
            </a:xfrm>
            <a:prstGeom prst="rect">
              <a:avLst/>
            </a:prstGeom>
          </p:spPr>
          <p:txBody>
            <a:bodyPr wrap="square">
              <a:spAutoFit/>
              <a:scene3d>
                <a:camera prst="orthographicFront"/>
                <a:lightRig rig="threePt" dir="t"/>
              </a:scene3d>
              <a:sp3d contourW="6350"/>
            </a:bodyPr>
            <a:lstStyle/>
            <a:p>
              <a:pPr indent="457200"/>
              <a:r>
                <a:rPr lang="zh-CN" altLang="en-US" sz="1400" dirty="0">
                  <a:solidFill>
                    <a:srgbClr val="000000"/>
                  </a:solidFill>
                  <a:latin typeface="Courier New" panose="02070309020205020404" charset="0"/>
                  <a:ea typeface="宋体" panose="02010600030101010101" pitchFamily="2" charset="-122"/>
                  <a:sym typeface="+mn-ea"/>
                </a:rPr>
                <a:t>选择是对关系</a:t>
              </a:r>
              <a:r>
                <a:rPr lang="en-US" altLang="zh-CN" sz="1400" dirty="0">
                  <a:solidFill>
                    <a:srgbClr val="000000"/>
                  </a:solidFill>
                  <a:latin typeface="Courier New" panose="02070309020205020404" charset="0"/>
                  <a:ea typeface="宋体" panose="02010600030101010101" pitchFamily="2" charset="-122"/>
                  <a:sym typeface="+mn-ea"/>
                </a:rPr>
                <a:t>R</a:t>
              </a:r>
              <a:r>
                <a:rPr lang="zh-CN" altLang="en-US" sz="1400" dirty="0">
                  <a:solidFill>
                    <a:srgbClr val="000000"/>
                  </a:solidFill>
                  <a:latin typeface="Courier New" panose="02070309020205020404" charset="0"/>
                  <a:ea typeface="宋体" panose="02010600030101010101" pitchFamily="2" charset="-122"/>
                  <a:sym typeface="+mn-ea"/>
                </a:rPr>
                <a:t>进行水平分解，是从关系</a:t>
              </a:r>
              <a:r>
                <a:rPr lang="en-US" altLang="zh-CN" sz="1400" dirty="0">
                  <a:solidFill>
                    <a:srgbClr val="000000"/>
                  </a:solidFill>
                  <a:latin typeface="Courier New" panose="02070309020205020404" charset="0"/>
                  <a:ea typeface="宋体" panose="02010600030101010101" pitchFamily="2" charset="-122"/>
                  <a:sym typeface="+mn-ea"/>
                </a:rPr>
                <a:t>R</a:t>
              </a:r>
              <a:r>
                <a:rPr lang="zh-CN" altLang="en-US" sz="1400" dirty="0">
                  <a:solidFill>
                    <a:srgbClr val="000000"/>
                  </a:solidFill>
                  <a:latin typeface="Courier New" panose="02070309020205020404" charset="0"/>
                  <a:ea typeface="宋体" panose="02010600030101010101" pitchFamily="2" charset="-122"/>
                  <a:sym typeface="+mn-ea"/>
                </a:rPr>
                <a:t>中选择满足给定条件的诸元组，构成一个新的关</a:t>
              </a:r>
              <a:r>
                <a:rPr lang="zh-CN" altLang="en-US" sz="1400" dirty="0" smtClean="0">
                  <a:solidFill>
                    <a:srgbClr val="000000"/>
                  </a:solidFill>
                  <a:latin typeface="Courier New" panose="02070309020205020404" charset="0"/>
                  <a:ea typeface="宋体" panose="02010600030101010101" pitchFamily="2" charset="-122"/>
                  <a:sym typeface="+mn-ea"/>
                </a:rPr>
                <a:t>系。</a:t>
              </a:r>
              <a:endParaRPr lang="en-US" altLang="zh-CN" sz="1400" dirty="0" smtClean="0">
                <a:solidFill>
                  <a:srgbClr val="000000"/>
                </a:solidFill>
                <a:latin typeface="Courier New" panose="02070309020205020404" charset="0"/>
                <a:ea typeface="宋体" panose="02010600030101010101" pitchFamily="2" charset="-122"/>
                <a:sym typeface="+mn-ea"/>
              </a:endParaRPr>
            </a:p>
            <a:p>
              <a:pPr indent="457200" algn="ctr"/>
              <a:r>
                <a:rPr lang="en-US" altLang="zh-CN" sz="1400" dirty="0" smtClean="0">
                  <a:sym typeface="Symbol"/>
                </a:rPr>
                <a:t></a:t>
              </a:r>
              <a:r>
                <a:rPr lang="en-US" altLang="zh-CN" sz="1400" baseline="-25000" dirty="0" smtClean="0">
                  <a:solidFill>
                    <a:srgbClr val="000000"/>
                  </a:solidFill>
                  <a:latin typeface="Courier New" panose="02070309020205020404" charset="0"/>
                  <a:ea typeface="宋体" panose="02010600030101010101" pitchFamily="2" charset="-122"/>
                  <a:sym typeface="+mn-ea"/>
                </a:rPr>
                <a:t>F</a:t>
              </a:r>
              <a:r>
                <a:rPr lang="en-US" altLang="zh-CN" sz="1400" dirty="0" smtClean="0">
                  <a:solidFill>
                    <a:srgbClr val="000000"/>
                  </a:solidFill>
                  <a:latin typeface="Courier New" panose="02070309020205020404" charset="0"/>
                  <a:ea typeface="宋体" panose="02010600030101010101" pitchFamily="2" charset="-122"/>
                  <a:sym typeface="+mn-ea"/>
                </a:rPr>
                <a:t>(R</a:t>
              </a:r>
              <a:r>
                <a:rPr lang="en-US" altLang="zh-CN" sz="1400" dirty="0">
                  <a:solidFill>
                    <a:srgbClr val="000000"/>
                  </a:solidFill>
                  <a:latin typeface="Courier New" panose="02070309020205020404" charset="0"/>
                  <a:ea typeface="宋体" panose="02010600030101010101" pitchFamily="2" charset="-122"/>
                  <a:sym typeface="+mn-ea"/>
                </a:rPr>
                <a:t>) = {t|t∈R∧F(t</a:t>
              </a:r>
              <a:r>
                <a:rPr lang="en-US" altLang="zh-CN" sz="1400" dirty="0" smtClean="0">
                  <a:solidFill>
                    <a:srgbClr val="000000"/>
                  </a:solidFill>
                  <a:latin typeface="Courier New" panose="02070309020205020404" charset="0"/>
                  <a:ea typeface="宋体" panose="02010600030101010101" pitchFamily="2" charset="-122"/>
                  <a:sym typeface="+mn-ea"/>
                </a:rPr>
                <a:t>)=</a:t>
              </a:r>
              <a:r>
                <a:rPr lang="zh-CN" altLang="en-US" sz="1400" dirty="0" smtClean="0">
                  <a:solidFill>
                    <a:srgbClr val="000000"/>
                  </a:solidFill>
                  <a:latin typeface="Courier New" panose="02070309020205020404" charset="0"/>
                  <a:ea typeface="宋体" panose="02010600030101010101" pitchFamily="2" charset="-122"/>
                  <a:sym typeface="+mn-ea"/>
                </a:rPr>
                <a:t>“真</a:t>
              </a:r>
              <a:r>
                <a:rPr lang="zh-CN" altLang="en-US" sz="1400" dirty="0">
                  <a:solidFill>
                    <a:srgbClr val="000000"/>
                  </a:solidFill>
                  <a:latin typeface="Courier New" panose="02070309020205020404" charset="0"/>
                  <a:ea typeface="宋体" panose="02010600030101010101" pitchFamily="2" charset="-122"/>
                  <a:sym typeface="+mn-ea"/>
                </a:rPr>
                <a:t>”</a:t>
              </a:r>
              <a:r>
                <a:rPr lang="en-US" altLang="zh-CN" sz="1400" dirty="0" smtClean="0">
                  <a:solidFill>
                    <a:srgbClr val="000000"/>
                  </a:solidFill>
                  <a:latin typeface="Courier New" panose="02070309020205020404" charset="0"/>
                  <a:ea typeface="宋体" panose="02010600030101010101" pitchFamily="2" charset="-122"/>
                  <a:sym typeface="+mn-ea"/>
                </a:rPr>
                <a:t>}</a:t>
              </a:r>
            </a:p>
            <a:p>
              <a:pPr indent="457200"/>
              <a:r>
                <a:rPr lang="zh-CN" altLang="en-US" sz="1400" dirty="0">
                  <a:solidFill>
                    <a:srgbClr val="000000"/>
                  </a:solidFill>
                  <a:latin typeface="Courier New" panose="02070309020205020404" charset="0"/>
                  <a:ea typeface="宋体" panose="02010600030101010101" pitchFamily="2" charset="-122"/>
                  <a:sym typeface="+mn-ea"/>
                </a:rPr>
                <a:t>其中，</a:t>
              </a:r>
              <a:r>
                <a:rPr lang="en-US" altLang="zh-CN" sz="1400" dirty="0">
                  <a:solidFill>
                    <a:srgbClr val="000000"/>
                  </a:solidFill>
                  <a:latin typeface="Courier New" panose="02070309020205020404" charset="0"/>
                  <a:ea typeface="宋体" panose="02010600030101010101" pitchFamily="2" charset="-122"/>
                  <a:sym typeface="+mn-ea"/>
                </a:rPr>
                <a:t>s</a:t>
              </a:r>
              <a:r>
                <a:rPr lang="zh-CN" altLang="en-US" sz="1400" dirty="0">
                  <a:solidFill>
                    <a:srgbClr val="000000"/>
                  </a:solidFill>
                  <a:latin typeface="Courier New" panose="02070309020205020404" charset="0"/>
                  <a:ea typeface="宋体" panose="02010600030101010101" pitchFamily="2" charset="-122"/>
                  <a:sym typeface="+mn-ea"/>
                </a:rPr>
                <a:t>表示选择符号，</a:t>
              </a:r>
              <a:r>
                <a:rPr lang="en-US" altLang="zh-CN" sz="1400" dirty="0">
                  <a:solidFill>
                    <a:srgbClr val="000000"/>
                  </a:solidFill>
                  <a:latin typeface="Courier New" panose="02070309020205020404" charset="0"/>
                  <a:ea typeface="宋体" panose="02010600030101010101" pitchFamily="2" charset="-122"/>
                  <a:sym typeface="+mn-ea"/>
                </a:rPr>
                <a:t>F</a:t>
              </a:r>
              <a:r>
                <a:rPr lang="zh-CN" altLang="en-US" sz="1400" dirty="0">
                  <a:solidFill>
                    <a:srgbClr val="000000"/>
                  </a:solidFill>
                  <a:latin typeface="Courier New" panose="02070309020205020404" charset="0"/>
                  <a:ea typeface="宋体" panose="02010600030101010101" pitchFamily="2" charset="-122"/>
                  <a:sym typeface="+mn-ea"/>
                </a:rPr>
                <a:t>是条件（由常数、变量、属性名、比较运算符及逻辑运算符组成的逻辑表达式），</a:t>
              </a:r>
              <a:r>
                <a:rPr lang="en-US" altLang="zh-CN" sz="1400" dirty="0">
                  <a:solidFill>
                    <a:srgbClr val="000000"/>
                  </a:solidFill>
                  <a:latin typeface="Courier New" panose="02070309020205020404" charset="0"/>
                  <a:ea typeface="宋体" panose="02010600030101010101" pitchFamily="2" charset="-122"/>
                  <a:sym typeface="+mn-ea"/>
                </a:rPr>
                <a:t>F(t) =</a:t>
              </a:r>
              <a:r>
                <a:rPr lang="en-US" altLang="zh-CN" sz="1400" dirty="0">
                  <a:solidFill>
                    <a:srgbClr val="000000"/>
                  </a:solidFill>
                  <a:latin typeface="Candara" panose="020E0502030303020204" pitchFamily="34" charset="0"/>
                  <a:ea typeface="宋体" panose="02010600030101010101" pitchFamily="2" charset="-122"/>
                  <a:sym typeface="+mn-ea"/>
                </a:rPr>
                <a:t>“</a:t>
              </a:r>
              <a:r>
                <a:rPr lang="zh-CN" altLang="en-US" sz="1400" dirty="0">
                  <a:solidFill>
                    <a:srgbClr val="000000"/>
                  </a:solidFill>
                  <a:latin typeface="Courier New" panose="02070309020205020404" charset="0"/>
                  <a:ea typeface="宋体" panose="02010600030101010101" pitchFamily="2" charset="-122"/>
                  <a:sym typeface="+mn-ea"/>
                </a:rPr>
                <a:t>真”表示选取使逻辑表达式</a:t>
              </a:r>
              <a:r>
                <a:rPr lang="en-US" altLang="zh-CN" sz="1400" dirty="0">
                  <a:solidFill>
                    <a:srgbClr val="000000"/>
                  </a:solidFill>
                  <a:latin typeface="Courier New" panose="02070309020205020404" charset="0"/>
                  <a:ea typeface="宋体" panose="02010600030101010101" pitchFamily="2" charset="-122"/>
                  <a:sym typeface="+mn-ea"/>
                </a:rPr>
                <a:t>F</a:t>
              </a:r>
              <a:r>
                <a:rPr lang="zh-CN" altLang="en-US" sz="1400" dirty="0">
                  <a:solidFill>
                    <a:srgbClr val="000000"/>
                  </a:solidFill>
                  <a:latin typeface="Courier New" panose="02070309020205020404" charset="0"/>
                  <a:ea typeface="宋体" panose="02010600030101010101" pitchFamily="2" charset="-122"/>
                  <a:sym typeface="+mn-ea"/>
                </a:rPr>
                <a:t>为真的元组。</a:t>
              </a:r>
            </a:p>
            <a:p>
              <a:pPr indent="457200"/>
              <a:r>
                <a:rPr lang="zh-CN" altLang="en-US" sz="1400" dirty="0">
                  <a:solidFill>
                    <a:srgbClr val="000000"/>
                  </a:solidFill>
                  <a:latin typeface="Courier New" panose="02070309020205020404" charset="0"/>
                  <a:ea typeface="宋体" panose="02010600030101010101" pitchFamily="2" charset="-122"/>
                  <a:sym typeface="+mn-ea"/>
                </a:rPr>
                <a:t>选择是从行的角度进行的关系运算，关系的选择操作对应于关系元组的选取操作（横向选择），是关系查询操作的重要成员之一，是关系代数的基本操作。</a:t>
              </a:r>
            </a:p>
          </p:txBody>
        </p:sp>
        <p:sp>
          <p:nvSpPr>
            <p:cNvPr id="8" name="矩形 7"/>
            <p:cNvSpPr/>
            <p:nvPr/>
          </p:nvSpPr>
          <p:spPr>
            <a:xfrm>
              <a:off x="1088299" y="4213143"/>
              <a:ext cx="2241974" cy="396145"/>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rgbClr val="000000">
                      <a:lumMod val="65000"/>
                      <a:lumOff val="35000"/>
                    </a:srgbClr>
                  </a:solidFill>
                </a:rPr>
                <a:t>选择</a:t>
              </a:r>
            </a:p>
          </p:txBody>
        </p:sp>
      </p:grpSp>
      <p:graphicFrame>
        <p:nvGraphicFramePr>
          <p:cNvPr id="13" name="表格 12"/>
          <p:cNvGraphicFramePr>
            <a:graphicFrameLocks noGrp="1"/>
          </p:cNvGraphicFramePr>
          <p:nvPr>
            <p:extLst>
              <p:ext uri="{D42A27DB-BD31-4B8C-83A1-F6EECF244321}">
                <p14:modId xmlns:p14="http://schemas.microsoft.com/office/powerpoint/2010/main" val="2731148789"/>
              </p:ext>
            </p:extLst>
          </p:nvPr>
        </p:nvGraphicFramePr>
        <p:xfrm>
          <a:off x="1225927" y="3377861"/>
          <a:ext cx="5393237" cy="2627156"/>
        </p:xfrm>
        <a:graphic>
          <a:graphicData uri="http://schemas.openxmlformats.org/drawingml/2006/table">
            <a:tbl>
              <a:tblPr/>
              <a:tblGrid>
                <a:gridCol w="1007298"/>
                <a:gridCol w="916484"/>
                <a:gridCol w="693889"/>
                <a:gridCol w="878929"/>
                <a:gridCol w="994578"/>
                <a:gridCol w="902059"/>
              </a:tblGrid>
              <a:tr h="375308">
                <a:tc>
                  <a:txBody>
                    <a:bodyPr/>
                    <a:lstStyle/>
                    <a:p>
                      <a:pPr algn="ctr">
                        <a:lnSpc>
                          <a:spcPts val="1400"/>
                        </a:lnSpc>
                        <a:spcBef>
                          <a:spcPts val="100"/>
                        </a:spcBef>
                        <a:spcAft>
                          <a:spcPts val="100"/>
                        </a:spcAft>
                      </a:pPr>
                      <a:r>
                        <a:rPr lang="zh-CN" sz="1400" kern="100" dirty="0">
                          <a:effectLst/>
                          <a:latin typeface="宋体" panose="02010600030101010101" pitchFamily="2" charset="-122"/>
                          <a:ea typeface="宋体" panose="02010600030101010101" pitchFamily="2" charset="-122"/>
                          <a:cs typeface="Times New Roman"/>
                        </a:rPr>
                        <a:t>教师编号</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Bef>
                          <a:spcPts val="100"/>
                        </a:spcBef>
                        <a:spcAft>
                          <a:spcPts val="100"/>
                        </a:spcAft>
                      </a:pPr>
                      <a:r>
                        <a:rPr lang="zh-CN" sz="1400" kern="100">
                          <a:effectLst/>
                          <a:latin typeface="宋体" panose="02010600030101010101" pitchFamily="2" charset="-122"/>
                          <a:ea typeface="宋体" panose="02010600030101010101" pitchFamily="2" charset="-122"/>
                          <a:cs typeface="Times New Roman"/>
                        </a:rPr>
                        <a:t>姓名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Bef>
                          <a:spcPts val="100"/>
                        </a:spcBef>
                        <a:spcAft>
                          <a:spcPts val="100"/>
                        </a:spcAft>
                      </a:pPr>
                      <a:r>
                        <a:rPr lang="zh-CN" sz="1400" kern="100">
                          <a:effectLst/>
                          <a:latin typeface="宋体" panose="02010600030101010101" pitchFamily="2" charset="-122"/>
                          <a:ea typeface="宋体" panose="02010600030101010101" pitchFamily="2" charset="-122"/>
                          <a:cs typeface="Times New Roman"/>
                        </a:rPr>
                        <a:t>性别</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Bef>
                          <a:spcPts val="100"/>
                        </a:spcBef>
                        <a:spcAft>
                          <a:spcPts val="100"/>
                        </a:spcAft>
                      </a:pPr>
                      <a:r>
                        <a:rPr lang="zh-CN" sz="1400" kern="100">
                          <a:effectLst/>
                          <a:latin typeface="宋体" panose="02010600030101010101" pitchFamily="2" charset="-122"/>
                          <a:ea typeface="宋体" panose="02010600030101010101" pitchFamily="2" charset="-122"/>
                          <a:cs typeface="Times New Roman"/>
                        </a:rPr>
                        <a:t>学历</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Bef>
                          <a:spcPts val="100"/>
                        </a:spcBef>
                        <a:spcAft>
                          <a:spcPts val="100"/>
                        </a:spcAft>
                      </a:pPr>
                      <a:r>
                        <a:rPr lang="zh-CN" sz="1400" kern="100">
                          <a:effectLst/>
                          <a:latin typeface="宋体" panose="02010600030101010101" pitchFamily="2" charset="-122"/>
                          <a:ea typeface="宋体" panose="02010600030101010101" pitchFamily="2" charset="-122"/>
                          <a:cs typeface="Times New Roman"/>
                        </a:rPr>
                        <a:t>职称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Bef>
                          <a:spcPts val="100"/>
                        </a:spcBef>
                        <a:spcAft>
                          <a:spcPts val="100"/>
                        </a:spcAft>
                      </a:pPr>
                      <a:r>
                        <a:rPr lang="zh-CN" sz="1400" kern="100">
                          <a:effectLst/>
                          <a:latin typeface="宋体" panose="02010600030101010101" pitchFamily="2" charset="-122"/>
                          <a:ea typeface="宋体" panose="02010600030101010101" pitchFamily="2" charset="-122"/>
                          <a:cs typeface="Times New Roman"/>
                        </a:rPr>
                        <a:t>基本工资</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5308">
                <a:tc>
                  <a:txBody>
                    <a:bodyPr/>
                    <a:lstStyle/>
                    <a:p>
                      <a:pPr marL="36195" marR="36195" algn="ctr">
                        <a:lnSpc>
                          <a:spcPts val="1400"/>
                        </a:lnSpc>
                        <a:spcBef>
                          <a:spcPts val="100"/>
                        </a:spcBef>
                        <a:spcAft>
                          <a:spcPts val="100"/>
                        </a:spcAft>
                      </a:pPr>
                      <a:r>
                        <a:rPr lang="en-US" sz="1400">
                          <a:effectLst/>
                          <a:latin typeface="宋体" panose="02010600030101010101" pitchFamily="2" charset="-122"/>
                          <a:ea typeface="宋体" panose="02010600030101010101" pitchFamily="2" charset="-122"/>
                        </a:rPr>
                        <a:t>05001</a:t>
                      </a:r>
                      <a:endParaRPr lang="zh-CN" sz="1400">
                        <a:effectLst/>
                        <a:latin typeface="宋体" panose="02010600030101010101" pitchFamily="2" charset="-122"/>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zh-CN" sz="1400" dirty="0">
                          <a:effectLst/>
                          <a:latin typeface="宋体" panose="02010600030101010101" pitchFamily="2" charset="-122"/>
                          <a:ea typeface="宋体" panose="02010600030101010101" pitchFamily="2" charset="-122"/>
                        </a:rPr>
                        <a:t>宋玉</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zh-CN" sz="1400" dirty="0">
                          <a:effectLst/>
                          <a:latin typeface="宋体" panose="02010600030101010101" pitchFamily="2" charset="-122"/>
                          <a:ea typeface="宋体" panose="02010600030101010101" pitchFamily="2" charset="-122"/>
                        </a:rPr>
                        <a:t>女</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zh-CN" sz="1400">
                          <a:effectLst/>
                          <a:latin typeface="宋体" panose="02010600030101010101" pitchFamily="2" charset="-122"/>
                          <a:ea typeface="宋体" panose="02010600030101010101" pitchFamily="2" charset="-122"/>
                        </a:rPr>
                        <a:t>本科</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zh-CN" sz="1400">
                          <a:effectLst/>
                          <a:latin typeface="宋体" panose="02010600030101010101" pitchFamily="2" charset="-122"/>
                          <a:ea typeface="宋体" panose="02010600030101010101" pitchFamily="2" charset="-122"/>
                        </a:rPr>
                        <a:t>教授</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en-US" sz="1400" dirty="0">
                          <a:effectLst/>
                          <a:latin typeface="宋体" panose="02010600030101010101" pitchFamily="2" charset="-122"/>
                          <a:ea typeface="宋体" panose="02010600030101010101" pitchFamily="2" charset="-122"/>
                        </a:rPr>
                        <a:t>2800</a:t>
                      </a:r>
                      <a:endParaRPr lang="zh-CN" sz="1400" dirty="0">
                        <a:effectLst/>
                        <a:latin typeface="宋体" panose="02010600030101010101" pitchFamily="2" charset="-122"/>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5308">
                <a:tc>
                  <a:txBody>
                    <a:bodyPr/>
                    <a:lstStyle/>
                    <a:p>
                      <a:pPr marL="36195" marR="36195" algn="ctr">
                        <a:lnSpc>
                          <a:spcPts val="1400"/>
                        </a:lnSpc>
                        <a:spcBef>
                          <a:spcPts val="100"/>
                        </a:spcBef>
                        <a:spcAft>
                          <a:spcPts val="100"/>
                        </a:spcAft>
                      </a:pPr>
                      <a:r>
                        <a:rPr lang="en-US" sz="1400">
                          <a:effectLst/>
                          <a:latin typeface="宋体" panose="02010600030101010101" pitchFamily="2" charset="-122"/>
                          <a:ea typeface="宋体" panose="02010600030101010101" pitchFamily="2" charset="-122"/>
                        </a:rPr>
                        <a:t>05002</a:t>
                      </a:r>
                      <a:endParaRPr lang="zh-CN" sz="1400">
                        <a:effectLst/>
                        <a:latin typeface="宋体" panose="02010600030101010101" pitchFamily="2" charset="-122"/>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zh-CN" sz="1400" dirty="0">
                          <a:effectLst/>
                          <a:latin typeface="宋体" panose="02010600030101010101" pitchFamily="2" charset="-122"/>
                          <a:ea typeface="宋体" panose="02010600030101010101" pitchFamily="2" charset="-122"/>
                        </a:rPr>
                        <a:t>刘强</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zh-CN" sz="1400" dirty="0">
                          <a:effectLst/>
                          <a:latin typeface="宋体" panose="02010600030101010101" pitchFamily="2" charset="-122"/>
                          <a:ea typeface="宋体" panose="02010600030101010101" pitchFamily="2" charset="-122"/>
                        </a:rPr>
                        <a:t>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zh-CN" sz="1400" dirty="0">
                          <a:effectLst/>
                          <a:latin typeface="宋体" panose="02010600030101010101" pitchFamily="2" charset="-122"/>
                          <a:ea typeface="宋体" panose="02010600030101010101" pitchFamily="2" charset="-122"/>
                        </a:rPr>
                        <a:t>本科</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zh-CN" sz="1400">
                          <a:effectLst/>
                          <a:latin typeface="宋体" panose="02010600030101010101" pitchFamily="2" charset="-122"/>
                          <a:ea typeface="宋体" panose="02010600030101010101" pitchFamily="2" charset="-122"/>
                        </a:rPr>
                        <a:t>副教授</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en-US" sz="1400">
                          <a:effectLst/>
                          <a:latin typeface="宋体" panose="02010600030101010101" pitchFamily="2" charset="-122"/>
                          <a:ea typeface="宋体" panose="02010600030101010101" pitchFamily="2" charset="-122"/>
                        </a:rPr>
                        <a:t>2300</a:t>
                      </a:r>
                      <a:endParaRPr lang="zh-CN" sz="1400">
                        <a:effectLst/>
                        <a:latin typeface="宋体" panose="02010600030101010101" pitchFamily="2" charset="-122"/>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5308">
                <a:tc>
                  <a:txBody>
                    <a:bodyPr/>
                    <a:lstStyle/>
                    <a:p>
                      <a:pPr marL="36195" marR="36195" algn="ctr">
                        <a:lnSpc>
                          <a:spcPts val="1400"/>
                        </a:lnSpc>
                        <a:spcBef>
                          <a:spcPts val="100"/>
                        </a:spcBef>
                        <a:spcAft>
                          <a:spcPts val="100"/>
                        </a:spcAft>
                      </a:pPr>
                      <a:r>
                        <a:rPr lang="en-US" sz="1400">
                          <a:effectLst/>
                          <a:latin typeface="宋体" panose="02010600030101010101" pitchFamily="2" charset="-122"/>
                          <a:ea typeface="宋体" panose="02010600030101010101" pitchFamily="2" charset="-122"/>
                        </a:rPr>
                        <a:t>05003</a:t>
                      </a:r>
                      <a:endParaRPr lang="zh-CN" sz="1400">
                        <a:effectLst/>
                        <a:latin typeface="宋体" panose="02010600030101010101" pitchFamily="2" charset="-122"/>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zh-CN" sz="1400">
                          <a:effectLst/>
                          <a:latin typeface="宋体" panose="02010600030101010101" pitchFamily="2" charset="-122"/>
                          <a:ea typeface="宋体" panose="02010600030101010101" pitchFamily="2" charset="-122"/>
                        </a:rPr>
                        <a:t>万琳</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zh-CN" sz="1400">
                          <a:effectLst/>
                          <a:latin typeface="宋体" panose="02010600030101010101" pitchFamily="2" charset="-122"/>
                          <a:ea typeface="宋体" panose="02010600030101010101" pitchFamily="2" charset="-122"/>
                        </a:rPr>
                        <a:t>女</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zh-CN" sz="1400" dirty="0">
                          <a:effectLst/>
                          <a:latin typeface="宋体" panose="02010600030101010101" pitchFamily="2" charset="-122"/>
                          <a:ea typeface="宋体" panose="02010600030101010101" pitchFamily="2" charset="-122"/>
                        </a:rPr>
                        <a:t>硕士</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zh-CN" sz="1400" dirty="0">
                          <a:effectLst/>
                          <a:latin typeface="宋体" panose="02010600030101010101" pitchFamily="2" charset="-122"/>
                          <a:ea typeface="宋体" panose="02010600030101010101" pitchFamily="2" charset="-122"/>
                        </a:rPr>
                        <a:t>副教授</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en-US" sz="1400">
                          <a:effectLst/>
                          <a:latin typeface="宋体" panose="02010600030101010101" pitchFamily="2" charset="-122"/>
                          <a:ea typeface="宋体" panose="02010600030101010101" pitchFamily="2" charset="-122"/>
                        </a:rPr>
                        <a:t>2300</a:t>
                      </a:r>
                      <a:endParaRPr lang="zh-CN" sz="1400">
                        <a:effectLst/>
                        <a:latin typeface="宋体" panose="02010600030101010101" pitchFamily="2" charset="-122"/>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5308">
                <a:tc>
                  <a:txBody>
                    <a:bodyPr/>
                    <a:lstStyle/>
                    <a:p>
                      <a:pPr marL="36195" marR="36195" algn="ctr">
                        <a:lnSpc>
                          <a:spcPts val="1400"/>
                        </a:lnSpc>
                        <a:spcBef>
                          <a:spcPts val="100"/>
                        </a:spcBef>
                        <a:spcAft>
                          <a:spcPts val="100"/>
                        </a:spcAft>
                      </a:pPr>
                      <a:r>
                        <a:rPr lang="en-US" sz="1400">
                          <a:effectLst/>
                          <a:latin typeface="宋体" panose="02010600030101010101" pitchFamily="2" charset="-122"/>
                          <a:ea typeface="宋体" panose="02010600030101010101" pitchFamily="2" charset="-122"/>
                        </a:rPr>
                        <a:t>05004</a:t>
                      </a:r>
                      <a:endParaRPr lang="zh-CN" sz="1400">
                        <a:effectLst/>
                        <a:latin typeface="宋体" panose="02010600030101010101" pitchFamily="2" charset="-122"/>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zh-CN" sz="1400">
                          <a:effectLst/>
                          <a:latin typeface="宋体" panose="02010600030101010101" pitchFamily="2" charset="-122"/>
                          <a:ea typeface="宋体" panose="02010600030101010101" pitchFamily="2" charset="-122"/>
                        </a:rPr>
                        <a:t>方菲</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zh-CN" sz="1400">
                          <a:effectLst/>
                          <a:latin typeface="宋体" panose="02010600030101010101" pitchFamily="2" charset="-122"/>
                          <a:ea typeface="宋体" panose="02010600030101010101" pitchFamily="2" charset="-122"/>
                        </a:rPr>
                        <a:t>女</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zh-CN" sz="1400" dirty="0">
                          <a:effectLst/>
                          <a:latin typeface="宋体" panose="02010600030101010101" pitchFamily="2" charset="-122"/>
                          <a:ea typeface="宋体" panose="02010600030101010101" pitchFamily="2" charset="-122"/>
                        </a:rPr>
                        <a:t>研士</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zh-CN" sz="1400" dirty="0">
                          <a:effectLst/>
                          <a:latin typeface="宋体" panose="02010600030101010101" pitchFamily="2" charset="-122"/>
                          <a:ea typeface="宋体" panose="02010600030101010101" pitchFamily="2" charset="-122"/>
                        </a:rPr>
                        <a:t>助教</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en-US" sz="1400" dirty="0">
                          <a:effectLst/>
                          <a:latin typeface="宋体" panose="02010600030101010101" pitchFamily="2" charset="-122"/>
                          <a:ea typeface="宋体" panose="02010600030101010101" pitchFamily="2" charset="-122"/>
                        </a:rPr>
                        <a:t>1300</a:t>
                      </a:r>
                      <a:endParaRPr lang="zh-CN" sz="1400" dirty="0">
                        <a:effectLst/>
                        <a:latin typeface="宋体" panose="02010600030101010101" pitchFamily="2" charset="-122"/>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5308">
                <a:tc>
                  <a:txBody>
                    <a:bodyPr/>
                    <a:lstStyle/>
                    <a:p>
                      <a:pPr marL="36195" marR="36195" algn="ctr">
                        <a:lnSpc>
                          <a:spcPts val="1400"/>
                        </a:lnSpc>
                        <a:spcBef>
                          <a:spcPts val="100"/>
                        </a:spcBef>
                        <a:spcAft>
                          <a:spcPts val="100"/>
                        </a:spcAft>
                      </a:pPr>
                      <a:r>
                        <a:rPr lang="en-US" sz="1400">
                          <a:effectLst/>
                          <a:latin typeface="宋体" panose="02010600030101010101" pitchFamily="2" charset="-122"/>
                          <a:ea typeface="宋体" panose="02010600030101010101" pitchFamily="2" charset="-122"/>
                        </a:rPr>
                        <a:t>05006</a:t>
                      </a:r>
                      <a:endParaRPr lang="zh-CN" sz="1400">
                        <a:effectLst/>
                        <a:latin typeface="宋体" panose="02010600030101010101" pitchFamily="2" charset="-122"/>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zh-CN" sz="1400">
                          <a:effectLst/>
                          <a:latin typeface="宋体" panose="02010600030101010101" pitchFamily="2" charset="-122"/>
                          <a:ea typeface="宋体" panose="02010600030101010101" pitchFamily="2" charset="-122"/>
                        </a:rPr>
                        <a:t>杨军</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zh-CN" sz="1400">
                          <a:effectLst/>
                          <a:latin typeface="宋体" panose="02010600030101010101" pitchFamily="2" charset="-122"/>
                          <a:ea typeface="宋体" panose="02010600030101010101" pitchFamily="2" charset="-122"/>
                        </a:rPr>
                        <a:t>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zh-CN" sz="1400">
                          <a:effectLst/>
                          <a:latin typeface="宋体" panose="02010600030101010101" pitchFamily="2" charset="-122"/>
                          <a:ea typeface="宋体" panose="02010600030101010101" pitchFamily="2" charset="-122"/>
                        </a:rPr>
                        <a:t>本科</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zh-CN" sz="1400" dirty="0">
                          <a:effectLst/>
                          <a:latin typeface="宋体" panose="02010600030101010101" pitchFamily="2" charset="-122"/>
                          <a:ea typeface="宋体" panose="02010600030101010101" pitchFamily="2" charset="-122"/>
                        </a:rPr>
                        <a:t>讲师</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en-US" sz="1400" dirty="0">
                          <a:effectLst/>
                          <a:latin typeface="宋体" panose="02010600030101010101" pitchFamily="2" charset="-122"/>
                          <a:ea typeface="宋体" panose="02010600030101010101" pitchFamily="2" charset="-122"/>
                        </a:rPr>
                        <a:t>1800</a:t>
                      </a:r>
                      <a:endParaRPr lang="zh-CN" sz="1400" dirty="0">
                        <a:effectLst/>
                        <a:latin typeface="宋体" panose="02010600030101010101" pitchFamily="2" charset="-122"/>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5308">
                <a:tc>
                  <a:txBody>
                    <a:bodyPr/>
                    <a:lstStyle/>
                    <a:p>
                      <a:pPr marL="36195" marR="36195" algn="ctr">
                        <a:lnSpc>
                          <a:spcPts val="1400"/>
                        </a:lnSpc>
                        <a:spcBef>
                          <a:spcPts val="100"/>
                        </a:spcBef>
                        <a:spcAft>
                          <a:spcPts val="100"/>
                        </a:spcAft>
                      </a:pPr>
                      <a:r>
                        <a:rPr lang="en-US" sz="1400">
                          <a:effectLst/>
                          <a:latin typeface="宋体" panose="02010600030101010101" pitchFamily="2" charset="-122"/>
                          <a:ea typeface="宋体" panose="02010600030101010101" pitchFamily="2" charset="-122"/>
                        </a:rPr>
                        <a:t>05007</a:t>
                      </a:r>
                      <a:endParaRPr lang="zh-CN" sz="1400">
                        <a:effectLst/>
                        <a:latin typeface="宋体" panose="02010600030101010101" pitchFamily="2" charset="-122"/>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zh-CN" sz="1400">
                          <a:effectLst/>
                          <a:latin typeface="宋体" panose="02010600030101010101" pitchFamily="2" charset="-122"/>
                          <a:ea typeface="宋体" panose="02010600030101010101" pitchFamily="2" charset="-122"/>
                        </a:rPr>
                        <a:t>王欣</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zh-CN" sz="1400">
                          <a:effectLst/>
                          <a:latin typeface="宋体" panose="02010600030101010101" pitchFamily="2" charset="-122"/>
                          <a:ea typeface="宋体" panose="02010600030101010101" pitchFamily="2" charset="-122"/>
                        </a:rPr>
                        <a:t>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zh-CN" sz="1400">
                          <a:effectLst/>
                          <a:latin typeface="宋体" panose="02010600030101010101" pitchFamily="2" charset="-122"/>
                          <a:ea typeface="宋体" panose="02010600030101010101" pitchFamily="2" charset="-122"/>
                        </a:rPr>
                        <a:t>本科</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zh-CN" sz="1400" dirty="0">
                          <a:effectLst/>
                          <a:latin typeface="宋体" panose="02010600030101010101" pitchFamily="2" charset="-122"/>
                          <a:ea typeface="宋体" panose="02010600030101010101" pitchFamily="2" charset="-122"/>
                        </a:rPr>
                        <a:t>讲师</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en-US" sz="1400" dirty="0">
                          <a:effectLst/>
                          <a:latin typeface="宋体" panose="02010600030101010101" pitchFamily="2" charset="-122"/>
                          <a:ea typeface="宋体" panose="02010600030101010101" pitchFamily="2" charset="-122"/>
                        </a:rPr>
                        <a:t>1800</a:t>
                      </a:r>
                      <a:endParaRPr lang="zh-CN" sz="1400" dirty="0">
                        <a:effectLst/>
                        <a:latin typeface="宋体" panose="02010600030101010101" pitchFamily="2" charset="-122"/>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pSp>
        <p:nvGrpSpPr>
          <p:cNvPr id="24" name="组合 23"/>
          <p:cNvGrpSpPr/>
          <p:nvPr/>
        </p:nvGrpSpPr>
        <p:grpSpPr>
          <a:xfrm>
            <a:off x="6823880" y="3204395"/>
            <a:ext cx="4662107" cy="1399242"/>
            <a:chOff x="1088299" y="4213143"/>
            <a:chExt cx="2241974" cy="1399281"/>
          </a:xfrm>
        </p:grpSpPr>
        <p:sp>
          <p:nvSpPr>
            <p:cNvPr id="25" name="矩形 24"/>
            <p:cNvSpPr/>
            <p:nvPr/>
          </p:nvSpPr>
          <p:spPr>
            <a:xfrm>
              <a:off x="1088299" y="4658290"/>
              <a:ext cx="2166179" cy="954134"/>
            </a:xfrm>
            <a:prstGeom prst="rect">
              <a:avLst/>
            </a:prstGeom>
          </p:spPr>
          <p:txBody>
            <a:bodyPr wrap="square">
              <a:spAutoFit/>
              <a:scene3d>
                <a:camera prst="orthographicFront"/>
                <a:lightRig rig="threePt" dir="t"/>
              </a:scene3d>
              <a:sp3d contourW="6350"/>
            </a:bodyPr>
            <a:lstStyle/>
            <a:p>
              <a:r>
                <a:rPr lang="zh-CN" altLang="en-US" sz="1400" dirty="0" smtClean="0">
                  <a:solidFill>
                    <a:srgbClr val="000000"/>
                  </a:solidFill>
                  <a:latin typeface="Courier New" panose="02070309020205020404" charset="0"/>
                  <a:ea typeface="宋体" panose="02010600030101010101" pitchFamily="2" charset="-122"/>
                  <a:sym typeface="+mn-ea"/>
                </a:rPr>
                <a:t>从关</a:t>
              </a:r>
              <a:r>
                <a:rPr lang="zh-CN" altLang="en-US" sz="1400" dirty="0">
                  <a:solidFill>
                    <a:srgbClr val="000000"/>
                  </a:solidFill>
                  <a:latin typeface="Courier New" panose="02070309020205020404" charset="0"/>
                  <a:ea typeface="宋体" panose="02010600030101010101" pitchFamily="2" charset="-122"/>
                  <a:sym typeface="+mn-ea"/>
                </a:rPr>
                <a:t>系</a:t>
              </a:r>
              <a:r>
                <a:rPr lang="en-US" altLang="zh-CN" sz="1400" dirty="0">
                  <a:solidFill>
                    <a:srgbClr val="000000"/>
                  </a:solidFill>
                  <a:latin typeface="Courier New" panose="02070309020205020404" charset="0"/>
                  <a:ea typeface="宋体" panose="02010600030101010101" pitchFamily="2" charset="-122"/>
                  <a:sym typeface="+mn-ea"/>
                </a:rPr>
                <a:t>R</a:t>
              </a:r>
              <a:r>
                <a:rPr lang="zh-CN" altLang="en-US" sz="1400" dirty="0">
                  <a:solidFill>
                    <a:srgbClr val="000000"/>
                  </a:solidFill>
                  <a:latin typeface="Courier New" panose="02070309020205020404" charset="0"/>
                  <a:ea typeface="宋体" panose="02010600030101010101" pitchFamily="2" charset="-122"/>
                  <a:sym typeface="+mn-ea"/>
                </a:rPr>
                <a:t>中找出所</a:t>
              </a:r>
              <a:r>
                <a:rPr lang="zh-CN" altLang="en-US" sz="1400" dirty="0" smtClean="0">
                  <a:solidFill>
                    <a:srgbClr val="000000"/>
                  </a:solidFill>
                  <a:latin typeface="Courier New" panose="02070309020205020404" charset="0"/>
                  <a:ea typeface="宋体" panose="02010600030101010101" pitchFamily="2" charset="-122"/>
                  <a:sym typeface="+mn-ea"/>
                </a:rPr>
                <a:t>有女</a:t>
              </a:r>
              <a:r>
                <a:rPr lang="zh-CN" altLang="en-US" sz="1400" dirty="0">
                  <a:solidFill>
                    <a:srgbClr val="000000"/>
                  </a:solidFill>
                  <a:latin typeface="Courier New" panose="02070309020205020404" charset="0"/>
                  <a:ea typeface="宋体" panose="02010600030101010101" pitchFamily="2" charset="-122"/>
                  <a:sym typeface="+mn-ea"/>
                </a:rPr>
                <a:t>教师</a:t>
              </a:r>
              <a:r>
                <a:rPr lang="zh-CN" altLang="en-US" sz="1400" dirty="0" smtClean="0">
                  <a:solidFill>
                    <a:srgbClr val="000000"/>
                  </a:solidFill>
                  <a:latin typeface="Courier New" panose="02070309020205020404" charset="0"/>
                  <a:ea typeface="宋体" panose="02010600030101010101" pitchFamily="2" charset="-122"/>
                  <a:sym typeface="+mn-ea"/>
                </a:rPr>
                <a:t>，并写</a:t>
              </a:r>
              <a:r>
                <a:rPr lang="zh-CN" altLang="en-US" sz="1400" dirty="0">
                  <a:solidFill>
                    <a:srgbClr val="000000"/>
                  </a:solidFill>
                  <a:latin typeface="Courier New" panose="02070309020205020404" charset="0"/>
                  <a:ea typeface="宋体" panose="02010600030101010101" pitchFamily="2" charset="-122"/>
                  <a:sym typeface="+mn-ea"/>
                </a:rPr>
                <a:t>出相</a:t>
              </a:r>
              <a:r>
                <a:rPr lang="zh-CN" altLang="en-US" sz="1400" dirty="0" smtClean="0">
                  <a:solidFill>
                    <a:srgbClr val="000000"/>
                  </a:solidFill>
                  <a:latin typeface="Courier New" panose="02070309020205020404" charset="0"/>
                  <a:ea typeface="宋体" panose="02010600030101010101" pitchFamily="2" charset="-122"/>
                  <a:sym typeface="+mn-ea"/>
                </a:rPr>
                <a:t>应关</a:t>
              </a:r>
              <a:r>
                <a:rPr lang="zh-CN" altLang="en-US" sz="1400" dirty="0">
                  <a:solidFill>
                    <a:srgbClr val="000000"/>
                  </a:solidFill>
                  <a:latin typeface="Courier New" panose="02070309020205020404" charset="0"/>
                  <a:ea typeface="宋体" panose="02010600030101010101" pitchFamily="2" charset="-122"/>
                  <a:sym typeface="+mn-ea"/>
                </a:rPr>
                <a:t>系表达式。</a:t>
              </a:r>
            </a:p>
            <a:p>
              <a:r>
                <a:rPr lang="zh-CN" altLang="en-US" sz="1400" dirty="0">
                  <a:solidFill>
                    <a:srgbClr val="000000"/>
                  </a:solidFill>
                  <a:latin typeface="Courier New" panose="02070309020205020404" charset="0"/>
                  <a:ea typeface="宋体" panose="02010600030101010101" pitchFamily="2" charset="-122"/>
                  <a:sym typeface="+mn-ea"/>
                </a:rPr>
                <a:t>解：本题是从关系中选出符合条件的元组，因此适用选择运算，运算表达式如下：</a:t>
              </a:r>
            </a:p>
            <a:p>
              <a:pPr algn="ctr"/>
              <a:r>
                <a:rPr lang="en-US" altLang="zh-CN" sz="1400" dirty="0">
                  <a:sym typeface="Symbol"/>
                </a:rPr>
                <a:t></a:t>
              </a:r>
              <a:r>
                <a:rPr lang="zh-CN" altLang="en-US" sz="1400" baseline="-25000" dirty="0" smtClean="0">
                  <a:solidFill>
                    <a:srgbClr val="000000"/>
                  </a:solidFill>
                  <a:latin typeface="Courier New" panose="02070309020205020404" charset="0"/>
                  <a:ea typeface="宋体" panose="02010600030101010101" pitchFamily="2" charset="-122"/>
                  <a:sym typeface="+mn-ea"/>
                </a:rPr>
                <a:t>性</a:t>
              </a:r>
              <a:r>
                <a:rPr lang="zh-CN" altLang="en-US" sz="1400" baseline="-25000" dirty="0">
                  <a:solidFill>
                    <a:srgbClr val="000000"/>
                  </a:solidFill>
                  <a:latin typeface="Courier New" panose="02070309020205020404" charset="0"/>
                  <a:ea typeface="宋体" panose="02010600030101010101" pitchFamily="2" charset="-122"/>
                  <a:sym typeface="+mn-ea"/>
                </a:rPr>
                <a:t>别</a:t>
              </a:r>
              <a:r>
                <a:rPr lang="en-US" altLang="zh-CN" sz="1400" baseline="-25000" dirty="0">
                  <a:solidFill>
                    <a:srgbClr val="000000"/>
                  </a:solidFill>
                  <a:latin typeface="Courier New" panose="02070309020205020404" charset="0"/>
                  <a:ea typeface="宋体" panose="02010600030101010101" pitchFamily="2" charset="-122"/>
                  <a:sym typeface="+mn-ea"/>
                </a:rPr>
                <a:t>= “</a:t>
              </a:r>
              <a:r>
                <a:rPr lang="zh-CN" altLang="en-US" sz="1400" baseline="-25000" dirty="0">
                  <a:solidFill>
                    <a:srgbClr val="000000"/>
                  </a:solidFill>
                  <a:latin typeface="Courier New" panose="02070309020205020404" charset="0"/>
                  <a:ea typeface="宋体" panose="02010600030101010101" pitchFamily="2" charset="-122"/>
                  <a:sym typeface="+mn-ea"/>
                </a:rPr>
                <a:t>女”</a:t>
              </a:r>
              <a:r>
                <a:rPr lang="en-US" altLang="zh-CN" sz="1400" dirty="0">
                  <a:solidFill>
                    <a:srgbClr val="000000"/>
                  </a:solidFill>
                  <a:latin typeface="Courier New" panose="02070309020205020404" charset="0"/>
                  <a:ea typeface="宋体" panose="02010600030101010101" pitchFamily="2" charset="-122"/>
                  <a:sym typeface="+mn-ea"/>
                </a:rPr>
                <a:t>(R)</a:t>
              </a:r>
              <a:endParaRPr lang="zh-CN" altLang="en-US" sz="1400" dirty="0">
                <a:solidFill>
                  <a:srgbClr val="000000"/>
                </a:solidFill>
                <a:latin typeface="Courier New" panose="02070309020205020404" charset="0"/>
                <a:ea typeface="宋体" panose="02010600030101010101" pitchFamily="2" charset="-122"/>
                <a:sym typeface="+mn-ea"/>
              </a:endParaRPr>
            </a:p>
          </p:txBody>
        </p:sp>
        <p:sp>
          <p:nvSpPr>
            <p:cNvPr id="26" name="矩形 25"/>
            <p:cNvSpPr/>
            <p:nvPr/>
          </p:nvSpPr>
          <p:spPr>
            <a:xfrm>
              <a:off x="1088299" y="4213143"/>
              <a:ext cx="2241974" cy="396145"/>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smtClean="0">
                  <a:solidFill>
                    <a:srgbClr val="000000">
                      <a:lumMod val="65000"/>
                      <a:lumOff val="35000"/>
                    </a:srgbClr>
                  </a:solidFill>
                </a:rPr>
                <a:t>案例</a:t>
              </a:r>
              <a:endParaRPr lang="zh-CN" altLang="en-US" b="1" dirty="0">
                <a:solidFill>
                  <a:srgbClr val="000000">
                    <a:lumMod val="65000"/>
                    <a:lumOff val="35000"/>
                  </a:srgbClr>
                </a:solidFill>
              </a:endParaRPr>
            </a:p>
          </p:txBody>
        </p:sp>
      </p:grpSp>
      <p:graphicFrame>
        <p:nvGraphicFramePr>
          <p:cNvPr id="14" name="表格 13"/>
          <p:cNvGraphicFramePr>
            <a:graphicFrameLocks noGrp="1"/>
          </p:cNvGraphicFramePr>
          <p:nvPr>
            <p:extLst>
              <p:ext uri="{D42A27DB-BD31-4B8C-83A1-F6EECF244321}">
                <p14:modId xmlns:p14="http://schemas.microsoft.com/office/powerpoint/2010/main" val="95198687"/>
              </p:ext>
            </p:extLst>
          </p:nvPr>
        </p:nvGraphicFramePr>
        <p:xfrm>
          <a:off x="7124132" y="4790364"/>
          <a:ext cx="4361856" cy="1323833"/>
        </p:xfrm>
        <a:graphic>
          <a:graphicData uri="http://schemas.openxmlformats.org/drawingml/2006/table">
            <a:tbl>
              <a:tblPr>
                <a:tableStyleId>{5C22544A-7EE6-4342-B048-85BDC9FD1C3A}</a:tableStyleId>
              </a:tblPr>
              <a:tblGrid>
                <a:gridCol w="901856"/>
                <a:gridCol w="609907"/>
                <a:gridCol w="554987"/>
                <a:gridCol w="783343"/>
                <a:gridCol w="609907"/>
                <a:gridCol w="901856"/>
              </a:tblGrid>
              <a:tr h="382137">
                <a:tc>
                  <a:txBody>
                    <a:bodyPr/>
                    <a:lstStyle/>
                    <a:p>
                      <a:pPr algn="ctr">
                        <a:lnSpc>
                          <a:spcPts val="1400"/>
                        </a:lnSpc>
                        <a:spcBef>
                          <a:spcPts val="100"/>
                        </a:spcBef>
                        <a:spcAft>
                          <a:spcPts val="100"/>
                        </a:spcAft>
                      </a:pPr>
                      <a:r>
                        <a:rPr lang="zh-CN" sz="1400" kern="100" dirty="0">
                          <a:effectLst/>
                        </a:rPr>
                        <a:t>教师编号</a:t>
                      </a:r>
                      <a:endParaRPr lang="zh-CN" sz="1400" kern="100" dirty="0">
                        <a:effectLst/>
                        <a:latin typeface="Arial"/>
                        <a:ea typeface="黑体"/>
                        <a:cs typeface="Times New Roman"/>
                      </a:endParaRPr>
                    </a:p>
                  </a:txBody>
                  <a:tcPr marL="68580" marR="68580" marT="0" marB="0" anchor="ctr"/>
                </a:tc>
                <a:tc>
                  <a:txBody>
                    <a:bodyPr/>
                    <a:lstStyle/>
                    <a:p>
                      <a:pPr algn="ctr">
                        <a:lnSpc>
                          <a:spcPts val="1400"/>
                        </a:lnSpc>
                        <a:spcBef>
                          <a:spcPts val="100"/>
                        </a:spcBef>
                        <a:spcAft>
                          <a:spcPts val="100"/>
                        </a:spcAft>
                      </a:pPr>
                      <a:r>
                        <a:rPr lang="zh-CN" sz="1400" kern="100" dirty="0">
                          <a:effectLst/>
                        </a:rPr>
                        <a:t>姓名</a:t>
                      </a:r>
                      <a:endParaRPr lang="zh-CN" sz="1400" kern="100" dirty="0">
                        <a:effectLst/>
                        <a:latin typeface="Arial"/>
                        <a:ea typeface="黑体"/>
                        <a:cs typeface="Times New Roman"/>
                      </a:endParaRPr>
                    </a:p>
                  </a:txBody>
                  <a:tcPr marL="68580" marR="68580" marT="0" marB="0" anchor="ctr"/>
                </a:tc>
                <a:tc>
                  <a:txBody>
                    <a:bodyPr/>
                    <a:lstStyle/>
                    <a:p>
                      <a:pPr algn="ctr">
                        <a:lnSpc>
                          <a:spcPts val="1400"/>
                        </a:lnSpc>
                        <a:spcBef>
                          <a:spcPts val="100"/>
                        </a:spcBef>
                        <a:spcAft>
                          <a:spcPts val="100"/>
                        </a:spcAft>
                      </a:pPr>
                      <a:r>
                        <a:rPr lang="zh-CN" sz="1400" kern="100">
                          <a:effectLst/>
                        </a:rPr>
                        <a:t>性别</a:t>
                      </a:r>
                      <a:endParaRPr lang="zh-CN" sz="1400" kern="100">
                        <a:effectLst/>
                        <a:latin typeface="Arial"/>
                        <a:ea typeface="黑体"/>
                        <a:cs typeface="Times New Roman"/>
                      </a:endParaRPr>
                    </a:p>
                  </a:txBody>
                  <a:tcPr marL="68580" marR="68580" marT="0" marB="0" anchor="ctr"/>
                </a:tc>
                <a:tc>
                  <a:txBody>
                    <a:bodyPr/>
                    <a:lstStyle/>
                    <a:p>
                      <a:pPr algn="ctr">
                        <a:lnSpc>
                          <a:spcPts val="1400"/>
                        </a:lnSpc>
                        <a:spcBef>
                          <a:spcPts val="100"/>
                        </a:spcBef>
                        <a:spcAft>
                          <a:spcPts val="100"/>
                        </a:spcAft>
                      </a:pPr>
                      <a:r>
                        <a:rPr lang="zh-CN" sz="1400" kern="100" dirty="0">
                          <a:effectLst/>
                        </a:rPr>
                        <a:t>职称</a:t>
                      </a:r>
                      <a:endParaRPr lang="zh-CN" sz="1400" kern="100" dirty="0">
                        <a:effectLst/>
                        <a:latin typeface="Arial"/>
                        <a:ea typeface="黑体"/>
                        <a:cs typeface="Times New Roman"/>
                      </a:endParaRPr>
                    </a:p>
                  </a:txBody>
                  <a:tcPr marL="68580" marR="68580" marT="0" marB="0" anchor="ctr"/>
                </a:tc>
                <a:tc>
                  <a:txBody>
                    <a:bodyPr/>
                    <a:lstStyle/>
                    <a:p>
                      <a:pPr algn="ctr">
                        <a:lnSpc>
                          <a:spcPts val="1400"/>
                        </a:lnSpc>
                        <a:spcBef>
                          <a:spcPts val="100"/>
                        </a:spcBef>
                        <a:spcAft>
                          <a:spcPts val="100"/>
                        </a:spcAft>
                      </a:pPr>
                      <a:r>
                        <a:rPr lang="zh-CN" sz="1400" kern="100">
                          <a:effectLst/>
                        </a:rPr>
                        <a:t>学历</a:t>
                      </a:r>
                      <a:endParaRPr lang="zh-CN" sz="1400" kern="100">
                        <a:effectLst/>
                        <a:latin typeface="Arial"/>
                        <a:ea typeface="黑体"/>
                        <a:cs typeface="Times New Roman"/>
                      </a:endParaRPr>
                    </a:p>
                  </a:txBody>
                  <a:tcPr marL="68580" marR="68580" marT="0" marB="0" anchor="ctr"/>
                </a:tc>
                <a:tc>
                  <a:txBody>
                    <a:bodyPr/>
                    <a:lstStyle/>
                    <a:p>
                      <a:pPr algn="ctr">
                        <a:lnSpc>
                          <a:spcPts val="1400"/>
                        </a:lnSpc>
                        <a:spcBef>
                          <a:spcPts val="100"/>
                        </a:spcBef>
                        <a:spcAft>
                          <a:spcPts val="100"/>
                        </a:spcAft>
                      </a:pPr>
                      <a:r>
                        <a:rPr lang="zh-CN" sz="1400" kern="100">
                          <a:effectLst/>
                        </a:rPr>
                        <a:t>基本工资</a:t>
                      </a:r>
                      <a:endParaRPr lang="zh-CN" sz="1400" kern="100">
                        <a:effectLst/>
                        <a:latin typeface="Arial"/>
                        <a:ea typeface="黑体"/>
                        <a:cs typeface="Times New Roman"/>
                      </a:endParaRPr>
                    </a:p>
                  </a:txBody>
                  <a:tcPr marL="68580" marR="68580" marT="0" marB="0" anchor="ctr"/>
                </a:tc>
              </a:tr>
              <a:tr h="286603">
                <a:tc>
                  <a:txBody>
                    <a:bodyPr/>
                    <a:lstStyle/>
                    <a:p>
                      <a:pPr marL="36195" marR="36195" algn="ctr">
                        <a:lnSpc>
                          <a:spcPts val="1400"/>
                        </a:lnSpc>
                        <a:spcBef>
                          <a:spcPts val="100"/>
                        </a:spcBef>
                        <a:spcAft>
                          <a:spcPts val="100"/>
                        </a:spcAft>
                      </a:pPr>
                      <a:r>
                        <a:rPr lang="en-US" sz="1400" dirty="0">
                          <a:effectLst/>
                        </a:rPr>
                        <a:t>05001</a:t>
                      </a:r>
                      <a:endParaRPr lang="zh-CN" sz="1400" dirty="0">
                        <a:effectLst/>
                        <a:latin typeface="Times New Roman"/>
                        <a:ea typeface="宋体"/>
                      </a:endParaRPr>
                    </a:p>
                  </a:txBody>
                  <a:tcPr marL="68580" marR="68580" marT="0" marB="0" anchor="ctr"/>
                </a:tc>
                <a:tc>
                  <a:txBody>
                    <a:bodyPr/>
                    <a:lstStyle/>
                    <a:p>
                      <a:pPr marL="36195" marR="36195" algn="ctr">
                        <a:lnSpc>
                          <a:spcPts val="1400"/>
                        </a:lnSpc>
                        <a:spcBef>
                          <a:spcPts val="100"/>
                        </a:spcBef>
                        <a:spcAft>
                          <a:spcPts val="100"/>
                        </a:spcAft>
                      </a:pPr>
                      <a:r>
                        <a:rPr lang="zh-CN" sz="1400" dirty="0">
                          <a:effectLst/>
                        </a:rPr>
                        <a:t>宋玉</a:t>
                      </a:r>
                      <a:endParaRPr lang="zh-CN" sz="1400" dirty="0">
                        <a:effectLst/>
                        <a:latin typeface="Times New Roman"/>
                        <a:ea typeface="宋体"/>
                      </a:endParaRPr>
                    </a:p>
                  </a:txBody>
                  <a:tcPr marL="68580" marR="68580" marT="0" marB="0" anchor="ctr"/>
                </a:tc>
                <a:tc>
                  <a:txBody>
                    <a:bodyPr/>
                    <a:lstStyle/>
                    <a:p>
                      <a:pPr marL="36195" marR="36195" algn="ctr">
                        <a:lnSpc>
                          <a:spcPts val="1400"/>
                        </a:lnSpc>
                        <a:spcBef>
                          <a:spcPts val="100"/>
                        </a:spcBef>
                        <a:spcAft>
                          <a:spcPts val="100"/>
                        </a:spcAft>
                      </a:pPr>
                      <a:r>
                        <a:rPr lang="zh-CN" sz="1400" dirty="0">
                          <a:effectLst/>
                        </a:rPr>
                        <a:t>女</a:t>
                      </a:r>
                      <a:endParaRPr lang="zh-CN" sz="1400" dirty="0">
                        <a:effectLst/>
                        <a:latin typeface="Times New Roman"/>
                        <a:ea typeface="宋体"/>
                      </a:endParaRPr>
                    </a:p>
                  </a:txBody>
                  <a:tcPr marL="68580" marR="68580" marT="0" marB="0" anchor="ctr"/>
                </a:tc>
                <a:tc>
                  <a:txBody>
                    <a:bodyPr/>
                    <a:lstStyle/>
                    <a:p>
                      <a:pPr marL="36195" marR="36195" algn="ctr">
                        <a:lnSpc>
                          <a:spcPts val="1400"/>
                        </a:lnSpc>
                        <a:spcBef>
                          <a:spcPts val="100"/>
                        </a:spcBef>
                        <a:spcAft>
                          <a:spcPts val="100"/>
                        </a:spcAft>
                      </a:pPr>
                      <a:r>
                        <a:rPr lang="zh-CN" sz="1400" dirty="0">
                          <a:effectLst/>
                        </a:rPr>
                        <a:t>教授</a:t>
                      </a:r>
                      <a:endParaRPr lang="zh-CN" sz="1400" dirty="0">
                        <a:effectLst/>
                        <a:latin typeface="Times New Roman"/>
                        <a:ea typeface="宋体"/>
                      </a:endParaRPr>
                    </a:p>
                  </a:txBody>
                  <a:tcPr marL="68580" marR="68580" marT="0" marB="0" anchor="ctr"/>
                </a:tc>
                <a:tc>
                  <a:txBody>
                    <a:bodyPr/>
                    <a:lstStyle/>
                    <a:p>
                      <a:pPr marL="36195" marR="36195" algn="ctr">
                        <a:lnSpc>
                          <a:spcPts val="1400"/>
                        </a:lnSpc>
                        <a:spcBef>
                          <a:spcPts val="100"/>
                        </a:spcBef>
                        <a:spcAft>
                          <a:spcPts val="100"/>
                        </a:spcAft>
                      </a:pPr>
                      <a:r>
                        <a:rPr lang="zh-CN" sz="1400">
                          <a:effectLst/>
                        </a:rPr>
                        <a:t>本科</a:t>
                      </a:r>
                      <a:endParaRPr lang="zh-CN" sz="1400">
                        <a:effectLst/>
                        <a:latin typeface="Times New Roman"/>
                        <a:ea typeface="宋体"/>
                      </a:endParaRPr>
                    </a:p>
                  </a:txBody>
                  <a:tcPr marL="68580" marR="68580" marT="0" marB="0" anchor="ctr"/>
                </a:tc>
                <a:tc>
                  <a:txBody>
                    <a:bodyPr/>
                    <a:lstStyle/>
                    <a:p>
                      <a:pPr marL="36195" marR="36195" algn="ctr">
                        <a:lnSpc>
                          <a:spcPts val="1400"/>
                        </a:lnSpc>
                        <a:spcBef>
                          <a:spcPts val="100"/>
                        </a:spcBef>
                        <a:spcAft>
                          <a:spcPts val="100"/>
                        </a:spcAft>
                      </a:pPr>
                      <a:r>
                        <a:rPr lang="en-US" sz="1400">
                          <a:effectLst/>
                        </a:rPr>
                        <a:t>2800</a:t>
                      </a:r>
                      <a:endParaRPr lang="zh-CN" sz="1400">
                        <a:effectLst/>
                        <a:latin typeface="Times New Roman"/>
                        <a:ea typeface="宋体"/>
                      </a:endParaRPr>
                    </a:p>
                  </a:txBody>
                  <a:tcPr marL="68580" marR="68580" marT="0" marB="0" anchor="ctr"/>
                </a:tc>
              </a:tr>
              <a:tr h="341195">
                <a:tc>
                  <a:txBody>
                    <a:bodyPr/>
                    <a:lstStyle/>
                    <a:p>
                      <a:pPr marL="36195" marR="36195" algn="ctr">
                        <a:lnSpc>
                          <a:spcPts val="1400"/>
                        </a:lnSpc>
                        <a:spcBef>
                          <a:spcPts val="100"/>
                        </a:spcBef>
                        <a:spcAft>
                          <a:spcPts val="100"/>
                        </a:spcAft>
                      </a:pPr>
                      <a:r>
                        <a:rPr lang="en-US" sz="1400">
                          <a:effectLst/>
                        </a:rPr>
                        <a:t>05003</a:t>
                      </a:r>
                      <a:endParaRPr lang="zh-CN" sz="1400">
                        <a:effectLst/>
                        <a:latin typeface="Times New Roman"/>
                        <a:ea typeface="宋体"/>
                      </a:endParaRPr>
                    </a:p>
                  </a:txBody>
                  <a:tcPr marL="68580" marR="68580" marT="0" marB="0" anchor="ctr"/>
                </a:tc>
                <a:tc>
                  <a:txBody>
                    <a:bodyPr/>
                    <a:lstStyle/>
                    <a:p>
                      <a:pPr marL="36195" marR="36195" algn="ctr">
                        <a:lnSpc>
                          <a:spcPts val="1400"/>
                        </a:lnSpc>
                        <a:spcBef>
                          <a:spcPts val="100"/>
                        </a:spcBef>
                        <a:spcAft>
                          <a:spcPts val="100"/>
                        </a:spcAft>
                      </a:pPr>
                      <a:r>
                        <a:rPr lang="zh-CN" sz="1400">
                          <a:effectLst/>
                        </a:rPr>
                        <a:t>万琳</a:t>
                      </a:r>
                      <a:endParaRPr lang="zh-CN" sz="1400">
                        <a:effectLst/>
                        <a:latin typeface="Times New Roman"/>
                        <a:ea typeface="宋体"/>
                      </a:endParaRPr>
                    </a:p>
                  </a:txBody>
                  <a:tcPr marL="68580" marR="68580" marT="0" marB="0" anchor="ctr"/>
                </a:tc>
                <a:tc>
                  <a:txBody>
                    <a:bodyPr/>
                    <a:lstStyle/>
                    <a:p>
                      <a:pPr marL="36195" marR="36195" algn="ctr">
                        <a:lnSpc>
                          <a:spcPts val="1400"/>
                        </a:lnSpc>
                        <a:spcBef>
                          <a:spcPts val="100"/>
                        </a:spcBef>
                        <a:spcAft>
                          <a:spcPts val="100"/>
                        </a:spcAft>
                      </a:pPr>
                      <a:r>
                        <a:rPr lang="zh-CN" sz="1400" dirty="0">
                          <a:effectLst/>
                        </a:rPr>
                        <a:t>女</a:t>
                      </a:r>
                      <a:endParaRPr lang="zh-CN" sz="1400" dirty="0">
                        <a:effectLst/>
                        <a:latin typeface="Times New Roman"/>
                        <a:ea typeface="宋体"/>
                      </a:endParaRPr>
                    </a:p>
                  </a:txBody>
                  <a:tcPr marL="68580" marR="68580" marT="0" marB="0" anchor="ctr"/>
                </a:tc>
                <a:tc>
                  <a:txBody>
                    <a:bodyPr/>
                    <a:lstStyle/>
                    <a:p>
                      <a:pPr marL="36195" marR="36195" algn="ctr">
                        <a:lnSpc>
                          <a:spcPts val="1400"/>
                        </a:lnSpc>
                        <a:spcBef>
                          <a:spcPts val="100"/>
                        </a:spcBef>
                        <a:spcAft>
                          <a:spcPts val="100"/>
                        </a:spcAft>
                      </a:pPr>
                      <a:r>
                        <a:rPr lang="zh-CN" sz="1400" dirty="0">
                          <a:effectLst/>
                        </a:rPr>
                        <a:t>副教授</a:t>
                      </a:r>
                      <a:endParaRPr lang="zh-CN" sz="1400" dirty="0">
                        <a:effectLst/>
                        <a:latin typeface="Times New Roman"/>
                        <a:ea typeface="宋体"/>
                      </a:endParaRPr>
                    </a:p>
                  </a:txBody>
                  <a:tcPr marL="68580" marR="68580" marT="0" marB="0" anchor="ctr"/>
                </a:tc>
                <a:tc>
                  <a:txBody>
                    <a:bodyPr/>
                    <a:lstStyle/>
                    <a:p>
                      <a:pPr marL="36195" marR="36195" algn="ctr">
                        <a:lnSpc>
                          <a:spcPts val="1400"/>
                        </a:lnSpc>
                        <a:spcBef>
                          <a:spcPts val="100"/>
                        </a:spcBef>
                        <a:spcAft>
                          <a:spcPts val="100"/>
                        </a:spcAft>
                      </a:pPr>
                      <a:r>
                        <a:rPr lang="zh-CN" sz="1400" dirty="0">
                          <a:effectLst/>
                        </a:rPr>
                        <a:t>硕士</a:t>
                      </a:r>
                      <a:endParaRPr lang="zh-CN" sz="1400" dirty="0">
                        <a:effectLst/>
                        <a:latin typeface="Times New Roman"/>
                        <a:ea typeface="宋体"/>
                      </a:endParaRPr>
                    </a:p>
                  </a:txBody>
                  <a:tcPr marL="68580" marR="68580" marT="0" marB="0" anchor="ctr"/>
                </a:tc>
                <a:tc>
                  <a:txBody>
                    <a:bodyPr/>
                    <a:lstStyle/>
                    <a:p>
                      <a:pPr marL="36195" marR="36195" algn="ctr">
                        <a:lnSpc>
                          <a:spcPts val="1400"/>
                        </a:lnSpc>
                        <a:spcBef>
                          <a:spcPts val="100"/>
                        </a:spcBef>
                        <a:spcAft>
                          <a:spcPts val="100"/>
                        </a:spcAft>
                      </a:pPr>
                      <a:r>
                        <a:rPr lang="en-US" sz="1400" dirty="0">
                          <a:effectLst/>
                        </a:rPr>
                        <a:t>2300</a:t>
                      </a:r>
                      <a:endParaRPr lang="zh-CN" sz="1400" dirty="0">
                        <a:effectLst/>
                        <a:latin typeface="Times New Roman"/>
                        <a:ea typeface="宋体"/>
                      </a:endParaRPr>
                    </a:p>
                  </a:txBody>
                  <a:tcPr marL="68580" marR="68580" marT="0" marB="0" anchor="ctr"/>
                </a:tc>
              </a:tr>
              <a:tr h="313898">
                <a:tc>
                  <a:txBody>
                    <a:bodyPr/>
                    <a:lstStyle/>
                    <a:p>
                      <a:pPr marL="36195" marR="36195" algn="ctr">
                        <a:lnSpc>
                          <a:spcPts val="1400"/>
                        </a:lnSpc>
                        <a:spcBef>
                          <a:spcPts val="100"/>
                        </a:spcBef>
                        <a:spcAft>
                          <a:spcPts val="100"/>
                        </a:spcAft>
                      </a:pPr>
                      <a:r>
                        <a:rPr lang="en-US" sz="1400">
                          <a:effectLst/>
                        </a:rPr>
                        <a:t>05004</a:t>
                      </a:r>
                      <a:endParaRPr lang="zh-CN" sz="1400">
                        <a:effectLst/>
                        <a:latin typeface="Times New Roman"/>
                        <a:ea typeface="宋体"/>
                      </a:endParaRPr>
                    </a:p>
                  </a:txBody>
                  <a:tcPr marL="68580" marR="68580" marT="0" marB="0" anchor="ctr"/>
                </a:tc>
                <a:tc>
                  <a:txBody>
                    <a:bodyPr/>
                    <a:lstStyle/>
                    <a:p>
                      <a:pPr marL="36195" marR="36195" algn="ctr">
                        <a:lnSpc>
                          <a:spcPts val="1400"/>
                        </a:lnSpc>
                        <a:spcBef>
                          <a:spcPts val="100"/>
                        </a:spcBef>
                        <a:spcAft>
                          <a:spcPts val="100"/>
                        </a:spcAft>
                      </a:pPr>
                      <a:r>
                        <a:rPr lang="zh-CN" sz="1400">
                          <a:effectLst/>
                        </a:rPr>
                        <a:t>方菲</a:t>
                      </a:r>
                      <a:endParaRPr lang="zh-CN" sz="1400">
                        <a:effectLst/>
                        <a:latin typeface="Times New Roman"/>
                        <a:ea typeface="宋体"/>
                      </a:endParaRPr>
                    </a:p>
                  </a:txBody>
                  <a:tcPr marL="68580" marR="68580" marT="0" marB="0" anchor="ctr"/>
                </a:tc>
                <a:tc>
                  <a:txBody>
                    <a:bodyPr/>
                    <a:lstStyle/>
                    <a:p>
                      <a:pPr marL="36195" marR="36195" algn="ctr">
                        <a:lnSpc>
                          <a:spcPts val="1400"/>
                        </a:lnSpc>
                        <a:spcBef>
                          <a:spcPts val="100"/>
                        </a:spcBef>
                        <a:spcAft>
                          <a:spcPts val="100"/>
                        </a:spcAft>
                      </a:pPr>
                      <a:r>
                        <a:rPr lang="zh-CN" sz="1400">
                          <a:effectLst/>
                        </a:rPr>
                        <a:t>女</a:t>
                      </a:r>
                      <a:endParaRPr lang="zh-CN" sz="1400">
                        <a:effectLst/>
                        <a:latin typeface="Times New Roman"/>
                        <a:ea typeface="宋体"/>
                      </a:endParaRPr>
                    </a:p>
                  </a:txBody>
                  <a:tcPr marL="68580" marR="68580" marT="0" marB="0" anchor="ctr"/>
                </a:tc>
                <a:tc>
                  <a:txBody>
                    <a:bodyPr/>
                    <a:lstStyle/>
                    <a:p>
                      <a:pPr marL="36195" marR="36195" algn="ctr">
                        <a:lnSpc>
                          <a:spcPts val="1400"/>
                        </a:lnSpc>
                        <a:spcBef>
                          <a:spcPts val="100"/>
                        </a:spcBef>
                        <a:spcAft>
                          <a:spcPts val="100"/>
                        </a:spcAft>
                      </a:pPr>
                      <a:r>
                        <a:rPr lang="zh-CN" sz="1400" dirty="0">
                          <a:effectLst/>
                        </a:rPr>
                        <a:t>助教</a:t>
                      </a:r>
                      <a:endParaRPr lang="zh-CN" sz="1400" dirty="0">
                        <a:effectLst/>
                        <a:latin typeface="Times New Roman"/>
                        <a:ea typeface="宋体"/>
                      </a:endParaRPr>
                    </a:p>
                  </a:txBody>
                  <a:tcPr marL="68580" marR="68580" marT="0" marB="0" anchor="ctr"/>
                </a:tc>
                <a:tc>
                  <a:txBody>
                    <a:bodyPr/>
                    <a:lstStyle/>
                    <a:p>
                      <a:pPr marL="36195" marR="36195" algn="ctr">
                        <a:lnSpc>
                          <a:spcPts val="1400"/>
                        </a:lnSpc>
                        <a:spcBef>
                          <a:spcPts val="100"/>
                        </a:spcBef>
                        <a:spcAft>
                          <a:spcPts val="100"/>
                        </a:spcAft>
                      </a:pPr>
                      <a:r>
                        <a:rPr lang="zh-CN" sz="1400" dirty="0">
                          <a:effectLst/>
                        </a:rPr>
                        <a:t>研士</a:t>
                      </a:r>
                      <a:endParaRPr lang="zh-CN" sz="1400" dirty="0">
                        <a:effectLst/>
                        <a:latin typeface="Times New Roman"/>
                        <a:ea typeface="宋体"/>
                      </a:endParaRPr>
                    </a:p>
                  </a:txBody>
                  <a:tcPr marL="68580" marR="68580" marT="0" marB="0" anchor="ctr"/>
                </a:tc>
                <a:tc>
                  <a:txBody>
                    <a:bodyPr/>
                    <a:lstStyle/>
                    <a:p>
                      <a:pPr marL="36195" marR="36195" algn="ctr">
                        <a:lnSpc>
                          <a:spcPts val="1400"/>
                        </a:lnSpc>
                        <a:spcBef>
                          <a:spcPts val="100"/>
                        </a:spcBef>
                        <a:spcAft>
                          <a:spcPts val="100"/>
                        </a:spcAft>
                      </a:pPr>
                      <a:r>
                        <a:rPr lang="en-US" sz="1400" dirty="0">
                          <a:effectLst/>
                        </a:rPr>
                        <a:t>1300</a:t>
                      </a:r>
                      <a:endParaRPr lang="zh-CN" sz="1400" dirty="0">
                        <a:effectLst/>
                        <a:latin typeface="Times New Roman"/>
                        <a:ea typeface="宋体"/>
                      </a:endParaRPr>
                    </a:p>
                  </a:txBody>
                  <a:tcPr marL="68580" marR="68580" marT="0" marB="0" anchor="ctr"/>
                </a:tc>
              </a:tr>
            </a:tbl>
          </a:graphicData>
        </a:graphic>
      </p:graphicFrame>
    </p:spTree>
    <p:extLst>
      <p:ext uri="{BB962C8B-B14F-4D97-AF65-F5344CB8AC3E}">
        <p14:creationId xmlns:p14="http://schemas.microsoft.com/office/powerpoint/2010/main" val="2392107507"/>
      </p:ext>
    </p:extLst>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2646878"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专门关系运算</a:t>
            </a:r>
          </a:p>
        </p:txBody>
      </p:sp>
      <p:sp>
        <p:nvSpPr>
          <p:cNvPr id="137" name="文本框 136"/>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03</a:t>
            </a:r>
            <a:endParaRPr lang="zh-CN" altLang="en-US" sz="2400" b="1" dirty="0">
              <a:solidFill>
                <a:srgbClr val="FFFFFF"/>
              </a:solidFill>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grpSp>
        <p:nvGrpSpPr>
          <p:cNvPr id="6" name="组合 5"/>
          <p:cNvGrpSpPr/>
          <p:nvPr/>
        </p:nvGrpSpPr>
        <p:grpSpPr>
          <a:xfrm>
            <a:off x="1046479" y="1242060"/>
            <a:ext cx="10164279" cy="1614686"/>
            <a:chOff x="1088299" y="4213143"/>
            <a:chExt cx="2241974" cy="1614731"/>
          </a:xfrm>
        </p:grpSpPr>
        <p:sp>
          <p:nvSpPr>
            <p:cNvPr id="7" name="矩形 6"/>
            <p:cNvSpPr/>
            <p:nvPr/>
          </p:nvSpPr>
          <p:spPr>
            <a:xfrm>
              <a:off x="1088299" y="4658290"/>
              <a:ext cx="2166179" cy="1169584"/>
            </a:xfrm>
            <a:prstGeom prst="rect">
              <a:avLst/>
            </a:prstGeom>
          </p:spPr>
          <p:txBody>
            <a:bodyPr wrap="square">
              <a:spAutoFit/>
              <a:scene3d>
                <a:camera prst="orthographicFront"/>
                <a:lightRig rig="threePt" dir="t"/>
              </a:scene3d>
              <a:sp3d contourW="6350"/>
            </a:bodyPr>
            <a:lstStyle/>
            <a:p>
              <a:pPr indent="457200"/>
              <a:r>
                <a:rPr lang="zh-CN" altLang="en-US" sz="1400" dirty="0">
                  <a:solidFill>
                    <a:srgbClr val="000000"/>
                  </a:solidFill>
                  <a:latin typeface="Courier New" panose="02070309020205020404" charset="0"/>
                  <a:ea typeface="宋体" panose="02010600030101010101" pitchFamily="2" charset="-122"/>
                  <a:sym typeface="+mn-ea"/>
                </a:rPr>
                <a:t>投影是对关系进行垂直分解，是从关系</a:t>
              </a:r>
              <a:r>
                <a:rPr lang="en-US" altLang="zh-CN" sz="1400" dirty="0">
                  <a:solidFill>
                    <a:srgbClr val="000000"/>
                  </a:solidFill>
                  <a:latin typeface="Courier New" panose="02070309020205020404" charset="0"/>
                  <a:ea typeface="宋体" panose="02010600030101010101" pitchFamily="2" charset="-122"/>
                  <a:sym typeface="+mn-ea"/>
                </a:rPr>
                <a:t>R</a:t>
              </a:r>
              <a:r>
                <a:rPr lang="zh-CN" altLang="en-US" sz="1400" dirty="0">
                  <a:solidFill>
                    <a:srgbClr val="000000"/>
                  </a:solidFill>
                  <a:latin typeface="Courier New" panose="02070309020205020404" charset="0"/>
                  <a:ea typeface="宋体" panose="02010600030101010101" pitchFamily="2" charset="-122"/>
                  <a:sym typeface="+mn-ea"/>
                </a:rPr>
                <a:t>中选取一个或多个属性列，构成一个新的关系</a:t>
              </a:r>
              <a:r>
                <a:rPr lang="zh-CN" altLang="en-US" sz="1400" dirty="0" smtClean="0">
                  <a:solidFill>
                    <a:srgbClr val="000000"/>
                  </a:solidFill>
                  <a:latin typeface="Courier New" panose="02070309020205020404" charset="0"/>
                  <a:ea typeface="宋体" panose="02010600030101010101" pitchFamily="2" charset="-122"/>
                  <a:sym typeface="+mn-ea"/>
                </a:rPr>
                <a:t>。</a:t>
              </a:r>
              <a:endParaRPr lang="en-US" altLang="zh-CN" sz="1400" dirty="0" smtClean="0">
                <a:solidFill>
                  <a:srgbClr val="000000"/>
                </a:solidFill>
                <a:latin typeface="Courier New" panose="02070309020205020404" charset="0"/>
                <a:ea typeface="宋体" panose="02010600030101010101" pitchFamily="2" charset="-122"/>
                <a:sym typeface="+mn-ea"/>
              </a:endParaRPr>
            </a:p>
            <a:p>
              <a:pPr indent="457200" algn="ctr"/>
              <a:r>
                <a:rPr lang="el-GR" altLang="zh-CN" sz="1400" dirty="0">
                  <a:sym typeface="Symbol"/>
                </a:rPr>
                <a:t>π</a:t>
              </a:r>
              <a:r>
                <a:rPr lang="en-US" altLang="zh-CN" sz="1400" baseline="-25000" dirty="0">
                  <a:sym typeface="Symbol"/>
                </a:rPr>
                <a:t>A</a:t>
              </a:r>
              <a:r>
                <a:rPr lang="en-US" altLang="zh-CN" sz="1400" dirty="0">
                  <a:sym typeface="Symbol"/>
                </a:rPr>
                <a:t>(R) = {t[A]|t∈</a:t>
              </a:r>
              <a:r>
                <a:rPr lang="en-US" altLang="zh-CN" sz="1400" dirty="0" smtClean="0">
                  <a:sym typeface="Symbol"/>
                </a:rPr>
                <a:t>R}</a:t>
              </a:r>
              <a:endParaRPr lang="en-US" altLang="zh-CN" sz="1400" dirty="0" smtClean="0">
                <a:solidFill>
                  <a:srgbClr val="000000"/>
                </a:solidFill>
                <a:latin typeface="Courier New" panose="02070309020205020404" charset="0"/>
                <a:ea typeface="宋体" panose="02010600030101010101" pitchFamily="2" charset="-122"/>
                <a:sym typeface="+mn-ea"/>
              </a:endParaRPr>
            </a:p>
            <a:p>
              <a:pPr indent="457200"/>
              <a:r>
                <a:rPr lang="zh-CN" altLang="en-US" sz="1400" dirty="0">
                  <a:solidFill>
                    <a:srgbClr val="000000"/>
                  </a:solidFill>
                  <a:latin typeface="Courier New" panose="02070309020205020404" charset="0"/>
                  <a:ea typeface="宋体" panose="02010600030101010101" pitchFamily="2" charset="-122"/>
                  <a:sym typeface="+mn-ea"/>
                </a:rPr>
                <a:t>其中，</a:t>
              </a:r>
              <a:r>
                <a:rPr lang="el-GR" altLang="zh-CN" sz="1400" dirty="0">
                  <a:solidFill>
                    <a:srgbClr val="000000"/>
                  </a:solidFill>
                  <a:latin typeface="Courier New" panose="02070309020205020404" charset="0"/>
                  <a:ea typeface="宋体" panose="02010600030101010101" pitchFamily="2" charset="-122"/>
                  <a:sym typeface="+mn-ea"/>
                </a:rPr>
                <a:t>π</a:t>
              </a:r>
              <a:r>
                <a:rPr lang="zh-CN" altLang="en-US" sz="1400" dirty="0">
                  <a:solidFill>
                    <a:srgbClr val="000000"/>
                  </a:solidFill>
                  <a:latin typeface="Courier New" panose="02070309020205020404" charset="0"/>
                  <a:ea typeface="宋体" panose="02010600030101010101" pitchFamily="2" charset="-122"/>
                  <a:sym typeface="+mn-ea"/>
                </a:rPr>
                <a:t>表示投影符号，</a:t>
              </a:r>
              <a:r>
                <a:rPr lang="en-US" altLang="zh-CN" sz="1400" dirty="0">
                  <a:solidFill>
                    <a:srgbClr val="000000"/>
                  </a:solidFill>
                  <a:latin typeface="Courier New" panose="02070309020205020404" charset="0"/>
                  <a:ea typeface="宋体" panose="02010600030101010101" pitchFamily="2" charset="-122"/>
                  <a:sym typeface="+mn-ea"/>
                </a:rPr>
                <a:t>A</a:t>
              </a:r>
              <a:r>
                <a:rPr lang="zh-CN" altLang="en-US" sz="1400" dirty="0">
                  <a:solidFill>
                    <a:srgbClr val="000000"/>
                  </a:solidFill>
                  <a:latin typeface="Courier New" panose="02070309020205020404" charset="0"/>
                  <a:ea typeface="宋体" panose="02010600030101010101" pitchFamily="2" charset="-122"/>
                  <a:sym typeface="+mn-ea"/>
                </a:rPr>
                <a:t>是关系</a:t>
              </a:r>
              <a:r>
                <a:rPr lang="en-US" altLang="zh-CN" sz="1400" dirty="0">
                  <a:solidFill>
                    <a:srgbClr val="000000"/>
                  </a:solidFill>
                  <a:latin typeface="Courier New" panose="02070309020205020404" charset="0"/>
                  <a:ea typeface="宋体" panose="02010600030101010101" pitchFamily="2" charset="-122"/>
                  <a:sym typeface="+mn-ea"/>
                </a:rPr>
                <a:t>R</a:t>
              </a:r>
              <a:r>
                <a:rPr lang="zh-CN" altLang="en-US" sz="1400" dirty="0">
                  <a:solidFill>
                    <a:srgbClr val="000000"/>
                  </a:solidFill>
                  <a:latin typeface="Courier New" panose="02070309020205020404" charset="0"/>
                  <a:ea typeface="宋体" panose="02010600030101010101" pitchFamily="2" charset="-122"/>
                  <a:sym typeface="+mn-ea"/>
                </a:rPr>
                <a:t>的一个属性或多个属性列，</a:t>
              </a:r>
              <a:r>
                <a:rPr lang="en-US" altLang="zh-CN" sz="1400" dirty="0">
                  <a:solidFill>
                    <a:srgbClr val="000000"/>
                  </a:solidFill>
                  <a:latin typeface="Courier New" panose="02070309020205020404" charset="0"/>
                  <a:ea typeface="宋体" panose="02010600030101010101" pitchFamily="2" charset="-122"/>
                  <a:sym typeface="+mn-ea"/>
                </a:rPr>
                <a:t>t[A]</a:t>
              </a:r>
              <a:r>
                <a:rPr lang="zh-CN" altLang="en-US" sz="1400" dirty="0">
                  <a:solidFill>
                    <a:srgbClr val="000000"/>
                  </a:solidFill>
                  <a:latin typeface="Courier New" panose="02070309020205020404" charset="0"/>
                  <a:ea typeface="宋体" panose="02010600030101010101" pitchFamily="2" charset="-122"/>
                  <a:sym typeface="+mn-ea"/>
                </a:rPr>
                <a:t>表示元组</a:t>
              </a:r>
              <a:r>
                <a:rPr lang="en-US" altLang="zh-CN" sz="1400" dirty="0">
                  <a:solidFill>
                    <a:srgbClr val="000000"/>
                  </a:solidFill>
                  <a:latin typeface="Courier New" panose="02070309020205020404" charset="0"/>
                  <a:ea typeface="宋体" panose="02010600030101010101" pitchFamily="2" charset="-122"/>
                  <a:sym typeface="+mn-ea"/>
                </a:rPr>
                <a:t>t</a:t>
              </a:r>
              <a:r>
                <a:rPr lang="zh-CN" altLang="en-US" sz="1400" dirty="0">
                  <a:solidFill>
                    <a:srgbClr val="000000"/>
                  </a:solidFill>
                  <a:latin typeface="Courier New" panose="02070309020205020404" charset="0"/>
                  <a:ea typeface="宋体" panose="02010600030101010101" pitchFamily="2" charset="-122"/>
                  <a:sym typeface="+mn-ea"/>
                </a:rPr>
                <a:t>中属性（组）</a:t>
              </a:r>
              <a:r>
                <a:rPr lang="en-US" altLang="zh-CN" sz="1400" dirty="0">
                  <a:solidFill>
                    <a:srgbClr val="000000"/>
                  </a:solidFill>
                  <a:latin typeface="Courier New" panose="02070309020205020404" charset="0"/>
                  <a:ea typeface="宋体" panose="02010600030101010101" pitchFamily="2" charset="-122"/>
                  <a:sym typeface="+mn-ea"/>
                </a:rPr>
                <a:t>A</a:t>
              </a:r>
              <a:r>
                <a:rPr lang="zh-CN" altLang="en-US" sz="1400" dirty="0">
                  <a:solidFill>
                    <a:srgbClr val="000000"/>
                  </a:solidFill>
                  <a:latin typeface="Courier New" panose="02070309020205020404" charset="0"/>
                  <a:ea typeface="宋体" panose="02010600030101010101" pitchFamily="2" charset="-122"/>
                  <a:sym typeface="+mn-ea"/>
                </a:rPr>
                <a:t>的一个分量。</a:t>
              </a:r>
            </a:p>
            <a:p>
              <a:pPr indent="457200"/>
              <a:r>
                <a:rPr lang="zh-CN" altLang="en-US" sz="1400" dirty="0">
                  <a:solidFill>
                    <a:srgbClr val="000000"/>
                  </a:solidFill>
                  <a:latin typeface="Courier New" panose="02070309020205020404" charset="0"/>
                  <a:ea typeface="宋体" panose="02010600030101010101" pitchFamily="2" charset="-122"/>
                  <a:sym typeface="+mn-ea"/>
                </a:rPr>
                <a:t>投影是从列的角度进行的关系运算，关系的投影操作对应于关系属性的选取操作（纵向选择），也是关系查询操作的重要成员之一，是关系代数的基本操作</a:t>
              </a:r>
              <a:r>
                <a:rPr lang="zh-CN" altLang="en-US" sz="1400" dirty="0" smtClean="0">
                  <a:solidFill>
                    <a:srgbClr val="000000"/>
                  </a:solidFill>
                  <a:latin typeface="Courier New" panose="02070309020205020404" charset="0"/>
                  <a:ea typeface="宋体" panose="02010600030101010101" pitchFamily="2" charset="-122"/>
                  <a:sym typeface="+mn-ea"/>
                </a:rPr>
                <a:t>。</a:t>
              </a:r>
              <a:endParaRPr lang="zh-CN" altLang="en-US" sz="1400" dirty="0">
                <a:solidFill>
                  <a:srgbClr val="000000"/>
                </a:solidFill>
                <a:latin typeface="Courier New" panose="02070309020205020404" charset="0"/>
                <a:ea typeface="宋体" panose="02010600030101010101" pitchFamily="2" charset="-122"/>
                <a:sym typeface="+mn-ea"/>
              </a:endParaRPr>
            </a:p>
          </p:txBody>
        </p:sp>
        <p:sp>
          <p:nvSpPr>
            <p:cNvPr id="8" name="矩形 7"/>
            <p:cNvSpPr/>
            <p:nvPr/>
          </p:nvSpPr>
          <p:spPr>
            <a:xfrm>
              <a:off x="1088299" y="4213143"/>
              <a:ext cx="2241974" cy="396145"/>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rgbClr val="000000">
                      <a:lumMod val="65000"/>
                      <a:lumOff val="35000"/>
                    </a:srgbClr>
                  </a:solidFill>
                </a:rPr>
                <a:t>投影</a:t>
              </a:r>
            </a:p>
          </p:txBody>
        </p:sp>
      </p:grpSp>
      <p:graphicFrame>
        <p:nvGraphicFramePr>
          <p:cNvPr id="13" name="表格 12"/>
          <p:cNvGraphicFramePr>
            <a:graphicFrameLocks noGrp="1"/>
          </p:cNvGraphicFramePr>
          <p:nvPr>
            <p:extLst>
              <p:ext uri="{D42A27DB-BD31-4B8C-83A1-F6EECF244321}">
                <p14:modId xmlns:p14="http://schemas.microsoft.com/office/powerpoint/2010/main" val="305895312"/>
              </p:ext>
            </p:extLst>
          </p:nvPr>
        </p:nvGraphicFramePr>
        <p:xfrm>
          <a:off x="1225927" y="3377861"/>
          <a:ext cx="5393237" cy="2627156"/>
        </p:xfrm>
        <a:graphic>
          <a:graphicData uri="http://schemas.openxmlformats.org/drawingml/2006/table">
            <a:tbl>
              <a:tblPr/>
              <a:tblGrid>
                <a:gridCol w="1007298"/>
                <a:gridCol w="916484"/>
                <a:gridCol w="693889"/>
                <a:gridCol w="878929"/>
                <a:gridCol w="994578"/>
                <a:gridCol w="902059"/>
              </a:tblGrid>
              <a:tr h="375308">
                <a:tc>
                  <a:txBody>
                    <a:bodyPr/>
                    <a:lstStyle/>
                    <a:p>
                      <a:pPr algn="ctr">
                        <a:lnSpc>
                          <a:spcPts val="1400"/>
                        </a:lnSpc>
                        <a:spcBef>
                          <a:spcPts val="100"/>
                        </a:spcBef>
                        <a:spcAft>
                          <a:spcPts val="100"/>
                        </a:spcAft>
                      </a:pPr>
                      <a:r>
                        <a:rPr lang="zh-CN" sz="1400" kern="100" dirty="0">
                          <a:effectLst/>
                          <a:latin typeface="宋体" panose="02010600030101010101" pitchFamily="2" charset="-122"/>
                          <a:ea typeface="宋体" panose="02010600030101010101" pitchFamily="2" charset="-122"/>
                          <a:cs typeface="Times New Roman"/>
                        </a:rPr>
                        <a:t>教师编号</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Bef>
                          <a:spcPts val="100"/>
                        </a:spcBef>
                        <a:spcAft>
                          <a:spcPts val="100"/>
                        </a:spcAft>
                      </a:pPr>
                      <a:r>
                        <a:rPr lang="zh-CN" sz="1400" kern="100">
                          <a:effectLst/>
                          <a:latin typeface="宋体" panose="02010600030101010101" pitchFamily="2" charset="-122"/>
                          <a:ea typeface="宋体" panose="02010600030101010101" pitchFamily="2" charset="-122"/>
                          <a:cs typeface="Times New Roman"/>
                        </a:rPr>
                        <a:t>姓名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Bef>
                          <a:spcPts val="100"/>
                        </a:spcBef>
                        <a:spcAft>
                          <a:spcPts val="100"/>
                        </a:spcAft>
                      </a:pPr>
                      <a:r>
                        <a:rPr lang="zh-CN" sz="1400" kern="100">
                          <a:effectLst/>
                          <a:latin typeface="宋体" panose="02010600030101010101" pitchFamily="2" charset="-122"/>
                          <a:ea typeface="宋体" panose="02010600030101010101" pitchFamily="2" charset="-122"/>
                          <a:cs typeface="Times New Roman"/>
                        </a:rPr>
                        <a:t>性别</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Bef>
                          <a:spcPts val="100"/>
                        </a:spcBef>
                        <a:spcAft>
                          <a:spcPts val="100"/>
                        </a:spcAft>
                      </a:pPr>
                      <a:r>
                        <a:rPr lang="zh-CN" sz="1400" kern="100">
                          <a:effectLst/>
                          <a:latin typeface="宋体" panose="02010600030101010101" pitchFamily="2" charset="-122"/>
                          <a:ea typeface="宋体" panose="02010600030101010101" pitchFamily="2" charset="-122"/>
                          <a:cs typeface="Times New Roman"/>
                        </a:rPr>
                        <a:t>学历</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Bef>
                          <a:spcPts val="100"/>
                        </a:spcBef>
                        <a:spcAft>
                          <a:spcPts val="100"/>
                        </a:spcAft>
                      </a:pPr>
                      <a:r>
                        <a:rPr lang="zh-CN" sz="1400" kern="100">
                          <a:effectLst/>
                          <a:latin typeface="宋体" panose="02010600030101010101" pitchFamily="2" charset="-122"/>
                          <a:ea typeface="宋体" panose="02010600030101010101" pitchFamily="2" charset="-122"/>
                          <a:cs typeface="Times New Roman"/>
                        </a:rPr>
                        <a:t>职称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Bef>
                          <a:spcPts val="100"/>
                        </a:spcBef>
                        <a:spcAft>
                          <a:spcPts val="100"/>
                        </a:spcAft>
                      </a:pPr>
                      <a:r>
                        <a:rPr lang="zh-CN" sz="1400" kern="100">
                          <a:effectLst/>
                          <a:latin typeface="宋体" panose="02010600030101010101" pitchFamily="2" charset="-122"/>
                          <a:ea typeface="宋体" panose="02010600030101010101" pitchFamily="2" charset="-122"/>
                          <a:cs typeface="Times New Roman"/>
                        </a:rPr>
                        <a:t>基本工资</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5308">
                <a:tc>
                  <a:txBody>
                    <a:bodyPr/>
                    <a:lstStyle/>
                    <a:p>
                      <a:pPr marL="36195" marR="36195" algn="ctr">
                        <a:lnSpc>
                          <a:spcPts val="1400"/>
                        </a:lnSpc>
                        <a:spcBef>
                          <a:spcPts val="100"/>
                        </a:spcBef>
                        <a:spcAft>
                          <a:spcPts val="100"/>
                        </a:spcAft>
                      </a:pPr>
                      <a:r>
                        <a:rPr lang="en-US" sz="1400">
                          <a:effectLst/>
                          <a:latin typeface="宋体" panose="02010600030101010101" pitchFamily="2" charset="-122"/>
                          <a:ea typeface="宋体" panose="02010600030101010101" pitchFamily="2" charset="-122"/>
                        </a:rPr>
                        <a:t>05001</a:t>
                      </a:r>
                      <a:endParaRPr lang="zh-CN" sz="1400">
                        <a:effectLst/>
                        <a:latin typeface="宋体" panose="02010600030101010101" pitchFamily="2" charset="-122"/>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zh-CN" sz="1400" dirty="0">
                          <a:effectLst/>
                          <a:latin typeface="宋体" panose="02010600030101010101" pitchFamily="2" charset="-122"/>
                          <a:ea typeface="宋体" panose="02010600030101010101" pitchFamily="2" charset="-122"/>
                        </a:rPr>
                        <a:t>宋玉</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zh-CN" sz="1400" dirty="0">
                          <a:effectLst/>
                          <a:latin typeface="宋体" panose="02010600030101010101" pitchFamily="2" charset="-122"/>
                          <a:ea typeface="宋体" panose="02010600030101010101" pitchFamily="2" charset="-122"/>
                        </a:rPr>
                        <a:t>女</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zh-CN" sz="1400">
                          <a:effectLst/>
                          <a:latin typeface="宋体" panose="02010600030101010101" pitchFamily="2" charset="-122"/>
                          <a:ea typeface="宋体" panose="02010600030101010101" pitchFamily="2" charset="-122"/>
                        </a:rPr>
                        <a:t>本科</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zh-CN" sz="1400">
                          <a:effectLst/>
                          <a:latin typeface="宋体" panose="02010600030101010101" pitchFamily="2" charset="-122"/>
                          <a:ea typeface="宋体" panose="02010600030101010101" pitchFamily="2" charset="-122"/>
                        </a:rPr>
                        <a:t>教授</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en-US" sz="1400" dirty="0">
                          <a:effectLst/>
                          <a:latin typeface="宋体" panose="02010600030101010101" pitchFamily="2" charset="-122"/>
                          <a:ea typeface="宋体" panose="02010600030101010101" pitchFamily="2" charset="-122"/>
                        </a:rPr>
                        <a:t>2800</a:t>
                      </a:r>
                      <a:endParaRPr lang="zh-CN" sz="1400" dirty="0">
                        <a:effectLst/>
                        <a:latin typeface="宋体" panose="02010600030101010101" pitchFamily="2" charset="-122"/>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5308">
                <a:tc>
                  <a:txBody>
                    <a:bodyPr/>
                    <a:lstStyle/>
                    <a:p>
                      <a:pPr marL="36195" marR="36195" algn="ctr">
                        <a:lnSpc>
                          <a:spcPts val="1400"/>
                        </a:lnSpc>
                        <a:spcBef>
                          <a:spcPts val="100"/>
                        </a:spcBef>
                        <a:spcAft>
                          <a:spcPts val="100"/>
                        </a:spcAft>
                      </a:pPr>
                      <a:r>
                        <a:rPr lang="en-US" sz="1400">
                          <a:effectLst/>
                          <a:latin typeface="宋体" panose="02010600030101010101" pitchFamily="2" charset="-122"/>
                          <a:ea typeface="宋体" panose="02010600030101010101" pitchFamily="2" charset="-122"/>
                        </a:rPr>
                        <a:t>05002</a:t>
                      </a:r>
                      <a:endParaRPr lang="zh-CN" sz="1400">
                        <a:effectLst/>
                        <a:latin typeface="宋体" panose="02010600030101010101" pitchFamily="2" charset="-122"/>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zh-CN" sz="1400" dirty="0">
                          <a:effectLst/>
                          <a:latin typeface="宋体" panose="02010600030101010101" pitchFamily="2" charset="-122"/>
                          <a:ea typeface="宋体" panose="02010600030101010101" pitchFamily="2" charset="-122"/>
                        </a:rPr>
                        <a:t>刘强</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zh-CN" sz="1400" dirty="0">
                          <a:effectLst/>
                          <a:latin typeface="宋体" panose="02010600030101010101" pitchFamily="2" charset="-122"/>
                          <a:ea typeface="宋体" panose="02010600030101010101" pitchFamily="2" charset="-122"/>
                        </a:rPr>
                        <a:t>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zh-CN" sz="1400" dirty="0">
                          <a:effectLst/>
                          <a:latin typeface="宋体" panose="02010600030101010101" pitchFamily="2" charset="-122"/>
                          <a:ea typeface="宋体" panose="02010600030101010101" pitchFamily="2" charset="-122"/>
                        </a:rPr>
                        <a:t>本科</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zh-CN" sz="1400">
                          <a:effectLst/>
                          <a:latin typeface="宋体" panose="02010600030101010101" pitchFamily="2" charset="-122"/>
                          <a:ea typeface="宋体" panose="02010600030101010101" pitchFamily="2" charset="-122"/>
                        </a:rPr>
                        <a:t>副教授</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en-US" sz="1400">
                          <a:effectLst/>
                          <a:latin typeface="宋体" panose="02010600030101010101" pitchFamily="2" charset="-122"/>
                          <a:ea typeface="宋体" panose="02010600030101010101" pitchFamily="2" charset="-122"/>
                        </a:rPr>
                        <a:t>2300</a:t>
                      </a:r>
                      <a:endParaRPr lang="zh-CN" sz="1400">
                        <a:effectLst/>
                        <a:latin typeface="宋体" panose="02010600030101010101" pitchFamily="2" charset="-122"/>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5308">
                <a:tc>
                  <a:txBody>
                    <a:bodyPr/>
                    <a:lstStyle/>
                    <a:p>
                      <a:pPr marL="36195" marR="36195" algn="ctr">
                        <a:lnSpc>
                          <a:spcPts val="1400"/>
                        </a:lnSpc>
                        <a:spcBef>
                          <a:spcPts val="100"/>
                        </a:spcBef>
                        <a:spcAft>
                          <a:spcPts val="100"/>
                        </a:spcAft>
                      </a:pPr>
                      <a:r>
                        <a:rPr lang="en-US" sz="1400">
                          <a:effectLst/>
                          <a:latin typeface="宋体" panose="02010600030101010101" pitchFamily="2" charset="-122"/>
                          <a:ea typeface="宋体" panose="02010600030101010101" pitchFamily="2" charset="-122"/>
                        </a:rPr>
                        <a:t>05003</a:t>
                      </a:r>
                      <a:endParaRPr lang="zh-CN" sz="1400">
                        <a:effectLst/>
                        <a:latin typeface="宋体" panose="02010600030101010101" pitchFamily="2" charset="-122"/>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zh-CN" sz="1400">
                          <a:effectLst/>
                          <a:latin typeface="宋体" panose="02010600030101010101" pitchFamily="2" charset="-122"/>
                          <a:ea typeface="宋体" panose="02010600030101010101" pitchFamily="2" charset="-122"/>
                        </a:rPr>
                        <a:t>万琳</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zh-CN" sz="1400">
                          <a:effectLst/>
                          <a:latin typeface="宋体" panose="02010600030101010101" pitchFamily="2" charset="-122"/>
                          <a:ea typeface="宋体" panose="02010600030101010101" pitchFamily="2" charset="-122"/>
                        </a:rPr>
                        <a:t>女</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zh-CN" sz="1400" dirty="0">
                          <a:effectLst/>
                          <a:latin typeface="宋体" panose="02010600030101010101" pitchFamily="2" charset="-122"/>
                          <a:ea typeface="宋体" panose="02010600030101010101" pitchFamily="2" charset="-122"/>
                        </a:rPr>
                        <a:t>硕士</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zh-CN" sz="1400" dirty="0">
                          <a:effectLst/>
                          <a:latin typeface="宋体" panose="02010600030101010101" pitchFamily="2" charset="-122"/>
                          <a:ea typeface="宋体" panose="02010600030101010101" pitchFamily="2" charset="-122"/>
                        </a:rPr>
                        <a:t>副教授</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en-US" sz="1400">
                          <a:effectLst/>
                          <a:latin typeface="宋体" panose="02010600030101010101" pitchFamily="2" charset="-122"/>
                          <a:ea typeface="宋体" panose="02010600030101010101" pitchFamily="2" charset="-122"/>
                        </a:rPr>
                        <a:t>2300</a:t>
                      </a:r>
                      <a:endParaRPr lang="zh-CN" sz="1400">
                        <a:effectLst/>
                        <a:latin typeface="宋体" panose="02010600030101010101" pitchFamily="2" charset="-122"/>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5308">
                <a:tc>
                  <a:txBody>
                    <a:bodyPr/>
                    <a:lstStyle/>
                    <a:p>
                      <a:pPr marL="36195" marR="36195" algn="ctr">
                        <a:lnSpc>
                          <a:spcPts val="1400"/>
                        </a:lnSpc>
                        <a:spcBef>
                          <a:spcPts val="100"/>
                        </a:spcBef>
                        <a:spcAft>
                          <a:spcPts val="100"/>
                        </a:spcAft>
                      </a:pPr>
                      <a:r>
                        <a:rPr lang="en-US" sz="1400">
                          <a:effectLst/>
                          <a:latin typeface="宋体" panose="02010600030101010101" pitchFamily="2" charset="-122"/>
                          <a:ea typeface="宋体" panose="02010600030101010101" pitchFamily="2" charset="-122"/>
                        </a:rPr>
                        <a:t>05004</a:t>
                      </a:r>
                      <a:endParaRPr lang="zh-CN" sz="1400">
                        <a:effectLst/>
                        <a:latin typeface="宋体" panose="02010600030101010101" pitchFamily="2" charset="-122"/>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zh-CN" sz="1400">
                          <a:effectLst/>
                          <a:latin typeface="宋体" panose="02010600030101010101" pitchFamily="2" charset="-122"/>
                          <a:ea typeface="宋体" panose="02010600030101010101" pitchFamily="2" charset="-122"/>
                        </a:rPr>
                        <a:t>方菲</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zh-CN" sz="1400">
                          <a:effectLst/>
                          <a:latin typeface="宋体" panose="02010600030101010101" pitchFamily="2" charset="-122"/>
                          <a:ea typeface="宋体" panose="02010600030101010101" pitchFamily="2" charset="-122"/>
                        </a:rPr>
                        <a:t>女</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zh-CN" sz="1400" dirty="0">
                          <a:effectLst/>
                          <a:latin typeface="宋体" panose="02010600030101010101" pitchFamily="2" charset="-122"/>
                          <a:ea typeface="宋体" panose="02010600030101010101" pitchFamily="2" charset="-122"/>
                        </a:rPr>
                        <a:t>研士</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zh-CN" sz="1400" dirty="0">
                          <a:effectLst/>
                          <a:latin typeface="宋体" panose="02010600030101010101" pitchFamily="2" charset="-122"/>
                          <a:ea typeface="宋体" panose="02010600030101010101" pitchFamily="2" charset="-122"/>
                        </a:rPr>
                        <a:t>助教</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en-US" sz="1400" dirty="0">
                          <a:effectLst/>
                          <a:latin typeface="宋体" panose="02010600030101010101" pitchFamily="2" charset="-122"/>
                          <a:ea typeface="宋体" panose="02010600030101010101" pitchFamily="2" charset="-122"/>
                        </a:rPr>
                        <a:t>1300</a:t>
                      </a:r>
                      <a:endParaRPr lang="zh-CN" sz="1400" dirty="0">
                        <a:effectLst/>
                        <a:latin typeface="宋体" panose="02010600030101010101" pitchFamily="2" charset="-122"/>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5308">
                <a:tc>
                  <a:txBody>
                    <a:bodyPr/>
                    <a:lstStyle/>
                    <a:p>
                      <a:pPr marL="36195" marR="36195" algn="ctr">
                        <a:lnSpc>
                          <a:spcPts val="1400"/>
                        </a:lnSpc>
                        <a:spcBef>
                          <a:spcPts val="100"/>
                        </a:spcBef>
                        <a:spcAft>
                          <a:spcPts val="100"/>
                        </a:spcAft>
                      </a:pPr>
                      <a:r>
                        <a:rPr lang="en-US" sz="1400">
                          <a:effectLst/>
                          <a:latin typeface="宋体" panose="02010600030101010101" pitchFamily="2" charset="-122"/>
                          <a:ea typeface="宋体" panose="02010600030101010101" pitchFamily="2" charset="-122"/>
                        </a:rPr>
                        <a:t>05006</a:t>
                      </a:r>
                      <a:endParaRPr lang="zh-CN" sz="1400">
                        <a:effectLst/>
                        <a:latin typeface="宋体" panose="02010600030101010101" pitchFamily="2" charset="-122"/>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zh-CN" sz="1400">
                          <a:effectLst/>
                          <a:latin typeface="宋体" panose="02010600030101010101" pitchFamily="2" charset="-122"/>
                          <a:ea typeface="宋体" panose="02010600030101010101" pitchFamily="2" charset="-122"/>
                        </a:rPr>
                        <a:t>杨军</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zh-CN" sz="1400">
                          <a:effectLst/>
                          <a:latin typeface="宋体" panose="02010600030101010101" pitchFamily="2" charset="-122"/>
                          <a:ea typeface="宋体" panose="02010600030101010101" pitchFamily="2" charset="-122"/>
                        </a:rPr>
                        <a:t>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zh-CN" sz="1400">
                          <a:effectLst/>
                          <a:latin typeface="宋体" panose="02010600030101010101" pitchFamily="2" charset="-122"/>
                          <a:ea typeface="宋体" panose="02010600030101010101" pitchFamily="2" charset="-122"/>
                        </a:rPr>
                        <a:t>本科</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zh-CN" sz="1400" dirty="0">
                          <a:effectLst/>
                          <a:latin typeface="宋体" panose="02010600030101010101" pitchFamily="2" charset="-122"/>
                          <a:ea typeface="宋体" panose="02010600030101010101" pitchFamily="2" charset="-122"/>
                        </a:rPr>
                        <a:t>讲师</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en-US" sz="1400" dirty="0">
                          <a:effectLst/>
                          <a:latin typeface="宋体" panose="02010600030101010101" pitchFamily="2" charset="-122"/>
                          <a:ea typeface="宋体" panose="02010600030101010101" pitchFamily="2" charset="-122"/>
                        </a:rPr>
                        <a:t>1800</a:t>
                      </a:r>
                      <a:endParaRPr lang="zh-CN" sz="1400" dirty="0">
                        <a:effectLst/>
                        <a:latin typeface="宋体" panose="02010600030101010101" pitchFamily="2" charset="-122"/>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5308">
                <a:tc>
                  <a:txBody>
                    <a:bodyPr/>
                    <a:lstStyle/>
                    <a:p>
                      <a:pPr marL="36195" marR="36195" algn="ctr">
                        <a:lnSpc>
                          <a:spcPts val="1400"/>
                        </a:lnSpc>
                        <a:spcBef>
                          <a:spcPts val="100"/>
                        </a:spcBef>
                        <a:spcAft>
                          <a:spcPts val="100"/>
                        </a:spcAft>
                      </a:pPr>
                      <a:r>
                        <a:rPr lang="en-US" sz="1400">
                          <a:effectLst/>
                          <a:latin typeface="宋体" panose="02010600030101010101" pitchFamily="2" charset="-122"/>
                          <a:ea typeface="宋体" panose="02010600030101010101" pitchFamily="2" charset="-122"/>
                        </a:rPr>
                        <a:t>05007</a:t>
                      </a:r>
                      <a:endParaRPr lang="zh-CN" sz="1400">
                        <a:effectLst/>
                        <a:latin typeface="宋体" panose="02010600030101010101" pitchFamily="2" charset="-122"/>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zh-CN" sz="1400">
                          <a:effectLst/>
                          <a:latin typeface="宋体" panose="02010600030101010101" pitchFamily="2" charset="-122"/>
                          <a:ea typeface="宋体" panose="02010600030101010101" pitchFamily="2" charset="-122"/>
                        </a:rPr>
                        <a:t>王欣</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zh-CN" sz="1400">
                          <a:effectLst/>
                          <a:latin typeface="宋体" panose="02010600030101010101" pitchFamily="2" charset="-122"/>
                          <a:ea typeface="宋体" panose="02010600030101010101" pitchFamily="2" charset="-122"/>
                        </a:rPr>
                        <a:t>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zh-CN" sz="1400">
                          <a:effectLst/>
                          <a:latin typeface="宋体" panose="02010600030101010101" pitchFamily="2" charset="-122"/>
                          <a:ea typeface="宋体" panose="02010600030101010101" pitchFamily="2" charset="-122"/>
                        </a:rPr>
                        <a:t>本科</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zh-CN" sz="1400" dirty="0">
                          <a:effectLst/>
                          <a:latin typeface="宋体" panose="02010600030101010101" pitchFamily="2" charset="-122"/>
                          <a:ea typeface="宋体" panose="02010600030101010101" pitchFamily="2" charset="-122"/>
                        </a:rPr>
                        <a:t>讲师</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en-US" sz="1400" dirty="0">
                          <a:effectLst/>
                          <a:latin typeface="宋体" panose="02010600030101010101" pitchFamily="2" charset="-122"/>
                          <a:ea typeface="宋体" panose="02010600030101010101" pitchFamily="2" charset="-122"/>
                        </a:rPr>
                        <a:t>1800</a:t>
                      </a:r>
                      <a:endParaRPr lang="zh-CN" sz="1400" dirty="0">
                        <a:effectLst/>
                        <a:latin typeface="宋体" panose="02010600030101010101" pitchFamily="2" charset="-122"/>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pSp>
        <p:nvGrpSpPr>
          <p:cNvPr id="24" name="组合 23"/>
          <p:cNvGrpSpPr/>
          <p:nvPr/>
        </p:nvGrpSpPr>
        <p:grpSpPr>
          <a:xfrm>
            <a:off x="6823880" y="3204395"/>
            <a:ext cx="4662107" cy="1399242"/>
            <a:chOff x="1088299" y="4213143"/>
            <a:chExt cx="2241974" cy="1399281"/>
          </a:xfrm>
        </p:grpSpPr>
        <p:sp>
          <p:nvSpPr>
            <p:cNvPr id="25" name="矩形 24"/>
            <p:cNvSpPr/>
            <p:nvPr/>
          </p:nvSpPr>
          <p:spPr>
            <a:xfrm>
              <a:off x="1088299" y="4658290"/>
              <a:ext cx="2166179" cy="954134"/>
            </a:xfrm>
            <a:prstGeom prst="rect">
              <a:avLst/>
            </a:prstGeom>
          </p:spPr>
          <p:txBody>
            <a:bodyPr wrap="square">
              <a:spAutoFit/>
              <a:scene3d>
                <a:camera prst="orthographicFront"/>
                <a:lightRig rig="threePt" dir="t"/>
              </a:scene3d>
              <a:sp3d contourW="6350"/>
            </a:bodyPr>
            <a:lstStyle/>
            <a:p>
              <a:r>
                <a:rPr lang="zh-CN" altLang="en-US" sz="1400" dirty="0">
                  <a:solidFill>
                    <a:srgbClr val="000000"/>
                  </a:solidFill>
                  <a:latin typeface="Courier New" panose="02070309020205020404" charset="0"/>
                  <a:ea typeface="宋体" panose="02010600030101010101" pitchFamily="2" charset="-122"/>
                  <a:sym typeface="+mn-ea"/>
                </a:rPr>
                <a:t>列出关系</a:t>
              </a:r>
              <a:r>
                <a:rPr lang="en-US" altLang="zh-CN" sz="1400" dirty="0">
                  <a:solidFill>
                    <a:srgbClr val="000000"/>
                  </a:solidFill>
                  <a:latin typeface="Courier New" panose="02070309020205020404" charset="0"/>
                  <a:ea typeface="宋体" panose="02010600030101010101" pitchFamily="2" charset="-122"/>
                  <a:sym typeface="+mn-ea"/>
                </a:rPr>
                <a:t>R</a:t>
              </a:r>
              <a:r>
                <a:rPr lang="zh-CN" altLang="en-US" sz="1400" dirty="0">
                  <a:solidFill>
                    <a:srgbClr val="000000"/>
                  </a:solidFill>
                  <a:latin typeface="Courier New" panose="02070309020205020404" charset="0"/>
                  <a:ea typeface="宋体" panose="02010600030101010101" pitchFamily="2" charset="-122"/>
                  <a:sym typeface="+mn-ea"/>
                </a:rPr>
                <a:t>的所有性别、职称和基本工资列信息</a:t>
              </a:r>
              <a:r>
                <a:rPr lang="zh-CN" altLang="en-US" sz="1400" dirty="0" smtClean="0">
                  <a:solidFill>
                    <a:srgbClr val="000000"/>
                  </a:solidFill>
                  <a:latin typeface="Courier New" panose="02070309020205020404" charset="0"/>
                  <a:ea typeface="宋体" panose="02010600030101010101" pitchFamily="2" charset="-122"/>
                  <a:sym typeface="+mn-ea"/>
                </a:rPr>
                <a:t>。</a:t>
              </a:r>
              <a:endParaRPr lang="en-US" altLang="zh-CN" sz="1400" dirty="0" smtClean="0">
                <a:solidFill>
                  <a:srgbClr val="000000"/>
                </a:solidFill>
                <a:latin typeface="Courier New" panose="02070309020205020404" charset="0"/>
                <a:ea typeface="宋体" panose="02010600030101010101" pitchFamily="2" charset="-122"/>
                <a:sym typeface="+mn-ea"/>
              </a:endParaRPr>
            </a:p>
            <a:p>
              <a:r>
                <a:rPr lang="zh-CN" altLang="en-US" sz="1400" dirty="0">
                  <a:solidFill>
                    <a:srgbClr val="000000"/>
                  </a:solidFill>
                  <a:latin typeface="Courier New" panose="02070309020205020404" charset="0"/>
                  <a:ea typeface="宋体" panose="02010600030101010101" pitchFamily="2" charset="-122"/>
                  <a:sym typeface="+mn-ea"/>
                </a:rPr>
                <a:t>解：要查询某些列的信息，适用投影运算，投影表达式如下</a:t>
              </a:r>
              <a:r>
                <a:rPr lang="zh-CN" altLang="en-US" sz="1400" dirty="0" smtClean="0">
                  <a:solidFill>
                    <a:srgbClr val="000000"/>
                  </a:solidFill>
                  <a:latin typeface="Courier New" panose="02070309020205020404" charset="0"/>
                  <a:ea typeface="宋体" panose="02010600030101010101" pitchFamily="2" charset="-122"/>
                  <a:sym typeface="+mn-ea"/>
                </a:rPr>
                <a:t>：</a:t>
              </a:r>
              <a:endParaRPr lang="en-US" altLang="zh-CN" sz="1400" dirty="0" smtClean="0">
                <a:solidFill>
                  <a:srgbClr val="000000"/>
                </a:solidFill>
                <a:latin typeface="Courier New" panose="02070309020205020404" charset="0"/>
                <a:ea typeface="宋体" panose="02010600030101010101" pitchFamily="2" charset="-122"/>
                <a:sym typeface="+mn-ea"/>
              </a:endParaRPr>
            </a:p>
            <a:p>
              <a:pPr algn="ctr"/>
              <a:r>
                <a:rPr lang="el-GR" altLang="zh-CN" sz="1400" dirty="0">
                  <a:sym typeface="Symbol"/>
                </a:rPr>
                <a:t>π</a:t>
              </a:r>
              <a:r>
                <a:rPr lang="zh-CN" altLang="en-US" sz="1400" baseline="-25000" dirty="0">
                  <a:sym typeface="Symbol"/>
                </a:rPr>
                <a:t>性别，职称，基本工资</a:t>
              </a:r>
              <a:r>
                <a:rPr lang="en-US" altLang="zh-CN" sz="1400" dirty="0">
                  <a:sym typeface="Symbol"/>
                </a:rPr>
                <a:t>(R)</a:t>
              </a:r>
              <a:endParaRPr lang="zh-CN" altLang="en-US" sz="1400" dirty="0">
                <a:solidFill>
                  <a:srgbClr val="000000"/>
                </a:solidFill>
                <a:latin typeface="Courier New" panose="02070309020205020404" charset="0"/>
                <a:ea typeface="宋体" panose="02010600030101010101" pitchFamily="2" charset="-122"/>
                <a:sym typeface="+mn-ea"/>
              </a:endParaRPr>
            </a:p>
          </p:txBody>
        </p:sp>
        <p:sp>
          <p:nvSpPr>
            <p:cNvPr id="26" name="矩形 25"/>
            <p:cNvSpPr/>
            <p:nvPr/>
          </p:nvSpPr>
          <p:spPr>
            <a:xfrm>
              <a:off x="1088299" y="4213143"/>
              <a:ext cx="2241974" cy="396145"/>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smtClean="0">
                  <a:solidFill>
                    <a:srgbClr val="000000">
                      <a:lumMod val="65000"/>
                      <a:lumOff val="35000"/>
                    </a:srgbClr>
                  </a:solidFill>
                </a:rPr>
                <a:t>案例</a:t>
              </a:r>
              <a:endParaRPr lang="zh-CN" altLang="en-US" b="1" dirty="0">
                <a:solidFill>
                  <a:srgbClr val="000000">
                    <a:lumMod val="65000"/>
                    <a:lumOff val="35000"/>
                  </a:srgbClr>
                </a:solidFill>
              </a:endParaRPr>
            </a:p>
          </p:txBody>
        </p:sp>
      </p:gr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0484" y="4767932"/>
            <a:ext cx="4217889" cy="1282466"/>
          </a:xfrm>
          <a:prstGeom prst="rect">
            <a:avLst/>
          </a:prstGeom>
        </p:spPr>
      </p:pic>
    </p:spTree>
    <p:extLst>
      <p:ext uri="{BB962C8B-B14F-4D97-AF65-F5344CB8AC3E}">
        <p14:creationId xmlns:p14="http://schemas.microsoft.com/office/powerpoint/2010/main" val="3474132122"/>
      </p:ext>
    </p:extLst>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2646878"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专门关系运算</a:t>
            </a:r>
          </a:p>
        </p:txBody>
      </p:sp>
      <p:sp>
        <p:nvSpPr>
          <p:cNvPr id="137" name="文本框 136"/>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03</a:t>
            </a:r>
            <a:endParaRPr lang="zh-CN" altLang="en-US" sz="2400" b="1" dirty="0">
              <a:solidFill>
                <a:srgbClr val="FFFFFF"/>
              </a:solidFill>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grpSp>
        <p:nvGrpSpPr>
          <p:cNvPr id="6" name="组合 5"/>
          <p:cNvGrpSpPr/>
          <p:nvPr/>
        </p:nvGrpSpPr>
        <p:grpSpPr>
          <a:xfrm>
            <a:off x="1046479" y="1242060"/>
            <a:ext cx="10164279" cy="4086596"/>
            <a:chOff x="1088299" y="4213143"/>
            <a:chExt cx="2241974" cy="3522810"/>
          </a:xfrm>
        </p:grpSpPr>
        <p:sp>
          <p:nvSpPr>
            <p:cNvPr id="7" name="矩形 6"/>
            <p:cNvSpPr/>
            <p:nvPr/>
          </p:nvSpPr>
          <p:spPr>
            <a:xfrm>
              <a:off x="1088299" y="4658290"/>
              <a:ext cx="2166179" cy="3077663"/>
            </a:xfrm>
            <a:prstGeom prst="rect">
              <a:avLst/>
            </a:prstGeom>
          </p:spPr>
          <p:txBody>
            <a:bodyPr wrap="square">
              <a:spAutoFit/>
              <a:scene3d>
                <a:camera prst="orthographicFront"/>
                <a:lightRig rig="threePt" dir="t"/>
              </a:scene3d>
              <a:sp3d contourW="6350"/>
            </a:bodyPr>
            <a:lstStyle/>
            <a:p>
              <a:pPr indent="457200"/>
              <a:r>
                <a:rPr lang="zh-CN" altLang="en-US" dirty="0">
                  <a:solidFill>
                    <a:srgbClr val="000000"/>
                  </a:solidFill>
                  <a:latin typeface="Courier New" panose="02070309020205020404" charset="0"/>
                  <a:ea typeface="宋体" panose="02010600030101010101" pitchFamily="2" charset="-122"/>
                  <a:sym typeface="+mn-ea"/>
                </a:rPr>
                <a:t>连接是对两个关系进行元组横向组合，是从两关系中选取属性间满足比较运算符</a:t>
              </a:r>
              <a:r>
                <a:rPr lang="el-GR" altLang="zh-CN" dirty="0">
                  <a:solidFill>
                    <a:srgbClr val="000000"/>
                  </a:solidFill>
                  <a:latin typeface="Courier New" panose="02070309020205020404" charset="0"/>
                  <a:ea typeface="宋体" panose="02010600030101010101" pitchFamily="2" charset="-122"/>
                  <a:sym typeface="+mn-ea"/>
                </a:rPr>
                <a:t>θ</a:t>
              </a:r>
              <a:r>
                <a:rPr lang="zh-CN" altLang="en-US" dirty="0">
                  <a:solidFill>
                    <a:srgbClr val="000000"/>
                  </a:solidFill>
                  <a:latin typeface="Courier New" panose="02070309020205020404" charset="0"/>
                  <a:ea typeface="宋体" panose="02010600030101010101" pitchFamily="2" charset="-122"/>
                  <a:sym typeface="+mn-ea"/>
                </a:rPr>
                <a:t>条件的元组</a:t>
              </a:r>
              <a:r>
                <a:rPr lang="zh-CN" altLang="en-US" dirty="0" smtClean="0">
                  <a:solidFill>
                    <a:srgbClr val="000000"/>
                  </a:solidFill>
                  <a:latin typeface="Courier New" panose="02070309020205020404" charset="0"/>
                  <a:ea typeface="宋体" panose="02010600030101010101" pitchFamily="2" charset="-122"/>
                  <a:sym typeface="+mn-ea"/>
                </a:rPr>
                <a:t>。</a:t>
              </a:r>
              <a:endParaRPr lang="en-US" altLang="zh-CN" dirty="0" smtClean="0">
                <a:solidFill>
                  <a:srgbClr val="000000"/>
                </a:solidFill>
                <a:latin typeface="Courier New" panose="02070309020205020404" charset="0"/>
                <a:ea typeface="宋体" panose="02010600030101010101" pitchFamily="2" charset="-122"/>
                <a:sym typeface="+mn-ea"/>
              </a:endParaRPr>
            </a:p>
            <a:p>
              <a:pPr indent="457200"/>
              <a:endParaRPr lang="en-US" altLang="zh-CN" sz="1400" dirty="0" smtClean="0">
                <a:solidFill>
                  <a:srgbClr val="000000"/>
                </a:solidFill>
                <a:latin typeface="Courier New" panose="02070309020205020404" charset="0"/>
                <a:ea typeface="宋体" panose="02010600030101010101" pitchFamily="2" charset="-122"/>
                <a:sym typeface="+mn-ea"/>
              </a:endParaRPr>
            </a:p>
            <a:p>
              <a:pPr indent="457200" algn="ctr"/>
              <a:r>
                <a:rPr lang="en-US" altLang="zh-CN" dirty="0">
                  <a:sym typeface="Symbol"/>
                </a:rPr>
                <a:t> ={ |tr∈R∧ts∈S∧tr[A]</a:t>
              </a:r>
              <a:r>
                <a:rPr lang="el-GR" altLang="zh-CN" dirty="0">
                  <a:sym typeface="Symbol"/>
                </a:rPr>
                <a:t>θ</a:t>
              </a:r>
              <a:r>
                <a:rPr lang="en-US" altLang="zh-CN" dirty="0">
                  <a:sym typeface="Symbol"/>
                </a:rPr>
                <a:t>ts[B</a:t>
              </a:r>
              <a:r>
                <a:rPr lang="en-US" altLang="zh-CN" dirty="0" smtClean="0">
                  <a:sym typeface="Symbol"/>
                </a:rPr>
                <a:t>]}</a:t>
              </a:r>
            </a:p>
            <a:p>
              <a:pPr indent="457200"/>
              <a:endParaRPr lang="en-US" altLang="zh-CN" dirty="0" smtClean="0">
                <a:solidFill>
                  <a:srgbClr val="000000"/>
                </a:solidFill>
                <a:latin typeface="Courier New" panose="02070309020205020404" charset="0"/>
                <a:ea typeface="宋体" panose="02010600030101010101" pitchFamily="2" charset="-122"/>
                <a:sym typeface="+mn-ea"/>
              </a:endParaRPr>
            </a:p>
            <a:p>
              <a:pPr indent="457200"/>
              <a:r>
                <a:rPr lang="zh-CN" altLang="en-US" dirty="0" smtClean="0">
                  <a:solidFill>
                    <a:srgbClr val="000000"/>
                  </a:solidFill>
                  <a:latin typeface="Courier New" panose="02070309020205020404" charset="0"/>
                  <a:ea typeface="宋体" panose="02010600030101010101" pitchFamily="2" charset="-122"/>
                  <a:sym typeface="+mn-ea"/>
                </a:rPr>
                <a:t>其</a:t>
              </a:r>
              <a:r>
                <a:rPr lang="zh-CN" altLang="en-US" dirty="0">
                  <a:solidFill>
                    <a:srgbClr val="000000"/>
                  </a:solidFill>
                  <a:latin typeface="Courier New" panose="02070309020205020404" charset="0"/>
                  <a:ea typeface="宋体" panose="02010600030101010101" pitchFamily="2" charset="-122"/>
                  <a:sym typeface="+mn-ea"/>
                </a:rPr>
                <a:t>中，∞是连接运算符号，</a:t>
              </a:r>
              <a:r>
                <a:rPr lang="en-US" altLang="zh-CN" dirty="0">
                  <a:solidFill>
                    <a:srgbClr val="000000"/>
                  </a:solidFill>
                  <a:latin typeface="Courier New" panose="02070309020205020404" charset="0"/>
                  <a:ea typeface="宋体" panose="02010600030101010101" pitchFamily="2" charset="-122"/>
                  <a:sym typeface="+mn-ea"/>
                </a:rPr>
                <a:t>A</a:t>
              </a:r>
              <a:r>
                <a:rPr lang="zh-CN" altLang="en-US" dirty="0">
                  <a:solidFill>
                    <a:srgbClr val="000000"/>
                  </a:solidFill>
                  <a:latin typeface="Courier New" panose="02070309020205020404" charset="0"/>
                  <a:ea typeface="宋体" panose="02010600030101010101" pitchFamily="2" charset="-122"/>
                  <a:sym typeface="+mn-ea"/>
                </a:rPr>
                <a:t>和</a:t>
              </a:r>
              <a:r>
                <a:rPr lang="en-US" altLang="zh-CN" dirty="0">
                  <a:solidFill>
                    <a:srgbClr val="000000"/>
                  </a:solidFill>
                  <a:latin typeface="Courier New" panose="02070309020205020404" charset="0"/>
                  <a:ea typeface="宋体" panose="02010600030101010101" pitchFamily="2" charset="-122"/>
                  <a:sym typeface="+mn-ea"/>
                </a:rPr>
                <a:t>B</a:t>
              </a:r>
              <a:r>
                <a:rPr lang="zh-CN" altLang="en-US" dirty="0">
                  <a:solidFill>
                    <a:srgbClr val="000000"/>
                  </a:solidFill>
                  <a:latin typeface="Courier New" panose="02070309020205020404" charset="0"/>
                  <a:ea typeface="宋体" panose="02010600030101010101" pitchFamily="2" charset="-122"/>
                  <a:sym typeface="+mn-ea"/>
                </a:rPr>
                <a:t>分别是来自</a:t>
              </a:r>
              <a:r>
                <a:rPr lang="en-US" altLang="zh-CN" dirty="0">
                  <a:solidFill>
                    <a:srgbClr val="000000"/>
                  </a:solidFill>
                  <a:latin typeface="Courier New" panose="02070309020205020404" charset="0"/>
                  <a:ea typeface="宋体" panose="02010600030101010101" pitchFamily="2" charset="-122"/>
                  <a:sym typeface="+mn-ea"/>
                </a:rPr>
                <a:t>R</a:t>
              </a:r>
              <a:r>
                <a:rPr lang="zh-CN" altLang="en-US" dirty="0">
                  <a:solidFill>
                    <a:srgbClr val="000000"/>
                  </a:solidFill>
                  <a:latin typeface="Courier New" panose="02070309020205020404" charset="0"/>
                  <a:ea typeface="宋体" panose="02010600030101010101" pitchFamily="2" charset="-122"/>
                  <a:sym typeface="+mn-ea"/>
                </a:rPr>
                <a:t>和</a:t>
              </a:r>
              <a:r>
                <a:rPr lang="en-US" altLang="zh-CN" dirty="0">
                  <a:solidFill>
                    <a:srgbClr val="000000"/>
                  </a:solidFill>
                  <a:latin typeface="Courier New" panose="02070309020205020404" charset="0"/>
                  <a:ea typeface="宋体" panose="02010600030101010101" pitchFamily="2" charset="-122"/>
                  <a:sym typeface="+mn-ea"/>
                </a:rPr>
                <a:t>S</a:t>
              </a:r>
              <a:r>
                <a:rPr lang="zh-CN" altLang="en-US" dirty="0">
                  <a:solidFill>
                    <a:srgbClr val="000000"/>
                  </a:solidFill>
                  <a:latin typeface="Courier New" panose="02070309020205020404" charset="0"/>
                  <a:ea typeface="宋体" panose="02010600030101010101" pitchFamily="2" charset="-122"/>
                  <a:sym typeface="+mn-ea"/>
                </a:rPr>
                <a:t>上的属性组（具有相同的目，且相应的属性取自同一个域），</a:t>
              </a:r>
              <a:r>
                <a:rPr lang="en-US" altLang="zh-CN" dirty="0">
                  <a:solidFill>
                    <a:srgbClr val="000000"/>
                  </a:solidFill>
                  <a:latin typeface="Courier New" panose="02070309020205020404" charset="0"/>
                  <a:ea typeface="宋体" panose="02010600030101010101" pitchFamily="2" charset="-122"/>
                  <a:sym typeface="+mn-ea"/>
                </a:rPr>
                <a:t>t</a:t>
              </a:r>
              <a:r>
                <a:rPr lang="en-US" altLang="zh-CN" baseline="-25000" dirty="0">
                  <a:solidFill>
                    <a:srgbClr val="000000"/>
                  </a:solidFill>
                  <a:latin typeface="Courier New" panose="02070309020205020404" charset="0"/>
                  <a:ea typeface="宋体" panose="02010600030101010101" pitchFamily="2" charset="-122"/>
                  <a:sym typeface="+mn-ea"/>
                </a:rPr>
                <a:t>r</a:t>
              </a:r>
              <a:r>
                <a:rPr lang="en-US" altLang="zh-CN" dirty="0">
                  <a:solidFill>
                    <a:srgbClr val="000000"/>
                  </a:solidFill>
                  <a:latin typeface="Courier New" panose="02070309020205020404" charset="0"/>
                  <a:ea typeface="宋体" panose="02010600030101010101" pitchFamily="2" charset="-122"/>
                  <a:sym typeface="+mn-ea"/>
                </a:rPr>
                <a:t>[A]</a:t>
              </a:r>
              <a:r>
                <a:rPr lang="zh-CN" altLang="en-US" dirty="0">
                  <a:solidFill>
                    <a:srgbClr val="000000"/>
                  </a:solidFill>
                  <a:latin typeface="Courier New" panose="02070309020205020404" charset="0"/>
                  <a:ea typeface="宋体" panose="02010600030101010101" pitchFamily="2" charset="-122"/>
                  <a:sym typeface="+mn-ea"/>
                </a:rPr>
                <a:t>表示元组</a:t>
              </a:r>
              <a:r>
                <a:rPr lang="en-US" altLang="zh-CN" dirty="0">
                  <a:solidFill>
                    <a:srgbClr val="000000"/>
                  </a:solidFill>
                  <a:latin typeface="Courier New" panose="02070309020205020404" charset="0"/>
                  <a:ea typeface="宋体" panose="02010600030101010101" pitchFamily="2" charset="-122"/>
                  <a:sym typeface="+mn-ea"/>
                </a:rPr>
                <a:t>tr</a:t>
              </a:r>
              <a:r>
                <a:rPr lang="zh-CN" altLang="en-US" dirty="0">
                  <a:solidFill>
                    <a:srgbClr val="000000"/>
                  </a:solidFill>
                  <a:latin typeface="Courier New" panose="02070309020205020404" charset="0"/>
                  <a:ea typeface="宋体" panose="02010600030101010101" pitchFamily="2" charset="-122"/>
                  <a:sym typeface="+mn-ea"/>
                </a:rPr>
                <a:t>中的相应于属性组</a:t>
              </a:r>
              <a:r>
                <a:rPr lang="en-US" altLang="zh-CN" dirty="0">
                  <a:solidFill>
                    <a:srgbClr val="000000"/>
                  </a:solidFill>
                  <a:latin typeface="Courier New" panose="02070309020205020404" charset="0"/>
                  <a:ea typeface="宋体" panose="02010600030101010101" pitchFamily="2" charset="-122"/>
                  <a:sym typeface="+mn-ea"/>
                </a:rPr>
                <a:t>A</a:t>
              </a:r>
              <a:r>
                <a:rPr lang="zh-CN" altLang="en-US" dirty="0">
                  <a:solidFill>
                    <a:srgbClr val="000000"/>
                  </a:solidFill>
                  <a:latin typeface="Courier New" panose="02070309020205020404" charset="0"/>
                  <a:ea typeface="宋体" panose="02010600030101010101" pitchFamily="2" charset="-122"/>
                  <a:sym typeface="+mn-ea"/>
                </a:rPr>
                <a:t>的一个分量，</a:t>
              </a:r>
              <a:r>
                <a:rPr lang="en-US" altLang="zh-CN" dirty="0">
                  <a:solidFill>
                    <a:srgbClr val="000000"/>
                  </a:solidFill>
                  <a:latin typeface="Courier New" panose="02070309020205020404" charset="0"/>
                  <a:ea typeface="宋体" panose="02010600030101010101" pitchFamily="2" charset="-122"/>
                  <a:sym typeface="+mn-ea"/>
                </a:rPr>
                <a:t>t</a:t>
              </a:r>
              <a:r>
                <a:rPr lang="en-US" altLang="zh-CN" baseline="-25000" dirty="0">
                  <a:solidFill>
                    <a:srgbClr val="000000"/>
                  </a:solidFill>
                  <a:latin typeface="Courier New" panose="02070309020205020404" charset="0"/>
                  <a:ea typeface="宋体" panose="02010600030101010101" pitchFamily="2" charset="-122"/>
                  <a:sym typeface="+mn-ea"/>
                </a:rPr>
                <a:t>s</a:t>
              </a:r>
              <a:r>
                <a:rPr lang="en-US" altLang="zh-CN" dirty="0">
                  <a:solidFill>
                    <a:srgbClr val="000000"/>
                  </a:solidFill>
                  <a:latin typeface="Courier New" panose="02070309020205020404" charset="0"/>
                  <a:ea typeface="宋体" panose="02010600030101010101" pitchFamily="2" charset="-122"/>
                  <a:sym typeface="+mn-ea"/>
                </a:rPr>
                <a:t>[B]</a:t>
              </a:r>
              <a:r>
                <a:rPr lang="zh-CN" altLang="en-US" dirty="0">
                  <a:solidFill>
                    <a:srgbClr val="000000"/>
                  </a:solidFill>
                  <a:latin typeface="Courier New" panose="02070309020205020404" charset="0"/>
                  <a:ea typeface="宋体" panose="02010600030101010101" pitchFamily="2" charset="-122"/>
                  <a:sym typeface="+mn-ea"/>
                </a:rPr>
                <a:t>表示元组</a:t>
              </a:r>
              <a:r>
                <a:rPr lang="en-US" altLang="zh-CN" dirty="0">
                  <a:solidFill>
                    <a:srgbClr val="000000"/>
                  </a:solidFill>
                  <a:latin typeface="Courier New" panose="02070309020205020404" charset="0"/>
                  <a:ea typeface="宋体" panose="02010600030101010101" pitchFamily="2" charset="-122"/>
                  <a:sym typeface="+mn-ea"/>
                </a:rPr>
                <a:t>ts</a:t>
              </a:r>
              <a:r>
                <a:rPr lang="zh-CN" altLang="en-US" dirty="0">
                  <a:solidFill>
                    <a:srgbClr val="000000"/>
                  </a:solidFill>
                  <a:latin typeface="Courier New" panose="02070309020205020404" charset="0"/>
                  <a:ea typeface="宋体" panose="02010600030101010101" pitchFamily="2" charset="-122"/>
                  <a:sym typeface="+mn-ea"/>
                </a:rPr>
                <a:t>中的相应于属性组</a:t>
              </a:r>
              <a:r>
                <a:rPr lang="en-US" altLang="zh-CN" dirty="0">
                  <a:solidFill>
                    <a:srgbClr val="000000"/>
                  </a:solidFill>
                  <a:latin typeface="Courier New" panose="02070309020205020404" charset="0"/>
                  <a:ea typeface="宋体" panose="02010600030101010101" pitchFamily="2" charset="-122"/>
                  <a:sym typeface="+mn-ea"/>
                </a:rPr>
                <a:t>B</a:t>
              </a:r>
              <a:r>
                <a:rPr lang="zh-CN" altLang="en-US" dirty="0">
                  <a:solidFill>
                    <a:srgbClr val="000000"/>
                  </a:solidFill>
                  <a:latin typeface="Courier New" panose="02070309020205020404" charset="0"/>
                  <a:ea typeface="宋体" panose="02010600030101010101" pitchFamily="2" charset="-122"/>
                  <a:sym typeface="+mn-ea"/>
                </a:rPr>
                <a:t>的一个分量，</a:t>
              </a:r>
              <a:r>
                <a:rPr lang="el-GR" altLang="zh-CN" dirty="0">
                  <a:solidFill>
                    <a:srgbClr val="000000"/>
                  </a:solidFill>
                  <a:latin typeface="Courier New" panose="02070309020205020404" charset="0"/>
                  <a:ea typeface="宋体" panose="02010600030101010101" pitchFamily="2" charset="-122"/>
                  <a:sym typeface="+mn-ea"/>
                </a:rPr>
                <a:t>θ</a:t>
              </a:r>
              <a:r>
                <a:rPr lang="zh-CN" altLang="en-US" dirty="0">
                  <a:solidFill>
                    <a:srgbClr val="000000"/>
                  </a:solidFill>
                  <a:latin typeface="Courier New" panose="02070309020205020404" charset="0"/>
                  <a:ea typeface="宋体" panose="02010600030101010101" pitchFamily="2" charset="-122"/>
                  <a:sym typeface="+mn-ea"/>
                </a:rPr>
                <a:t>是比较运算符。</a:t>
              </a:r>
            </a:p>
            <a:p>
              <a:pPr indent="457200"/>
              <a:r>
                <a:rPr lang="zh-CN" altLang="en-US" dirty="0">
                  <a:solidFill>
                    <a:srgbClr val="000000"/>
                  </a:solidFill>
                  <a:latin typeface="Courier New" panose="02070309020205020404" charset="0"/>
                  <a:ea typeface="宋体" panose="02010600030101010101" pitchFamily="2" charset="-122"/>
                  <a:sym typeface="+mn-ea"/>
                </a:rPr>
                <a:t>从运算结果集来看，连接运算是从</a:t>
              </a:r>
              <a:r>
                <a:rPr lang="en-US" altLang="zh-CN" dirty="0">
                  <a:solidFill>
                    <a:srgbClr val="000000"/>
                  </a:solidFill>
                  <a:latin typeface="Courier New" panose="02070309020205020404" charset="0"/>
                  <a:ea typeface="宋体" panose="02010600030101010101" pitchFamily="2" charset="-122"/>
                  <a:sym typeface="+mn-ea"/>
                </a:rPr>
                <a:t>R</a:t>
              </a:r>
              <a:r>
                <a:rPr lang="zh-CN" altLang="en-US" dirty="0">
                  <a:solidFill>
                    <a:srgbClr val="000000"/>
                  </a:solidFill>
                  <a:latin typeface="Courier New" panose="02070309020205020404" charset="0"/>
                  <a:ea typeface="宋体" panose="02010600030101010101" pitchFamily="2" charset="-122"/>
                  <a:sym typeface="+mn-ea"/>
                </a:rPr>
                <a:t>和</a:t>
              </a:r>
              <a:r>
                <a:rPr lang="en-US" altLang="zh-CN" dirty="0">
                  <a:solidFill>
                    <a:srgbClr val="000000"/>
                  </a:solidFill>
                  <a:latin typeface="Courier New" panose="02070309020205020404" charset="0"/>
                  <a:ea typeface="宋体" panose="02010600030101010101" pitchFamily="2" charset="-122"/>
                  <a:sym typeface="+mn-ea"/>
                </a:rPr>
                <a:t>S</a:t>
              </a:r>
              <a:r>
                <a:rPr lang="zh-CN" altLang="en-US" dirty="0">
                  <a:solidFill>
                    <a:srgbClr val="000000"/>
                  </a:solidFill>
                  <a:latin typeface="Courier New" panose="02070309020205020404" charset="0"/>
                  <a:ea typeface="宋体" panose="02010600030101010101" pitchFamily="2" charset="-122"/>
                  <a:sym typeface="+mn-ea"/>
                </a:rPr>
                <a:t>的笛卡儿积（</a:t>
              </a:r>
              <a:r>
                <a:rPr lang="en-US" altLang="zh-CN" dirty="0" smtClean="0">
                  <a:solidFill>
                    <a:srgbClr val="000000"/>
                  </a:solidFill>
                  <a:latin typeface="Courier New" panose="02070309020205020404" charset="0"/>
                  <a:ea typeface="宋体" panose="02010600030101010101" pitchFamily="2" charset="-122"/>
                  <a:sym typeface="+mn-ea"/>
                </a:rPr>
                <a:t>RxS</a:t>
              </a:r>
              <a:r>
                <a:rPr lang="zh-CN" altLang="en-US" dirty="0">
                  <a:solidFill>
                    <a:srgbClr val="000000"/>
                  </a:solidFill>
                  <a:latin typeface="Courier New" panose="02070309020205020404" charset="0"/>
                  <a:ea typeface="宋体" panose="02010600030101010101" pitchFamily="2" charset="-122"/>
                  <a:sym typeface="+mn-ea"/>
                </a:rPr>
                <a:t>）中选取（</a:t>
              </a:r>
              <a:r>
                <a:rPr lang="en-US" altLang="zh-CN" dirty="0">
                  <a:solidFill>
                    <a:srgbClr val="000000"/>
                  </a:solidFill>
                  <a:latin typeface="Courier New" panose="02070309020205020404" charset="0"/>
                  <a:ea typeface="宋体" panose="02010600030101010101" pitchFamily="2" charset="-122"/>
                  <a:sym typeface="+mn-ea"/>
                </a:rPr>
                <a:t>R</a:t>
              </a:r>
              <a:r>
                <a:rPr lang="zh-CN" altLang="en-US" dirty="0">
                  <a:solidFill>
                    <a:srgbClr val="000000"/>
                  </a:solidFill>
                  <a:latin typeface="Courier New" panose="02070309020205020404" charset="0"/>
                  <a:ea typeface="宋体" panose="02010600030101010101" pitchFamily="2" charset="-122"/>
                  <a:sym typeface="+mn-ea"/>
                </a:rPr>
                <a:t>关系）在</a:t>
              </a:r>
              <a:r>
                <a:rPr lang="en-US" altLang="zh-CN" dirty="0">
                  <a:solidFill>
                    <a:srgbClr val="000000"/>
                  </a:solidFill>
                  <a:latin typeface="Courier New" panose="02070309020205020404" charset="0"/>
                  <a:ea typeface="宋体" panose="02010600030101010101" pitchFamily="2" charset="-122"/>
                  <a:sym typeface="+mn-ea"/>
                </a:rPr>
                <a:t>A</a:t>
              </a:r>
              <a:r>
                <a:rPr lang="zh-CN" altLang="en-US" dirty="0">
                  <a:solidFill>
                    <a:srgbClr val="000000"/>
                  </a:solidFill>
                  <a:latin typeface="Courier New" panose="02070309020205020404" charset="0"/>
                  <a:ea typeface="宋体" panose="02010600030101010101" pitchFamily="2" charset="-122"/>
                  <a:sym typeface="+mn-ea"/>
                </a:rPr>
                <a:t>属性组上的值与（</a:t>
              </a:r>
              <a:r>
                <a:rPr lang="en-US" altLang="zh-CN" dirty="0">
                  <a:solidFill>
                    <a:srgbClr val="000000"/>
                  </a:solidFill>
                  <a:latin typeface="Courier New" panose="02070309020205020404" charset="0"/>
                  <a:ea typeface="宋体" panose="02010600030101010101" pitchFamily="2" charset="-122"/>
                  <a:sym typeface="+mn-ea"/>
                </a:rPr>
                <a:t>S</a:t>
              </a:r>
              <a:r>
                <a:rPr lang="zh-CN" altLang="en-US" dirty="0">
                  <a:solidFill>
                    <a:srgbClr val="000000"/>
                  </a:solidFill>
                  <a:latin typeface="Courier New" panose="02070309020205020404" charset="0"/>
                  <a:ea typeface="宋体" panose="02010600030101010101" pitchFamily="2" charset="-122"/>
                  <a:sym typeface="+mn-ea"/>
                </a:rPr>
                <a:t>关系）在</a:t>
              </a:r>
              <a:r>
                <a:rPr lang="en-US" altLang="zh-CN" dirty="0">
                  <a:solidFill>
                    <a:srgbClr val="000000"/>
                  </a:solidFill>
                  <a:latin typeface="Courier New" panose="02070309020205020404" charset="0"/>
                  <a:ea typeface="宋体" panose="02010600030101010101" pitchFamily="2" charset="-122"/>
                  <a:sym typeface="+mn-ea"/>
                </a:rPr>
                <a:t>B</a:t>
              </a:r>
              <a:r>
                <a:rPr lang="zh-CN" altLang="en-US" dirty="0">
                  <a:solidFill>
                    <a:srgbClr val="000000"/>
                  </a:solidFill>
                  <a:latin typeface="Courier New" panose="02070309020205020404" charset="0"/>
                  <a:ea typeface="宋体" panose="02010600030101010101" pitchFamily="2" charset="-122"/>
                  <a:sym typeface="+mn-ea"/>
                </a:rPr>
                <a:t>属性组上的值满足比较运算符</a:t>
              </a:r>
              <a:r>
                <a:rPr lang="el-GR" altLang="zh-CN" dirty="0">
                  <a:solidFill>
                    <a:srgbClr val="000000"/>
                  </a:solidFill>
                  <a:latin typeface="Courier New" panose="02070309020205020404" charset="0"/>
                  <a:ea typeface="宋体" panose="02010600030101010101" pitchFamily="2" charset="-122"/>
                  <a:sym typeface="+mn-ea"/>
                </a:rPr>
                <a:t>θ</a:t>
              </a:r>
              <a:r>
                <a:rPr lang="zh-CN" altLang="en-US" dirty="0">
                  <a:solidFill>
                    <a:srgbClr val="000000"/>
                  </a:solidFill>
                  <a:latin typeface="Courier New" panose="02070309020205020404" charset="0"/>
                  <a:ea typeface="宋体" panose="02010600030101010101" pitchFamily="2" charset="-122"/>
                  <a:sym typeface="+mn-ea"/>
                </a:rPr>
                <a:t>的元组。因此，连接运算可以看成是关系的</a:t>
              </a:r>
              <a:r>
                <a:rPr lang="zh-CN" altLang="en-US" b="1" dirty="0">
                  <a:solidFill>
                    <a:srgbClr val="FF0000"/>
                  </a:solidFill>
                  <a:latin typeface="Courier New" panose="02070309020205020404" charset="0"/>
                  <a:ea typeface="宋体" panose="02010600030101010101" pitchFamily="2" charset="-122"/>
                  <a:sym typeface="+mn-ea"/>
                </a:rPr>
                <a:t>笛卡儿积和选择运算</a:t>
              </a:r>
              <a:r>
                <a:rPr lang="zh-CN" altLang="en-US" dirty="0">
                  <a:solidFill>
                    <a:srgbClr val="000000"/>
                  </a:solidFill>
                  <a:latin typeface="Courier New" panose="02070309020205020404" charset="0"/>
                  <a:ea typeface="宋体" panose="02010600030101010101" pitchFamily="2" charset="-122"/>
                  <a:sym typeface="+mn-ea"/>
                </a:rPr>
                <a:t>的合成运算。记作</a:t>
              </a:r>
              <a:r>
                <a:rPr lang="zh-CN" altLang="en-US" dirty="0" smtClean="0">
                  <a:solidFill>
                    <a:srgbClr val="000000"/>
                  </a:solidFill>
                  <a:latin typeface="Courier New" panose="02070309020205020404" charset="0"/>
                  <a:ea typeface="宋体" panose="02010600030101010101" pitchFamily="2" charset="-122"/>
                  <a:sym typeface="+mn-ea"/>
                </a:rPr>
                <a:t>：</a:t>
              </a:r>
              <a:endParaRPr lang="en-US" altLang="zh-CN" dirty="0" smtClean="0">
                <a:solidFill>
                  <a:srgbClr val="000000"/>
                </a:solidFill>
                <a:latin typeface="Courier New" panose="02070309020205020404" charset="0"/>
                <a:ea typeface="宋体" panose="02010600030101010101" pitchFamily="2" charset="-122"/>
                <a:sym typeface="+mn-ea"/>
              </a:endParaRPr>
            </a:p>
            <a:p>
              <a:pPr indent="457200"/>
              <a:endParaRPr lang="zh-CN" altLang="en-US" sz="1400" dirty="0">
                <a:solidFill>
                  <a:srgbClr val="000000"/>
                </a:solidFill>
                <a:latin typeface="Courier New" panose="02070309020205020404" charset="0"/>
                <a:ea typeface="宋体" panose="02010600030101010101" pitchFamily="2" charset="-122"/>
                <a:sym typeface="+mn-ea"/>
              </a:endParaRPr>
            </a:p>
            <a:p>
              <a:pPr algn="ctr"/>
              <a:r>
                <a:rPr lang="en-US" altLang="zh-CN" sz="1400" dirty="0">
                  <a:solidFill>
                    <a:srgbClr val="000000"/>
                  </a:solidFill>
                  <a:latin typeface="Courier New" panose="02070309020205020404" charset="0"/>
                  <a:ea typeface="宋体" panose="02010600030101010101" pitchFamily="2" charset="-122"/>
                  <a:sym typeface="+mn-ea"/>
                </a:rPr>
                <a:t> </a:t>
              </a:r>
              <a:r>
                <a:rPr lang="en-US" altLang="zh-CN" dirty="0" smtClean="0">
                  <a:solidFill>
                    <a:srgbClr val="000000"/>
                  </a:solidFill>
                  <a:latin typeface="Courier New" panose="02070309020205020404" charset="0"/>
                  <a:ea typeface="宋体" panose="02010600030101010101" pitchFamily="2" charset="-122"/>
                  <a:sym typeface="+mn-ea"/>
                </a:rPr>
                <a:t>=</a:t>
              </a:r>
              <a:r>
                <a:rPr lang="en-US" altLang="zh-CN" dirty="0">
                  <a:sym typeface="Symbol"/>
                </a:rPr>
                <a:t>  </a:t>
              </a:r>
              <a:r>
                <a:rPr lang="en-US" altLang="zh-CN" baseline="-25000" dirty="0" smtClean="0">
                  <a:solidFill>
                    <a:srgbClr val="000000"/>
                  </a:solidFill>
                  <a:latin typeface="Courier New" panose="02070309020205020404" charset="0"/>
                  <a:ea typeface="宋体" panose="02010600030101010101" pitchFamily="2" charset="-122"/>
                  <a:sym typeface="+mn-ea"/>
                </a:rPr>
                <a:t>A</a:t>
              </a:r>
              <a:r>
                <a:rPr lang="el-GR" altLang="zh-CN" baseline="-25000" dirty="0" smtClean="0">
                  <a:solidFill>
                    <a:srgbClr val="000000"/>
                  </a:solidFill>
                  <a:latin typeface="Courier New" panose="02070309020205020404" charset="0"/>
                  <a:ea typeface="宋体" panose="02010600030101010101" pitchFamily="2" charset="-122"/>
                  <a:sym typeface="+mn-ea"/>
                </a:rPr>
                <a:t>θ</a:t>
              </a:r>
              <a:r>
                <a:rPr lang="en-US" altLang="zh-CN" baseline="-25000" dirty="0" smtClean="0"/>
                <a:t>B</a:t>
              </a:r>
              <a:r>
                <a:rPr lang="en-US" altLang="zh-CN" dirty="0" smtClean="0"/>
                <a:t>(R</a:t>
              </a:r>
              <a:r>
                <a:rPr lang="en-US" altLang="zh-CN" dirty="0">
                  <a:sym typeface="Symbol"/>
                </a:rPr>
                <a:t></a:t>
              </a:r>
              <a:r>
                <a:rPr lang="en-US" altLang="zh-CN" dirty="0"/>
                <a:t>S</a:t>
              </a:r>
              <a:r>
                <a:rPr lang="en-US" altLang="zh-CN" dirty="0" smtClean="0"/>
                <a:t>)</a:t>
              </a:r>
              <a:endParaRPr lang="zh-CN" altLang="en-US" dirty="0"/>
            </a:p>
          </p:txBody>
        </p:sp>
        <p:sp>
          <p:nvSpPr>
            <p:cNvPr id="8" name="矩形 7"/>
            <p:cNvSpPr/>
            <p:nvPr/>
          </p:nvSpPr>
          <p:spPr>
            <a:xfrm>
              <a:off x="1088299" y="4213143"/>
              <a:ext cx="2241974" cy="396145"/>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rgbClr val="000000">
                      <a:lumMod val="65000"/>
                      <a:lumOff val="35000"/>
                    </a:srgbClr>
                  </a:solidFill>
                </a:rPr>
                <a:t>连接</a:t>
              </a:r>
            </a:p>
          </p:txBody>
        </p:sp>
      </p:gr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324227361"/>
              </p:ext>
            </p:extLst>
          </p:nvPr>
        </p:nvGraphicFramePr>
        <p:xfrm>
          <a:off x="4200384" y="2600287"/>
          <a:ext cx="333375" cy="257175"/>
        </p:xfrm>
        <a:graphic>
          <a:graphicData uri="http://schemas.openxmlformats.org/presentationml/2006/ole">
            <mc:AlternateContent xmlns:mc="http://schemas.openxmlformats.org/markup-compatibility/2006">
              <mc:Choice xmlns:v="urn:schemas-microsoft-com:vml" Requires="v">
                <p:oleObj spid="_x0000_s4167" r:id="rId4" imgW="435285" imgH="338555" progId="Equation.KSEE3">
                  <p:embed/>
                </p:oleObj>
              </mc:Choice>
              <mc:Fallback>
                <p:oleObj r:id="rId4" imgW="435285" imgH="338555" progId="Equation.KSEE3">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00384" y="2600287"/>
                        <a:ext cx="333375" cy="257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4184117184"/>
              </p:ext>
            </p:extLst>
          </p:nvPr>
        </p:nvGraphicFramePr>
        <p:xfrm>
          <a:off x="4918249" y="5012106"/>
          <a:ext cx="333375" cy="257175"/>
        </p:xfrm>
        <a:graphic>
          <a:graphicData uri="http://schemas.openxmlformats.org/presentationml/2006/ole">
            <mc:AlternateContent xmlns:mc="http://schemas.openxmlformats.org/markup-compatibility/2006">
              <mc:Choice xmlns:v="urn:schemas-microsoft-com:vml" Requires="v">
                <p:oleObj spid="_x0000_s4168" r:id="rId6" imgW="435285" imgH="338555" progId="Equation.KSEE3">
                  <p:embed/>
                </p:oleObj>
              </mc:Choice>
              <mc:Fallback>
                <p:oleObj r:id="rId6" imgW="435285" imgH="338555" progId="Equation.KSEE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8249" y="5012106"/>
                        <a:ext cx="333375" cy="257175"/>
                      </a:xfrm>
                      <a:prstGeom prst="rect">
                        <a:avLst/>
                      </a:prstGeom>
                      <a:noFill/>
                      <a:extLst/>
                    </p:spPr>
                  </p:pic>
                </p:oleObj>
              </mc:Fallback>
            </mc:AlternateContent>
          </a:graphicData>
        </a:graphic>
      </p:graphicFrame>
    </p:spTree>
    <p:extLst>
      <p:ext uri="{BB962C8B-B14F-4D97-AF65-F5344CB8AC3E}">
        <p14:creationId xmlns:p14="http://schemas.microsoft.com/office/powerpoint/2010/main" val="147421671"/>
      </p:ext>
    </p:extLst>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2646878"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专门关系运算</a:t>
            </a:r>
          </a:p>
        </p:txBody>
      </p:sp>
      <p:sp>
        <p:nvSpPr>
          <p:cNvPr id="137" name="文本框 136"/>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03</a:t>
            </a:r>
            <a:endParaRPr lang="zh-CN" altLang="en-US" sz="2400" b="1" dirty="0">
              <a:solidFill>
                <a:srgbClr val="FFFFFF"/>
              </a:solidFill>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grpSp>
        <p:nvGrpSpPr>
          <p:cNvPr id="6" name="组合 5"/>
          <p:cNvGrpSpPr/>
          <p:nvPr/>
        </p:nvGrpSpPr>
        <p:grpSpPr>
          <a:xfrm>
            <a:off x="1046479" y="1242061"/>
            <a:ext cx="10164279" cy="4323119"/>
            <a:chOff x="1088299" y="4213143"/>
            <a:chExt cx="2241974" cy="4323240"/>
          </a:xfrm>
        </p:grpSpPr>
        <p:sp>
          <p:nvSpPr>
            <p:cNvPr id="7" name="矩形 6"/>
            <p:cNvSpPr/>
            <p:nvPr/>
          </p:nvSpPr>
          <p:spPr>
            <a:xfrm>
              <a:off x="1088299" y="4658290"/>
              <a:ext cx="2166179" cy="3878093"/>
            </a:xfrm>
            <a:prstGeom prst="rect">
              <a:avLst/>
            </a:prstGeom>
          </p:spPr>
          <p:txBody>
            <a:bodyPr wrap="square">
              <a:spAutoFit/>
              <a:scene3d>
                <a:camera prst="orthographicFront"/>
                <a:lightRig rig="threePt" dir="t"/>
              </a:scene3d>
              <a:sp3d contourW="6350"/>
            </a:bodyPr>
            <a:lstStyle/>
            <a:p>
              <a:pPr indent="457200"/>
              <a:r>
                <a:rPr lang="zh-CN" altLang="en-US" dirty="0">
                  <a:solidFill>
                    <a:srgbClr val="000000"/>
                  </a:solidFill>
                  <a:latin typeface="宋体" panose="02010600030101010101" pitchFamily="2" charset="-122"/>
                  <a:ea typeface="宋体" panose="02010600030101010101" pitchFamily="2" charset="-122"/>
                  <a:sym typeface="+mn-ea"/>
                </a:rPr>
                <a:t>在给定关系</a:t>
              </a:r>
              <a:r>
                <a:rPr lang="en-US" altLang="zh-CN" dirty="0" smtClean="0">
                  <a:solidFill>
                    <a:srgbClr val="000000"/>
                  </a:solidFill>
                  <a:latin typeface="宋体" panose="02010600030101010101" pitchFamily="2" charset="-122"/>
                  <a:ea typeface="宋体" panose="02010600030101010101" pitchFamily="2" charset="-122"/>
                  <a:sym typeface="+mn-ea"/>
                </a:rPr>
                <a:t>R(X,Y</a:t>
              </a:r>
              <a:r>
                <a:rPr lang="en-US" altLang="zh-CN" dirty="0">
                  <a:solidFill>
                    <a:srgbClr val="000000"/>
                  </a:solidFill>
                  <a:latin typeface="宋体" panose="02010600030101010101" pitchFamily="2" charset="-122"/>
                  <a:ea typeface="宋体" panose="02010600030101010101" pitchFamily="2" charset="-122"/>
                  <a:sym typeface="+mn-ea"/>
                </a:rPr>
                <a:t>)</a:t>
              </a:r>
              <a:r>
                <a:rPr lang="zh-CN" altLang="en-US" dirty="0">
                  <a:solidFill>
                    <a:srgbClr val="000000"/>
                  </a:solidFill>
                  <a:latin typeface="宋体" panose="02010600030101010101" pitchFamily="2" charset="-122"/>
                  <a:ea typeface="宋体" panose="02010600030101010101" pitchFamily="2" charset="-122"/>
                  <a:sym typeface="+mn-ea"/>
                </a:rPr>
                <a:t>和</a:t>
              </a:r>
              <a:r>
                <a:rPr lang="en-US" altLang="zh-CN" dirty="0" smtClean="0">
                  <a:solidFill>
                    <a:srgbClr val="000000"/>
                  </a:solidFill>
                  <a:latin typeface="宋体" panose="02010600030101010101" pitchFamily="2" charset="-122"/>
                  <a:ea typeface="宋体" panose="02010600030101010101" pitchFamily="2" charset="-122"/>
                  <a:sym typeface="+mn-ea"/>
                </a:rPr>
                <a:t>S(Y,Z</a:t>
              </a:r>
              <a:r>
                <a:rPr lang="en-US" altLang="zh-CN" dirty="0">
                  <a:solidFill>
                    <a:srgbClr val="000000"/>
                  </a:solidFill>
                  <a:latin typeface="宋体" panose="02010600030101010101" pitchFamily="2" charset="-122"/>
                  <a:ea typeface="宋体" panose="02010600030101010101" pitchFamily="2" charset="-122"/>
                  <a:sym typeface="+mn-ea"/>
                </a:rPr>
                <a:t>)</a:t>
              </a:r>
              <a:r>
                <a:rPr lang="zh-CN" altLang="en-US" dirty="0">
                  <a:solidFill>
                    <a:srgbClr val="000000"/>
                  </a:solidFill>
                  <a:latin typeface="宋体" panose="02010600030101010101" pitchFamily="2" charset="-122"/>
                  <a:ea typeface="宋体" panose="02010600030101010101" pitchFamily="2" charset="-122"/>
                  <a:sym typeface="+mn-ea"/>
                </a:rPr>
                <a:t>中，其中</a:t>
              </a:r>
              <a:r>
                <a:rPr lang="en-US" altLang="zh-CN" dirty="0">
                  <a:solidFill>
                    <a:srgbClr val="000000"/>
                  </a:solidFill>
                  <a:latin typeface="宋体" panose="02010600030101010101" pitchFamily="2" charset="-122"/>
                  <a:ea typeface="宋体" panose="02010600030101010101" pitchFamily="2" charset="-122"/>
                  <a:sym typeface="+mn-ea"/>
                </a:rPr>
                <a:t>X</a:t>
              </a:r>
              <a:r>
                <a:rPr lang="zh-CN" altLang="en-US" dirty="0">
                  <a:solidFill>
                    <a:srgbClr val="000000"/>
                  </a:solidFill>
                  <a:latin typeface="宋体" panose="02010600030101010101" pitchFamily="2" charset="-122"/>
                  <a:ea typeface="宋体" panose="02010600030101010101" pitchFamily="2" charset="-122"/>
                  <a:sym typeface="+mn-ea"/>
                </a:rPr>
                <a:t>，</a:t>
              </a:r>
              <a:r>
                <a:rPr lang="en-US" altLang="zh-CN" dirty="0">
                  <a:solidFill>
                    <a:srgbClr val="000000"/>
                  </a:solidFill>
                  <a:latin typeface="宋体" panose="02010600030101010101" pitchFamily="2" charset="-122"/>
                  <a:ea typeface="宋体" panose="02010600030101010101" pitchFamily="2" charset="-122"/>
                  <a:sym typeface="+mn-ea"/>
                </a:rPr>
                <a:t>Y</a:t>
              </a:r>
              <a:r>
                <a:rPr lang="zh-CN" altLang="en-US" dirty="0">
                  <a:solidFill>
                    <a:srgbClr val="000000"/>
                  </a:solidFill>
                  <a:latin typeface="宋体" panose="02010600030101010101" pitchFamily="2" charset="-122"/>
                  <a:ea typeface="宋体" panose="02010600030101010101" pitchFamily="2" charset="-122"/>
                  <a:sym typeface="+mn-ea"/>
                </a:rPr>
                <a:t>，</a:t>
              </a:r>
              <a:r>
                <a:rPr lang="en-US" altLang="zh-CN" dirty="0">
                  <a:solidFill>
                    <a:srgbClr val="000000"/>
                  </a:solidFill>
                  <a:latin typeface="宋体" panose="02010600030101010101" pitchFamily="2" charset="-122"/>
                  <a:ea typeface="宋体" panose="02010600030101010101" pitchFamily="2" charset="-122"/>
                  <a:sym typeface="+mn-ea"/>
                </a:rPr>
                <a:t>Z</a:t>
              </a:r>
              <a:r>
                <a:rPr lang="zh-CN" altLang="en-US" dirty="0">
                  <a:solidFill>
                    <a:srgbClr val="000000"/>
                  </a:solidFill>
                  <a:latin typeface="宋体" panose="02010600030101010101" pitchFamily="2" charset="-122"/>
                  <a:ea typeface="宋体" panose="02010600030101010101" pitchFamily="2" charset="-122"/>
                  <a:sym typeface="+mn-ea"/>
                </a:rPr>
                <a:t>为属性组，关系</a:t>
              </a:r>
              <a:r>
                <a:rPr lang="en-US" altLang="zh-CN" dirty="0">
                  <a:solidFill>
                    <a:srgbClr val="000000"/>
                  </a:solidFill>
                  <a:latin typeface="宋体" panose="02010600030101010101" pitchFamily="2" charset="-122"/>
                  <a:ea typeface="宋体" panose="02010600030101010101" pitchFamily="2" charset="-122"/>
                  <a:sym typeface="+mn-ea"/>
                </a:rPr>
                <a:t>R</a:t>
              </a:r>
              <a:r>
                <a:rPr lang="zh-CN" altLang="en-US" dirty="0">
                  <a:solidFill>
                    <a:srgbClr val="000000"/>
                  </a:solidFill>
                  <a:latin typeface="宋体" panose="02010600030101010101" pitchFamily="2" charset="-122"/>
                  <a:ea typeface="宋体" panose="02010600030101010101" pitchFamily="2" charset="-122"/>
                  <a:sym typeface="+mn-ea"/>
                </a:rPr>
                <a:t>中的属性组</a:t>
              </a:r>
              <a:r>
                <a:rPr lang="en-US" altLang="zh-CN" dirty="0">
                  <a:solidFill>
                    <a:srgbClr val="000000"/>
                  </a:solidFill>
                  <a:latin typeface="宋体" panose="02010600030101010101" pitchFamily="2" charset="-122"/>
                  <a:ea typeface="宋体" panose="02010600030101010101" pitchFamily="2" charset="-122"/>
                  <a:sym typeface="+mn-ea"/>
                </a:rPr>
                <a:t>Y</a:t>
              </a:r>
              <a:r>
                <a:rPr lang="zh-CN" altLang="en-US" dirty="0">
                  <a:solidFill>
                    <a:srgbClr val="000000"/>
                  </a:solidFill>
                  <a:latin typeface="宋体" panose="02010600030101010101" pitchFamily="2" charset="-122"/>
                  <a:ea typeface="宋体" panose="02010600030101010101" pitchFamily="2" charset="-122"/>
                  <a:sym typeface="+mn-ea"/>
                </a:rPr>
                <a:t>与关系</a:t>
              </a:r>
              <a:r>
                <a:rPr lang="en-US" altLang="zh-CN" dirty="0">
                  <a:solidFill>
                    <a:srgbClr val="000000"/>
                  </a:solidFill>
                  <a:latin typeface="宋体" panose="02010600030101010101" pitchFamily="2" charset="-122"/>
                  <a:ea typeface="宋体" panose="02010600030101010101" pitchFamily="2" charset="-122"/>
                  <a:sym typeface="+mn-ea"/>
                </a:rPr>
                <a:t>S</a:t>
              </a:r>
              <a:r>
                <a:rPr lang="zh-CN" altLang="en-US" dirty="0">
                  <a:solidFill>
                    <a:srgbClr val="000000"/>
                  </a:solidFill>
                  <a:latin typeface="宋体" panose="02010600030101010101" pitchFamily="2" charset="-122"/>
                  <a:ea typeface="宋体" panose="02010600030101010101" pitchFamily="2" charset="-122"/>
                  <a:sym typeface="+mn-ea"/>
                </a:rPr>
                <a:t>中的属性组</a:t>
              </a:r>
              <a:r>
                <a:rPr lang="en-US" altLang="zh-CN" dirty="0">
                  <a:solidFill>
                    <a:srgbClr val="000000"/>
                  </a:solidFill>
                  <a:latin typeface="宋体" panose="02010600030101010101" pitchFamily="2" charset="-122"/>
                  <a:ea typeface="宋体" panose="02010600030101010101" pitchFamily="2" charset="-122"/>
                  <a:sym typeface="+mn-ea"/>
                </a:rPr>
                <a:t>Y</a:t>
              </a:r>
              <a:r>
                <a:rPr lang="zh-CN" altLang="en-US" dirty="0">
                  <a:solidFill>
                    <a:srgbClr val="000000"/>
                  </a:solidFill>
                  <a:latin typeface="宋体" panose="02010600030101010101" pitchFamily="2" charset="-122"/>
                  <a:ea typeface="宋体" panose="02010600030101010101" pitchFamily="2" charset="-122"/>
                  <a:sym typeface="+mn-ea"/>
                </a:rPr>
                <a:t>可以有不同的属性名，但必须出自相同的域，则</a:t>
              </a:r>
              <a:r>
                <a:rPr lang="en-US" altLang="zh-CN" dirty="0">
                  <a:solidFill>
                    <a:srgbClr val="000000"/>
                  </a:solidFill>
                  <a:latin typeface="宋体" panose="02010600030101010101" pitchFamily="2" charset="-122"/>
                  <a:ea typeface="宋体" panose="02010600030101010101" pitchFamily="2" charset="-122"/>
                  <a:sym typeface="+mn-ea"/>
                </a:rPr>
                <a:t>R÷S</a:t>
              </a:r>
              <a:r>
                <a:rPr lang="zh-CN" altLang="en-US" dirty="0">
                  <a:solidFill>
                    <a:srgbClr val="000000"/>
                  </a:solidFill>
                  <a:latin typeface="宋体" panose="02010600030101010101" pitchFamily="2" charset="-122"/>
                  <a:ea typeface="宋体" panose="02010600030101010101" pitchFamily="2" charset="-122"/>
                  <a:sym typeface="+mn-ea"/>
                </a:rPr>
                <a:t>得到新关系</a:t>
              </a:r>
              <a:r>
                <a:rPr lang="en-US" altLang="zh-CN" dirty="0">
                  <a:solidFill>
                    <a:srgbClr val="000000"/>
                  </a:solidFill>
                  <a:latin typeface="宋体" panose="02010600030101010101" pitchFamily="2" charset="-122"/>
                  <a:ea typeface="宋体" panose="02010600030101010101" pitchFamily="2" charset="-122"/>
                  <a:sym typeface="+mn-ea"/>
                </a:rPr>
                <a:t>P(X)</a:t>
              </a:r>
              <a:r>
                <a:rPr lang="zh-CN" altLang="en-US" dirty="0">
                  <a:solidFill>
                    <a:srgbClr val="000000"/>
                  </a:solidFill>
                  <a:latin typeface="宋体" panose="02010600030101010101" pitchFamily="2" charset="-122"/>
                  <a:ea typeface="宋体" panose="02010600030101010101" pitchFamily="2" charset="-122"/>
                  <a:sym typeface="+mn-ea"/>
                </a:rPr>
                <a:t>，</a:t>
              </a:r>
              <a:r>
                <a:rPr lang="en-US" altLang="zh-CN" dirty="0">
                  <a:solidFill>
                    <a:srgbClr val="000000"/>
                  </a:solidFill>
                  <a:latin typeface="宋体" panose="02010600030101010101" pitchFamily="2" charset="-122"/>
                  <a:ea typeface="宋体" panose="02010600030101010101" pitchFamily="2" charset="-122"/>
                  <a:sym typeface="+mn-ea"/>
                </a:rPr>
                <a:t>P</a:t>
              </a:r>
              <a:r>
                <a:rPr lang="zh-CN" altLang="en-US" dirty="0">
                  <a:solidFill>
                    <a:srgbClr val="000000"/>
                  </a:solidFill>
                  <a:latin typeface="宋体" panose="02010600030101010101" pitchFamily="2" charset="-122"/>
                  <a:ea typeface="宋体" panose="02010600030101010101" pitchFamily="2" charset="-122"/>
                  <a:sym typeface="+mn-ea"/>
                </a:rPr>
                <a:t>是关系</a:t>
              </a:r>
              <a:r>
                <a:rPr lang="en-US" altLang="zh-CN" dirty="0">
                  <a:solidFill>
                    <a:srgbClr val="000000"/>
                  </a:solidFill>
                  <a:latin typeface="宋体" panose="02010600030101010101" pitchFamily="2" charset="-122"/>
                  <a:ea typeface="宋体" panose="02010600030101010101" pitchFamily="2" charset="-122"/>
                  <a:sym typeface="+mn-ea"/>
                </a:rPr>
                <a:t>R</a:t>
              </a:r>
              <a:r>
                <a:rPr lang="zh-CN" altLang="en-US" dirty="0">
                  <a:solidFill>
                    <a:srgbClr val="000000"/>
                  </a:solidFill>
                  <a:latin typeface="宋体" panose="02010600030101010101" pitchFamily="2" charset="-122"/>
                  <a:ea typeface="宋体" panose="02010600030101010101" pitchFamily="2" charset="-122"/>
                  <a:sym typeface="+mn-ea"/>
                </a:rPr>
                <a:t>中满足条件的元组在属性组</a:t>
              </a:r>
              <a:r>
                <a:rPr lang="en-US" altLang="zh-CN" dirty="0">
                  <a:solidFill>
                    <a:srgbClr val="000000"/>
                  </a:solidFill>
                  <a:latin typeface="宋体" panose="02010600030101010101" pitchFamily="2" charset="-122"/>
                  <a:ea typeface="宋体" panose="02010600030101010101" pitchFamily="2" charset="-122"/>
                  <a:sym typeface="+mn-ea"/>
                </a:rPr>
                <a:t>X</a:t>
              </a:r>
              <a:r>
                <a:rPr lang="zh-CN" altLang="en-US" dirty="0">
                  <a:solidFill>
                    <a:srgbClr val="000000"/>
                  </a:solidFill>
                  <a:latin typeface="宋体" panose="02010600030101010101" pitchFamily="2" charset="-122"/>
                  <a:ea typeface="宋体" panose="02010600030101010101" pitchFamily="2" charset="-122"/>
                  <a:sym typeface="+mn-ea"/>
                </a:rPr>
                <a:t>上的投影：关系</a:t>
              </a:r>
              <a:r>
                <a:rPr lang="en-US" altLang="zh-CN" dirty="0">
                  <a:solidFill>
                    <a:srgbClr val="000000"/>
                  </a:solidFill>
                  <a:latin typeface="宋体" panose="02010600030101010101" pitchFamily="2" charset="-122"/>
                  <a:ea typeface="宋体" panose="02010600030101010101" pitchFamily="2" charset="-122"/>
                  <a:sym typeface="+mn-ea"/>
                </a:rPr>
                <a:t>R</a:t>
              </a:r>
              <a:r>
                <a:rPr lang="zh-CN" altLang="en-US" dirty="0">
                  <a:solidFill>
                    <a:srgbClr val="000000"/>
                  </a:solidFill>
                  <a:latin typeface="宋体" panose="02010600030101010101" pitchFamily="2" charset="-122"/>
                  <a:ea typeface="宋体" panose="02010600030101010101" pitchFamily="2" charset="-122"/>
                  <a:sym typeface="+mn-ea"/>
                </a:rPr>
                <a:t>中属性组</a:t>
              </a:r>
              <a:r>
                <a:rPr lang="en-US" altLang="zh-CN" dirty="0">
                  <a:solidFill>
                    <a:srgbClr val="000000"/>
                  </a:solidFill>
                  <a:latin typeface="宋体" panose="02010600030101010101" pitchFamily="2" charset="-122"/>
                  <a:ea typeface="宋体" panose="02010600030101010101" pitchFamily="2" charset="-122"/>
                  <a:sym typeface="+mn-ea"/>
                </a:rPr>
                <a:t>X</a:t>
              </a:r>
              <a:r>
                <a:rPr lang="zh-CN" altLang="en-US" dirty="0">
                  <a:solidFill>
                    <a:srgbClr val="000000"/>
                  </a:solidFill>
                  <a:latin typeface="宋体" panose="02010600030101010101" pitchFamily="2" charset="-122"/>
                  <a:ea typeface="宋体" panose="02010600030101010101" pitchFamily="2" charset="-122"/>
                  <a:sym typeface="+mn-ea"/>
                </a:rPr>
                <a:t>取值</a:t>
              </a:r>
              <a:r>
                <a:rPr lang="en-US" altLang="zh-CN" dirty="0">
                  <a:solidFill>
                    <a:srgbClr val="000000"/>
                  </a:solidFill>
                  <a:latin typeface="宋体" panose="02010600030101010101" pitchFamily="2" charset="-122"/>
                  <a:ea typeface="宋体" panose="02010600030101010101" pitchFamily="2" charset="-122"/>
                  <a:sym typeface="+mn-ea"/>
                </a:rPr>
                <a:t>x</a:t>
              </a:r>
              <a:r>
                <a:rPr lang="zh-CN" altLang="en-US" dirty="0">
                  <a:solidFill>
                    <a:srgbClr val="000000"/>
                  </a:solidFill>
                  <a:latin typeface="宋体" panose="02010600030101010101" pitchFamily="2" charset="-122"/>
                  <a:ea typeface="宋体" panose="02010600030101010101" pitchFamily="2" charset="-122"/>
                  <a:sym typeface="+mn-ea"/>
                </a:rPr>
                <a:t>时的像集</a:t>
              </a:r>
              <a:r>
                <a:rPr lang="en-US" altLang="zh-CN" dirty="0" err="1">
                  <a:solidFill>
                    <a:srgbClr val="000000"/>
                  </a:solidFill>
                  <a:latin typeface="宋体" panose="02010600030101010101" pitchFamily="2" charset="-122"/>
                  <a:ea typeface="宋体" panose="02010600030101010101" pitchFamily="2" charset="-122"/>
                  <a:sym typeface="+mn-ea"/>
                </a:rPr>
                <a:t>Y</a:t>
              </a:r>
              <a:r>
                <a:rPr lang="en-US" altLang="zh-CN" baseline="-25000" dirty="0" err="1">
                  <a:solidFill>
                    <a:srgbClr val="000000"/>
                  </a:solidFill>
                  <a:latin typeface="宋体" panose="02010600030101010101" pitchFamily="2" charset="-122"/>
                  <a:ea typeface="宋体" panose="02010600030101010101" pitchFamily="2" charset="-122"/>
                  <a:sym typeface="+mn-ea"/>
                </a:rPr>
                <a:t>x</a:t>
              </a:r>
              <a:r>
                <a:rPr lang="zh-CN" altLang="en-US" dirty="0">
                  <a:solidFill>
                    <a:srgbClr val="000000"/>
                  </a:solidFill>
                  <a:latin typeface="宋体" panose="02010600030101010101" pitchFamily="2" charset="-122"/>
                  <a:ea typeface="宋体" panose="02010600030101010101" pitchFamily="2" charset="-122"/>
                  <a:sym typeface="+mn-ea"/>
                </a:rPr>
                <a:t>包含关系</a:t>
              </a:r>
              <a:r>
                <a:rPr lang="en-US" altLang="zh-CN" dirty="0">
                  <a:solidFill>
                    <a:srgbClr val="000000"/>
                  </a:solidFill>
                  <a:latin typeface="宋体" panose="02010600030101010101" pitchFamily="2" charset="-122"/>
                  <a:ea typeface="宋体" panose="02010600030101010101" pitchFamily="2" charset="-122"/>
                  <a:sym typeface="+mn-ea"/>
                </a:rPr>
                <a:t>S</a:t>
              </a:r>
              <a:r>
                <a:rPr lang="zh-CN" altLang="en-US" dirty="0">
                  <a:solidFill>
                    <a:srgbClr val="000000"/>
                  </a:solidFill>
                  <a:latin typeface="宋体" panose="02010600030101010101" pitchFamily="2" charset="-122"/>
                  <a:ea typeface="宋体" panose="02010600030101010101" pitchFamily="2" charset="-122"/>
                  <a:sym typeface="+mn-ea"/>
                </a:rPr>
                <a:t>中属性组</a:t>
              </a:r>
              <a:r>
                <a:rPr lang="en-US" altLang="zh-CN" dirty="0">
                  <a:solidFill>
                    <a:srgbClr val="000000"/>
                  </a:solidFill>
                  <a:latin typeface="宋体" panose="02010600030101010101" pitchFamily="2" charset="-122"/>
                  <a:ea typeface="宋体" panose="02010600030101010101" pitchFamily="2" charset="-122"/>
                  <a:sym typeface="+mn-ea"/>
                </a:rPr>
                <a:t>Y</a:t>
              </a:r>
              <a:r>
                <a:rPr lang="zh-CN" altLang="en-US" dirty="0">
                  <a:solidFill>
                    <a:srgbClr val="000000"/>
                  </a:solidFill>
                  <a:latin typeface="宋体" panose="02010600030101010101" pitchFamily="2" charset="-122"/>
                  <a:ea typeface="宋体" panose="02010600030101010101" pitchFamily="2" charset="-122"/>
                  <a:sym typeface="+mn-ea"/>
                </a:rPr>
                <a:t>上投影的集合</a:t>
              </a:r>
              <a:r>
                <a:rPr lang="zh-CN" altLang="en-US" dirty="0" smtClean="0">
                  <a:solidFill>
                    <a:srgbClr val="000000"/>
                  </a:solidFill>
                  <a:latin typeface="宋体" panose="02010600030101010101" pitchFamily="2" charset="-122"/>
                  <a:ea typeface="宋体" panose="02010600030101010101" pitchFamily="2" charset="-122"/>
                  <a:sym typeface="+mn-ea"/>
                </a:rPr>
                <a:t>。</a:t>
              </a:r>
              <a:endParaRPr lang="en-US" altLang="zh-CN" dirty="0" smtClean="0">
                <a:solidFill>
                  <a:srgbClr val="000000"/>
                </a:solidFill>
                <a:latin typeface="宋体" panose="02010600030101010101" pitchFamily="2" charset="-122"/>
                <a:ea typeface="宋体" panose="02010600030101010101" pitchFamily="2" charset="-122"/>
                <a:sym typeface="+mn-ea"/>
              </a:endParaRPr>
            </a:p>
            <a:p>
              <a:pPr indent="457200"/>
              <a:endParaRPr lang="en-US" altLang="zh-CN" sz="1600" dirty="0">
                <a:solidFill>
                  <a:srgbClr val="000000"/>
                </a:solidFill>
                <a:latin typeface="宋体" panose="02010600030101010101" pitchFamily="2" charset="-122"/>
                <a:ea typeface="宋体" panose="02010600030101010101" pitchFamily="2" charset="-122"/>
                <a:sym typeface="+mn-ea"/>
              </a:endParaRPr>
            </a:p>
            <a:p>
              <a:pPr indent="457200" algn="ctr"/>
              <a:r>
                <a:rPr lang="pt-BR" altLang="zh-CN" sz="1600" dirty="0">
                  <a:solidFill>
                    <a:srgbClr val="000000"/>
                  </a:solidFill>
                  <a:latin typeface="宋体" panose="02010600030101010101" pitchFamily="2" charset="-122"/>
                  <a:ea typeface="宋体" panose="02010600030101010101" pitchFamily="2" charset="-122"/>
                  <a:sym typeface="+mn-ea"/>
                </a:rPr>
                <a:t>R÷S={t</a:t>
              </a:r>
              <a:r>
                <a:rPr lang="pt-BR" altLang="zh-CN" sz="1600" baseline="-25000" dirty="0">
                  <a:solidFill>
                    <a:srgbClr val="000000"/>
                  </a:solidFill>
                  <a:latin typeface="宋体" panose="02010600030101010101" pitchFamily="2" charset="-122"/>
                  <a:ea typeface="宋体" panose="02010600030101010101" pitchFamily="2" charset="-122"/>
                  <a:sym typeface="+mn-ea"/>
                </a:rPr>
                <a:t>r</a:t>
              </a:r>
              <a:r>
                <a:rPr lang="pt-BR" altLang="zh-CN" sz="1600" dirty="0">
                  <a:solidFill>
                    <a:srgbClr val="000000"/>
                  </a:solidFill>
                  <a:latin typeface="宋体" panose="02010600030101010101" pitchFamily="2" charset="-122"/>
                  <a:ea typeface="宋体" panose="02010600030101010101" pitchFamily="2" charset="-122"/>
                  <a:sym typeface="+mn-ea"/>
                </a:rPr>
                <a:t>[X]|t</a:t>
              </a:r>
              <a:r>
                <a:rPr lang="pt-BR" altLang="zh-CN" sz="1600" baseline="-25000" dirty="0">
                  <a:solidFill>
                    <a:srgbClr val="000000"/>
                  </a:solidFill>
                  <a:latin typeface="宋体" panose="02010600030101010101" pitchFamily="2" charset="-122"/>
                  <a:ea typeface="宋体" panose="02010600030101010101" pitchFamily="2" charset="-122"/>
                  <a:sym typeface="+mn-ea"/>
                </a:rPr>
                <a:t>r</a:t>
              </a:r>
              <a:r>
                <a:rPr lang="pt-BR" altLang="zh-CN" sz="1600" dirty="0">
                  <a:solidFill>
                    <a:srgbClr val="000000"/>
                  </a:solidFill>
                  <a:latin typeface="宋体" panose="02010600030101010101" pitchFamily="2" charset="-122"/>
                  <a:ea typeface="宋体" panose="02010600030101010101" pitchFamily="2" charset="-122"/>
                  <a:sym typeface="+mn-ea"/>
                </a:rPr>
                <a:t>∈R∧Y</a:t>
              </a:r>
              <a:r>
                <a:rPr lang="pt-BR" altLang="zh-CN" sz="1600" baseline="-25000" dirty="0">
                  <a:solidFill>
                    <a:srgbClr val="000000"/>
                  </a:solidFill>
                  <a:latin typeface="宋体" panose="02010600030101010101" pitchFamily="2" charset="-122"/>
                  <a:ea typeface="宋体" panose="02010600030101010101" pitchFamily="2" charset="-122"/>
                  <a:sym typeface="+mn-ea"/>
                </a:rPr>
                <a:t>x</a:t>
              </a:r>
              <a:r>
                <a:rPr lang="pt-BR" altLang="zh-CN" sz="1600" dirty="0">
                  <a:solidFill>
                    <a:srgbClr val="000000"/>
                  </a:solidFill>
                  <a:latin typeface="宋体" panose="02010600030101010101" pitchFamily="2" charset="-122"/>
                  <a:ea typeface="宋体" panose="02010600030101010101" pitchFamily="2" charset="-122"/>
                  <a:sym typeface="+mn-ea"/>
                </a:rPr>
                <a:t>⊇πY(S),t</a:t>
              </a:r>
              <a:r>
                <a:rPr lang="pt-BR" altLang="zh-CN" sz="1600" baseline="-25000" dirty="0">
                  <a:solidFill>
                    <a:srgbClr val="000000"/>
                  </a:solidFill>
                  <a:latin typeface="宋体" panose="02010600030101010101" pitchFamily="2" charset="-122"/>
                  <a:ea typeface="宋体" panose="02010600030101010101" pitchFamily="2" charset="-122"/>
                  <a:sym typeface="+mn-ea"/>
                </a:rPr>
                <a:t>r</a:t>
              </a:r>
              <a:r>
                <a:rPr lang="pt-BR" altLang="zh-CN" sz="1600" dirty="0">
                  <a:solidFill>
                    <a:srgbClr val="000000"/>
                  </a:solidFill>
                  <a:latin typeface="宋体" panose="02010600030101010101" pitchFamily="2" charset="-122"/>
                  <a:ea typeface="宋体" panose="02010600030101010101" pitchFamily="2" charset="-122"/>
                  <a:sym typeface="+mn-ea"/>
                </a:rPr>
                <a:t>[X]=x</a:t>
              </a:r>
              <a:r>
                <a:rPr lang="pt-BR" altLang="zh-CN" sz="1600" dirty="0" smtClean="0">
                  <a:solidFill>
                    <a:srgbClr val="000000"/>
                  </a:solidFill>
                  <a:latin typeface="宋体" panose="02010600030101010101" pitchFamily="2" charset="-122"/>
                  <a:ea typeface="宋体" panose="02010600030101010101" pitchFamily="2" charset="-122"/>
                  <a:sym typeface="+mn-ea"/>
                </a:rPr>
                <a:t>}</a:t>
              </a:r>
            </a:p>
            <a:p>
              <a:pPr indent="457200"/>
              <a:endParaRPr lang="en-US" altLang="zh-CN" sz="1600" dirty="0" smtClean="0">
                <a:solidFill>
                  <a:srgbClr val="000000"/>
                </a:solidFill>
                <a:latin typeface="宋体" panose="02010600030101010101" pitchFamily="2" charset="-122"/>
                <a:ea typeface="宋体" panose="02010600030101010101" pitchFamily="2" charset="-122"/>
                <a:sym typeface="+mn-ea"/>
              </a:endParaRPr>
            </a:p>
            <a:p>
              <a:pPr indent="457200"/>
              <a:r>
                <a:rPr lang="zh-CN" altLang="en-US" dirty="0" smtClean="0">
                  <a:solidFill>
                    <a:srgbClr val="000000"/>
                  </a:solidFill>
                  <a:latin typeface="宋体" panose="02010600030101010101" pitchFamily="2" charset="-122"/>
                  <a:ea typeface="宋体" panose="02010600030101010101" pitchFamily="2" charset="-122"/>
                  <a:sym typeface="+mn-ea"/>
                </a:rPr>
                <a:t>其</a:t>
              </a:r>
              <a:r>
                <a:rPr lang="zh-CN" altLang="en-US" dirty="0">
                  <a:solidFill>
                    <a:srgbClr val="000000"/>
                  </a:solidFill>
                  <a:latin typeface="宋体" panose="02010600030101010101" pitchFamily="2" charset="-122"/>
                  <a:ea typeface="宋体" panose="02010600030101010101" pitchFamily="2" charset="-122"/>
                  <a:sym typeface="+mn-ea"/>
                </a:rPr>
                <a:t>中，</a:t>
              </a:r>
              <a:r>
                <a:rPr lang="en-US" altLang="zh-CN" dirty="0" err="1">
                  <a:solidFill>
                    <a:srgbClr val="000000"/>
                  </a:solidFill>
                  <a:latin typeface="宋体" panose="02010600030101010101" pitchFamily="2" charset="-122"/>
                  <a:ea typeface="宋体" panose="02010600030101010101" pitchFamily="2" charset="-122"/>
                  <a:sym typeface="+mn-ea"/>
                </a:rPr>
                <a:t>t</a:t>
              </a:r>
              <a:r>
                <a:rPr lang="en-US" altLang="zh-CN" baseline="-25000" dirty="0" err="1">
                  <a:solidFill>
                    <a:srgbClr val="000000"/>
                  </a:solidFill>
                  <a:latin typeface="宋体" panose="02010600030101010101" pitchFamily="2" charset="-122"/>
                  <a:ea typeface="宋体" panose="02010600030101010101" pitchFamily="2" charset="-122"/>
                  <a:sym typeface="+mn-ea"/>
                </a:rPr>
                <a:t>r</a:t>
              </a:r>
              <a:r>
                <a:rPr lang="en-US" altLang="zh-CN" dirty="0">
                  <a:solidFill>
                    <a:srgbClr val="000000"/>
                  </a:solidFill>
                  <a:latin typeface="宋体" panose="02010600030101010101" pitchFamily="2" charset="-122"/>
                  <a:ea typeface="宋体" panose="02010600030101010101" pitchFamily="2" charset="-122"/>
                  <a:sym typeface="+mn-ea"/>
                </a:rPr>
                <a:t>[X]</a:t>
              </a:r>
              <a:r>
                <a:rPr lang="zh-CN" altLang="en-US" dirty="0">
                  <a:solidFill>
                    <a:srgbClr val="000000"/>
                  </a:solidFill>
                  <a:latin typeface="宋体" panose="02010600030101010101" pitchFamily="2" charset="-122"/>
                  <a:ea typeface="宋体" panose="02010600030101010101" pitchFamily="2" charset="-122"/>
                  <a:sym typeface="+mn-ea"/>
                </a:rPr>
                <a:t>表示元组</a:t>
              </a:r>
              <a:r>
                <a:rPr lang="en-US" altLang="zh-CN" dirty="0" err="1">
                  <a:solidFill>
                    <a:srgbClr val="000000"/>
                  </a:solidFill>
                  <a:latin typeface="宋体" panose="02010600030101010101" pitchFamily="2" charset="-122"/>
                  <a:ea typeface="宋体" panose="02010600030101010101" pitchFamily="2" charset="-122"/>
                  <a:sym typeface="+mn-ea"/>
                </a:rPr>
                <a:t>t</a:t>
              </a:r>
              <a:r>
                <a:rPr lang="en-US" altLang="zh-CN" baseline="-25000" dirty="0" err="1">
                  <a:solidFill>
                    <a:srgbClr val="000000"/>
                  </a:solidFill>
                  <a:latin typeface="宋体" panose="02010600030101010101" pitchFamily="2" charset="-122"/>
                  <a:ea typeface="宋体" panose="02010600030101010101" pitchFamily="2" charset="-122"/>
                  <a:sym typeface="+mn-ea"/>
                </a:rPr>
                <a:t>r</a:t>
              </a:r>
              <a:r>
                <a:rPr lang="zh-CN" altLang="en-US" dirty="0">
                  <a:solidFill>
                    <a:srgbClr val="000000"/>
                  </a:solidFill>
                  <a:latin typeface="宋体" panose="02010600030101010101" pitchFamily="2" charset="-122"/>
                  <a:ea typeface="宋体" panose="02010600030101010101" pitchFamily="2" charset="-122"/>
                  <a:sym typeface="+mn-ea"/>
                </a:rPr>
                <a:t>中属性组</a:t>
              </a:r>
              <a:r>
                <a:rPr lang="en-US" altLang="zh-CN" dirty="0">
                  <a:solidFill>
                    <a:srgbClr val="000000"/>
                  </a:solidFill>
                  <a:latin typeface="宋体" panose="02010600030101010101" pitchFamily="2" charset="-122"/>
                  <a:ea typeface="宋体" panose="02010600030101010101" pitchFamily="2" charset="-122"/>
                  <a:sym typeface="+mn-ea"/>
                </a:rPr>
                <a:t>X</a:t>
              </a:r>
              <a:r>
                <a:rPr lang="zh-CN" altLang="en-US" dirty="0">
                  <a:solidFill>
                    <a:srgbClr val="000000"/>
                  </a:solidFill>
                  <a:latin typeface="宋体" panose="02010600030101010101" pitchFamily="2" charset="-122"/>
                  <a:ea typeface="宋体" panose="02010600030101010101" pitchFamily="2" charset="-122"/>
                  <a:sym typeface="+mn-ea"/>
                </a:rPr>
                <a:t>的一个分量（</a:t>
              </a:r>
              <a:r>
                <a:rPr lang="en-US" altLang="zh-CN" dirty="0">
                  <a:solidFill>
                    <a:srgbClr val="000000"/>
                  </a:solidFill>
                  <a:latin typeface="宋体" panose="02010600030101010101" pitchFamily="2" charset="-122"/>
                  <a:ea typeface="宋体" panose="02010600030101010101" pitchFamily="2" charset="-122"/>
                  <a:sym typeface="+mn-ea"/>
                </a:rPr>
                <a:t>πX(R)</a:t>
              </a:r>
              <a:r>
                <a:rPr lang="zh-CN" altLang="en-US" dirty="0">
                  <a:solidFill>
                    <a:srgbClr val="000000"/>
                  </a:solidFill>
                  <a:latin typeface="宋体" panose="02010600030101010101" pitchFamily="2" charset="-122"/>
                  <a:ea typeface="宋体" panose="02010600030101010101" pitchFamily="2" charset="-122"/>
                  <a:sym typeface="+mn-ea"/>
                </a:rPr>
                <a:t>的子集），</a:t>
              </a:r>
              <a:r>
                <a:rPr lang="en-US" altLang="zh-CN" dirty="0" err="1">
                  <a:solidFill>
                    <a:srgbClr val="000000"/>
                  </a:solidFill>
                  <a:latin typeface="宋体" panose="02010600030101010101" pitchFamily="2" charset="-122"/>
                  <a:ea typeface="宋体" panose="02010600030101010101" pitchFamily="2" charset="-122"/>
                  <a:sym typeface="+mn-ea"/>
                </a:rPr>
                <a:t>Yx</a:t>
              </a:r>
              <a:r>
                <a:rPr lang="en-US" altLang="zh-CN" dirty="0">
                  <a:solidFill>
                    <a:srgbClr val="000000"/>
                  </a:solidFill>
                  <a:latin typeface="宋体" panose="02010600030101010101" pitchFamily="2" charset="-122"/>
                  <a:ea typeface="宋体" panose="02010600030101010101" pitchFamily="2" charset="-122"/>
                  <a:sym typeface="+mn-ea"/>
                </a:rPr>
                <a:t>⊇πY(S)</a:t>
              </a:r>
              <a:r>
                <a:rPr lang="zh-CN" altLang="en-US" dirty="0">
                  <a:solidFill>
                    <a:srgbClr val="000000"/>
                  </a:solidFill>
                  <a:latin typeface="宋体" panose="02010600030101010101" pitchFamily="2" charset="-122"/>
                  <a:ea typeface="宋体" panose="02010600030101010101" pitchFamily="2" charset="-122"/>
                  <a:sym typeface="+mn-ea"/>
                </a:rPr>
                <a:t>表示像集</a:t>
              </a:r>
              <a:r>
                <a:rPr lang="en-US" altLang="zh-CN" dirty="0" err="1">
                  <a:solidFill>
                    <a:srgbClr val="000000"/>
                  </a:solidFill>
                  <a:latin typeface="宋体" panose="02010600030101010101" pitchFamily="2" charset="-122"/>
                  <a:ea typeface="宋体" panose="02010600030101010101" pitchFamily="2" charset="-122"/>
                  <a:sym typeface="+mn-ea"/>
                </a:rPr>
                <a:t>Y</a:t>
              </a:r>
              <a:r>
                <a:rPr lang="en-US" altLang="zh-CN" baseline="-25000" dirty="0" err="1">
                  <a:solidFill>
                    <a:srgbClr val="000000"/>
                  </a:solidFill>
                  <a:latin typeface="宋体" panose="02010600030101010101" pitchFamily="2" charset="-122"/>
                  <a:ea typeface="宋体" panose="02010600030101010101" pitchFamily="2" charset="-122"/>
                  <a:sym typeface="+mn-ea"/>
                </a:rPr>
                <a:t>x</a:t>
              </a:r>
              <a:r>
                <a:rPr lang="zh-CN" altLang="en-US" dirty="0">
                  <a:solidFill>
                    <a:srgbClr val="000000"/>
                  </a:solidFill>
                  <a:latin typeface="宋体" panose="02010600030101010101" pitchFamily="2" charset="-122"/>
                  <a:ea typeface="宋体" panose="02010600030101010101" pitchFamily="2" charset="-122"/>
                  <a:sym typeface="+mn-ea"/>
                </a:rPr>
                <a:t>元组（当</a:t>
              </a:r>
              <a:r>
                <a:rPr lang="en-US" altLang="zh-CN" dirty="0" err="1">
                  <a:solidFill>
                    <a:srgbClr val="000000"/>
                  </a:solidFill>
                  <a:latin typeface="宋体" panose="02010600030101010101" pitchFamily="2" charset="-122"/>
                  <a:ea typeface="宋体" panose="02010600030101010101" pitchFamily="2" charset="-122"/>
                  <a:sym typeface="+mn-ea"/>
                </a:rPr>
                <a:t>t</a:t>
              </a:r>
              <a:r>
                <a:rPr lang="en-US" altLang="zh-CN" baseline="-25000" dirty="0" err="1">
                  <a:solidFill>
                    <a:srgbClr val="000000"/>
                  </a:solidFill>
                  <a:latin typeface="宋体" panose="02010600030101010101" pitchFamily="2" charset="-122"/>
                  <a:ea typeface="宋体" panose="02010600030101010101" pitchFamily="2" charset="-122"/>
                  <a:sym typeface="+mn-ea"/>
                </a:rPr>
                <a:t>r</a:t>
              </a:r>
              <a:r>
                <a:rPr lang="en-US" altLang="zh-CN" dirty="0">
                  <a:solidFill>
                    <a:srgbClr val="000000"/>
                  </a:solidFill>
                  <a:latin typeface="宋体" panose="02010600030101010101" pitchFamily="2" charset="-122"/>
                  <a:ea typeface="宋体" panose="02010600030101010101" pitchFamily="2" charset="-122"/>
                  <a:sym typeface="+mn-ea"/>
                </a:rPr>
                <a:t>[X]=x</a:t>
              </a:r>
              <a:r>
                <a:rPr lang="zh-CN" altLang="en-US" dirty="0">
                  <a:solidFill>
                    <a:srgbClr val="000000"/>
                  </a:solidFill>
                  <a:latin typeface="宋体" panose="02010600030101010101" pitchFamily="2" charset="-122"/>
                  <a:ea typeface="宋体" panose="02010600030101010101" pitchFamily="2" charset="-122"/>
                  <a:sym typeface="+mn-ea"/>
                </a:rPr>
                <a:t>时，关系</a:t>
              </a:r>
              <a:r>
                <a:rPr lang="en-US" altLang="zh-CN" dirty="0">
                  <a:solidFill>
                    <a:srgbClr val="000000"/>
                  </a:solidFill>
                  <a:latin typeface="宋体" panose="02010600030101010101" pitchFamily="2" charset="-122"/>
                  <a:ea typeface="宋体" panose="02010600030101010101" pitchFamily="2" charset="-122"/>
                  <a:sym typeface="+mn-ea"/>
                </a:rPr>
                <a:t>R</a:t>
              </a:r>
              <a:r>
                <a:rPr lang="zh-CN" altLang="en-US" dirty="0">
                  <a:solidFill>
                    <a:srgbClr val="000000"/>
                  </a:solidFill>
                  <a:latin typeface="宋体" panose="02010600030101010101" pitchFamily="2" charset="-122"/>
                  <a:ea typeface="宋体" panose="02010600030101010101" pitchFamily="2" charset="-122"/>
                  <a:sym typeface="+mn-ea"/>
                </a:rPr>
                <a:t>中属性组</a:t>
              </a:r>
              <a:r>
                <a:rPr lang="en-US" altLang="zh-CN" dirty="0">
                  <a:solidFill>
                    <a:srgbClr val="000000"/>
                  </a:solidFill>
                  <a:latin typeface="宋体" panose="02010600030101010101" pitchFamily="2" charset="-122"/>
                  <a:ea typeface="宋体" panose="02010600030101010101" pitchFamily="2" charset="-122"/>
                  <a:sym typeface="+mn-ea"/>
                </a:rPr>
                <a:t>Y</a:t>
              </a:r>
              <a:r>
                <a:rPr lang="zh-CN" altLang="en-US" dirty="0">
                  <a:solidFill>
                    <a:srgbClr val="000000"/>
                  </a:solidFill>
                  <a:latin typeface="宋体" panose="02010600030101010101" pitchFamily="2" charset="-122"/>
                  <a:ea typeface="宋体" panose="02010600030101010101" pitchFamily="2" charset="-122"/>
                  <a:sym typeface="+mn-ea"/>
                </a:rPr>
                <a:t>的诸分量集合）包含投影</a:t>
              </a:r>
              <a:r>
                <a:rPr lang="en-US" altLang="zh-CN" dirty="0">
                  <a:solidFill>
                    <a:srgbClr val="000000"/>
                  </a:solidFill>
                  <a:latin typeface="宋体" panose="02010600030101010101" pitchFamily="2" charset="-122"/>
                  <a:ea typeface="宋体" panose="02010600030101010101" pitchFamily="2" charset="-122"/>
                  <a:sym typeface="+mn-ea"/>
                </a:rPr>
                <a:t>πY(S)</a:t>
              </a:r>
              <a:r>
                <a:rPr lang="zh-CN" altLang="en-US" dirty="0">
                  <a:solidFill>
                    <a:srgbClr val="000000"/>
                  </a:solidFill>
                  <a:latin typeface="宋体" panose="02010600030101010101" pitchFamily="2" charset="-122"/>
                  <a:ea typeface="宋体" panose="02010600030101010101" pitchFamily="2" charset="-122"/>
                  <a:sym typeface="+mn-ea"/>
                </a:rPr>
                <a:t>元组（关系</a:t>
              </a:r>
              <a:r>
                <a:rPr lang="en-US" altLang="zh-CN" dirty="0">
                  <a:solidFill>
                    <a:srgbClr val="000000"/>
                  </a:solidFill>
                  <a:latin typeface="宋体" panose="02010600030101010101" pitchFamily="2" charset="-122"/>
                  <a:ea typeface="宋体" panose="02010600030101010101" pitchFamily="2" charset="-122"/>
                  <a:sym typeface="+mn-ea"/>
                </a:rPr>
                <a:t>S</a:t>
              </a:r>
              <a:r>
                <a:rPr lang="zh-CN" altLang="en-US" dirty="0">
                  <a:solidFill>
                    <a:srgbClr val="000000"/>
                  </a:solidFill>
                  <a:latin typeface="宋体" panose="02010600030101010101" pitchFamily="2" charset="-122"/>
                  <a:ea typeface="宋体" panose="02010600030101010101" pitchFamily="2" charset="-122"/>
                  <a:sym typeface="+mn-ea"/>
                </a:rPr>
                <a:t>中属性组</a:t>
              </a:r>
              <a:r>
                <a:rPr lang="en-US" altLang="zh-CN" dirty="0">
                  <a:solidFill>
                    <a:srgbClr val="000000"/>
                  </a:solidFill>
                  <a:latin typeface="宋体" panose="02010600030101010101" pitchFamily="2" charset="-122"/>
                  <a:ea typeface="宋体" panose="02010600030101010101" pitchFamily="2" charset="-122"/>
                  <a:sym typeface="+mn-ea"/>
                </a:rPr>
                <a:t>Y</a:t>
              </a:r>
              <a:r>
                <a:rPr lang="zh-CN" altLang="en-US" dirty="0">
                  <a:solidFill>
                    <a:srgbClr val="000000"/>
                  </a:solidFill>
                  <a:latin typeface="宋体" panose="02010600030101010101" pitchFamily="2" charset="-122"/>
                  <a:ea typeface="宋体" panose="02010600030101010101" pitchFamily="2" charset="-122"/>
                  <a:sym typeface="+mn-ea"/>
                </a:rPr>
                <a:t>上的投影）。</a:t>
              </a:r>
            </a:p>
            <a:p>
              <a:pPr indent="457200"/>
              <a:r>
                <a:rPr lang="en-US" altLang="zh-CN" dirty="0">
                  <a:solidFill>
                    <a:srgbClr val="000000"/>
                  </a:solidFill>
                  <a:latin typeface="宋体" panose="02010600030101010101" pitchFamily="2" charset="-122"/>
                  <a:ea typeface="宋体" panose="02010600030101010101" pitchFamily="2" charset="-122"/>
                  <a:sym typeface="+mn-ea"/>
                </a:rPr>
                <a:t>R÷S</a:t>
              </a:r>
              <a:r>
                <a:rPr lang="zh-CN" altLang="en-US" dirty="0">
                  <a:solidFill>
                    <a:srgbClr val="000000"/>
                  </a:solidFill>
                  <a:latin typeface="宋体" panose="02010600030101010101" pitchFamily="2" charset="-122"/>
                  <a:ea typeface="宋体" panose="02010600030101010101" pitchFamily="2" charset="-122"/>
                  <a:sym typeface="+mn-ea"/>
                </a:rPr>
                <a:t>的具体计算过程如下：</a:t>
              </a:r>
            </a:p>
            <a:p>
              <a:pPr indent="457200"/>
              <a:r>
                <a:rPr lang="zh-CN" altLang="en-US" dirty="0">
                  <a:solidFill>
                    <a:srgbClr val="000000"/>
                  </a:solidFill>
                  <a:latin typeface="宋体" panose="02010600030101010101" pitchFamily="2" charset="-122"/>
                  <a:ea typeface="宋体" panose="02010600030101010101" pitchFamily="2" charset="-122"/>
                  <a:sym typeface="+mn-ea"/>
                </a:rPr>
                <a:t>（</a:t>
              </a:r>
              <a:r>
                <a:rPr lang="en-US" altLang="zh-CN" dirty="0">
                  <a:solidFill>
                    <a:srgbClr val="000000"/>
                  </a:solidFill>
                  <a:latin typeface="宋体" panose="02010600030101010101" pitchFamily="2" charset="-122"/>
                  <a:ea typeface="宋体" panose="02010600030101010101" pitchFamily="2" charset="-122"/>
                  <a:sym typeface="+mn-ea"/>
                </a:rPr>
                <a:t>1</a:t>
              </a:r>
              <a:r>
                <a:rPr lang="zh-CN" altLang="en-US" dirty="0">
                  <a:solidFill>
                    <a:srgbClr val="000000"/>
                  </a:solidFill>
                  <a:latin typeface="宋体" panose="02010600030101010101" pitchFamily="2" charset="-122"/>
                  <a:ea typeface="宋体" panose="02010600030101010101" pitchFamily="2" charset="-122"/>
                  <a:sym typeface="+mn-ea"/>
                </a:rPr>
                <a:t>）在关系</a:t>
              </a:r>
              <a:r>
                <a:rPr lang="en-US" altLang="zh-CN" dirty="0">
                  <a:solidFill>
                    <a:srgbClr val="000000"/>
                  </a:solidFill>
                  <a:latin typeface="宋体" panose="02010600030101010101" pitchFamily="2" charset="-122"/>
                  <a:ea typeface="宋体" panose="02010600030101010101" pitchFamily="2" charset="-122"/>
                  <a:sym typeface="+mn-ea"/>
                </a:rPr>
                <a:t>R</a:t>
              </a:r>
              <a:r>
                <a:rPr lang="zh-CN" altLang="en-US" dirty="0">
                  <a:solidFill>
                    <a:srgbClr val="000000"/>
                  </a:solidFill>
                  <a:latin typeface="宋体" panose="02010600030101010101" pitchFamily="2" charset="-122"/>
                  <a:ea typeface="宋体" panose="02010600030101010101" pitchFamily="2" charset="-122"/>
                  <a:sym typeface="+mn-ea"/>
                </a:rPr>
                <a:t>中，求出属性组</a:t>
              </a:r>
              <a:r>
                <a:rPr lang="en-US" altLang="zh-CN" dirty="0">
                  <a:solidFill>
                    <a:srgbClr val="000000"/>
                  </a:solidFill>
                  <a:latin typeface="宋体" panose="02010600030101010101" pitchFamily="2" charset="-122"/>
                  <a:ea typeface="宋体" panose="02010600030101010101" pitchFamily="2" charset="-122"/>
                  <a:sym typeface="+mn-ea"/>
                </a:rPr>
                <a:t>X</a:t>
              </a:r>
              <a:r>
                <a:rPr lang="zh-CN" altLang="en-US" dirty="0">
                  <a:solidFill>
                    <a:srgbClr val="000000"/>
                  </a:solidFill>
                  <a:latin typeface="宋体" panose="02010600030101010101" pitchFamily="2" charset="-122"/>
                  <a:ea typeface="宋体" panose="02010600030101010101" pitchFamily="2" charset="-122"/>
                  <a:sym typeface="+mn-ea"/>
                </a:rPr>
                <a:t>各分量值的像集</a:t>
              </a:r>
              <a:r>
                <a:rPr lang="en-US" altLang="zh-CN" dirty="0" err="1">
                  <a:solidFill>
                    <a:srgbClr val="000000"/>
                  </a:solidFill>
                  <a:latin typeface="宋体" panose="02010600030101010101" pitchFamily="2" charset="-122"/>
                  <a:ea typeface="宋体" panose="02010600030101010101" pitchFamily="2" charset="-122"/>
                  <a:sym typeface="+mn-ea"/>
                </a:rPr>
                <a:t>Yx</a:t>
              </a:r>
              <a:r>
                <a:rPr lang="zh-CN" altLang="en-US" dirty="0">
                  <a:solidFill>
                    <a:srgbClr val="000000"/>
                  </a:solidFill>
                  <a:latin typeface="宋体" panose="02010600030101010101" pitchFamily="2" charset="-122"/>
                  <a:ea typeface="宋体" panose="02010600030101010101" pitchFamily="2" charset="-122"/>
                  <a:sym typeface="+mn-ea"/>
                </a:rPr>
                <a:t>，等价于</a:t>
              </a:r>
              <a:r>
                <a:rPr lang="en-US" altLang="zh-CN" dirty="0" smtClean="0">
                  <a:solidFill>
                    <a:srgbClr val="000000"/>
                  </a:solidFill>
                  <a:latin typeface="宋体" panose="02010600030101010101" pitchFamily="2" charset="-122"/>
                  <a:ea typeface="宋体" panose="02010600030101010101" pitchFamily="2" charset="-122"/>
                  <a:sym typeface="+mn-ea"/>
                </a:rPr>
                <a:t>{t</a:t>
              </a:r>
              <a:r>
                <a:rPr lang="en-US" altLang="zh-CN" baseline="-25000" dirty="0" smtClean="0">
                  <a:solidFill>
                    <a:srgbClr val="000000"/>
                  </a:solidFill>
                  <a:latin typeface="宋体" panose="02010600030101010101" pitchFamily="2" charset="-122"/>
                  <a:ea typeface="宋体" panose="02010600030101010101" pitchFamily="2" charset="-122"/>
                  <a:sym typeface="+mn-ea"/>
                </a:rPr>
                <a:t>r</a:t>
              </a:r>
              <a:r>
                <a:rPr lang="en-US" altLang="zh-CN" dirty="0" smtClean="0">
                  <a:solidFill>
                    <a:srgbClr val="000000"/>
                  </a:solidFill>
                  <a:latin typeface="宋体" panose="02010600030101010101" pitchFamily="2" charset="-122"/>
                  <a:ea typeface="宋体" panose="02010600030101010101" pitchFamily="2" charset="-122"/>
                  <a:sym typeface="+mn-ea"/>
                </a:rPr>
                <a:t>[Y]|t</a:t>
              </a:r>
              <a:r>
                <a:rPr lang="en-US" altLang="zh-CN" baseline="-25000" dirty="0" smtClean="0">
                  <a:solidFill>
                    <a:srgbClr val="000000"/>
                  </a:solidFill>
                  <a:latin typeface="宋体" panose="02010600030101010101" pitchFamily="2" charset="-122"/>
                  <a:ea typeface="宋体" panose="02010600030101010101" pitchFamily="2" charset="-122"/>
                  <a:sym typeface="+mn-ea"/>
                </a:rPr>
                <a:t>r</a:t>
              </a:r>
              <a:r>
                <a:rPr lang="en-US" altLang="zh-CN" dirty="0">
                  <a:solidFill>
                    <a:srgbClr val="000000"/>
                  </a:solidFill>
                  <a:latin typeface="宋体" panose="02010600030101010101" pitchFamily="2" charset="-122"/>
                  <a:ea typeface="宋体" panose="02010600030101010101" pitchFamily="2" charset="-122"/>
                  <a:sym typeface="+mn-ea"/>
                </a:rPr>
                <a:t>∈</a:t>
              </a:r>
              <a:r>
                <a:rPr lang="en-US" altLang="zh-CN" dirty="0" smtClean="0">
                  <a:solidFill>
                    <a:srgbClr val="000000"/>
                  </a:solidFill>
                  <a:latin typeface="宋体" panose="02010600030101010101" pitchFamily="2" charset="-122"/>
                  <a:ea typeface="宋体" panose="02010600030101010101" pitchFamily="2" charset="-122"/>
                  <a:sym typeface="+mn-ea"/>
                </a:rPr>
                <a:t>R,t</a:t>
              </a:r>
              <a:r>
                <a:rPr lang="en-US" altLang="zh-CN" baseline="-25000" dirty="0" smtClean="0">
                  <a:solidFill>
                    <a:srgbClr val="000000"/>
                  </a:solidFill>
                  <a:latin typeface="宋体" panose="02010600030101010101" pitchFamily="2" charset="-122"/>
                  <a:ea typeface="宋体" panose="02010600030101010101" pitchFamily="2" charset="-122"/>
                  <a:sym typeface="+mn-ea"/>
                </a:rPr>
                <a:t>r</a:t>
              </a:r>
              <a:r>
                <a:rPr lang="en-US" altLang="zh-CN" dirty="0" smtClean="0">
                  <a:solidFill>
                    <a:srgbClr val="000000"/>
                  </a:solidFill>
                  <a:latin typeface="宋体" panose="02010600030101010101" pitchFamily="2" charset="-122"/>
                  <a:ea typeface="宋体" panose="02010600030101010101" pitchFamily="2" charset="-122"/>
                  <a:sym typeface="+mn-ea"/>
                </a:rPr>
                <a:t>[X</a:t>
              </a:r>
              <a:r>
                <a:rPr lang="en-US" altLang="zh-CN" dirty="0">
                  <a:solidFill>
                    <a:srgbClr val="000000"/>
                  </a:solidFill>
                  <a:latin typeface="宋体" panose="02010600030101010101" pitchFamily="2" charset="-122"/>
                  <a:ea typeface="宋体" panose="02010600030101010101" pitchFamily="2" charset="-122"/>
                  <a:sym typeface="+mn-ea"/>
                </a:rPr>
                <a:t>]=x}</a:t>
              </a:r>
              <a:r>
                <a:rPr lang="zh-CN" altLang="en-US" dirty="0">
                  <a:solidFill>
                    <a:srgbClr val="000000"/>
                  </a:solidFill>
                  <a:latin typeface="宋体" panose="02010600030101010101" pitchFamily="2" charset="-122"/>
                  <a:ea typeface="宋体" panose="02010600030101010101" pitchFamily="2" charset="-122"/>
                  <a:sym typeface="+mn-ea"/>
                </a:rPr>
                <a:t>；</a:t>
              </a:r>
            </a:p>
            <a:p>
              <a:pPr indent="457200"/>
              <a:r>
                <a:rPr lang="zh-CN" altLang="en-US" dirty="0">
                  <a:solidFill>
                    <a:srgbClr val="000000"/>
                  </a:solidFill>
                  <a:latin typeface="宋体" panose="02010600030101010101" pitchFamily="2" charset="-122"/>
                  <a:ea typeface="宋体" panose="02010600030101010101" pitchFamily="2" charset="-122"/>
                  <a:sym typeface="+mn-ea"/>
                </a:rPr>
                <a:t>（</a:t>
              </a:r>
              <a:r>
                <a:rPr lang="en-US" altLang="zh-CN" dirty="0">
                  <a:solidFill>
                    <a:srgbClr val="000000"/>
                  </a:solidFill>
                  <a:latin typeface="宋体" panose="02010600030101010101" pitchFamily="2" charset="-122"/>
                  <a:ea typeface="宋体" panose="02010600030101010101" pitchFamily="2" charset="-122"/>
                  <a:sym typeface="+mn-ea"/>
                </a:rPr>
                <a:t>2</a:t>
              </a:r>
              <a:r>
                <a:rPr lang="zh-CN" altLang="en-US" dirty="0">
                  <a:solidFill>
                    <a:srgbClr val="000000"/>
                  </a:solidFill>
                  <a:latin typeface="宋体" panose="02010600030101010101" pitchFamily="2" charset="-122"/>
                  <a:ea typeface="宋体" panose="02010600030101010101" pitchFamily="2" charset="-122"/>
                  <a:sym typeface="+mn-ea"/>
                </a:rPr>
                <a:t>）在关系</a:t>
              </a:r>
              <a:r>
                <a:rPr lang="en-US" altLang="zh-CN" dirty="0">
                  <a:solidFill>
                    <a:srgbClr val="000000"/>
                  </a:solidFill>
                  <a:latin typeface="宋体" panose="02010600030101010101" pitchFamily="2" charset="-122"/>
                  <a:ea typeface="宋体" panose="02010600030101010101" pitchFamily="2" charset="-122"/>
                  <a:sym typeface="+mn-ea"/>
                </a:rPr>
                <a:t>S</a:t>
              </a:r>
              <a:r>
                <a:rPr lang="zh-CN" altLang="en-US" dirty="0">
                  <a:solidFill>
                    <a:srgbClr val="000000"/>
                  </a:solidFill>
                  <a:latin typeface="宋体" panose="02010600030101010101" pitchFamily="2" charset="-122"/>
                  <a:ea typeface="宋体" panose="02010600030101010101" pitchFamily="2" charset="-122"/>
                  <a:sym typeface="+mn-ea"/>
                </a:rPr>
                <a:t>中，求出属性组</a:t>
              </a:r>
              <a:r>
                <a:rPr lang="en-US" altLang="zh-CN" dirty="0">
                  <a:solidFill>
                    <a:srgbClr val="000000"/>
                  </a:solidFill>
                  <a:latin typeface="宋体" panose="02010600030101010101" pitchFamily="2" charset="-122"/>
                  <a:ea typeface="宋体" panose="02010600030101010101" pitchFamily="2" charset="-122"/>
                  <a:sym typeface="+mn-ea"/>
                </a:rPr>
                <a:t>Y</a:t>
              </a:r>
              <a:r>
                <a:rPr lang="zh-CN" altLang="en-US" dirty="0">
                  <a:solidFill>
                    <a:srgbClr val="000000"/>
                  </a:solidFill>
                  <a:latin typeface="宋体" panose="02010600030101010101" pitchFamily="2" charset="-122"/>
                  <a:ea typeface="宋体" panose="02010600030101010101" pitchFamily="2" charset="-122"/>
                  <a:sym typeface="+mn-ea"/>
                </a:rPr>
                <a:t>上的投影</a:t>
              </a:r>
              <a:r>
                <a:rPr lang="en-US" altLang="zh-CN" dirty="0">
                  <a:solidFill>
                    <a:srgbClr val="000000"/>
                  </a:solidFill>
                  <a:latin typeface="宋体" panose="02010600030101010101" pitchFamily="2" charset="-122"/>
                  <a:ea typeface="宋体" panose="02010600030101010101" pitchFamily="2" charset="-122"/>
                  <a:sym typeface="+mn-ea"/>
                </a:rPr>
                <a:t>πY(S)</a:t>
              </a:r>
              <a:r>
                <a:rPr lang="zh-CN" altLang="en-US" dirty="0">
                  <a:solidFill>
                    <a:srgbClr val="000000"/>
                  </a:solidFill>
                  <a:latin typeface="宋体" panose="02010600030101010101" pitchFamily="2" charset="-122"/>
                  <a:ea typeface="宋体" panose="02010600030101010101" pitchFamily="2" charset="-122"/>
                  <a:sym typeface="+mn-ea"/>
                </a:rPr>
                <a:t>；</a:t>
              </a:r>
            </a:p>
            <a:p>
              <a:pPr indent="457200"/>
              <a:r>
                <a:rPr lang="zh-CN" altLang="en-US" dirty="0">
                  <a:solidFill>
                    <a:srgbClr val="000000"/>
                  </a:solidFill>
                  <a:latin typeface="宋体" panose="02010600030101010101" pitchFamily="2" charset="-122"/>
                  <a:ea typeface="宋体" panose="02010600030101010101" pitchFamily="2" charset="-122"/>
                  <a:sym typeface="+mn-ea"/>
                </a:rPr>
                <a:t>（</a:t>
              </a:r>
              <a:r>
                <a:rPr lang="en-US" altLang="zh-CN" dirty="0">
                  <a:solidFill>
                    <a:srgbClr val="000000"/>
                  </a:solidFill>
                  <a:latin typeface="宋体" panose="02010600030101010101" pitchFamily="2" charset="-122"/>
                  <a:ea typeface="宋体" panose="02010600030101010101" pitchFamily="2" charset="-122"/>
                  <a:sym typeface="+mn-ea"/>
                </a:rPr>
                <a:t>3</a:t>
              </a:r>
              <a:r>
                <a:rPr lang="zh-CN" altLang="en-US" dirty="0">
                  <a:solidFill>
                    <a:srgbClr val="000000"/>
                  </a:solidFill>
                  <a:latin typeface="宋体" panose="02010600030101010101" pitchFamily="2" charset="-122"/>
                  <a:ea typeface="宋体" panose="02010600030101010101" pitchFamily="2" charset="-122"/>
                  <a:sym typeface="+mn-ea"/>
                </a:rPr>
                <a:t>）比较</a:t>
              </a:r>
              <a:r>
                <a:rPr lang="en-US" altLang="zh-CN" dirty="0" err="1">
                  <a:solidFill>
                    <a:srgbClr val="000000"/>
                  </a:solidFill>
                  <a:latin typeface="宋体" panose="02010600030101010101" pitchFamily="2" charset="-122"/>
                  <a:ea typeface="宋体" panose="02010600030101010101" pitchFamily="2" charset="-122"/>
                  <a:sym typeface="+mn-ea"/>
                </a:rPr>
                <a:t>Yx</a:t>
              </a:r>
              <a:r>
                <a:rPr lang="zh-CN" altLang="en-US" dirty="0">
                  <a:solidFill>
                    <a:srgbClr val="000000"/>
                  </a:solidFill>
                  <a:latin typeface="宋体" panose="02010600030101010101" pitchFamily="2" charset="-122"/>
                  <a:ea typeface="宋体" panose="02010600030101010101" pitchFamily="2" charset="-122"/>
                  <a:sym typeface="+mn-ea"/>
                </a:rPr>
                <a:t>与</a:t>
              </a:r>
              <a:r>
                <a:rPr lang="en-US" altLang="zh-CN" dirty="0">
                  <a:solidFill>
                    <a:srgbClr val="000000"/>
                  </a:solidFill>
                  <a:latin typeface="宋体" panose="02010600030101010101" pitchFamily="2" charset="-122"/>
                  <a:ea typeface="宋体" panose="02010600030101010101" pitchFamily="2" charset="-122"/>
                  <a:sym typeface="+mn-ea"/>
                </a:rPr>
                <a:t>πY(S)</a:t>
              </a:r>
              <a:r>
                <a:rPr lang="zh-CN" altLang="en-US" dirty="0">
                  <a:solidFill>
                    <a:srgbClr val="000000"/>
                  </a:solidFill>
                  <a:latin typeface="宋体" panose="02010600030101010101" pitchFamily="2" charset="-122"/>
                  <a:ea typeface="宋体" panose="02010600030101010101" pitchFamily="2" charset="-122"/>
                  <a:sym typeface="+mn-ea"/>
                </a:rPr>
                <a:t>，当</a:t>
              </a:r>
              <a:r>
                <a:rPr lang="en-US" altLang="zh-CN" dirty="0" err="1">
                  <a:solidFill>
                    <a:srgbClr val="000000"/>
                  </a:solidFill>
                  <a:latin typeface="宋体" panose="02010600030101010101" pitchFamily="2" charset="-122"/>
                  <a:ea typeface="宋体" panose="02010600030101010101" pitchFamily="2" charset="-122"/>
                  <a:sym typeface="+mn-ea"/>
                </a:rPr>
                <a:t>Yx</a:t>
              </a:r>
              <a:r>
                <a:rPr lang="en-US" altLang="zh-CN" dirty="0">
                  <a:solidFill>
                    <a:srgbClr val="000000"/>
                  </a:solidFill>
                  <a:latin typeface="宋体" panose="02010600030101010101" pitchFamily="2" charset="-122"/>
                  <a:ea typeface="宋体" panose="02010600030101010101" pitchFamily="2" charset="-122"/>
                  <a:sym typeface="+mn-ea"/>
                </a:rPr>
                <a:t>⊇πY(S)</a:t>
              </a:r>
              <a:r>
                <a:rPr lang="zh-CN" altLang="en-US" dirty="0">
                  <a:solidFill>
                    <a:srgbClr val="000000"/>
                  </a:solidFill>
                  <a:latin typeface="宋体" panose="02010600030101010101" pitchFamily="2" charset="-122"/>
                  <a:ea typeface="宋体" panose="02010600030101010101" pitchFamily="2" charset="-122"/>
                  <a:sym typeface="+mn-ea"/>
                </a:rPr>
                <a:t>时，则选取</a:t>
              </a:r>
              <a:r>
                <a:rPr lang="en-US" altLang="zh-CN" dirty="0" err="1">
                  <a:solidFill>
                    <a:srgbClr val="000000"/>
                  </a:solidFill>
                  <a:latin typeface="宋体" panose="02010600030101010101" pitchFamily="2" charset="-122"/>
                  <a:ea typeface="宋体" panose="02010600030101010101" pitchFamily="2" charset="-122"/>
                  <a:sym typeface="+mn-ea"/>
                </a:rPr>
                <a:t>Yx</a:t>
              </a:r>
              <a:r>
                <a:rPr lang="zh-CN" altLang="en-US" dirty="0">
                  <a:solidFill>
                    <a:srgbClr val="000000"/>
                  </a:solidFill>
                  <a:latin typeface="宋体" panose="02010600030101010101" pitchFamily="2" charset="-122"/>
                  <a:ea typeface="宋体" panose="02010600030101010101" pitchFamily="2" charset="-122"/>
                  <a:sym typeface="+mn-ea"/>
                </a:rPr>
                <a:t>对应分量值</a:t>
              </a:r>
              <a:r>
                <a:rPr lang="en-US" altLang="zh-CN" dirty="0">
                  <a:solidFill>
                    <a:srgbClr val="000000"/>
                  </a:solidFill>
                  <a:latin typeface="宋体" panose="02010600030101010101" pitchFamily="2" charset="-122"/>
                  <a:ea typeface="宋体" panose="02010600030101010101" pitchFamily="2" charset="-122"/>
                  <a:sym typeface="+mn-ea"/>
                </a:rPr>
                <a:t>x</a:t>
              </a:r>
              <a:r>
                <a:rPr lang="zh-CN" altLang="en-US" dirty="0">
                  <a:solidFill>
                    <a:srgbClr val="000000"/>
                  </a:solidFill>
                  <a:latin typeface="宋体" panose="02010600030101010101" pitchFamily="2" charset="-122"/>
                  <a:ea typeface="宋体" panose="02010600030101010101" pitchFamily="2" charset="-122"/>
                  <a:sym typeface="+mn-ea"/>
                </a:rPr>
                <a:t>，记为</a:t>
              </a:r>
              <a:r>
                <a:rPr lang="en-US" altLang="zh-CN" dirty="0">
                  <a:solidFill>
                    <a:srgbClr val="000000"/>
                  </a:solidFill>
                  <a:latin typeface="宋体" panose="02010600030101010101" pitchFamily="2" charset="-122"/>
                  <a:ea typeface="宋体" panose="02010600030101010101" pitchFamily="2" charset="-122"/>
                  <a:sym typeface="+mn-ea"/>
                </a:rPr>
                <a:t>X'</a:t>
              </a:r>
              <a:r>
                <a:rPr lang="zh-CN" altLang="en-US" dirty="0" smtClean="0">
                  <a:solidFill>
                    <a:srgbClr val="000000"/>
                  </a:solidFill>
                  <a:latin typeface="宋体" panose="02010600030101010101" pitchFamily="2" charset="-122"/>
                  <a:ea typeface="宋体" panose="02010600030101010101" pitchFamily="2" charset="-122"/>
                  <a:sym typeface="+mn-ea"/>
                </a:rPr>
                <a:t>；</a:t>
              </a:r>
              <a:endParaRPr lang="zh-CN" altLang="en-US" dirty="0">
                <a:solidFill>
                  <a:srgbClr val="000000"/>
                </a:solidFill>
                <a:latin typeface="宋体" panose="02010600030101010101" pitchFamily="2" charset="-122"/>
                <a:ea typeface="宋体" panose="02010600030101010101" pitchFamily="2" charset="-122"/>
                <a:sym typeface="+mn-ea"/>
              </a:endParaRPr>
            </a:p>
            <a:p>
              <a:pPr indent="457200"/>
              <a:r>
                <a:rPr lang="zh-CN" altLang="en-US" dirty="0">
                  <a:solidFill>
                    <a:srgbClr val="000000"/>
                  </a:solidFill>
                  <a:latin typeface="宋体" panose="02010600030101010101" pitchFamily="2" charset="-122"/>
                  <a:ea typeface="宋体" panose="02010600030101010101" pitchFamily="2" charset="-122"/>
                  <a:sym typeface="+mn-ea"/>
                </a:rPr>
                <a:t>（</a:t>
              </a:r>
              <a:r>
                <a:rPr lang="en-US" altLang="zh-CN" dirty="0">
                  <a:solidFill>
                    <a:srgbClr val="000000"/>
                  </a:solidFill>
                  <a:latin typeface="宋体" panose="02010600030101010101" pitchFamily="2" charset="-122"/>
                  <a:ea typeface="宋体" panose="02010600030101010101" pitchFamily="2" charset="-122"/>
                  <a:sym typeface="+mn-ea"/>
                </a:rPr>
                <a:t>4</a:t>
              </a:r>
              <a:r>
                <a:rPr lang="zh-CN" altLang="en-US" dirty="0">
                  <a:solidFill>
                    <a:srgbClr val="000000"/>
                  </a:solidFill>
                  <a:latin typeface="宋体" panose="02010600030101010101" pitchFamily="2" charset="-122"/>
                  <a:ea typeface="宋体" panose="02010600030101010101" pitchFamily="2" charset="-122"/>
                  <a:sym typeface="+mn-ea"/>
                </a:rPr>
                <a:t>）聚集所有符合（</a:t>
              </a:r>
              <a:r>
                <a:rPr lang="en-US" altLang="zh-CN" dirty="0">
                  <a:solidFill>
                    <a:srgbClr val="000000"/>
                  </a:solidFill>
                  <a:latin typeface="宋体" panose="02010600030101010101" pitchFamily="2" charset="-122"/>
                  <a:ea typeface="宋体" panose="02010600030101010101" pitchFamily="2" charset="-122"/>
                  <a:sym typeface="+mn-ea"/>
                </a:rPr>
                <a:t>3</a:t>
              </a:r>
              <a:r>
                <a:rPr lang="zh-CN" altLang="en-US" dirty="0">
                  <a:solidFill>
                    <a:srgbClr val="000000"/>
                  </a:solidFill>
                  <a:latin typeface="宋体" panose="02010600030101010101" pitchFamily="2" charset="-122"/>
                  <a:ea typeface="宋体" panose="02010600030101010101" pitchFamily="2" charset="-122"/>
                  <a:sym typeface="+mn-ea"/>
                </a:rPr>
                <a:t>）的</a:t>
              </a:r>
              <a:r>
                <a:rPr lang="en-US" altLang="zh-CN" dirty="0">
                  <a:solidFill>
                    <a:srgbClr val="000000"/>
                  </a:solidFill>
                  <a:latin typeface="宋体" panose="02010600030101010101" pitchFamily="2" charset="-122"/>
                  <a:ea typeface="宋体" panose="02010600030101010101" pitchFamily="2" charset="-122"/>
                  <a:sym typeface="+mn-ea"/>
                </a:rPr>
                <a:t>X'</a:t>
              </a:r>
              <a:r>
                <a:rPr lang="zh-CN" altLang="en-US" dirty="0">
                  <a:solidFill>
                    <a:srgbClr val="000000"/>
                  </a:solidFill>
                  <a:latin typeface="宋体" panose="02010600030101010101" pitchFamily="2" charset="-122"/>
                  <a:ea typeface="宋体" panose="02010600030101010101" pitchFamily="2" charset="-122"/>
                  <a:sym typeface="+mn-ea"/>
                </a:rPr>
                <a:t>，记作</a:t>
              </a:r>
              <a:r>
                <a:rPr lang="en-US" altLang="zh-CN" dirty="0">
                  <a:solidFill>
                    <a:srgbClr val="000000"/>
                  </a:solidFill>
                  <a:latin typeface="宋体" panose="02010600030101010101" pitchFamily="2" charset="-122"/>
                  <a:ea typeface="宋体" panose="02010600030101010101" pitchFamily="2" charset="-122"/>
                  <a:sym typeface="+mn-ea"/>
                </a:rPr>
                <a:t>P(X)</a:t>
              </a:r>
              <a:r>
                <a:rPr lang="zh-CN" altLang="en-US" dirty="0">
                  <a:solidFill>
                    <a:srgbClr val="000000"/>
                  </a:solidFill>
                  <a:latin typeface="宋体" panose="02010600030101010101" pitchFamily="2" charset="-122"/>
                  <a:ea typeface="宋体" panose="02010600030101010101" pitchFamily="2" charset="-122"/>
                  <a:sym typeface="+mn-ea"/>
                </a:rPr>
                <a:t>，即</a:t>
              </a:r>
              <a:r>
                <a:rPr lang="en-US" altLang="zh-CN" dirty="0">
                  <a:solidFill>
                    <a:srgbClr val="000000"/>
                  </a:solidFill>
                  <a:latin typeface="宋体" panose="02010600030101010101" pitchFamily="2" charset="-122"/>
                  <a:ea typeface="宋体" panose="02010600030101010101" pitchFamily="2" charset="-122"/>
                  <a:sym typeface="+mn-ea"/>
                </a:rPr>
                <a:t>R÷S</a:t>
              </a:r>
              <a:r>
                <a:rPr lang="en-US" altLang="zh-CN" dirty="0" smtClean="0">
                  <a:solidFill>
                    <a:srgbClr val="000000"/>
                  </a:solidFill>
                  <a:latin typeface="宋体" panose="02010600030101010101" pitchFamily="2" charset="-122"/>
                  <a:ea typeface="宋体" panose="02010600030101010101" pitchFamily="2" charset="-122"/>
                  <a:sym typeface="+mn-ea"/>
                </a:rPr>
                <a:t>={X</a:t>
              </a:r>
              <a:r>
                <a:rPr lang="en-US" altLang="zh-CN" dirty="0">
                  <a:solidFill>
                    <a:srgbClr val="000000"/>
                  </a:solidFill>
                  <a:latin typeface="宋体" panose="02010600030101010101" pitchFamily="2" charset="-122"/>
                  <a:ea typeface="宋体" panose="02010600030101010101" pitchFamily="2" charset="-122"/>
                  <a:sym typeface="+mn-ea"/>
                </a:rPr>
                <a:t>'}</a:t>
              </a:r>
              <a:r>
                <a:rPr lang="zh-CN" altLang="en-US" dirty="0" smtClean="0">
                  <a:solidFill>
                    <a:srgbClr val="000000"/>
                  </a:solidFill>
                  <a:latin typeface="宋体" panose="02010600030101010101" pitchFamily="2" charset="-122"/>
                  <a:ea typeface="宋体" panose="02010600030101010101" pitchFamily="2" charset="-122"/>
                  <a:sym typeface="+mn-ea"/>
                </a:rPr>
                <a:t>。</a:t>
              </a:r>
              <a:endParaRPr lang="zh-CN" altLang="en-US" dirty="0">
                <a:solidFill>
                  <a:srgbClr val="000000"/>
                </a:solidFill>
                <a:latin typeface="宋体" panose="02010600030101010101" pitchFamily="2" charset="-122"/>
                <a:ea typeface="宋体" panose="02010600030101010101" pitchFamily="2" charset="-122"/>
                <a:sym typeface="+mn-ea"/>
              </a:endParaRPr>
            </a:p>
          </p:txBody>
        </p:sp>
        <p:sp>
          <p:nvSpPr>
            <p:cNvPr id="8" name="矩形 7"/>
            <p:cNvSpPr/>
            <p:nvPr/>
          </p:nvSpPr>
          <p:spPr>
            <a:xfrm>
              <a:off x="1088299" y="4213143"/>
              <a:ext cx="2241974" cy="396145"/>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rgbClr val="000000">
                      <a:lumMod val="65000"/>
                      <a:lumOff val="35000"/>
                    </a:srgbClr>
                  </a:solidFill>
                </a:rPr>
                <a:t>除</a:t>
              </a:r>
            </a:p>
          </p:txBody>
        </p:sp>
      </p:gr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矩形 1"/>
          <p:cNvSpPr/>
          <p:nvPr/>
        </p:nvSpPr>
        <p:spPr>
          <a:xfrm>
            <a:off x="5982026" y="3244334"/>
            <a:ext cx="227948" cy="369332"/>
          </a:xfrm>
          <a:prstGeom prst="rect">
            <a:avLst/>
          </a:prstGeom>
        </p:spPr>
        <p:txBody>
          <a:bodyPr wrap="none">
            <a:spAutoFit/>
          </a:bodyPr>
          <a:lstStyle/>
          <a:p>
            <a:r>
              <a:rPr lang="en-US" altLang="zh-CN" dirty="0"/>
              <a:t>'</a:t>
            </a:r>
            <a:endParaRPr lang="zh-CN" altLang="en-US" dirty="0"/>
          </a:p>
        </p:txBody>
      </p:sp>
      <p:sp>
        <p:nvSpPr>
          <p:cNvPr id="4" name="矩形 3"/>
          <p:cNvSpPr/>
          <p:nvPr/>
        </p:nvSpPr>
        <p:spPr>
          <a:xfrm>
            <a:off x="5982828" y="3244334"/>
            <a:ext cx="226344" cy="369332"/>
          </a:xfrm>
          <a:prstGeom prst="rect">
            <a:avLst/>
          </a:prstGeom>
        </p:spPr>
        <p:txBody>
          <a:bodyPr wrap="none">
            <a:spAutoFit/>
          </a:bodyPr>
          <a:lstStyle/>
          <a:p>
            <a:r>
              <a:rPr lang="en-US" altLang="zh-CN" kern="100" dirty="0">
                <a:latin typeface="Times New Roman"/>
                <a:ea typeface="宋体"/>
              </a:rPr>
              <a:t>'</a:t>
            </a:r>
            <a:endParaRPr lang="zh-CN" altLang="en-US" dirty="0"/>
          </a:p>
        </p:txBody>
      </p:sp>
    </p:spTree>
    <p:extLst>
      <p:ext uri="{BB962C8B-B14F-4D97-AF65-F5344CB8AC3E}">
        <p14:creationId xmlns:p14="http://schemas.microsoft.com/office/powerpoint/2010/main" val="3363440469"/>
      </p:ext>
    </p:extLst>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形状 10"/>
          <p:cNvSpPr/>
          <p:nvPr/>
        </p:nvSpPr>
        <p:spPr>
          <a:xfrm rot="2700000">
            <a:off x="-803840" y="-755763"/>
            <a:ext cx="5428563" cy="5833960"/>
          </a:xfrm>
          <a:custGeom>
            <a:avLst/>
            <a:gdLst>
              <a:gd name="connsiteX0" fmla="*/ 0 w 5428563"/>
              <a:gd name="connsiteY0" fmla="*/ 2574839 h 5504327"/>
              <a:gd name="connsiteX1" fmla="*/ 2574839 w 5428563"/>
              <a:gd name="connsiteY1" fmla="*/ 0 h 5504327"/>
              <a:gd name="connsiteX2" fmla="*/ 4511157 w 5428563"/>
              <a:gd name="connsiteY2" fmla="*/ 0 h 5504327"/>
              <a:gd name="connsiteX3" fmla="*/ 5428563 w 5428563"/>
              <a:gd name="connsiteY3" fmla="*/ 917406 h 5504327"/>
              <a:gd name="connsiteX4" fmla="*/ 5428563 w 5428563"/>
              <a:gd name="connsiteY4" fmla="*/ 4586921 h 5504327"/>
              <a:gd name="connsiteX5" fmla="*/ 4511157 w 5428563"/>
              <a:gd name="connsiteY5" fmla="*/ 5504327 h 5504327"/>
              <a:gd name="connsiteX6" fmla="*/ 2929489 w 5428563"/>
              <a:gd name="connsiteY6" fmla="*/ 5504327 h 5504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28563" h="5504327">
                <a:moveTo>
                  <a:pt x="0" y="2574839"/>
                </a:moveTo>
                <a:lnTo>
                  <a:pt x="2574839" y="0"/>
                </a:lnTo>
                <a:lnTo>
                  <a:pt x="4511157" y="0"/>
                </a:lnTo>
                <a:cubicBezTo>
                  <a:pt x="5017826" y="0"/>
                  <a:pt x="5428563" y="410737"/>
                  <a:pt x="5428563" y="917406"/>
                </a:cubicBezTo>
                <a:lnTo>
                  <a:pt x="5428563" y="4586921"/>
                </a:lnTo>
                <a:cubicBezTo>
                  <a:pt x="5428563" y="5093590"/>
                  <a:pt x="5017826" y="5504327"/>
                  <a:pt x="4511157" y="5504327"/>
                </a:cubicBezTo>
                <a:lnTo>
                  <a:pt x="2929489" y="5504327"/>
                </a:lnTo>
                <a:close/>
              </a:path>
            </a:pathLst>
          </a:custGeom>
          <a:solidFill>
            <a:schemeClr val="accent1">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2" name="文本框 11"/>
          <p:cNvSpPr txBox="1"/>
          <p:nvPr/>
        </p:nvSpPr>
        <p:spPr>
          <a:xfrm>
            <a:off x="5981700" y="2419350"/>
            <a:ext cx="2843214" cy="830997"/>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tx1">
                    <a:lumMod val="75000"/>
                    <a:lumOff val="2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8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rPr>
              <a:t>PART  04</a:t>
            </a:r>
            <a:endParaRPr kumimoji="0" lang="zh-CN" altLang="en-US" sz="48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sp>
        <p:nvSpPr>
          <p:cNvPr id="13" name="文本框 12"/>
          <p:cNvSpPr txBox="1"/>
          <p:nvPr/>
        </p:nvSpPr>
        <p:spPr>
          <a:xfrm>
            <a:off x="5981700" y="3288447"/>
            <a:ext cx="2100255"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 关系演算</a:t>
            </a:r>
            <a:endParaRPr kumimoji="0" lang="zh-CN" altLang="en-US" sz="32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pic>
        <p:nvPicPr>
          <p:cNvPr id="5" name="图片占位符 4"/>
          <p:cNvPicPr>
            <a:picLocks noGrp="1" noChangeAspect="1"/>
          </p:cNvPicPr>
          <p:nvPr>
            <p:ph type="pic" sz="quarter" idx="10"/>
          </p:nvPr>
        </p:nvPicPr>
        <p:blipFill>
          <a:blip r:embed="rId4" cstate="screen"/>
          <a:srcRect/>
          <a:stretch>
            <a:fillRect/>
          </a:stretch>
        </p:blipFill>
        <p:spPr/>
      </p:pic>
      <p:cxnSp>
        <p:nvCxnSpPr>
          <p:cNvPr id="14" name="直接连接符 13"/>
          <p:cNvCxnSpPr/>
          <p:nvPr/>
        </p:nvCxnSpPr>
        <p:spPr>
          <a:xfrm>
            <a:off x="6096000" y="3235833"/>
            <a:ext cx="313508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2646878"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元组关系演算</a:t>
            </a:r>
          </a:p>
        </p:txBody>
      </p:sp>
      <p:sp>
        <p:nvSpPr>
          <p:cNvPr id="137" name="文本框 136"/>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01</a:t>
            </a:r>
            <a:endParaRPr lang="zh-CN" altLang="en-US" sz="2400" b="1" dirty="0">
              <a:solidFill>
                <a:srgbClr val="FFFFFF"/>
              </a:solidFill>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grpSp>
        <p:nvGrpSpPr>
          <p:cNvPr id="6" name="组合 5"/>
          <p:cNvGrpSpPr/>
          <p:nvPr/>
        </p:nvGrpSpPr>
        <p:grpSpPr>
          <a:xfrm>
            <a:off x="1046479" y="1242060"/>
            <a:ext cx="10164279" cy="2045573"/>
            <a:chOff x="1088299" y="4213143"/>
            <a:chExt cx="2241974" cy="2045630"/>
          </a:xfrm>
        </p:grpSpPr>
        <p:sp>
          <p:nvSpPr>
            <p:cNvPr id="7" name="矩形 6"/>
            <p:cNvSpPr/>
            <p:nvPr/>
          </p:nvSpPr>
          <p:spPr>
            <a:xfrm>
              <a:off x="1088299" y="4658290"/>
              <a:ext cx="2166179" cy="1600483"/>
            </a:xfrm>
            <a:prstGeom prst="rect">
              <a:avLst/>
            </a:prstGeom>
          </p:spPr>
          <p:txBody>
            <a:bodyPr wrap="square">
              <a:spAutoFit/>
              <a:scene3d>
                <a:camera prst="orthographicFront"/>
                <a:lightRig rig="threePt" dir="t"/>
              </a:scene3d>
              <a:sp3d contourW="6350"/>
            </a:bodyPr>
            <a:lstStyle/>
            <a:p>
              <a:r>
                <a:rPr lang="zh-CN" altLang="en-US" sz="1400" dirty="0">
                  <a:solidFill>
                    <a:srgbClr val="000000"/>
                  </a:solidFill>
                  <a:latin typeface="Courier New" panose="02070309020205020404" charset="0"/>
                  <a:ea typeface="宋体" panose="02010600030101010101" pitchFamily="2" charset="-122"/>
                  <a:sym typeface="+mn-ea"/>
                </a:rPr>
                <a:t>关系演算由原子公式和运算符组成。原子公式的基本形式有以下</a:t>
              </a:r>
              <a:r>
                <a:rPr lang="en-US" altLang="zh-CN" sz="1400" dirty="0">
                  <a:solidFill>
                    <a:srgbClr val="000000"/>
                  </a:solidFill>
                  <a:latin typeface="Courier New" panose="02070309020205020404" charset="0"/>
                  <a:ea typeface="宋体" panose="02010600030101010101" pitchFamily="2" charset="-122"/>
                  <a:sym typeface="+mn-ea"/>
                </a:rPr>
                <a:t>3</a:t>
              </a:r>
              <a:r>
                <a:rPr lang="zh-CN" altLang="en-US" sz="1400" dirty="0">
                  <a:solidFill>
                    <a:srgbClr val="000000"/>
                  </a:solidFill>
                  <a:latin typeface="Courier New" panose="02070309020205020404" charset="0"/>
                  <a:ea typeface="宋体" panose="02010600030101010101" pitchFamily="2" charset="-122"/>
                  <a:sym typeface="+mn-ea"/>
                </a:rPr>
                <a:t>种形式。</a:t>
              </a:r>
            </a:p>
            <a:p>
              <a:r>
                <a:rPr lang="zh-CN" altLang="en-US" sz="1400" dirty="0">
                  <a:solidFill>
                    <a:srgbClr val="000000"/>
                  </a:solidFill>
                  <a:latin typeface="Courier New" panose="02070309020205020404" charset="0"/>
                  <a:ea typeface="宋体" panose="02010600030101010101" pitchFamily="2" charset="-122"/>
                  <a:sym typeface="+mn-ea"/>
                </a:rPr>
                <a:t>（</a:t>
              </a:r>
              <a:r>
                <a:rPr lang="en-US" altLang="zh-CN" sz="1400" dirty="0">
                  <a:solidFill>
                    <a:srgbClr val="000000"/>
                  </a:solidFill>
                  <a:latin typeface="Courier New" panose="02070309020205020404" charset="0"/>
                  <a:ea typeface="宋体" panose="02010600030101010101" pitchFamily="2" charset="-122"/>
                  <a:sym typeface="+mn-ea"/>
                </a:rPr>
                <a:t>1</a:t>
              </a:r>
              <a:r>
                <a:rPr lang="zh-CN" altLang="en-US" sz="1400" dirty="0">
                  <a:solidFill>
                    <a:srgbClr val="000000"/>
                  </a:solidFill>
                  <a:latin typeface="Courier New" panose="02070309020205020404" charset="0"/>
                  <a:ea typeface="宋体" panose="02010600030101010101" pitchFamily="2" charset="-122"/>
                  <a:sym typeface="+mn-ea"/>
                </a:rPr>
                <a:t>）</a:t>
              </a:r>
              <a:r>
                <a:rPr lang="en-US" altLang="zh-CN" sz="1400" dirty="0">
                  <a:solidFill>
                    <a:srgbClr val="000000"/>
                  </a:solidFill>
                  <a:latin typeface="Courier New" panose="02070309020205020404" charset="0"/>
                  <a:ea typeface="宋体" panose="02010600030101010101" pitchFamily="2" charset="-122"/>
                  <a:sym typeface="+mn-ea"/>
                </a:rPr>
                <a:t>R(t)</a:t>
              </a:r>
              <a:r>
                <a:rPr lang="zh-CN" altLang="en-US" sz="1400" dirty="0">
                  <a:solidFill>
                    <a:srgbClr val="000000"/>
                  </a:solidFill>
                  <a:latin typeface="Courier New" panose="02070309020205020404" charset="0"/>
                  <a:ea typeface="宋体" panose="02010600030101010101" pitchFamily="2" charset="-122"/>
                  <a:sym typeface="+mn-ea"/>
                </a:rPr>
                <a:t>：表示元组</a:t>
              </a:r>
              <a:r>
                <a:rPr lang="en-US" altLang="zh-CN" sz="1400" dirty="0">
                  <a:solidFill>
                    <a:srgbClr val="000000"/>
                  </a:solidFill>
                  <a:latin typeface="Courier New" panose="02070309020205020404" charset="0"/>
                  <a:ea typeface="宋体" panose="02010600030101010101" pitchFamily="2" charset="-122"/>
                  <a:sym typeface="+mn-ea"/>
                </a:rPr>
                <a:t>t</a:t>
              </a:r>
              <a:r>
                <a:rPr lang="zh-CN" altLang="en-US" sz="1400" dirty="0">
                  <a:solidFill>
                    <a:srgbClr val="000000"/>
                  </a:solidFill>
                  <a:latin typeface="Courier New" panose="02070309020205020404" charset="0"/>
                  <a:ea typeface="宋体" panose="02010600030101010101" pitchFamily="2" charset="-122"/>
                  <a:sym typeface="+mn-ea"/>
                </a:rPr>
                <a:t>是关系</a:t>
              </a:r>
              <a:r>
                <a:rPr lang="en-US" altLang="zh-CN" sz="1400" dirty="0">
                  <a:solidFill>
                    <a:srgbClr val="000000"/>
                  </a:solidFill>
                  <a:latin typeface="Courier New" panose="02070309020205020404" charset="0"/>
                  <a:ea typeface="宋体" panose="02010600030101010101" pitchFamily="2" charset="-122"/>
                  <a:sym typeface="+mn-ea"/>
                </a:rPr>
                <a:t>R</a:t>
              </a:r>
              <a:r>
                <a:rPr lang="zh-CN" altLang="en-US" sz="1400" dirty="0">
                  <a:solidFill>
                    <a:srgbClr val="000000"/>
                  </a:solidFill>
                  <a:latin typeface="Courier New" panose="02070309020205020404" charset="0"/>
                  <a:ea typeface="宋体" panose="02010600030101010101" pitchFamily="2" charset="-122"/>
                  <a:sym typeface="+mn-ea"/>
                </a:rPr>
                <a:t>中的一个元组，即</a:t>
              </a:r>
              <a:r>
                <a:rPr lang="en-US" altLang="zh-CN" sz="1400" dirty="0">
                  <a:solidFill>
                    <a:srgbClr val="000000"/>
                  </a:solidFill>
                  <a:latin typeface="Courier New" panose="02070309020205020404" charset="0"/>
                  <a:ea typeface="宋体" panose="02010600030101010101" pitchFamily="2" charset="-122"/>
                  <a:sym typeface="+mn-ea"/>
                </a:rPr>
                <a:t>t∈R</a:t>
              </a:r>
              <a:r>
                <a:rPr lang="zh-CN" altLang="en-US" sz="1400" dirty="0">
                  <a:solidFill>
                    <a:srgbClr val="000000"/>
                  </a:solidFill>
                  <a:latin typeface="Courier New" panose="02070309020205020404" charset="0"/>
                  <a:ea typeface="宋体" panose="02010600030101010101" pitchFamily="2" charset="-122"/>
                  <a:sym typeface="+mn-ea"/>
                </a:rPr>
                <a:t>。</a:t>
              </a:r>
            </a:p>
            <a:p>
              <a:r>
                <a:rPr lang="zh-CN" altLang="en-US" sz="1400" dirty="0">
                  <a:solidFill>
                    <a:srgbClr val="000000"/>
                  </a:solidFill>
                  <a:latin typeface="Courier New" panose="02070309020205020404" charset="0"/>
                  <a:ea typeface="宋体" panose="02010600030101010101" pitchFamily="2" charset="-122"/>
                  <a:sym typeface="+mn-ea"/>
                </a:rPr>
                <a:t>（</a:t>
              </a:r>
              <a:r>
                <a:rPr lang="en-US" altLang="zh-CN" sz="1400" dirty="0">
                  <a:solidFill>
                    <a:srgbClr val="000000"/>
                  </a:solidFill>
                  <a:latin typeface="Courier New" panose="02070309020205020404" charset="0"/>
                  <a:ea typeface="宋体" panose="02010600030101010101" pitchFamily="2" charset="-122"/>
                  <a:sym typeface="+mn-ea"/>
                </a:rPr>
                <a:t>2</a:t>
              </a:r>
              <a:r>
                <a:rPr lang="zh-CN" altLang="en-US" sz="1400" dirty="0">
                  <a:solidFill>
                    <a:srgbClr val="000000"/>
                  </a:solidFill>
                  <a:latin typeface="Courier New" panose="02070309020205020404" charset="0"/>
                  <a:ea typeface="宋体" panose="02010600030101010101" pitchFamily="2" charset="-122"/>
                  <a:sym typeface="+mn-ea"/>
                </a:rPr>
                <a:t>）</a:t>
              </a:r>
              <a:r>
                <a:rPr lang="en-US" altLang="zh-CN" sz="1400" dirty="0">
                  <a:solidFill>
                    <a:srgbClr val="000000"/>
                  </a:solidFill>
                  <a:latin typeface="Courier New" panose="02070309020205020404" charset="0"/>
                  <a:ea typeface="宋体" panose="02010600030101010101" pitchFamily="2" charset="-122"/>
                  <a:sym typeface="+mn-ea"/>
                </a:rPr>
                <a:t>t[i]</a:t>
              </a:r>
              <a:r>
                <a:rPr lang="el-GR" altLang="zh-CN" sz="1400" dirty="0">
                  <a:solidFill>
                    <a:srgbClr val="000000"/>
                  </a:solidFill>
                  <a:latin typeface="Courier New" panose="02070309020205020404" charset="0"/>
                  <a:ea typeface="宋体" panose="02010600030101010101" pitchFamily="2" charset="-122"/>
                  <a:sym typeface="+mn-ea"/>
                </a:rPr>
                <a:t>θ</a:t>
              </a:r>
              <a:r>
                <a:rPr lang="en-US" altLang="zh-CN" sz="1400" dirty="0">
                  <a:solidFill>
                    <a:srgbClr val="000000"/>
                  </a:solidFill>
                  <a:latin typeface="Courier New" panose="02070309020205020404" charset="0"/>
                  <a:ea typeface="宋体" panose="02010600030101010101" pitchFamily="2" charset="-122"/>
                  <a:sym typeface="+mn-ea"/>
                </a:rPr>
                <a:t>u[j]</a:t>
              </a:r>
              <a:r>
                <a:rPr lang="zh-CN" altLang="en-US" sz="1400" dirty="0">
                  <a:solidFill>
                    <a:srgbClr val="000000"/>
                  </a:solidFill>
                  <a:latin typeface="Courier New" panose="02070309020205020404" charset="0"/>
                  <a:ea typeface="宋体" panose="02010600030101010101" pitchFamily="2" charset="-122"/>
                  <a:sym typeface="+mn-ea"/>
                </a:rPr>
                <a:t>：表示元组</a:t>
              </a:r>
              <a:r>
                <a:rPr lang="en-US" altLang="zh-CN" sz="1400" dirty="0">
                  <a:solidFill>
                    <a:srgbClr val="000000"/>
                  </a:solidFill>
                  <a:latin typeface="Courier New" panose="02070309020205020404" charset="0"/>
                  <a:ea typeface="宋体" panose="02010600030101010101" pitchFamily="2" charset="-122"/>
                  <a:sym typeface="+mn-ea"/>
                </a:rPr>
                <a:t>t</a:t>
              </a:r>
              <a:r>
                <a:rPr lang="zh-CN" altLang="en-US" sz="1400" dirty="0">
                  <a:solidFill>
                    <a:srgbClr val="000000"/>
                  </a:solidFill>
                  <a:latin typeface="Courier New" panose="02070309020205020404" charset="0"/>
                  <a:ea typeface="宋体" panose="02010600030101010101" pitchFamily="2" charset="-122"/>
                  <a:sym typeface="+mn-ea"/>
                </a:rPr>
                <a:t>的第</a:t>
              </a:r>
              <a:r>
                <a:rPr lang="en-US" altLang="zh-CN" sz="1400" dirty="0">
                  <a:solidFill>
                    <a:srgbClr val="000000"/>
                  </a:solidFill>
                  <a:latin typeface="Courier New" panose="02070309020205020404" charset="0"/>
                  <a:ea typeface="宋体" panose="02010600030101010101" pitchFamily="2" charset="-122"/>
                  <a:sym typeface="+mn-ea"/>
                </a:rPr>
                <a:t>i</a:t>
              </a:r>
              <a:r>
                <a:rPr lang="zh-CN" altLang="en-US" sz="1400" dirty="0">
                  <a:solidFill>
                    <a:srgbClr val="000000"/>
                  </a:solidFill>
                  <a:latin typeface="Courier New" panose="02070309020205020404" charset="0"/>
                  <a:ea typeface="宋体" panose="02010600030101010101" pitchFamily="2" charset="-122"/>
                  <a:sym typeface="+mn-ea"/>
                </a:rPr>
                <a:t>个分量与元组</a:t>
              </a:r>
              <a:r>
                <a:rPr lang="en-US" altLang="zh-CN" sz="1400" dirty="0">
                  <a:solidFill>
                    <a:srgbClr val="000000"/>
                  </a:solidFill>
                  <a:latin typeface="Courier New" panose="02070309020205020404" charset="0"/>
                  <a:ea typeface="宋体" panose="02010600030101010101" pitchFamily="2" charset="-122"/>
                  <a:sym typeface="+mn-ea"/>
                </a:rPr>
                <a:t>u</a:t>
              </a:r>
              <a:r>
                <a:rPr lang="zh-CN" altLang="en-US" sz="1400" dirty="0">
                  <a:solidFill>
                    <a:srgbClr val="000000"/>
                  </a:solidFill>
                  <a:latin typeface="Courier New" panose="02070309020205020404" charset="0"/>
                  <a:ea typeface="宋体" panose="02010600030101010101" pitchFamily="2" charset="-122"/>
                  <a:sym typeface="+mn-ea"/>
                </a:rPr>
                <a:t>的第</a:t>
              </a:r>
              <a:r>
                <a:rPr lang="en-US" altLang="zh-CN" sz="1400" dirty="0">
                  <a:solidFill>
                    <a:srgbClr val="000000"/>
                  </a:solidFill>
                  <a:latin typeface="Courier New" panose="02070309020205020404" charset="0"/>
                  <a:ea typeface="宋体" panose="02010600030101010101" pitchFamily="2" charset="-122"/>
                  <a:sym typeface="+mn-ea"/>
                </a:rPr>
                <a:t>j</a:t>
              </a:r>
              <a:r>
                <a:rPr lang="zh-CN" altLang="en-US" sz="1400" dirty="0">
                  <a:solidFill>
                    <a:srgbClr val="000000"/>
                  </a:solidFill>
                  <a:latin typeface="Courier New" panose="02070309020205020404" charset="0"/>
                  <a:ea typeface="宋体" panose="02010600030101010101" pitchFamily="2" charset="-122"/>
                  <a:sym typeface="+mn-ea"/>
                </a:rPr>
                <a:t>个分量满足比较运算符</a:t>
              </a:r>
              <a:r>
                <a:rPr lang="el-GR" altLang="zh-CN" sz="1400" dirty="0">
                  <a:solidFill>
                    <a:srgbClr val="000000"/>
                  </a:solidFill>
                  <a:latin typeface="Courier New" panose="02070309020205020404" charset="0"/>
                  <a:ea typeface="宋体" panose="02010600030101010101" pitchFamily="2" charset="-122"/>
                  <a:sym typeface="+mn-ea"/>
                </a:rPr>
                <a:t>θ</a:t>
              </a:r>
              <a:r>
                <a:rPr lang="zh-CN" altLang="en-US" sz="1400" dirty="0">
                  <a:solidFill>
                    <a:srgbClr val="000000"/>
                  </a:solidFill>
                  <a:latin typeface="Courier New" panose="02070309020205020404" charset="0"/>
                  <a:ea typeface="宋体" panose="02010600030101010101" pitchFamily="2" charset="-122"/>
                  <a:sym typeface="+mn-ea"/>
                </a:rPr>
                <a:t>条件。</a:t>
              </a:r>
            </a:p>
            <a:p>
              <a:r>
                <a:rPr lang="zh-CN" altLang="en-US" sz="1400" dirty="0">
                  <a:solidFill>
                    <a:srgbClr val="000000"/>
                  </a:solidFill>
                  <a:latin typeface="Courier New" panose="02070309020205020404" charset="0"/>
                  <a:ea typeface="宋体" panose="02010600030101010101" pitchFamily="2" charset="-122"/>
                  <a:sym typeface="+mn-ea"/>
                </a:rPr>
                <a:t>（</a:t>
              </a:r>
              <a:r>
                <a:rPr lang="en-US" altLang="zh-CN" sz="1400" dirty="0">
                  <a:solidFill>
                    <a:srgbClr val="000000"/>
                  </a:solidFill>
                  <a:latin typeface="Courier New" panose="02070309020205020404" charset="0"/>
                  <a:ea typeface="宋体" panose="02010600030101010101" pitchFamily="2" charset="-122"/>
                  <a:sym typeface="+mn-ea"/>
                </a:rPr>
                <a:t>3</a:t>
              </a:r>
              <a:r>
                <a:rPr lang="zh-CN" altLang="en-US" sz="1400" dirty="0">
                  <a:solidFill>
                    <a:srgbClr val="000000"/>
                  </a:solidFill>
                  <a:latin typeface="Courier New" panose="02070309020205020404" charset="0"/>
                  <a:ea typeface="宋体" panose="02010600030101010101" pitchFamily="2" charset="-122"/>
                  <a:sym typeface="+mn-ea"/>
                </a:rPr>
                <a:t>）</a:t>
              </a:r>
              <a:r>
                <a:rPr lang="en-US" altLang="zh-CN" sz="1400" dirty="0">
                  <a:solidFill>
                    <a:srgbClr val="000000"/>
                  </a:solidFill>
                  <a:latin typeface="Courier New" panose="02070309020205020404" charset="0"/>
                  <a:ea typeface="宋体" panose="02010600030101010101" pitchFamily="2" charset="-122"/>
                  <a:sym typeface="+mn-ea"/>
                </a:rPr>
                <a:t>t[j]</a:t>
              </a:r>
              <a:r>
                <a:rPr lang="el-GR" altLang="zh-CN" sz="1400" dirty="0">
                  <a:solidFill>
                    <a:srgbClr val="000000"/>
                  </a:solidFill>
                  <a:latin typeface="Courier New" panose="02070309020205020404" charset="0"/>
                  <a:ea typeface="宋体" panose="02010600030101010101" pitchFamily="2" charset="-122"/>
                  <a:sym typeface="+mn-ea"/>
                </a:rPr>
                <a:t>θ</a:t>
              </a:r>
              <a:r>
                <a:rPr lang="en-US" altLang="zh-CN" sz="1400" dirty="0">
                  <a:solidFill>
                    <a:srgbClr val="000000"/>
                  </a:solidFill>
                  <a:latin typeface="Courier New" panose="02070309020205020404" charset="0"/>
                  <a:ea typeface="宋体" panose="02010600030101010101" pitchFamily="2" charset="-122"/>
                  <a:sym typeface="+mn-ea"/>
                </a:rPr>
                <a:t>C</a:t>
              </a:r>
              <a:r>
                <a:rPr lang="zh-CN" altLang="en-US" sz="1400" dirty="0">
                  <a:solidFill>
                    <a:srgbClr val="000000"/>
                  </a:solidFill>
                  <a:latin typeface="Courier New" panose="02070309020205020404" charset="0"/>
                  <a:ea typeface="宋体" panose="02010600030101010101" pitchFamily="2" charset="-122"/>
                  <a:sym typeface="+mn-ea"/>
                </a:rPr>
                <a:t>：表示元组</a:t>
              </a:r>
              <a:r>
                <a:rPr lang="en-US" altLang="zh-CN" sz="1400" dirty="0">
                  <a:solidFill>
                    <a:srgbClr val="000000"/>
                  </a:solidFill>
                  <a:latin typeface="Courier New" panose="02070309020205020404" charset="0"/>
                  <a:ea typeface="宋体" panose="02010600030101010101" pitchFamily="2" charset="-122"/>
                  <a:sym typeface="+mn-ea"/>
                </a:rPr>
                <a:t>t</a:t>
              </a:r>
              <a:r>
                <a:rPr lang="zh-CN" altLang="en-US" sz="1400" dirty="0">
                  <a:solidFill>
                    <a:srgbClr val="000000"/>
                  </a:solidFill>
                  <a:latin typeface="Courier New" panose="02070309020205020404" charset="0"/>
                  <a:ea typeface="宋体" panose="02010600030101010101" pitchFamily="2" charset="-122"/>
                  <a:sym typeface="+mn-ea"/>
                </a:rPr>
                <a:t>的第</a:t>
              </a:r>
              <a:r>
                <a:rPr lang="en-US" altLang="zh-CN" sz="1400" dirty="0">
                  <a:solidFill>
                    <a:srgbClr val="000000"/>
                  </a:solidFill>
                  <a:latin typeface="Courier New" panose="02070309020205020404" charset="0"/>
                  <a:ea typeface="宋体" panose="02010600030101010101" pitchFamily="2" charset="-122"/>
                  <a:sym typeface="+mn-ea"/>
                </a:rPr>
                <a:t>j</a:t>
              </a:r>
              <a:r>
                <a:rPr lang="zh-CN" altLang="en-US" sz="1400" dirty="0">
                  <a:solidFill>
                    <a:srgbClr val="000000"/>
                  </a:solidFill>
                  <a:latin typeface="Courier New" panose="02070309020205020404" charset="0"/>
                  <a:ea typeface="宋体" panose="02010600030101010101" pitchFamily="2" charset="-122"/>
                  <a:sym typeface="+mn-ea"/>
                </a:rPr>
                <a:t>个分量与常数</a:t>
              </a:r>
              <a:r>
                <a:rPr lang="en-US" altLang="zh-CN" sz="1400" dirty="0">
                  <a:solidFill>
                    <a:srgbClr val="000000"/>
                  </a:solidFill>
                  <a:latin typeface="Courier New" panose="02070309020205020404" charset="0"/>
                  <a:ea typeface="宋体" panose="02010600030101010101" pitchFamily="2" charset="-122"/>
                  <a:sym typeface="+mn-ea"/>
                </a:rPr>
                <a:t>C</a:t>
              </a:r>
              <a:r>
                <a:rPr lang="zh-CN" altLang="en-US" sz="1400" dirty="0">
                  <a:solidFill>
                    <a:srgbClr val="000000"/>
                  </a:solidFill>
                  <a:latin typeface="Courier New" panose="02070309020205020404" charset="0"/>
                  <a:ea typeface="宋体" panose="02010600030101010101" pitchFamily="2" charset="-122"/>
                  <a:sym typeface="+mn-ea"/>
                </a:rPr>
                <a:t>之间满足比较运算符</a:t>
              </a:r>
              <a:r>
                <a:rPr lang="el-GR" altLang="zh-CN" sz="1400" dirty="0">
                  <a:solidFill>
                    <a:srgbClr val="000000"/>
                  </a:solidFill>
                  <a:latin typeface="Courier New" panose="02070309020205020404" charset="0"/>
                  <a:ea typeface="宋体" panose="02010600030101010101" pitchFamily="2" charset="-122"/>
                  <a:sym typeface="+mn-ea"/>
                </a:rPr>
                <a:t>θ</a:t>
              </a:r>
              <a:r>
                <a:rPr lang="zh-CN" altLang="en-US" sz="1400" dirty="0">
                  <a:solidFill>
                    <a:srgbClr val="000000"/>
                  </a:solidFill>
                  <a:latin typeface="Courier New" panose="02070309020205020404" charset="0"/>
                  <a:ea typeface="宋体" panose="02010600030101010101" pitchFamily="2" charset="-122"/>
                  <a:sym typeface="+mn-ea"/>
                </a:rPr>
                <a:t>条件。</a:t>
              </a:r>
            </a:p>
            <a:p>
              <a:r>
                <a:rPr lang="zh-CN" altLang="en-US" sz="1400" dirty="0">
                  <a:solidFill>
                    <a:srgbClr val="000000"/>
                  </a:solidFill>
                  <a:latin typeface="Courier New" panose="02070309020205020404" charset="0"/>
                  <a:ea typeface="宋体" panose="02010600030101010101" pitchFamily="2" charset="-122"/>
                  <a:sym typeface="+mn-ea"/>
                </a:rPr>
                <a:t>在定义关系演算运算时，可同时定义“自由”元组变量和“约束”元组变量。在一个公式中，一个元组变量的前面如果没有存在量词（∃，</a:t>
              </a:r>
              <a:r>
                <a:rPr lang="en-US" altLang="zh-CN" sz="1400" dirty="0">
                  <a:solidFill>
                    <a:srgbClr val="000000"/>
                  </a:solidFill>
                  <a:latin typeface="Courier New" panose="02070309020205020404" charset="0"/>
                  <a:ea typeface="宋体" panose="02010600030101010101" pitchFamily="2" charset="-122"/>
                  <a:sym typeface="+mn-ea"/>
                </a:rPr>
                <a:t>any</a:t>
              </a:r>
              <a:r>
                <a:rPr lang="zh-CN" altLang="en-US" sz="1400" dirty="0">
                  <a:solidFill>
                    <a:srgbClr val="000000"/>
                  </a:solidFill>
                  <a:latin typeface="Courier New" panose="02070309020205020404" charset="0"/>
                  <a:ea typeface="宋体" panose="02010600030101010101" pitchFamily="2" charset="-122"/>
                  <a:sym typeface="+mn-ea"/>
                </a:rPr>
                <a:t>，存在）或全称量词（∀，</a:t>
              </a:r>
              <a:r>
                <a:rPr lang="en-US" altLang="zh-CN" sz="1400" dirty="0">
                  <a:solidFill>
                    <a:srgbClr val="000000"/>
                  </a:solidFill>
                  <a:latin typeface="Courier New" panose="02070309020205020404" charset="0"/>
                  <a:ea typeface="宋体" panose="02010600030101010101" pitchFamily="2" charset="-122"/>
                  <a:sym typeface="+mn-ea"/>
                </a:rPr>
                <a:t>every</a:t>
              </a:r>
              <a:r>
                <a:rPr lang="zh-CN" altLang="en-US" sz="1400" dirty="0">
                  <a:solidFill>
                    <a:srgbClr val="000000"/>
                  </a:solidFill>
                  <a:latin typeface="Courier New" panose="02070309020205020404" charset="0"/>
                  <a:ea typeface="宋体" panose="02010600030101010101" pitchFamily="2" charset="-122"/>
                  <a:sym typeface="+mn-ea"/>
                </a:rPr>
                <a:t>，任意、所有），则称这个元组变量为自由元组变量，否则称为约束元组变量。</a:t>
              </a:r>
            </a:p>
          </p:txBody>
        </p:sp>
        <p:sp>
          <p:nvSpPr>
            <p:cNvPr id="8" name="矩形 7"/>
            <p:cNvSpPr/>
            <p:nvPr/>
          </p:nvSpPr>
          <p:spPr>
            <a:xfrm>
              <a:off x="1088299" y="4213143"/>
              <a:ext cx="2241974" cy="396145"/>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rgbClr val="000000">
                      <a:lumMod val="65000"/>
                      <a:lumOff val="35000"/>
                    </a:srgbClr>
                  </a:solidFill>
                </a:rPr>
                <a:t>原子公式类型</a:t>
              </a:r>
            </a:p>
          </p:txBody>
        </p:sp>
      </p:grpSp>
    </p:spTree>
    <p:extLst>
      <p:ext uri="{BB962C8B-B14F-4D97-AF65-F5344CB8AC3E}">
        <p14:creationId xmlns:p14="http://schemas.microsoft.com/office/powerpoint/2010/main" val="3884475981"/>
      </p:ext>
    </p:extLst>
  </p:cSld>
  <p:clrMapOvr>
    <a:masterClrMapping/>
  </p:clrMapOvr>
  <p:transition spd="slow">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2646878"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元组关系演算</a:t>
            </a:r>
          </a:p>
        </p:txBody>
      </p:sp>
      <p:sp>
        <p:nvSpPr>
          <p:cNvPr id="137" name="文本框 136"/>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01</a:t>
            </a:r>
            <a:endParaRPr lang="zh-CN" altLang="en-US" sz="2400" b="1" dirty="0">
              <a:solidFill>
                <a:srgbClr val="FFFFFF"/>
              </a:solidFill>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grpSp>
        <p:nvGrpSpPr>
          <p:cNvPr id="6" name="组合 5"/>
          <p:cNvGrpSpPr/>
          <p:nvPr/>
        </p:nvGrpSpPr>
        <p:grpSpPr>
          <a:xfrm>
            <a:off x="1046479" y="1242060"/>
            <a:ext cx="10164279" cy="2907348"/>
            <a:chOff x="1088299" y="4213143"/>
            <a:chExt cx="2241974" cy="2907429"/>
          </a:xfrm>
        </p:grpSpPr>
        <p:sp>
          <p:nvSpPr>
            <p:cNvPr id="7" name="矩形 6"/>
            <p:cNvSpPr/>
            <p:nvPr/>
          </p:nvSpPr>
          <p:spPr>
            <a:xfrm>
              <a:off x="1088299" y="4658290"/>
              <a:ext cx="2166179" cy="2462282"/>
            </a:xfrm>
            <a:prstGeom prst="rect">
              <a:avLst/>
            </a:prstGeom>
          </p:spPr>
          <p:txBody>
            <a:bodyPr wrap="square">
              <a:spAutoFit/>
              <a:scene3d>
                <a:camera prst="orthographicFront"/>
                <a:lightRig rig="threePt" dir="t"/>
              </a:scene3d>
              <a:sp3d contourW="6350"/>
            </a:bodyPr>
            <a:lstStyle/>
            <a:p>
              <a:r>
                <a:rPr lang="zh-CN" altLang="en-US" sz="1400" dirty="0">
                  <a:solidFill>
                    <a:srgbClr val="000000"/>
                  </a:solidFill>
                  <a:latin typeface="Courier New" panose="02070309020205020404" charset="0"/>
                  <a:ea typeface="宋体" panose="02010600030101010101" pitchFamily="2" charset="-122"/>
                  <a:sym typeface="+mn-ea"/>
                </a:rPr>
                <a:t>（</a:t>
              </a:r>
              <a:r>
                <a:rPr lang="en-US" altLang="zh-CN" sz="1400" dirty="0">
                  <a:solidFill>
                    <a:srgbClr val="000000"/>
                  </a:solidFill>
                  <a:latin typeface="Courier New" panose="02070309020205020404" charset="0"/>
                  <a:ea typeface="宋体" panose="02010600030101010101" pitchFamily="2" charset="-122"/>
                  <a:sym typeface="+mn-ea"/>
                </a:rPr>
                <a:t>1</a:t>
              </a:r>
              <a:r>
                <a:rPr lang="zh-CN" altLang="en-US" sz="1400" dirty="0">
                  <a:solidFill>
                    <a:srgbClr val="000000"/>
                  </a:solidFill>
                  <a:latin typeface="Courier New" panose="02070309020205020404" charset="0"/>
                  <a:ea typeface="宋体" panose="02010600030101010101" pitchFamily="2" charset="-122"/>
                  <a:sym typeface="+mn-ea"/>
                </a:rPr>
                <a:t>）每一个原子公式是一个公式。</a:t>
              </a:r>
            </a:p>
            <a:p>
              <a:r>
                <a:rPr lang="zh-CN" altLang="en-US" sz="1400" dirty="0">
                  <a:solidFill>
                    <a:srgbClr val="000000"/>
                  </a:solidFill>
                  <a:latin typeface="Courier New" panose="02070309020205020404" charset="0"/>
                  <a:ea typeface="宋体" panose="02010600030101010101" pitchFamily="2" charset="-122"/>
                  <a:sym typeface="+mn-ea"/>
                </a:rPr>
                <a:t>（</a:t>
              </a:r>
              <a:r>
                <a:rPr lang="en-US" altLang="zh-CN" sz="1400" dirty="0">
                  <a:solidFill>
                    <a:srgbClr val="000000"/>
                  </a:solidFill>
                  <a:latin typeface="Courier New" panose="02070309020205020404" charset="0"/>
                  <a:ea typeface="宋体" panose="02010600030101010101" pitchFamily="2" charset="-122"/>
                  <a:sym typeface="+mn-ea"/>
                </a:rPr>
                <a:t>2</a:t>
              </a:r>
              <a:r>
                <a:rPr lang="zh-CN" altLang="en-US" sz="1400" dirty="0">
                  <a:solidFill>
                    <a:srgbClr val="000000"/>
                  </a:solidFill>
                  <a:latin typeface="Courier New" panose="02070309020205020404" charset="0"/>
                  <a:ea typeface="宋体" panose="02010600030101010101" pitchFamily="2" charset="-122"/>
                  <a:sym typeface="+mn-ea"/>
                </a:rPr>
                <a:t>）如果</a:t>
              </a:r>
              <a:r>
                <a:rPr lang="en-US" altLang="zh-CN" sz="1400" dirty="0">
                  <a:solidFill>
                    <a:srgbClr val="000000"/>
                  </a:solidFill>
                  <a:latin typeface="Courier New" panose="02070309020205020404" charset="0"/>
                  <a:ea typeface="宋体" panose="02010600030101010101" pitchFamily="2" charset="-122"/>
                  <a:sym typeface="+mn-ea"/>
                </a:rPr>
                <a:t>P1</a:t>
              </a:r>
              <a:r>
                <a:rPr lang="zh-CN" altLang="en-US" sz="1400" dirty="0">
                  <a:solidFill>
                    <a:srgbClr val="000000"/>
                  </a:solidFill>
                  <a:latin typeface="Courier New" panose="02070309020205020404" charset="0"/>
                  <a:ea typeface="宋体" panose="02010600030101010101" pitchFamily="2" charset="-122"/>
                  <a:sym typeface="+mn-ea"/>
                </a:rPr>
                <a:t>和</a:t>
              </a:r>
              <a:r>
                <a:rPr lang="en-US" altLang="zh-CN" sz="1400" dirty="0">
                  <a:solidFill>
                    <a:srgbClr val="000000"/>
                  </a:solidFill>
                  <a:latin typeface="Courier New" panose="02070309020205020404" charset="0"/>
                  <a:ea typeface="宋体" panose="02010600030101010101" pitchFamily="2" charset="-122"/>
                  <a:sym typeface="+mn-ea"/>
                </a:rPr>
                <a:t>P2</a:t>
              </a:r>
              <a:r>
                <a:rPr lang="zh-CN" altLang="en-US" sz="1400" dirty="0">
                  <a:solidFill>
                    <a:srgbClr val="000000"/>
                  </a:solidFill>
                  <a:latin typeface="Courier New" panose="02070309020205020404" charset="0"/>
                  <a:ea typeface="宋体" panose="02010600030101010101" pitchFamily="2" charset="-122"/>
                  <a:sym typeface="+mn-ea"/>
                </a:rPr>
                <a:t>是公式，那么</a:t>
              </a:r>
              <a:r>
                <a:rPr lang="en-US" altLang="ko-KR" sz="1400" dirty="0">
                  <a:solidFill>
                    <a:srgbClr val="000000"/>
                  </a:solidFill>
                  <a:latin typeface="Courier New" panose="02070309020205020404" charset="0"/>
                  <a:ea typeface="宋体" panose="02010600030101010101" pitchFamily="2" charset="-122"/>
                  <a:sym typeface="+mn-ea"/>
                </a:rPr>
                <a:t>ᄀ</a:t>
              </a:r>
              <a:r>
                <a:rPr lang="en-US" altLang="zh-CN" sz="1400" dirty="0">
                  <a:solidFill>
                    <a:srgbClr val="000000"/>
                  </a:solidFill>
                  <a:latin typeface="Courier New" panose="02070309020205020404" charset="0"/>
                  <a:ea typeface="宋体" panose="02010600030101010101" pitchFamily="2" charset="-122"/>
                  <a:sym typeface="+mn-ea"/>
                </a:rPr>
                <a:t>P1</a:t>
              </a:r>
              <a:r>
                <a:rPr lang="zh-CN" altLang="en-US" sz="1400" dirty="0">
                  <a:solidFill>
                    <a:srgbClr val="000000"/>
                  </a:solidFill>
                  <a:latin typeface="Courier New" panose="02070309020205020404" charset="0"/>
                  <a:ea typeface="宋体" panose="02010600030101010101" pitchFamily="2" charset="-122"/>
                  <a:sym typeface="+mn-ea"/>
                </a:rPr>
                <a:t>、</a:t>
              </a:r>
              <a:r>
                <a:rPr lang="en-US" altLang="zh-CN" sz="1400" dirty="0">
                  <a:solidFill>
                    <a:srgbClr val="000000"/>
                  </a:solidFill>
                  <a:latin typeface="Courier New" panose="02070309020205020404" charset="0"/>
                  <a:ea typeface="宋体" panose="02010600030101010101" pitchFamily="2" charset="-122"/>
                  <a:sym typeface="+mn-ea"/>
                </a:rPr>
                <a:t>P1∧P2</a:t>
              </a:r>
              <a:r>
                <a:rPr lang="zh-CN" altLang="en-US" sz="1400" dirty="0">
                  <a:solidFill>
                    <a:srgbClr val="000000"/>
                  </a:solidFill>
                  <a:latin typeface="Courier New" panose="02070309020205020404" charset="0"/>
                  <a:ea typeface="宋体" panose="02010600030101010101" pitchFamily="2" charset="-122"/>
                  <a:sym typeface="+mn-ea"/>
                </a:rPr>
                <a:t>、</a:t>
              </a:r>
              <a:r>
                <a:rPr lang="en-US" altLang="zh-CN" sz="1400" dirty="0">
                  <a:solidFill>
                    <a:srgbClr val="000000"/>
                  </a:solidFill>
                  <a:latin typeface="Courier New" panose="02070309020205020404" charset="0"/>
                  <a:ea typeface="宋体" panose="02010600030101010101" pitchFamily="2" charset="-122"/>
                  <a:sym typeface="+mn-ea"/>
                </a:rPr>
                <a:t>P1∨P2</a:t>
              </a:r>
              <a:r>
                <a:rPr lang="zh-CN" altLang="en-US" sz="1400" dirty="0">
                  <a:solidFill>
                    <a:srgbClr val="000000"/>
                  </a:solidFill>
                  <a:latin typeface="Courier New" panose="02070309020205020404" charset="0"/>
                  <a:ea typeface="宋体" panose="02010600030101010101" pitchFamily="2" charset="-122"/>
                  <a:sym typeface="+mn-ea"/>
                </a:rPr>
                <a:t>、</a:t>
              </a:r>
              <a:r>
                <a:rPr lang="en-US" altLang="zh-CN" sz="1400" dirty="0">
                  <a:solidFill>
                    <a:srgbClr val="000000"/>
                  </a:solidFill>
                  <a:latin typeface="Courier New" panose="02070309020205020404" charset="0"/>
                  <a:ea typeface="宋体" panose="02010600030101010101" pitchFamily="2" charset="-122"/>
                  <a:sym typeface="+mn-ea"/>
                </a:rPr>
                <a:t>P1⇒P2</a:t>
              </a:r>
              <a:r>
                <a:rPr lang="zh-CN" altLang="en-US" sz="1400" dirty="0">
                  <a:solidFill>
                    <a:srgbClr val="000000"/>
                  </a:solidFill>
                  <a:latin typeface="Courier New" panose="02070309020205020404" charset="0"/>
                  <a:ea typeface="宋体" panose="02010600030101010101" pitchFamily="2" charset="-122"/>
                  <a:sym typeface="+mn-ea"/>
                </a:rPr>
                <a:t>都是公式，分别表示如下。</a:t>
              </a:r>
            </a:p>
            <a:p>
              <a:r>
                <a:rPr lang="zh-CN" altLang="en-US" sz="1400" dirty="0">
                  <a:solidFill>
                    <a:srgbClr val="000000"/>
                  </a:solidFill>
                  <a:latin typeface="Courier New" panose="02070309020205020404" charset="0"/>
                  <a:ea typeface="宋体" panose="02010600030101010101" pitchFamily="2" charset="-122"/>
                  <a:sym typeface="+mn-ea"/>
                </a:rPr>
                <a:t>	当</a:t>
              </a:r>
              <a:r>
                <a:rPr lang="en-US" altLang="zh-CN" sz="1400" dirty="0">
                  <a:solidFill>
                    <a:srgbClr val="000000"/>
                  </a:solidFill>
                  <a:latin typeface="Courier New" panose="02070309020205020404" charset="0"/>
                  <a:ea typeface="宋体" panose="02010600030101010101" pitchFamily="2" charset="-122"/>
                  <a:sym typeface="+mn-ea"/>
                </a:rPr>
                <a:t>P1</a:t>
              </a:r>
              <a:r>
                <a:rPr lang="zh-CN" altLang="en-US" sz="1400" dirty="0">
                  <a:solidFill>
                    <a:srgbClr val="000000"/>
                  </a:solidFill>
                  <a:latin typeface="Courier New" panose="02070309020205020404" charset="0"/>
                  <a:ea typeface="宋体" panose="02010600030101010101" pitchFamily="2" charset="-122"/>
                  <a:sym typeface="+mn-ea"/>
                </a:rPr>
                <a:t>为真时，则</a:t>
              </a:r>
              <a:r>
                <a:rPr lang="en-US" altLang="ko-KR" sz="1400" dirty="0">
                  <a:solidFill>
                    <a:srgbClr val="000000"/>
                  </a:solidFill>
                  <a:latin typeface="Courier New" panose="02070309020205020404" charset="0"/>
                  <a:ea typeface="宋体" panose="02010600030101010101" pitchFamily="2" charset="-122"/>
                  <a:sym typeface="+mn-ea"/>
                </a:rPr>
                <a:t>ᄀ</a:t>
              </a:r>
              <a:r>
                <a:rPr lang="en-US" altLang="zh-CN" sz="1400" dirty="0">
                  <a:solidFill>
                    <a:srgbClr val="000000"/>
                  </a:solidFill>
                  <a:latin typeface="Courier New" panose="02070309020205020404" charset="0"/>
                  <a:ea typeface="宋体" panose="02010600030101010101" pitchFamily="2" charset="-122"/>
                  <a:sym typeface="+mn-ea"/>
                </a:rPr>
                <a:t>P1</a:t>
              </a:r>
              <a:r>
                <a:rPr lang="zh-CN" altLang="en-US" sz="1400" dirty="0">
                  <a:solidFill>
                    <a:srgbClr val="000000"/>
                  </a:solidFill>
                  <a:latin typeface="Courier New" panose="02070309020205020404" charset="0"/>
                  <a:ea typeface="宋体" panose="02010600030101010101" pitchFamily="2" charset="-122"/>
                  <a:sym typeface="+mn-ea"/>
                </a:rPr>
                <a:t>为假，否则为真。</a:t>
              </a:r>
            </a:p>
            <a:p>
              <a:r>
                <a:rPr lang="zh-CN" altLang="en-US" sz="1400" dirty="0">
                  <a:solidFill>
                    <a:srgbClr val="000000"/>
                  </a:solidFill>
                  <a:latin typeface="Courier New" panose="02070309020205020404" charset="0"/>
                  <a:ea typeface="宋体" panose="02010600030101010101" pitchFamily="2" charset="-122"/>
                  <a:sym typeface="+mn-ea"/>
                </a:rPr>
                <a:t>	当</a:t>
              </a:r>
              <a:r>
                <a:rPr lang="en-US" altLang="zh-CN" sz="1400" dirty="0">
                  <a:solidFill>
                    <a:srgbClr val="000000"/>
                  </a:solidFill>
                  <a:latin typeface="Courier New" panose="02070309020205020404" charset="0"/>
                  <a:ea typeface="宋体" panose="02010600030101010101" pitchFamily="2" charset="-122"/>
                  <a:sym typeface="+mn-ea"/>
                </a:rPr>
                <a:t>P1</a:t>
              </a:r>
              <a:r>
                <a:rPr lang="zh-CN" altLang="en-US" sz="1400" dirty="0">
                  <a:solidFill>
                    <a:srgbClr val="000000"/>
                  </a:solidFill>
                  <a:latin typeface="Courier New" panose="02070309020205020404" charset="0"/>
                  <a:ea typeface="宋体" panose="02010600030101010101" pitchFamily="2" charset="-122"/>
                  <a:sym typeface="+mn-ea"/>
                </a:rPr>
                <a:t>和</a:t>
              </a:r>
              <a:r>
                <a:rPr lang="en-US" altLang="zh-CN" sz="1400" dirty="0">
                  <a:solidFill>
                    <a:srgbClr val="000000"/>
                  </a:solidFill>
                  <a:latin typeface="Courier New" panose="02070309020205020404" charset="0"/>
                  <a:ea typeface="宋体" panose="02010600030101010101" pitchFamily="2" charset="-122"/>
                  <a:sym typeface="+mn-ea"/>
                </a:rPr>
                <a:t>P2</a:t>
              </a:r>
              <a:r>
                <a:rPr lang="zh-CN" altLang="en-US" sz="1400" dirty="0">
                  <a:solidFill>
                    <a:srgbClr val="000000"/>
                  </a:solidFill>
                  <a:latin typeface="Courier New" panose="02070309020205020404" charset="0"/>
                  <a:ea typeface="宋体" panose="02010600030101010101" pitchFamily="2" charset="-122"/>
                  <a:sym typeface="+mn-ea"/>
                </a:rPr>
                <a:t>同时为真时，则</a:t>
              </a:r>
              <a:r>
                <a:rPr lang="en-US" altLang="zh-CN" sz="1400" dirty="0">
                  <a:solidFill>
                    <a:srgbClr val="000000"/>
                  </a:solidFill>
                  <a:latin typeface="Courier New" panose="02070309020205020404" charset="0"/>
                  <a:ea typeface="宋体" panose="02010600030101010101" pitchFamily="2" charset="-122"/>
                  <a:sym typeface="+mn-ea"/>
                </a:rPr>
                <a:t>P1∧P2</a:t>
              </a:r>
              <a:r>
                <a:rPr lang="zh-CN" altLang="en-US" sz="1400" dirty="0">
                  <a:solidFill>
                    <a:srgbClr val="000000"/>
                  </a:solidFill>
                  <a:latin typeface="Courier New" panose="02070309020205020404" charset="0"/>
                  <a:ea typeface="宋体" panose="02010600030101010101" pitchFamily="2" charset="-122"/>
                  <a:sym typeface="+mn-ea"/>
                </a:rPr>
                <a:t>为真，否则为假。</a:t>
              </a:r>
            </a:p>
            <a:p>
              <a:r>
                <a:rPr lang="zh-CN" altLang="en-US" sz="1400" dirty="0">
                  <a:solidFill>
                    <a:srgbClr val="000000"/>
                  </a:solidFill>
                  <a:latin typeface="Courier New" panose="02070309020205020404" charset="0"/>
                  <a:ea typeface="宋体" panose="02010600030101010101" pitchFamily="2" charset="-122"/>
                  <a:sym typeface="+mn-ea"/>
                </a:rPr>
                <a:t>	当</a:t>
              </a:r>
              <a:r>
                <a:rPr lang="en-US" altLang="zh-CN" sz="1400" dirty="0">
                  <a:solidFill>
                    <a:srgbClr val="000000"/>
                  </a:solidFill>
                  <a:latin typeface="Courier New" panose="02070309020205020404" charset="0"/>
                  <a:ea typeface="宋体" panose="02010600030101010101" pitchFamily="2" charset="-122"/>
                  <a:sym typeface="+mn-ea"/>
                </a:rPr>
                <a:t>P1</a:t>
              </a:r>
              <a:r>
                <a:rPr lang="zh-CN" altLang="en-US" sz="1400" dirty="0">
                  <a:solidFill>
                    <a:srgbClr val="000000"/>
                  </a:solidFill>
                  <a:latin typeface="Courier New" panose="02070309020205020404" charset="0"/>
                  <a:ea typeface="宋体" panose="02010600030101010101" pitchFamily="2" charset="-122"/>
                  <a:sym typeface="+mn-ea"/>
                </a:rPr>
                <a:t>和</a:t>
              </a:r>
              <a:r>
                <a:rPr lang="en-US" altLang="zh-CN" sz="1400" dirty="0">
                  <a:solidFill>
                    <a:srgbClr val="000000"/>
                  </a:solidFill>
                  <a:latin typeface="Courier New" panose="02070309020205020404" charset="0"/>
                  <a:ea typeface="宋体" panose="02010600030101010101" pitchFamily="2" charset="-122"/>
                  <a:sym typeface="+mn-ea"/>
                </a:rPr>
                <a:t>P2</a:t>
              </a:r>
              <a:r>
                <a:rPr lang="zh-CN" altLang="en-US" sz="1400" dirty="0">
                  <a:solidFill>
                    <a:srgbClr val="000000"/>
                  </a:solidFill>
                  <a:latin typeface="Courier New" panose="02070309020205020404" charset="0"/>
                  <a:ea typeface="宋体" panose="02010600030101010101" pitchFamily="2" charset="-122"/>
                  <a:sym typeface="+mn-ea"/>
                </a:rPr>
                <a:t>中有一个为真，或同时为真时，则</a:t>
              </a:r>
              <a:r>
                <a:rPr lang="en-US" altLang="zh-CN" sz="1400" dirty="0">
                  <a:solidFill>
                    <a:srgbClr val="000000"/>
                  </a:solidFill>
                  <a:latin typeface="Courier New" panose="02070309020205020404" charset="0"/>
                  <a:ea typeface="宋体" panose="02010600030101010101" pitchFamily="2" charset="-122"/>
                  <a:sym typeface="+mn-ea"/>
                </a:rPr>
                <a:t>P1∨P2</a:t>
              </a:r>
              <a:r>
                <a:rPr lang="zh-CN" altLang="en-US" sz="1400" dirty="0">
                  <a:solidFill>
                    <a:srgbClr val="000000"/>
                  </a:solidFill>
                  <a:latin typeface="Courier New" panose="02070309020205020404" charset="0"/>
                  <a:ea typeface="宋体" panose="02010600030101010101" pitchFamily="2" charset="-122"/>
                  <a:sym typeface="+mn-ea"/>
                </a:rPr>
                <a:t>为真；仅当</a:t>
              </a:r>
              <a:r>
                <a:rPr lang="en-US" altLang="zh-CN" sz="1400" dirty="0">
                  <a:solidFill>
                    <a:srgbClr val="000000"/>
                  </a:solidFill>
                  <a:latin typeface="Courier New" panose="02070309020205020404" charset="0"/>
                  <a:ea typeface="宋体" panose="02010600030101010101" pitchFamily="2" charset="-122"/>
                  <a:sym typeface="+mn-ea"/>
                </a:rPr>
                <a:t>P1</a:t>
              </a:r>
              <a:r>
                <a:rPr lang="zh-CN" altLang="en-US" sz="1400" dirty="0">
                  <a:solidFill>
                    <a:srgbClr val="000000"/>
                  </a:solidFill>
                  <a:latin typeface="Courier New" panose="02070309020205020404" charset="0"/>
                  <a:ea typeface="宋体" panose="02010600030101010101" pitchFamily="2" charset="-122"/>
                  <a:sym typeface="+mn-ea"/>
                </a:rPr>
                <a:t>和</a:t>
              </a:r>
              <a:r>
                <a:rPr lang="en-US" altLang="zh-CN" sz="1400" dirty="0">
                  <a:solidFill>
                    <a:srgbClr val="000000"/>
                  </a:solidFill>
                  <a:latin typeface="Courier New" panose="02070309020205020404" charset="0"/>
                  <a:ea typeface="宋体" panose="02010600030101010101" pitchFamily="2" charset="-122"/>
                  <a:sym typeface="+mn-ea"/>
                </a:rPr>
                <a:t>P2</a:t>
              </a:r>
              <a:r>
                <a:rPr lang="zh-CN" altLang="en-US" sz="1400" dirty="0">
                  <a:solidFill>
                    <a:srgbClr val="000000"/>
                  </a:solidFill>
                  <a:latin typeface="Courier New" panose="02070309020205020404" charset="0"/>
                  <a:ea typeface="宋体" panose="02010600030101010101" pitchFamily="2" charset="-122"/>
                  <a:sym typeface="+mn-ea"/>
                </a:rPr>
                <a:t>同时为假时，</a:t>
              </a:r>
              <a:r>
                <a:rPr lang="en-US" altLang="zh-CN" sz="1400" dirty="0">
                  <a:solidFill>
                    <a:srgbClr val="000000"/>
                  </a:solidFill>
                  <a:latin typeface="Courier New" panose="02070309020205020404" charset="0"/>
                  <a:ea typeface="宋体" panose="02010600030101010101" pitchFamily="2" charset="-122"/>
                  <a:sym typeface="+mn-ea"/>
                </a:rPr>
                <a:t>P1∨P2</a:t>
              </a:r>
              <a:r>
                <a:rPr lang="zh-CN" altLang="en-US" sz="1400" dirty="0">
                  <a:solidFill>
                    <a:srgbClr val="000000"/>
                  </a:solidFill>
                  <a:latin typeface="Courier New" panose="02070309020205020404" charset="0"/>
                  <a:ea typeface="宋体" panose="02010600030101010101" pitchFamily="2" charset="-122"/>
                  <a:sym typeface="+mn-ea"/>
                </a:rPr>
                <a:t>为假。</a:t>
              </a:r>
            </a:p>
            <a:p>
              <a:r>
                <a:rPr lang="zh-CN" altLang="en-US" sz="1400" dirty="0">
                  <a:solidFill>
                    <a:srgbClr val="000000"/>
                  </a:solidFill>
                  <a:latin typeface="Courier New" panose="02070309020205020404" charset="0"/>
                  <a:ea typeface="宋体" panose="02010600030101010101" pitchFamily="2" charset="-122"/>
                  <a:sym typeface="+mn-ea"/>
                </a:rPr>
                <a:t>	当</a:t>
              </a:r>
              <a:r>
                <a:rPr lang="en-US" altLang="zh-CN" sz="1400" dirty="0">
                  <a:solidFill>
                    <a:srgbClr val="000000"/>
                  </a:solidFill>
                  <a:latin typeface="Courier New" panose="02070309020205020404" charset="0"/>
                  <a:ea typeface="宋体" panose="02010600030101010101" pitchFamily="2" charset="-122"/>
                  <a:sym typeface="+mn-ea"/>
                </a:rPr>
                <a:t>P1</a:t>
              </a:r>
              <a:r>
                <a:rPr lang="zh-CN" altLang="en-US" sz="1400" dirty="0">
                  <a:solidFill>
                    <a:srgbClr val="000000"/>
                  </a:solidFill>
                  <a:latin typeface="Courier New" panose="02070309020205020404" charset="0"/>
                  <a:ea typeface="宋体" panose="02010600030101010101" pitchFamily="2" charset="-122"/>
                  <a:sym typeface="+mn-ea"/>
                </a:rPr>
                <a:t>为真，则</a:t>
              </a:r>
              <a:r>
                <a:rPr lang="en-US" altLang="zh-CN" sz="1400" dirty="0">
                  <a:solidFill>
                    <a:srgbClr val="000000"/>
                  </a:solidFill>
                  <a:latin typeface="Courier New" panose="02070309020205020404" charset="0"/>
                  <a:ea typeface="宋体" panose="02010600030101010101" pitchFamily="2" charset="-122"/>
                  <a:sym typeface="+mn-ea"/>
                </a:rPr>
                <a:t>P2</a:t>
              </a:r>
              <a:r>
                <a:rPr lang="zh-CN" altLang="en-US" sz="1400" dirty="0">
                  <a:solidFill>
                    <a:srgbClr val="000000"/>
                  </a:solidFill>
                  <a:latin typeface="Courier New" panose="02070309020205020404" charset="0"/>
                  <a:ea typeface="宋体" panose="02010600030101010101" pitchFamily="2" charset="-122"/>
                  <a:sym typeface="+mn-ea"/>
                </a:rPr>
                <a:t>为真。</a:t>
              </a:r>
            </a:p>
            <a:p>
              <a:r>
                <a:rPr lang="zh-CN" altLang="en-US" sz="1400" dirty="0">
                  <a:solidFill>
                    <a:srgbClr val="000000"/>
                  </a:solidFill>
                  <a:latin typeface="Courier New" panose="02070309020205020404" charset="0"/>
                  <a:ea typeface="宋体" panose="02010600030101010101" pitchFamily="2" charset="-122"/>
                  <a:sym typeface="+mn-ea"/>
                </a:rPr>
                <a:t>（</a:t>
              </a:r>
              <a:r>
                <a:rPr lang="en-US" altLang="zh-CN" sz="1400" dirty="0">
                  <a:solidFill>
                    <a:srgbClr val="000000"/>
                  </a:solidFill>
                  <a:latin typeface="Courier New" panose="02070309020205020404" charset="0"/>
                  <a:ea typeface="宋体" panose="02010600030101010101" pitchFamily="2" charset="-122"/>
                  <a:sym typeface="+mn-ea"/>
                </a:rPr>
                <a:t>3</a:t>
              </a:r>
              <a:r>
                <a:rPr lang="zh-CN" altLang="en-US" sz="1400" dirty="0">
                  <a:solidFill>
                    <a:srgbClr val="000000"/>
                  </a:solidFill>
                  <a:latin typeface="Courier New" panose="02070309020205020404" charset="0"/>
                  <a:ea typeface="宋体" panose="02010600030101010101" pitchFamily="2" charset="-122"/>
                  <a:sym typeface="+mn-ea"/>
                </a:rPr>
                <a:t>）如果</a:t>
              </a:r>
              <a:r>
                <a:rPr lang="en-US" altLang="zh-CN" sz="1400" dirty="0">
                  <a:solidFill>
                    <a:srgbClr val="000000"/>
                  </a:solidFill>
                  <a:latin typeface="Courier New" panose="02070309020205020404" charset="0"/>
                  <a:ea typeface="宋体" panose="02010600030101010101" pitchFamily="2" charset="-122"/>
                  <a:sym typeface="+mn-ea"/>
                </a:rPr>
                <a:t>P1</a:t>
              </a:r>
              <a:r>
                <a:rPr lang="zh-CN" altLang="en-US" sz="1400" dirty="0">
                  <a:solidFill>
                    <a:srgbClr val="000000"/>
                  </a:solidFill>
                  <a:latin typeface="Courier New" panose="02070309020205020404" charset="0"/>
                  <a:ea typeface="宋体" panose="02010600030101010101" pitchFamily="2" charset="-122"/>
                  <a:sym typeface="+mn-ea"/>
                </a:rPr>
                <a:t>是公式，</a:t>
              </a:r>
              <a:r>
                <a:rPr lang="en-US" altLang="zh-CN" sz="1400" dirty="0">
                  <a:solidFill>
                    <a:srgbClr val="000000"/>
                  </a:solidFill>
                  <a:latin typeface="Courier New" panose="02070309020205020404" charset="0"/>
                  <a:ea typeface="宋体" panose="02010600030101010101" pitchFamily="2" charset="-122"/>
                  <a:sym typeface="+mn-ea"/>
                </a:rPr>
                <a:t>s</a:t>
              </a:r>
              <a:r>
                <a:rPr lang="zh-CN" altLang="en-US" sz="1400" dirty="0">
                  <a:solidFill>
                    <a:srgbClr val="000000"/>
                  </a:solidFill>
                  <a:latin typeface="Courier New" panose="02070309020205020404" charset="0"/>
                  <a:ea typeface="宋体" panose="02010600030101010101" pitchFamily="2" charset="-122"/>
                  <a:sym typeface="+mn-ea"/>
                </a:rPr>
                <a:t>是元组变量，那么</a:t>
              </a:r>
              <a:r>
                <a:rPr lang="en-US" altLang="zh-CN" sz="1400" dirty="0">
                  <a:solidFill>
                    <a:srgbClr val="000000"/>
                  </a:solidFill>
                  <a:latin typeface="Courier New" panose="02070309020205020404" charset="0"/>
                  <a:ea typeface="宋体" panose="02010600030101010101" pitchFamily="2" charset="-122"/>
                  <a:sym typeface="+mn-ea"/>
                </a:rPr>
                <a:t>(∃s)(P1)</a:t>
              </a:r>
              <a:r>
                <a:rPr lang="zh-CN" altLang="en-US" sz="1400" dirty="0">
                  <a:solidFill>
                    <a:srgbClr val="000000"/>
                  </a:solidFill>
                  <a:latin typeface="Courier New" panose="02070309020205020404" charset="0"/>
                  <a:ea typeface="宋体" panose="02010600030101010101" pitchFamily="2" charset="-122"/>
                  <a:sym typeface="+mn-ea"/>
                </a:rPr>
                <a:t>也是公式，表示“存在一个元组</a:t>
              </a:r>
              <a:r>
                <a:rPr lang="en-US" altLang="zh-CN" sz="1400" dirty="0">
                  <a:solidFill>
                    <a:srgbClr val="000000"/>
                  </a:solidFill>
                  <a:latin typeface="Courier New" panose="02070309020205020404" charset="0"/>
                  <a:ea typeface="宋体" panose="02010600030101010101" pitchFamily="2" charset="-122"/>
                  <a:sym typeface="+mn-ea"/>
                </a:rPr>
                <a:t>s</a:t>
              </a:r>
              <a:r>
                <a:rPr lang="zh-CN" altLang="en-US" sz="1400" dirty="0">
                  <a:solidFill>
                    <a:srgbClr val="000000"/>
                  </a:solidFill>
                  <a:latin typeface="Courier New" panose="02070309020205020404" charset="0"/>
                  <a:ea typeface="宋体" panose="02010600030101010101" pitchFamily="2" charset="-122"/>
                  <a:sym typeface="+mn-ea"/>
                </a:rPr>
                <a:t>使得公式</a:t>
              </a:r>
              <a:r>
                <a:rPr lang="en-US" altLang="zh-CN" sz="1400" dirty="0">
                  <a:solidFill>
                    <a:srgbClr val="000000"/>
                  </a:solidFill>
                  <a:latin typeface="Courier New" panose="02070309020205020404" charset="0"/>
                  <a:ea typeface="宋体" panose="02010600030101010101" pitchFamily="2" charset="-122"/>
                  <a:sym typeface="+mn-ea"/>
                </a:rPr>
                <a:t>P1</a:t>
              </a:r>
              <a:r>
                <a:rPr lang="zh-CN" altLang="en-US" sz="1400" dirty="0">
                  <a:solidFill>
                    <a:srgbClr val="000000"/>
                  </a:solidFill>
                  <a:latin typeface="Courier New" panose="02070309020205020404" charset="0"/>
                  <a:ea typeface="宋体" panose="02010600030101010101" pitchFamily="2" charset="-122"/>
                  <a:sym typeface="+mn-ea"/>
                </a:rPr>
                <a:t>为真”。</a:t>
              </a:r>
            </a:p>
            <a:p>
              <a:r>
                <a:rPr lang="zh-CN" altLang="en-US" sz="1400" dirty="0">
                  <a:solidFill>
                    <a:srgbClr val="000000"/>
                  </a:solidFill>
                  <a:latin typeface="Courier New" panose="02070309020205020404" charset="0"/>
                  <a:ea typeface="宋体" panose="02010600030101010101" pitchFamily="2" charset="-122"/>
                  <a:sym typeface="+mn-ea"/>
                </a:rPr>
                <a:t>（</a:t>
              </a:r>
              <a:r>
                <a:rPr lang="en-US" altLang="zh-CN" sz="1400" dirty="0">
                  <a:solidFill>
                    <a:srgbClr val="000000"/>
                  </a:solidFill>
                  <a:latin typeface="Courier New" panose="02070309020205020404" charset="0"/>
                  <a:ea typeface="宋体" panose="02010600030101010101" pitchFamily="2" charset="-122"/>
                  <a:sym typeface="+mn-ea"/>
                </a:rPr>
                <a:t>4</a:t>
              </a:r>
              <a:r>
                <a:rPr lang="zh-CN" altLang="en-US" sz="1400" dirty="0">
                  <a:solidFill>
                    <a:srgbClr val="000000"/>
                  </a:solidFill>
                  <a:latin typeface="Courier New" panose="02070309020205020404" charset="0"/>
                  <a:ea typeface="宋体" panose="02010600030101010101" pitchFamily="2" charset="-122"/>
                  <a:sym typeface="+mn-ea"/>
                </a:rPr>
                <a:t>）如果</a:t>
              </a:r>
              <a:r>
                <a:rPr lang="en-US" altLang="zh-CN" sz="1400" dirty="0">
                  <a:solidFill>
                    <a:srgbClr val="000000"/>
                  </a:solidFill>
                  <a:latin typeface="Courier New" panose="02070309020205020404" charset="0"/>
                  <a:ea typeface="宋体" panose="02010600030101010101" pitchFamily="2" charset="-122"/>
                  <a:sym typeface="+mn-ea"/>
                </a:rPr>
                <a:t>P1</a:t>
              </a:r>
              <a:r>
                <a:rPr lang="zh-CN" altLang="en-US" sz="1400" dirty="0">
                  <a:solidFill>
                    <a:srgbClr val="000000"/>
                  </a:solidFill>
                  <a:latin typeface="Courier New" panose="02070309020205020404" charset="0"/>
                  <a:ea typeface="宋体" panose="02010600030101010101" pitchFamily="2" charset="-122"/>
                  <a:sym typeface="+mn-ea"/>
                </a:rPr>
                <a:t>是公式，</a:t>
              </a:r>
              <a:r>
                <a:rPr lang="en-US" altLang="zh-CN" sz="1400" dirty="0">
                  <a:solidFill>
                    <a:srgbClr val="000000"/>
                  </a:solidFill>
                  <a:latin typeface="Courier New" panose="02070309020205020404" charset="0"/>
                  <a:ea typeface="宋体" panose="02010600030101010101" pitchFamily="2" charset="-122"/>
                  <a:sym typeface="+mn-ea"/>
                </a:rPr>
                <a:t>s</a:t>
              </a:r>
              <a:r>
                <a:rPr lang="zh-CN" altLang="en-US" sz="1400" dirty="0">
                  <a:solidFill>
                    <a:srgbClr val="000000"/>
                  </a:solidFill>
                  <a:latin typeface="Courier New" panose="02070309020205020404" charset="0"/>
                  <a:ea typeface="宋体" panose="02010600030101010101" pitchFamily="2" charset="-122"/>
                  <a:sym typeface="+mn-ea"/>
                </a:rPr>
                <a:t>是元组变量，那么</a:t>
              </a:r>
              <a:r>
                <a:rPr lang="en-US" altLang="zh-CN" sz="1400" dirty="0">
                  <a:solidFill>
                    <a:srgbClr val="000000"/>
                  </a:solidFill>
                  <a:latin typeface="Courier New" panose="02070309020205020404" charset="0"/>
                  <a:ea typeface="宋体" panose="02010600030101010101" pitchFamily="2" charset="-122"/>
                  <a:sym typeface="+mn-ea"/>
                </a:rPr>
                <a:t>(∀s)(P1)</a:t>
              </a:r>
              <a:r>
                <a:rPr lang="zh-CN" altLang="en-US" sz="1400" dirty="0">
                  <a:solidFill>
                    <a:srgbClr val="000000"/>
                  </a:solidFill>
                  <a:latin typeface="Courier New" panose="02070309020205020404" charset="0"/>
                  <a:ea typeface="宋体" panose="02010600030101010101" pitchFamily="2" charset="-122"/>
                  <a:sym typeface="+mn-ea"/>
                </a:rPr>
                <a:t>也是公式，表示“对于所有元组</a:t>
              </a:r>
              <a:r>
                <a:rPr lang="en-US" altLang="zh-CN" sz="1400" dirty="0">
                  <a:solidFill>
                    <a:srgbClr val="000000"/>
                  </a:solidFill>
                  <a:latin typeface="Courier New" panose="02070309020205020404" charset="0"/>
                  <a:ea typeface="宋体" panose="02010600030101010101" pitchFamily="2" charset="-122"/>
                  <a:sym typeface="+mn-ea"/>
                </a:rPr>
                <a:t>s</a:t>
              </a:r>
              <a:r>
                <a:rPr lang="zh-CN" altLang="en-US" sz="1400" dirty="0">
                  <a:solidFill>
                    <a:srgbClr val="000000"/>
                  </a:solidFill>
                  <a:latin typeface="Courier New" panose="02070309020205020404" charset="0"/>
                  <a:ea typeface="宋体" panose="02010600030101010101" pitchFamily="2" charset="-122"/>
                  <a:sym typeface="+mn-ea"/>
                </a:rPr>
                <a:t>使得公式</a:t>
              </a:r>
              <a:r>
                <a:rPr lang="en-US" altLang="zh-CN" sz="1400" dirty="0">
                  <a:solidFill>
                    <a:srgbClr val="000000"/>
                  </a:solidFill>
                  <a:latin typeface="Courier New" panose="02070309020205020404" charset="0"/>
                  <a:ea typeface="宋体" panose="02010600030101010101" pitchFamily="2" charset="-122"/>
                  <a:sym typeface="+mn-ea"/>
                </a:rPr>
                <a:t>P1</a:t>
              </a:r>
              <a:r>
                <a:rPr lang="zh-CN" altLang="en-US" sz="1400" dirty="0">
                  <a:solidFill>
                    <a:srgbClr val="000000"/>
                  </a:solidFill>
                  <a:latin typeface="Courier New" panose="02070309020205020404" charset="0"/>
                  <a:ea typeface="宋体" panose="02010600030101010101" pitchFamily="2" charset="-122"/>
                  <a:sym typeface="+mn-ea"/>
                </a:rPr>
                <a:t>为真”。</a:t>
              </a:r>
            </a:p>
            <a:p>
              <a:r>
                <a:rPr lang="zh-CN" altLang="en-US" sz="1400" dirty="0">
                  <a:solidFill>
                    <a:srgbClr val="000000"/>
                  </a:solidFill>
                  <a:latin typeface="Courier New" panose="02070309020205020404" charset="0"/>
                  <a:ea typeface="宋体" panose="02010600030101010101" pitchFamily="2" charset="-122"/>
                  <a:sym typeface="+mn-ea"/>
                </a:rPr>
                <a:t>（</a:t>
              </a:r>
              <a:r>
                <a:rPr lang="en-US" altLang="zh-CN" sz="1400" dirty="0">
                  <a:solidFill>
                    <a:srgbClr val="000000"/>
                  </a:solidFill>
                  <a:latin typeface="Courier New" panose="02070309020205020404" charset="0"/>
                  <a:ea typeface="宋体" panose="02010600030101010101" pitchFamily="2" charset="-122"/>
                  <a:sym typeface="+mn-ea"/>
                </a:rPr>
                <a:t>5</a:t>
              </a:r>
              <a:r>
                <a:rPr lang="zh-CN" altLang="en-US" sz="1400" dirty="0">
                  <a:solidFill>
                    <a:srgbClr val="000000"/>
                  </a:solidFill>
                  <a:latin typeface="Courier New" panose="02070309020205020404" charset="0"/>
                  <a:ea typeface="宋体" panose="02010600030101010101" pitchFamily="2" charset="-122"/>
                  <a:sym typeface="+mn-ea"/>
                </a:rPr>
                <a:t>）公式中的运算符优先级为：比较运算符</a:t>
              </a:r>
              <a:r>
                <a:rPr lang="el-GR" altLang="zh-CN" sz="1400" dirty="0">
                  <a:solidFill>
                    <a:srgbClr val="000000"/>
                  </a:solidFill>
                  <a:latin typeface="Courier New" panose="02070309020205020404" charset="0"/>
                  <a:ea typeface="宋体" panose="02010600030101010101" pitchFamily="2" charset="-122"/>
                  <a:sym typeface="+mn-ea"/>
                </a:rPr>
                <a:t>θ</a:t>
              </a:r>
              <a:r>
                <a:rPr lang="zh-CN" altLang="en-US" sz="1400" dirty="0">
                  <a:solidFill>
                    <a:srgbClr val="000000"/>
                  </a:solidFill>
                  <a:latin typeface="Courier New" panose="02070309020205020404" charset="0"/>
                  <a:ea typeface="宋体" panose="02010600030101010101" pitchFamily="2" charset="-122"/>
                  <a:sym typeface="+mn-ea"/>
                </a:rPr>
                <a:t>最高，量词∃和∀次之，最后依次为逻辑运算符</a:t>
              </a:r>
              <a:r>
                <a:rPr lang="en-US" altLang="ko-KR" sz="1400" dirty="0">
                  <a:solidFill>
                    <a:srgbClr val="000000"/>
                  </a:solidFill>
                  <a:latin typeface="Courier New" panose="02070309020205020404" charset="0"/>
                  <a:ea typeface="宋体" panose="02010600030101010101" pitchFamily="2" charset="-122"/>
                  <a:sym typeface="+mn-ea"/>
                </a:rPr>
                <a:t>ᄀ</a:t>
              </a:r>
              <a:r>
                <a:rPr lang="ko-KR" altLang="en-US" sz="1400" dirty="0">
                  <a:solidFill>
                    <a:srgbClr val="000000"/>
                  </a:solidFill>
                  <a:latin typeface="Courier New" panose="02070309020205020404" charset="0"/>
                  <a:ea typeface="宋体" panose="02010600030101010101" pitchFamily="2" charset="-122"/>
                  <a:sym typeface="+mn-ea"/>
                </a:rPr>
                <a:t>、∧、∨。</a:t>
              </a:r>
              <a:r>
                <a:rPr lang="zh-CN" altLang="en-US" sz="1400" dirty="0">
                  <a:solidFill>
                    <a:srgbClr val="000000"/>
                  </a:solidFill>
                  <a:latin typeface="Courier New" panose="02070309020205020404" charset="0"/>
                  <a:ea typeface="宋体" panose="02010600030101010101" pitchFamily="2" charset="-122"/>
                  <a:sym typeface="+mn-ea"/>
                </a:rPr>
                <a:t>如果有括号，则括号优先级最高。</a:t>
              </a:r>
            </a:p>
            <a:p>
              <a:r>
                <a:rPr lang="zh-CN" altLang="en-US" sz="1400" dirty="0">
                  <a:solidFill>
                    <a:srgbClr val="000000"/>
                  </a:solidFill>
                  <a:latin typeface="Courier New" panose="02070309020205020404" charset="0"/>
                  <a:ea typeface="宋体" panose="02010600030101010101" pitchFamily="2" charset="-122"/>
                  <a:sym typeface="+mn-ea"/>
                </a:rPr>
                <a:t>（</a:t>
              </a:r>
              <a:r>
                <a:rPr lang="en-US" altLang="zh-CN" sz="1400" dirty="0">
                  <a:solidFill>
                    <a:srgbClr val="000000"/>
                  </a:solidFill>
                  <a:latin typeface="Courier New" panose="02070309020205020404" charset="0"/>
                  <a:ea typeface="宋体" panose="02010600030101010101" pitchFamily="2" charset="-122"/>
                  <a:sym typeface="+mn-ea"/>
                </a:rPr>
                <a:t>6</a:t>
              </a:r>
              <a:r>
                <a:rPr lang="zh-CN" altLang="en-US" sz="1400" dirty="0">
                  <a:solidFill>
                    <a:srgbClr val="000000"/>
                  </a:solidFill>
                  <a:latin typeface="Courier New" panose="02070309020205020404" charset="0"/>
                  <a:ea typeface="宋体" panose="02010600030101010101" pitchFamily="2" charset="-122"/>
                  <a:sym typeface="+mn-ea"/>
                </a:rPr>
                <a:t>）公式只能是上述</a:t>
              </a:r>
              <a:r>
                <a:rPr lang="en-US" altLang="zh-CN" sz="1400" dirty="0">
                  <a:solidFill>
                    <a:srgbClr val="000000"/>
                  </a:solidFill>
                  <a:latin typeface="Courier New" panose="02070309020205020404" charset="0"/>
                  <a:ea typeface="宋体" panose="02010600030101010101" pitchFamily="2" charset="-122"/>
                  <a:sym typeface="+mn-ea"/>
                </a:rPr>
                <a:t>5</a:t>
              </a:r>
              <a:r>
                <a:rPr lang="zh-CN" altLang="en-US" sz="1400" dirty="0">
                  <a:solidFill>
                    <a:srgbClr val="000000"/>
                  </a:solidFill>
                  <a:latin typeface="Courier New" panose="02070309020205020404" charset="0"/>
                  <a:ea typeface="宋体" panose="02010600030101010101" pitchFamily="2" charset="-122"/>
                  <a:sym typeface="+mn-ea"/>
                </a:rPr>
                <a:t>种形式，除此之外的形式都不是公式。</a:t>
              </a:r>
            </a:p>
          </p:txBody>
        </p:sp>
        <p:sp>
          <p:nvSpPr>
            <p:cNvPr id="8" name="矩形 7"/>
            <p:cNvSpPr/>
            <p:nvPr/>
          </p:nvSpPr>
          <p:spPr>
            <a:xfrm>
              <a:off x="1088299" y="4213143"/>
              <a:ext cx="2241974" cy="396145"/>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rgbClr val="000000">
                      <a:lumMod val="65000"/>
                      <a:lumOff val="35000"/>
                    </a:srgbClr>
                  </a:solidFill>
                </a:rPr>
                <a:t>公式及公式中递归定义</a:t>
              </a:r>
            </a:p>
          </p:txBody>
        </p:sp>
      </p:grpSp>
    </p:spTree>
    <p:extLst>
      <p:ext uri="{BB962C8B-B14F-4D97-AF65-F5344CB8AC3E}">
        <p14:creationId xmlns:p14="http://schemas.microsoft.com/office/powerpoint/2010/main" val="3491305499"/>
      </p:ext>
    </p:extLst>
  </p:cSld>
  <p:clrMapOvr>
    <a:masterClrMapping/>
  </p:clrMapOvr>
  <p:transition spd="slow">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2646878"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元组关系演算</a:t>
            </a:r>
          </a:p>
        </p:txBody>
      </p:sp>
      <p:sp>
        <p:nvSpPr>
          <p:cNvPr id="137" name="文本框 136"/>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01</a:t>
            </a:r>
            <a:endParaRPr lang="zh-CN" altLang="en-US" sz="2400" b="1" dirty="0">
              <a:solidFill>
                <a:srgbClr val="FFFFFF"/>
              </a:solidFill>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grpSp>
        <p:nvGrpSpPr>
          <p:cNvPr id="6" name="组合 5"/>
          <p:cNvGrpSpPr/>
          <p:nvPr/>
        </p:nvGrpSpPr>
        <p:grpSpPr>
          <a:xfrm>
            <a:off x="1046479" y="1242060"/>
            <a:ext cx="10164279" cy="1183799"/>
            <a:chOff x="1088299" y="4213143"/>
            <a:chExt cx="2241974" cy="1183832"/>
          </a:xfrm>
        </p:grpSpPr>
        <p:sp>
          <p:nvSpPr>
            <p:cNvPr id="7" name="矩形 6"/>
            <p:cNvSpPr/>
            <p:nvPr/>
          </p:nvSpPr>
          <p:spPr>
            <a:xfrm>
              <a:off x="1088299" y="4658290"/>
              <a:ext cx="2166179" cy="738685"/>
            </a:xfrm>
            <a:prstGeom prst="rect">
              <a:avLst/>
            </a:prstGeom>
          </p:spPr>
          <p:txBody>
            <a:bodyPr wrap="square">
              <a:spAutoFit/>
              <a:scene3d>
                <a:camera prst="orthographicFront"/>
                <a:lightRig rig="threePt" dir="t"/>
              </a:scene3d>
              <a:sp3d contourW="6350"/>
            </a:bodyPr>
            <a:lstStyle/>
            <a:p>
              <a:r>
                <a:rPr lang="zh-CN" altLang="en-US" sz="1400" dirty="0">
                  <a:solidFill>
                    <a:srgbClr val="000000"/>
                  </a:solidFill>
                  <a:latin typeface="Courier New" panose="02070309020205020404" charset="0"/>
                  <a:ea typeface="宋体" panose="02010600030101010101" pitchFamily="2" charset="-122"/>
                  <a:sym typeface="+mn-ea"/>
                </a:rPr>
                <a:t>（</a:t>
              </a:r>
              <a:r>
                <a:rPr lang="en-US" altLang="zh-CN" sz="1400" dirty="0">
                  <a:solidFill>
                    <a:srgbClr val="000000"/>
                  </a:solidFill>
                  <a:latin typeface="Courier New" panose="02070309020205020404" charset="0"/>
                  <a:ea typeface="宋体" panose="02010600030101010101" pitchFamily="2" charset="-122"/>
                  <a:sym typeface="+mn-ea"/>
                </a:rPr>
                <a:t>1</a:t>
              </a:r>
              <a:r>
                <a:rPr lang="zh-CN" altLang="en-US" sz="1400" dirty="0">
                  <a:solidFill>
                    <a:srgbClr val="000000"/>
                  </a:solidFill>
                  <a:latin typeface="Courier New" panose="02070309020205020404" charset="0"/>
                  <a:ea typeface="宋体" panose="02010600030101010101" pitchFamily="2" charset="-122"/>
                  <a:sym typeface="+mn-ea"/>
                </a:rPr>
                <a:t>）</a:t>
              </a:r>
              <a:r>
                <a:rPr lang="en-US" altLang="zh-CN" sz="1400" dirty="0">
                  <a:solidFill>
                    <a:srgbClr val="000000"/>
                  </a:solidFill>
                  <a:latin typeface="Courier New" panose="02070309020205020404" charset="0"/>
                  <a:ea typeface="宋体" panose="02010600030101010101" pitchFamily="2" charset="-122"/>
                  <a:sym typeface="+mn-ea"/>
                </a:rPr>
                <a:t>P</a:t>
              </a:r>
              <a:r>
                <a:rPr lang="en-US" altLang="zh-CN" sz="1400" baseline="-25000" dirty="0">
                  <a:solidFill>
                    <a:srgbClr val="000000"/>
                  </a:solidFill>
                  <a:latin typeface="Courier New" panose="02070309020205020404" charset="0"/>
                  <a:ea typeface="宋体" panose="02010600030101010101" pitchFamily="2" charset="-122"/>
                  <a:sym typeface="+mn-ea"/>
                </a:rPr>
                <a:t>1</a:t>
              </a:r>
              <a:r>
                <a:rPr lang="en-US" altLang="zh-CN" sz="1400" dirty="0">
                  <a:solidFill>
                    <a:srgbClr val="000000"/>
                  </a:solidFill>
                  <a:latin typeface="Courier New" panose="02070309020205020404" charset="0"/>
                  <a:ea typeface="宋体" panose="02010600030101010101" pitchFamily="2" charset="-122"/>
                  <a:sym typeface="+mn-ea"/>
                </a:rPr>
                <a:t>∧P</a:t>
              </a:r>
              <a:r>
                <a:rPr lang="en-US" altLang="zh-CN" sz="1400" baseline="-25000" dirty="0">
                  <a:solidFill>
                    <a:srgbClr val="000000"/>
                  </a:solidFill>
                  <a:latin typeface="Courier New" panose="02070309020205020404" charset="0"/>
                  <a:ea typeface="宋体" panose="02010600030101010101" pitchFamily="2" charset="-122"/>
                  <a:sym typeface="+mn-ea"/>
                </a:rPr>
                <a:t>2</a:t>
              </a:r>
              <a:r>
                <a:rPr lang="zh-CN" altLang="en-US" sz="1400" dirty="0">
                  <a:solidFill>
                    <a:srgbClr val="000000"/>
                  </a:solidFill>
                  <a:latin typeface="Courier New" panose="02070309020205020404" charset="0"/>
                  <a:ea typeface="宋体" panose="02010600030101010101" pitchFamily="2" charset="-122"/>
                  <a:sym typeface="+mn-ea"/>
                </a:rPr>
                <a:t>等价于</a:t>
              </a:r>
              <a:r>
                <a:rPr lang="en-US" altLang="ko-KR" sz="1400" dirty="0">
                  <a:solidFill>
                    <a:srgbClr val="000000"/>
                  </a:solidFill>
                  <a:latin typeface="Courier New" panose="02070309020205020404" charset="0"/>
                  <a:ea typeface="宋体" panose="02010600030101010101" pitchFamily="2" charset="-122"/>
                  <a:sym typeface="+mn-ea"/>
                </a:rPr>
                <a:t>ᄀ(ᄀ</a:t>
              </a:r>
              <a:r>
                <a:rPr lang="en-US" altLang="zh-CN" sz="1400" dirty="0">
                  <a:solidFill>
                    <a:srgbClr val="000000"/>
                  </a:solidFill>
                  <a:latin typeface="Courier New" panose="02070309020205020404" charset="0"/>
                  <a:ea typeface="宋体" panose="02010600030101010101" pitchFamily="2" charset="-122"/>
                  <a:sym typeface="+mn-ea"/>
                </a:rPr>
                <a:t>P</a:t>
              </a:r>
              <a:r>
                <a:rPr lang="en-US" altLang="zh-CN" sz="1400" baseline="-25000" dirty="0">
                  <a:solidFill>
                    <a:srgbClr val="000000"/>
                  </a:solidFill>
                  <a:latin typeface="Courier New" panose="02070309020205020404" charset="0"/>
                  <a:ea typeface="宋体" panose="02010600030101010101" pitchFamily="2" charset="-122"/>
                  <a:sym typeface="+mn-ea"/>
                </a:rPr>
                <a:t>1</a:t>
              </a:r>
              <a:r>
                <a:rPr lang="en-US" altLang="zh-CN" sz="1400" dirty="0">
                  <a:solidFill>
                    <a:srgbClr val="000000"/>
                  </a:solidFill>
                  <a:latin typeface="Courier New" panose="02070309020205020404" charset="0"/>
                  <a:ea typeface="宋体" panose="02010600030101010101" pitchFamily="2" charset="-122"/>
                  <a:sym typeface="+mn-ea"/>
                </a:rPr>
                <a:t>∨</a:t>
              </a:r>
              <a:r>
                <a:rPr lang="en-US" altLang="ko-KR" sz="1400" dirty="0">
                  <a:solidFill>
                    <a:srgbClr val="000000"/>
                  </a:solidFill>
                  <a:latin typeface="Courier New" panose="02070309020205020404" charset="0"/>
                  <a:ea typeface="宋体" panose="02010600030101010101" pitchFamily="2" charset="-122"/>
                  <a:sym typeface="+mn-ea"/>
                </a:rPr>
                <a:t>ᄀ</a:t>
              </a:r>
              <a:r>
                <a:rPr lang="en-US" altLang="zh-CN" sz="1400" dirty="0">
                  <a:solidFill>
                    <a:srgbClr val="000000"/>
                  </a:solidFill>
                  <a:latin typeface="Courier New" panose="02070309020205020404" charset="0"/>
                  <a:ea typeface="宋体" panose="02010600030101010101" pitchFamily="2" charset="-122"/>
                  <a:sym typeface="+mn-ea"/>
                </a:rPr>
                <a:t>P</a:t>
              </a:r>
              <a:r>
                <a:rPr lang="en-US" altLang="zh-CN" sz="1400" baseline="-25000" dirty="0">
                  <a:solidFill>
                    <a:srgbClr val="000000"/>
                  </a:solidFill>
                  <a:latin typeface="Courier New" panose="02070309020205020404" charset="0"/>
                  <a:ea typeface="宋体" panose="02010600030101010101" pitchFamily="2" charset="-122"/>
                  <a:sym typeface="+mn-ea"/>
                </a:rPr>
                <a:t>2</a:t>
              </a:r>
              <a:r>
                <a:rPr lang="en-US" altLang="zh-CN" sz="1400" dirty="0">
                  <a:solidFill>
                    <a:srgbClr val="000000"/>
                  </a:solidFill>
                  <a:latin typeface="Courier New" panose="02070309020205020404" charset="0"/>
                  <a:ea typeface="宋体" panose="02010600030101010101" pitchFamily="2" charset="-122"/>
                  <a:sym typeface="+mn-ea"/>
                </a:rPr>
                <a:t>)</a:t>
              </a:r>
              <a:r>
                <a:rPr lang="zh-CN" altLang="en-US" sz="1400" dirty="0">
                  <a:solidFill>
                    <a:srgbClr val="000000"/>
                  </a:solidFill>
                  <a:latin typeface="Courier New" panose="02070309020205020404" charset="0"/>
                  <a:ea typeface="宋体" panose="02010600030101010101" pitchFamily="2" charset="-122"/>
                  <a:sym typeface="+mn-ea"/>
                </a:rPr>
                <a:t>），而</a:t>
              </a:r>
              <a:r>
                <a:rPr lang="en-US" altLang="zh-CN" sz="1400" dirty="0">
                  <a:solidFill>
                    <a:srgbClr val="000000"/>
                  </a:solidFill>
                  <a:latin typeface="Courier New" panose="02070309020205020404" charset="0"/>
                  <a:ea typeface="宋体" panose="02010600030101010101" pitchFamily="2" charset="-122"/>
                  <a:sym typeface="+mn-ea"/>
                </a:rPr>
                <a:t>P</a:t>
              </a:r>
              <a:r>
                <a:rPr lang="en-US" altLang="zh-CN" sz="1400" baseline="-25000" dirty="0">
                  <a:solidFill>
                    <a:srgbClr val="000000"/>
                  </a:solidFill>
                  <a:latin typeface="Courier New" panose="02070309020205020404" charset="0"/>
                  <a:ea typeface="宋体" panose="02010600030101010101" pitchFamily="2" charset="-122"/>
                  <a:sym typeface="+mn-ea"/>
                </a:rPr>
                <a:t>1</a:t>
              </a:r>
              <a:r>
                <a:rPr lang="en-US" altLang="zh-CN" sz="1400" dirty="0">
                  <a:solidFill>
                    <a:srgbClr val="000000"/>
                  </a:solidFill>
                  <a:latin typeface="Courier New" panose="02070309020205020404" charset="0"/>
                  <a:ea typeface="宋体" panose="02010600030101010101" pitchFamily="2" charset="-122"/>
                  <a:sym typeface="+mn-ea"/>
                </a:rPr>
                <a:t>∨P</a:t>
              </a:r>
              <a:r>
                <a:rPr lang="en-US" altLang="zh-CN" sz="1400" baseline="-25000" dirty="0">
                  <a:solidFill>
                    <a:srgbClr val="000000"/>
                  </a:solidFill>
                  <a:latin typeface="Courier New" panose="02070309020205020404" charset="0"/>
                  <a:ea typeface="宋体" panose="02010600030101010101" pitchFamily="2" charset="-122"/>
                  <a:sym typeface="+mn-ea"/>
                </a:rPr>
                <a:t>2</a:t>
              </a:r>
              <a:r>
                <a:rPr lang="zh-CN" altLang="en-US" sz="1400" dirty="0">
                  <a:solidFill>
                    <a:srgbClr val="000000"/>
                  </a:solidFill>
                  <a:latin typeface="Courier New" panose="02070309020205020404" charset="0"/>
                  <a:ea typeface="宋体" panose="02010600030101010101" pitchFamily="2" charset="-122"/>
                  <a:sym typeface="+mn-ea"/>
                </a:rPr>
                <a:t>等价于</a:t>
              </a:r>
              <a:r>
                <a:rPr lang="en-US" altLang="ko-KR" sz="1400" dirty="0">
                  <a:solidFill>
                    <a:srgbClr val="000000"/>
                  </a:solidFill>
                  <a:latin typeface="Courier New" panose="02070309020205020404" charset="0"/>
                  <a:ea typeface="宋体" panose="02010600030101010101" pitchFamily="2" charset="-122"/>
                  <a:sym typeface="+mn-ea"/>
                </a:rPr>
                <a:t>ᄀ(ᄀ</a:t>
              </a:r>
              <a:r>
                <a:rPr lang="en-US" altLang="zh-CN" sz="1400" dirty="0">
                  <a:solidFill>
                    <a:srgbClr val="000000"/>
                  </a:solidFill>
                  <a:latin typeface="Courier New" panose="02070309020205020404" charset="0"/>
                  <a:ea typeface="宋体" panose="02010600030101010101" pitchFamily="2" charset="-122"/>
                  <a:sym typeface="+mn-ea"/>
                </a:rPr>
                <a:t>P</a:t>
              </a:r>
              <a:r>
                <a:rPr lang="en-US" altLang="zh-CN" sz="1400" baseline="-25000" dirty="0">
                  <a:solidFill>
                    <a:srgbClr val="000000"/>
                  </a:solidFill>
                  <a:latin typeface="Courier New" panose="02070309020205020404" charset="0"/>
                  <a:ea typeface="宋体" panose="02010600030101010101" pitchFamily="2" charset="-122"/>
                  <a:sym typeface="+mn-ea"/>
                </a:rPr>
                <a:t>1</a:t>
              </a:r>
              <a:r>
                <a:rPr lang="en-US" altLang="zh-CN" sz="1400" dirty="0">
                  <a:solidFill>
                    <a:srgbClr val="000000"/>
                  </a:solidFill>
                  <a:latin typeface="Courier New" panose="02070309020205020404" charset="0"/>
                  <a:ea typeface="宋体" panose="02010600030101010101" pitchFamily="2" charset="-122"/>
                  <a:sym typeface="+mn-ea"/>
                </a:rPr>
                <a:t>∧</a:t>
              </a:r>
              <a:r>
                <a:rPr lang="en-US" altLang="ko-KR" sz="1400" dirty="0">
                  <a:solidFill>
                    <a:srgbClr val="000000"/>
                  </a:solidFill>
                  <a:latin typeface="Courier New" panose="02070309020205020404" charset="0"/>
                  <a:ea typeface="宋体" panose="02010600030101010101" pitchFamily="2" charset="-122"/>
                  <a:sym typeface="+mn-ea"/>
                </a:rPr>
                <a:t>ᄀ</a:t>
              </a:r>
              <a:r>
                <a:rPr lang="en-US" altLang="zh-CN" sz="1400" dirty="0">
                  <a:solidFill>
                    <a:srgbClr val="000000"/>
                  </a:solidFill>
                  <a:latin typeface="Courier New" panose="02070309020205020404" charset="0"/>
                  <a:ea typeface="宋体" panose="02010600030101010101" pitchFamily="2" charset="-122"/>
                  <a:sym typeface="+mn-ea"/>
                </a:rPr>
                <a:t>P</a:t>
              </a:r>
              <a:r>
                <a:rPr lang="en-US" altLang="zh-CN" sz="1400" baseline="-25000" dirty="0">
                  <a:solidFill>
                    <a:srgbClr val="000000"/>
                  </a:solidFill>
                  <a:latin typeface="Courier New" panose="02070309020205020404" charset="0"/>
                  <a:ea typeface="宋体" panose="02010600030101010101" pitchFamily="2" charset="-122"/>
                  <a:sym typeface="+mn-ea"/>
                </a:rPr>
                <a:t>2</a:t>
              </a:r>
              <a:r>
                <a:rPr lang="en-US" altLang="zh-CN" sz="1400" dirty="0">
                  <a:solidFill>
                    <a:srgbClr val="000000"/>
                  </a:solidFill>
                  <a:latin typeface="Courier New" panose="02070309020205020404" charset="0"/>
                  <a:ea typeface="宋体" panose="02010600030101010101" pitchFamily="2" charset="-122"/>
                  <a:sym typeface="+mn-ea"/>
                </a:rPr>
                <a:t>)</a:t>
              </a:r>
              <a:r>
                <a:rPr lang="zh-CN" altLang="en-US" sz="1400" dirty="0">
                  <a:solidFill>
                    <a:srgbClr val="000000"/>
                  </a:solidFill>
                  <a:latin typeface="Courier New" panose="02070309020205020404" charset="0"/>
                  <a:ea typeface="宋体" panose="02010600030101010101" pitchFamily="2" charset="-122"/>
                  <a:sym typeface="+mn-ea"/>
                </a:rPr>
                <a:t>。</a:t>
              </a:r>
            </a:p>
            <a:p>
              <a:r>
                <a:rPr lang="zh-CN" altLang="en-US" sz="1400" dirty="0">
                  <a:solidFill>
                    <a:srgbClr val="000000"/>
                  </a:solidFill>
                  <a:latin typeface="Courier New" panose="02070309020205020404" charset="0"/>
                  <a:ea typeface="宋体" panose="02010600030101010101" pitchFamily="2" charset="-122"/>
                  <a:sym typeface="+mn-ea"/>
                </a:rPr>
                <a:t>（</a:t>
              </a:r>
              <a:r>
                <a:rPr lang="en-US" altLang="zh-CN" sz="1400" dirty="0">
                  <a:solidFill>
                    <a:srgbClr val="000000"/>
                  </a:solidFill>
                  <a:latin typeface="Courier New" panose="02070309020205020404" charset="0"/>
                  <a:ea typeface="宋体" panose="02010600030101010101" pitchFamily="2" charset="-122"/>
                  <a:sym typeface="+mn-ea"/>
                </a:rPr>
                <a:t>2</a:t>
              </a:r>
              <a:r>
                <a:rPr lang="zh-CN" altLang="en-US" sz="1400" dirty="0">
                  <a:solidFill>
                    <a:srgbClr val="000000"/>
                  </a:solidFill>
                  <a:latin typeface="Courier New" panose="02070309020205020404" charset="0"/>
                  <a:ea typeface="宋体" panose="02010600030101010101" pitchFamily="2" charset="-122"/>
                  <a:sym typeface="+mn-ea"/>
                </a:rPr>
                <a:t>）</a:t>
              </a:r>
              <a:r>
                <a:rPr lang="en-US" altLang="zh-CN" sz="1400" dirty="0">
                  <a:solidFill>
                    <a:srgbClr val="000000"/>
                  </a:solidFill>
                  <a:latin typeface="Courier New" panose="02070309020205020404" charset="0"/>
                  <a:ea typeface="宋体" panose="02010600030101010101" pitchFamily="2" charset="-122"/>
                  <a:sym typeface="+mn-ea"/>
                </a:rPr>
                <a:t>(∀s)(P</a:t>
              </a:r>
              <a:r>
                <a:rPr lang="en-US" altLang="zh-CN" sz="1400" baseline="-25000" dirty="0">
                  <a:solidFill>
                    <a:srgbClr val="000000"/>
                  </a:solidFill>
                  <a:latin typeface="Courier New" panose="02070309020205020404" charset="0"/>
                  <a:ea typeface="宋体" panose="02010600030101010101" pitchFamily="2" charset="-122"/>
                  <a:sym typeface="+mn-ea"/>
                </a:rPr>
                <a:t>1</a:t>
              </a:r>
              <a:r>
                <a:rPr lang="en-US" altLang="zh-CN" sz="1400" dirty="0">
                  <a:solidFill>
                    <a:srgbClr val="000000"/>
                  </a:solidFill>
                  <a:latin typeface="Courier New" panose="02070309020205020404" charset="0"/>
                  <a:ea typeface="宋体" panose="02010600030101010101" pitchFamily="2" charset="-122"/>
                  <a:sym typeface="+mn-ea"/>
                </a:rPr>
                <a:t>(s))</a:t>
              </a:r>
              <a:r>
                <a:rPr lang="zh-CN" altLang="en-US" sz="1400" dirty="0">
                  <a:solidFill>
                    <a:srgbClr val="000000"/>
                  </a:solidFill>
                  <a:latin typeface="Courier New" panose="02070309020205020404" charset="0"/>
                  <a:ea typeface="宋体" panose="02010600030101010101" pitchFamily="2" charset="-122"/>
                  <a:sym typeface="+mn-ea"/>
                </a:rPr>
                <a:t>等价于</a:t>
              </a:r>
              <a:r>
                <a:rPr lang="en-US" altLang="ko-KR" sz="1400" dirty="0">
                  <a:solidFill>
                    <a:srgbClr val="000000"/>
                  </a:solidFill>
                  <a:latin typeface="Courier New" panose="02070309020205020404" charset="0"/>
                  <a:ea typeface="宋体" panose="02010600030101010101" pitchFamily="2" charset="-122"/>
                  <a:sym typeface="+mn-ea"/>
                </a:rPr>
                <a:t>ᄀ(∃</a:t>
              </a:r>
              <a:r>
                <a:rPr lang="en-US" altLang="zh-CN" sz="1400" dirty="0">
                  <a:solidFill>
                    <a:srgbClr val="000000"/>
                  </a:solidFill>
                  <a:latin typeface="Courier New" panose="02070309020205020404" charset="0"/>
                  <a:ea typeface="宋体" panose="02010600030101010101" pitchFamily="2" charset="-122"/>
                  <a:sym typeface="+mn-ea"/>
                </a:rPr>
                <a:t>s)(</a:t>
              </a:r>
              <a:r>
                <a:rPr lang="en-US" altLang="ko-KR" sz="1400" dirty="0">
                  <a:solidFill>
                    <a:srgbClr val="000000"/>
                  </a:solidFill>
                  <a:latin typeface="Courier New" panose="02070309020205020404" charset="0"/>
                  <a:ea typeface="宋体" panose="02010600030101010101" pitchFamily="2" charset="-122"/>
                  <a:sym typeface="+mn-ea"/>
                </a:rPr>
                <a:t>ᄀ</a:t>
              </a:r>
              <a:r>
                <a:rPr lang="en-US" altLang="zh-CN" sz="1400" dirty="0">
                  <a:solidFill>
                    <a:srgbClr val="000000"/>
                  </a:solidFill>
                  <a:latin typeface="Courier New" panose="02070309020205020404" charset="0"/>
                  <a:ea typeface="宋体" panose="02010600030101010101" pitchFamily="2" charset="-122"/>
                  <a:sym typeface="+mn-ea"/>
                </a:rPr>
                <a:t>P</a:t>
              </a:r>
              <a:r>
                <a:rPr lang="en-US" altLang="zh-CN" sz="1400" baseline="-25000" dirty="0">
                  <a:solidFill>
                    <a:srgbClr val="000000"/>
                  </a:solidFill>
                  <a:latin typeface="Courier New" panose="02070309020205020404" charset="0"/>
                  <a:ea typeface="宋体" panose="02010600030101010101" pitchFamily="2" charset="-122"/>
                  <a:sym typeface="+mn-ea"/>
                </a:rPr>
                <a:t>1</a:t>
              </a:r>
              <a:r>
                <a:rPr lang="en-US" altLang="zh-CN" sz="1400" dirty="0">
                  <a:solidFill>
                    <a:srgbClr val="000000"/>
                  </a:solidFill>
                  <a:latin typeface="Courier New" panose="02070309020205020404" charset="0"/>
                  <a:ea typeface="宋体" panose="02010600030101010101" pitchFamily="2" charset="-122"/>
                  <a:sym typeface="+mn-ea"/>
                </a:rPr>
                <a:t>(s))</a:t>
              </a:r>
              <a:r>
                <a:rPr lang="zh-CN" altLang="en-US" sz="1400" dirty="0">
                  <a:solidFill>
                    <a:srgbClr val="000000"/>
                  </a:solidFill>
                  <a:latin typeface="Courier New" panose="02070309020205020404" charset="0"/>
                  <a:ea typeface="宋体" panose="02010600030101010101" pitchFamily="2" charset="-122"/>
                  <a:sym typeface="+mn-ea"/>
                </a:rPr>
                <a:t>，而</a:t>
              </a:r>
              <a:r>
                <a:rPr lang="en-US" altLang="zh-CN" sz="1400" dirty="0">
                  <a:solidFill>
                    <a:srgbClr val="000000"/>
                  </a:solidFill>
                  <a:latin typeface="Courier New" panose="02070309020205020404" charset="0"/>
                  <a:ea typeface="宋体" panose="02010600030101010101" pitchFamily="2" charset="-122"/>
                  <a:sym typeface="+mn-ea"/>
                </a:rPr>
                <a:t>(∃S)(P</a:t>
              </a:r>
              <a:r>
                <a:rPr lang="en-US" altLang="zh-CN" sz="1400" baseline="-25000" dirty="0">
                  <a:solidFill>
                    <a:srgbClr val="000000"/>
                  </a:solidFill>
                  <a:latin typeface="Courier New" panose="02070309020205020404" charset="0"/>
                  <a:ea typeface="宋体" panose="02010600030101010101" pitchFamily="2" charset="-122"/>
                  <a:sym typeface="+mn-ea"/>
                </a:rPr>
                <a:t>1</a:t>
              </a:r>
              <a:r>
                <a:rPr lang="en-US" altLang="zh-CN" sz="1400" dirty="0">
                  <a:solidFill>
                    <a:srgbClr val="000000"/>
                  </a:solidFill>
                  <a:latin typeface="Courier New" panose="02070309020205020404" charset="0"/>
                  <a:ea typeface="宋体" panose="02010600030101010101" pitchFamily="2" charset="-122"/>
                  <a:sym typeface="+mn-ea"/>
                </a:rPr>
                <a:t>(s))</a:t>
              </a:r>
              <a:r>
                <a:rPr lang="zh-CN" altLang="en-US" sz="1400" dirty="0">
                  <a:solidFill>
                    <a:srgbClr val="000000"/>
                  </a:solidFill>
                  <a:latin typeface="Courier New" panose="02070309020205020404" charset="0"/>
                  <a:ea typeface="宋体" panose="02010600030101010101" pitchFamily="2" charset="-122"/>
                  <a:sym typeface="+mn-ea"/>
                </a:rPr>
                <a:t>等价于</a:t>
              </a:r>
              <a:r>
                <a:rPr lang="en-US" altLang="ko-KR" sz="1400" dirty="0">
                  <a:solidFill>
                    <a:srgbClr val="000000"/>
                  </a:solidFill>
                  <a:latin typeface="Courier New" panose="02070309020205020404" charset="0"/>
                  <a:ea typeface="宋体" panose="02010600030101010101" pitchFamily="2" charset="-122"/>
                  <a:sym typeface="+mn-ea"/>
                </a:rPr>
                <a:t>ᄀ(∀</a:t>
              </a:r>
              <a:r>
                <a:rPr lang="en-US" altLang="zh-CN" sz="1400" dirty="0">
                  <a:solidFill>
                    <a:srgbClr val="000000"/>
                  </a:solidFill>
                  <a:latin typeface="Courier New" panose="02070309020205020404" charset="0"/>
                  <a:ea typeface="宋体" panose="02010600030101010101" pitchFamily="2" charset="-122"/>
                  <a:sym typeface="+mn-ea"/>
                </a:rPr>
                <a:t>s)(</a:t>
              </a:r>
              <a:r>
                <a:rPr lang="en-US" altLang="ko-KR" sz="1400" dirty="0">
                  <a:solidFill>
                    <a:srgbClr val="000000"/>
                  </a:solidFill>
                  <a:latin typeface="Courier New" panose="02070309020205020404" charset="0"/>
                  <a:ea typeface="宋体" panose="02010600030101010101" pitchFamily="2" charset="-122"/>
                  <a:sym typeface="+mn-ea"/>
                </a:rPr>
                <a:t>ᄀ</a:t>
              </a:r>
              <a:r>
                <a:rPr lang="en-US" altLang="zh-CN" sz="1400" dirty="0">
                  <a:solidFill>
                    <a:srgbClr val="000000"/>
                  </a:solidFill>
                  <a:latin typeface="Courier New" panose="02070309020205020404" charset="0"/>
                  <a:ea typeface="宋体" panose="02010600030101010101" pitchFamily="2" charset="-122"/>
                  <a:sym typeface="+mn-ea"/>
                </a:rPr>
                <a:t>P</a:t>
              </a:r>
              <a:r>
                <a:rPr lang="en-US" altLang="zh-CN" sz="1400" baseline="-25000" dirty="0">
                  <a:solidFill>
                    <a:srgbClr val="000000"/>
                  </a:solidFill>
                  <a:latin typeface="Courier New" panose="02070309020205020404" charset="0"/>
                  <a:ea typeface="宋体" panose="02010600030101010101" pitchFamily="2" charset="-122"/>
                  <a:sym typeface="+mn-ea"/>
                </a:rPr>
                <a:t>1</a:t>
              </a:r>
              <a:r>
                <a:rPr lang="en-US" altLang="zh-CN" sz="1400" dirty="0">
                  <a:solidFill>
                    <a:srgbClr val="000000"/>
                  </a:solidFill>
                  <a:latin typeface="Courier New" panose="02070309020205020404" charset="0"/>
                  <a:ea typeface="宋体" panose="02010600030101010101" pitchFamily="2" charset="-122"/>
                  <a:sym typeface="+mn-ea"/>
                </a:rPr>
                <a:t>(s))</a:t>
              </a:r>
              <a:r>
                <a:rPr lang="zh-CN" altLang="en-US" sz="1400" dirty="0">
                  <a:solidFill>
                    <a:srgbClr val="000000"/>
                  </a:solidFill>
                  <a:latin typeface="Courier New" panose="02070309020205020404" charset="0"/>
                  <a:ea typeface="宋体" panose="02010600030101010101" pitchFamily="2" charset="-122"/>
                  <a:sym typeface="+mn-ea"/>
                </a:rPr>
                <a:t>。</a:t>
              </a:r>
            </a:p>
            <a:p>
              <a:r>
                <a:rPr lang="zh-CN" altLang="en-US" sz="1400" dirty="0">
                  <a:solidFill>
                    <a:srgbClr val="000000"/>
                  </a:solidFill>
                  <a:latin typeface="Courier New" panose="02070309020205020404" charset="0"/>
                  <a:ea typeface="宋体" panose="02010600030101010101" pitchFamily="2" charset="-122"/>
                  <a:sym typeface="+mn-ea"/>
                </a:rPr>
                <a:t>（</a:t>
              </a:r>
              <a:r>
                <a:rPr lang="en-US" altLang="zh-CN" sz="1400" dirty="0">
                  <a:solidFill>
                    <a:srgbClr val="000000"/>
                  </a:solidFill>
                  <a:latin typeface="Courier New" panose="02070309020205020404" charset="0"/>
                  <a:ea typeface="宋体" panose="02010600030101010101" pitchFamily="2" charset="-122"/>
                  <a:sym typeface="+mn-ea"/>
                </a:rPr>
                <a:t>3</a:t>
              </a:r>
              <a:r>
                <a:rPr lang="zh-CN" altLang="en-US" sz="1400" dirty="0">
                  <a:solidFill>
                    <a:srgbClr val="000000"/>
                  </a:solidFill>
                  <a:latin typeface="Courier New" panose="02070309020205020404" charset="0"/>
                  <a:ea typeface="宋体" panose="02010600030101010101" pitchFamily="2" charset="-122"/>
                  <a:sym typeface="+mn-ea"/>
                </a:rPr>
                <a:t>）</a:t>
              </a:r>
              <a:r>
                <a:rPr lang="en-US" altLang="zh-CN" sz="1400" dirty="0">
                  <a:solidFill>
                    <a:srgbClr val="000000"/>
                  </a:solidFill>
                  <a:latin typeface="Courier New" panose="02070309020205020404" charset="0"/>
                  <a:ea typeface="宋体" panose="02010600030101010101" pitchFamily="2" charset="-122"/>
                  <a:sym typeface="+mn-ea"/>
                </a:rPr>
                <a:t>P1⇒P2</a:t>
              </a:r>
              <a:r>
                <a:rPr lang="zh-CN" altLang="en-US" sz="1400" dirty="0">
                  <a:solidFill>
                    <a:srgbClr val="000000"/>
                  </a:solidFill>
                  <a:latin typeface="Courier New" panose="02070309020205020404" charset="0"/>
                  <a:ea typeface="宋体" panose="02010600030101010101" pitchFamily="2" charset="-122"/>
                  <a:sym typeface="+mn-ea"/>
                </a:rPr>
                <a:t>等价于</a:t>
              </a:r>
              <a:r>
                <a:rPr lang="en-US" altLang="ko-KR" sz="1400" dirty="0">
                  <a:solidFill>
                    <a:srgbClr val="000000"/>
                  </a:solidFill>
                  <a:latin typeface="Courier New" panose="02070309020205020404" charset="0"/>
                  <a:ea typeface="宋体" panose="02010600030101010101" pitchFamily="2" charset="-122"/>
                  <a:sym typeface="+mn-ea"/>
                </a:rPr>
                <a:t>ᄀ</a:t>
              </a:r>
              <a:r>
                <a:rPr lang="en-US" altLang="zh-CN" sz="1400" dirty="0">
                  <a:solidFill>
                    <a:srgbClr val="000000"/>
                  </a:solidFill>
                  <a:latin typeface="Courier New" panose="02070309020205020404" charset="0"/>
                  <a:ea typeface="宋体" panose="02010600030101010101" pitchFamily="2" charset="-122"/>
                  <a:sym typeface="+mn-ea"/>
                </a:rPr>
                <a:t>P</a:t>
              </a:r>
              <a:r>
                <a:rPr lang="en-US" altLang="zh-CN" sz="1400" baseline="-25000" dirty="0">
                  <a:solidFill>
                    <a:srgbClr val="000000"/>
                  </a:solidFill>
                  <a:latin typeface="Courier New" panose="02070309020205020404" charset="0"/>
                  <a:ea typeface="宋体" panose="02010600030101010101" pitchFamily="2" charset="-122"/>
                  <a:sym typeface="+mn-ea"/>
                </a:rPr>
                <a:t>1</a:t>
              </a:r>
              <a:r>
                <a:rPr lang="en-US" altLang="zh-CN" sz="1400" dirty="0">
                  <a:solidFill>
                    <a:srgbClr val="000000"/>
                  </a:solidFill>
                  <a:latin typeface="Courier New" panose="02070309020205020404" charset="0"/>
                  <a:ea typeface="宋体" panose="02010600030101010101" pitchFamily="2" charset="-122"/>
                  <a:sym typeface="+mn-ea"/>
                </a:rPr>
                <a:t>∨P</a:t>
              </a:r>
              <a:r>
                <a:rPr lang="en-US" altLang="zh-CN" sz="1400" baseline="-25000" dirty="0">
                  <a:solidFill>
                    <a:srgbClr val="000000"/>
                  </a:solidFill>
                  <a:latin typeface="Courier New" panose="02070309020205020404" charset="0"/>
                  <a:ea typeface="宋体" panose="02010600030101010101" pitchFamily="2" charset="-122"/>
                  <a:sym typeface="+mn-ea"/>
                </a:rPr>
                <a:t>2</a:t>
              </a:r>
              <a:r>
                <a:rPr lang="zh-CN" altLang="en-US" sz="1400" dirty="0">
                  <a:solidFill>
                    <a:srgbClr val="000000"/>
                  </a:solidFill>
                  <a:latin typeface="Courier New" panose="02070309020205020404" charset="0"/>
                  <a:ea typeface="宋体" panose="02010600030101010101" pitchFamily="2" charset="-122"/>
                  <a:sym typeface="+mn-ea"/>
                </a:rPr>
                <a:t>。</a:t>
              </a:r>
            </a:p>
          </p:txBody>
        </p:sp>
        <p:sp>
          <p:nvSpPr>
            <p:cNvPr id="8" name="矩形 7"/>
            <p:cNvSpPr/>
            <p:nvPr/>
          </p:nvSpPr>
          <p:spPr>
            <a:xfrm>
              <a:off x="1088299" y="4213143"/>
              <a:ext cx="2241974" cy="396145"/>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rgbClr val="000000">
                      <a:lumMod val="65000"/>
                      <a:lumOff val="35000"/>
                    </a:srgbClr>
                  </a:solidFill>
                </a:rPr>
                <a:t>关系演算等价规则</a:t>
              </a:r>
            </a:p>
          </p:txBody>
        </p:sp>
      </p:grpSp>
    </p:spTree>
    <p:extLst>
      <p:ext uri="{BB962C8B-B14F-4D97-AF65-F5344CB8AC3E}">
        <p14:creationId xmlns:p14="http://schemas.microsoft.com/office/powerpoint/2010/main" val="1892089547"/>
      </p:ext>
    </p:ext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图片占位符 38"/>
          <p:cNvPicPr>
            <a:picLocks noGrp="1" noChangeAspect="1"/>
          </p:cNvPicPr>
          <p:nvPr>
            <p:ph type="pic" sz="quarter" idx="10"/>
          </p:nvPr>
        </p:nvPicPr>
        <p:blipFill>
          <a:blip r:embed="rId4" cstate="screen"/>
          <a:srcRect/>
          <a:stretch>
            <a:fillRect/>
          </a:stretch>
        </p:blipFill>
        <p:spPr/>
      </p:pic>
      <p:sp>
        <p:nvSpPr>
          <p:cNvPr id="7" name="矩形: 圆角 6"/>
          <p:cNvSpPr/>
          <p:nvPr/>
        </p:nvSpPr>
        <p:spPr>
          <a:xfrm rot="2700000">
            <a:off x="1284923" y="1254233"/>
            <a:ext cx="1668167" cy="1668167"/>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形状 23"/>
          <p:cNvSpPr/>
          <p:nvPr/>
        </p:nvSpPr>
        <p:spPr>
          <a:xfrm rot="2700000">
            <a:off x="4687212" y="-1348712"/>
            <a:ext cx="2717656" cy="2717656"/>
          </a:xfrm>
          <a:custGeom>
            <a:avLst/>
            <a:gdLst>
              <a:gd name="connsiteX0" fmla="*/ 0 w 2717656"/>
              <a:gd name="connsiteY0" fmla="*/ 2703351 h 2717656"/>
              <a:gd name="connsiteX1" fmla="*/ 2703351 w 2717656"/>
              <a:gd name="connsiteY1" fmla="*/ 0 h 2717656"/>
              <a:gd name="connsiteX2" fmla="*/ 2717656 w 2717656"/>
              <a:gd name="connsiteY2" fmla="*/ 70857 h 2717656"/>
              <a:gd name="connsiteX3" fmla="*/ 2717656 w 2717656"/>
              <a:gd name="connsiteY3" fmla="*/ 2511563 h 2717656"/>
              <a:gd name="connsiteX4" fmla="*/ 2511563 w 2717656"/>
              <a:gd name="connsiteY4" fmla="*/ 2717656 h 2717656"/>
              <a:gd name="connsiteX5" fmla="*/ 70857 w 2717656"/>
              <a:gd name="connsiteY5" fmla="*/ 2717656 h 2717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7656" h="2717656">
                <a:moveTo>
                  <a:pt x="0" y="2703351"/>
                </a:moveTo>
                <a:lnTo>
                  <a:pt x="2703351" y="0"/>
                </a:lnTo>
                <a:lnTo>
                  <a:pt x="2717656" y="70857"/>
                </a:lnTo>
                <a:lnTo>
                  <a:pt x="2717656" y="2511563"/>
                </a:lnTo>
                <a:cubicBezTo>
                  <a:pt x="2717656" y="2625385"/>
                  <a:pt x="2625385" y="2717656"/>
                  <a:pt x="2511563" y="2717656"/>
                </a:cubicBezTo>
                <a:lnTo>
                  <a:pt x="70857" y="271765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5262451" y="342900"/>
            <a:ext cx="1605280" cy="521970"/>
          </a:xfrm>
          <a:prstGeom prst="rect">
            <a:avLst/>
          </a:prstGeom>
          <a:noFill/>
        </p:spPr>
        <p:txBody>
          <a:bodyPr wrap="none" rtlCol="0">
            <a:spAutoFit/>
          </a:bodyPr>
          <a:lstStyle/>
          <a:p>
            <a:pPr algn="ctr"/>
            <a:r>
              <a:rPr lang="zh-CN" altLang="en-US" sz="2800" b="1" dirty="0">
                <a:solidFill>
                  <a:schemeClr val="bg1"/>
                </a:solidFill>
              </a:rPr>
              <a:t>内容安排</a:t>
            </a:r>
            <a:endParaRPr lang="en-US" altLang="zh-CN" sz="2800" b="1" dirty="0">
              <a:solidFill>
                <a:schemeClr val="bg1"/>
              </a:solidFill>
            </a:endParaRPr>
          </a:p>
        </p:txBody>
      </p:sp>
      <p:grpSp>
        <p:nvGrpSpPr>
          <p:cNvPr id="40" name="组合 39"/>
          <p:cNvGrpSpPr/>
          <p:nvPr/>
        </p:nvGrpSpPr>
        <p:grpSpPr>
          <a:xfrm>
            <a:off x="6918586" y="2452132"/>
            <a:ext cx="3137580" cy="523220"/>
            <a:chOff x="6918586" y="2452132"/>
            <a:chExt cx="3137580" cy="523220"/>
          </a:xfrm>
        </p:grpSpPr>
        <p:sp>
          <p:nvSpPr>
            <p:cNvPr id="29" name="文本框 28"/>
            <p:cNvSpPr txBox="1"/>
            <p:nvPr/>
          </p:nvSpPr>
          <p:spPr>
            <a:xfrm>
              <a:off x="7717064" y="2452132"/>
              <a:ext cx="2339102" cy="523220"/>
            </a:xfrm>
            <a:prstGeom prst="rect">
              <a:avLst/>
            </a:prstGeom>
            <a:noFill/>
          </p:spPr>
          <p:txBody>
            <a:bodyPr wrap="none" rtlCol="0">
              <a:spAutoFit/>
              <a:scene3d>
                <a:camera prst="orthographicFront"/>
                <a:lightRig rig="threePt" dir="t"/>
              </a:scene3d>
              <a:sp3d contourW="6350"/>
            </a:bodyPr>
            <a:lstStyle/>
            <a:p>
              <a:r>
                <a:rPr lang="zh-CN" altLang="en-US" sz="2800" b="1" dirty="0">
                  <a:solidFill>
                    <a:schemeClr val="accent1"/>
                  </a:solidFill>
                </a:rPr>
                <a:t>关系模型概述</a:t>
              </a:r>
            </a:p>
          </p:txBody>
        </p:sp>
        <p:sp>
          <p:nvSpPr>
            <p:cNvPr id="33" name="文本框 32"/>
            <p:cNvSpPr txBox="1"/>
            <p:nvPr/>
          </p:nvSpPr>
          <p:spPr>
            <a:xfrm>
              <a:off x="6918586" y="2452132"/>
              <a:ext cx="684803" cy="523220"/>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tx1">
                      <a:lumMod val="75000"/>
                      <a:lumOff val="25000"/>
                    </a:schemeClr>
                  </a:solidFill>
                </a:defRPr>
              </a:lvl1pPr>
            </a:lstStyle>
            <a:p>
              <a:r>
                <a:rPr lang="en-US" altLang="zh-CN" dirty="0">
                  <a:solidFill>
                    <a:schemeClr val="accent1"/>
                  </a:solidFill>
                </a:rPr>
                <a:t>01.</a:t>
              </a:r>
              <a:endParaRPr lang="zh-CN" altLang="en-US" dirty="0">
                <a:solidFill>
                  <a:schemeClr val="accent1"/>
                </a:solidFill>
              </a:endParaRPr>
            </a:p>
          </p:txBody>
        </p:sp>
      </p:grpSp>
      <p:grpSp>
        <p:nvGrpSpPr>
          <p:cNvPr id="41" name="组合 40"/>
          <p:cNvGrpSpPr/>
          <p:nvPr/>
        </p:nvGrpSpPr>
        <p:grpSpPr>
          <a:xfrm>
            <a:off x="6918586" y="3267889"/>
            <a:ext cx="3496653" cy="523220"/>
            <a:chOff x="6918586" y="3267889"/>
            <a:chExt cx="3496653" cy="523220"/>
          </a:xfrm>
        </p:grpSpPr>
        <p:sp>
          <p:nvSpPr>
            <p:cNvPr id="30" name="文本框 29"/>
            <p:cNvSpPr txBox="1"/>
            <p:nvPr/>
          </p:nvSpPr>
          <p:spPr>
            <a:xfrm>
              <a:off x="7717064" y="3267889"/>
              <a:ext cx="2698175" cy="523220"/>
            </a:xfrm>
            <a:prstGeom prst="rect">
              <a:avLst/>
            </a:prstGeom>
            <a:noFill/>
          </p:spPr>
          <p:txBody>
            <a:bodyPr wrap="none" rtlCol="0">
              <a:spAutoFit/>
              <a:scene3d>
                <a:camera prst="orthographicFront"/>
                <a:lightRig rig="threePt" dir="t"/>
              </a:scene3d>
              <a:sp3d contourW="6350"/>
            </a:bodyPr>
            <a:lstStyle/>
            <a:p>
              <a:r>
                <a:rPr lang="zh-CN" altLang="en-US" sz="2800" b="1" dirty="0">
                  <a:solidFill>
                    <a:schemeClr val="accent1"/>
                  </a:solidFill>
                </a:rPr>
                <a:t>关系的数学模型</a:t>
              </a:r>
              <a:endParaRPr lang="en-US" altLang="zh-CN" sz="2800" b="1" dirty="0">
                <a:solidFill>
                  <a:schemeClr val="accent1"/>
                </a:solidFill>
              </a:endParaRPr>
            </a:p>
          </p:txBody>
        </p:sp>
        <p:sp>
          <p:nvSpPr>
            <p:cNvPr id="34" name="文本框 33"/>
            <p:cNvSpPr txBox="1"/>
            <p:nvPr/>
          </p:nvSpPr>
          <p:spPr>
            <a:xfrm>
              <a:off x="6918586" y="3267889"/>
              <a:ext cx="684803" cy="523220"/>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tx1">
                      <a:lumMod val="75000"/>
                      <a:lumOff val="25000"/>
                    </a:schemeClr>
                  </a:solidFill>
                </a:defRPr>
              </a:lvl1pPr>
            </a:lstStyle>
            <a:p>
              <a:r>
                <a:rPr lang="en-US" altLang="zh-CN" dirty="0">
                  <a:solidFill>
                    <a:schemeClr val="accent1"/>
                  </a:solidFill>
                </a:rPr>
                <a:t>02.</a:t>
              </a:r>
              <a:endParaRPr lang="zh-CN" altLang="en-US" dirty="0">
                <a:solidFill>
                  <a:schemeClr val="accent1"/>
                </a:solidFill>
              </a:endParaRPr>
            </a:p>
          </p:txBody>
        </p:sp>
      </p:grpSp>
      <p:grpSp>
        <p:nvGrpSpPr>
          <p:cNvPr id="42" name="组合 41"/>
          <p:cNvGrpSpPr/>
          <p:nvPr/>
        </p:nvGrpSpPr>
        <p:grpSpPr>
          <a:xfrm>
            <a:off x="6918586" y="4083646"/>
            <a:ext cx="2778507" cy="523220"/>
            <a:chOff x="6918586" y="4083646"/>
            <a:chExt cx="2778507" cy="523220"/>
          </a:xfrm>
        </p:grpSpPr>
        <p:sp>
          <p:nvSpPr>
            <p:cNvPr id="31" name="文本框 30"/>
            <p:cNvSpPr txBox="1"/>
            <p:nvPr/>
          </p:nvSpPr>
          <p:spPr>
            <a:xfrm>
              <a:off x="7717064" y="4083646"/>
              <a:ext cx="1980029" cy="523220"/>
            </a:xfrm>
            <a:prstGeom prst="rect">
              <a:avLst/>
            </a:prstGeom>
            <a:noFill/>
          </p:spPr>
          <p:txBody>
            <a:bodyPr wrap="none" rtlCol="0">
              <a:spAutoFit/>
              <a:scene3d>
                <a:camera prst="orthographicFront"/>
                <a:lightRig rig="threePt" dir="t"/>
              </a:scene3d>
              <a:sp3d contourW="6350"/>
            </a:bodyPr>
            <a:lstStyle/>
            <a:p>
              <a:r>
                <a:rPr lang="zh-CN" altLang="en-US" sz="2800" b="1" dirty="0">
                  <a:solidFill>
                    <a:schemeClr val="accent1"/>
                  </a:solidFill>
                </a:rPr>
                <a:t>关系代数构</a:t>
              </a:r>
              <a:endParaRPr lang="en-US" altLang="zh-CN" sz="2800" b="1" dirty="0">
                <a:solidFill>
                  <a:schemeClr val="accent1"/>
                </a:solidFill>
              </a:endParaRPr>
            </a:p>
          </p:txBody>
        </p:sp>
        <p:sp>
          <p:nvSpPr>
            <p:cNvPr id="35" name="文本框 34"/>
            <p:cNvSpPr txBox="1"/>
            <p:nvPr/>
          </p:nvSpPr>
          <p:spPr>
            <a:xfrm>
              <a:off x="6918586" y="4083646"/>
              <a:ext cx="684803" cy="523220"/>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tx1">
                      <a:lumMod val="75000"/>
                      <a:lumOff val="25000"/>
                    </a:schemeClr>
                  </a:solidFill>
                </a:defRPr>
              </a:lvl1pPr>
            </a:lstStyle>
            <a:p>
              <a:r>
                <a:rPr lang="en-US" altLang="zh-CN" dirty="0">
                  <a:solidFill>
                    <a:schemeClr val="accent1"/>
                  </a:solidFill>
                </a:rPr>
                <a:t>03.</a:t>
              </a:r>
              <a:endParaRPr lang="zh-CN" altLang="en-US" dirty="0">
                <a:solidFill>
                  <a:schemeClr val="accent1"/>
                </a:solidFill>
              </a:endParaRPr>
            </a:p>
          </p:txBody>
        </p:sp>
      </p:grpSp>
      <p:grpSp>
        <p:nvGrpSpPr>
          <p:cNvPr id="43" name="组合 42"/>
          <p:cNvGrpSpPr/>
          <p:nvPr/>
        </p:nvGrpSpPr>
        <p:grpSpPr>
          <a:xfrm>
            <a:off x="6918586" y="4899402"/>
            <a:ext cx="2419435" cy="523220"/>
            <a:chOff x="6918586" y="4899402"/>
            <a:chExt cx="2419435" cy="523220"/>
          </a:xfrm>
        </p:grpSpPr>
        <p:sp>
          <p:nvSpPr>
            <p:cNvPr id="32" name="文本框 31"/>
            <p:cNvSpPr txBox="1"/>
            <p:nvPr/>
          </p:nvSpPr>
          <p:spPr>
            <a:xfrm>
              <a:off x="7717064" y="4899402"/>
              <a:ext cx="1620957" cy="523220"/>
            </a:xfrm>
            <a:prstGeom prst="rect">
              <a:avLst/>
            </a:prstGeom>
            <a:noFill/>
          </p:spPr>
          <p:txBody>
            <a:bodyPr wrap="none" rtlCol="0">
              <a:spAutoFit/>
              <a:scene3d>
                <a:camera prst="orthographicFront"/>
                <a:lightRig rig="threePt" dir="t"/>
              </a:scene3d>
              <a:sp3d contourW="6350"/>
            </a:bodyPr>
            <a:lstStyle/>
            <a:p>
              <a:r>
                <a:rPr lang="zh-CN" altLang="en-US" sz="2800" b="1" dirty="0">
                  <a:solidFill>
                    <a:schemeClr val="accent1"/>
                  </a:solidFill>
                </a:rPr>
                <a:t>关系演算</a:t>
              </a:r>
            </a:p>
          </p:txBody>
        </p:sp>
        <p:sp>
          <p:nvSpPr>
            <p:cNvPr id="36" name="文本框 35"/>
            <p:cNvSpPr txBox="1"/>
            <p:nvPr/>
          </p:nvSpPr>
          <p:spPr>
            <a:xfrm>
              <a:off x="6918586" y="4899402"/>
              <a:ext cx="684803" cy="523220"/>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tx1">
                      <a:lumMod val="75000"/>
                      <a:lumOff val="25000"/>
                    </a:schemeClr>
                  </a:solidFill>
                </a:defRPr>
              </a:lvl1pPr>
            </a:lstStyle>
            <a:p>
              <a:r>
                <a:rPr lang="en-US" altLang="zh-CN" dirty="0">
                  <a:solidFill>
                    <a:schemeClr val="accent1"/>
                  </a:solidFill>
                </a:rPr>
                <a:t>04.</a:t>
              </a:r>
              <a:endParaRPr lang="zh-CN" altLang="en-US" dirty="0">
                <a:solidFill>
                  <a:schemeClr val="accent1"/>
                </a:solidFill>
              </a:endParaRPr>
            </a:p>
          </p:txBody>
        </p:sp>
      </p:grpSp>
    </p:spTree>
  </p:cSld>
  <p:clrMapOvr>
    <a:masterClrMapping/>
  </p:clrMapOvr>
  <p:transition spd="slow">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2646878"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元组关系演算</a:t>
            </a:r>
          </a:p>
        </p:txBody>
      </p:sp>
      <p:sp>
        <p:nvSpPr>
          <p:cNvPr id="137" name="文本框 136"/>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01</a:t>
            </a:r>
            <a:endParaRPr lang="zh-CN" altLang="en-US" sz="2400" b="1" dirty="0">
              <a:solidFill>
                <a:srgbClr val="FFFFFF"/>
              </a:solidFill>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grpSp>
        <p:nvGrpSpPr>
          <p:cNvPr id="6" name="组合 5"/>
          <p:cNvGrpSpPr/>
          <p:nvPr/>
        </p:nvGrpSpPr>
        <p:grpSpPr>
          <a:xfrm>
            <a:off x="1046479" y="1242060"/>
            <a:ext cx="10164279" cy="4415453"/>
            <a:chOff x="1088299" y="4213143"/>
            <a:chExt cx="2241974" cy="4415576"/>
          </a:xfrm>
        </p:grpSpPr>
        <p:sp>
          <p:nvSpPr>
            <p:cNvPr id="7" name="矩形 6"/>
            <p:cNvSpPr/>
            <p:nvPr/>
          </p:nvSpPr>
          <p:spPr>
            <a:xfrm>
              <a:off x="1088299" y="4658290"/>
              <a:ext cx="2166179" cy="3970429"/>
            </a:xfrm>
            <a:prstGeom prst="rect">
              <a:avLst/>
            </a:prstGeom>
          </p:spPr>
          <p:txBody>
            <a:bodyPr wrap="square">
              <a:spAutoFit/>
              <a:scene3d>
                <a:camera prst="orthographicFront"/>
                <a:lightRig rig="threePt" dir="t"/>
              </a:scene3d>
              <a:sp3d contourW="6350"/>
            </a:bodyPr>
            <a:lstStyle/>
            <a:p>
              <a:r>
                <a:rPr lang="zh-CN" altLang="en-US" sz="1400" dirty="0">
                  <a:solidFill>
                    <a:srgbClr val="000000"/>
                  </a:solidFill>
                  <a:latin typeface="Courier New" panose="02070309020205020404" charset="0"/>
                  <a:ea typeface="宋体" panose="02010600030101010101" pitchFamily="2" charset="-122"/>
                  <a:sym typeface="+mn-ea"/>
                </a:rPr>
                <a:t>（</a:t>
              </a:r>
              <a:r>
                <a:rPr lang="en-US" altLang="zh-CN" sz="1400" dirty="0">
                  <a:solidFill>
                    <a:srgbClr val="000000"/>
                  </a:solidFill>
                  <a:latin typeface="Courier New" panose="02070309020205020404" charset="0"/>
                  <a:ea typeface="宋体" panose="02010600030101010101" pitchFamily="2" charset="-122"/>
                  <a:sym typeface="+mn-ea"/>
                </a:rPr>
                <a:t>1</a:t>
              </a:r>
              <a:r>
                <a:rPr lang="zh-CN" altLang="en-US" sz="1400" dirty="0">
                  <a:solidFill>
                    <a:srgbClr val="000000"/>
                  </a:solidFill>
                  <a:latin typeface="Courier New" panose="02070309020205020404" charset="0"/>
                  <a:ea typeface="宋体" panose="02010600030101010101" pitchFamily="2" charset="-122"/>
                  <a:sym typeface="+mn-ea"/>
                </a:rPr>
                <a:t>）并</a:t>
              </a:r>
            </a:p>
            <a:p>
              <a:pPr algn="ctr"/>
              <a:r>
                <a:rPr lang="en-US" altLang="zh-CN" sz="1400" dirty="0">
                  <a:solidFill>
                    <a:srgbClr val="000000"/>
                  </a:solidFill>
                  <a:latin typeface="Courier New" panose="02070309020205020404" charset="0"/>
                  <a:ea typeface="宋体" panose="02010600030101010101" pitchFamily="2" charset="-122"/>
                  <a:sym typeface="+mn-ea"/>
                </a:rPr>
                <a:t>R∪S={t|R(t)∨S(t)}</a:t>
              </a:r>
            </a:p>
            <a:p>
              <a:r>
                <a:rPr lang="zh-CN" altLang="en-US" sz="1400" dirty="0">
                  <a:solidFill>
                    <a:srgbClr val="000000"/>
                  </a:solidFill>
                  <a:latin typeface="Courier New" panose="02070309020205020404" charset="0"/>
                  <a:ea typeface="宋体" panose="02010600030101010101" pitchFamily="2" charset="-122"/>
                  <a:sym typeface="+mn-ea"/>
                </a:rPr>
                <a:t>（</a:t>
              </a:r>
              <a:r>
                <a:rPr lang="en-US" altLang="zh-CN" sz="1400" dirty="0">
                  <a:solidFill>
                    <a:srgbClr val="000000"/>
                  </a:solidFill>
                  <a:latin typeface="Courier New" panose="02070309020205020404" charset="0"/>
                  <a:ea typeface="宋体" panose="02010600030101010101" pitchFamily="2" charset="-122"/>
                  <a:sym typeface="+mn-ea"/>
                </a:rPr>
                <a:t>2</a:t>
              </a:r>
              <a:r>
                <a:rPr lang="zh-CN" altLang="en-US" sz="1400" dirty="0">
                  <a:solidFill>
                    <a:srgbClr val="000000"/>
                  </a:solidFill>
                  <a:latin typeface="Courier New" panose="02070309020205020404" charset="0"/>
                  <a:ea typeface="宋体" panose="02010600030101010101" pitchFamily="2" charset="-122"/>
                  <a:sym typeface="+mn-ea"/>
                </a:rPr>
                <a:t>）交</a:t>
              </a:r>
            </a:p>
            <a:p>
              <a:pPr algn="ctr"/>
              <a:r>
                <a:rPr lang="en-US" altLang="zh-CN" sz="1400" dirty="0">
                  <a:solidFill>
                    <a:srgbClr val="000000"/>
                  </a:solidFill>
                  <a:latin typeface="Courier New" panose="02070309020205020404" charset="0"/>
                  <a:ea typeface="宋体" panose="02010600030101010101" pitchFamily="2" charset="-122"/>
                  <a:sym typeface="+mn-ea"/>
                </a:rPr>
                <a:t>R∩S={t|R(t)∧S(t)}</a:t>
              </a:r>
            </a:p>
            <a:p>
              <a:r>
                <a:rPr lang="zh-CN" altLang="en-US" sz="1400" dirty="0">
                  <a:solidFill>
                    <a:srgbClr val="000000"/>
                  </a:solidFill>
                  <a:latin typeface="Courier New" panose="02070309020205020404" charset="0"/>
                  <a:ea typeface="宋体" panose="02010600030101010101" pitchFamily="2" charset="-122"/>
                  <a:sym typeface="+mn-ea"/>
                </a:rPr>
                <a:t>（</a:t>
              </a:r>
              <a:r>
                <a:rPr lang="en-US" altLang="zh-CN" sz="1400" dirty="0">
                  <a:solidFill>
                    <a:srgbClr val="000000"/>
                  </a:solidFill>
                  <a:latin typeface="Courier New" panose="02070309020205020404" charset="0"/>
                  <a:ea typeface="宋体" panose="02010600030101010101" pitchFamily="2" charset="-122"/>
                  <a:sym typeface="+mn-ea"/>
                </a:rPr>
                <a:t>3</a:t>
              </a:r>
              <a:r>
                <a:rPr lang="zh-CN" altLang="en-US" sz="1400" dirty="0">
                  <a:solidFill>
                    <a:srgbClr val="000000"/>
                  </a:solidFill>
                  <a:latin typeface="Courier New" panose="02070309020205020404" charset="0"/>
                  <a:ea typeface="宋体" panose="02010600030101010101" pitchFamily="2" charset="-122"/>
                  <a:sym typeface="+mn-ea"/>
                </a:rPr>
                <a:t>）差</a:t>
              </a:r>
            </a:p>
            <a:p>
              <a:pPr algn="ctr"/>
              <a:r>
                <a:rPr lang="en-US" altLang="zh-CN" sz="1400" dirty="0">
                  <a:solidFill>
                    <a:srgbClr val="000000"/>
                  </a:solidFill>
                  <a:latin typeface="Courier New" panose="02070309020205020404" charset="0"/>
                  <a:ea typeface="宋体" panose="02010600030101010101" pitchFamily="2" charset="-122"/>
                  <a:sym typeface="+mn-ea"/>
                </a:rPr>
                <a:t>R−S={t|R(t)∧</a:t>
              </a:r>
              <a:r>
                <a:rPr lang="en-US" altLang="ko-KR" sz="1400" dirty="0">
                  <a:solidFill>
                    <a:srgbClr val="000000"/>
                  </a:solidFill>
                  <a:latin typeface="Courier New" panose="02070309020205020404" charset="0"/>
                  <a:ea typeface="宋体" panose="02010600030101010101" pitchFamily="2" charset="-122"/>
                  <a:sym typeface="+mn-ea"/>
                </a:rPr>
                <a:t>ᄀ</a:t>
              </a:r>
              <a:r>
                <a:rPr lang="en-US" altLang="zh-CN" sz="1400" dirty="0">
                  <a:solidFill>
                    <a:srgbClr val="000000"/>
                  </a:solidFill>
                  <a:latin typeface="Courier New" panose="02070309020205020404" charset="0"/>
                  <a:ea typeface="宋体" panose="02010600030101010101" pitchFamily="2" charset="-122"/>
                  <a:sym typeface="+mn-ea"/>
                </a:rPr>
                <a:t>S(t)}</a:t>
              </a:r>
            </a:p>
            <a:p>
              <a:r>
                <a:rPr lang="zh-CN" altLang="en-US" sz="1400" dirty="0">
                  <a:solidFill>
                    <a:srgbClr val="000000"/>
                  </a:solidFill>
                  <a:latin typeface="Courier New" panose="02070309020205020404" charset="0"/>
                  <a:ea typeface="宋体" panose="02010600030101010101" pitchFamily="2" charset="-122"/>
                  <a:sym typeface="+mn-ea"/>
                </a:rPr>
                <a:t>（</a:t>
              </a:r>
              <a:r>
                <a:rPr lang="en-US" altLang="zh-CN" sz="1400" dirty="0">
                  <a:solidFill>
                    <a:srgbClr val="000000"/>
                  </a:solidFill>
                  <a:latin typeface="Courier New" panose="02070309020205020404" charset="0"/>
                  <a:ea typeface="宋体" panose="02010600030101010101" pitchFamily="2" charset="-122"/>
                  <a:sym typeface="+mn-ea"/>
                </a:rPr>
                <a:t>4</a:t>
              </a:r>
              <a:r>
                <a:rPr lang="zh-CN" altLang="en-US" sz="1400" dirty="0">
                  <a:solidFill>
                    <a:srgbClr val="000000"/>
                  </a:solidFill>
                  <a:latin typeface="Courier New" panose="02070309020205020404" charset="0"/>
                  <a:ea typeface="宋体" panose="02010600030101010101" pitchFamily="2" charset="-122"/>
                  <a:sym typeface="+mn-ea"/>
                </a:rPr>
                <a:t>）笛卡尔积</a:t>
              </a:r>
            </a:p>
            <a:p>
              <a:r>
                <a:rPr lang="zh-CN" altLang="en-US" sz="1400" dirty="0">
                  <a:solidFill>
                    <a:srgbClr val="000000"/>
                  </a:solidFill>
                  <a:latin typeface="Courier New" panose="02070309020205020404" charset="0"/>
                  <a:ea typeface="宋体" panose="02010600030101010101" pitchFamily="2" charset="-122"/>
                  <a:sym typeface="+mn-ea"/>
                </a:rPr>
                <a:t>设</a:t>
              </a:r>
              <a:r>
                <a:rPr lang="en-US" altLang="zh-CN" sz="1400" dirty="0">
                  <a:solidFill>
                    <a:srgbClr val="000000"/>
                  </a:solidFill>
                  <a:latin typeface="Courier New" panose="02070309020205020404" charset="0"/>
                  <a:ea typeface="宋体" panose="02010600030101010101" pitchFamily="2" charset="-122"/>
                  <a:sym typeface="+mn-ea"/>
                </a:rPr>
                <a:t>R</a:t>
              </a:r>
              <a:r>
                <a:rPr lang="zh-CN" altLang="en-US" sz="1400" dirty="0">
                  <a:solidFill>
                    <a:srgbClr val="000000"/>
                  </a:solidFill>
                  <a:latin typeface="Courier New" panose="02070309020205020404" charset="0"/>
                  <a:ea typeface="宋体" panose="02010600030101010101" pitchFamily="2" charset="-122"/>
                  <a:sym typeface="+mn-ea"/>
                </a:rPr>
                <a:t>和</a:t>
              </a:r>
              <a:r>
                <a:rPr lang="en-US" altLang="zh-CN" sz="1400" dirty="0">
                  <a:solidFill>
                    <a:srgbClr val="000000"/>
                  </a:solidFill>
                  <a:latin typeface="Courier New" panose="02070309020205020404" charset="0"/>
                  <a:ea typeface="宋体" panose="02010600030101010101" pitchFamily="2" charset="-122"/>
                  <a:sym typeface="+mn-ea"/>
                </a:rPr>
                <a:t>S</a:t>
              </a:r>
              <a:r>
                <a:rPr lang="zh-CN" altLang="en-US" sz="1400" dirty="0">
                  <a:solidFill>
                    <a:srgbClr val="000000"/>
                  </a:solidFill>
                  <a:latin typeface="Courier New" panose="02070309020205020404" charset="0"/>
                  <a:ea typeface="宋体" panose="02010600030101010101" pitchFamily="2" charset="-122"/>
                  <a:sym typeface="+mn-ea"/>
                </a:rPr>
                <a:t>分别是</a:t>
              </a:r>
              <a:r>
                <a:rPr lang="en-US" altLang="zh-CN" sz="1400" dirty="0">
                  <a:solidFill>
                    <a:srgbClr val="000000"/>
                  </a:solidFill>
                  <a:latin typeface="Courier New" panose="02070309020205020404" charset="0"/>
                  <a:ea typeface="宋体" panose="02010600030101010101" pitchFamily="2" charset="-122"/>
                  <a:sym typeface="+mn-ea"/>
                </a:rPr>
                <a:t>r</a:t>
              </a:r>
              <a:r>
                <a:rPr lang="zh-CN" altLang="en-US" sz="1400" dirty="0">
                  <a:solidFill>
                    <a:srgbClr val="000000"/>
                  </a:solidFill>
                  <a:latin typeface="Courier New" panose="02070309020205020404" charset="0"/>
                  <a:ea typeface="宋体" panose="02010600030101010101" pitchFamily="2" charset="-122"/>
                  <a:sym typeface="+mn-ea"/>
                </a:rPr>
                <a:t>目和</a:t>
              </a:r>
              <a:r>
                <a:rPr lang="en-US" altLang="zh-CN" sz="1400" dirty="0">
                  <a:solidFill>
                    <a:srgbClr val="000000"/>
                  </a:solidFill>
                  <a:latin typeface="Courier New" panose="02070309020205020404" charset="0"/>
                  <a:ea typeface="宋体" panose="02010600030101010101" pitchFamily="2" charset="-122"/>
                  <a:sym typeface="+mn-ea"/>
                </a:rPr>
                <a:t>s</a:t>
              </a:r>
              <a:r>
                <a:rPr lang="zh-CN" altLang="en-US" sz="1400" dirty="0">
                  <a:solidFill>
                    <a:srgbClr val="000000"/>
                  </a:solidFill>
                  <a:latin typeface="Courier New" panose="02070309020205020404" charset="0"/>
                  <a:ea typeface="宋体" panose="02010600030101010101" pitchFamily="2" charset="-122"/>
                  <a:sym typeface="+mn-ea"/>
                </a:rPr>
                <a:t>目关系，则有：</a:t>
              </a:r>
            </a:p>
            <a:p>
              <a:pPr algn="ctr"/>
              <a:r>
                <a:rPr lang="en-US" altLang="zh-CN" sz="1400" dirty="0" smtClean="0">
                  <a:solidFill>
                    <a:srgbClr val="000000"/>
                  </a:solidFill>
                  <a:latin typeface="Courier New" panose="02070309020205020404" charset="0"/>
                  <a:ea typeface="宋体" panose="02010600030101010101" pitchFamily="2" charset="-122"/>
                  <a:sym typeface="+mn-ea"/>
                </a:rPr>
                <a:t>RxS</a:t>
              </a:r>
              <a:r>
                <a:rPr lang="en-US" altLang="zh-CN" sz="1400" dirty="0">
                  <a:solidFill>
                    <a:srgbClr val="000000"/>
                  </a:solidFill>
                  <a:latin typeface="Courier New" panose="02070309020205020404" charset="0"/>
                  <a:ea typeface="宋体" panose="02010600030101010101" pitchFamily="2" charset="-122"/>
                  <a:sym typeface="+mn-ea"/>
                </a:rPr>
                <a:t>={t(r+s)|(∃u(r))(∃v(s))(R(u)∧S(v)∧t[1]=u[1]∧…∧t[r]=u[r]∧t[r+1]=v[1]∧…∧t[r+s]=v[s])}</a:t>
              </a:r>
            </a:p>
            <a:p>
              <a:r>
                <a:rPr lang="zh-CN" altLang="en-US" sz="1400" dirty="0">
                  <a:solidFill>
                    <a:srgbClr val="000000"/>
                  </a:solidFill>
                  <a:latin typeface="Courier New" panose="02070309020205020404" charset="0"/>
                  <a:ea typeface="宋体" panose="02010600030101010101" pitchFamily="2" charset="-122"/>
                  <a:sym typeface="+mn-ea"/>
                </a:rPr>
                <a:t>关系</a:t>
              </a:r>
              <a:r>
                <a:rPr lang="en-US" altLang="zh-CN" sz="1400" dirty="0">
                  <a:solidFill>
                    <a:srgbClr val="000000"/>
                  </a:solidFill>
                  <a:latin typeface="Courier New" panose="02070309020205020404" charset="0"/>
                  <a:ea typeface="宋体" panose="02010600030101010101" pitchFamily="2" charset="-122"/>
                  <a:sym typeface="+mn-ea"/>
                </a:rPr>
                <a:t>R´S</a:t>
              </a:r>
              <a:r>
                <a:rPr lang="zh-CN" altLang="en-US" sz="1400" dirty="0">
                  <a:solidFill>
                    <a:srgbClr val="000000"/>
                  </a:solidFill>
                  <a:latin typeface="Courier New" panose="02070309020205020404" charset="0"/>
                  <a:ea typeface="宋体" panose="02010600030101010101" pitchFamily="2" charset="-122"/>
                  <a:sym typeface="+mn-ea"/>
                </a:rPr>
                <a:t>是这样的一些元组的集合：存在一个</a:t>
              </a:r>
              <a:r>
                <a:rPr lang="en-US" altLang="zh-CN" sz="1400" dirty="0">
                  <a:solidFill>
                    <a:srgbClr val="000000"/>
                  </a:solidFill>
                  <a:latin typeface="Courier New" panose="02070309020205020404" charset="0"/>
                  <a:ea typeface="宋体" panose="02010600030101010101" pitchFamily="2" charset="-122"/>
                  <a:sym typeface="+mn-ea"/>
                </a:rPr>
                <a:t>u</a:t>
              </a:r>
              <a:r>
                <a:rPr lang="zh-CN" altLang="en-US" sz="1400" dirty="0">
                  <a:solidFill>
                    <a:srgbClr val="000000"/>
                  </a:solidFill>
                  <a:latin typeface="Courier New" panose="02070309020205020404" charset="0"/>
                  <a:ea typeface="宋体" panose="02010600030101010101" pitchFamily="2" charset="-122"/>
                  <a:sym typeface="+mn-ea"/>
                </a:rPr>
                <a:t>和</a:t>
              </a:r>
              <a:r>
                <a:rPr lang="en-US" altLang="zh-CN" sz="1400" dirty="0">
                  <a:solidFill>
                    <a:srgbClr val="000000"/>
                  </a:solidFill>
                  <a:latin typeface="Courier New" panose="02070309020205020404" charset="0"/>
                  <a:ea typeface="宋体" panose="02010600030101010101" pitchFamily="2" charset="-122"/>
                  <a:sym typeface="+mn-ea"/>
                </a:rPr>
                <a:t>v</a:t>
              </a:r>
              <a:r>
                <a:rPr lang="zh-CN" altLang="en-US" sz="1400" dirty="0">
                  <a:solidFill>
                    <a:srgbClr val="000000"/>
                  </a:solidFill>
                  <a:latin typeface="Courier New" panose="02070309020205020404" charset="0"/>
                  <a:ea typeface="宋体" panose="02010600030101010101" pitchFamily="2" charset="-122"/>
                  <a:sym typeface="+mn-ea"/>
                </a:rPr>
                <a:t>，</a:t>
              </a:r>
              <a:r>
                <a:rPr lang="en-US" altLang="zh-CN" sz="1400" dirty="0">
                  <a:solidFill>
                    <a:srgbClr val="000000"/>
                  </a:solidFill>
                  <a:latin typeface="Courier New" panose="02070309020205020404" charset="0"/>
                  <a:ea typeface="宋体" panose="02010600030101010101" pitchFamily="2" charset="-122"/>
                  <a:sym typeface="+mn-ea"/>
                </a:rPr>
                <a:t>u</a:t>
              </a:r>
              <a:r>
                <a:rPr lang="zh-CN" altLang="en-US" sz="1400" dirty="0">
                  <a:solidFill>
                    <a:srgbClr val="000000"/>
                  </a:solidFill>
                  <a:latin typeface="Courier New" panose="02070309020205020404" charset="0"/>
                  <a:ea typeface="宋体" panose="02010600030101010101" pitchFamily="2" charset="-122"/>
                  <a:sym typeface="+mn-ea"/>
                </a:rPr>
                <a:t>在</a:t>
              </a:r>
              <a:r>
                <a:rPr lang="en-US" altLang="zh-CN" sz="1400" dirty="0">
                  <a:solidFill>
                    <a:srgbClr val="000000"/>
                  </a:solidFill>
                  <a:latin typeface="Courier New" panose="02070309020205020404" charset="0"/>
                  <a:ea typeface="宋体" panose="02010600030101010101" pitchFamily="2" charset="-122"/>
                  <a:sym typeface="+mn-ea"/>
                </a:rPr>
                <a:t>R</a:t>
              </a:r>
              <a:r>
                <a:rPr lang="zh-CN" altLang="en-US" sz="1400" dirty="0">
                  <a:solidFill>
                    <a:srgbClr val="000000"/>
                  </a:solidFill>
                  <a:latin typeface="Courier New" panose="02070309020205020404" charset="0"/>
                  <a:ea typeface="宋体" panose="02010600030101010101" pitchFamily="2" charset="-122"/>
                  <a:sym typeface="+mn-ea"/>
                </a:rPr>
                <a:t>中，</a:t>
              </a:r>
              <a:r>
                <a:rPr lang="en-US" altLang="zh-CN" sz="1400" dirty="0">
                  <a:solidFill>
                    <a:srgbClr val="000000"/>
                  </a:solidFill>
                  <a:latin typeface="Courier New" panose="02070309020205020404" charset="0"/>
                  <a:ea typeface="宋体" panose="02010600030101010101" pitchFamily="2" charset="-122"/>
                  <a:sym typeface="+mn-ea"/>
                </a:rPr>
                <a:t>v</a:t>
              </a:r>
              <a:r>
                <a:rPr lang="zh-CN" altLang="en-US" sz="1400" dirty="0">
                  <a:solidFill>
                    <a:srgbClr val="000000"/>
                  </a:solidFill>
                  <a:latin typeface="Courier New" panose="02070309020205020404" charset="0"/>
                  <a:ea typeface="宋体" panose="02010600030101010101" pitchFamily="2" charset="-122"/>
                  <a:sym typeface="+mn-ea"/>
                </a:rPr>
                <a:t>在</a:t>
              </a:r>
              <a:r>
                <a:rPr lang="en-US" altLang="zh-CN" sz="1400" dirty="0">
                  <a:solidFill>
                    <a:srgbClr val="000000"/>
                  </a:solidFill>
                  <a:latin typeface="Courier New" panose="02070309020205020404" charset="0"/>
                  <a:ea typeface="宋体" panose="02010600030101010101" pitchFamily="2" charset="-122"/>
                  <a:sym typeface="+mn-ea"/>
                </a:rPr>
                <a:t>S</a:t>
              </a:r>
              <a:r>
                <a:rPr lang="zh-CN" altLang="en-US" sz="1400" dirty="0">
                  <a:solidFill>
                    <a:srgbClr val="000000"/>
                  </a:solidFill>
                  <a:latin typeface="Courier New" panose="02070309020205020404" charset="0"/>
                  <a:ea typeface="宋体" panose="02010600030101010101" pitchFamily="2" charset="-122"/>
                  <a:sym typeface="+mn-ea"/>
                </a:rPr>
                <a:t>中，并且</a:t>
              </a:r>
              <a:r>
                <a:rPr lang="en-US" altLang="zh-CN" sz="1400" dirty="0">
                  <a:solidFill>
                    <a:srgbClr val="000000"/>
                  </a:solidFill>
                  <a:latin typeface="Courier New" panose="02070309020205020404" charset="0"/>
                  <a:ea typeface="宋体" panose="02010600030101010101" pitchFamily="2" charset="-122"/>
                  <a:sym typeface="+mn-ea"/>
                </a:rPr>
                <a:t>t</a:t>
              </a:r>
              <a:r>
                <a:rPr lang="zh-CN" altLang="en-US" sz="1400" dirty="0">
                  <a:solidFill>
                    <a:srgbClr val="000000"/>
                  </a:solidFill>
                  <a:latin typeface="Courier New" panose="02070309020205020404" charset="0"/>
                  <a:ea typeface="宋体" panose="02010600030101010101" pitchFamily="2" charset="-122"/>
                  <a:sym typeface="+mn-ea"/>
                </a:rPr>
                <a:t>的前</a:t>
              </a:r>
              <a:r>
                <a:rPr lang="en-US" altLang="zh-CN" sz="1400" dirty="0">
                  <a:solidFill>
                    <a:srgbClr val="000000"/>
                  </a:solidFill>
                  <a:latin typeface="Courier New" panose="02070309020205020404" charset="0"/>
                  <a:ea typeface="宋体" panose="02010600030101010101" pitchFamily="2" charset="-122"/>
                  <a:sym typeface="+mn-ea"/>
                </a:rPr>
                <a:t>r</a:t>
              </a:r>
              <a:r>
                <a:rPr lang="zh-CN" altLang="en-US" sz="1400" dirty="0">
                  <a:solidFill>
                    <a:srgbClr val="000000"/>
                  </a:solidFill>
                  <a:latin typeface="Courier New" panose="02070309020205020404" charset="0"/>
                  <a:ea typeface="宋体" panose="02010600030101010101" pitchFamily="2" charset="-122"/>
                  <a:sym typeface="+mn-ea"/>
                </a:rPr>
                <a:t>个分量构成</a:t>
              </a:r>
              <a:r>
                <a:rPr lang="en-US" altLang="zh-CN" sz="1400" dirty="0">
                  <a:solidFill>
                    <a:srgbClr val="000000"/>
                  </a:solidFill>
                  <a:latin typeface="Courier New" panose="02070309020205020404" charset="0"/>
                  <a:ea typeface="宋体" panose="02010600030101010101" pitchFamily="2" charset="-122"/>
                  <a:sym typeface="+mn-ea"/>
                </a:rPr>
                <a:t>u</a:t>
              </a:r>
              <a:r>
                <a:rPr lang="zh-CN" altLang="en-US" sz="1400" dirty="0">
                  <a:solidFill>
                    <a:srgbClr val="000000"/>
                  </a:solidFill>
                  <a:latin typeface="Courier New" panose="02070309020205020404" charset="0"/>
                  <a:ea typeface="宋体" panose="02010600030101010101" pitchFamily="2" charset="-122"/>
                  <a:sym typeface="+mn-ea"/>
                </a:rPr>
                <a:t>，后</a:t>
              </a:r>
              <a:r>
                <a:rPr lang="en-US" altLang="zh-CN" sz="1400" dirty="0">
                  <a:solidFill>
                    <a:srgbClr val="000000"/>
                  </a:solidFill>
                  <a:latin typeface="Courier New" panose="02070309020205020404" charset="0"/>
                  <a:ea typeface="宋体" panose="02010600030101010101" pitchFamily="2" charset="-122"/>
                  <a:sym typeface="+mn-ea"/>
                </a:rPr>
                <a:t>S</a:t>
              </a:r>
              <a:r>
                <a:rPr lang="zh-CN" altLang="en-US" sz="1400" dirty="0">
                  <a:solidFill>
                    <a:srgbClr val="000000"/>
                  </a:solidFill>
                  <a:latin typeface="Courier New" panose="02070309020205020404" charset="0"/>
                  <a:ea typeface="宋体" panose="02010600030101010101" pitchFamily="2" charset="-122"/>
                  <a:sym typeface="+mn-ea"/>
                </a:rPr>
                <a:t>个分量构成</a:t>
              </a:r>
              <a:r>
                <a:rPr lang="en-US" altLang="zh-CN" sz="1400" dirty="0">
                  <a:solidFill>
                    <a:srgbClr val="000000"/>
                  </a:solidFill>
                  <a:latin typeface="Courier New" panose="02070309020205020404" charset="0"/>
                  <a:ea typeface="宋体" panose="02010600030101010101" pitchFamily="2" charset="-122"/>
                  <a:sym typeface="+mn-ea"/>
                </a:rPr>
                <a:t>v</a:t>
              </a:r>
              <a:r>
                <a:rPr lang="zh-CN" altLang="en-US" sz="1400" dirty="0">
                  <a:solidFill>
                    <a:srgbClr val="000000"/>
                  </a:solidFill>
                  <a:latin typeface="Courier New" panose="02070309020205020404" charset="0"/>
                  <a:ea typeface="宋体" panose="02010600030101010101" pitchFamily="2" charset="-122"/>
                  <a:sym typeface="+mn-ea"/>
                </a:rPr>
                <a:t>。</a:t>
              </a:r>
            </a:p>
            <a:p>
              <a:r>
                <a:rPr lang="zh-CN" altLang="en-US" sz="1400" dirty="0">
                  <a:solidFill>
                    <a:srgbClr val="000000"/>
                  </a:solidFill>
                  <a:latin typeface="Courier New" panose="02070309020205020404" charset="0"/>
                  <a:ea typeface="宋体" panose="02010600030101010101" pitchFamily="2" charset="-122"/>
                  <a:sym typeface="+mn-ea"/>
                </a:rPr>
                <a:t>（</a:t>
              </a:r>
              <a:r>
                <a:rPr lang="en-US" altLang="zh-CN" sz="1400" dirty="0">
                  <a:solidFill>
                    <a:srgbClr val="000000"/>
                  </a:solidFill>
                  <a:latin typeface="Courier New" panose="02070309020205020404" charset="0"/>
                  <a:ea typeface="宋体" panose="02010600030101010101" pitchFamily="2" charset="-122"/>
                  <a:sym typeface="+mn-ea"/>
                </a:rPr>
                <a:t>5</a:t>
              </a:r>
              <a:r>
                <a:rPr lang="zh-CN" altLang="en-US" sz="1400" dirty="0">
                  <a:solidFill>
                    <a:srgbClr val="000000"/>
                  </a:solidFill>
                  <a:latin typeface="Courier New" panose="02070309020205020404" charset="0"/>
                  <a:ea typeface="宋体" panose="02010600030101010101" pitchFamily="2" charset="-122"/>
                  <a:sym typeface="+mn-ea"/>
                </a:rPr>
                <a:t>）投影</a:t>
              </a:r>
            </a:p>
            <a:p>
              <a:pPr algn="ctr"/>
              <a:r>
                <a:rPr lang="el-GR" altLang="zh-CN" sz="1400" dirty="0">
                  <a:solidFill>
                    <a:srgbClr val="000000"/>
                  </a:solidFill>
                  <a:latin typeface="Courier New" panose="02070309020205020404" charset="0"/>
                  <a:ea typeface="宋体" panose="02010600030101010101" pitchFamily="2" charset="-122"/>
                  <a:sym typeface="+mn-ea"/>
                </a:rPr>
                <a:t>π</a:t>
              </a:r>
              <a:r>
                <a:rPr lang="en-US" altLang="zh-CN" sz="1400" baseline="-25000" dirty="0">
                  <a:solidFill>
                    <a:srgbClr val="000000"/>
                  </a:solidFill>
                  <a:latin typeface="Courier New" panose="02070309020205020404" charset="0"/>
                  <a:ea typeface="宋体" panose="02010600030101010101" pitchFamily="2" charset="-122"/>
                  <a:sym typeface="+mn-ea"/>
                </a:rPr>
                <a:t>i1,i2,i3…ik</a:t>
              </a:r>
              <a:r>
                <a:rPr lang="en-US" altLang="zh-CN" sz="1400" dirty="0">
                  <a:solidFill>
                    <a:srgbClr val="000000"/>
                  </a:solidFill>
                  <a:latin typeface="Courier New" panose="02070309020205020404" charset="0"/>
                  <a:ea typeface="宋体" panose="02010600030101010101" pitchFamily="2" charset="-122"/>
                  <a:sym typeface="+mn-ea"/>
                </a:rPr>
                <a:t>(R)={</a:t>
              </a:r>
              <a:r>
                <a:rPr lang="en-US" altLang="zh-CN" sz="1400" dirty="0" smtClean="0">
                  <a:solidFill>
                    <a:srgbClr val="000000"/>
                  </a:solidFill>
                  <a:latin typeface="Courier New" panose="02070309020205020404" charset="0"/>
                  <a:ea typeface="宋体" panose="02010600030101010101" pitchFamily="2" charset="-122"/>
                  <a:sym typeface="+mn-ea"/>
                </a:rPr>
                <a:t>t</a:t>
              </a:r>
              <a:r>
                <a:rPr lang="en-US" altLang="zh-CN" sz="1400" baseline="30000" dirty="0" smtClean="0">
                  <a:solidFill>
                    <a:srgbClr val="000000"/>
                  </a:solidFill>
                  <a:latin typeface="Courier New" panose="02070309020205020404" charset="0"/>
                  <a:ea typeface="宋体" panose="02010600030101010101" pitchFamily="2" charset="-122"/>
                  <a:sym typeface="+mn-ea"/>
                </a:rPr>
                <a:t>(k)</a:t>
              </a:r>
              <a:r>
                <a:rPr lang="en-US" altLang="zh-CN" sz="1400" dirty="0" smtClean="0">
                  <a:solidFill>
                    <a:srgbClr val="000000"/>
                  </a:solidFill>
                  <a:latin typeface="Courier New" panose="02070309020205020404" charset="0"/>
                  <a:ea typeface="宋体" panose="02010600030101010101" pitchFamily="2" charset="-122"/>
                  <a:sym typeface="+mn-ea"/>
                </a:rPr>
                <a:t>|(</a:t>
              </a:r>
              <a:r>
                <a:rPr lang="en-US" altLang="zh-CN" sz="1400" dirty="0">
                  <a:solidFill>
                    <a:srgbClr val="000000"/>
                  </a:solidFill>
                  <a:latin typeface="Courier New" panose="02070309020205020404" charset="0"/>
                  <a:ea typeface="宋体" panose="02010600030101010101" pitchFamily="2" charset="-122"/>
                  <a:sym typeface="+mn-ea"/>
                </a:rPr>
                <a:t>∃u)(R(u)∧t[1]=u[</a:t>
              </a:r>
              <a:r>
                <a:rPr lang="en-US" altLang="zh-CN" sz="1400" baseline="-25000" dirty="0">
                  <a:solidFill>
                    <a:srgbClr val="000000"/>
                  </a:solidFill>
                  <a:latin typeface="Courier New" panose="02070309020205020404" charset="0"/>
                  <a:ea typeface="宋体" panose="02010600030101010101" pitchFamily="2" charset="-122"/>
                  <a:sym typeface="+mn-ea"/>
                </a:rPr>
                <a:t>i1</a:t>
              </a:r>
              <a:r>
                <a:rPr lang="en-US" altLang="zh-CN" sz="1400" dirty="0">
                  <a:solidFill>
                    <a:srgbClr val="000000"/>
                  </a:solidFill>
                  <a:latin typeface="Courier New" panose="02070309020205020404" charset="0"/>
                  <a:ea typeface="宋体" panose="02010600030101010101" pitchFamily="2" charset="-122"/>
                  <a:sym typeface="+mn-ea"/>
                </a:rPr>
                <a:t>]∧…∧t[k]=u[</a:t>
              </a:r>
              <a:r>
                <a:rPr lang="en-US" altLang="zh-CN" sz="1400" baseline="-25000" dirty="0">
                  <a:solidFill>
                    <a:srgbClr val="000000"/>
                  </a:solidFill>
                  <a:latin typeface="Courier New" panose="02070309020205020404" charset="0"/>
                  <a:ea typeface="宋体" panose="02010600030101010101" pitchFamily="2" charset="-122"/>
                  <a:sym typeface="+mn-ea"/>
                </a:rPr>
                <a:t>ik</a:t>
              </a:r>
              <a:r>
                <a:rPr lang="en-US" altLang="zh-CN" sz="1400" dirty="0">
                  <a:solidFill>
                    <a:srgbClr val="000000"/>
                  </a:solidFill>
                  <a:latin typeface="Courier New" panose="02070309020205020404" charset="0"/>
                  <a:ea typeface="宋体" panose="02010600030101010101" pitchFamily="2" charset="-122"/>
                  <a:sym typeface="+mn-ea"/>
                </a:rPr>
                <a:t>])}</a:t>
              </a:r>
            </a:p>
            <a:p>
              <a:r>
                <a:rPr lang="zh-CN" altLang="en-US" sz="1400" dirty="0">
                  <a:solidFill>
                    <a:srgbClr val="000000"/>
                  </a:solidFill>
                  <a:latin typeface="Courier New" panose="02070309020205020404" charset="0"/>
                  <a:ea typeface="宋体" panose="02010600030101010101" pitchFamily="2" charset="-122"/>
                  <a:sym typeface="+mn-ea"/>
                </a:rPr>
                <a:t>（</a:t>
              </a:r>
              <a:r>
                <a:rPr lang="en-US" altLang="zh-CN" sz="1400" dirty="0">
                  <a:solidFill>
                    <a:srgbClr val="000000"/>
                  </a:solidFill>
                  <a:latin typeface="Courier New" panose="02070309020205020404" charset="0"/>
                  <a:ea typeface="宋体" panose="02010600030101010101" pitchFamily="2" charset="-122"/>
                  <a:sym typeface="+mn-ea"/>
                </a:rPr>
                <a:t>6</a:t>
              </a:r>
              <a:r>
                <a:rPr lang="zh-CN" altLang="en-US" sz="1400" dirty="0">
                  <a:solidFill>
                    <a:srgbClr val="000000"/>
                  </a:solidFill>
                  <a:latin typeface="Courier New" panose="02070309020205020404" charset="0"/>
                  <a:ea typeface="宋体" panose="02010600030101010101" pitchFamily="2" charset="-122"/>
                  <a:sym typeface="+mn-ea"/>
                </a:rPr>
                <a:t>）选择</a:t>
              </a:r>
            </a:p>
            <a:p>
              <a:pPr algn="ctr"/>
              <a:r>
                <a:rPr lang="el-GR" altLang="zh-CN" sz="1400" dirty="0">
                  <a:solidFill>
                    <a:srgbClr val="000000"/>
                  </a:solidFill>
                  <a:latin typeface="Courier New" panose="02070309020205020404" charset="0"/>
                  <a:ea typeface="宋体" panose="02010600030101010101" pitchFamily="2" charset="-122"/>
                  <a:sym typeface="+mn-ea"/>
                </a:rPr>
                <a:t>σ</a:t>
              </a:r>
              <a:r>
                <a:rPr lang="en-US" altLang="zh-CN" sz="1400" dirty="0">
                  <a:solidFill>
                    <a:srgbClr val="000000"/>
                  </a:solidFill>
                  <a:latin typeface="Courier New" panose="02070309020205020404" charset="0"/>
                  <a:ea typeface="宋体" panose="02010600030101010101" pitchFamily="2" charset="-122"/>
                  <a:sym typeface="+mn-ea"/>
                </a:rPr>
                <a:t>F(R)= {t|R(t) ∧F’}</a:t>
              </a:r>
            </a:p>
            <a:p>
              <a:r>
                <a:rPr lang="zh-CN" altLang="en-US" sz="1400" dirty="0">
                  <a:solidFill>
                    <a:srgbClr val="000000"/>
                  </a:solidFill>
                  <a:latin typeface="Courier New" panose="02070309020205020404" charset="0"/>
                  <a:ea typeface="宋体" panose="02010600030101010101" pitchFamily="2" charset="-122"/>
                  <a:sym typeface="+mn-ea"/>
                </a:rPr>
                <a:t>在公式中，</a:t>
              </a:r>
              <a:r>
                <a:rPr lang="en-US" altLang="zh-CN" sz="1400" dirty="0">
                  <a:solidFill>
                    <a:srgbClr val="000000"/>
                  </a:solidFill>
                  <a:latin typeface="Courier New" panose="02070309020205020404" charset="0"/>
                  <a:ea typeface="宋体" panose="02010600030101010101" pitchFamily="2" charset="-122"/>
                  <a:sym typeface="+mn-ea"/>
                </a:rPr>
                <a:t>F’</a:t>
              </a:r>
              <a:r>
                <a:rPr lang="zh-CN" altLang="en-US" sz="1400" dirty="0">
                  <a:solidFill>
                    <a:srgbClr val="000000"/>
                  </a:solidFill>
                  <a:latin typeface="Courier New" panose="02070309020205020404" charset="0"/>
                  <a:ea typeface="宋体" panose="02010600030101010101" pitchFamily="2" charset="-122"/>
                  <a:sym typeface="+mn-ea"/>
                </a:rPr>
                <a:t>是由</a:t>
              </a:r>
              <a:r>
                <a:rPr lang="en-US" altLang="zh-CN" sz="1400" dirty="0">
                  <a:solidFill>
                    <a:srgbClr val="000000"/>
                  </a:solidFill>
                  <a:latin typeface="Courier New" panose="02070309020205020404" charset="0"/>
                  <a:ea typeface="宋体" panose="02010600030101010101" pitchFamily="2" charset="-122"/>
                  <a:sym typeface="+mn-ea"/>
                </a:rPr>
                <a:t>F</a:t>
              </a:r>
              <a:r>
                <a:rPr lang="zh-CN" altLang="en-US" sz="1400" dirty="0">
                  <a:solidFill>
                    <a:srgbClr val="000000"/>
                  </a:solidFill>
                  <a:latin typeface="Courier New" panose="02070309020205020404" charset="0"/>
                  <a:ea typeface="宋体" panose="02010600030101010101" pitchFamily="2" charset="-122"/>
                  <a:sym typeface="+mn-ea"/>
                </a:rPr>
                <a:t>得到的等价公式。</a:t>
              </a:r>
            </a:p>
            <a:p>
              <a:r>
                <a:rPr lang="zh-CN" altLang="en-US" sz="1400" dirty="0">
                  <a:solidFill>
                    <a:srgbClr val="000000"/>
                  </a:solidFill>
                  <a:latin typeface="Courier New" panose="02070309020205020404" charset="0"/>
                  <a:ea typeface="宋体" panose="02010600030101010101" pitchFamily="2" charset="-122"/>
                  <a:sym typeface="+mn-ea"/>
                </a:rPr>
                <a:t>（</a:t>
              </a:r>
              <a:r>
                <a:rPr lang="en-US" altLang="zh-CN" sz="1400" dirty="0">
                  <a:solidFill>
                    <a:srgbClr val="000000"/>
                  </a:solidFill>
                  <a:latin typeface="Courier New" panose="02070309020205020404" charset="0"/>
                  <a:ea typeface="宋体" panose="02010600030101010101" pitchFamily="2" charset="-122"/>
                  <a:sym typeface="+mn-ea"/>
                </a:rPr>
                <a:t>7</a:t>
              </a:r>
              <a:r>
                <a:rPr lang="zh-CN" altLang="en-US" sz="1400" dirty="0">
                  <a:solidFill>
                    <a:srgbClr val="000000"/>
                  </a:solidFill>
                  <a:latin typeface="Courier New" panose="02070309020205020404" charset="0"/>
                  <a:ea typeface="宋体" panose="02010600030101010101" pitchFamily="2" charset="-122"/>
                  <a:sym typeface="+mn-ea"/>
                </a:rPr>
                <a:t>）连接</a:t>
              </a:r>
            </a:p>
            <a:p>
              <a:r>
                <a:rPr lang="zh-CN" altLang="en-US" sz="1400" dirty="0">
                  <a:solidFill>
                    <a:srgbClr val="000000"/>
                  </a:solidFill>
                  <a:latin typeface="Courier New" panose="02070309020205020404" charset="0"/>
                  <a:ea typeface="宋体" panose="02010600030101010101" pitchFamily="2" charset="-122"/>
                  <a:sym typeface="+mn-ea"/>
                </a:rPr>
                <a:t>假设现有关系</a:t>
              </a:r>
              <a:r>
                <a:rPr lang="en-US" altLang="zh-CN" sz="1400" dirty="0">
                  <a:solidFill>
                    <a:srgbClr val="000000"/>
                  </a:solidFill>
                  <a:latin typeface="Courier New" panose="02070309020205020404" charset="0"/>
                  <a:ea typeface="宋体" panose="02010600030101010101" pitchFamily="2" charset="-122"/>
                  <a:sym typeface="+mn-ea"/>
                </a:rPr>
                <a:t>R(A1A2A3)</a:t>
              </a:r>
              <a:r>
                <a:rPr lang="zh-CN" altLang="en-US" sz="1400" dirty="0">
                  <a:solidFill>
                    <a:srgbClr val="000000"/>
                  </a:solidFill>
                  <a:latin typeface="Courier New" panose="02070309020205020404" charset="0"/>
                  <a:ea typeface="宋体" panose="02010600030101010101" pitchFamily="2" charset="-122"/>
                  <a:sym typeface="+mn-ea"/>
                </a:rPr>
                <a:t>和关系系</a:t>
              </a:r>
              <a:r>
                <a:rPr lang="en-US" altLang="zh-CN" sz="1400" dirty="0">
                  <a:solidFill>
                    <a:srgbClr val="000000"/>
                  </a:solidFill>
                  <a:latin typeface="Courier New" panose="02070309020205020404" charset="0"/>
                  <a:ea typeface="宋体" panose="02010600030101010101" pitchFamily="2" charset="-122"/>
                  <a:sym typeface="+mn-ea"/>
                </a:rPr>
                <a:t>S(A3A4A5)</a:t>
              </a:r>
              <a:r>
                <a:rPr lang="zh-CN" altLang="en-US" sz="1400" dirty="0">
                  <a:solidFill>
                    <a:srgbClr val="000000"/>
                  </a:solidFill>
                  <a:latin typeface="Courier New" panose="02070309020205020404" charset="0"/>
                  <a:ea typeface="宋体" panose="02010600030101010101" pitchFamily="2" charset="-122"/>
                  <a:sym typeface="+mn-ea"/>
                </a:rPr>
                <a:t>，则连接表示如下：</a:t>
              </a:r>
            </a:p>
            <a:p>
              <a:pPr algn="ctr"/>
              <a:r>
                <a:rPr lang="en-US" altLang="zh-CN" sz="1400" dirty="0">
                  <a:solidFill>
                    <a:srgbClr val="000000"/>
                  </a:solidFill>
                  <a:latin typeface="Courier New" panose="02070309020205020404" charset="0"/>
                  <a:ea typeface="宋体" panose="02010600030101010101" pitchFamily="2" charset="-122"/>
                  <a:sym typeface="+mn-ea"/>
                </a:rPr>
                <a:t>R∞S={t[A</a:t>
              </a:r>
              <a:r>
                <a:rPr lang="en-US" altLang="zh-CN" sz="1400" baseline="-25000" dirty="0">
                  <a:solidFill>
                    <a:srgbClr val="000000"/>
                  </a:solidFill>
                  <a:latin typeface="Courier New" panose="02070309020205020404" charset="0"/>
                  <a:ea typeface="宋体" panose="02010600030101010101" pitchFamily="2" charset="-122"/>
                  <a:sym typeface="+mn-ea"/>
                </a:rPr>
                <a:t>1</a:t>
              </a:r>
              <a:r>
                <a:rPr lang="en-US" altLang="zh-CN" sz="1400" dirty="0">
                  <a:solidFill>
                    <a:srgbClr val="000000"/>
                  </a:solidFill>
                  <a:latin typeface="Courier New" panose="02070309020205020404" charset="0"/>
                  <a:ea typeface="宋体" panose="02010600030101010101" pitchFamily="2" charset="-122"/>
                  <a:sym typeface="+mn-ea"/>
                </a:rPr>
                <a:t>A</a:t>
              </a:r>
              <a:r>
                <a:rPr lang="en-US" altLang="zh-CN" sz="1400" baseline="-25000" dirty="0">
                  <a:solidFill>
                    <a:srgbClr val="000000"/>
                  </a:solidFill>
                  <a:latin typeface="Courier New" panose="02070309020205020404" charset="0"/>
                  <a:ea typeface="宋体" panose="02010600030101010101" pitchFamily="2" charset="-122"/>
                  <a:sym typeface="+mn-ea"/>
                </a:rPr>
                <a:t>2</a:t>
              </a:r>
              <a:r>
                <a:rPr lang="en-US" altLang="zh-CN" sz="1400" dirty="0">
                  <a:solidFill>
                    <a:srgbClr val="000000"/>
                  </a:solidFill>
                  <a:latin typeface="Courier New" panose="02070309020205020404" charset="0"/>
                  <a:ea typeface="宋体" panose="02010600030101010101" pitchFamily="2" charset="-122"/>
                  <a:sym typeface="+mn-ea"/>
                </a:rPr>
                <a:t>A</a:t>
              </a:r>
              <a:r>
                <a:rPr lang="en-US" altLang="zh-CN" sz="1400" baseline="-25000" dirty="0">
                  <a:solidFill>
                    <a:srgbClr val="000000"/>
                  </a:solidFill>
                  <a:latin typeface="Courier New" panose="02070309020205020404" charset="0"/>
                  <a:ea typeface="宋体" panose="02010600030101010101" pitchFamily="2" charset="-122"/>
                  <a:sym typeface="+mn-ea"/>
                </a:rPr>
                <a:t>3</a:t>
              </a:r>
              <a:r>
                <a:rPr lang="en-US" altLang="zh-CN" sz="1400" dirty="0">
                  <a:solidFill>
                    <a:srgbClr val="000000"/>
                  </a:solidFill>
                  <a:latin typeface="Courier New" panose="02070309020205020404" charset="0"/>
                  <a:ea typeface="宋体" panose="02010600030101010101" pitchFamily="2" charset="-122"/>
                  <a:sym typeface="+mn-ea"/>
                </a:rPr>
                <a:t>A</a:t>
              </a:r>
              <a:r>
                <a:rPr lang="en-US" altLang="zh-CN" sz="1400" baseline="-25000" dirty="0">
                  <a:solidFill>
                    <a:srgbClr val="000000"/>
                  </a:solidFill>
                  <a:latin typeface="Courier New" panose="02070309020205020404" charset="0"/>
                  <a:ea typeface="宋体" panose="02010600030101010101" pitchFamily="2" charset="-122"/>
                  <a:sym typeface="+mn-ea"/>
                </a:rPr>
                <a:t>4</a:t>
              </a:r>
              <a:r>
                <a:rPr lang="en-US" altLang="zh-CN" sz="1400" dirty="0">
                  <a:solidFill>
                    <a:srgbClr val="000000"/>
                  </a:solidFill>
                  <a:latin typeface="Courier New" panose="02070309020205020404" charset="0"/>
                  <a:ea typeface="宋体" panose="02010600030101010101" pitchFamily="2" charset="-122"/>
                  <a:sym typeface="+mn-ea"/>
                </a:rPr>
                <a:t>A</a:t>
              </a:r>
              <a:r>
                <a:rPr lang="en-US" altLang="zh-CN" sz="1400" baseline="-25000" dirty="0">
                  <a:solidFill>
                    <a:srgbClr val="000000"/>
                  </a:solidFill>
                  <a:latin typeface="Courier New" panose="02070309020205020404" charset="0"/>
                  <a:ea typeface="宋体" panose="02010600030101010101" pitchFamily="2" charset="-122"/>
                  <a:sym typeface="+mn-ea"/>
                </a:rPr>
                <a:t>5</a:t>
              </a:r>
              <a:r>
                <a:rPr lang="en-US" altLang="zh-CN" sz="1400" dirty="0">
                  <a:solidFill>
                    <a:srgbClr val="000000"/>
                  </a:solidFill>
                  <a:latin typeface="Courier New" panose="02070309020205020404" charset="0"/>
                  <a:ea typeface="宋体" panose="02010600030101010101" pitchFamily="2" charset="-122"/>
                  <a:sym typeface="+mn-ea"/>
                </a:rPr>
                <a:t>]|t[A</a:t>
              </a:r>
              <a:r>
                <a:rPr lang="en-US" altLang="zh-CN" sz="1400" baseline="-25000" dirty="0">
                  <a:solidFill>
                    <a:srgbClr val="000000"/>
                  </a:solidFill>
                  <a:latin typeface="Courier New" panose="02070309020205020404" charset="0"/>
                  <a:ea typeface="宋体" panose="02010600030101010101" pitchFamily="2" charset="-122"/>
                  <a:sym typeface="+mn-ea"/>
                </a:rPr>
                <a:t>1</a:t>
              </a:r>
              <a:r>
                <a:rPr lang="en-US" altLang="zh-CN" sz="1400" dirty="0">
                  <a:solidFill>
                    <a:srgbClr val="000000"/>
                  </a:solidFill>
                  <a:latin typeface="Courier New" panose="02070309020205020404" charset="0"/>
                  <a:ea typeface="宋体" panose="02010600030101010101" pitchFamily="2" charset="-122"/>
                  <a:sym typeface="+mn-ea"/>
                </a:rPr>
                <a:t>A</a:t>
              </a:r>
              <a:r>
                <a:rPr lang="en-US" altLang="zh-CN" sz="1400" baseline="-25000" dirty="0">
                  <a:solidFill>
                    <a:srgbClr val="000000"/>
                  </a:solidFill>
                  <a:latin typeface="Courier New" panose="02070309020205020404" charset="0"/>
                  <a:ea typeface="宋体" panose="02010600030101010101" pitchFamily="2" charset="-122"/>
                  <a:sym typeface="+mn-ea"/>
                </a:rPr>
                <a:t>2</a:t>
              </a:r>
              <a:r>
                <a:rPr lang="en-US" altLang="zh-CN" sz="1400" dirty="0">
                  <a:solidFill>
                    <a:srgbClr val="000000"/>
                  </a:solidFill>
                  <a:latin typeface="Courier New" panose="02070309020205020404" charset="0"/>
                  <a:ea typeface="宋体" panose="02010600030101010101" pitchFamily="2" charset="-122"/>
                  <a:sym typeface="+mn-ea"/>
                </a:rPr>
                <a:t>A</a:t>
              </a:r>
              <a:r>
                <a:rPr lang="en-US" altLang="zh-CN" sz="1400" baseline="-25000" dirty="0">
                  <a:solidFill>
                    <a:srgbClr val="000000"/>
                  </a:solidFill>
                  <a:latin typeface="Courier New" panose="02070309020205020404" charset="0"/>
                  <a:ea typeface="宋体" panose="02010600030101010101" pitchFamily="2" charset="-122"/>
                  <a:sym typeface="+mn-ea"/>
                </a:rPr>
                <a:t>3</a:t>
              </a:r>
              <a:r>
                <a:rPr lang="en-US" altLang="zh-CN" sz="1400" dirty="0">
                  <a:solidFill>
                    <a:srgbClr val="000000"/>
                  </a:solidFill>
                  <a:latin typeface="Courier New" panose="02070309020205020404" charset="0"/>
                  <a:ea typeface="宋体" panose="02010600030101010101" pitchFamily="2" charset="-122"/>
                  <a:sym typeface="+mn-ea"/>
                </a:rPr>
                <a:t>]∈R∧t[A</a:t>
              </a:r>
              <a:r>
                <a:rPr lang="en-US" altLang="zh-CN" sz="1400" baseline="-25000" dirty="0">
                  <a:solidFill>
                    <a:srgbClr val="000000"/>
                  </a:solidFill>
                  <a:latin typeface="Courier New" panose="02070309020205020404" charset="0"/>
                  <a:ea typeface="宋体" panose="02010600030101010101" pitchFamily="2" charset="-122"/>
                  <a:sym typeface="+mn-ea"/>
                </a:rPr>
                <a:t>3</a:t>
              </a:r>
              <a:r>
                <a:rPr lang="en-US" altLang="zh-CN" sz="1400" dirty="0">
                  <a:solidFill>
                    <a:srgbClr val="000000"/>
                  </a:solidFill>
                  <a:latin typeface="Courier New" panose="02070309020205020404" charset="0"/>
                  <a:ea typeface="宋体" panose="02010600030101010101" pitchFamily="2" charset="-122"/>
                  <a:sym typeface="+mn-ea"/>
                </a:rPr>
                <a:t>A</a:t>
              </a:r>
              <a:r>
                <a:rPr lang="en-US" altLang="zh-CN" sz="1400" baseline="-25000" dirty="0">
                  <a:solidFill>
                    <a:srgbClr val="000000"/>
                  </a:solidFill>
                  <a:latin typeface="Courier New" panose="02070309020205020404" charset="0"/>
                  <a:ea typeface="宋体" panose="02010600030101010101" pitchFamily="2" charset="-122"/>
                  <a:sym typeface="+mn-ea"/>
                </a:rPr>
                <a:t>4</a:t>
              </a:r>
              <a:r>
                <a:rPr lang="en-US" altLang="zh-CN" sz="1400" dirty="0">
                  <a:solidFill>
                    <a:srgbClr val="000000"/>
                  </a:solidFill>
                  <a:latin typeface="Courier New" panose="02070309020205020404" charset="0"/>
                  <a:ea typeface="宋体" panose="02010600030101010101" pitchFamily="2" charset="-122"/>
                  <a:sym typeface="+mn-ea"/>
                </a:rPr>
                <a:t>A</a:t>
              </a:r>
              <a:r>
                <a:rPr lang="en-US" altLang="zh-CN" sz="1400" baseline="-25000" dirty="0">
                  <a:solidFill>
                    <a:srgbClr val="000000"/>
                  </a:solidFill>
                  <a:latin typeface="Courier New" panose="02070309020205020404" charset="0"/>
                  <a:ea typeface="宋体" panose="02010600030101010101" pitchFamily="2" charset="-122"/>
                  <a:sym typeface="+mn-ea"/>
                </a:rPr>
                <a:t>5</a:t>
              </a:r>
              <a:r>
                <a:rPr lang="en-US" altLang="zh-CN" sz="1400" dirty="0">
                  <a:solidFill>
                    <a:srgbClr val="000000"/>
                  </a:solidFill>
                  <a:latin typeface="Courier New" panose="02070309020205020404" charset="0"/>
                  <a:ea typeface="宋体" panose="02010600030101010101" pitchFamily="2" charset="-122"/>
                  <a:sym typeface="+mn-ea"/>
                </a:rPr>
                <a:t>]∈S}</a:t>
              </a:r>
            </a:p>
          </p:txBody>
        </p:sp>
        <p:sp>
          <p:nvSpPr>
            <p:cNvPr id="8" name="矩形 7"/>
            <p:cNvSpPr/>
            <p:nvPr/>
          </p:nvSpPr>
          <p:spPr>
            <a:xfrm>
              <a:off x="1088299" y="4213143"/>
              <a:ext cx="2241974" cy="396145"/>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rgbClr val="000000">
                      <a:lumMod val="65000"/>
                      <a:lumOff val="35000"/>
                    </a:srgbClr>
                  </a:solidFill>
                </a:rPr>
                <a:t>关系代数式和元组演算公式之间的转换</a:t>
              </a:r>
            </a:p>
          </p:txBody>
        </p:sp>
      </p:grpSp>
    </p:spTree>
    <p:extLst>
      <p:ext uri="{BB962C8B-B14F-4D97-AF65-F5344CB8AC3E}">
        <p14:creationId xmlns:p14="http://schemas.microsoft.com/office/powerpoint/2010/main" val="1373193286"/>
      </p:ext>
    </p:extLst>
  </p:cSld>
  <p:clrMapOvr>
    <a:masterClrMapping/>
  </p:clrMapOvr>
  <p:transition spd="slow">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2646878"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元组关系演算</a:t>
            </a:r>
          </a:p>
        </p:txBody>
      </p:sp>
      <p:sp>
        <p:nvSpPr>
          <p:cNvPr id="137" name="文本框 136"/>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01</a:t>
            </a:r>
            <a:endParaRPr lang="zh-CN" altLang="en-US" sz="2400" b="1" dirty="0">
              <a:solidFill>
                <a:srgbClr val="FFFFFF"/>
              </a:solidFill>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452" y="1877986"/>
            <a:ext cx="6748325" cy="1161183"/>
          </a:xfrm>
          <a:prstGeom prst="rect">
            <a:avLst/>
          </a:prstGeom>
        </p:spPr>
      </p:pic>
      <p:sp>
        <p:nvSpPr>
          <p:cNvPr id="9" name="矩形 8"/>
          <p:cNvSpPr/>
          <p:nvPr/>
        </p:nvSpPr>
        <p:spPr>
          <a:xfrm>
            <a:off x="1215620" y="1508654"/>
            <a:ext cx="6096000" cy="338554"/>
          </a:xfrm>
          <a:prstGeom prst="rect">
            <a:avLst/>
          </a:prstGeom>
        </p:spPr>
        <p:txBody>
          <a:bodyPr>
            <a:spAutoFit/>
          </a:bodyPr>
          <a:lstStyle/>
          <a:p>
            <a:pPr algn="ctr"/>
            <a:r>
              <a:rPr lang="zh-CN" altLang="en-US" sz="1600" dirty="0" smtClean="0"/>
              <a:t>关</a:t>
            </a:r>
            <a:r>
              <a:rPr lang="zh-CN" altLang="en-US" sz="1600" dirty="0"/>
              <a:t>系</a:t>
            </a:r>
            <a:r>
              <a:rPr lang="en-US" altLang="zh-CN" sz="1600" dirty="0"/>
              <a:t>R	</a:t>
            </a:r>
            <a:r>
              <a:rPr lang="en-US" altLang="zh-CN" sz="1600" dirty="0" smtClean="0"/>
              <a:t>  	                 </a:t>
            </a:r>
            <a:r>
              <a:rPr lang="en-US" altLang="zh-CN" sz="1600" dirty="0"/>
              <a:t>	</a:t>
            </a:r>
            <a:r>
              <a:rPr lang="en-US" altLang="zh-CN" sz="1600" dirty="0" smtClean="0"/>
              <a:t>               </a:t>
            </a:r>
            <a:r>
              <a:rPr lang="zh-CN" altLang="en-US" sz="1600" dirty="0" smtClean="0"/>
              <a:t>关</a:t>
            </a:r>
            <a:r>
              <a:rPr lang="zh-CN" altLang="en-US" sz="1600" dirty="0"/>
              <a:t>系</a:t>
            </a:r>
            <a:r>
              <a:rPr lang="en-US" altLang="zh-CN" sz="1600" dirty="0"/>
              <a:t>S</a:t>
            </a:r>
            <a:endParaRPr lang="zh-CN" altLang="en-US" sz="1600" dirty="0"/>
          </a:p>
        </p:txBody>
      </p:sp>
      <p:sp>
        <p:nvSpPr>
          <p:cNvPr id="10" name="矩形 9"/>
          <p:cNvSpPr/>
          <p:nvPr/>
        </p:nvSpPr>
        <p:spPr>
          <a:xfrm>
            <a:off x="1111003" y="1116961"/>
            <a:ext cx="6487976" cy="369332"/>
          </a:xfrm>
          <a:prstGeom prst="rect">
            <a:avLst/>
          </a:prstGeom>
        </p:spPr>
        <p:txBody>
          <a:bodyPr wrap="square">
            <a:spAutoFit/>
          </a:bodyPr>
          <a:lstStyle/>
          <a:p>
            <a:r>
              <a:rPr lang="zh-CN" altLang="zh-CN" dirty="0"/>
              <a:t>已知关系</a:t>
            </a:r>
            <a:r>
              <a:rPr lang="en-US" altLang="zh-CN" dirty="0"/>
              <a:t>R</a:t>
            </a:r>
            <a:r>
              <a:rPr lang="zh-CN" altLang="zh-CN" dirty="0"/>
              <a:t>、</a:t>
            </a:r>
            <a:r>
              <a:rPr lang="en-US" altLang="zh-CN" dirty="0"/>
              <a:t>S</a:t>
            </a:r>
            <a:r>
              <a:rPr lang="zh-CN" altLang="zh-CN" dirty="0"/>
              <a:t>如</a:t>
            </a:r>
            <a:r>
              <a:rPr lang="zh-CN" altLang="zh-CN" dirty="0" smtClean="0"/>
              <a:t>表，</a:t>
            </a:r>
            <a:r>
              <a:rPr lang="zh-CN" altLang="zh-CN" dirty="0"/>
              <a:t>求出下列元组演算表达式的运算结果。</a:t>
            </a:r>
          </a:p>
        </p:txBody>
      </p:sp>
      <p:sp>
        <p:nvSpPr>
          <p:cNvPr id="12" name="矩形 11"/>
          <p:cNvSpPr/>
          <p:nvPr/>
        </p:nvSpPr>
        <p:spPr>
          <a:xfrm>
            <a:off x="1002227" y="3192629"/>
            <a:ext cx="6795550" cy="2800767"/>
          </a:xfrm>
          <a:prstGeom prst="rect">
            <a:avLst/>
          </a:prstGeom>
        </p:spPr>
        <p:txBody>
          <a:bodyPr wrap="square">
            <a:spAutoFit/>
          </a:bodyPr>
          <a:lstStyle/>
          <a:p>
            <a:r>
              <a:rPr lang="zh-CN" altLang="zh-CN" sz="1600" dirty="0"/>
              <a:t>（</a:t>
            </a:r>
            <a:r>
              <a:rPr lang="en-US" altLang="zh-CN" sz="1600" dirty="0"/>
              <a:t>1</a:t>
            </a:r>
            <a:r>
              <a:rPr lang="zh-CN" altLang="zh-CN" sz="1600" dirty="0"/>
              <a:t>）</a:t>
            </a:r>
            <a:r>
              <a:rPr lang="en-US" altLang="zh-CN" sz="1600" dirty="0"/>
              <a:t>R1={t|(∃u)(R(t)∧S(u)∧t[1]&lt;u[3]∧t[2]</a:t>
            </a:r>
            <a:r>
              <a:rPr lang="zh-CN" altLang="zh-CN" sz="1600" dirty="0"/>
              <a:t>≠</a:t>
            </a:r>
            <a:r>
              <a:rPr lang="en-US" altLang="zh-CN" sz="1600" dirty="0"/>
              <a:t>b)}</a:t>
            </a:r>
            <a:endParaRPr lang="zh-CN" altLang="zh-CN" sz="1600" dirty="0"/>
          </a:p>
          <a:p>
            <a:r>
              <a:rPr lang="zh-CN" altLang="zh-CN" sz="1600" dirty="0"/>
              <a:t>解：根据题意，表达式有两个元组变量</a:t>
            </a:r>
            <a:r>
              <a:rPr lang="en-US" altLang="zh-CN" sz="1600" dirty="0"/>
              <a:t>t</a:t>
            </a:r>
            <a:r>
              <a:rPr lang="zh-CN" altLang="zh-CN" sz="1600" dirty="0"/>
              <a:t>和</a:t>
            </a:r>
            <a:r>
              <a:rPr lang="en-US" altLang="zh-CN" sz="1600" dirty="0"/>
              <a:t>u</a:t>
            </a:r>
            <a:r>
              <a:rPr lang="zh-CN" altLang="zh-CN" sz="1600" dirty="0"/>
              <a:t>，</a:t>
            </a:r>
            <a:r>
              <a:rPr lang="en-US" altLang="zh-CN" sz="1600" dirty="0"/>
              <a:t>t</a:t>
            </a:r>
            <a:r>
              <a:rPr lang="zh-CN" altLang="zh-CN" sz="1600" dirty="0"/>
              <a:t>是关系</a:t>
            </a:r>
            <a:r>
              <a:rPr lang="en-US" altLang="zh-CN" sz="1600" dirty="0"/>
              <a:t>R</a:t>
            </a:r>
            <a:r>
              <a:rPr lang="zh-CN" altLang="zh-CN" sz="1600" dirty="0"/>
              <a:t>的元组变量，</a:t>
            </a:r>
            <a:r>
              <a:rPr lang="en-US" altLang="zh-CN" sz="1600" dirty="0"/>
              <a:t>u</a:t>
            </a:r>
            <a:r>
              <a:rPr lang="zh-CN" altLang="zh-CN" sz="1600" dirty="0"/>
              <a:t>是关系</a:t>
            </a:r>
            <a:r>
              <a:rPr lang="en-US" altLang="zh-CN" sz="1600" dirty="0"/>
              <a:t>S</a:t>
            </a:r>
            <a:r>
              <a:rPr lang="zh-CN" altLang="zh-CN" sz="1600" dirty="0"/>
              <a:t>的元组变量，满足条件</a:t>
            </a:r>
            <a:r>
              <a:rPr lang="en-US" altLang="zh-CN" sz="1600" dirty="0"/>
              <a:t>t[1]&lt;u[3]</a:t>
            </a:r>
            <a:r>
              <a:rPr lang="zh-CN" altLang="zh-CN" sz="1600" dirty="0"/>
              <a:t>且</a:t>
            </a:r>
            <a:r>
              <a:rPr lang="en-US" altLang="zh-CN" sz="1600" dirty="0"/>
              <a:t>t[2]</a:t>
            </a:r>
            <a:r>
              <a:rPr lang="zh-CN" altLang="zh-CN" sz="1600" dirty="0"/>
              <a:t>≠</a:t>
            </a:r>
            <a:r>
              <a:rPr lang="en-US" altLang="zh-CN" sz="1600" dirty="0"/>
              <a:t>b</a:t>
            </a:r>
            <a:r>
              <a:rPr lang="zh-CN" altLang="zh-CN" sz="1600" dirty="0"/>
              <a:t>的</a:t>
            </a:r>
            <a:r>
              <a:rPr lang="en-US" altLang="zh-CN" sz="1600" dirty="0"/>
              <a:t>R</a:t>
            </a:r>
            <a:r>
              <a:rPr lang="zh-CN" altLang="zh-CN" sz="1600" dirty="0"/>
              <a:t>的元组构成</a:t>
            </a:r>
            <a:r>
              <a:rPr lang="en-US" altLang="zh-CN" sz="1600" dirty="0"/>
              <a:t>R1</a:t>
            </a:r>
            <a:r>
              <a:rPr lang="zh-CN" altLang="zh-CN" sz="1600" dirty="0" smtClean="0"/>
              <a:t>。</a:t>
            </a:r>
            <a:endParaRPr lang="zh-CN" altLang="zh-CN" sz="1600" dirty="0"/>
          </a:p>
          <a:p>
            <a:r>
              <a:rPr lang="zh-CN" altLang="zh-CN" sz="1600" b="1" dirty="0"/>
              <a:t>（</a:t>
            </a:r>
            <a:r>
              <a:rPr lang="en-US" altLang="zh-CN" sz="1600" b="1" dirty="0"/>
              <a:t>2</a:t>
            </a:r>
            <a:r>
              <a:rPr lang="zh-CN" altLang="zh-CN" sz="1600" b="1" dirty="0"/>
              <a:t>）</a:t>
            </a:r>
            <a:r>
              <a:rPr lang="en-US" altLang="zh-CN" sz="1600" b="1" dirty="0"/>
              <a:t>R2={t|(∃u)(R(u)∧t[1]=u[3]∧t[2]= u[1])}</a:t>
            </a:r>
            <a:endParaRPr lang="zh-CN" altLang="zh-CN" sz="1600" dirty="0"/>
          </a:p>
          <a:p>
            <a:r>
              <a:rPr lang="zh-CN" altLang="zh-CN" sz="1600" dirty="0"/>
              <a:t>解：根据题意，表达式有两个元组变量</a:t>
            </a:r>
            <a:r>
              <a:rPr lang="en-US" altLang="zh-CN" sz="1600" dirty="0"/>
              <a:t>t</a:t>
            </a:r>
            <a:r>
              <a:rPr lang="zh-CN" altLang="zh-CN" sz="1600" dirty="0"/>
              <a:t>和</a:t>
            </a:r>
            <a:r>
              <a:rPr lang="en-US" altLang="zh-CN" sz="1600" dirty="0"/>
              <a:t>u</a:t>
            </a:r>
            <a:r>
              <a:rPr lang="zh-CN" altLang="zh-CN" sz="1600" dirty="0"/>
              <a:t>，</a:t>
            </a:r>
            <a:r>
              <a:rPr lang="en-US" altLang="zh-CN" sz="1600" dirty="0"/>
              <a:t>t</a:t>
            </a:r>
            <a:r>
              <a:rPr lang="zh-CN" altLang="zh-CN" sz="1600" dirty="0"/>
              <a:t>是关系</a:t>
            </a:r>
            <a:r>
              <a:rPr lang="en-US" altLang="zh-CN" sz="1600" dirty="0"/>
              <a:t>R2</a:t>
            </a:r>
            <a:r>
              <a:rPr lang="zh-CN" altLang="zh-CN" sz="1600" dirty="0"/>
              <a:t>的元组变量，</a:t>
            </a:r>
            <a:r>
              <a:rPr lang="en-US" altLang="zh-CN" sz="1600" dirty="0"/>
              <a:t>u</a:t>
            </a:r>
            <a:r>
              <a:rPr lang="zh-CN" altLang="zh-CN" sz="1600" dirty="0"/>
              <a:t>是关系</a:t>
            </a:r>
            <a:r>
              <a:rPr lang="en-US" altLang="zh-CN" sz="1600" dirty="0"/>
              <a:t>R</a:t>
            </a:r>
            <a:r>
              <a:rPr lang="zh-CN" altLang="zh-CN" sz="1600" dirty="0"/>
              <a:t>的元组变量，另外，</a:t>
            </a:r>
            <a:r>
              <a:rPr lang="en-US" altLang="zh-CN" sz="1600" dirty="0"/>
              <a:t>t</a:t>
            </a:r>
            <a:r>
              <a:rPr lang="zh-CN" altLang="zh-CN" sz="1600" dirty="0"/>
              <a:t>有两个分量。第一个分量值等于</a:t>
            </a:r>
            <a:r>
              <a:rPr lang="en-US" altLang="zh-CN" sz="1600" dirty="0"/>
              <a:t>u</a:t>
            </a:r>
            <a:r>
              <a:rPr lang="zh-CN" altLang="zh-CN" sz="1600" dirty="0"/>
              <a:t>的第三个分量值，第二个分量值等于</a:t>
            </a:r>
            <a:r>
              <a:rPr lang="en-US" altLang="zh-CN" sz="1600" dirty="0"/>
              <a:t>u</a:t>
            </a:r>
            <a:r>
              <a:rPr lang="zh-CN" altLang="zh-CN" sz="1600" dirty="0"/>
              <a:t>的第一个分量值</a:t>
            </a:r>
            <a:r>
              <a:rPr lang="zh-CN" altLang="zh-CN" sz="1600" dirty="0" smtClean="0"/>
              <a:t>。</a:t>
            </a:r>
            <a:endParaRPr lang="en-US" altLang="zh-CN" sz="1600" dirty="0" smtClean="0"/>
          </a:p>
          <a:p>
            <a:r>
              <a:rPr lang="zh-CN" altLang="en-US" sz="1600" dirty="0"/>
              <a:t>（</a:t>
            </a:r>
            <a:r>
              <a:rPr lang="en-US" altLang="zh-CN" sz="1600" dirty="0"/>
              <a:t>3</a:t>
            </a:r>
            <a:r>
              <a:rPr lang="zh-CN" altLang="en-US" sz="1600" dirty="0"/>
              <a:t>）</a:t>
            </a:r>
            <a:r>
              <a:rPr lang="en-US" altLang="zh-CN" sz="1600" dirty="0"/>
              <a:t>R3={t|(∀u)(S(t)∧R(u )∧t[3]&gt; u[3])}</a:t>
            </a:r>
          </a:p>
          <a:p>
            <a:r>
              <a:rPr lang="zh-CN" altLang="en-US" sz="1600" dirty="0"/>
              <a:t>解：根据题意，表达式有两个元组变量</a:t>
            </a:r>
            <a:r>
              <a:rPr lang="en-US" altLang="zh-CN" sz="1600" dirty="0"/>
              <a:t>t</a:t>
            </a:r>
            <a:r>
              <a:rPr lang="zh-CN" altLang="en-US" sz="1600" dirty="0"/>
              <a:t>和</a:t>
            </a:r>
            <a:r>
              <a:rPr lang="en-US" altLang="zh-CN" sz="1600" dirty="0"/>
              <a:t>u</a:t>
            </a:r>
            <a:r>
              <a:rPr lang="zh-CN" altLang="en-US" sz="1600" dirty="0"/>
              <a:t>，</a:t>
            </a:r>
            <a:r>
              <a:rPr lang="en-US" altLang="zh-CN" sz="1600" dirty="0"/>
              <a:t>t</a:t>
            </a:r>
            <a:r>
              <a:rPr lang="zh-CN" altLang="en-US" sz="1600" dirty="0"/>
              <a:t>是关系</a:t>
            </a:r>
            <a:r>
              <a:rPr lang="en-US" altLang="zh-CN" sz="1600" dirty="0"/>
              <a:t>S</a:t>
            </a:r>
            <a:r>
              <a:rPr lang="zh-CN" altLang="en-US" sz="1600" dirty="0"/>
              <a:t>的元组变量，</a:t>
            </a:r>
            <a:r>
              <a:rPr lang="en-US" altLang="zh-CN" sz="1600" dirty="0"/>
              <a:t>u</a:t>
            </a:r>
            <a:r>
              <a:rPr lang="zh-CN" altLang="en-US" sz="1600" dirty="0"/>
              <a:t>是关系</a:t>
            </a:r>
            <a:r>
              <a:rPr lang="en-US" altLang="zh-CN" sz="1600" dirty="0"/>
              <a:t>R</a:t>
            </a:r>
            <a:r>
              <a:rPr lang="zh-CN" altLang="en-US" sz="1600" dirty="0"/>
              <a:t>的元组变量，如果</a:t>
            </a:r>
            <a:r>
              <a:rPr lang="en-US" altLang="zh-CN" sz="1600" dirty="0"/>
              <a:t>t[3]</a:t>
            </a:r>
            <a:r>
              <a:rPr lang="zh-CN" altLang="en-US" sz="1600" dirty="0"/>
              <a:t>大于关系</a:t>
            </a:r>
            <a:r>
              <a:rPr lang="en-US" altLang="zh-CN" sz="1600" dirty="0"/>
              <a:t>R</a:t>
            </a:r>
            <a:r>
              <a:rPr lang="zh-CN" altLang="en-US" sz="1600" dirty="0"/>
              <a:t>所有元组的第</a:t>
            </a:r>
            <a:r>
              <a:rPr lang="en-US" altLang="zh-CN" sz="1600" dirty="0"/>
              <a:t>3</a:t>
            </a:r>
            <a:r>
              <a:rPr lang="zh-CN" altLang="en-US" sz="1600" dirty="0"/>
              <a:t>个分量的值，则</a:t>
            </a:r>
            <a:r>
              <a:rPr lang="en-US" altLang="zh-CN" sz="1600" dirty="0"/>
              <a:t>t</a:t>
            </a:r>
            <a:r>
              <a:rPr lang="zh-CN" altLang="en-US" sz="1600" dirty="0"/>
              <a:t>成为</a:t>
            </a:r>
            <a:r>
              <a:rPr lang="en-US" altLang="zh-CN" sz="1600" dirty="0"/>
              <a:t>R3</a:t>
            </a:r>
            <a:r>
              <a:rPr lang="zh-CN" altLang="en-US" sz="1600" dirty="0"/>
              <a:t>的一个元组</a:t>
            </a:r>
            <a:r>
              <a:rPr lang="zh-CN" altLang="en-US" sz="1600" dirty="0" smtClean="0"/>
              <a:t>。</a:t>
            </a:r>
            <a:endParaRPr lang="zh-CN" altLang="en-US" sz="1600" dirty="0"/>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32233" y="1831819"/>
            <a:ext cx="1627188" cy="858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66339" y="3192629"/>
            <a:ext cx="1958975" cy="846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68781" y="4593012"/>
            <a:ext cx="1987582" cy="1057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矩形 13"/>
          <p:cNvSpPr/>
          <p:nvPr/>
        </p:nvSpPr>
        <p:spPr>
          <a:xfrm>
            <a:off x="9718340" y="1486293"/>
            <a:ext cx="856324" cy="338554"/>
          </a:xfrm>
          <a:prstGeom prst="rect">
            <a:avLst/>
          </a:prstGeom>
        </p:spPr>
        <p:txBody>
          <a:bodyPr wrap="none">
            <a:spAutoFit/>
          </a:bodyPr>
          <a:lstStyle/>
          <a:p>
            <a:pPr algn="ctr"/>
            <a:r>
              <a:rPr lang="zh-CN" altLang="en-US" sz="1600" dirty="0"/>
              <a:t>关系</a:t>
            </a:r>
            <a:r>
              <a:rPr lang="en-US" altLang="zh-CN" sz="1600" dirty="0" smtClean="0"/>
              <a:t>R1</a:t>
            </a:r>
            <a:endParaRPr lang="zh-CN" altLang="en-US" sz="1600" dirty="0"/>
          </a:p>
        </p:txBody>
      </p:sp>
      <p:sp>
        <p:nvSpPr>
          <p:cNvPr id="25" name="矩形 24"/>
          <p:cNvSpPr/>
          <p:nvPr/>
        </p:nvSpPr>
        <p:spPr>
          <a:xfrm>
            <a:off x="9817664" y="2700806"/>
            <a:ext cx="856325" cy="338554"/>
          </a:xfrm>
          <a:prstGeom prst="rect">
            <a:avLst/>
          </a:prstGeom>
        </p:spPr>
        <p:txBody>
          <a:bodyPr wrap="none">
            <a:spAutoFit/>
          </a:bodyPr>
          <a:lstStyle/>
          <a:p>
            <a:pPr algn="ctr"/>
            <a:r>
              <a:rPr lang="zh-CN" altLang="en-US" sz="1600" dirty="0"/>
              <a:t>关系</a:t>
            </a:r>
            <a:r>
              <a:rPr lang="en-US" altLang="zh-CN" sz="1600" dirty="0" smtClean="0"/>
              <a:t>R2</a:t>
            </a:r>
            <a:endParaRPr lang="zh-CN" altLang="en-US" sz="1600" dirty="0"/>
          </a:p>
        </p:txBody>
      </p:sp>
      <p:sp>
        <p:nvSpPr>
          <p:cNvPr id="26" name="矩形 25"/>
          <p:cNvSpPr/>
          <p:nvPr/>
        </p:nvSpPr>
        <p:spPr>
          <a:xfrm>
            <a:off x="9817663" y="4038766"/>
            <a:ext cx="856325" cy="338554"/>
          </a:xfrm>
          <a:prstGeom prst="rect">
            <a:avLst/>
          </a:prstGeom>
        </p:spPr>
        <p:txBody>
          <a:bodyPr wrap="none">
            <a:spAutoFit/>
          </a:bodyPr>
          <a:lstStyle/>
          <a:p>
            <a:pPr algn="ctr"/>
            <a:r>
              <a:rPr lang="zh-CN" altLang="en-US" sz="1600" dirty="0"/>
              <a:t>关系</a:t>
            </a:r>
            <a:r>
              <a:rPr lang="en-US" altLang="zh-CN" sz="1600" dirty="0" smtClean="0"/>
              <a:t>R3</a:t>
            </a:r>
            <a:endParaRPr lang="zh-CN" altLang="en-US" sz="1600" dirty="0"/>
          </a:p>
        </p:txBody>
      </p:sp>
    </p:spTree>
    <p:extLst>
      <p:ext uri="{BB962C8B-B14F-4D97-AF65-F5344CB8AC3E}">
        <p14:creationId xmlns:p14="http://schemas.microsoft.com/office/powerpoint/2010/main" val="4224661248"/>
      </p:ext>
    </p:extLst>
  </p:cSld>
  <p:clrMapOvr>
    <a:masterClrMapping/>
  </p:clrMapOvr>
  <p:transition spd="slow">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2646878"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元组关系演算</a:t>
            </a:r>
          </a:p>
        </p:txBody>
      </p:sp>
      <p:sp>
        <p:nvSpPr>
          <p:cNvPr id="137" name="文本框 136"/>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01</a:t>
            </a:r>
            <a:endParaRPr lang="zh-CN" altLang="en-US" sz="2400" b="1" dirty="0">
              <a:solidFill>
                <a:srgbClr val="FFFFFF"/>
              </a:solidFill>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0" name="矩形 9"/>
          <p:cNvSpPr/>
          <p:nvPr/>
        </p:nvSpPr>
        <p:spPr>
          <a:xfrm>
            <a:off x="1111003" y="1116961"/>
            <a:ext cx="7165894" cy="1477328"/>
          </a:xfrm>
          <a:prstGeom prst="rect">
            <a:avLst/>
          </a:prstGeom>
        </p:spPr>
        <p:txBody>
          <a:bodyPr wrap="square">
            <a:spAutoFit/>
          </a:bodyPr>
          <a:lstStyle/>
          <a:p>
            <a:r>
              <a:rPr lang="zh-CN" altLang="en-US" dirty="0"/>
              <a:t>设有如下</a:t>
            </a:r>
            <a:r>
              <a:rPr lang="en-US" altLang="zh-CN" dirty="0"/>
              <a:t>3</a:t>
            </a:r>
            <a:r>
              <a:rPr lang="zh-CN" altLang="en-US" dirty="0"/>
              <a:t>个关系模式：</a:t>
            </a:r>
          </a:p>
          <a:p>
            <a:r>
              <a:rPr lang="zh-CN" altLang="en-US" dirty="0"/>
              <a:t>教师关系</a:t>
            </a:r>
            <a:r>
              <a:rPr lang="en-US" altLang="zh-CN" dirty="0"/>
              <a:t>T(</a:t>
            </a:r>
            <a:r>
              <a:rPr lang="zh-CN" altLang="en-US" dirty="0"/>
              <a:t>教师编号，姓名，性别，职称，基本工资</a:t>
            </a:r>
            <a:r>
              <a:rPr lang="en-US" altLang="zh-CN" dirty="0"/>
              <a:t>)</a:t>
            </a:r>
          </a:p>
          <a:p>
            <a:r>
              <a:rPr lang="zh-CN" altLang="en-US" dirty="0"/>
              <a:t>课程关系</a:t>
            </a:r>
            <a:r>
              <a:rPr lang="en-US" altLang="zh-CN" dirty="0"/>
              <a:t>C(</a:t>
            </a:r>
            <a:r>
              <a:rPr lang="zh-CN" altLang="en-US" dirty="0"/>
              <a:t>课程编号，课程名称，学时数，学分</a:t>
            </a:r>
            <a:r>
              <a:rPr lang="en-US" altLang="zh-CN" dirty="0"/>
              <a:t>)</a:t>
            </a:r>
          </a:p>
          <a:p>
            <a:r>
              <a:rPr lang="zh-CN" altLang="en-US" dirty="0"/>
              <a:t>授课关系</a:t>
            </a:r>
            <a:r>
              <a:rPr lang="en-US" altLang="zh-CN" dirty="0"/>
              <a:t>TC(</a:t>
            </a:r>
            <a:r>
              <a:rPr lang="zh-CN" altLang="en-US" dirty="0"/>
              <a:t>教师编号，课程编号，教室，班级</a:t>
            </a:r>
            <a:r>
              <a:rPr lang="en-US" altLang="zh-CN" dirty="0" smtClean="0"/>
              <a:t>)</a:t>
            </a:r>
          </a:p>
          <a:p>
            <a:r>
              <a:rPr lang="zh-CN" altLang="zh-CN" dirty="0"/>
              <a:t>分别用关系代数（</a:t>
            </a:r>
            <a:r>
              <a:rPr lang="en-US" altLang="zh-CN" dirty="0"/>
              <a:t>A</a:t>
            </a:r>
            <a:r>
              <a:rPr lang="zh-CN" altLang="zh-CN" dirty="0"/>
              <a:t>）和关系演算（</a:t>
            </a:r>
            <a:r>
              <a:rPr lang="en-US" altLang="zh-CN" dirty="0"/>
              <a:t>B</a:t>
            </a:r>
            <a:r>
              <a:rPr lang="zh-CN" altLang="zh-CN" dirty="0"/>
              <a:t>）两种方式表示以下各种查询</a:t>
            </a:r>
            <a:r>
              <a:rPr lang="zh-CN" altLang="zh-CN" dirty="0" smtClean="0"/>
              <a:t>：</a:t>
            </a:r>
            <a:endParaRPr lang="zh-CN" altLang="zh-CN" dirty="0"/>
          </a:p>
        </p:txBody>
      </p:sp>
      <p:sp>
        <p:nvSpPr>
          <p:cNvPr id="3" name="矩形 2"/>
          <p:cNvSpPr/>
          <p:nvPr/>
        </p:nvSpPr>
        <p:spPr>
          <a:xfrm>
            <a:off x="1215620" y="2594289"/>
            <a:ext cx="9237100" cy="3416320"/>
          </a:xfrm>
          <a:prstGeom prst="rect">
            <a:avLst/>
          </a:prstGeom>
        </p:spPr>
        <p:txBody>
          <a:bodyPr wrap="square">
            <a:spAutoFit/>
          </a:bodyPr>
          <a:lstStyle/>
          <a:p>
            <a:r>
              <a:rPr lang="zh-CN" altLang="zh-CN" dirty="0"/>
              <a:t>（</a:t>
            </a:r>
            <a:r>
              <a:rPr lang="en-US" altLang="zh-CN" dirty="0"/>
              <a:t>1</a:t>
            </a:r>
            <a:r>
              <a:rPr lang="zh-CN" altLang="zh-CN" dirty="0"/>
              <a:t>）查询基本工资大于或等于</a:t>
            </a:r>
            <a:r>
              <a:rPr lang="en-US" altLang="zh-CN" dirty="0"/>
              <a:t>1000</a:t>
            </a:r>
            <a:r>
              <a:rPr lang="zh-CN" altLang="zh-CN" dirty="0"/>
              <a:t>的教师编号和姓名。</a:t>
            </a:r>
          </a:p>
          <a:p>
            <a:r>
              <a:rPr lang="zh-CN" altLang="zh-CN" dirty="0"/>
              <a:t>（</a:t>
            </a:r>
            <a:r>
              <a:rPr lang="en-US" altLang="zh-CN" dirty="0"/>
              <a:t>A</a:t>
            </a:r>
            <a:r>
              <a:rPr lang="zh-CN" altLang="zh-CN" dirty="0"/>
              <a:t>）π</a:t>
            </a:r>
            <a:r>
              <a:rPr lang="zh-CN" altLang="zh-CN" baseline="-25000" dirty="0"/>
              <a:t>教师编号</a:t>
            </a:r>
            <a:r>
              <a:rPr lang="en-US" altLang="zh-CN" baseline="-25000" dirty="0"/>
              <a:t>,</a:t>
            </a:r>
            <a:r>
              <a:rPr lang="zh-CN" altLang="zh-CN" baseline="-25000" dirty="0"/>
              <a:t>姓名</a:t>
            </a:r>
            <a:r>
              <a:rPr lang="en-US" altLang="zh-CN" dirty="0"/>
              <a:t>(</a:t>
            </a:r>
            <a:r>
              <a:rPr lang="zh-CN" altLang="zh-CN" dirty="0"/>
              <a:t>σ</a:t>
            </a:r>
            <a:r>
              <a:rPr lang="zh-CN" altLang="zh-CN" baseline="-25000" dirty="0"/>
              <a:t>基本工资≥</a:t>
            </a:r>
            <a:r>
              <a:rPr lang="en-US" altLang="zh-CN" baseline="-25000" dirty="0"/>
              <a:t>1000</a:t>
            </a:r>
            <a:r>
              <a:rPr lang="en-US" altLang="zh-CN" dirty="0"/>
              <a:t>(T))</a:t>
            </a:r>
            <a:endParaRPr lang="zh-CN" altLang="zh-CN" dirty="0"/>
          </a:p>
          <a:p>
            <a:r>
              <a:rPr lang="zh-CN" altLang="zh-CN" dirty="0"/>
              <a:t>（</a:t>
            </a:r>
            <a:r>
              <a:rPr lang="en-US" altLang="zh-CN" dirty="0"/>
              <a:t>B</a:t>
            </a:r>
            <a:r>
              <a:rPr lang="zh-CN" altLang="zh-CN" dirty="0"/>
              <a:t>）</a:t>
            </a:r>
            <a:r>
              <a:rPr lang="en-US" altLang="zh-CN" dirty="0"/>
              <a:t>{t|(∃u)(T(u)∧t[5]</a:t>
            </a:r>
            <a:r>
              <a:rPr lang="zh-CN" altLang="zh-CN" dirty="0"/>
              <a:t>≥</a:t>
            </a:r>
            <a:r>
              <a:rPr lang="en-US" altLang="zh-CN" dirty="0"/>
              <a:t>1000∧t[1]=u[1]∧t[2]=u[2])}</a:t>
            </a:r>
            <a:endParaRPr lang="zh-CN" altLang="zh-CN" dirty="0"/>
          </a:p>
          <a:p>
            <a:r>
              <a:rPr lang="zh-CN" altLang="zh-CN" dirty="0"/>
              <a:t>（</a:t>
            </a:r>
            <a:r>
              <a:rPr lang="en-US" altLang="zh-CN" dirty="0"/>
              <a:t>2</a:t>
            </a:r>
            <a:r>
              <a:rPr lang="zh-CN" altLang="zh-CN" dirty="0"/>
              <a:t>）查询教师姓名及职称。</a:t>
            </a:r>
          </a:p>
          <a:p>
            <a:r>
              <a:rPr lang="zh-CN" altLang="zh-CN" dirty="0"/>
              <a:t>（</a:t>
            </a:r>
            <a:r>
              <a:rPr lang="en-US" altLang="zh-CN" dirty="0"/>
              <a:t>A</a:t>
            </a:r>
            <a:r>
              <a:rPr lang="zh-CN" altLang="zh-CN" dirty="0"/>
              <a:t>）π</a:t>
            </a:r>
            <a:r>
              <a:rPr lang="zh-CN" altLang="zh-CN" baseline="-25000" dirty="0"/>
              <a:t>姓名</a:t>
            </a:r>
            <a:r>
              <a:rPr lang="en-US" altLang="zh-CN" baseline="-25000" dirty="0"/>
              <a:t>,</a:t>
            </a:r>
            <a:r>
              <a:rPr lang="zh-CN" altLang="zh-CN" baseline="-25000" dirty="0"/>
              <a:t>职称</a:t>
            </a:r>
            <a:r>
              <a:rPr lang="en-US" altLang="zh-CN" dirty="0"/>
              <a:t>(T)</a:t>
            </a:r>
            <a:endParaRPr lang="zh-CN" altLang="zh-CN" dirty="0"/>
          </a:p>
          <a:p>
            <a:r>
              <a:rPr lang="zh-CN" altLang="zh-CN" dirty="0"/>
              <a:t>（</a:t>
            </a:r>
            <a:r>
              <a:rPr lang="en-US" altLang="zh-CN" dirty="0"/>
              <a:t>B</a:t>
            </a:r>
            <a:r>
              <a:rPr lang="zh-CN" altLang="zh-CN" dirty="0"/>
              <a:t>）</a:t>
            </a:r>
            <a:r>
              <a:rPr lang="en-US" altLang="zh-CN" dirty="0"/>
              <a:t>{t|(∃u)(T(u)∧t[1]=u[2]∧t[2]=u[4])}</a:t>
            </a:r>
            <a:endParaRPr lang="zh-CN" altLang="zh-CN" dirty="0"/>
          </a:p>
          <a:p>
            <a:r>
              <a:rPr lang="zh-CN" altLang="zh-CN" dirty="0"/>
              <a:t>（</a:t>
            </a:r>
            <a:r>
              <a:rPr lang="en-US" altLang="zh-CN" dirty="0"/>
              <a:t>3</a:t>
            </a:r>
            <a:r>
              <a:rPr lang="zh-CN" altLang="zh-CN" dirty="0"/>
              <a:t>）查询主讲课程编号为</a:t>
            </a:r>
            <a:r>
              <a:rPr lang="en-US" altLang="zh-CN" dirty="0"/>
              <a:t>1001</a:t>
            </a:r>
            <a:r>
              <a:rPr lang="zh-CN" altLang="zh-CN" dirty="0"/>
              <a:t>的教师编号和姓名。</a:t>
            </a:r>
          </a:p>
          <a:p>
            <a:r>
              <a:rPr lang="zh-CN" altLang="zh-CN" dirty="0"/>
              <a:t>（</a:t>
            </a:r>
            <a:r>
              <a:rPr lang="en-US" altLang="zh-CN" dirty="0"/>
              <a:t>A</a:t>
            </a:r>
            <a:r>
              <a:rPr lang="zh-CN" altLang="zh-CN" dirty="0"/>
              <a:t>）π</a:t>
            </a:r>
            <a:r>
              <a:rPr lang="zh-CN" altLang="zh-CN" baseline="-25000" dirty="0"/>
              <a:t>教师编号</a:t>
            </a:r>
            <a:r>
              <a:rPr lang="en-US" altLang="zh-CN" baseline="-25000" dirty="0"/>
              <a:t>,</a:t>
            </a:r>
            <a:r>
              <a:rPr lang="zh-CN" altLang="zh-CN" baseline="-25000" dirty="0"/>
              <a:t>姓名</a:t>
            </a:r>
            <a:r>
              <a:rPr lang="en-US" altLang="zh-CN" dirty="0"/>
              <a:t>(T)</a:t>
            </a:r>
            <a:r>
              <a:rPr lang="zh-CN" altLang="zh-CN" dirty="0"/>
              <a:t>∞π</a:t>
            </a:r>
            <a:r>
              <a:rPr lang="zh-CN" altLang="zh-CN" baseline="-25000" dirty="0"/>
              <a:t>教师编号</a:t>
            </a:r>
            <a:r>
              <a:rPr lang="en-US" altLang="zh-CN" dirty="0"/>
              <a:t>(</a:t>
            </a:r>
            <a:r>
              <a:rPr lang="zh-CN" altLang="zh-CN" dirty="0"/>
              <a:t>σ</a:t>
            </a:r>
            <a:r>
              <a:rPr lang="zh-CN" altLang="zh-CN" baseline="-25000" dirty="0"/>
              <a:t>课程编号</a:t>
            </a:r>
            <a:r>
              <a:rPr lang="en-US" altLang="zh-CN" baseline="-25000" dirty="0"/>
              <a:t>=</a:t>
            </a:r>
            <a:r>
              <a:rPr lang="zh-CN" altLang="zh-CN" baseline="-25000" dirty="0"/>
              <a:t>‘</a:t>
            </a:r>
            <a:r>
              <a:rPr lang="en-US" altLang="zh-CN" baseline="-25000" dirty="0"/>
              <a:t>1001</a:t>
            </a:r>
            <a:r>
              <a:rPr lang="zh-CN" altLang="zh-CN" baseline="-25000" dirty="0"/>
              <a:t>’</a:t>
            </a:r>
            <a:r>
              <a:rPr lang="en-US" altLang="zh-CN" dirty="0"/>
              <a:t>(TC)</a:t>
            </a:r>
            <a:endParaRPr lang="zh-CN" altLang="zh-CN" dirty="0"/>
          </a:p>
          <a:p>
            <a:r>
              <a:rPr lang="zh-CN" altLang="zh-CN" dirty="0"/>
              <a:t>（</a:t>
            </a:r>
            <a:r>
              <a:rPr lang="en-US" altLang="zh-CN" dirty="0"/>
              <a:t>B</a:t>
            </a:r>
            <a:r>
              <a:rPr lang="zh-CN" altLang="zh-CN" dirty="0"/>
              <a:t>）</a:t>
            </a:r>
            <a:r>
              <a:rPr lang="en-US" altLang="zh-CN" dirty="0"/>
              <a:t>{t|(</a:t>
            </a:r>
            <a:r>
              <a:rPr lang="zh-CN" altLang="zh-CN" dirty="0"/>
              <a:t>∃</a:t>
            </a:r>
            <a:r>
              <a:rPr lang="en-US" altLang="zh-CN" dirty="0"/>
              <a:t>u)(</a:t>
            </a:r>
            <a:r>
              <a:rPr lang="zh-CN" altLang="zh-CN" dirty="0"/>
              <a:t>∃</a:t>
            </a:r>
            <a:r>
              <a:rPr lang="en-US" altLang="zh-CN" dirty="0"/>
              <a:t>v)(T(u)∧TC(v)∧v[2]=’1001’∧u[1]=v[1]∧t[1]=u[1]∧t[2]=u[2])}</a:t>
            </a:r>
            <a:endParaRPr lang="zh-CN" altLang="zh-CN" dirty="0"/>
          </a:p>
          <a:p>
            <a:r>
              <a:rPr lang="zh-CN" altLang="zh-CN" dirty="0"/>
              <a:t>（</a:t>
            </a:r>
            <a:r>
              <a:rPr lang="en-US" altLang="zh-CN" dirty="0"/>
              <a:t>4</a:t>
            </a:r>
            <a:r>
              <a:rPr lang="zh-CN" altLang="zh-CN" dirty="0"/>
              <a:t>）查询主讲过全部课程的教师编号和姓名。</a:t>
            </a:r>
          </a:p>
          <a:p>
            <a:r>
              <a:rPr lang="zh-CN" altLang="zh-CN" dirty="0"/>
              <a:t>（</a:t>
            </a:r>
            <a:r>
              <a:rPr lang="en-US" altLang="zh-CN" dirty="0"/>
              <a:t>A</a:t>
            </a:r>
            <a:r>
              <a:rPr lang="zh-CN" altLang="zh-CN" dirty="0"/>
              <a:t>）</a:t>
            </a:r>
            <a:r>
              <a:rPr lang="en-US" altLang="zh-CN" dirty="0"/>
              <a:t>(π</a:t>
            </a:r>
            <a:r>
              <a:rPr lang="zh-CN" altLang="zh-CN" baseline="-25000" dirty="0"/>
              <a:t>教师编号</a:t>
            </a:r>
            <a:r>
              <a:rPr lang="en-US" altLang="zh-CN" baseline="-25000" dirty="0"/>
              <a:t>,</a:t>
            </a:r>
            <a:r>
              <a:rPr lang="zh-CN" altLang="zh-CN" baseline="-25000" dirty="0"/>
              <a:t>课程编号</a:t>
            </a:r>
            <a:r>
              <a:rPr lang="en-US" altLang="zh-CN" dirty="0"/>
              <a:t>(TC)÷π</a:t>
            </a:r>
            <a:r>
              <a:rPr lang="zh-CN" altLang="zh-CN" baseline="-25000" dirty="0"/>
              <a:t>课程编号</a:t>
            </a:r>
            <a:r>
              <a:rPr lang="en-US" altLang="zh-CN" dirty="0"/>
              <a:t>(C))∞π</a:t>
            </a:r>
            <a:r>
              <a:rPr lang="zh-CN" altLang="zh-CN" baseline="-25000" dirty="0"/>
              <a:t>教师编号</a:t>
            </a:r>
            <a:r>
              <a:rPr lang="en-US" altLang="zh-CN" baseline="-25000" dirty="0"/>
              <a:t>,</a:t>
            </a:r>
            <a:r>
              <a:rPr lang="zh-CN" altLang="zh-CN" baseline="-25000" dirty="0"/>
              <a:t>姓名</a:t>
            </a:r>
            <a:r>
              <a:rPr lang="en-US" altLang="zh-CN" dirty="0"/>
              <a:t>(T)</a:t>
            </a:r>
            <a:endParaRPr lang="zh-CN" altLang="zh-CN" dirty="0"/>
          </a:p>
          <a:p>
            <a:r>
              <a:rPr lang="zh-CN" altLang="zh-CN" dirty="0"/>
              <a:t>（</a:t>
            </a:r>
            <a:r>
              <a:rPr lang="en-US" altLang="zh-CN" dirty="0"/>
              <a:t>B</a:t>
            </a:r>
            <a:r>
              <a:rPr lang="zh-CN" altLang="zh-CN" dirty="0"/>
              <a:t>）</a:t>
            </a:r>
            <a:r>
              <a:rPr lang="en-US" altLang="zh-CN" dirty="0"/>
              <a:t>{(t|(∃u)(∀v)(∃w)(T(u)</a:t>
            </a:r>
            <a:r>
              <a:rPr lang="zh-CN" altLang="zh-CN" dirty="0"/>
              <a:t>∧</a:t>
            </a:r>
            <a:r>
              <a:rPr lang="en-US" altLang="zh-CN" dirty="0"/>
              <a:t>C(v)</a:t>
            </a:r>
            <a:r>
              <a:rPr lang="zh-CN" altLang="zh-CN" dirty="0"/>
              <a:t>∧</a:t>
            </a:r>
            <a:r>
              <a:rPr lang="en-US" altLang="zh-CN" dirty="0"/>
              <a:t>TC(w)</a:t>
            </a:r>
            <a:r>
              <a:rPr lang="zh-CN" altLang="zh-CN" dirty="0"/>
              <a:t>∧</a:t>
            </a:r>
            <a:r>
              <a:rPr lang="en-US" altLang="zh-CN" dirty="0"/>
              <a:t>u[1]=w[1]</a:t>
            </a:r>
            <a:r>
              <a:rPr lang="zh-CN" altLang="zh-CN" dirty="0"/>
              <a:t>∧</a:t>
            </a:r>
            <a:r>
              <a:rPr lang="en-US" altLang="zh-CN" dirty="0"/>
              <a:t>w[2]=v[1]</a:t>
            </a:r>
            <a:r>
              <a:rPr lang="zh-CN" altLang="zh-CN" dirty="0"/>
              <a:t>∧</a:t>
            </a:r>
            <a:r>
              <a:rPr lang="en-US" altLang="zh-CN" dirty="0"/>
              <a:t>t[1]=u[1]</a:t>
            </a:r>
            <a:r>
              <a:rPr lang="zh-CN" altLang="zh-CN" dirty="0"/>
              <a:t>∧</a:t>
            </a:r>
            <a:r>
              <a:rPr lang="en-US" altLang="zh-CN" dirty="0"/>
              <a:t>t[2]=u[2])}</a:t>
            </a:r>
            <a:endParaRPr lang="zh-CN" altLang="zh-CN" dirty="0"/>
          </a:p>
        </p:txBody>
      </p:sp>
    </p:spTree>
    <p:extLst>
      <p:ext uri="{BB962C8B-B14F-4D97-AF65-F5344CB8AC3E}">
        <p14:creationId xmlns:p14="http://schemas.microsoft.com/office/powerpoint/2010/main" val="2792720564"/>
      </p:ext>
    </p:extLst>
  </p:cSld>
  <p:clrMapOvr>
    <a:masterClrMapping/>
  </p:clrMapOvr>
  <p:transition spd="slow">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2236510"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域关系演算</a:t>
            </a:r>
          </a:p>
        </p:txBody>
      </p:sp>
      <p:sp>
        <p:nvSpPr>
          <p:cNvPr id="137" name="文本框 136"/>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02</a:t>
            </a:r>
            <a:endParaRPr lang="zh-CN" altLang="en-US" sz="2400" b="1" dirty="0">
              <a:solidFill>
                <a:srgbClr val="FFFFFF"/>
              </a:solidFill>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grpSp>
        <p:nvGrpSpPr>
          <p:cNvPr id="6" name="组合 5"/>
          <p:cNvGrpSpPr/>
          <p:nvPr/>
        </p:nvGrpSpPr>
        <p:grpSpPr>
          <a:xfrm>
            <a:off x="1046479" y="1242060"/>
            <a:ext cx="10164279" cy="2476460"/>
            <a:chOff x="1088299" y="4213143"/>
            <a:chExt cx="2241974" cy="2476529"/>
          </a:xfrm>
        </p:grpSpPr>
        <p:sp>
          <p:nvSpPr>
            <p:cNvPr id="7" name="矩形 6"/>
            <p:cNvSpPr/>
            <p:nvPr/>
          </p:nvSpPr>
          <p:spPr>
            <a:xfrm>
              <a:off x="1088299" y="4658290"/>
              <a:ext cx="2166179" cy="2031382"/>
            </a:xfrm>
            <a:prstGeom prst="rect">
              <a:avLst/>
            </a:prstGeom>
          </p:spPr>
          <p:txBody>
            <a:bodyPr wrap="square">
              <a:spAutoFit/>
              <a:scene3d>
                <a:camera prst="orthographicFront"/>
                <a:lightRig rig="threePt" dir="t"/>
              </a:scene3d>
              <a:sp3d contourW="6350"/>
            </a:bodyPr>
            <a:lstStyle/>
            <a:p>
              <a:pPr indent="457200"/>
              <a:r>
                <a:rPr lang="zh-CN" altLang="en-US" sz="1400" dirty="0">
                  <a:solidFill>
                    <a:srgbClr val="FF0000"/>
                  </a:solidFill>
                  <a:latin typeface="Courier New" panose="02070309020205020404" charset="0"/>
                  <a:ea typeface="宋体" panose="02010600030101010101" pitchFamily="2" charset="-122"/>
                  <a:sym typeface="+mn-ea"/>
                </a:rPr>
                <a:t>（</a:t>
              </a:r>
              <a:r>
                <a:rPr lang="en-US" altLang="zh-CN" sz="1400" dirty="0">
                  <a:solidFill>
                    <a:srgbClr val="FF0000"/>
                  </a:solidFill>
                  <a:latin typeface="Courier New" panose="02070309020205020404" charset="0"/>
                  <a:ea typeface="宋体" panose="02010600030101010101" pitchFamily="2" charset="-122"/>
                  <a:sym typeface="+mn-ea"/>
                </a:rPr>
                <a:t>1</a:t>
              </a:r>
              <a:r>
                <a:rPr lang="zh-CN" altLang="en-US" sz="1400" dirty="0">
                  <a:solidFill>
                    <a:srgbClr val="FF0000"/>
                  </a:solidFill>
                  <a:latin typeface="Courier New" panose="02070309020205020404" charset="0"/>
                  <a:ea typeface="宋体" panose="02010600030101010101" pitchFamily="2" charset="-122"/>
                  <a:sym typeface="+mn-ea"/>
                </a:rPr>
                <a:t>）</a:t>
              </a:r>
              <a:r>
                <a:rPr lang="en-US" altLang="zh-CN" sz="1400" dirty="0">
                  <a:solidFill>
                    <a:srgbClr val="FF0000"/>
                  </a:solidFill>
                  <a:latin typeface="Courier New" panose="02070309020205020404" charset="0"/>
                  <a:ea typeface="宋体" panose="02010600030101010101" pitchFamily="2" charset="-122"/>
                  <a:sym typeface="+mn-ea"/>
                </a:rPr>
                <a:t>R(t1</a:t>
              </a:r>
              <a:r>
                <a:rPr lang="zh-CN" altLang="en-US" sz="1400" dirty="0">
                  <a:solidFill>
                    <a:srgbClr val="FF0000"/>
                  </a:solidFill>
                  <a:latin typeface="Courier New" panose="02070309020205020404" charset="0"/>
                  <a:ea typeface="宋体" panose="02010600030101010101" pitchFamily="2" charset="-122"/>
                  <a:sym typeface="+mn-ea"/>
                </a:rPr>
                <a:t>，</a:t>
              </a:r>
              <a:r>
                <a:rPr lang="en-US" altLang="zh-CN" sz="1400" dirty="0">
                  <a:solidFill>
                    <a:srgbClr val="FF0000"/>
                  </a:solidFill>
                  <a:latin typeface="Courier New" panose="02070309020205020404" charset="0"/>
                  <a:ea typeface="宋体" panose="02010600030101010101" pitchFamily="2" charset="-122"/>
                  <a:sym typeface="+mn-ea"/>
                </a:rPr>
                <a:t>t2</a:t>
              </a:r>
              <a:r>
                <a:rPr lang="zh-CN" altLang="en-US" sz="1400" dirty="0">
                  <a:solidFill>
                    <a:srgbClr val="FF0000"/>
                  </a:solidFill>
                  <a:latin typeface="Courier New" panose="02070309020205020404" charset="0"/>
                  <a:ea typeface="宋体" panose="02010600030101010101" pitchFamily="2" charset="-122"/>
                  <a:sym typeface="+mn-ea"/>
                </a:rPr>
                <a:t>，</a:t>
              </a:r>
              <a:r>
                <a:rPr lang="en-US" altLang="zh-CN" sz="1400" dirty="0">
                  <a:solidFill>
                    <a:srgbClr val="FF0000"/>
                  </a:solidFill>
                  <a:latin typeface="Courier New" panose="02070309020205020404" charset="0"/>
                  <a:ea typeface="宋体" panose="02010600030101010101" pitchFamily="2" charset="-122"/>
                  <a:sym typeface="+mn-ea"/>
                </a:rPr>
                <a:t>…</a:t>
              </a:r>
              <a:r>
                <a:rPr lang="zh-CN" altLang="en-US" sz="1400" dirty="0">
                  <a:solidFill>
                    <a:srgbClr val="FF0000"/>
                  </a:solidFill>
                  <a:latin typeface="Courier New" panose="02070309020205020404" charset="0"/>
                  <a:ea typeface="宋体" panose="02010600030101010101" pitchFamily="2" charset="-122"/>
                  <a:sym typeface="+mn-ea"/>
                </a:rPr>
                <a:t>，</a:t>
              </a:r>
              <a:r>
                <a:rPr lang="en-US" altLang="zh-CN" sz="1400" dirty="0">
                  <a:solidFill>
                    <a:srgbClr val="FF0000"/>
                  </a:solidFill>
                  <a:latin typeface="Courier New" panose="02070309020205020404" charset="0"/>
                  <a:ea typeface="宋体" panose="02010600030101010101" pitchFamily="2" charset="-122"/>
                  <a:sym typeface="+mn-ea"/>
                </a:rPr>
                <a:t>tk)</a:t>
              </a:r>
              <a:r>
                <a:rPr lang="zh-CN" altLang="en-US" sz="1400" dirty="0">
                  <a:solidFill>
                    <a:srgbClr val="FF0000"/>
                  </a:solidFill>
                  <a:latin typeface="Courier New" panose="02070309020205020404" charset="0"/>
                  <a:ea typeface="宋体" panose="02010600030101010101" pitchFamily="2" charset="-122"/>
                  <a:sym typeface="+mn-ea"/>
                </a:rPr>
                <a:t>：</a:t>
              </a:r>
              <a:r>
                <a:rPr lang="en-US" altLang="zh-CN" sz="1400" dirty="0">
                  <a:solidFill>
                    <a:srgbClr val="FF0000"/>
                  </a:solidFill>
                  <a:latin typeface="Courier New" panose="02070309020205020404" charset="0"/>
                  <a:ea typeface="宋体" panose="02010600030101010101" pitchFamily="2" charset="-122"/>
                  <a:sym typeface="+mn-ea"/>
                </a:rPr>
                <a:t>R</a:t>
              </a:r>
              <a:r>
                <a:rPr lang="zh-CN" altLang="en-US" sz="1400" dirty="0">
                  <a:solidFill>
                    <a:srgbClr val="FF0000"/>
                  </a:solidFill>
                  <a:latin typeface="Courier New" panose="02070309020205020404" charset="0"/>
                  <a:ea typeface="宋体" panose="02010600030101010101" pitchFamily="2" charset="-122"/>
                  <a:sym typeface="+mn-ea"/>
                </a:rPr>
                <a:t>是一个</a:t>
              </a:r>
              <a:r>
                <a:rPr lang="en-US" altLang="zh-CN" sz="1400" dirty="0">
                  <a:solidFill>
                    <a:srgbClr val="FF0000"/>
                  </a:solidFill>
                  <a:latin typeface="Courier New" panose="02070309020205020404" charset="0"/>
                  <a:ea typeface="宋体" panose="02010600030101010101" pitchFamily="2" charset="-122"/>
                  <a:sym typeface="+mn-ea"/>
                </a:rPr>
                <a:t>k</a:t>
              </a:r>
              <a:r>
                <a:rPr lang="zh-CN" altLang="en-US" sz="1400" dirty="0">
                  <a:solidFill>
                    <a:srgbClr val="FF0000"/>
                  </a:solidFill>
                  <a:latin typeface="Courier New" panose="02070309020205020404" charset="0"/>
                  <a:ea typeface="宋体" panose="02010600030101010101" pitchFamily="2" charset="-122"/>
                  <a:sym typeface="+mn-ea"/>
                </a:rPr>
                <a:t>目关系，</a:t>
              </a:r>
              <a:r>
                <a:rPr lang="en-US" altLang="zh-CN" sz="1400" dirty="0">
                  <a:solidFill>
                    <a:srgbClr val="FF0000"/>
                  </a:solidFill>
                  <a:latin typeface="Courier New" panose="02070309020205020404" charset="0"/>
                  <a:ea typeface="宋体" panose="02010600030101010101" pitchFamily="2" charset="-122"/>
                  <a:sym typeface="+mn-ea"/>
                </a:rPr>
                <a:t>ti</a:t>
              </a:r>
              <a:r>
                <a:rPr lang="zh-CN" altLang="en-US" sz="1400" dirty="0">
                  <a:solidFill>
                    <a:srgbClr val="FF0000"/>
                  </a:solidFill>
                  <a:latin typeface="Courier New" panose="02070309020205020404" charset="0"/>
                  <a:ea typeface="宋体" panose="02010600030101010101" pitchFamily="2" charset="-122"/>
                  <a:sym typeface="+mn-ea"/>
                </a:rPr>
                <a:t>是常量或域变量。如果</a:t>
              </a:r>
              <a:r>
                <a:rPr lang="en-US" altLang="zh-CN" sz="1400" dirty="0">
                  <a:solidFill>
                    <a:srgbClr val="FF0000"/>
                  </a:solidFill>
                  <a:latin typeface="Courier New" panose="02070309020205020404" charset="0"/>
                  <a:ea typeface="宋体" panose="02010600030101010101" pitchFamily="2" charset="-122"/>
                  <a:sym typeface="+mn-ea"/>
                </a:rPr>
                <a:t>(t1</a:t>
              </a:r>
              <a:r>
                <a:rPr lang="zh-CN" altLang="en-US" sz="1400" dirty="0">
                  <a:solidFill>
                    <a:srgbClr val="FF0000"/>
                  </a:solidFill>
                  <a:latin typeface="Courier New" panose="02070309020205020404" charset="0"/>
                  <a:ea typeface="宋体" panose="02010600030101010101" pitchFamily="2" charset="-122"/>
                  <a:sym typeface="+mn-ea"/>
                </a:rPr>
                <a:t>，</a:t>
              </a:r>
              <a:r>
                <a:rPr lang="en-US" altLang="zh-CN" sz="1400" dirty="0">
                  <a:solidFill>
                    <a:srgbClr val="FF0000"/>
                  </a:solidFill>
                  <a:latin typeface="Courier New" panose="02070309020205020404" charset="0"/>
                  <a:ea typeface="宋体" panose="02010600030101010101" pitchFamily="2" charset="-122"/>
                  <a:sym typeface="+mn-ea"/>
                </a:rPr>
                <a:t>t2</a:t>
              </a:r>
              <a:r>
                <a:rPr lang="zh-CN" altLang="en-US" sz="1400" dirty="0">
                  <a:solidFill>
                    <a:srgbClr val="FF0000"/>
                  </a:solidFill>
                  <a:latin typeface="Courier New" panose="02070309020205020404" charset="0"/>
                  <a:ea typeface="宋体" panose="02010600030101010101" pitchFamily="2" charset="-122"/>
                  <a:sym typeface="+mn-ea"/>
                </a:rPr>
                <a:t>，</a:t>
              </a:r>
              <a:r>
                <a:rPr lang="en-US" altLang="zh-CN" sz="1400" dirty="0">
                  <a:solidFill>
                    <a:srgbClr val="FF0000"/>
                  </a:solidFill>
                  <a:latin typeface="Courier New" panose="02070309020205020404" charset="0"/>
                  <a:ea typeface="宋体" panose="02010600030101010101" pitchFamily="2" charset="-122"/>
                  <a:sym typeface="+mn-ea"/>
                </a:rPr>
                <a:t>…</a:t>
              </a:r>
              <a:r>
                <a:rPr lang="zh-CN" altLang="en-US" sz="1400" dirty="0">
                  <a:solidFill>
                    <a:srgbClr val="FF0000"/>
                  </a:solidFill>
                  <a:latin typeface="Courier New" panose="02070309020205020404" charset="0"/>
                  <a:ea typeface="宋体" panose="02010600030101010101" pitchFamily="2" charset="-122"/>
                  <a:sym typeface="+mn-ea"/>
                </a:rPr>
                <a:t>，</a:t>
              </a:r>
              <a:r>
                <a:rPr lang="en-US" altLang="zh-CN" sz="1400" dirty="0">
                  <a:solidFill>
                    <a:srgbClr val="FF0000"/>
                  </a:solidFill>
                  <a:latin typeface="Courier New" panose="02070309020205020404" charset="0"/>
                  <a:ea typeface="宋体" panose="02010600030101010101" pitchFamily="2" charset="-122"/>
                  <a:sym typeface="+mn-ea"/>
                </a:rPr>
                <a:t>tk)</a:t>
              </a:r>
              <a:r>
                <a:rPr lang="zh-CN" altLang="en-US" sz="1400" dirty="0">
                  <a:solidFill>
                    <a:srgbClr val="FF0000"/>
                  </a:solidFill>
                  <a:latin typeface="Courier New" panose="02070309020205020404" charset="0"/>
                  <a:ea typeface="宋体" panose="02010600030101010101" pitchFamily="2" charset="-122"/>
                  <a:sym typeface="+mn-ea"/>
                </a:rPr>
                <a:t>是</a:t>
              </a:r>
              <a:r>
                <a:rPr lang="en-US" altLang="zh-CN" sz="1400" dirty="0">
                  <a:solidFill>
                    <a:srgbClr val="FF0000"/>
                  </a:solidFill>
                  <a:latin typeface="Courier New" panose="02070309020205020404" charset="0"/>
                  <a:ea typeface="宋体" panose="02010600030101010101" pitchFamily="2" charset="-122"/>
                  <a:sym typeface="+mn-ea"/>
                </a:rPr>
                <a:t>R</a:t>
              </a:r>
              <a:r>
                <a:rPr lang="zh-CN" altLang="en-US" sz="1400" dirty="0">
                  <a:solidFill>
                    <a:srgbClr val="FF0000"/>
                  </a:solidFill>
                  <a:latin typeface="Courier New" panose="02070309020205020404" charset="0"/>
                  <a:ea typeface="宋体" panose="02010600030101010101" pitchFamily="2" charset="-122"/>
                  <a:sym typeface="+mn-ea"/>
                </a:rPr>
                <a:t>的一个元组，则</a:t>
              </a:r>
              <a:r>
                <a:rPr lang="en-US" altLang="zh-CN" sz="1400" dirty="0">
                  <a:solidFill>
                    <a:srgbClr val="FF0000"/>
                  </a:solidFill>
                  <a:latin typeface="Courier New" panose="02070309020205020404" charset="0"/>
                  <a:ea typeface="宋体" panose="02010600030101010101" pitchFamily="2" charset="-122"/>
                  <a:sym typeface="+mn-ea"/>
                </a:rPr>
                <a:t>R(t1</a:t>
              </a:r>
              <a:r>
                <a:rPr lang="zh-CN" altLang="en-US" sz="1400" dirty="0">
                  <a:solidFill>
                    <a:srgbClr val="FF0000"/>
                  </a:solidFill>
                  <a:latin typeface="Courier New" panose="02070309020205020404" charset="0"/>
                  <a:ea typeface="宋体" panose="02010600030101010101" pitchFamily="2" charset="-122"/>
                  <a:sym typeface="+mn-ea"/>
                </a:rPr>
                <a:t>，</a:t>
              </a:r>
              <a:r>
                <a:rPr lang="en-US" altLang="zh-CN" sz="1400" dirty="0">
                  <a:solidFill>
                    <a:srgbClr val="FF0000"/>
                  </a:solidFill>
                  <a:latin typeface="Courier New" panose="02070309020205020404" charset="0"/>
                  <a:ea typeface="宋体" panose="02010600030101010101" pitchFamily="2" charset="-122"/>
                  <a:sym typeface="+mn-ea"/>
                </a:rPr>
                <a:t>t2</a:t>
              </a:r>
              <a:r>
                <a:rPr lang="zh-CN" altLang="en-US" sz="1400" dirty="0">
                  <a:solidFill>
                    <a:srgbClr val="FF0000"/>
                  </a:solidFill>
                  <a:latin typeface="Courier New" panose="02070309020205020404" charset="0"/>
                  <a:ea typeface="宋体" panose="02010600030101010101" pitchFamily="2" charset="-122"/>
                  <a:sym typeface="+mn-ea"/>
                </a:rPr>
                <a:t>，</a:t>
              </a:r>
              <a:r>
                <a:rPr lang="en-US" altLang="zh-CN" sz="1400" dirty="0">
                  <a:solidFill>
                    <a:srgbClr val="FF0000"/>
                  </a:solidFill>
                  <a:latin typeface="Courier New" panose="02070309020205020404" charset="0"/>
                  <a:ea typeface="宋体" panose="02010600030101010101" pitchFamily="2" charset="-122"/>
                  <a:sym typeface="+mn-ea"/>
                </a:rPr>
                <a:t>…</a:t>
              </a:r>
              <a:r>
                <a:rPr lang="zh-CN" altLang="en-US" sz="1400" dirty="0">
                  <a:solidFill>
                    <a:srgbClr val="FF0000"/>
                  </a:solidFill>
                  <a:latin typeface="Courier New" panose="02070309020205020404" charset="0"/>
                  <a:ea typeface="宋体" panose="02010600030101010101" pitchFamily="2" charset="-122"/>
                  <a:sym typeface="+mn-ea"/>
                </a:rPr>
                <a:t>，</a:t>
              </a:r>
              <a:r>
                <a:rPr lang="en-US" altLang="zh-CN" sz="1400" dirty="0">
                  <a:solidFill>
                    <a:srgbClr val="FF0000"/>
                  </a:solidFill>
                  <a:latin typeface="Courier New" panose="02070309020205020404" charset="0"/>
                  <a:ea typeface="宋体" panose="02010600030101010101" pitchFamily="2" charset="-122"/>
                  <a:sym typeface="+mn-ea"/>
                </a:rPr>
                <a:t>tk)</a:t>
              </a:r>
              <a:r>
                <a:rPr lang="zh-CN" altLang="en-US" sz="1400" dirty="0">
                  <a:solidFill>
                    <a:srgbClr val="FF0000"/>
                  </a:solidFill>
                  <a:latin typeface="Courier New" panose="02070309020205020404" charset="0"/>
                  <a:ea typeface="宋体" panose="02010600030101010101" pitchFamily="2" charset="-122"/>
                  <a:sym typeface="+mn-ea"/>
                </a:rPr>
                <a:t>为真。</a:t>
              </a:r>
            </a:p>
            <a:p>
              <a:pPr indent="457200"/>
              <a:r>
                <a:rPr lang="zh-CN" altLang="en-US" sz="1400" dirty="0">
                  <a:solidFill>
                    <a:srgbClr val="FF0000"/>
                  </a:solidFill>
                  <a:latin typeface="Courier New" panose="02070309020205020404" charset="0"/>
                  <a:ea typeface="宋体" panose="02010600030101010101" pitchFamily="2" charset="-122"/>
                  <a:sym typeface="+mn-ea"/>
                </a:rPr>
                <a:t>（</a:t>
              </a:r>
              <a:r>
                <a:rPr lang="en-US" altLang="zh-CN" sz="1400" dirty="0">
                  <a:solidFill>
                    <a:srgbClr val="FF0000"/>
                  </a:solidFill>
                  <a:latin typeface="Courier New" panose="02070309020205020404" charset="0"/>
                  <a:ea typeface="宋体" panose="02010600030101010101" pitchFamily="2" charset="-122"/>
                  <a:sym typeface="+mn-ea"/>
                </a:rPr>
                <a:t>2</a:t>
              </a:r>
              <a:r>
                <a:rPr lang="zh-CN" altLang="en-US" sz="1400" dirty="0">
                  <a:solidFill>
                    <a:srgbClr val="FF0000"/>
                  </a:solidFill>
                  <a:latin typeface="Courier New" panose="02070309020205020404" charset="0"/>
                  <a:ea typeface="宋体" panose="02010600030101010101" pitchFamily="2" charset="-122"/>
                  <a:sym typeface="+mn-ea"/>
                </a:rPr>
                <a:t>）</a:t>
              </a:r>
              <a:r>
                <a:rPr lang="en-US" altLang="zh-CN" sz="1400" dirty="0">
                  <a:solidFill>
                    <a:srgbClr val="FF0000"/>
                  </a:solidFill>
                  <a:latin typeface="Courier New" panose="02070309020205020404" charset="0"/>
                  <a:ea typeface="宋体" panose="02010600030101010101" pitchFamily="2" charset="-122"/>
                  <a:sym typeface="+mn-ea"/>
                </a:rPr>
                <a:t>x</a:t>
              </a:r>
              <a:r>
                <a:rPr lang="el-GR" altLang="zh-CN" sz="1400" dirty="0">
                  <a:solidFill>
                    <a:srgbClr val="FF0000"/>
                  </a:solidFill>
                  <a:latin typeface="Courier New" panose="02070309020205020404" charset="0"/>
                  <a:ea typeface="宋体" panose="02010600030101010101" pitchFamily="2" charset="-122"/>
                  <a:sym typeface="+mn-ea"/>
                </a:rPr>
                <a:t>θ</a:t>
              </a:r>
              <a:r>
                <a:rPr lang="en-US" altLang="zh-CN" sz="1400" dirty="0">
                  <a:solidFill>
                    <a:srgbClr val="FF0000"/>
                  </a:solidFill>
                  <a:latin typeface="Courier New" panose="02070309020205020404" charset="0"/>
                  <a:ea typeface="宋体" panose="02010600030101010101" pitchFamily="2" charset="-122"/>
                  <a:sym typeface="+mn-ea"/>
                </a:rPr>
                <a:t>y</a:t>
              </a:r>
              <a:r>
                <a:rPr lang="zh-CN" altLang="en-US" sz="1400" dirty="0">
                  <a:solidFill>
                    <a:srgbClr val="FF0000"/>
                  </a:solidFill>
                  <a:latin typeface="Courier New" panose="02070309020205020404" charset="0"/>
                  <a:ea typeface="宋体" panose="02010600030101010101" pitchFamily="2" charset="-122"/>
                  <a:sym typeface="+mn-ea"/>
                </a:rPr>
                <a:t>：其中</a:t>
              </a:r>
              <a:r>
                <a:rPr lang="en-US" altLang="zh-CN" sz="1400" dirty="0">
                  <a:solidFill>
                    <a:srgbClr val="FF0000"/>
                  </a:solidFill>
                  <a:latin typeface="Courier New" panose="02070309020205020404" charset="0"/>
                  <a:ea typeface="宋体" panose="02010600030101010101" pitchFamily="2" charset="-122"/>
                  <a:sym typeface="+mn-ea"/>
                </a:rPr>
                <a:t>x</a:t>
              </a:r>
              <a:r>
                <a:rPr lang="zh-CN" altLang="en-US" sz="1400" dirty="0">
                  <a:solidFill>
                    <a:srgbClr val="FF0000"/>
                  </a:solidFill>
                  <a:latin typeface="Courier New" panose="02070309020205020404" charset="0"/>
                  <a:ea typeface="宋体" panose="02010600030101010101" pitchFamily="2" charset="-122"/>
                  <a:sym typeface="+mn-ea"/>
                </a:rPr>
                <a:t>和</a:t>
              </a:r>
              <a:r>
                <a:rPr lang="en-US" altLang="zh-CN" sz="1400" dirty="0">
                  <a:solidFill>
                    <a:srgbClr val="FF0000"/>
                  </a:solidFill>
                  <a:latin typeface="Courier New" panose="02070309020205020404" charset="0"/>
                  <a:ea typeface="宋体" panose="02010600030101010101" pitchFamily="2" charset="-122"/>
                  <a:sym typeface="+mn-ea"/>
                </a:rPr>
                <a:t>y</a:t>
              </a:r>
              <a:r>
                <a:rPr lang="zh-CN" altLang="en-US" sz="1400" dirty="0">
                  <a:solidFill>
                    <a:srgbClr val="FF0000"/>
                  </a:solidFill>
                  <a:latin typeface="Courier New" panose="02070309020205020404" charset="0"/>
                  <a:ea typeface="宋体" panose="02010600030101010101" pitchFamily="2" charset="-122"/>
                  <a:sym typeface="+mn-ea"/>
                </a:rPr>
                <a:t>是常量或域变量，至少有一个是域变量，</a:t>
              </a:r>
              <a:r>
                <a:rPr lang="el-GR" altLang="zh-CN" sz="1400" dirty="0">
                  <a:solidFill>
                    <a:srgbClr val="FF0000"/>
                  </a:solidFill>
                  <a:latin typeface="Courier New" panose="02070309020205020404" charset="0"/>
                  <a:ea typeface="宋体" panose="02010600030101010101" pitchFamily="2" charset="-122"/>
                  <a:sym typeface="+mn-ea"/>
                </a:rPr>
                <a:t>θ</a:t>
              </a:r>
              <a:r>
                <a:rPr lang="zh-CN" altLang="en-US" sz="1400" dirty="0">
                  <a:solidFill>
                    <a:srgbClr val="FF0000"/>
                  </a:solidFill>
                  <a:latin typeface="Courier New" panose="02070309020205020404" charset="0"/>
                  <a:ea typeface="宋体" panose="02010600030101010101" pitchFamily="2" charset="-122"/>
                  <a:sym typeface="+mn-ea"/>
                </a:rPr>
                <a:t>是比较运算符。如果</a:t>
              </a:r>
              <a:r>
                <a:rPr lang="en-US" altLang="zh-CN" sz="1400" dirty="0">
                  <a:solidFill>
                    <a:srgbClr val="FF0000"/>
                  </a:solidFill>
                  <a:latin typeface="Courier New" panose="02070309020205020404" charset="0"/>
                  <a:ea typeface="宋体" panose="02010600030101010101" pitchFamily="2" charset="-122"/>
                  <a:sym typeface="+mn-ea"/>
                </a:rPr>
                <a:t>x</a:t>
              </a:r>
              <a:r>
                <a:rPr lang="zh-CN" altLang="en-US" sz="1400" dirty="0">
                  <a:solidFill>
                    <a:srgbClr val="FF0000"/>
                  </a:solidFill>
                  <a:latin typeface="Courier New" panose="02070309020205020404" charset="0"/>
                  <a:ea typeface="宋体" panose="02010600030101010101" pitchFamily="2" charset="-122"/>
                  <a:sym typeface="+mn-ea"/>
                </a:rPr>
                <a:t>和</a:t>
              </a:r>
              <a:r>
                <a:rPr lang="en-US" altLang="zh-CN" sz="1400" dirty="0">
                  <a:solidFill>
                    <a:srgbClr val="FF0000"/>
                  </a:solidFill>
                  <a:latin typeface="Courier New" panose="02070309020205020404" charset="0"/>
                  <a:ea typeface="宋体" panose="02010600030101010101" pitchFamily="2" charset="-122"/>
                  <a:sym typeface="+mn-ea"/>
                </a:rPr>
                <a:t>y</a:t>
              </a:r>
              <a:r>
                <a:rPr lang="zh-CN" altLang="en-US" sz="1400" dirty="0">
                  <a:solidFill>
                    <a:srgbClr val="FF0000"/>
                  </a:solidFill>
                  <a:latin typeface="Courier New" panose="02070309020205020404" charset="0"/>
                  <a:ea typeface="宋体" panose="02010600030101010101" pitchFamily="2" charset="-122"/>
                  <a:sym typeface="+mn-ea"/>
                </a:rPr>
                <a:t>满足关系</a:t>
              </a:r>
              <a:r>
                <a:rPr lang="el-GR" altLang="zh-CN" sz="1400" dirty="0">
                  <a:solidFill>
                    <a:srgbClr val="FF0000"/>
                  </a:solidFill>
                  <a:latin typeface="Courier New" panose="02070309020205020404" charset="0"/>
                  <a:ea typeface="宋体" panose="02010600030101010101" pitchFamily="2" charset="-122"/>
                  <a:sym typeface="+mn-ea"/>
                </a:rPr>
                <a:t>θ</a:t>
              </a:r>
              <a:r>
                <a:rPr lang="zh-CN" altLang="el-GR" sz="1400" dirty="0">
                  <a:solidFill>
                    <a:srgbClr val="FF0000"/>
                  </a:solidFill>
                  <a:latin typeface="Courier New" panose="02070309020205020404" charset="0"/>
                  <a:ea typeface="宋体" panose="02010600030101010101" pitchFamily="2" charset="-122"/>
                  <a:sym typeface="+mn-ea"/>
                </a:rPr>
                <a:t>，</a:t>
              </a:r>
              <a:r>
                <a:rPr lang="zh-CN" altLang="en-US" sz="1400" dirty="0">
                  <a:solidFill>
                    <a:srgbClr val="FF0000"/>
                  </a:solidFill>
                  <a:latin typeface="Courier New" panose="02070309020205020404" charset="0"/>
                  <a:ea typeface="宋体" panose="02010600030101010101" pitchFamily="2" charset="-122"/>
                  <a:sym typeface="+mn-ea"/>
                </a:rPr>
                <a:t>则</a:t>
              </a:r>
              <a:r>
                <a:rPr lang="en-US" altLang="zh-CN" sz="1400" dirty="0">
                  <a:solidFill>
                    <a:srgbClr val="FF0000"/>
                  </a:solidFill>
                  <a:latin typeface="Courier New" panose="02070309020205020404" charset="0"/>
                  <a:ea typeface="宋体" panose="02010600030101010101" pitchFamily="2" charset="-122"/>
                  <a:sym typeface="+mn-ea"/>
                </a:rPr>
                <a:t>x</a:t>
              </a:r>
              <a:r>
                <a:rPr lang="el-GR" altLang="zh-CN" sz="1400" dirty="0">
                  <a:solidFill>
                    <a:srgbClr val="FF0000"/>
                  </a:solidFill>
                  <a:latin typeface="Courier New" panose="02070309020205020404" charset="0"/>
                  <a:ea typeface="宋体" panose="02010600030101010101" pitchFamily="2" charset="-122"/>
                  <a:sym typeface="+mn-ea"/>
                </a:rPr>
                <a:t>θ</a:t>
              </a:r>
              <a:r>
                <a:rPr lang="en-US" altLang="zh-CN" sz="1400" dirty="0">
                  <a:solidFill>
                    <a:srgbClr val="FF0000"/>
                  </a:solidFill>
                  <a:latin typeface="Courier New" panose="02070309020205020404" charset="0"/>
                  <a:ea typeface="宋体" panose="02010600030101010101" pitchFamily="2" charset="-122"/>
                  <a:sym typeface="+mn-ea"/>
                </a:rPr>
                <a:t>y</a:t>
              </a:r>
              <a:r>
                <a:rPr lang="zh-CN" altLang="en-US" sz="1400" dirty="0">
                  <a:solidFill>
                    <a:srgbClr val="FF0000"/>
                  </a:solidFill>
                  <a:latin typeface="Courier New" panose="02070309020205020404" charset="0"/>
                  <a:ea typeface="宋体" panose="02010600030101010101" pitchFamily="2" charset="-122"/>
                  <a:sym typeface="+mn-ea"/>
                </a:rPr>
                <a:t>为真。</a:t>
              </a:r>
            </a:p>
            <a:p>
              <a:pPr indent="457200"/>
              <a:r>
                <a:rPr lang="zh-CN" altLang="en-US" sz="1400" dirty="0">
                  <a:solidFill>
                    <a:srgbClr val="FF0000"/>
                  </a:solidFill>
                  <a:latin typeface="Courier New" panose="02070309020205020404" charset="0"/>
                  <a:ea typeface="宋体" panose="02010600030101010101" pitchFamily="2" charset="-122"/>
                  <a:sym typeface="+mn-ea"/>
                </a:rPr>
                <a:t>域关系演算表达式的一般形式是：</a:t>
              </a:r>
            </a:p>
            <a:p>
              <a:pPr indent="457200" algn="ctr"/>
              <a:r>
                <a:rPr lang="en-US" altLang="zh-CN" sz="1400" dirty="0">
                  <a:solidFill>
                    <a:srgbClr val="FF0000"/>
                  </a:solidFill>
                  <a:latin typeface="Courier New" panose="02070309020205020404" charset="0"/>
                  <a:ea typeface="宋体" panose="02010600030101010101" pitchFamily="2" charset="-122"/>
                  <a:sym typeface="+mn-ea"/>
                </a:rPr>
                <a:t>{t1,t2,t3,…tk|P(t1,t,2,t3,…tk)}</a:t>
              </a:r>
            </a:p>
            <a:p>
              <a:pPr indent="457200"/>
              <a:r>
                <a:rPr lang="zh-CN" altLang="en-US" sz="1400" dirty="0">
                  <a:solidFill>
                    <a:srgbClr val="FF0000"/>
                  </a:solidFill>
                  <a:latin typeface="Courier New" panose="02070309020205020404" charset="0"/>
                  <a:ea typeface="宋体" panose="02010600030101010101" pitchFamily="2" charset="-122"/>
                  <a:sym typeface="+mn-ea"/>
                </a:rPr>
                <a:t>其中，</a:t>
              </a:r>
              <a:r>
                <a:rPr lang="en-US" altLang="zh-CN" sz="1400" dirty="0">
                  <a:solidFill>
                    <a:srgbClr val="FF0000"/>
                  </a:solidFill>
                  <a:latin typeface="Courier New" panose="02070309020205020404" charset="0"/>
                  <a:ea typeface="宋体" panose="02010600030101010101" pitchFamily="2" charset="-122"/>
                  <a:sym typeface="+mn-ea"/>
                </a:rPr>
                <a:t>t1,t2,t3,…tk</a:t>
              </a:r>
              <a:r>
                <a:rPr lang="zh-CN" altLang="en-US" sz="1400" dirty="0">
                  <a:solidFill>
                    <a:srgbClr val="FF0000"/>
                  </a:solidFill>
                  <a:latin typeface="Courier New" panose="02070309020205020404" charset="0"/>
                  <a:ea typeface="宋体" panose="02010600030101010101" pitchFamily="2" charset="-122"/>
                  <a:sym typeface="+mn-ea"/>
                </a:rPr>
                <a:t>是元组变量的</a:t>
              </a:r>
              <a:r>
                <a:rPr lang="en-US" altLang="zh-CN" sz="1400" dirty="0">
                  <a:solidFill>
                    <a:srgbClr val="FF0000"/>
                  </a:solidFill>
                  <a:latin typeface="Courier New" panose="02070309020205020404" charset="0"/>
                  <a:ea typeface="宋体" panose="02010600030101010101" pitchFamily="2" charset="-122"/>
                  <a:sym typeface="+mn-ea"/>
                </a:rPr>
                <a:t>t</a:t>
              </a:r>
              <a:r>
                <a:rPr lang="zh-CN" altLang="en-US" sz="1400" dirty="0">
                  <a:solidFill>
                    <a:srgbClr val="FF0000"/>
                  </a:solidFill>
                  <a:latin typeface="Courier New" panose="02070309020205020404" charset="0"/>
                  <a:ea typeface="宋体" panose="02010600030101010101" pitchFamily="2" charset="-122"/>
                  <a:sym typeface="+mn-ea"/>
                </a:rPr>
                <a:t>的各个分量，都称为域变量；</a:t>
              </a:r>
              <a:r>
                <a:rPr lang="en-US" altLang="zh-CN" sz="1400" dirty="0">
                  <a:solidFill>
                    <a:srgbClr val="FF0000"/>
                  </a:solidFill>
                  <a:latin typeface="Courier New" panose="02070309020205020404" charset="0"/>
                  <a:ea typeface="宋体" panose="02010600030101010101" pitchFamily="2" charset="-122"/>
                  <a:sym typeface="+mn-ea"/>
                </a:rPr>
                <a:t>P</a:t>
              </a:r>
              <a:r>
                <a:rPr lang="zh-CN" altLang="en-US" sz="1400" dirty="0">
                  <a:solidFill>
                    <a:srgbClr val="FF0000"/>
                  </a:solidFill>
                  <a:latin typeface="Courier New" panose="02070309020205020404" charset="0"/>
                  <a:ea typeface="宋体" panose="02010600030101010101" pitchFamily="2" charset="-122"/>
                  <a:sym typeface="+mn-ea"/>
                </a:rPr>
                <a:t>是一个公式，由原子公式和各种运算符构成。</a:t>
              </a:r>
            </a:p>
            <a:p>
              <a:pPr indent="457200"/>
              <a:r>
                <a:rPr lang="zh-CN" altLang="en-US" sz="1400" dirty="0">
                  <a:solidFill>
                    <a:srgbClr val="FF0000"/>
                  </a:solidFill>
                  <a:latin typeface="Courier New" panose="02070309020205020404" charset="0"/>
                  <a:ea typeface="宋体" panose="02010600030101010101" pitchFamily="2" charset="-122"/>
                  <a:sym typeface="+mn-ea"/>
                </a:rPr>
                <a:t>域关系演算的公式中可以使用</a:t>
              </a:r>
              <a:r>
                <a:rPr lang="en-US" altLang="ko-KR" sz="1400" dirty="0">
                  <a:solidFill>
                    <a:srgbClr val="FF0000"/>
                  </a:solidFill>
                  <a:latin typeface="Courier New" panose="02070309020205020404" charset="0"/>
                  <a:ea typeface="宋体" panose="02010600030101010101" pitchFamily="2" charset="-122"/>
                  <a:sym typeface="+mn-ea"/>
                </a:rPr>
                <a:t>ᄀ</a:t>
              </a:r>
              <a:r>
                <a:rPr lang="ko-KR" altLang="en-US" sz="1400" dirty="0">
                  <a:solidFill>
                    <a:srgbClr val="FF0000"/>
                  </a:solidFill>
                  <a:latin typeface="Courier New" panose="02070309020205020404" charset="0"/>
                  <a:ea typeface="宋体" panose="02010600030101010101" pitchFamily="2" charset="-122"/>
                  <a:sym typeface="+mn-ea"/>
                </a:rPr>
                <a:t>、∧、∨</a:t>
              </a:r>
              <a:r>
                <a:rPr lang="zh-CN" altLang="en-US" sz="1400" dirty="0">
                  <a:solidFill>
                    <a:srgbClr val="FF0000"/>
                  </a:solidFill>
                  <a:latin typeface="Courier New" panose="02070309020205020404" charset="0"/>
                  <a:ea typeface="宋体" panose="02010600030101010101" pitchFamily="2" charset="-122"/>
                  <a:sym typeface="+mn-ea"/>
                </a:rPr>
                <a:t>运算符，也可以使用（∃</a:t>
              </a:r>
              <a:r>
                <a:rPr lang="en-US" altLang="zh-CN" sz="1400" dirty="0">
                  <a:solidFill>
                    <a:srgbClr val="FF0000"/>
                  </a:solidFill>
                  <a:latin typeface="Courier New" panose="02070309020205020404" charset="0"/>
                  <a:ea typeface="宋体" panose="02010600030101010101" pitchFamily="2" charset="-122"/>
                  <a:sym typeface="+mn-ea"/>
                </a:rPr>
                <a:t>x</a:t>
              </a:r>
              <a:r>
                <a:rPr lang="zh-CN" altLang="en-US" sz="1400" dirty="0">
                  <a:solidFill>
                    <a:srgbClr val="FF0000"/>
                  </a:solidFill>
                  <a:latin typeface="Courier New" panose="02070309020205020404" charset="0"/>
                  <a:ea typeface="宋体" panose="02010600030101010101" pitchFamily="2" charset="-122"/>
                  <a:sym typeface="+mn-ea"/>
                </a:rPr>
                <a:t>）和（∀</a:t>
              </a:r>
              <a:r>
                <a:rPr lang="en-US" altLang="zh-CN" sz="1400" dirty="0">
                  <a:solidFill>
                    <a:srgbClr val="FF0000"/>
                  </a:solidFill>
                  <a:latin typeface="Courier New" panose="02070309020205020404" charset="0"/>
                  <a:ea typeface="宋体" panose="02010600030101010101" pitchFamily="2" charset="-122"/>
                  <a:sym typeface="+mn-ea"/>
                </a:rPr>
                <a:t>x</a:t>
              </a:r>
              <a:r>
                <a:rPr lang="zh-CN" altLang="en-US" sz="1400" dirty="0">
                  <a:solidFill>
                    <a:srgbClr val="FF0000"/>
                  </a:solidFill>
                  <a:latin typeface="Courier New" panose="02070309020205020404" charset="0"/>
                  <a:ea typeface="宋体" panose="02010600030101010101" pitchFamily="2" charset="-122"/>
                  <a:sym typeface="+mn-ea"/>
                </a:rPr>
                <a:t>）形成新的公式，但变量</a:t>
              </a:r>
              <a:r>
                <a:rPr lang="en-US" altLang="zh-CN" sz="1400" dirty="0">
                  <a:solidFill>
                    <a:srgbClr val="FF0000"/>
                  </a:solidFill>
                  <a:latin typeface="Courier New" panose="02070309020205020404" charset="0"/>
                  <a:ea typeface="宋体" panose="02010600030101010101" pitchFamily="2" charset="-122"/>
                  <a:sym typeface="+mn-ea"/>
                </a:rPr>
                <a:t>x</a:t>
              </a:r>
              <a:r>
                <a:rPr lang="zh-CN" altLang="en-US" sz="1400" dirty="0">
                  <a:solidFill>
                    <a:srgbClr val="FF0000"/>
                  </a:solidFill>
                  <a:latin typeface="Courier New" panose="02070309020205020404" charset="0"/>
                  <a:ea typeface="宋体" panose="02010600030101010101" pitchFamily="2" charset="-122"/>
                  <a:sym typeface="+mn-ea"/>
                </a:rPr>
                <a:t>是域变量，不是元组变量。</a:t>
              </a:r>
            </a:p>
            <a:p>
              <a:pPr indent="457200"/>
              <a:r>
                <a:rPr lang="zh-CN" altLang="en-US" sz="1400" dirty="0">
                  <a:solidFill>
                    <a:srgbClr val="FF0000"/>
                  </a:solidFill>
                  <a:latin typeface="Courier New" panose="02070309020205020404" charset="0"/>
                  <a:ea typeface="宋体" panose="02010600030101010101" pitchFamily="2" charset="-122"/>
                  <a:sym typeface="+mn-ea"/>
                </a:rPr>
                <a:t>自由变量、约束变量等概念和元组演算一样，这里不再赘述。</a:t>
              </a:r>
            </a:p>
          </p:txBody>
        </p:sp>
        <p:sp>
          <p:nvSpPr>
            <p:cNvPr id="8" name="矩形 7"/>
            <p:cNvSpPr/>
            <p:nvPr/>
          </p:nvSpPr>
          <p:spPr>
            <a:xfrm>
              <a:off x="1088299" y="4213143"/>
              <a:ext cx="2241974" cy="396145"/>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rgbClr val="000000">
                      <a:lumMod val="65000"/>
                      <a:lumOff val="35000"/>
                    </a:srgbClr>
                  </a:solidFill>
                </a:rPr>
                <a:t>原子公式类型</a:t>
              </a:r>
            </a:p>
          </p:txBody>
        </p:sp>
      </p:grpSp>
    </p:spTree>
    <p:extLst>
      <p:ext uri="{BB962C8B-B14F-4D97-AF65-F5344CB8AC3E}">
        <p14:creationId xmlns:p14="http://schemas.microsoft.com/office/powerpoint/2010/main" val="2165058291"/>
      </p:ext>
    </p:extLst>
  </p:cSld>
  <p:clrMapOvr>
    <a:masterClrMapping/>
  </p:clrMapOvr>
  <p:transition spd="slow">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2236510"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域关系演算</a:t>
            </a:r>
          </a:p>
        </p:txBody>
      </p:sp>
      <p:sp>
        <p:nvSpPr>
          <p:cNvPr id="137" name="文本框 136"/>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02</a:t>
            </a:r>
            <a:endParaRPr lang="zh-CN" altLang="en-US" sz="2400" b="1" dirty="0">
              <a:solidFill>
                <a:srgbClr val="FFFFFF"/>
              </a:solidFill>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grpSp>
        <p:nvGrpSpPr>
          <p:cNvPr id="6" name="组合 5"/>
          <p:cNvGrpSpPr/>
          <p:nvPr/>
        </p:nvGrpSpPr>
        <p:grpSpPr>
          <a:xfrm>
            <a:off x="1046479" y="1242060"/>
            <a:ext cx="10164279" cy="1399242"/>
            <a:chOff x="1088299" y="4213143"/>
            <a:chExt cx="2241974" cy="1399281"/>
          </a:xfrm>
        </p:grpSpPr>
        <p:sp>
          <p:nvSpPr>
            <p:cNvPr id="7" name="矩形 6"/>
            <p:cNvSpPr/>
            <p:nvPr/>
          </p:nvSpPr>
          <p:spPr>
            <a:xfrm>
              <a:off x="1088299" y="4658290"/>
              <a:ext cx="2166179" cy="954134"/>
            </a:xfrm>
            <a:prstGeom prst="rect">
              <a:avLst/>
            </a:prstGeom>
          </p:spPr>
          <p:txBody>
            <a:bodyPr wrap="square">
              <a:spAutoFit/>
              <a:scene3d>
                <a:camera prst="orthographicFront"/>
                <a:lightRig rig="threePt" dir="t"/>
              </a:scene3d>
              <a:sp3d contourW="6350"/>
            </a:bodyPr>
            <a:lstStyle/>
            <a:p>
              <a:r>
                <a:rPr lang="zh-CN" altLang="en-US" sz="1400" dirty="0">
                  <a:latin typeface="Courier New" panose="02070309020205020404" charset="0"/>
                  <a:ea typeface="宋体" panose="02010600030101010101" pitchFamily="2" charset="-122"/>
                  <a:sym typeface="+mn-ea"/>
                </a:rPr>
                <a:t>（</a:t>
              </a:r>
              <a:r>
                <a:rPr lang="en-US" altLang="zh-CN" sz="1400" dirty="0">
                  <a:latin typeface="Courier New" panose="02070309020205020404" charset="0"/>
                  <a:ea typeface="宋体" panose="02010600030101010101" pitchFamily="2" charset="-122"/>
                  <a:sym typeface="+mn-ea"/>
                </a:rPr>
                <a:t>1</a:t>
              </a:r>
              <a:r>
                <a:rPr lang="zh-CN" altLang="en-US" sz="1400" dirty="0">
                  <a:latin typeface="Courier New" panose="02070309020205020404" charset="0"/>
                  <a:ea typeface="宋体" panose="02010600030101010101" pitchFamily="2" charset="-122"/>
                  <a:sym typeface="+mn-ea"/>
                </a:rPr>
                <a:t>）每个原子公式是公式；</a:t>
              </a:r>
            </a:p>
            <a:p>
              <a:r>
                <a:rPr lang="zh-CN" altLang="en-US" sz="1400" dirty="0">
                  <a:latin typeface="Courier New" panose="02070309020205020404" charset="0"/>
                  <a:ea typeface="宋体" panose="02010600030101010101" pitchFamily="2" charset="-122"/>
                  <a:sym typeface="+mn-ea"/>
                </a:rPr>
                <a:t>（</a:t>
              </a:r>
              <a:r>
                <a:rPr lang="en-US" altLang="zh-CN" sz="1400" dirty="0">
                  <a:latin typeface="Courier New" panose="02070309020205020404" charset="0"/>
                  <a:ea typeface="宋体" panose="02010600030101010101" pitchFamily="2" charset="-122"/>
                  <a:sym typeface="+mn-ea"/>
                </a:rPr>
                <a:t>2</a:t>
              </a:r>
              <a:r>
                <a:rPr lang="zh-CN" altLang="en-US" sz="1400" dirty="0">
                  <a:latin typeface="Courier New" panose="02070309020205020404" charset="0"/>
                  <a:ea typeface="宋体" panose="02010600030101010101" pitchFamily="2" charset="-122"/>
                  <a:sym typeface="+mn-ea"/>
                </a:rPr>
                <a:t>）设</a:t>
              </a:r>
              <a:r>
                <a:rPr lang="en-US" altLang="zh-CN" sz="1400" dirty="0">
                  <a:latin typeface="Courier New" panose="02070309020205020404" charset="0"/>
                  <a:ea typeface="宋体" panose="02010600030101010101" pitchFamily="2" charset="-122"/>
                  <a:sym typeface="+mn-ea"/>
                </a:rPr>
                <a:t>P</a:t>
              </a:r>
              <a:r>
                <a:rPr lang="en-US" altLang="zh-CN" sz="1400" baseline="-25000" dirty="0">
                  <a:latin typeface="Courier New" panose="02070309020205020404" charset="0"/>
                  <a:ea typeface="宋体" panose="02010600030101010101" pitchFamily="2" charset="-122"/>
                  <a:sym typeface="+mn-ea"/>
                </a:rPr>
                <a:t>1</a:t>
              </a:r>
              <a:r>
                <a:rPr lang="zh-CN" altLang="en-US" sz="1400" dirty="0">
                  <a:latin typeface="Courier New" panose="02070309020205020404" charset="0"/>
                  <a:ea typeface="宋体" panose="02010600030101010101" pitchFamily="2" charset="-122"/>
                  <a:sym typeface="+mn-ea"/>
                </a:rPr>
                <a:t>和</a:t>
              </a:r>
              <a:r>
                <a:rPr lang="en-US" altLang="zh-CN" sz="1400" dirty="0">
                  <a:latin typeface="Courier New" panose="02070309020205020404" charset="0"/>
                  <a:ea typeface="宋体" panose="02010600030101010101" pitchFamily="2" charset="-122"/>
                  <a:sym typeface="+mn-ea"/>
                </a:rPr>
                <a:t>P</a:t>
              </a:r>
              <a:r>
                <a:rPr lang="en-US" altLang="zh-CN" sz="1400" baseline="-25000" dirty="0">
                  <a:latin typeface="Courier New" panose="02070309020205020404" charset="0"/>
                  <a:ea typeface="宋体" panose="02010600030101010101" pitchFamily="2" charset="-122"/>
                  <a:sym typeface="+mn-ea"/>
                </a:rPr>
                <a:t>2</a:t>
              </a:r>
              <a:r>
                <a:rPr lang="zh-CN" altLang="en-US" sz="1400" dirty="0">
                  <a:latin typeface="Courier New" panose="02070309020205020404" charset="0"/>
                  <a:ea typeface="宋体" panose="02010600030101010101" pitchFamily="2" charset="-122"/>
                  <a:sym typeface="+mn-ea"/>
                </a:rPr>
                <a:t>是公式，则</a:t>
              </a:r>
              <a:r>
                <a:rPr lang="en-US" altLang="ko-KR" sz="1400" dirty="0">
                  <a:latin typeface="Courier New" panose="02070309020205020404" charset="0"/>
                  <a:ea typeface="宋体" panose="02010600030101010101" pitchFamily="2" charset="-122"/>
                  <a:sym typeface="+mn-ea"/>
                </a:rPr>
                <a:t>ᄀ</a:t>
              </a:r>
              <a:r>
                <a:rPr lang="en-US" altLang="zh-CN" sz="1400" dirty="0">
                  <a:latin typeface="Courier New" panose="02070309020205020404" charset="0"/>
                  <a:ea typeface="宋体" panose="02010600030101010101" pitchFamily="2" charset="-122"/>
                  <a:sym typeface="+mn-ea"/>
                </a:rPr>
                <a:t>P</a:t>
              </a:r>
              <a:r>
                <a:rPr lang="en-US" altLang="zh-CN" sz="1400" baseline="-25000" dirty="0">
                  <a:latin typeface="Courier New" panose="02070309020205020404" charset="0"/>
                  <a:ea typeface="宋体" panose="02010600030101010101" pitchFamily="2" charset="-122"/>
                  <a:sym typeface="+mn-ea"/>
                </a:rPr>
                <a:t>1</a:t>
              </a:r>
              <a:r>
                <a:rPr lang="zh-CN" altLang="en-US" sz="1400" dirty="0">
                  <a:latin typeface="Courier New" panose="02070309020205020404" charset="0"/>
                  <a:ea typeface="宋体" panose="02010600030101010101" pitchFamily="2" charset="-122"/>
                  <a:sym typeface="+mn-ea"/>
                </a:rPr>
                <a:t>、</a:t>
              </a:r>
              <a:r>
                <a:rPr lang="en-US" altLang="zh-CN" sz="1400" dirty="0">
                  <a:latin typeface="Courier New" panose="02070309020205020404" charset="0"/>
                  <a:ea typeface="宋体" panose="02010600030101010101" pitchFamily="2" charset="-122"/>
                  <a:sym typeface="+mn-ea"/>
                </a:rPr>
                <a:t>P</a:t>
              </a:r>
              <a:r>
                <a:rPr lang="en-US" altLang="zh-CN" sz="1400" baseline="-25000" dirty="0">
                  <a:latin typeface="Courier New" panose="02070309020205020404" charset="0"/>
                  <a:ea typeface="宋体" panose="02010600030101010101" pitchFamily="2" charset="-122"/>
                  <a:sym typeface="+mn-ea"/>
                </a:rPr>
                <a:t>1</a:t>
              </a:r>
              <a:r>
                <a:rPr lang="en-US" altLang="zh-CN" sz="1400" dirty="0">
                  <a:latin typeface="Courier New" panose="02070309020205020404" charset="0"/>
                  <a:ea typeface="宋体" panose="02010600030101010101" pitchFamily="2" charset="-122"/>
                  <a:sym typeface="+mn-ea"/>
                </a:rPr>
                <a:t>∧P</a:t>
              </a:r>
              <a:r>
                <a:rPr lang="en-US" altLang="zh-CN" sz="1400" baseline="-25000" dirty="0">
                  <a:latin typeface="Courier New" panose="02070309020205020404" charset="0"/>
                  <a:ea typeface="宋体" panose="02010600030101010101" pitchFamily="2" charset="-122"/>
                  <a:sym typeface="+mn-ea"/>
                </a:rPr>
                <a:t>2</a:t>
              </a:r>
              <a:r>
                <a:rPr lang="zh-CN" altLang="en-US" sz="1400" dirty="0">
                  <a:latin typeface="Courier New" panose="02070309020205020404" charset="0"/>
                  <a:ea typeface="宋体" panose="02010600030101010101" pitchFamily="2" charset="-122"/>
                  <a:sym typeface="+mn-ea"/>
                </a:rPr>
                <a:t>、</a:t>
              </a:r>
              <a:r>
                <a:rPr lang="en-US" altLang="zh-CN" sz="1400" dirty="0">
                  <a:latin typeface="Courier New" panose="02070309020205020404" charset="0"/>
                  <a:ea typeface="宋体" panose="02010600030101010101" pitchFamily="2" charset="-122"/>
                  <a:sym typeface="+mn-ea"/>
                </a:rPr>
                <a:t>P</a:t>
              </a:r>
              <a:r>
                <a:rPr lang="en-US" altLang="zh-CN" sz="1400" baseline="-25000" dirty="0">
                  <a:latin typeface="Courier New" panose="02070309020205020404" charset="0"/>
                  <a:ea typeface="宋体" panose="02010600030101010101" pitchFamily="2" charset="-122"/>
                  <a:sym typeface="+mn-ea"/>
                </a:rPr>
                <a:t>1</a:t>
              </a:r>
              <a:r>
                <a:rPr lang="en-US" altLang="zh-CN" sz="1400" dirty="0">
                  <a:latin typeface="Courier New" panose="02070309020205020404" charset="0"/>
                  <a:ea typeface="宋体" panose="02010600030101010101" pitchFamily="2" charset="-122"/>
                  <a:sym typeface="+mn-ea"/>
                </a:rPr>
                <a:t>∨P</a:t>
              </a:r>
              <a:r>
                <a:rPr lang="en-US" altLang="zh-CN" sz="1400" baseline="-25000" dirty="0">
                  <a:latin typeface="Courier New" panose="02070309020205020404" charset="0"/>
                  <a:ea typeface="宋体" panose="02010600030101010101" pitchFamily="2" charset="-122"/>
                  <a:sym typeface="+mn-ea"/>
                </a:rPr>
                <a:t>2</a:t>
              </a:r>
              <a:r>
                <a:rPr lang="zh-CN" altLang="en-US" sz="1400" dirty="0">
                  <a:latin typeface="Courier New" panose="02070309020205020404" charset="0"/>
                  <a:ea typeface="宋体" panose="02010600030101010101" pitchFamily="2" charset="-122"/>
                  <a:sym typeface="+mn-ea"/>
                </a:rPr>
                <a:t>也是公式；</a:t>
              </a:r>
            </a:p>
            <a:p>
              <a:r>
                <a:rPr lang="zh-CN" altLang="en-US" sz="1400" dirty="0">
                  <a:latin typeface="Courier New" panose="02070309020205020404" charset="0"/>
                  <a:ea typeface="宋体" panose="02010600030101010101" pitchFamily="2" charset="-122"/>
                  <a:sym typeface="+mn-ea"/>
                </a:rPr>
                <a:t>（</a:t>
              </a:r>
              <a:r>
                <a:rPr lang="en-US" altLang="zh-CN" sz="1400" dirty="0">
                  <a:latin typeface="Courier New" panose="02070309020205020404" charset="0"/>
                  <a:ea typeface="宋体" panose="02010600030101010101" pitchFamily="2" charset="-122"/>
                  <a:sym typeface="+mn-ea"/>
                </a:rPr>
                <a:t>3</a:t>
              </a:r>
              <a:r>
                <a:rPr lang="zh-CN" altLang="en-US" sz="1400" dirty="0">
                  <a:latin typeface="Courier New" panose="02070309020205020404" charset="0"/>
                  <a:ea typeface="宋体" panose="02010600030101010101" pitchFamily="2" charset="-122"/>
                  <a:sym typeface="+mn-ea"/>
                </a:rPr>
                <a:t>）若</a:t>
              </a:r>
              <a:r>
                <a:rPr lang="en-US" altLang="zh-CN" sz="1400" dirty="0">
                  <a:latin typeface="Courier New" panose="02070309020205020404" charset="0"/>
                  <a:ea typeface="宋体" panose="02010600030101010101" pitchFamily="2" charset="-122"/>
                  <a:sym typeface="+mn-ea"/>
                </a:rPr>
                <a:t>P(t</a:t>
              </a:r>
              <a:r>
                <a:rPr lang="en-US" altLang="zh-CN" sz="1400" baseline="-25000" dirty="0">
                  <a:latin typeface="Courier New" panose="02070309020205020404" charset="0"/>
                  <a:ea typeface="宋体" panose="02010600030101010101" pitchFamily="2" charset="-122"/>
                  <a:sym typeface="+mn-ea"/>
                </a:rPr>
                <a:t>1</a:t>
              </a:r>
              <a:r>
                <a:rPr lang="zh-CN" altLang="en-US" sz="1400" dirty="0">
                  <a:latin typeface="Courier New" panose="02070309020205020404" charset="0"/>
                  <a:ea typeface="宋体" panose="02010600030101010101" pitchFamily="2" charset="-122"/>
                  <a:sym typeface="+mn-ea"/>
                </a:rPr>
                <a:t>，</a:t>
              </a:r>
              <a:r>
                <a:rPr lang="en-US" altLang="zh-CN" sz="1400" dirty="0">
                  <a:latin typeface="Courier New" panose="02070309020205020404" charset="0"/>
                  <a:ea typeface="宋体" panose="02010600030101010101" pitchFamily="2" charset="-122"/>
                  <a:sym typeface="+mn-ea"/>
                </a:rPr>
                <a:t>t</a:t>
              </a:r>
              <a:r>
                <a:rPr lang="en-US" altLang="zh-CN" sz="1400" baseline="-25000" dirty="0">
                  <a:latin typeface="Courier New" panose="02070309020205020404" charset="0"/>
                  <a:ea typeface="宋体" panose="02010600030101010101" pitchFamily="2" charset="-122"/>
                  <a:sym typeface="+mn-ea"/>
                </a:rPr>
                <a:t>2</a:t>
              </a:r>
              <a:r>
                <a:rPr lang="zh-CN" altLang="en-US" sz="1400" dirty="0">
                  <a:latin typeface="Courier New" panose="02070309020205020404" charset="0"/>
                  <a:ea typeface="宋体" panose="02010600030101010101" pitchFamily="2" charset="-122"/>
                  <a:sym typeface="+mn-ea"/>
                </a:rPr>
                <a:t>，</a:t>
              </a:r>
              <a:r>
                <a:rPr lang="en-US" altLang="zh-CN" sz="1400" dirty="0">
                  <a:latin typeface="Courier New" panose="02070309020205020404" charset="0"/>
                  <a:ea typeface="宋体" panose="02010600030101010101" pitchFamily="2" charset="-122"/>
                  <a:sym typeface="+mn-ea"/>
                </a:rPr>
                <a:t>…</a:t>
              </a:r>
              <a:r>
                <a:rPr lang="zh-CN" altLang="en-US" sz="1400" dirty="0">
                  <a:latin typeface="Courier New" panose="02070309020205020404" charset="0"/>
                  <a:ea typeface="宋体" panose="02010600030101010101" pitchFamily="2" charset="-122"/>
                  <a:sym typeface="+mn-ea"/>
                </a:rPr>
                <a:t>，</a:t>
              </a:r>
              <a:r>
                <a:rPr lang="en-US" altLang="zh-CN" sz="1400" dirty="0">
                  <a:latin typeface="Courier New" panose="02070309020205020404" charset="0"/>
                  <a:ea typeface="宋体" panose="02010600030101010101" pitchFamily="2" charset="-122"/>
                  <a:sym typeface="+mn-ea"/>
                </a:rPr>
                <a:t>t</a:t>
              </a:r>
              <a:r>
                <a:rPr lang="en-US" altLang="zh-CN" sz="1400" baseline="-25000" dirty="0">
                  <a:latin typeface="Courier New" panose="02070309020205020404" charset="0"/>
                  <a:ea typeface="宋体" panose="02010600030101010101" pitchFamily="2" charset="-122"/>
                  <a:sym typeface="+mn-ea"/>
                </a:rPr>
                <a:t>k</a:t>
              </a:r>
              <a:r>
                <a:rPr lang="en-US" altLang="zh-CN" sz="1400" dirty="0">
                  <a:latin typeface="Courier New" panose="02070309020205020404" charset="0"/>
                  <a:ea typeface="宋体" panose="02010600030101010101" pitchFamily="2" charset="-122"/>
                  <a:sym typeface="+mn-ea"/>
                </a:rPr>
                <a:t>)</a:t>
              </a:r>
              <a:r>
                <a:rPr lang="zh-CN" altLang="en-US" sz="1400" dirty="0">
                  <a:latin typeface="Courier New" panose="02070309020205020404" charset="0"/>
                  <a:ea typeface="宋体" panose="02010600030101010101" pitchFamily="2" charset="-122"/>
                  <a:sym typeface="+mn-ea"/>
                </a:rPr>
                <a:t>是公式，则（∃</a:t>
              </a:r>
              <a:r>
                <a:rPr lang="en-US" altLang="zh-CN" sz="1400" dirty="0">
                  <a:latin typeface="Courier New" panose="02070309020205020404" charset="0"/>
                  <a:ea typeface="宋体" panose="02010600030101010101" pitchFamily="2" charset="-122"/>
                  <a:sym typeface="+mn-ea"/>
                </a:rPr>
                <a:t>t</a:t>
              </a:r>
              <a:r>
                <a:rPr lang="en-US" altLang="zh-CN" sz="1400" baseline="-25000" dirty="0">
                  <a:latin typeface="Courier New" panose="02070309020205020404" charset="0"/>
                  <a:ea typeface="宋体" panose="02010600030101010101" pitchFamily="2" charset="-122"/>
                  <a:sym typeface="+mn-ea"/>
                </a:rPr>
                <a:t>i</a:t>
              </a:r>
              <a:r>
                <a:rPr lang="zh-CN" altLang="en-US" sz="1400" dirty="0">
                  <a:latin typeface="Courier New" panose="02070309020205020404" charset="0"/>
                  <a:ea typeface="宋体" panose="02010600030101010101" pitchFamily="2" charset="-122"/>
                  <a:sym typeface="+mn-ea"/>
                </a:rPr>
                <a:t>）</a:t>
              </a:r>
              <a:r>
                <a:rPr lang="en-US" altLang="zh-CN" sz="1400" dirty="0">
                  <a:latin typeface="Courier New" panose="02070309020205020404" charset="0"/>
                  <a:ea typeface="宋体" panose="02010600030101010101" pitchFamily="2" charset="-122"/>
                  <a:sym typeface="+mn-ea"/>
                </a:rPr>
                <a:t>(P)(i=1,2,…</a:t>
              </a:r>
              <a:r>
                <a:rPr lang="zh-CN" altLang="en-US" sz="1400" dirty="0">
                  <a:latin typeface="Courier New" panose="02070309020205020404" charset="0"/>
                  <a:ea typeface="宋体" panose="02010600030101010101" pitchFamily="2" charset="-122"/>
                  <a:sym typeface="+mn-ea"/>
                </a:rPr>
                <a:t>，</a:t>
              </a:r>
              <a:r>
                <a:rPr lang="en-US" altLang="zh-CN" sz="1400" dirty="0">
                  <a:latin typeface="Courier New" panose="02070309020205020404" charset="0"/>
                  <a:ea typeface="宋体" panose="02010600030101010101" pitchFamily="2" charset="-122"/>
                  <a:sym typeface="+mn-ea"/>
                </a:rPr>
                <a:t>k)</a:t>
              </a:r>
              <a:r>
                <a:rPr lang="zh-CN" altLang="en-US" sz="1400" dirty="0">
                  <a:latin typeface="Courier New" panose="02070309020205020404" charset="0"/>
                  <a:ea typeface="宋体" panose="02010600030101010101" pitchFamily="2" charset="-122"/>
                  <a:sym typeface="+mn-ea"/>
                </a:rPr>
                <a:t>和（∀</a:t>
              </a:r>
              <a:r>
                <a:rPr lang="en-US" altLang="zh-CN" sz="1400" dirty="0">
                  <a:latin typeface="Courier New" panose="02070309020205020404" charset="0"/>
                  <a:ea typeface="宋体" panose="02010600030101010101" pitchFamily="2" charset="-122"/>
                  <a:sym typeface="+mn-ea"/>
                </a:rPr>
                <a:t>t</a:t>
              </a:r>
              <a:r>
                <a:rPr lang="en-US" altLang="zh-CN" sz="1400" baseline="-25000" dirty="0">
                  <a:latin typeface="Courier New" panose="02070309020205020404" charset="0"/>
                  <a:ea typeface="宋体" panose="02010600030101010101" pitchFamily="2" charset="-122"/>
                  <a:sym typeface="+mn-ea"/>
                </a:rPr>
                <a:t>i</a:t>
              </a:r>
              <a:r>
                <a:rPr lang="zh-CN" altLang="en-US" sz="1400" dirty="0">
                  <a:latin typeface="Courier New" panose="02070309020205020404" charset="0"/>
                  <a:ea typeface="宋体" panose="02010600030101010101" pitchFamily="2" charset="-122"/>
                  <a:sym typeface="+mn-ea"/>
                </a:rPr>
                <a:t>）</a:t>
              </a:r>
              <a:r>
                <a:rPr lang="en-US" altLang="zh-CN" sz="1400" dirty="0">
                  <a:latin typeface="Courier New" panose="02070309020205020404" charset="0"/>
                  <a:ea typeface="宋体" panose="02010600030101010101" pitchFamily="2" charset="-122"/>
                  <a:sym typeface="+mn-ea"/>
                </a:rPr>
                <a:t>(P)(i=1,2,…</a:t>
              </a:r>
              <a:r>
                <a:rPr lang="zh-CN" altLang="en-US" sz="1400" dirty="0">
                  <a:latin typeface="Courier New" panose="02070309020205020404" charset="0"/>
                  <a:ea typeface="宋体" panose="02010600030101010101" pitchFamily="2" charset="-122"/>
                  <a:sym typeface="+mn-ea"/>
                </a:rPr>
                <a:t>，</a:t>
              </a:r>
              <a:r>
                <a:rPr lang="en-US" altLang="zh-CN" sz="1400" dirty="0">
                  <a:latin typeface="Courier New" panose="02070309020205020404" charset="0"/>
                  <a:ea typeface="宋体" panose="02010600030101010101" pitchFamily="2" charset="-122"/>
                  <a:sym typeface="+mn-ea"/>
                </a:rPr>
                <a:t>k)</a:t>
              </a:r>
              <a:r>
                <a:rPr lang="zh-CN" altLang="en-US" sz="1400" dirty="0">
                  <a:latin typeface="Courier New" panose="02070309020205020404" charset="0"/>
                  <a:ea typeface="宋体" panose="02010600030101010101" pitchFamily="2" charset="-122"/>
                  <a:sym typeface="+mn-ea"/>
                </a:rPr>
                <a:t>也都是公式；</a:t>
              </a:r>
            </a:p>
            <a:p>
              <a:r>
                <a:rPr lang="zh-CN" altLang="en-US" sz="1400" dirty="0">
                  <a:latin typeface="Courier New" panose="02070309020205020404" charset="0"/>
                  <a:ea typeface="宋体" panose="02010600030101010101" pitchFamily="2" charset="-122"/>
                  <a:sym typeface="+mn-ea"/>
                </a:rPr>
                <a:t>（</a:t>
              </a:r>
              <a:r>
                <a:rPr lang="en-US" altLang="zh-CN" sz="1400" dirty="0">
                  <a:latin typeface="Courier New" panose="02070309020205020404" charset="0"/>
                  <a:ea typeface="宋体" panose="02010600030101010101" pitchFamily="2" charset="-122"/>
                  <a:sym typeface="+mn-ea"/>
                </a:rPr>
                <a:t>4</a:t>
              </a:r>
              <a:r>
                <a:rPr lang="zh-CN" altLang="en-US" sz="1400" dirty="0">
                  <a:latin typeface="Courier New" panose="02070309020205020404" charset="0"/>
                  <a:ea typeface="宋体" panose="02010600030101010101" pitchFamily="2" charset="-122"/>
                  <a:sym typeface="+mn-ea"/>
                </a:rPr>
                <a:t>）域演算公式的优先级同元组演算的优先级；</a:t>
              </a:r>
            </a:p>
          </p:txBody>
        </p:sp>
        <p:sp>
          <p:nvSpPr>
            <p:cNvPr id="8" name="矩形 7"/>
            <p:cNvSpPr/>
            <p:nvPr/>
          </p:nvSpPr>
          <p:spPr>
            <a:xfrm>
              <a:off x="1088299" y="4213143"/>
              <a:ext cx="2241974" cy="396145"/>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rgbClr val="000000">
                      <a:lumMod val="65000"/>
                      <a:lumOff val="35000"/>
                    </a:srgbClr>
                  </a:solidFill>
                </a:rPr>
                <a:t>域演算递归定义</a:t>
              </a:r>
            </a:p>
          </p:txBody>
        </p:sp>
      </p:grpSp>
    </p:spTree>
    <p:extLst>
      <p:ext uri="{BB962C8B-B14F-4D97-AF65-F5344CB8AC3E}">
        <p14:creationId xmlns:p14="http://schemas.microsoft.com/office/powerpoint/2010/main" val="617682889"/>
      </p:ext>
    </p:extLst>
  </p:cSld>
  <p:clrMapOvr>
    <a:masterClrMapping/>
  </p:clrMapOvr>
  <p:transition spd="slow">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5109091"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关系运算的安全性和等价性</a:t>
            </a:r>
          </a:p>
        </p:txBody>
      </p:sp>
      <p:sp>
        <p:nvSpPr>
          <p:cNvPr id="137" name="文本框 136"/>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03</a:t>
            </a:r>
            <a:endParaRPr lang="zh-CN" altLang="en-US" sz="2400" b="1" dirty="0">
              <a:solidFill>
                <a:srgbClr val="FFFFFF"/>
              </a:solidFill>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grpSp>
        <p:nvGrpSpPr>
          <p:cNvPr id="6" name="组合 5"/>
          <p:cNvGrpSpPr/>
          <p:nvPr/>
        </p:nvGrpSpPr>
        <p:grpSpPr>
          <a:xfrm>
            <a:off x="1046479" y="1242060"/>
            <a:ext cx="10164279" cy="3984565"/>
            <a:chOff x="1088299" y="4213143"/>
            <a:chExt cx="2241974" cy="3984676"/>
          </a:xfrm>
        </p:grpSpPr>
        <p:sp>
          <p:nvSpPr>
            <p:cNvPr id="7" name="矩形 6"/>
            <p:cNvSpPr/>
            <p:nvPr/>
          </p:nvSpPr>
          <p:spPr>
            <a:xfrm>
              <a:off x="1088299" y="4658290"/>
              <a:ext cx="2166179" cy="3539529"/>
            </a:xfrm>
            <a:prstGeom prst="rect">
              <a:avLst/>
            </a:prstGeom>
          </p:spPr>
          <p:txBody>
            <a:bodyPr wrap="square">
              <a:spAutoFit/>
              <a:scene3d>
                <a:camera prst="orthographicFront"/>
                <a:lightRig rig="threePt" dir="t"/>
              </a:scene3d>
              <a:sp3d contourW="6350"/>
            </a:bodyPr>
            <a:lstStyle/>
            <a:p>
              <a:r>
                <a:rPr lang="zh-CN" altLang="en-US" sz="1400" dirty="0" smtClean="0">
                  <a:latin typeface="Courier New" panose="02070309020205020404" charset="0"/>
                  <a:ea typeface="宋体" panose="02010600030101010101" pitchFamily="2" charset="-122"/>
                  <a:sym typeface="+mn-ea"/>
                </a:rPr>
                <a:t>关</a:t>
              </a:r>
              <a:r>
                <a:rPr lang="zh-CN" altLang="en-US" sz="1400" dirty="0">
                  <a:latin typeface="Courier New" panose="02070309020205020404" charset="0"/>
                  <a:ea typeface="宋体" panose="02010600030101010101" pitchFamily="2" charset="-122"/>
                  <a:sym typeface="+mn-ea"/>
                </a:rPr>
                <a:t>系代数的基本操作包括并、交、差、笛卡尔积、投影和选择，不存在集合的“补”操作，因而总是安全的。</a:t>
              </a:r>
            </a:p>
            <a:p>
              <a:r>
                <a:rPr lang="zh-CN" altLang="en-US" sz="1400" dirty="0">
                  <a:latin typeface="Courier New" panose="02070309020205020404" charset="0"/>
                  <a:ea typeface="宋体" panose="02010600030101010101" pitchFamily="2" charset="-122"/>
                  <a:sym typeface="+mn-ea"/>
                </a:rPr>
                <a:t>关系演算则不然，可能会出现无限关系和无穷验证问题。例如，元组演算表达式</a:t>
              </a:r>
              <a:r>
                <a:rPr lang="en-US" altLang="zh-CN" sz="1400" dirty="0">
                  <a:latin typeface="Courier New" panose="02070309020205020404" charset="0"/>
                  <a:ea typeface="宋体" panose="02010600030101010101" pitchFamily="2" charset="-122"/>
                  <a:sym typeface="+mn-ea"/>
                </a:rPr>
                <a:t>{t|</a:t>
              </a:r>
              <a:r>
                <a:rPr lang="en-US" altLang="ko-KR" sz="1400" dirty="0">
                  <a:latin typeface="Courier New" panose="02070309020205020404" charset="0"/>
                  <a:ea typeface="宋体" panose="02010600030101010101" pitchFamily="2" charset="-122"/>
                  <a:sym typeface="+mn-ea"/>
                </a:rPr>
                <a:t>ᄀ</a:t>
              </a:r>
              <a:r>
                <a:rPr lang="en-US" altLang="zh-CN" sz="1400" dirty="0">
                  <a:latin typeface="Courier New" panose="02070309020205020404" charset="0"/>
                  <a:ea typeface="宋体" panose="02010600030101010101" pitchFamily="2" charset="-122"/>
                  <a:sym typeface="+mn-ea"/>
                </a:rPr>
                <a:t>R(t)}</a:t>
              </a:r>
              <a:r>
                <a:rPr lang="zh-CN" altLang="en-US" sz="1400" dirty="0">
                  <a:latin typeface="Courier New" panose="02070309020205020404" charset="0"/>
                  <a:ea typeface="宋体" panose="02010600030101010101" pitchFamily="2" charset="-122"/>
                  <a:sym typeface="+mn-ea"/>
                </a:rPr>
                <a:t>表示所有不存在于关系</a:t>
              </a:r>
              <a:r>
                <a:rPr lang="en-US" altLang="zh-CN" sz="1400" dirty="0">
                  <a:latin typeface="Courier New" panose="02070309020205020404" charset="0"/>
                  <a:ea typeface="宋体" panose="02010600030101010101" pitchFamily="2" charset="-122"/>
                  <a:sym typeface="+mn-ea"/>
                </a:rPr>
                <a:t>R</a:t>
              </a:r>
              <a:r>
                <a:rPr lang="zh-CN" altLang="en-US" sz="1400" dirty="0">
                  <a:latin typeface="Courier New" panose="02070309020205020404" charset="0"/>
                  <a:ea typeface="宋体" panose="02010600030101010101" pitchFamily="2" charset="-122"/>
                  <a:sym typeface="+mn-ea"/>
                </a:rPr>
                <a:t>中的元组集合，这是一个无限关系。验证公式</a:t>
              </a:r>
              <a:r>
                <a:rPr lang="en-US" altLang="zh-CN" sz="1400" dirty="0">
                  <a:latin typeface="Courier New" panose="02070309020205020404" charset="0"/>
                  <a:ea typeface="宋体" panose="02010600030101010101" pitchFamily="2" charset="-122"/>
                  <a:sym typeface="+mn-ea"/>
                </a:rPr>
                <a:t>(∀u)(P1(u))</a:t>
              </a:r>
              <a:r>
                <a:rPr lang="zh-CN" altLang="en-US" sz="1400" dirty="0">
                  <a:latin typeface="Courier New" panose="02070309020205020404" charset="0"/>
                  <a:ea typeface="宋体" panose="02010600030101010101" pitchFamily="2" charset="-122"/>
                  <a:sym typeface="+mn-ea"/>
                </a:rPr>
                <a:t>为真时，必须对所有可能的元组</a:t>
              </a:r>
              <a:r>
                <a:rPr lang="en-US" altLang="zh-CN" sz="1400" dirty="0">
                  <a:latin typeface="Courier New" panose="02070309020205020404" charset="0"/>
                  <a:ea typeface="宋体" panose="02010600030101010101" pitchFamily="2" charset="-122"/>
                  <a:sym typeface="+mn-ea"/>
                </a:rPr>
                <a:t>u</a:t>
              </a:r>
              <a:r>
                <a:rPr lang="zh-CN" altLang="en-US" sz="1400" dirty="0">
                  <a:latin typeface="Courier New" panose="02070309020205020404" charset="0"/>
                  <a:ea typeface="宋体" panose="02010600030101010101" pitchFamily="2" charset="-122"/>
                  <a:sym typeface="+mn-ea"/>
                </a:rPr>
                <a:t>进行验证，当所有</a:t>
              </a:r>
              <a:r>
                <a:rPr lang="en-US" altLang="zh-CN" sz="1400" dirty="0">
                  <a:latin typeface="Courier New" panose="02070309020205020404" charset="0"/>
                  <a:ea typeface="宋体" panose="02010600030101010101" pitchFamily="2" charset="-122"/>
                  <a:sym typeface="+mn-ea"/>
                </a:rPr>
                <a:t>u</a:t>
              </a:r>
              <a:r>
                <a:rPr lang="zh-CN" altLang="en-US" sz="1400" dirty="0">
                  <a:latin typeface="Courier New" panose="02070309020205020404" charset="0"/>
                  <a:ea typeface="宋体" panose="02010600030101010101" pitchFamily="2" charset="-122"/>
                  <a:sym typeface="+mn-ea"/>
                </a:rPr>
                <a:t>都使</a:t>
              </a:r>
              <a:r>
                <a:rPr lang="en-US" altLang="zh-CN" sz="1400" dirty="0">
                  <a:latin typeface="Courier New" panose="02070309020205020404" charset="0"/>
                  <a:ea typeface="宋体" panose="02010600030101010101" pitchFamily="2" charset="-122"/>
                  <a:sym typeface="+mn-ea"/>
                </a:rPr>
                <a:t>P1(u)</a:t>
              </a:r>
              <a:r>
                <a:rPr lang="zh-CN" altLang="en-US" sz="1400" dirty="0">
                  <a:latin typeface="Courier New" panose="02070309020205020404" charset="0"/>
                  <a:ea typeface="宋体" panose="02010600030101010101" pitchFamily="2" charset="-122"/>
                  <a:sym typeface="+mn-ea"/>
                </a:rPr>
                <a:t>为真时，才能断定公式</a:t>
              </a:r>
              <a:r>
                <a:rPr lang="en-US" altLang="zh-CN" sz="1400" dirty="0">
                  <a:latin typeface="Courier New" panose="02070309020205020404" charset="0"/>
                  <a:ea typeface="宋体" panose="02010600030101010101" pitchFamily="2" charset="-122"/>
                  <a:sym typeface="+mn-ea"/>
                </a:rPr>
                <a:t>(∀u)(P1(u))</a:t>
              </a:r>
              <a:r>
                <a:rPr lang="zh-CN" altLang="en-US" sz="1400" dirty="0">
                  <a:latin typeface="Courier New" panose="02070309020205020404" charset="0"/>
                  <a:ea typeface="宋体" panose="02010600030101010101" pitchFamily="2" charset="-122"/>
                  <a:sym typeface="+mn-ea"/>
                </a:rPr>
                <a:t>为真，这在实际中是不可行的，因为在计算机上进行无穷验证永远得不到结果。因此，必须采取措施，防止无限关系和无穷验证的出现。</a:t>
              </a:r>
            </a:p>
            <a:p>
              <a:r>
                <a:rPr lang="en-US" altLang="zh-CN" sz="1400" dirty="0">
                  <a:latin typeface="Courier New" panose="02070309020205020404" charset="0"/>
                  <a:ea typeface="宋体" panose="02010600030101010101" pitchFamily="2" charset="-122"/>
                  <a:sym typeface="+mn-ea"/>
                </a:rPr>
                <a:t>【</a:t>
              </a:r>
              <a:r>
                <a:rPr lang="zh-CN" altLang="en-US" sz="1400" dirty="0">
                  <a:latin typeface="Courier New" panose="02070309020205020404" charset="0"/>
                  <a:ea typeface="宋体" panose="02010600030101010101" pitchFamily="2" charset="-122"/>
                  <a:sym typeface="+mn-ea"/>
                </a:rPr>
                <a:t>定义</a:t>
              </a:r>
              <a:r>
                <a:rPr lang="en-US" altLang="zh-CN" sz="1400" dirty="0">
                  <a:latin typeface="Courier New" panose="02070309020205020404" charset="0"/>
                  <a:ea typeface="宋体" panose="02010600030101010101" pitchFamily="2" charset="-122"/>
                  <a:sym typeface="+mn-ea"/>
                </a:rPr>
                <a:t>2.1】</a:t>
              </a:r>
              <a:r>
                <a:rPr lang="zh-CN" altLang="en-US" sz="1400" dirty="0">
                  <a:latin typeface="Courier New" panose="02070309020205020404" charset="0"/>
                  <a:ea typeface="宋体" panose="02010600030101010101" pitchFamily="2" charset="-122"/>
                  <a:sym typeface="+mn-ea"/>
                </a:rPr>
                <a:t>：在数据库技术中，不产生无限关系和无穷验证的运算称为安全运算，相应的表达式称为安全表达式，所采取的措施称为安全约束。</a:t>
              </a:r>
            </a:p>
            <a:p>
              <a:r>
                <a:rPr lang="zh-CN" altLang="en-US" sz="1400" dirty="0">
                  <a:latin typeface="Courier New" panose="02070309020205020404" charset="0"/>
                  <a:ea typeface="宋体" panose="02010600030101010101" pitchFamily="2" charset="-122"/>
                  <a:sym typeface="+mn-ea"/>
                </a:rPr>
                <a:t>在关系演算中，必须有安全约束的措施，关系演算表达式才是安全的。</a:t>
              </a:r>
            </a:p>
            <a:p>
              <a:r>
                <a:rPr lang="zh-CN" altLang="en-US" sz="1400" dirty="0">
                  <a:latin typeface="Courier New" panose="02070309020205020404" charset="0"/>
                  <a:ea typeface="宋体" panose="02010600030101010101" pitchFamily="2" charset="-122"/>
                  <a:sym typeface="+mn-ea"/>
                </a:rPr>
                <a:t>对于元组演算表达式</a:t>
              </a:r>
              <a:r>
                <a:rPr lang="en-US" altLang="zh-CN" sz="1400" dirty="0">
                  <a:latin typeface="Courier New" panose="02070309020205020404" charset="0"/>
                  <a:ea typeface="宋体" panose="02010600030101010101" pitchFamily="2" charset="-122"/>
                  <a:sym typeface="+mn-ea"/>
                </a:rPr>
                <a:t>{t|P(t)}</a:t>
              </a:r>
              <a:r>
                <a:rPr lang="zh-CN" altLang="en-US" sz="1400" dirty="0">
                  <a:latin typeface="Courier New" panose="02070309020205020404" charset="0"/>
                  <a:ea typeface="宋体" panose="02010600030101010101" pitchFamily="2" charset="-122"/>
                  <a:sym typeface="+mn-ea"/>
                </a:rPr>
                <a:t>，将公式</a:t>
              </a:r>
              <a:r>
                <a:rPr lang="en-US" altLang="zh-CN" sz="1400" dirty="0">
                  <a:latin typeface="Courier New" panose="02070309020205020404" charset="0"/>
                  <a:ea typeface="宋体" panose="02010600030101010101" pitchFamily="2" charset="-122"/>
                  <a:sym typeface="+mn-ea"/>
                </a:rPr>
                <a:t>P(t)</a:t>
              </a:r>
              <a:r>
                <a:rPr lang="zh-CN" altLang="en-US" sz="1400" dirty="0">
                  <a:latin typeface="Courier New" panose="02070309020205020404" charset="0"/>
                  <a:ea typeface="宋体" panose="02010600030101010101" pitchFamily="2" charset="-122"/>
                  <a:sym typeface="+mn-ea"/>
                </a:rPr>
                <a:t>的域定义为出现在公式</a:t>
              </a:r>
              <a:r>
                <a:rPr lang="en-US" altLang="zh-CN" sz="1400" dirty="0">
                  <a:latin typeface="Courier New" panose="02070309020205020404" charset="0"/>
                  <a:ea typeface="宋体" panose="02010600030101010101" pitchFamily="2" charset="-122"/>
                  <a:sym typeface="+mn-ea"/>
                </a:rPr>
                <a:t>P(t)</a:t>
              </a:r>
              <a:r>
                <a:rPr lang="zh-CN" altLang="en-US" sz="1400" dirty="0">
                  <a:latin typeface="Courier New" panose="02070309020205020404" charset="0"/>
                  <a:ea typeface="宋体" panose="02010600030101010101" pitchFamily="2" charset="-122"/>
                  <a:sym typeface="+mn-ea"/>
                </a:rPr>
                <a:t>所有属性值组成的集合，记为</a:t>
              </a:r>
              <a:r>
                <a:rPr lang="en-US" altLang="zh-CN" sz="1400" dirty="0">
                  <a:latin typeface="Courier New" panose="02070309020205020404" charset="0"/>
                  <a:ea typeface="宋体" panose="02010600030101010101" pitchFamily="2" charset="-122"/>
                  <a:sym typeface="+mn-ea"/>
                </a:rPr>
                <a:t>DOM(P)</a:t>
              </a:r>
              <a:r>
                <a:rPr lang="zh-CN" altLang="en-US" sz="1400" dirty="0">
                  <a:latin typeface="Courier New" panose="02070309020205020404" charset="0"/>
                  <a:ea typeface="宋体" panose="02010600030101010101" pitchFamily="2" charset="-122"/>
                  <a:sym typeface="+mn-ea"/>
                </a:rPr>
                <a:t>，它是有限集。</a:t>
              </a:r>
            </a:p>
            <a:p>
              <a:r>
                <a:rPr lang="zh-CN" altLang="en-US" sz="1400" dirty="0">
                  <a:latin typeface="Courier New" panose="02070309020205020404" charset="0"/>
                  <a:ea typeface="宋体" panose="02010600030101010101" pitchFamily="2" charset="-122"/>
                  <a:sym typeface="+mn-ea"/>
                </a:rPr>
                <a:t>安全的元组表达式</a:t>
              </a:r>
              <a:r>
                <a:rPr lang="en-US" altLang="zh-CN" sz="1400" dirty="0">
                  <a:latin typeface="Courier New" panose="02070309020205020404" charset="0"/>
                  <a:ea typeface="宋体" panose="02010600030101010101" pitchFamily="2" charset="-122"/>
                  <a:sym typeface="+mn-ea"/>
                </a:rPr>
                <a:t>{t|P(t)}</a:t>
              </a:r>
              <a:r>
                <a:rPr lang="zh-CN" altLang="en-US" sz="1400" dirty="0">
                  <a:latin typeface="Courier New" panose="02070309020205020404" charset="0"/>
                  <a:ea typeface="宋体" panose="02010600030101010101" pitchFamily="2" charset="-122"/>
                  <a:sym typeface="+mn-ea"/>
                </a:rPr>
                <a:t>应满足下列三个条件。</a:t>
              </a:r>
            </a:p>
            <a:p>
              <a:r>
                <a:rPr lang="zh-CN" altLang="en-US" sz="1400" dirty="0">
                  <a:latin typeface="Courier New" panose="02070309020205020404" charset="0"/>
                  <a:ea typeface="宋体" panose="02010600030101010101" pitchFamily="2" charset="-122"/>
                  <a:sym typeface="+mn-ea"/>
                </a:rPr>
                <a:t>（</a:t>
              </a:r>
              <a:r>
                <a:rPr lang="en-US" altLang="zh-CN" sz="1400" dirty="0">
                  <a:latin typeface="Courier New" panose="02070309020205020404" charset="0"/>
                  <a:ea typeface="宋体" panose="02010600030101010101" pitchFamily="2" charset="-122"/>
                  <a:sym typeface="+mn-ea"/>
                </a:rPr>
                <a:t>1</a:t>
              </a:r>
              <a:r>
                <a:rPr lang="zh-CN" altLang="en-US" sz="1400" dirty="0">
                  <a:latin typeface="Courier New" panose="02070309020205020404" charset="0"/>
                  <a:ea typeface="宋体" panose="02010600030101010101" pitchFamily="2" charset="-122"/>
                  <a:sym typeface="+mn-ea"/>
                </a:rPr>
                <a:t>）表达式的元组</a:t>
              </a:r>
              <a:r>
                <a:rPr lang="en-US" altLang="zh-CN" sz="1400" dirty="0">
                  <a:latin typeface="Courier New" panose="02070309020205020404" charset="0"/>
                  <a:ea typeface="宋体" panose="02010600030101010101" pitchFamily="2" charset="-122"/>
                  <a:sym typeface="+mn-ea"/>
                </a:rPr>
                <a:t>t</a:t>
              </a:r>
              <a:r>
                <a:rPr lang="zh-CN" altLang="en-US" sz="1400" dirty="0">
                  <a:latin typeface="Courier New" panose="02070309020205020404" charset="0"/>
                  <a:ea typeface="宋体" panose="02010600030101010101" pitchFamily="2" charset="-122"/>
                  <a:sym typeface="+mn-ea"/>
                </a:rPr>
                <a:t>中出现的所有值均来自</a:t>
              </a:r>
              <a:r>
                <a:rPr lang="en-US" altLang="zh-CN" sz="1400" dirty="0">
                  <a:latin typeface="Courier New" panose="02070309020205020404" charset="0"/>
                  <a:ea typeface="宋体" panose="02010600030101010101" pitchFamily="2" charset="-122"/>
                  <a:sym typeface="+mn-ea"/>
                </a:rPr>
                <a:t>DOM(P)</a:t>
              </a:r>
              <a:r>
                <a:rPr lang="zh-CN" altLang="en-US" sz="1400" dirty="0">
                  <a:latin typeface="Courier New" panose="02070309020205020404" charset="0"/>
                  <a:ea typeface="宋体" panose="02010600030101010101" pitchFamily="2" charset="-122"/>
                  <a:sym typeface="+mn-ea"/>
                </a:rPr>
                <a:t>。</a:t>
              </a:r>
            </a:p>
            <a:p>
              <a:r>
                <a:rPr lang="zh-CN" altLang="en-US" sz="1400" dirty="0">
                  <a:latin typeface="Courier New" panose="02070309020205020404" charset="0"/>
                  <a:ea typeface="宋体" panose="02010600030101010101" pitchFamily="2" charset="-122"/>
                  <a:sym typeface="+mn-ea"/>
                </a:rPr>
                <a:t>（</a:t>
              </a:r>
              <a:r>
                <a:rPr lang="en-US" altLang="zh-CN" sz="1400" dirty="0">
                  <a:latin typeface="Courier New" panose="02070309020205020404" charset="0"/>
                  <a:ea typeface="宋体" panose="02010600030101010101" pitchFamily="2" charset="-122"/>
                  <a:sym typeface="+mn-ea"/>
                </a:rPr>
                <a:t>2</a:t>
              </a:r>
              <a:r>
                <a:rPr lang="zh-CN" altLang="en-US" sz="1400" dirty="0">
                  <a:latin typeface="Courier New" panose="02070309020205020404" charset="0"/>
                  <a:ea typeface="宋体" panose="02010600030101010101" pitchFamily="2" charset="-122"/>
                  <a:sym typeface="+mn-ea"/>
                </a:rPr>
                <a:t>）对于</a:t>
              </a:r>
              <a:r>
                <a:rPr lang="en-US" altLang="zh-CN" sz="1400" dirty="0">
                  <a:latin typeface="Courier New" panose="02070309020205020404" charset="0"/>
                  <a:ea typeface="宋体" panose="02010600030101010101" pitchFamily="2" charset="-122"/>
                  <a:sym typeface="+mn-ea"/>
                </a:rPr>
                <a:t>P(t)</a:t>
              </a:r>
              <a:r>
                <a:rPr lang="zh-CN" altLang="en-US" sz="1400" dirty="0">
                  <a:latin typeface="Courier New" panose="02070309020205020404" charset="0"/>
                  <a:ea typeface="宋体" panose="02010600030101010101" pitchFamily="2" charset="-122"/>
                  <a:sym typeface="+mn-ea"/>
                </a:rPr>
                <a:t>中每一个形如</a:t>
              </a:r>
              <a:r>
                <a:rPr lang="en-US" altLang="zh-CN" sz="1400" dirty="0">
                  <a:latin typeface="Courier New" panose="02070309020205020404" charset="0"/>
                  <a:ea typeface="宋体" panose="02010600030101010101" pitchFamily="2" charset="-122"/>
                  <a:sym typeface="+mn-ea"/>
                </a:rPr>
                <a:t>(∃u)(P1(u))</a:t>
              </a:r>
              <a:r>
                <a:rPr lang="zh-CN" altLang="en-US" sz="1400" dirty="0">
                  <a:latin typeface="Courier New" panose="02070309020205020404" charset="0"/>
                  <a:ea typeface="宋体" panose="02010600030101010101" pitchFamily="2" charset="-122"/>
                  <a:sym typeface="+mn-ea"/>
                </a:rPr>
                <a:t>的子公式，若</a:t>
              </a:r>
              <a:r>
                <a:rPr lang="en-US" altLang="zh-CN" sz="1400" dirty="0">
                  <a:latin typeface="Courier New" panose="02070309020205020404" charset="0"/>
                  <a:ea typeface="宋体" panose="02010600030101010101" pitchFamily="2" charset="-122"/>
                  <a:sym typeface="+mn-ea"/>
                </a:rPr>
                <a:t>u</a:t>
              </a:r>
              <a:r>
                <a:rPr lang="zh-CN" altLang="en-US" sz="1400" dirty="0">
                  <a:latin typeface="Courier New" panose="02070309020205020404" charset="0"/>
                  <a:ea typeface="宋体" panose="02010600030101010101" pitchFamily="2" charset="-122"/>
                  <a:sym typeface="+mn-ea"/>
                </a:rPr>
                <a:t>使得</a:t>
              </a:r>
              <a:r>
                <a:rPr lang="en-US" altLang="zh-CN" sz="1400" dirty="0">
                  <a:latin typeface="Courier New" panose="02070309020205020404" charset="0"/>
                  <a:ea typeface="宋体" panose="02010600030101010101" pitchFamily="2" charset="-122"/>
                  <a:sym typeface="+mn-ea"/>
                </a:rPr>
                <a:t>P1(u)</a:t>
              </a:r>
              <a:r>
                <a:rPr lang="zh-CN" altLang="en-US" sz="1400" dirty="0">
                  <a:latin typeface="Courier New" panose="02070309020205020404" charset="0"/>
                  <a:ea typeface="宋体" panose="02010600030101010101" pitchFamily="2" charset="-122"/>
                  <a:sym typeface="+mn-ea"/>
                </a:rPr>
                <a:t>为真，则</a:t>
              </a:r>
              <a:r>
                <a:rPr lang="en-US" altLang="zh-CN" sz="1400" dirty="0">
                  <a:latin typeface="Courier New" panose="02070309020205020404" charset="0"/>
                  <a:ea typeface="宋体" panose="02010600030101010101" pitchFamily="2" charset="-122"/>
                  <a:sym typeface="+mn-ea"/>
                </a:rPr>
                <a:t>u</a:t>
              </a:r>
              <a:r>
                <a:rPr lang="zh-CN" altLang="en-US" sz="1400" dirty="0">
                  <a:latin typeface="Courier New" panose="02070309020205020404" charset="0"/>
                  <a:ea typeface="宋体" panose="02010600030101010101" pitchFamily="2" charset="-122"/>
                  <a:sym typeface="+mn-ea"/>
                </a:rPr>
                <a:t>的每个分量是</a:t>
              </a:r>
              <a:r>
                <a:rPr lang="en-US" altLang="zh-CN" sz="1400" dirty="0">
                  <a:latin typeface="Courier New" panose="02070309020205020404" charset="0"/>
                  <a:ea typeface="宋体" panose="02010600030101010101" pitchFamily="2" charset="-122"/>
                  <a:sym typeface="+mn-ea"/>
                </a:rPr>
                <a:t>DOM(P)</a:t>
              </a:r>
              <a:r>
                <a:rPr lang="zh-CN" altLang="en-US" sz="1400" dirty="0">
                  <a:latin typeface="Courier New" panose="02070309020205020404" charset="0"/>
                  <a:ea typeface="宋体" panose="02010600030101010101" pitchFamily="2" charset="-122"/>
                  <a:sym typeface="+mn-ea"/>
                </a:rPr>
                <a:t>的元素。</a:t>
              </a:r>
            </a:p>
            <a:p>
              <a:r>
                <a:rPr lang="zh-CN" altLang="en-US" sz="1400" dirty="0">
                  <a:latin typeface="Courier New" panose="02070309020205020404" charset="0"/>
                  <a:ea typeface="宋体" panose="02010600030101010101" pitchFamily="2" charset="-122"/>
                  <a:sym typeface="+mn-ea"/>
                </a:rPr>
                <a:t>（</a:t>
              </a:r>
              <a:r>
                <a:rPr lang="en-US" altLang="zh-CN" sz="1400" dirty="0">
                  <a:latin typeface="Courier New" panose="02070309020205020404" charset="0"/>
                  <a:ea typeface="宋体" panose="02010600030101010101" pitchFamily="2" charset="-122"/>
                  <a:sym typeface="+mn-ea"/>
                </a:rPr>
                <a:t>3</a:t>
              </a:r>
              <a:r>
                <a:rPr lang="zh-CN" altLang="en-US" sz="1400" dirty="0">
                  <a:latin typeface="Courier New" panose="02070309020205020404" charset="0"/>
                  <a:ea typeface="宋体" panose="02010600030101010101" pitchFamily="2" charset="-122"/>
                  <a:sym typeface="+mn-ea"/>
                </a:rPr>
                <a:t>）对于</a:t>
              </a:r>
              <a:r>
                <a:rPr lang="en-US" altLang="zh-CN" sz="1400" dirty="0">
                  <a:latin typeface="Courier New" panose="02070309020205020404" charset="0"/>
                  <a:ea typeface="宋体" panose="02010600030101010101" pitchFamily="2" charset="-122"/>
                  <a:sym typeface="+mn-ea"/>
                </a:rPr>
                <a:t>P(t)</a:t>
              </a:r>
              <a:r>
                <a:rPr lang="zh-CN" altLang="en-US" sz="1400" dirty="0">
                  <a:latin typeface="Courier New" panose="02070309020205020404" charset="0"/>
                  <a:ea typeface="宋体" panose="02010600030101010101" pitchFamily="2" charset="-122"/>
                  <a:sym typeface="+mn-ea"/>
                </a:rPr>
                <a:t>中每个形如</a:t>
              </a:r>
              <a:r>
                <a:rPr lang="en-US" altLang="zh-CN" sz="1400" dirty="0">
                  <a:latin typeface="Courier New" panose="02070309020205020404" charset="0"/>
                  <a:ea typeface="宋体" panose="02010600030101010101" pitchFamily="2" charset="-122"/>
                  <a:sym typeface="+mn-ea"/>
                </a:rPr>
                <a:t>(∀u)(P1(u))</a:t>
              </a:r>
              <a:r>
                <a:rPr lang="zh-CN" altLang="en-US" sz="1400" dirty="0">
                  <a:latin typeface="Courier New" panose="02070309020205020404" charset="0"/>
                  <a:ea typeface="宋体" panose="02010600030101010101" pitchFamily="2" charset="-122"/>
                  <a:sym typeface="+mn-ea"/>
                </a:rPr>
                <a:t>的子公式，若使</a:t>
              </a:r>
              <a:r>
                <a:rPr lang="en-US" altLang="zh-CN" sz="1400" dirty="0">
                  <a:latin typeface="Courier New" panose="02070309020205020404" charset="0"/>
                  <a:ea typeface="宋体" panose="02010600030101010101" pitchFamily="2" charset="-122"/>
                  <a:sym typeface="+mn-ea"/>
                </a:rPr>
                <a:t>P1(u)</a:t>
              </a:r>
              <a:r>
                <a:rPr lang="zh-CN" altLang="en-US" sz="1400" dirty="0">
                  <a:latin typeface="Courier New" panose="02070309020205020404" charset="0"/>
                  <a:ea typeface="宋体" panose="02010600030101010101" pitchFamily="2" charset="-122"/>
                  <a:sym typeface="+mn-ea"/>
                </a:rPr>
                <a:t>为假，则</a:t>
              </a:r>
              <a:r>
                <a:rPr lang="en-US" altLang="zh-CN" sz="1400" dirty="0">
                  <a:latin typeface="Courier New" panose="02070309020205020404" charset="0"/>
                  <a:ea typeface="宋体" panose="02010600030101010101" pitchFamily="2" charset="-122"/>
                  <a:sym typeface="+mn-ea"/>
                </a:rPr>
                <a:t>u</a:t>
              </a:r>
              <a:r>
                <a:rPr lang="zh-CN" altLang="en-US" sz="1400" dirty="0">
                  <a:latin typeface="Courier New" panose="02070309020205020404" charset="0"/>
                  <a:ea typeface="宋体" panose="02010600030101010101" pitchFamily="2" charset="-122"/>
                  <a:sym typeface="+mn-ea"/>
                </a:rPr>
                <a:t>的每个分量必属于</a:t>
              </a:r>
              <a:r>
                <a:rPr lang="en-US" altLang="zh-CN" sz="1400" dirty="0">
                  <a:latin typeface="Courier New" panose="02070309020205020404" charset="0"/>
                  <a:ea typeface="宋体" panose="02010600030101010101" pitchFamily="2" charset="-122"/>
                  <a:sym typeface="+mn-ea"/>
                </a:rPr>
                <a:t>DOM(P)</a:t>
              </a:r>
              <a:r>
                <a:rPr lang="zh-CN" altLang="en-US" sz="1400" dirty="0">
                  <a:latin typeface="Courier New" panose="02070309020205020404" charset="0"/>
                  <a:ea typeface="宋体" panose="02010600030101010101" pitchFamily="2" charset="-122"/>
                  <a:sym typeface="+mn-ea"/>
                </a:rPr>
                <a:t>。换言之，若</a:t>
              </a:r>
              <a:r>
                <a:rPr lang="en-US" altLang="zh-CN" sz="1400" dirty="0">
                  <a:latin typeface="Courier New" panose="02070309020205020404" charset="0"/>
                  <a:ea typeface="宋体" panose="02010600030101010101" pitchFamily="2" charset="-122"/>
                  <a:sym typeface="+mn-ea"/>
                </a:rPr>
                <a:t>u</a:t>
              </a:r>
              <a:r>
                <a:rPr lang="zh-CN" altLang="en-US" sz="1400" dirty="0">
                  <a:latin typeface="Courier New" panose="02070309020205020404" charset="0"/>
                  <a:ea typeface="宋体" panose="02010600030101010101" pitchFamily="2" charset="-122"/>
                  <a:sym typeface="+mn-ea"/>
                </a:rPr>
                <a:t>得某一个分量不属于</a:t>
              </a:r>
              <a:r>
                <a:rPr lang="en-US" altLang="zh-CN" sz="1400" dirty="0">
                  <a:latin typeface="Courier New" panose="02070309020205020404" charset="0"/>
                  <a:ea typeface="宋体" panose="02010600030101010101" pitchFamily="2" charset="-122"/>
                  <a:sym typeface="+mn-ea"/>
                </a:rPr>
                <a:t>DOM(P)</a:t>
              </a:r>
              <a:r>
                <a:rPr lang="zh-CN" altLang="en-US" sz="1400" dirty="0">
                  <a:latin typeface="Courier New" panose="02070309020205020404" charset="0"/>
                  <a:ea typeface="宋体" panose="02010600030101010101" pitchFamily="2" charset="-122"/>
                  <a:sym typeface="+mn-ea"/>
                </a:rPr>
                <a:t>，则</a:t>
              </a:r>
              <a:r>
                <a:rPr lang="en-US" altLang="zh-CN" sz="1400" dirty="0">
                  <a:latin typeface="Courier New" panose="02070309020205020404" charset="0"/>
                  <a:ea typeface="宋体" panose="02010600030101010101" pitchFamily="2" charset="-122"/>
                  <a:sym typeface="+mn-ea"/>
                </a:rPr>
                <a:t>(P1(u)</a:t>
              </a:r>
              <a:r>
                <a:rPr lang="zh-CN" altLang="en-US" sz="1400" dirty="0">
                  <a:latin typeface="Courier New" panose="02070309020205020404" charset="0"/>
                  <a:ea typeface="宋体" panose="02010600030101010101" pitchFamily="2" charset="-122"/>
                  <a:sym typeface="+mn-ea"/>
                </a:rPr>
                <a:t>为真。</a:t>
              </a:r>
            </a:p>
            <a:p>
              <a:r>
                <a:rPr lang="zh-CN" altLang="en-US" sz="1400" dirty="0">
                  <a:latin typeface="Courier New" panose="02070309020205020404" charset="0"/>
                  <a:ea typeface="宋体" panose="02010600030101010101" pitchFamily="2" charset="-122"/>
                  <a:sym typeface="+mn-ea"/>
                </a:rPr>
                <a:t>类似地，也可以定义安全的域演算表达式</a:t>
              </a:r>
              <a:r>
                <a:rPr lang="zh-CN" altLang="en-US" sz="1400" dirty="0" smtClean="0">
                  <a:latin typeface="Courier New" panose="02070309020205020404" charset="0"/>
                  <a:ea typeface="宋体" panose="02010600030101010101" pitchFamily="2" charset="-122"/>
                  <a:sym typeface="+mn-ea"/>
                </a:rPr>
                <a:t>。</a:t>
              </a:r>
              <a:endParaRPr lang="zh-CN" altLang="en-US" sz="1400" dirty="0">
                <a:latin typeface="Courier New" panose="02070309020205020404" charset="0"/>
                <a:ea typeface="宋体" panose="02010600030101010101" pitchFamily="2" charset="-122"/>
                <a:sym typeface="+mn-ea"/>
              </a:endParaRPr>
            </a:p>
          </p:txBody>
        </p:sp>
        <p:sp>
          <p:nvSpPr>
            <p:cNvPr id="8" name="矩形 7"/>
            <p:cNvSpPr/>
            <p:nvPr/>
          </p:nvSpPr>
          <p:spPr>
            <a:xfrm>
              <a:off x="1088299" y="4213143"/>
              <a:ext cx="2241974" cy="396145"/>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rgbClr val="000000">
                      <a:lumMod val="65000"/>
                      <a:lumOff val="35000"/>
                    </a:srgbClr>
                  </a:solidFill>
                </a:rPr>
                <a:t>关系的安全性</a:t>
              </a:r>
            </a:p>
          </p:txBody>
        </p:sp>
      </p:grpSp>
    </p:spTree>
    <p:extLst>
      <p:ext uri="{BB962C8B-B14F-4D97-AF65-F5344CB8AC3E}">
        <p14:creationId xmlns:p14="http://schemas.microsoft.com/office/powerpoint/2010/main" val="1354418585"/>
      </p:ext>
    </p:extLst>
  </p:cSld>
  <p:clrMapOvr>
    <a:masterClrMapping/>
  </p:clrMapOvr>
  <p:transition spd="slow">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5109091"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关系运算的安全性和等价性</a:t>
            </a:r>
          </a:p>
        </p:txBody>
      </p:sp>
      <p:sp>
        <p:nvSpPr>
          <p:cNvPr id="137" name="文本框 136"/>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03</a:t>
            </a:r>
            <a:endParaRPr lang="zh-CN" altLang="en-US" sz="2400" b="1" dirty="0">
              <a:solidFill>
                <a:srgbClr val="FFFFFF"/>
              </a:solidFill>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grpSp>
        <p:nvGrpSpPr>
          <p:cNvPr id="6" name="组合 5"/>
          <p:cNvGrpSpPr/>
          <p:nvPr/>
        </p:nvGrpSpPr>
        <p:grpSpPr>
          <a:xfrm>
            <a:off x="1046479" y="1242060"/>
            <a:ext cx="10164279" cy="1399242"/>
            <a:chOff x="1088299" y="4213143"/>
            <a:chExt cx="2241974" cy="1399281"/>
          </a:xfrm>
        </p:grpSpPr>
        <p:sp>
          <p:nvSpPr>
            <p:cNvPr id="7" name="矩形 6"/>
            <p:cNvSpPr/>
            <p:nvPr/>
          </p:nvSpPr>
          <p:spPr>
            <a:xfrm>
              <a:off x="1088299" y="4658290"/>
              <a:ext cx="2166179" cy="954134"/>
            </a:xfrm>
            <a:prstGeom prst="rect">
              <a:avLst/>
            </a:prstGeom>
          </p:spPr>
          <p:txBody>
            <a:bodyPr wrap="square">
              <a:spAutoFit/>
              <a:scene3d>
                <a:camera prst="orthographicFront"/>
                <a:lightRig rig="threePt" dir="t"/>
              </a:scene3d>
              <a:sp3d contourW="6350"/>
            </a:bodyPr>
            <a:lstStyle/>
            <a:p>
              <a:r>
                <a:rPr lang="zh-CN" altLang="en-US" sz="1400" dirty="0">
                  <a:latin typeface="Courier New" panose="02070309020205020404" charset="0"/>
                  <a:ea typeface="宋体" panose="02010600030101010101" pitchFamily="2" charset="-122"/>
                  <a:sym typeface="+mn-ea"/>
                </a:rPr>
                <a:t>关系运算主要有关系代数、元组关系演算、域关系演算</a:t>
              </a:r>
              <a:r>
                <a:rPr lang="en-US" altLang="zh-CN" sz="1400" dirty="0">
                  <a:latin typeface="Courier New" panose="02070309020205020404" charset="0"/>
                  <a:ea typeface="宋体" panose="02010600030101010101" pitchFamily="2" charset="-122"/>
                  <a:sym typeface="+mn-ea"/>
                </a:rPr>
                <a:t>3</a:t>
              </a:r>
              <a:r>
                <a:rPr lang="zh-CN" altLang="en-US" sz="1400" dirty="0">
                  <a:latin typeface="Courier New" panose="02070309020205020404" charset="0"/>
                  <a:ea typeface="宋体" panose="02010600030101010101" pitchFamily="2" charset="-122"/>
                  <a:sym typeface="+mn-ea"/>
                </a:rPr>
                <a:t>种形式，相应的关系查询语言也早已研制出来，其典型代表分别是</a:t>
              </a:r>
              <a:r>
                <a:rPr lang="en-US" altLang="zh-CN" sz="1400" dirty="0">
                  <a:latin typeface="Courier New" panose="02070309020205020404" charset="0"/>
                  <a:ea typeface="宋体" panose="02010600030101010101" pitchFamily="2" charset="-122"/>
                  <a:sym typeface="+mn-ea"/>
                </a:rPr>
                <a:t>ISBL</a:t>
              </a:r>
              <a:r>
                <a:rPr lang="zh-CN" altLang="en-US" sz="1400" dirty="0">
                  <a:latin typeface="Courier New" panose="02070309020205020404" charset="0"/>
                  <a:ea typeface="宋体" panose="02010600030101010101" pitchFamily="2" charset="-122"/>
                  <a:sym typeface="+mn-ea"/>
                </a:rPr>
                <a:t>语言、</a:t>
              </a:r>
              <a:r>
                <a:rPr lang="en-US" altLang="zh-CN" sz="1400" dirty="0">
                  <a:latin typeface="Courier New" panose="02070309020205020404" charset="0"/>
                  <a:ea typeface="宋体" panose="02010600030101010101" pitchFamily="2" charset="-122"/>
                  <a:sym typeface="+mn-ea"/>
                </a:rPr>
                <a:t>QUEL</a:t>
              </a:r>
              <a:r>
                <a:rPr lang="zh-CN" altLang="en-US" sz="1400" dirty="0">
                  <a:latin typeface="Courier New" panose="02070309020205020404" charset="0"/>
                  <a:ea typeface="宋体" panose="02010600030101010101" pitchFamily="2" charset="-122"/>
                  <a:sym typeface="+mn-ea"/>
                </a:rPr>
                <a:t>语言和</a:t>
              </a:r>
              <a:r>
                <a:rPr lang="en-US" altLang="zh-CN" sz="1400" dirty="0">
                  <a:latin typeface="Courier New" panose="02070309020205020404" charset="0"/>
                  <a:ea typeface="宋体" panose="02010600030101010101" pitchFamily="2" charset="-122"/>
                  <a:sym typeface="+mn-ea"/>
                </a:rPr>
                <a:t>QBE</a:t>
              </a:r>
              <a:r>
                <a:rPr lang="zh-CN" altLang="en-US" sz="1400" dirty="0">
                  <a:latin typeface="Courier New" panose="02070309020205020404" charset="0"/>
                  <a:ea typeface="宋体" panose="02010600030101010101" pitchFamily="2" charset="-122"/>
                  <a:sym typeface="+mn-ea"/>
                </a:rPr>
                <a:t>语言。</a:t>
              </a:r>
            </a:p>
            <a:p>
              <a:r>
                <a:rPr lang="zh-CN" altLang="en-US" sz="1400" dirty="0">
                  <a:latin typeface="Courier New" panose="02070309020205020404" charset="0"/>
                  <a:ea typeface="宋体" panose="02010600030101010101" pitchFamily="2" charset="-122"/>
                  <a:sym typeface="+mn-ea"/>
                </a:rPr>
                <a:t>并、交、差、笛卡尔积、投影和选择是关系代数的基本操作，并构成了关系代数运算的最小完备集。关系代数与安全的元组演算表达式、安全的域演算表达是等价的。</a:t>
              </a:r>
            </a:p>
          </p:txBody>
        </p:sp>
        <p:sp>
          <p:nvSpPr>
            <p:cNvPr id="8" name="矩形 7"/>
            <p:cNvSpPr/>
            <p:nvPr/>
          </p:nvSpPr>
          <p:spPr>
            <a:xfrm>
              <a:off x="1088299" y="4213143"/>
              <a:ext cx="2241974" cy="396145"/>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rgbClr val="000000">
                      <a:lumMod val="65000"/>
                      <a:lumOff val="35000"/>
                    </a:srgbClr>
                  </a:solidFill>
                </a:rPr>
                <a:t>关系的等价性</a:t>
              </a:r>
            </a:p>
          </p:txBody>
        </p:sp>
      </p:grpSp>
    </p:spTree>
    <p:extLst>
      <p:ext uri="{BB962C8B-B14F-4D97-AF65-F5344CB8AC3E}">
        <p14:creationId xmlns:p14="http://schemas.microsoft.com/office/powerpoint/2010/main" val="1350040055"/>
      </p:ext>
    </p:extLst>
  </p:cSld>
  <p:clrMapOvr>
    <a:masterClrMapping/>
  </p:clrMapOvr>
  <p:transition spd="slow">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4" name="直接连接符 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403349" y="366923"/>
            <a:ext cx="995680" cy="583565"/>
          </a:xfrm>
          <a:prstGeom prst="rect">
            <a:avLst/>
          </a:prstGeom>
          <a:noFill/>
        </p:spPr>
        <p:txBody>
          <a:bodyPr wrap="none" rtlCol="0">
            <a:spAutoFit/>
            <a:scene3d>
              <a:camera prst="orthographicFront"/>
              <a:lightRig rig="threePt" dir="t"/>
            </a:scene3d>
            <a:sp3d contourW="635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rPr>
              <a:t>小结</a:t>
            </a:r>
          </a:p>
        </p:txBody>
      </p:sp>
      <p:sp>
        <p:nvSpPr>
          <p:cNvPr id="7" name="文本框 6"/>
          <p:cNvSpPr txBox="1"/>
          <p:nvPr/>
        </p:nvSpPr>
        <p:spPr>
          <a:xfrm>
            <a:off x="419951" y="400325"/>
            <a:ext cx="731290"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smtClean="0">
                <a:solidFill>
                  <a:srgbClr val="FFFFFF"/>
                </a:solidFill>
                <a:latin typeface="Arial" panose="020B0604020202020204"/>
                <a:ea typeface="微软雅黑" panose="020B0503020204020204" charset="-122"/>
              </a:rPr>
              <a:t>end</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11" name="任意多边形: 形状 10"/>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2" name="任意多边形: 形状 11"/>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3" name="任意多边形: 形状 12"/>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16" name="组合 15"/>
          <p:cNvGrpSpPr/>
          <p:nvPr/>
        </p:nvGrpSpPr>
        <p:grpSpPr>
          <a:xfrm>
            <a:off x="7410450" y="1573907"/>
            <a:ext cx="4252130" cy="2260746"/>
            <a:chOff x="2154711" y="4290613"/>
            <a:chExt cx="3975100" cy="1641396"/>
          </a:xfrm>
        </p:grpSpPr>
        <p:sp>
          <p:nvSpPr>
            <p:cNvPr id="17" name="矩形 16"/>
            <p:cNvSpPr/>
            <p:nvPr/>
          </p:nvSpPr>
          <p:spPr>
            <a:xfrm>
              <a:off x="2154711" y="4658295"/>
              <a:ext cx="3975100" cy="1273714"/>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dirty="0">
                  <a:solidFill>
                    <a:schemeClr val="tx1">
                      <a:lumMod val="50000"/>
                      <a:lumOff val="50000"/>
                    </a:schemeClr>
                  </a:solidFill>
                </a:rPr>
                <a:t>本章主要讲述了关系数据库的基本概念，探讨了关系的数学定义、关系代数、关系演算等有关关系数据库的基本理论，其中关系的数学模型和关系代数是本章的中的重点</a:t>
              </a:r>
            </a:p>
          </p:txBody>
        </p:sp>
        <p:sp>
          <p:nvSpPr>
            <p:cNvPr id="18" name="矩形 17"/>
            <p:cNvSpPr/>
            <p:nvPr/>
          </p:nvSpPr>
          <p:spPr>
            <a:xfrm>
              <a:off x="3688505" y="4290613"/>
              <a:ext cx="901521" cy="385789"/>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sz="2400" b="1" dirty="0" smtClean="0">
                  <a:solidFill>
                    <a:schemeClr val="tx1">
                      <a:lumMod val="65000"/>
                      <a:lumOff val="35000"/>
                    </a:schemeClr>
                  </a:solidFill>
                </a:rPr>
                <a:t>小</a:t>
              </a:r>
              <a:r>
                <a:rPr lang="zh-CN" altLang="en-US" sz="2400" b="1" dirty="0">
                  <a:solidFill>
                    <a:schemeClr val="tx1">
                      <a:lumMod val="65000"/>
                      <a:lumOff val="35000"/>
                    </a:schemeClr>
                  </a:solidFill>
                </a:rPr>
                <a:t>结</a:t>
              </a:r>
            </a:p>
          </p:txBody>
        </p:sp>
      </p:grpSp>
      <p:pic>
        <p:nvPicPr>
          <p:cNvPr id="20" name="图片占位符 19"/>
          <p:cNvPicPr>
            <a:picLocks noGrp="1" noChangeAspect="1"/>
          </p:cNvPicPr>
          <p:nvPr>
            <p:ph type="pic" sz="quarter" idx="10"/>
          </p:nvPr>
        </p:nvPicPr>
        <p:blipFill>
          <a:blip r:embed="rId3" cstate="screen"/>
          <a:srcRect/>
          <a:stretch>
            <a:fillRect/>
          </a:stretch>
        </p:blipFill>
        <p:spPr/>
      </p:pic>
      <p:pic>
        <p:nvPicPr>
          <p:cNvPr id="22" name="图片占位符 21"/>
          <p:cNvPicPr>
            <a:picLocks noGrp="1" noChangeAspect="1"/>
          </p:cNvPicPr>
          <p:nvPr>
            <p:ph type="pic" sz="quarter" idx="11"/>
          </p:nvPr>
        </p:nvPicPr>
        <p:blipFill>
          <a:blip r:embed="rId4" cstate="screen"/>
          <a:srcRect/>
          <a:stretch>
            <a:fillRect/>
          </a:stretch>
        </p:blipFill>
        <p:spPr/>
      </p:pic>
      <p:pic>
        <p:nvPicPr>
          <p:cNvPr id="24" name="图片占位符 23"/>
          <p:cNvPicPr>
            <a:picLocks noGrp="1" noChangeAspect="1"/>
          </p:cNvPicPr>
          <p:nvPr>
            <p:ph type="pic" sz="quarter" idx="12"/>
          </p:nvPr>
        </p:nvPicPr>
        <p:blipFill>
          <a:blip r:embed="rId5" cstate="screen"/>
          <a:srcRect/>
          <a:stretch>
            <a:fillRect/>
          </a:stretch>
        </p:blipFill>
        <p:spPr/>
      </p:pic>
    </p:spTree>
  </p:cSld>
  <p:clrMapOvr>
    <a:masterClrMapping/>
  </p:clrMapOvr>
  <p:transition spd="slow">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形状 15"/>
          <p:cNvSpPr/>
          <p:nvPr/>
        </p:nvSpPr>
        <p:spPr>
          <a:xfrm rot="2700000">
            <a:off x="4021881" y="3484071"/>
            <a:ext cx="6764267" cy="6764267"/>
          </a:xfrm>
          <a:custGeom>
            <a:avLst/>
            <a:gdLst>
              <a:gd name="connsiteX0" fmla="*/ 210727 w 6764267"/>
              <a:gd name="connsiteY0" fmla="*/ 210726 h 6764267"/>
              <a:gd name="connsiteX1" fmla="*/ 719464 w 6764267"/>
              <a:gd name="connsiteY1" fmla="*/ 0 h 6764267"/>
              <a:gd name="connsiteX2" fmla="*/ 6764267 w 6764267"/>
              <a:gd name="connsiteY2" fmla="*/ 0 h 6764267"/>
              <a:gd name="connsiteX3" fmla="*/ 0 w 6764267"/>
              <a:gd name="connsiteY3" fmla="*/ 6764267 h 6764267"/>
              <a:gd name="connsiteX4" fmla="*/ 0 w 6764267"/>
              <a:gd name="connsiteY4" fmla="*/ 719463 h 6764267"/>
              <a:gd name="connsiteX5" fmla="*/ 210727 w 6764267"/>
              <a:gd name="connsiteY5" fmla="*/ 210726 h 6764267"/>
              <a:gd name="connsiteX0-1" fmla="*/ 210727 w 6764267"/>
              <a:gd name="connsiteY0-2" fmla="*/ 210726 h 6764267"/>
              <a:gd name="connsiteX1-3" fmla="*/ 719464 w 6764267"/>
              <a:gd name="connsiteY1-4" fmla="*/ 0 h 6764267"/>
              <a:gd name="connsiteX2-5" fmla="*/ 6764267 w 6764267"/>
              <a:gd name="connsiteY2-6" fmla="*/ 0 h 6764267"/>
              <a:gd name="connsiteX3-7" fmla="*/ 3308399 w 6764267"/>
              <a:gd name="connsiteY3-8" fmla="*/ 3454528 h 6764267"/>
              <a:gd name="connsiteX4-9" fmla="*/ 0 w 6764267"/>
              <a:gd name="connsiteY4-10" fmla="*/ 6764267 h 6764267"/>
              <a:gd name="connsiteX5-11" fmla="*/ 0 w 6764267"/>
              <a:gd name="connsiteY5-12" fmla="*/ 719463 h 6764267"/>
              <a:gd name="connsiteX6" fmla="*/ 210727 w 6764267"/>
              <a:gd name="connsiteY6" fmla="*/ 210726 h 6764267"/>
              <a:gd name="connsiteX0-13" fmla="*/ 3308399 w 6764267"/>
              <a:gd name="connsiteY0-14" fmla="*/ 3454528 h 6764267"/>
              <a:gd name="connsiteX1-15" fmla="*/ 0 w 6764267"/>
              <a:gd name="connsiteY1-16" fmla="*/ 6764267 h 6764267"/>
              <a:gd name="connsiteX2-17" fmla="*/ 0 w 6764267"/>
              <a:gd name="connsiteY2-18" fmla="*/ 719463 h 6764267"/>
              <a:gd name="connsiteX3-19" fmla="*/ 210727 w 6764267"/>
              <a:gd name="connsiteY3-20" fmla="*/ 210726 h 6764267"/>
              <a:gd name="connsiteX4-21" fmla="*/ 719464 w 6764267"/>
              <a:gd name="connsiteY4-22" fmla="*/ 0 h 6764267"/>
              <a:gd name="connsiteX5-23" fmla="*/ 6764267 w 6764267"/>
              <a:gd name="connsiteY5-24" fmla="*/ 0 h 6764267"/>
              <a:gd name="connsiteX6-25" fmla="*/ 3399839 w 6764267"/>
              <a:gd name="connsiteY6-26" fmla="*/ 3545968 h 6764267"/>
              <a:gd name="connsiteX0-27" fmla="*/ 3308399 w 6764267"/>
              <a:gd name="connsiteY0-28" fmla="*/ 3454528 h 6764267"/>
              <a:gd name="connsiteX1-29" fmla="*/ 0 w 6764267"/>
              <a:gd name="connsiteY1-30" fmla="*/ 6764267 h 6764267"/>
              <a:gd name="connsiteX2-31" fmla="*/ 0 w 6764267"/>
              <a:gd name="connsiteY2-32" fmla="*/ 719463 h 6764267"/>
              <a:gd name="connsiteX3-33" fmla="*/ 210727 w 6764267"/>
              <a:gd name="connsiteY3-34" fmla="*/ 210726 h 6764267"/>
              <a:gd name="connsiteX4-35" fmla="*/ 719464 w 6764267"/>
              <a:gd name="connsiteY4-36" fmla="*/ 0 h 6764267"/>
              <a:gd name="connsiteX5-37" fmla="*/ 6764267 w 6764267"/>
              <a:gd name="connsiteY5-38" fmla="*/ 0 h 6764267"/>
              <a:gd name="connsiteX0-39" fmla="*/ 0 w 6764267"/>
              <a:gd name="connsiteY0-40" fmla="*/ 6764267 h 6764267"/>
              <a:gd name="connsiteX1-41" fmla="*/ 0 w 6764267"/>
              <a:gd name="connsiteY1-42" fmla="*/ 719463 h 6764267"/>
              <a:gd name="connsiteX2-43" fmla="*/ 210727 w 6764267"/>
              <a:gd name="connsiteY2-44" fmla="*/ 210726 h 6764267"/>
              <a:gd name="connsiteX3-45" fmla="*/ 719464 w 6764267"/>
              <a:gd name="connsiteY3-46" fmla="*/ 0 h 6764267"/>
              <a:gd name="connsiteX4-47" fmla="*/ 6764267 w 6764267"/>
              <a:gd name="connsiteY4-48" fmla="*/ 0 h 676426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764267" h="6764267">
                <a:moveTo>
                  <a:pt x="0" y="6764267"/>
                </a:moveTo>
                <a:lnTo>
                  <a:pt x="0" y="719463"/>
                </a:lnTo>
                <a:cubicBezTo>
                  <a:pt x="0" y="520789"/>
                  <a:pt x="80529" y="340923"/>
                  <a:pt x="210727" y="210726"/>
                </a:cubicBezTo>
                <a:cubicBezTo>
                  <a:pt x="340924" y="80529"/>
                  <a:pt x="520790" y="0"/>
                  <a:pt x="719464" y="0"/>
                </a:cubicBezTo>
                <a:lnTo>
                  <a:pt x="6764267" y="0"/>
                </a:lnTo>
              </a:path>
            </a:pathLst>
          </a:custGeom>
          <a:ln w="1524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pic>
        <p:nvPicPr>
          <p:cNvPr id="28" name="图片占位符 27"/>
          <p:cNvPicPr>
            <a:picLocks noGrp="1" noChangeAspect="1"/>
          </p:cNvPicPr>
          <p:nvPr>
            <p:ph type="pic" sz="quarter" idx="12"/>
          </p:nvPr>
        </p:nvPicPr>
        <p:blipFill>
          <a:blip r:embed="rId4" cstate="screen"/>
          <a:srcRect/>
          <a:stretch>
            <a:fillRect/>
          </a:stretch>
        </p:blipFill>
        <p:spPr/>
      </p:pic>
      <p:pic>
        <p:nvPicPr>
          <p:cNvPr id="26" name="图片占位符 25"/>
          <p:cNvPicPr>
            <a:picLocks noGrp="1" noChangeAspect="1"/>
          </p:cNvPicPr>
          <p:nvPr>
            <p:ph type="pic" sz="quarter" idx="11"/>
          </p:nvPr>
        </p:nvPicPr>
        <p:blipFill>
          <a:blip r:embed="rId5" cstate="screen"/>
          <a:srcRect/>
          <a:stretch>
            <a:fillRect/>
          </a:stretch>
        </p:blipFill>
        <p:spPr/>
      </p:pic>
      <p:pic>
        <p:nvPicPr>
          <p:cNvPr id="21" name="图片占位符 20"/>
          <p:cNvPicPr>
            <a:picLocks noGrp="1" noChangeAspect="1"/>
          </p:cNvPicPr>
          <p:nvPr>
            <p:ph type="pic" sz="quarter" idx="10"/>
          </p:nvPr>
        </p:nvPicPr>
        <p:blipFill>
          <a:blip r:embed="rId6" cstate="screen"/>
          <a:srcRect/>
          <a:stretch>
            <a:fillRect/>
          </a:stretch>
        </p:blipFill>
        <p:spPr/>
      </p:pic>
      <p:sp>
        <p:nvSpPr>
          <p:cNvPr id="6" name="文本框 5"/>
          <p:cNvSpPr txBox="1"/>
          <p:nvPr/>
        </p:nvSpPr>
        <p:spPr>
          <a:xfrm>
            <a:off x="700215" y="1915937"/>
            <a:ext cx="3877985" cy="830997"/>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tx1">
                    <a:lumMod val="75000"/>
                    <a:lumOff val="25000"/>
                  </a:schemeClr>
                </a:solidFill>
              </a:defRPr>
            </a:lvl1pPr>
          </a:lstStyle>
          <a:p>
            <a:r>
              <a:rPr lang="zh-CN" altLang="en-US" sz="4800" dirty="0">
                <a:solidFill>
                  <a:schemeClr val="accent1"/>
                </a:solidFill>
              </a:rPr>
              <a:t>感谢您的观看</a:t>
            </a:r>
          </a:p>
        </p:txBody>
      </p:sp>
      <p:sp>
        <p:nvSpPr>
          <p:cNvPr id="7" name="矩形: 圆角 6"/>
          <p:cNvSpPr/>
          <p:nvPr/>
        </p:nvSpPr>
        <p:spPr>
          <a:xfrm>
            <a:off x="784522" y="3151504"/>
            <a:ext cx="1220561" cy="36000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7"/>
          <p:cNvSpPr/>
          <p:nvPr/>
        </p:nvSpPr>
        <p:spPr>
          <a:xfrm>
            <a:off x="2106984" y="3151504"/>
            <a:ext cx="1220561" cy="36000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p:nvSpPr>
        <p:spPr>
          <a:xfrm>
            <a:off x="3429446" y="3151504"/>
            <a:ext cx="1220561" cy="36000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853629" y="3173083"/>
            <a:ext cx="1082348" cy="307777"/>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accent1"/>
                </a:solidFill>
              </a:defRPr>
            </a:lvl1pPr>
          </a:lstStyle>
          <a:p>
            <a:pPr algn="ctr"/>
            <a:r>
              <a:rPr lang="zh-CN" altLang="en-US" sz="1400" b="0" dirty="0" smtClean="0">
                <a:solidFill>
                  <a:schemeClr val="bg1"/>
                </a:solidFill>
              </a:rPr>
              <a:t>原理与应用</a:t>
            </a:r>
            <a:endParaRPr lang="en-US" altLang="zh-CN" sz="1400" b="0" dirty="0">
              <a:solidFill>
                <a:schemeClr val="bg1"/>
              </a:solidFill>
            </a:endParaRPr>
          </a:p>
        </p:txBody>
      </p:sp>
      <p:sp>
        <p:nvSpPr>
          <p:cNvPr id="11" name="文本框 10"/>
          <p:cNvSpPr txBox="1"/>
          <p:nvPr/>
        </p:nvSpPr>
        <p:spPr>
          <a:xfrm>
            <a:off x="2448025" y="3173083"/>
            <a:ext cx="538480" cy="306705"/>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accent1"/>
                </a:solidFill>
              </a:defRPr>
            </a:lvl1pPr>
          </a:lstStyle>
          <a:p>
            <a:pPr algn="ctr"/>
            <a:r>
              <a:rPr lang="zh-CN" altLang="en-US" sz="1400" b="0" dirty="0">
                <a:solidFill>
                  <a:schemeClr val="bg1"/>
                </a:solidFill>
              </a:rPr>
              <a:t>微课</a:t>
            </a:r>
          </a:p>
        </p:txBody>
      </p:sp>
      <p:sp>
        <p:nvSpPr>
          <p:cNvPr id="12" name="文本框 11"/>
          <p:cNvSpPr txBox="1"/>
          <p:nvPr/>
        </p:nvSpPr>
        <p:spPr>
          <a:xfrm>
            <a:off x="3478623" y="3173083"/>
            <a:ext cx="1114152" cy="307777"/>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accent1"/>
                </a:solidFill>
              </a:defRPr>
            </a:lvl1pPr>
          </a:lstStyle>
          <a:p>
            <a:pPr algn="ctr"/>
            <a:r>
              <a:rPr lang="en-US" altLang="zh-CN" sz="1400" b="0" dirty="0" smtClean="0">
                <a:solidFill>
                  <a:schemeClr val="bg1"/>
                </a:solidFill>
              </a:rPr>
              <a:t>SQL Server</a:t>
            </a:r>
            <a:endParaRPr lang="en-US" altLang="zh-CN" sz="1400" b="0" dirty="0">
              <a:solidFill>
                <a:schemeClr val="bg1"/>
              </a:solidFill>
            </a:endParaRPr>
          </a:p>
        </p:txBody>
      </p:sp>
      <p:sp>
        <p:nvSpPr>
          <p:cNvPr id="13" name="矩形 12"/>
          <p:cNvSpPr/>
          <p:nvPr/>
        </p:nvSpPr>
        <p:spPr>
          <a:xfrm>
            <a:off x="720725" y="2728872"/>
            <a:ext cx="4437938" cy="306705"/>
          </a:xfrm>
          <a:prstGeom prst="rect">
            <a:avLst/>
          </a:prstGeom>
        </p:spPr>
        <p:txBody>
          <a:bodyPr wrap="square">
            <a:spAutoFit/>
          </a:bodyPr>
          <a:lstStyle/>
          <a:p>
            <a:pPr lvl="0">
              <a:defRPr/>
            </a:pPr>
            <a:r>
              <a:rPr lang="zh-CN" altLang="en-US" sz="1400">
                <a:solidFill>
                  <a:schemeClr val="bg1">
                    <a:lumMod val="65000"/>
                  </a:schemeClr>
                </a:solidFill>
                <a:ea typeface="等线" panose="02010600030101010101" pitchFamily="2" charset="-122"/>
              </a:rPr>
              <a:t>人民邮电出版社</a:t>
            </a:r>
            <a:endParaRPr lang="zh-CN" altLang="en-US" sz="1400" dirty="0">
              <a:solidFill>
                <a:schemeClr val="bg1">
                  <a:lumMod val="65000"/>
                </a:schemeClr>
              </a:solidFill>
              <a:ea typeface="等线" panose="02010600030101010101" pitchFamily="2" charset="-122"/>
            </a:endParaRPr>
          </a:p>
        </p:txBody>
      </p:sp>
    </p:spTree>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形状 10"/>
          <p:cNvSpPr/>
          <p:nvPr/>
        </p:nvSpPr>
        <p:spPr>
          <a:xfrm rot="2700000">
            <a:off x="-803840" y="-755763"/>
            <a:ext cx="5428563" cy="5833960"/>
          </a:xfrm>
          <a:custGeom>
            <a:avLst/>
            <a:gdLst>
              <a:gd name="connsiteX0" fmla="*/ 0 w 5428563"/>
              <a:gd name="connsiteY0" fmla="*/ 2574839 h 5504327"/>
              <a:gd name="connsiteX1" fmla="*/ 2574839 w 5428563"/>
              <a:gd name="connsiteY1" fmla="*/ 0 h 5504327"/>
              <a:gd name="connsiteX2" fmla="*/ 4511157 w 5428563"/>
              <a:gd name="connsiteY2" fmla="*/ 0 h 5504327"/>
              <a:gd name="connsiteX3" fmla="*/ 5428563 w 5428563"/>
              <a:gd name="connsiteY3" fmla="*/ 917406 h 5504327"/>
              <a:gd name="connsiteX4" fmla="*/ 5428563 w 5428563"/>
              <a:gd name="connsiteY4" fmla="*/ 4586921 h 5504327"/>
              <a:gd name="connsiteX5" fmla="*/ 4511157 w 5428563"/>
              <a:gd name="connsiteY5" fmla="*/ 5504327 h 5504327"/>
              <a:gd name="connsiteX6" fmla="*/ 2929489 w 5428563"/>
              <a:gd name="connsiteY6" fmla="*/ 5504327 h 5504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28563" h="5504327">
                <a:moveTo>
                  <a:pt x="0" y="2574839"/>
                </a:moveTo>
                <a:lnTo>
                  <a:pt x="2574839" y="0"/>
                </a:lnTo>
                <a:lnTo>
                  <a:pt x="4511157" y="0"/>
                </a:lnTo>
                <a:cubicBezTo>
                  <a:pt x="5017826" y="0"/>
                  <a:pt x="5428563" y="410737"/>
                  <a:pt x="5428563" y="917406"/>
                </a:cubicBezTo>
                <a:lnTo>
                  <a:pt x="5428563" y="4586921"/>
                </a:lnTo>
                <a:cubicBezTo>
                  <a:pt x="5428563" y="5093590"/>
                  <a:pt x="5017826" y="5504327"/>
                  <a:pt x="4511157" y="5504327"/>
                </a:cubicBezTo>
                <a:lnTo>
                  <a:pt x="2929489" y="5504327"/>
                </a:lnTo>
                <a:close/>
              </a:path>
            </a:pathLst>
          </a:custGeom>
          <a:solidFill>
            <a:schemeClr val="accent1">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5981700" y="2419350"/>
            <a:ext cx="2843214" cy="830997"/>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tx1">
                    <a:lumMod val="75000"/>
                    <a:lumOff val="25000"/>
                  </a:schemeClr>
                </a:solidFill>
              </a:defRPr>
            </a:lvl1pPr>
          </a:lstStyle>
          <a:p>
            <a:r>
              <a:rPr lang="en-US" altLang="zh-CN" sz="4800" dirty="0">
                <a:solidFill>
                  <a:schemeClr val="accent1"/>
                </a:solidFill>
              </a:rPr>
              <a:t>PART  01</a:t>
            </a:r>
            <a:endParaRPr lang="zh-CN" altLang="en-US" sz="4800" dirty="0">
              <a:solidFill>
                <a:schemeClr val="accent1"/>
              </a:solidFill>
            </a:endParaRPr>
          </a:p>
        </p:txBody>
      </p:sp>
      <p:sp>
        <p:nvSpPr>
          <p:cNvPr id="13" name="文本框 12"/>
          <p:cNvSpPr txBox="1"/>
          <p:nvPr/>
        </p:nvSpPr>
        <p:spPr>
          <a:xfrm>
            <a:off x="5981700" y="3288447"/>
            <a:ext cx="2646878" cy="584775"/>
          </a:xfrm>
          <a:prstGeom prst="rect">
            <a:avLst/>
          </a:prstGeom>
          <a:noFill/>
        </p:spPr>
        <p:txBody>
          <a:bodyPr wrap="none" rtlCol="0">
            <a:spAutoFit/>
            <a:scene3d>
              <a:camera prst="orthographicFront"/>
              <a:lightRig rig="threePt" dir="t"/>
            </a:scene3d>
            <a:sp3d contourW="6350"/>
          </a:bodyPr>
          <a:lstStyle/>
          <a:p>
            <a:r>
              <a:rPr lang="zh-CN" altLang="en-US" sz="3200" b="1" dirty="0">
                <a:solidFill>
                  <a:schemeClr val="accent1"/>
                </a:solidFill>
              </a:rPr>
              <a:t>关系模型概述</a:t>
            </a:r>
          </a:p>
        </p:txBody>
      </p:sp>
      <p:pic>
        <p:nvPicPr>
          <p:cNvPr id="16" name="图片占位符 15"/>
          <p:cNvPicPr>
            <a:picLocks noGrp="1" noChangeAspect="1"/>
          </p:cNvPicPr>
          <p:nvPr>
            <p:ph type="pic" sz="quarter" idx="10"/>
          </p:nvPr>
        </p:nvPicPr>
        <p:blipFill>
          <a:blip r:embed="rId4" cstate="screen"/>
          <a:srcRect/>
          <a:stretch>
            <a:fillRect/>
          </a:stretch>
        </p:blipFill>
        <p:spPr/>
      </p:pic>
      <p:cxnSp>
        <p:nvCxnSpPr>
          <p:cNvPr id="19" name="直接连接符 18"/>
          <p:cNvCxnSpPr/>
          <p:nvPr/>
        </p:nvCxnSpPr>
        <p:spPr>
          <a:xfrm>
            <a:off x="6096000" y="3235833"/>
            <a:ext cx="313508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3877985"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关系模型的数据结构</a:t>
            </a:r>
          </a:p>
        </p:txBody>
      </p:sp>
      <p:sp>
        <p:nvSpPr>
          <p:cNvPr id="137" name="文本框 136"/>
          <p:cNvSpPr txBox="1"/>
          <p:nvPr/>
        </p:nvSpPr>
        <p:spPr>
          <a:xfrm>
            <a:off x="521743"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01</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7" name="矩形 6"/>
          <p:cNvSpPr/>
          <p:nvPr/>
        </p:nvSpPr>
        <p:spPr>
          <a:xfrm>
            <a:off x="1046479" y="1687193"/>
            <a:ext cx="9854542" cy="2246769"/>
          </a:xfrm>
          <a:prstGeom prst="rect">
            <a:avLst/>
          </a:prstGeom>
        </p:spPr>
        <p:txBody>
          <a:bodyPr wrap="square">
            <a:spAutoFit/>
            <a:scene3d>
              <a:camera prst="orthographicFront"/>
              <a:lightRig rig="threePt" dir="t"/>
            </a:scene3d>
            <a:sp3d contourW="6350"/>
          </a:bodyPr>
          <a:lstStyle/>
          <a:p>
            <a:pPr indent="457200"/>
            <a:r>
              <a:rPr lang="zh-CN" altLang="en-US" sz="2000" dirty="0">
                <a:latin typeface="Courier New" panose="02070309020205020404" charset="0"/>
                <a:ea typeface="宋体" panose="02010600030101010101" pitchFamily="2" charset="-122"/>
                <a:sym typeface="+mn-ea"/>
              </a:rPr>
              <a:t>关系模型的数据结构非常简单，实体及实体之间的联系均是单一的数据结构</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关系。</a:t>
            </a:r>
          </a:p>
          <a:p>
            <a:pPr indent="457200"/>
            <a:r>
              <a:rPr lang="zh-CN" altLang="en-US" sz="2000" dirty="0">
                <a:latin typeface="Courier New" panose="02070309020205020404" charset="0"/>
                <a:ea typeface="宋体" panose="02010600030101010101" pitchFamily="2" charset="-122"/>
                <a:sym typeface="+mn-ea"/>
              </a:rPr>
              <a:t>在用户看来，关系模型的逻辑结构是一张没有重复行和列的二维表。表由行和列组成，表中每一行（记录）称为元组，每一列（字段）称为属性，关系也可以说是元组的集合。</a:t>
            </a:r>
          </a:p>
          <a:p>
            <a:pPr indent="457200"/>
            <a:r>
              <a:rPr lang="zh-CN" altLang="en-US" sz="2000" dirty="0">
                <a:latin typeface="Courier New" panose="02070309020205020404" charset="0"/>
                <a:ea typeface="宋体" panose="02010600030101010101" pitchFamily="2" charset="-122"/>
                <a:sym typeface="+mn-ea"/>
              </a:rPr>
              <a:t>在支持关系模型的物理结构中，二维表可以是任何有效的存储结构，如顺序文件、索引、哈希表、指针等。在</a:t>
            </a:r>
            <a:r>
              <a:rPr lang="en-US" altLang="zh-CN" sz="2000" dirty="0">
                <a:latin typeface="Courier New" panose="02070309020205020404" charset="0"/>
                <a:ea typeface="宋体" panose="02010600030101010101" pitchFamily="2" charset="-122"/>
                <a:sym typeface="+mn-ea"/>
              </a:rPr>
              <a:t>SQL Server</a:t>
            </a:r>
            <a:r>
              <a:rPr lang="zh-CN" altLang="en-US" sz="2000" dirty="0">
                <a:latin typeface="Courier New" panose="02070309020205020404" charset="0"/>
                <a:ea typeface="宋体" panose="02010600030101010101" pitchFamily="2" charset="-122"/>
                <a:sym typeface="+mn-ea"/>
              </a:rPr>
              <a:t>系统中，物理结构是以数据库文件的形式存在的，所有存取细节对用户来说都是抽象不可见的。</a:t>
            </a:r>
          </a:p>
        </p:txBody>
      </p:sp>
    </p:spTree>
    <p:extLst>
      <p:ext uri="{BB962C8B-B14F-4D97-AF65-F5344CB8AC3E}">
        <p14:creationId xmlns:p14="http://schemas.microsoft.com/office/powerpoint/2010/main" val="191436973"/>
      </p:ext>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3877985"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关系模型的数据操纵</a:t>
            </a:r>
          </a:p>
        </p:txBody>
      </p:sp>
      <p:sp>
        <p:nvSpPr>
          <p:cNvPr id="137" name="文本框 136"/>
          <p:cNvSpPr txBox="1"/>
          <p:nvPr/>
        </p:nvSpPr>
        <p:spPr>
          <a:xfrm>
            <a:off x="521743"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02</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7" name="矩形 6"/>
          <p:cNvSpPr/>
          <p:nvPr/>
        </p:nvSpPr>
        <p:spPr>
          <a:xfrm>
            <a:off x="1046479" y="1687193"/>
            <a:ext cx="9854542" cy="3170099"/>
          </a:xfrm>
          <a:prstGeom prst="rect">
            <a:avLst/>
          </a:prstGeom>
        </p:spPr>
        <p:txBody>
          <a:bodyPr wrap="square">
            <a:spAutoFit/>
            <a:scene3d>
              <a:camera prst="orthographicFront"/>
              <a:lightRig rig="threePt" dir="t"/>
            </a:scene3d>
            <a:sp3d contourW="6350"/>
          </a:bodyPr>
          <a:lstStyle/>
          <a:p>
            <a:pPr indent="457200"/>
            <a:r>
              <a:rPr lang="zh-CN" altLang="en-US" sz="2000" dirty="0">
                <a:latin typeface="Courier New" panose="02070309020205020404" charset="0"/>
                <a:ea typeface="宋体" panose="02010600030101010101" pitchFamily="2" charset="-122"/>
                <a:sym typeface="+mn-ea"/>
              </a:rPr>
              <a:t>在关系模型中，操作对象和操作结果都是关系，操作关系的行为定义为关系语言，关系语言根据其所反映的数学含义可分为两类：关系代数语言和关系演算语言。</a:t>
            </a:r>
          </a:p>
          <a:p>
            <a:pPr indent="457200"/>
            <a:r>
              <a:rPr lang="zh-CN" altLang="en-US" sz="2000" dirty="0">
                <a:latin typeface="Courier New" panose="02070309020205020404" charset="0"/>
                <a:ea typeface="宋体" panose="02010600030101010101" pitchFamily="2" charset="-122"/>
                <a:sym typeface="+mn-ea"/>
              </a:rPr>
              <a:t>关系代数语言和关系演算语言均是抽象的语言，这些语言与具体</a:t>
            </a:r>
            <a:r>
              <a:rPr lang="en-US" altLang="zh-CN" sz="2000" dirty="0">
                <a:latin typeface="Courier New" panose="02070309020205020404" charset="0"/>
                <a:ea typeface="宋体" panose="02010600030101010101" pitchFamily="2" charset="-122"/>
                <a:sym typeface="+mn-ea"/>
              </a:rPr>
              <a:t>DBMS</a:t>
            </a:r>
            <a:r>
              <a:rPr lang="zh-CN" altLang="en-US" sz="2000" dirty="0">
                <a:latin typeface="Courier New" panose="02070309020205020404" charset="0"/>
                <a:ea typeface="宋体" panose="02010600030101010101" pitchFamily="2" charset="-122"/>
                <a:sym typeface="+mn-ea"/>
              </a:rPr>
              <a:t>中实现的实际语言并不完全一致，但它们能用作评估实际数据库系统查询语言能力的基础和标准，而实际的查询语言除了提供关系代数或关系演算的功能外，还提供了许多附加功能。</a:t>
            </a:r>
          </a:p>
          <a:p>
            <a:pPr indent="457200"/>
            <a:r>
              <a:rPr lang="zh-CN" altLang="en-US" sz="2000" dirty="0">
                <a:latin typeface="Courier New" panose="02070309020205020404" charset="0"/>
                <a:ea typeface="宋体" panose="02010600030101010101" pitchFamily="2" charset="-122"/>
                <a:sym typeface="+mn-ea"/>
              </a:rPr>
              <a:t>关系操作语言还提供了一种介于关系代数和关系演算之间的语言</a:t>
            </a:r>
            <a:r>
              <a:rPr lang="en-US" altLang="zh-CN" sz="2000" dirty="0">
                <a:latin typeface="Courier New" panose="02070309020205020404" charset="0"/>
                <a:ea typeface="宋体" panose="02010600030101010101" pitchFamily="2" charset="-122"/>
                <a:sym typeface="+mn-ea"/>
              </a:rPr>
              <a:t>——SQL</a:t>
            </a:r>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Structure Query Language</a:t>
            </a:r>
            <a:r>
              <a:rPr lang="zh-CN" altLang="en-US" sz="2000" dirty="0">
                <a:latin typeface="Courier New" panose="02070309020205020404" charset="0"/>
                <a:ea typeface="宋体" panose="02010600030101010101" pitchFamily="2" charset="-122"/>
                <a:sym typeface="+mn-ea"/>
              </a:rPr>
              <a:t>，结构化查询语言）。</a:t>
            </a:r>
            <a:r>
              <a:rPr lang="en-US" altLang="zh-CN" sz="2000" dirty="0">
                <a:latin typeface="Courier New" panose="02070309020205020404" charset="0"/>
                <a:ea typeface="宋体" panose="02010600030101010101" pitchFamily="2" charset="-122"/>
                <a:sym typeface="+mn-ea"/>
              </a:rPr>
              <a:t>SQL</a:t>
            </a:r>
            <a:r>
              <a:rPr lang="zh-CN" altLang="en-US" sz="2000" dirty="0">
                <a:latin typeface="Courier New" panose="02070309020205020404" charset="0"/>
                <a:ea typeface="宋体" panose="02010600030101010101" pitchFamily="2" charset="-122"/>
                <a:sym typeface="+mn-ea"/>
              </a:rPr>
              <a:t>集数据定义语言（</a:t>
            </a:r>
            <a:r>
              <a:rPr lang="en-US" altLang="zh-CN" sz="2000" dirty="0">
                <a:latin typeface="Courier New" panose="02070309020205020404" charset="0"/>
                <a:ea typeface="宋体" panose="02010600030101010101" pitchFamily="2" charset="-122"/>
                <a:sym typeface="+mn-ea"/>
              </a:rPr>
              <a:t>DDL</a:t>
            </a:r>
            <a:r>
              <a:rPr lang="zh-CN" altLang="en-US" sz="2000" dirty="0">
                <a:latin typeface="Courier New" panose="02070309020205020404" charset="0"/>
                <a:ea typeface="宋体" panose="02010600030101010101" pitchFamily="2" charset="-122"/>
                <a:sym typeface="+mn-ea"/>
              </a:rPr>
              <a:t>）、数据查询语言（</a:t>
            </a:r>
            <a:r>
              <a:rPr lang="en-US" altLang="zh-CN" sz="2000" dirty="0">
                <a:latin typeface="Courier New" panose="02070309020205020404" charset="0"/>
                <a:ea typeface="宋体" panose="02010600030101010101" pitchFamily="2" charset="-122"/>
                <a:sym typeface="+mn-ea"/>
              </a:rPr>
              <a:t>DQL</a:t>
            </a:r>
            <a:r>
              <a:rPr lang="zh-CN" altLang="en-US" sz="2000" dirty="0">
                <a:latin typeface="Courier New" panose="02070309020205020404" charset="0"/>
                <a:ea typeface="宋体" panose="02010600030101010101" pitchFamily="2" charset="-122"/>
                <a:sym typeface="+mn-ea"/>
              </a:rPr>
              <a:t>）、数据操纵语言（</a:t>
            </a:r>
            <a:r>
              <a:rPr lang="en-US" altLang="zh-CN" sz="2000" dirty="0">
                <a:latin typeface="Courier New" panose="02070309020205020404" charset="0"/>
                <a:ea typeface="宋体" panose="02010600030101010101" pitchFamily="2" charset="-122"/>
                <a:sym typeface="+mn-ea"/>
              </a:rPr>
              <a:t>DML</a:t>
            </a:r>
            <a:r>
              <a:rPr lang="zh-CN" altLang="en-US" sz="2000" dirty="0">
                <a:latin typeface="Courier New" panose="02070309020205020404" charset="0"/>
                <a:ea typeface="宋体" panose="02010600030101010101" pitchFamily="2" charset="-122"/>
                <a:sym typeface="+mn-ea"/>
              </a:rPr>
              <a:t>）、数据控制语言（</a:t>
            </a:r>
            <a:r>
              <a:rPr lang="en-US" altLang="zh-CN" sz="2000" dirty="0">
                <a:latin typeface="Courier New" panose="02070309020205020404" charset="0"/>
                <a:ea typeface="宋体" panose="02010600030101010101" pitchFamily="2" charset="-122"/>
                <a:sym typeface="+mn-ea"/>
              </a:rPr>
              <a:t>DCL</a:t>
            </a:r>
            <a:r>
              <a:rPr lang="zh-CN" altLang="en-US" sz="2000" dirty="0">
                <a:latin typeface="Courier New" panose="02070309020205020404" charset="0"/>
                <a:ea typeface="宋体" panose="02010600030101010101" pitchFamily="2" charset="-122"/>
                <a:sym typeface="+mn-ea"/>
              </a:rPr>
              <a:t>）为一体，是关系数据库的标准语言。</a:t>
            </a:r>
          </a:p>
          <a:p>
            <a:pPr indent="457200"/>
            <a:r>
              <a:rPr lang="zh-CN" altLang="en-US" sz="2000" dirty="0">
                <a:latin typeface="Courier New" panose="02070309020205020404" charset="0"/>
                <a:ea typeface="宋体" panose="02010600030101010101" pitchFamily="2" charset="-122"/>
                <a:sym typeface="+mn-ea"/>
              </a:rPr>
              <a:t>关系语言是一种高度非过程化的语言，关系的</a:t>
            </a:r>
            <a:r>
              <a:rPr lang="en-US" altLang="zh-CN" sz="2000" dirty="0">
                <a:latin typeface="Courier New" panose="02070309020205020404" charset="0"/>
                <a:ea typeface="宋体" panose="02010600030101010101" pitchFamily="2" charset="-122"/>
                <a:sym typeface="+mn-ea"/>
              </a:rPr>
              <a:t>3</a:t>
            </a:r>
            <a:r>
              <a:rPr lang="zh-CN" altLang="en-US" sz="2000" dirty="0">
                <a:latin typeface="Courier New" panose="02070309020205020404" charset="0"/>
                <a:ea typeface="宋体" panose="02010600030101010101" pitchFamily="2" charset="-122"/>
                <a:sym typeface="+mn-ea"/>
              </a:rPr>
              <a:t>种语言在表达能力上是完全等价的。</a:t>
            </a:r>
          </a:p>
        </p:txBody>
      </p:sp>
    </p:spTree>
    <p:extLst>
      <p:ext uri="{BB962C8B-B14F-4D97-AF65-F5344CB8AC3E}">
        <p14:creationId xmlns:p14="http://schemas.microsoft.com/office/powerpoint/2010/main" val="431681191"/>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4288353"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关系模型的完整性约束</a:t>
            </a:r>
          </a:p>
        </p:txBody>
      </p:sp>
      <p:sp>
        <p:nvSpPr>
          <p:cNvPr id="137" name="文本框 136"/>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03</a:t>
            </a:r>
            <a:endParaRPr lang="zh-CN" altLang="en-US" sz="2400" b="1" dirty="0">
              <a:solidFill>
                <a:srgbClr val="FFFFFF"/>
              </a:solidFill>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grpSp>
        <p:nvGrpSpPr>
          <p:cNvPr id="6" name="组合 5"/>
          <p:cNvGrpSpPr/>
          <p:nvPr/>
        </p:nvGrpSpPr>
        <p:grpSpPr>
          <a:xfrm>
            <a:off x="1046479" y="1242060"/>
            <a:ext cx="10164279" cy="3615233"/>
            <a:chOff x="1088299" y="4213143"/>
            <a:chExt cx="2241974" cy="3615335"/>
          </a:xfrm>
        </p:grpSpPr>
        <p:sp>
          <p:nvSpPr>
            <p:cNvPr id="7" name="矩形 6"/>
            <p:cNvSpPr/>
            <p:nvPr/>
          </p:nvSpPr>
          <p:spPr>
            <a:xfrm>
              <a:off x="1088299" y="4658290"/>
              <a:ext cx="2166179" cy="3170188"/>
            </a:xfrm>
            <a:prstGeom prst="rect">
              <a:avLst/>
            </a:prstGeom>
          </p:spPr>
          <p:txBody>
            <a:bodyPr wrap="square">
              <a:spAutoFit/>
              <a:scene3d>
                <a:camera prst="orthographicFront"/>
                <a:lightRig rig="threePt" dir="t"/>
              </a:scene3d>
              <a:sp3d contourW="6350"/>
            </a:bodyPr>
            <a:lstStyle/>
            <a:p>
              <a:pPr indent="457200"/>
              <a:r>
                <a:rPr lang="en-US" altLang="zh-CN" sz="2000" dirty="0">
                  <a:solidFill>
                    <a:srgbClr val="000000"/>
                  </a:solidFill>
                  <a:latin typeface="Courier New" panose="02070309020205020404" charset="0"/>
                  <a:ea typeface="宋体" panose="02010600030101010101" pitchFamily="2" charset="-122"/>
                  <a:sym typeface="+mn-ea"/>
                </a:rPr>
                <a:t>【</a:t>
              </a:r>
              <a:r>
                <a:rPr lang="zh-CN" altLang="en-US" sz="2000" dirty="0">
                  <a:solidFill>
                    <a:srgbClr val="000000"/>
                  </a:solidFill>
                  <a:latin typeface="Courier New" panose="02070309020205020404" charset="0"/>
                  <a:ea typeface="宋体" panose="02010600030101010101" pitchFamily="2" charset="-122"/>
                  <a:sym typeface="+mn-ea"/>
                </a:rPr>
                <a:t>规则</a:t>
              </a:r>
              <a:r>
                <a:rPr lang="en-US" altLang="zh-CN" sz="2000" dirty="0">
                  <a:solidFill>
                    <a:srgbClr val="000000"/>
                  </a:solidFill>
                  <a:latin typeface="Courier New" panose="02070309020205020404" charset="0"/>
                  <a:ea typeface="宋体" panose="02010600030101010101" pitchFamily="2" charset="-122"/>
                  <a:sym typeface="+mn-ea"/>
                </a:rPr>
                <a:t>2.1】 </a:t>
              </a:r>
              <a:r>
                <a:rPr lang="zh-CN" altLang="en-US" sz="2000" dirty="0">
                  <a:solidFill>
                    <a:srgbClr val="000000"/>
                  </a:solidFill>
                  <a:latin typeface="Courier New" panose="02070309020205020404" charset="0"/>
                  <a:ea typeface="宋体" panose="02010600030101010101" pitchFamily="2" charset="-122"/>
                  <a:sym typeface="+mn-ea"/>
                </a:rPr>
                <a:t>实体完整性规则：若属性（组）</a:t>
              </a:r>
              <a:r>
                <a:rPr lang="en-US" altLang="zh-CN" sz="2000" dirty="0">
                  <a:solidFill>
                    <a:srgbClr val="000000"/>
                  </a:solidFill>
                  <a:latin typeface="Courier New" panose="02070309020205020404" charset="0"/>
                  <a:ea typeface="宋体" panose="02010600030101010101" pitchFamily="2" charset="-122"/>
                  <a:sym typeface="+mn-ea"/>
                </a:rPr>
                <a:t>K</a:t>
              </a:r>
              <a:r>
                <a:rPr lang="zh-CN" altLang="en-US" sz="2000" dirty="0">
                  <a:solidFill>
                    <a:srgbClr val="000000"/>
                  </a:solidFill>
                  <a:latin typeface="Courier New" panose="02070309020205020404" charset="0"/>
                  <a:ea typeface="宋体" panose="02010600030101010101" pitchFamily="2" charset="-122"/>
                  <a:sym typeface="+mn-ea"/>
                </a:rPr>
                <a:t>是基本关系</a:t>
              </a:r>
              <a:r>
                <a:rPr lang="en-US" altLang="zh-CN" sz="2000" dirty="0">
                  <a:solidFill>
                    <a:srgbClr val="000000"/>
                  </a:solidFill>
                  <a:latin typeface="Courier New" panose="02070309020205020404" charset="0"/>
                  <a:ea typeface="宋体" panose="02010600030101010101" pitchFamily="2" charset="-122"/>
                  <a:sym typeface="+mn-ea"/>
                </a:rPr>
                <a:t>R</a:t>
              </a:r>
              <a:r>
                <a:rPr lang="zh-CN" altLang="en-US" sz="2000" dirty="0">
                  <a:solidFill>
                    <a:srgbClr val="000000"/>
                  </a:solidFill>
                  <a:latin typeface="Courier New" panose="02070309020205020404" charset="0"/>
                  <a:ea typeface="宋体" panose="02010600030101010101" pitchFamily="2" charset="-122"/>
                  <a:sym typeface="+mn-ea"/>
                </a:rPr>
                <a:t>的主码（主键），则所有元组中</a:t>
              </a:r>
              <a:r>
                <a:rPr lang="en-US" altLang="zh-CN" sz="2000" dirty="0">
                  <a:solidFill>
                    <a:srgbClr val="000000"/>
                  </a:solidFill>
                  <a:latin typeface="Courier New" panose="02070309020205020404" charset="0"/>
                  <a:ea typeface="宋体" panose="02010600030101010101" pitchFamily="2" charset="-122"/>
                  <a:sym typeface="+mn-ea"/>
                </a:rPr>
                <a:t>K</a:t>
              </a:r>
              <a:r>
                <a:rPr lang="zh-CN" altLang="en-US" sz="2000" dirty="0">
                  <a:solidFill>
                    <a:srgbClr val="000000"/>
                  </a:solidFill>
                  <a:latin typeface="Courier New" panose="02070309020205020404" charset="0"/>
                  <a:ea typeface="宋体" panose="02010600030101010101" pitchFamily="2" charset="-122"/>
                  <a:sym typeface="+mn-ea"/>
                </a:rPr>
                <a:t>取值唯一，并且</a:t>
              </a:r>
              <a:r>
                <a:rPr lang="en-US" altLang="zh-CN" sz="2000" dirty="0">
                  <a:solidFill>
                    <a:srgbClr val="000000"/>
                  </a:solidFill>
                  <a:latin typeface="Courier New" panose="02070309020205020404" charset="0"/>
                  <a:ea typeface="宋体" panose="02010600030101010101" pitchFamily="2" charset="-122"/>
                  <a:sym typeface="+mn-ea"/>
                </a:rPr>
                <a:t>K</a:t>
              </a:r>
              <a:r>
                <a:rPr lang="zh-CN" altLang="en-US" sz="2000" dirty="0">
                  <a:solidFill>
                    <a:srgbClr val="000000"/>
                  </a:solidFill>
                  <a:latin typeface="Courier New" panose="02070309020205020404" charset="0"/>
                  <a:ea typeface="宋体" panose="02010600030101010101" pitchFamily="2" charset="-122"/>
                  <a:sym typeface="+mn-ea"/>
                </a:rPr>
                <a:t>中所有属性不能全部或部分取空值。</a:t>
              </a:r>
            </a:p>
            <a:p>
              <a:pPr indent="457200"/>
              <a:r>
                <a:rPr lang="zh-CN" altLang="en-US" sz="2000" dirty="0">
                  <a:solidFill>
                    <a:srgbClr val="000000"/>
                  </a:solidFill>
                  <a:latin typeface="Courier New" panose="02070309020205020404" charset="0"/>
                  <a:ea typeface="宋体" panose="02010600030101010101" pitchFamily="2" charset="-122"/>
                  <a:sym typeface="+mn-ea"/>
                </a:rPr>
                <a:t>说明：</a:t>
              </a:r>
            </a:p>
            <a:p>
              <a:pPr indent="457200"/>
              <a:r>
                <a:rPr lang="zh-CN" altLang="en-US" sz="2000" dirty="0">
                  <a:solidFill>
                    <a:srgbClr val="000000"/>
                  </a:solidFill>
                  <a:latin typeface="Courier New" panose="02070309020205020404" charset="0"/>
                  <a:ea typeface="宋体" panose="02010600030101010101" pitchFamily="2" charset="-122"/>
                  <a:sym typeface="+mn-ea"/>
                </a:rPr>
                <a:t>①实体完整性规则是针对基本关系而言的。一个基表通常对应现实世界的一个实体集。例如学生关系对应于所有学生实体的集合；</a:t>
              </a:r>
            </a:p>
            <a:p>
              <a:pPr indent="457200"/>
              <a:r>
                <a:rPr lang="zh-CN" altLang="en-US" sz="2000" dirty="0">
                  <a:solidFill>
                    <a:srgbClr val="000000"/>
                  </a:solidFill>
                  <a:latin typeface="Courier New" panose="02070309020205020404" charset="0"/>
                  <a:ea typeface="宋体" panose="02010600030101010101" pitchFamily="2" charset="-122"/>
                  <a:sym typeface="+mn-ea"/>
                </a:rPr>
                <a:t>②现实世界中实体是可区分的，即它们具有某种唯一性标识。相应地，关系模型中以主码作为其唯一性标识；</a:t>
              </a:r>
            </a:p>
            <a:p>
              <a:pPr indent="457200"/>
              <a:r>
                <a:rPr lang="zh-CN" altLang="en-US" sz="2000" dirty="0">
                  <a:solidFill>
                    <a:srgbClr val="000000"/>
                  </a:solidFill>
                  <a:latin typeface="Courier New" panose="02070309020205020404" charset="0"/>
                  <a:ea typeface="宋体" panose="02010600030101010101" pitchFamily="2" charset="-122"/>
                  <a:sym typeface="+mn-ea"/>
                </a:rPr>
                <a:t>③主属性（主码中的属性）不能取空值（不知道或无意义的值）。如果主属性取空值，就说明存在不可标识的实体，即存在不可区分的实体，这与客观世界中实体唯一标识相矛盾，因此这个规则不是人们强加的，而是现实世界客观的要求。</a:t>
              </a:r>
            </a:p>
          </p:txBody>
        </p:sp>
        <p:sp>
          <p:nvSpPr>
            <p:cNvPr id="8" name="矩形 7"/>
            <p:cNvSpPr/>
            <p:nvPr/>
          </p:nvSpPr>
          <p:spPr>
            <a:xfrm>
              <a:off x="1088299" y="4213143"/>
              <a:ext cx="2241974" cy="429873"/>
            </a:xfrm>
            <a:prstGeom prst="rect">
              <a:avLst/>
            </a:prstGeom>
          </p:spPr>
          <p:txBody>
            <a:bodyPr wrap="square">
              <a:spAutoFit/>
              <a:scene3d>
                <a:camera prst="orthographicFront"/>
                <a:lightRig rig="threePt" dir="t"/>
              </a:scene3d>
              <a:sp3d contourW="6350"/>
            </a:bodyPr>
            <a:lstStyle/>
            <a:p>
              <a:pPr>
                <a:lnSpc>
                  <a:spcPct val="120000"/>
                </a:lnSpc>
              </a:pPr>
              <a:r>
                <a:rPr lang="zh-CN" altLang="en-US" sz="2000" b="1" dirty="0">
                  <a:solidFill>
                    <a:srgbClr val="000000">
                      <a:lumMod val="65000"/>
                      <a:lumOff val="35000"/>
                    </a:srgbClr>
                  </a:solidFill>
                </a:rPr>
                <a:t>实体完整性</a:t>
              </a:r>
            </a:p>
          </p:txBody>
        </p:sp>
      </p:grpSp>
    </p:spTree>
    <p:extLst>
      <p:ext uri="{BB962C8B-B14F-4D97-AF65-F5344CB8AC3E}">
        <p14:creationId xmlns:p14="http://schemas.microsoft.com/office/powerpoint/2010/main" val="702135343"/>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4288353"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关系模型的完整性约束</a:t>
            </a:r>
          </a:p>
        </p:txBody>
      </p:sp>
      <p:sp>
        <p:nvSpPr>
          <p:cNvPr id="137" name="文本框 136"/>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03</a:t>
            </a:r>
            <a:endParaRPr lang="zh-CN" altLang="en-US" sz="2400" b="1" dirty="0">
              <a:solidFill>
                <a:srgbClr val="FFFFFF"/>
              </a:solidFill>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grpSp>
        <p:nvGrpSpPr>
          <p:cNvPr id="6" name="组合 5"/>
          <p:cNvGrpSpPr/>
          <p:nvPr/>
        </p:nvGrpSpPr>
        <p:grpSpPr>
          <a:xfrm>
            <a:off x="1046479" y="1242060"/>
            <a:ext cx="10164279" cy="4230786"/>
            <a:chOff x="1088299" y="4213143"/>
            <a:chExt cx="2241974" cy="4230906"/>
          </a:xfrm>
        </p:grpSpPr>
        <p:sp>
          <p:nvSpPr>
            <p:cNvPr id="7" name="矩形 6"/>
            <p:cNvSpPr/>
            <p:nvPr/>
          </p:nvSpPr>
          <p:spPr>
            <a:xfrm>
              <a:off x="1088299" y="4658290"/>
              <a:ext cx="2166179" cy="3785759"/>
            </a:xfrm>
            <a:prstGeom prst="rect">
              <a:avLst/>
            </a:prstGeom>
          </p:spPr>
          <p:txBody>
            <a:bodyPr wrap="square">
              <a:spAutoFit/>
              <a:scene3d>
                <a:camera prst="orthographicFront"/>
                <a:lightRig rig="threePt" dir="t"/>
              </a:scene3d>
              <a:sp3d contourW="6350"/>
            </a:bodyPr>
            <a:lstStyle/>
            <a:p>
              <a:pPr indent="457200"/>
              <a:r>
                <a:rPr lang="en-US" altLang="zh-CN" sz="2000" dirty="0">
                  <a:solidFill>
                    <a:srgbClr val="000000"/>
                  </a:solidFill>
                  <a:latin typeface="Courier New" panose="02070309020205020404" charset="0"/>
                  <a:ea typeface="宋体" panose="02010600030101010101" pitchFamily="2" charset="-122"/>
                  <a:sym typeface="+mn-ea"/>
                </a:rPr>
                <a:t>【</a:t>
              </a:r>
              <a:r>
                <a:rPr lang="zh-CN" altLang="en-US" sz="2000" dirty="0">
                  <a:solidFill>
                    <a:srgbClr val="000000"/>
                  </a:solidFill>
                  <a:latin typeface="Courier New" panose="02070309020205020404" charset="0"/>
                  <a:ea typeface="宋体" panose="02010600030101010101" pitchFamily="2" charset="-122"/>
                  <a:sym typeface="+mn-ea"/>
                </a:rPr>
                <a:t>规则</a:t>
              </a:r>
              <a:r>
                <a:rPr lang="en-US" altLang="zh-CN" sz="2000" dirty="0">
                  <a:solidFill>
                    <a:srgbClr val="000000"/>
                  </a:solidFill>
                  <a:latin typeface="Courier New" panose="02070309020205020404" charset="0"/>
                  <a:ea typeface="宋体" panose="02010600030101010101" pitchFamily="2" charset="-122"/>
                  <a:sym typeface="+mn-ea"/>
                </a:rPr>
                <a:t>2.2】 </a:t>
              </a:r>
              <a:r>
                <a:rPr lang="zh-CN" altLang="en-US" sz="2000" dirty="0">
                  <a:solidFill>
                    <a:srgbClr val="000000"/>
                  </a:solidFill>
                  <a:latin typeface="Courier New" panose="02070309020205020404" charset="0"/>
                  <a:ea typeface="宋体" panose="02010600030101010101" pitchFamily="2" charset="-122"/>
                  <a:sym typeface="+mn-ea"/>
                </a:rPr>
                <a:t>参照完整性规则：若属性（组）</a:t>
              </a:r>
              <a:r>
                <a:rPr lang="en-US" altLang="zh-CN" sz="2000" dirty="0">
                  <a:solidFill>
                    <a:srgbClr val="000000"/>
                  </a:solidFill>
                  <a:latin typeface="Courier New" panose="02070309020205020404" charset="0"/>
                  <a:ea typeface="宋体" panose="02010600030101010101" pitchFamily="2" charset="-122"/>
                  <a:sym typeface="+mn-ea"/>
                </a:rPr>
                <a:t>F</a:t>
              </a:r>
              <a:r>
                <a:rPr lang="zh-CN" altLang="en-US" sz="2000" dirty="0">
                  <a:solidFill>
                    <a:srgbClr val="000000"/>
                  </a:solidFill>
                  <a:latin typeface="Courier New" panose="02070309020205020404" charset="0"/>
                  <a:ea typeface="宋体" panose="02010600030101010101" pitchFamily="2" charset="-122"/>
                  <a:sym typeface="+mn-ea"/>
                </a:rPr>
                <a:t>是基本关系</a:t>
              </a:r>
              <a:r>
                <a:rPr lang="en-US" altLang="zh-CN" sz="2000" dirty="0">
                  <a:solidFill>
                    <a:srgbClr val="000000"/>
                  </a:solidFill>
                  <a:latin typeface="Courier New" panose="02070309020205020404" charset="0"/>
                  <a:ea typeface="宋体" panose="02010600030101010101" pitchFamily="2" charset="-122"/>
                  <a:sym typeface="+mn-ea"/>
                </a:rPr>
                <a:t>R</a:t>
              </a:r>
              <a:r>
                <a:rPr lang="zh-CN" altLang="en-US" sz="2000" dirty="0">
                  <a:solidFill>
                    <a:srgbClr val="000000"/>
                  </a:solidFill>
                  <a:latin typeface="Courier New" panose="02070309020205020404" charset="0"/>
                  <a:ea typeface="宋体" panose="02010600030101010101" pitchFamily="2" charset="-122"/>
                  <a:sym typeface="+mn-ea"/>
                </a:rPr>
                <a:t>的外码（外键），它与基本关系</a:t>
              </a:r>
              <a:r>
                <a:rPr lang="en-US" altLang="zh-CN" sz="2000" dirty="0">
                  <a:solidFill>
                    <a:srgbClr val="000000"/>
                  </a:solidFill>
                  <a:latin typeface="Courier New" panose="02070309020205020404" charset="0"/>
                  <a:ea typeface="宋体" panose="02010600030101010101" pitchFamily="2" charset="-122"/>
                  <a:sym typeface="+mn-ea"/>
                </a:rPr>
                <a:t>S</a:t>
              </a:r>
              <a:r>
                <a:rPr lang="zh-CN" altLang="en-US" sz="2000" dirty="0">
                  <a:solidFill>
                    <a:srgbClr val="000000"/>
                  </a:solidFill>
                  <a:latin typeface="Courier New" panose="02070309020205020404" charset="0"/>
                  <a:ea typeface="宋体" panose="02010600030101010101" pitchFamily="2" charset="-122"/>
                  <a:sym typeface="+mn-ea"/>
                </a:rPr>
                <a:t>的主码</a:t>
              </a:r>
              <a:r>
                <a:rPr lang="en-US" altLang="zh-CN" sz="2000" dirty="0">
                  <a:solidFill>
                    <a:srgbClr val="000000"/>
                  </a:solidFill>
                  <a:latin typeface="Courier New" panose="02070309020205020404" charset="0"/>
                  <a:ea typeface="宋体" panose="02010600030101010101" pitchFamily="2" charset="-122"/>
                  <a:sym typeface="+mn-ea"/>
                </a:rPr>
                <a:t>Ks</a:t>
              </a:r>
              <a:r>
                <a:rPr lang="zh-CN" altLang="en-US" sz="2000" dirty="0">
                  <a:solidFill>
                    <a:srgbClr val="000000"/>
                  </a:solidFill>
                  <a:latin typeface="Courier New" panose="02070309020205020404" charset="0"/>
                  <a:ea typeface="宋体" panose="02010600030101010101" pitchFamily="2" charset="-122"/>
                  <a:sym typeface="+mn-ea"/>
                </a:rPr>
                <a:t>相对应（基本关系</a:t>
              </a:r>
              <a:r>
                <a:rPr lang="en-US" altLang="zh-CN" sz="2000" dirty="0">
                  <a:solidFill>
                    <a:srgbClr val="000000"/>
                  </a:solidFill>
                  <a:latin typeface="Courier New" panose="02070309020205020404" charset="0"/>
                  <a:ea typeface="宋体" panose="02010600030101010101" pitchFamily="2" charset="-122"/>
                  <a:sym typeface="+mn-ea"/>
                </a:rPr>
                <a:t>R</a:t>
              </a:r>
              <a:r>
                <a:rPr lang="zh-CN" altLang="en-US" sz="2000" dirty="0">
                  <a:solidFill>
                    <a:srgbClr val="000000"/>
                  </a:solidFill>
                  <a:latin typeface="Courier New" panose="02070309020205020404" charset="0"/>
                  <a:ea typeface="宋体" panose="02010600030101010101" pitchFamily="2" charset="-122"/>
                  <a:sym typeface="+mn-ea"/>
                </a:rPr>
                <a:t>和</a:t>
              </a:r>
              <a:r>
                <a:rPr lang="en-US" altLang="zh-CN" sz="2000" dirty="0">
                  <a:solidFill>
                    <a:srgbClr val="000000"/>
                  </a:solidFill>
                  <a:latin typeface="Courier New" panose="02070309020205020404" charset="0"/>
                  <a:ea typeface="宋体" panose="02010600030101010101" pitchFamily="2" charset="-122"/>
                  <a:sym typeface="+mn-ea"/>
                </a:rPr>
                <a:t>S</a:t>
              </a:r>
              <a:r>
                <a:rPr lang="zh-CN" altLang="en-US" sz="2000" dirty="0">
                  <a:solidFill>
                    <a:srgbClr val="000000"/>
                  </a:solidFill>
                  <a:latin typeface="Courier New" panose="02070309020205020404" charset="0"/>
                  <a:ea typeface="宋体" panose="02010600030101010101" pitchFamily="2" charset="-122"/>
                  <a:sym typeface="+mn-ea"/>
                </a:rPr>
                <a:t>可能是相同的关系），则</a:t>
              </a:r>
              <a:r>
                <a:rPr lang="en-US" altLang="zh-CN" sz="2000" dirty="0">
                  <a:solidFill>
                    <a:srgbClr val="000000"/>
                  </a:solidFill>
                  <a:latin typeface="Courier New" panose="02070309020205020404" charset="0"/>
                  <a:ea typeface="宋体" panose="02010600030101010101" pitchFamily="2" charset="-122"/>
                  <a:sym typeface="+mn-ea"/>
                </a:rPr>
                <a:t>R</a:t>
              </a:r>
              <a:r>
                <a:rPr lang="zh-CN" altLang="en-US" sz="2000" dirty="0">
                  <a:solidFill>
                    <a:srgbClr val="000000"/>
                  </a:solidFill>
                  <a:latin typeface="Courier New" panose="02070309020205020404" charset="0"/>
                  <a:ea typeface="宋体" panose="02010600030101010101" pitchFamily="2" charset="-122"/>
                  <a:sym typeface="+mn-ea"/>
                </a:rPr>
                <a:t>中每个元组在</a:t>
              </a:r>
              <a:r>
                <a:rPr lang="en-US" altLang="zh-CN" sz="2000" dirty="0">
                  <a:solidFill>
                    <a:srgbClr val="000000"/>
                  </a:solidFill>
                  <a:latin typeface="Courier New" panose="02070309020205020404" charset="0"/>
                  <a:ea typeface="宋体" panose="02010600030101010101" pitchFamily="2" charset="-122"/>
                  <a:sym typeface="+mn-ea"/>
                </a:rPr>
                <a:t>F</a:t>
              </a:r>
              <a:r>
                <a:rPr lang="zh-CN" altLang="en-US" sz="2000" dirty="0">
                  <a:solidFill>
                    <a:srgbClr val="000000"/>
                  </a:solidFill>
                  <a:latin typeface="Courier New" panose="02070309020205020404" charset="0"/>
                  <a:ea typeface="宋体" panose="02010600030101010101" pitchFamily="2" charset="-122"/>
                  <a:sym typeface="+mn-ea"/>
                </a:rPr>
                <a:t>上的值必须等于</a:t>
              </a:r>
              <a:r>
                <a:rPr lang="en-US" altLang="zh-CN" sz="2000" dirty="0">
                  <a:solidFill>
                    <a:srgbClr val="000000"/>
                  </a:solidFill>
                  <a:latin typeface="Courier New" panose="02070309020205020404" charset="0"/>
                  <a:ea typeface="宋体" panose="02010600030101010101" pitchFamily="2" charset="-122"/>
                  <a:sym typeface="+mn-ea"/>
                </a:rPr>
                <a:t>S</a:t>
              </a:r>
              <a:r>
                <a:rPr lang="zh-CN" altLang="en-US" sz="2000" dirty="0">
                  <a:solidFill>
                    <a:srgbClr val="000000"/>
                  </a:solidFill>
                  <a:latin typeface="Courier New" panose="02070309020205020404" charset="0"/>
                  <a:ea typeface="宋体" panose="02010600030101010101" pitchFamily="2" charset="-122"/>
                  <a:sym typeface="+mn-ea"/>
                </a:rPr>
                <a:t>中某个元组的主码值或者取空值（</a:t>
              </a:r>
              <a:r>
                <a:rPr lang="en-US" altLang="zh-CN" sz="2000" dirty="0">
                  <a:solidFill>
                    <a:srgbClr val="000000"/>
                  </a:solidFill>
                  <a:latin typeface="Courier New" panose="02070309020205020404" charset="0"/>
                  <a:ea typeface="宋体" panose="02010600030101010101" pitchFamily="2" charset="-122"/>
                  <a:sym typeface="+mn-ea"/>
                </a:rPr>
                <a:t>F</a:t>
              </a:r>
              <a:r>
                <a:rPr lang="zh-CN" altLang="en-US" sz="2000" dirty="0">
                  <a:solidFill>
                    <a:srgbClr val="000000"/>
                  </a:solidFill>
                  <a:latin typeface="Courier New" panose="02070309020205020404" charset="0"/>
                  <a:ea typeface="宋体" panose="02010600030101010101" pitchFamily="2" charset="-122"/>
                  <a:sym typeface="+mn-ea"/>
                </a:rPr>
                <a:t>的每个属性值均为空值）。</a:t>
              </a:r>
            </a:p>
            <a:p>
              <a:pPr indent="457200"/>
              <a:r>
                <a:rPr lang="zh-CN" altLang="en-US" sz="2000" dirty="0">
                  <a:solidFill>
                    <a:srgbClr val="000000"/>
                  </a:solidFill>
                  <a:latin typeface="Courier New" panose="02070309020205020404" charset="0"/>
                  <a:ea typeface="宋体" panose="02010600030101010101" pitchFamily="2" charset="-122"/>
                  <a:sym typeface="+mn-ea"/>
                </a:rPr>
                <a:t>说明：</a:t>
              </a:r>
            </a:p>
            <a:p>
              <a:pPr indent="457200"/>
              <a:r>
                <a:rPr lang="zh-CN" altLang="en-US" sz="2000" dirty="0">
                  <a:solidFill>
                    <a:srgbClr val="000000"/>
                  </a:solidFill>
                  <a:latin typeface="Courier New" panose="02070309020205020404" charset="0"/>
                  <a:ea typeface="宋体" panose="02010600030101010101" pitchFamily="2" charset="-122"/>
                  <a:sym typeface="+mn-ea"/>
                </a:rPr>
                <a:t>①如果一个属性（组）是其所在关系之外的另外一关系的主码，则该属性（组）就是它所在当前关系的外码，外码就是外部关系的主码；</a:t>
              </a:r>
            </a:p>
            <a:p>
              <a:pPr indent="457200"/>
              <a:r>
                <a:rPr lang="zh-CN" altLang="en-US" sz="2000" dirty="0">
                  <a:solidFill>
                    <a:srgbClr val="000000"/>
                  </a:solidFill>
                  <a:latin typeface="Courier New" panose="02070309020205020404" charset="0"/>
                  <a:ea typeface="宋体" panose="02010600030101010101" pitchFamily="2" charset="-122"/>
                  <a:sym typeface="+mn-ea"/>
                </a:rPr>
                <a:t>②现实世界中的客观事物往往存在某种联系，在关系模型中，这种联系都是用关系来描述的，这自然会导致关系与关系间的参照，参照完整性就是通过外码与主码之间的引用规则来描述实体及实体之间的某种联系；</a:t>
              </a:r>
            </a:p>
            <a:p>
              <a:pPr indent="457200"/>
              <a:r>
                <a:rPr lang="zh-CN" altLang="en-US" sz="2000" dirty="0">
                  <a:solidFill>
                    <a:srgbClr val="000000"/>
                  </a:solidFill>
                  <a:latin typeface="Courier New" panose="02070309020205020404" charset="0"/>
                  <a:ea typeface="宋体" panose="02010600030101010101" pitchFamily="2" charset="-122"/>
                  <a:sym typeface="+mn-ea"/>
                </a:rPr>
                <a:t>③外码并不一定与相应主码同名，但在实际应用中，为了便于识别，当外码与相应主码属于不同关系时，往往取相同名字，当关系</a:t>
              </a:r>
              <a:r>
                <a:rPr lang="en-US" altLang="zh-CN" sz="2000" dirty="0">
                  <a:solidFill>
                    <a:srgbClr val="000000"/>
                  </a:solidFill>
                  <a:latin typeface="Courier New" panose="02070309020205020404" charset="0"/>
                  <a:ea typeface="宋体" panose="02010600030101010101" pitchFamily="2" charset="-122"/>
                  <a:sym typeface="+mn-ea"/>
                </a:rPr>
                <a:t>R</a:t>
              </a:r>
              <a:r>
                <a:rPr lang="zh-CN" altLang="en-US" sz="2000" dirty="0">
                  <a:solidFill>
                    <a:srgbClr val="000000"/>
                  </a:solidFill>
                  <a:latin typeface="Courier New" panose="02070309020205020404" charset="0"/>
                  <a:ea typeface="宋体" panose="02010600030101010101" pitchFamily="2" charset="-122"/>
                  <a:sym typeface="+mn-ea"/>
                </a:rPr>
                <a:t>和</a:t>
              </a:r>
              <a:r>
                <a:rPr lang="en-US" altLang="zh-CN" sz="2000" dirty="0">
                  <a:solidFill>
                    <a:srgbClr val="000000"/>
                  </a:solidFill>
                  <a:latin typeface="Courier New" panose="02070309020205020404" charset="0"/>
                  <a:ea typeface="宋体" panose="02010600030101010101" pitchFamily="2" charset="-122"/>
                  <a:sym typeface="+mn-ea"/>
                </a:rPr>
                <a:t>S</a:t>
              </a:r>
              <a:r>
                <a:rPr lang="zh-CN" altLang="en-US" sz="2000" dirty="0">
                  <a:solidFill>
                    <a:srgbClr val="000000"/>
                  </a:solidFill>
                  <a:latin typeface="Courier New" panose="02070309020205020404" charset="0"/>
                  <a:ea typeface="宋体" panose="02010600030101010101" pitchFamily="2" charset="-122"/>
                  <a:sym typeface="+mn-ea"/>
                </a:rPr>
                <a:t>是同一关系时，则称之为自身参照。</a:t>
              </a:r>
            </a:p>
          </p:txBody>
        </p:sp>
        <p:sp>
          <p:nvSpPr>
            <p:cNvPr id="8" name="矩形 7"/>
            <p:cNvSpPr/>
            <p:nvPr/>
          </p:nvSpPr>
          <p:spPr>
            <a:xfrm>
              <a:off x="1088299" y="4213143"/>
              <a:ext cx="2241974" cy="429873"/>
            </a:xfrm>
            <a:prstGeom prst="rect">
              <a:avLst/>
            </a:prstGeom>
          </p:spPr>
          <p:txBody>
            <a:bodyPr wrap="square">
              <a:spAutoFit/>
              <a:scene3d>
                <a:camera prst="orthographicFront"/>
                <a:lightRig rig="threePt" dir="t"/>
              </a:scene3d>
              <a:sp3d contourW="6350"/>
            </a:bodyPr>
            <a:lstStyle/>
            <a:p>
              <a:pPr>
                <a:lnSpc>
                  <a:spcPct val="120000"/>
                </a:lnSpc>
              </a:pPr>
              <a:r>
                <a:rPr lang="zh-CN" altLang="en-US" sz="2000" b="1" dirty="0">
                  <a:solidFill>
                    <a:srgbClr val="000000">
                      <a:lumMod val="65000"/>
                      <a:lumOff val="35000"/>
                    </a:srgbClr>
                  </a:solidFill>
                </a:rPr>
                <a:t>参照完整性</a:t>
              </a:r>
            </a:p>
          </p:txBody>
        </p:sp>
      </p:grpSp>
    </p:spTree>
    <p:extLst>
      <p:ext uri="{BB962C8B-B14F-4D97-AF65-F5344CB8AC3E}">
        <p14:creationId xmlns:p14="http://schemas.microsoft.com/office/powerpoint/2010/main" val="1420859099"/>
      </p:ext>
    </p:ext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4288353"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关系模型的完整性约束</a:t>
            </a:r>
          </a:p>
        </p:txBody>
      </p:sp>
      <p:sp>
        <p:nvSpPr>
          <p:cNvPr id="137" name="文本框 136"/>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03</a:t>
            </a:r>
            <a:endParaRPr lang="zh-CN" altLang="en-US" sz="2400" b="1" dirty="0">
              <a:solidFill>
                <a:srgbClr val="FFFFFF"/>
              </a:solidFill>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grpSp>
        <p:nvGrpSpPr>
          <p:cNvPr id="6" name="组合 5"/>
          <p:cNvGrpSpPr/>
          <p:nvPr/>
        </p:nvGrpSpPr>
        <p:grpSpPr>
          <a:xfrm>
            <a:off x="1046479" y="1242059"/>
            <a:ext cx="10164279" cy="2384126"/>
            <a:chOff x="1088299" y="4213143"/>
            <a:chExt cx="2241974" cy="2384193"/>
          </a:xfrm>
        </p:grpSpPr>
        <p:sp>
          <p:nvSpPr>
            <p:cNvPr id="7" name="矩形 6"/>
            <p:cNvSpPr/>
            <p:nvPr/>
          </p:nvSpPr>
          <p:spPr>
            <a:xfrm>
              <a:off x="1088299" y="4658290"/>
              <a:ext cx="2166179" cy="1939046"/>
            </a:xfrm>
            <a:prstGeom prst="rect">
              <a:avLst/>
            </a:prstGeom>
          </p:spPr>
          <p:txBody>
            <a:bodyPr wrap="square">
              <a:spAutoFit/>
              <a:scene3d>
                <a:camera prst="orthographicFront"/>
                <a:lightRig rig="threePt" dir="t"/>
              </a:scene3d>
              <a:sp3d contourW="6350"/>
            </a:bodyPr>
            <a:lstStyle/>
            <a:p>
              <a:pPr indent="457200"/>
              <a:r>
                <a:rPr lang="zh-CN" altLang="en-US" sz="2000" dirty="0">
                  <a:solidFill>
                    <a:srgbClr val="000000"/>
                  </a:solidFill>
                  <a:latin typeface="Courier New" panose="02070309020205020404" charset="0"/>
                  <a:ea typeface="宋体" panose="02010600030101010101" pitchFamily="2" charset="-122"/>
                  <a:sym typeface="+mn-ea"/>
                </a:rPr>
                <a:t>用户自定义完整性是根据应用实际的需要，对数据定义的一种约束条件，它反映具体应用环境下数据必须满足的语义要求。关系模型自身并不去定义这类完整性规则，只是提供定义并检验这类完整性约束的机制，以便于提供统一方法来满足用户的需求。</a:t>
              </a:r>
            </a:p>
            <a:p>
              <a:pPr indent="457200"/>
              <a:r>
                <a:rPr lang="zh-CN" altLang="en-US" sz="2000" dirty="0">
                  <a:solidFill>
                    <a:srgbClr val="000000"/>
                  </a:solidFill>
                  <a:latin typeface="Courier New" panose="02070309020205020404" charset="0"/>
                  <a:ea typeface="宋体" panose="02010600030101010101" pitchFamily="2" charset="-122"/>
                  <a:sym typeface="+mn-ea"/>
                </a:rPr>
                <a:t>用户定义完整性约束包括列级约束（定义在单列上的值域约束）和表级约束（定义在多列上）两类，</a:t>
              </a:r>
              <a:r>
                <a:rPr lang="en-US" altLang="zh-CN" sz="2000" dirty="0">
                  <a:solidFill>
                    <a:srgbClr val="000000"/>
                  </a:solidFill>
                  <a:latin typeface="Courier New" panose="02070309020205020404" charset="0"/>
                  <a:ea typeface="宋体" panose="02010600030101010101" pitchFamily="2" charset="-122"/>
                  <a:sym typeface="+mn-ea"/>
                </a:rPr>
                <a:t>SQL Server</a:t>
              </a:r>
              <a:r>
                <a:rPr lang="zh-CN" altLang="en-US" sz="2000" dirty="0">
                  <a:solidFill>
                    <a:srgbClr val="000000"/>
                  </a:solidFill>
                  <a:latin typeface="Courier New" panose="02070309020205020404" charset="0"/>
                  <a:ea typeface="宋体" panose="02010600030101010101" pitchFamily="2" charset="-122"/>
                  <a:sym typeface="+mn-ea"/>
                </a:rPr>
                <a:t>系统对值域约束提供了统一规则，包括主码和外码之外的其他属性取值范围的约束定义，如数据类型、精度、取值范围、是否空值等。</a:t>
              </a:r>
            </a:p>
          </p:txBody>
        </p:sp>
        <p:sp>
          <p:nvSpPr>
            <p:cNvPr id="8" name="矩形 7"/>
            <p:cNvSpPr/>
            <p:nvPr/>
          </p:nvSpPr>
          <p:spPr>
            <a:xfrm>
              <a:off x="1088299" y="4213143"/>
              <a:ext cx="2241974" cy="429873"/>
            </a:xfrm>
            <a:prstGeom prst="rect">
              <a:avLst/>
            </a:prstGeom>
          </p:spPr>
          <p:txBody>
            <a:bodyPr wrap="square">
              <a:spAutoFit/>
              <a:scene3d>
                <a:camera prst="orthographicFront"/>
                <a:lightRig rig="threePt" dir="t"/>
              </a:scene3d>
              <a:sp3d contourW="6350"/>
            </a:bodyPr>
            <a:lstStyle/>
            <a:p>
              <a:pPr>
                <a:lnSpc>
                  <a:spcPct val="120000"/>
                </a:lnSpc>
              </a:pPr>
              <a:r>
                <a:rPr lang="zh-CN" altLang="en-US" sz="2000" b="1" dirty="0">
                  <a:solidFill>
                    <a:srgbClr val="000000">
                      <a:lumMod val="65000"/>
                      <a:lumOff val="35000"/>
                    </a:srgbClr>
                  </a:solidFill>
                </a:rPr>
                <a:t>用户自定义完整性</a:t>
              </a:r>
            </a:p>
          </p:txBody>
        </p:sp>
      </p:grpSp>
    </p:spTree>
    <p:extLst>
      <p:ext uri="{BB962C8B-B14F-4D97-AF65-F5344CB8AC3E}">
        <p14:creationId xmlns:p14="http://schemas.microsoft.com/office/powerpoint/2010/main" val="2542222998"/>
      </p:ext>
    </p:extLst>
  </p:cSld>
  <p:clrMapOvr>
    <a:masterClrMapping/>
  </p:clrMapOvr>
  <p:transition spd="slow">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第一PPT，www.1ppt.com">
  <a:themeElements>
    <a:clrScheme name="Office">
      <a:dk1>
        <a:srgbClr val="000000"/>
      </a:dk1>
      <a:lt1>
        <a:srgbClr val="FFFFFF"/>
      </a:lt1>
      <a:dk2>
        <a:srgbClr val="778495"/>
      </a:dk2>
      <a:lt2>
        <a:srgbClr val="F0F0F0"/>
      </a:lt2>
      <a:accent1>
        <a:srgbClr val="2980B9"/>
      </a:accent1>
      <a:accent2>
        <a:srgbClr val="16A085"/>
      </a:accent2>
      <a:accent3>
        <a:srgbClr val="9BBB59"/>
      </a:accent3>
      <a:accent4>
        <a:srgbClr val="F39C12"/>
      </a:accent4>
      <a:accent5>
        <a:srgbClr val="C0392B"/>
      </a:accent5>
      <a:accent6>
        <a:srgbClr val="2C3F50"/>
      </a:accent6>
      <a:hlink>
        <a:srgbClr val="2980B9"/>
      </a:hlink>
      <a:folHlink>
        <a:srgbClr val="BFBFBF"/>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2980B9"/>
    </a:accent1>
    <a:accent2>
      <a:srgbClr val="16A085"/>
    </a:accent2>
    <a:accent3>
      <a:srgbClr val="9BBB59"/>
    </a:accent3>
    <a:accent4>
      <a:srgbClr val="F39C12"/>
    </a:accent4>
    <a:accent5>
      <a:srgbClr val="C0392B"/>
    </a:accent5>
    <a:accent6>
      <a:srgbClr val="2C3F50"/>
    </a:accent6>
    <a:hlink>
      <a:srgbClr val="2980B9"/>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78495"/>
    </a:dk2>
    <a:lt2>
      <a:srgbClr val="F0F0F0"/>
    </a:lt2>
    <a:accent1>
      <a:srgbClr val="2980B9"/>
    </a:accent1>
    <a:accent2>
      <a:srgbClr val="16A085"/>
    </a:accent2>
    <a:accent3>
      <a:srgbClr val="9BBB59"/>
    </a:accent3>
    <a:accent4>
      <a:srgbClr val="F39C12"/>
    </a:accent4>
    <a:accent5>
      <a:srgbClr val="C0392B"/>
    </a:accent5>
    <a:accent6>
      <a:srgbClr val="2C3F50"/>
    </a:accent6>
    <a:hlink>
      <a:srgbClr val="2980B9"/>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78495"/>
    </a:dk2>
    <a:lt2>
      <a:srgbClr val="F0F0F0"/>
    </a:lt2>
    <a:accent1>
      <a:srgbClr val="2980B9"/>
    </a:accent1>
    <a:accent2>
      <a:srgbClr val="16A085"/>
    </a:accent2>
    <a:accent3>
      <a:srgbClr val="9BBB59"/>
    </a:accent3>
    <a:accent4>
      <a:srgbClr val="F39C12"/>
    </a:accent4>
    <a:accent5>
      <a:srgbClr val="C0392B"/>
    </a:accent5>
    <a:accent6>
      <a:srgbClr val="2C3F50"/>
    </a:accent6>
    <a:hlink>
      <a:srgbClr val="2980B9"/>
    </a:hlink>
    <a:folHlink>
      <a:srgbClr val="BFBFBF"/>
    </a:folHlink>
  </a:clrScheme>
</a:themeOverride>
</file>

<file path=ppt/theme/themeOverride4.xml><?xml version="1.0" encoding="utf-8"?>
<a:themeOverride xmlns:a="http://schemas.openxmlformats.org/drawingml/2006/main">
  <a:clrScheme name="Office">
    <a:dk1>
      <a:srgbClr val="000000"/>
    </a:dk1>
    <a:lt1>
      <a:srgbClr val="FFFFFF"/>
    </a:lt1>
    <a:dk2>
      <a:srgbClr val="778495"/>
    </a:dk2>
    <a:lt2>
      <a:srgbClr val="F0F0F0"/>
    </a:lt2>
    <a:accent1>
      <a:srgbClr val="2980B9"/>
    </a:accent1>
    <a:accent2>
      <a:srgbClr val="16A085"/>
    </a:accent2>
    <a:accent3>
      <a:srgbClr val="9BBB59"/>
    </a:accent3>
    <a:accent4>
      <a:srgbClr val="F39C12"/>
    </a:accent4>
    <a:accent5>
      <a:srgbClr val="C0392B"/>
    </a:accent5>
    <a:accent6>
      <a:srgbClr val="2C3F50"/>
    </a:accent6>
    <a:hlink>
      <a:srgbClr val="2980B9"/>
    </a:hlink>
    <a:folHlink>
      <a:srgbClr val="BFBFBF"/>
    </a:folHlink>
  </a:clrScheme>
</a:themeOverride>
</file>

<file path=ppt/theme/themeOverride5.xml><?xml version="1.0" encoding="utf-8"?>
<a:themeOverride xmlns:a="http://schemas.openxmlformats.org/drawingml/2006/main">
  <a:clrScheme name="Office">
    <a:dk1>
      <a:srgbClr val="000000"/>
    </a:dk1>
    <a:lt1>
      <a:srgbClr val="FFFFFF"/>
    </a:lt1>
    <a:dk2>
      <a:srgbClr val="778495"/>
    </a:dk2>
    <a:lt2>
      <a:srgbClr val="F0F0F0"/>
    </a:lt2>
    <a:accent1>
      <a:srgbClr val="2980B9"/>
    </a:accent1>
    <a:accent2>
      <a:srgbClr val="16A085"/>
    </a:accent2>
    <a:accent3>
      <a:srgbClr val="9BBB59"/>
    </a:accent3>
    <a:accent4>
      <a:srgbClr val="F39C12"/>
    </a:accent4>
    <a:accent5>
      <a:srgbClr val="C0392B"/>
    </a:accent5>
    <a:accent6>
      <a:srgbClr val="2C3F50"/>
    </a:accent6>
    <a:hlink>
      <a:srgbClr val="2980B9"/>
    </a:hlink>
    <a:folHlink>
      <a:srgbClr val="BFBFBF"/>
    </a:folHlink>
  </a:clrScheme>
</a:themeOverride>
</file>

<file path=ppt/theme/themeOverride6.xml><?xml version="1.0" encoding="utf-8"?>
<a:themeOverride xmlns:a="http://schemas.openxmlformats.org/drawingml/2006/main">
  <a:clrScheme name="Office">
    <a:dk1>
      <a:srgbClr val="000000"/>
    </a:dk1>
    <a:lt1>
      <a:srgbClr val="FFFFFF"/>
    </a:lt1>
    <a:dk2>
      <a:srgbClr val="778495"/>
    </a:dk2>
    <a:lt2>
      <a:srgbClr val="F0F0F0"/>
    </a:lt2>
    <a:accent1>
      <a:srgbClr val="2980B9"/>
    </a:accent1>
    <a:accent2>
      <a:srgbClr val="16A085"/>
    </a:accent2>
    <a:accent3>
      <a:srgbClr val="9BBB59"/>
    </a:accent3>
    <a:accent4>
      <a:srgbClr val="F39C12"/>
    </a:accent4>
    <a:accent5>
      <a:srgbClr val="C0392B"/>
    </a:accent5>
    <a:accent6>
      <a:srgbClr val="2C3F50"/>
    </a:accent6>
    <a:hlink>
      <a:srgbClr val="2980B9"/>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607</TotalTime>
  <Words>6286</Words>
  <Application>Microsoft Office PowerPoint</Application>
  <PresentationFormat>自定义</PresentationFormat>
  <Paragraphs>686</Paragraphs>
  <Slides>38</Slides>
  <Notes>38</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38</vt:i4>
      </vt:variant>
    </vt:vector>
  </HeadingPairs>
  <TitlesOfParts>
    <vt:vector size="40" baseType="lpstr">
      <vt:lpstr>第一PPT，www.1ppt.com</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dc:title>
  <dc:creator>第一PPT</dc:creator>
  <cp:keywords>www.1ppt.com</cp:keywords>
  <dc:description>www.1ppt.com</dc:description>
  <cp:lastModifiedBy>微软用户</cp:lastModifiedBy>
  <cp:revision>210</cp:revision>
  <dcterms:created xsi:type="dcterms:W3CDTF">2017-05-13T03:05:00Z</dcterms:created>
  <dcterms:modified xsi:type="dcterms:W3CDTF">2022-01-18T09:40:13Z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