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949" r:id="rId3"/>
    <p:sldId id="257" r:id="rId4"/>
    <p:sldId id="258" r:id="rId5"/>
    <p:sldId id="906" r:id="rId6"/>
    <p:sldId id="905" r:id="rId7"/>
    <p:sldId id="898" r:id="rId8"/>
    <p:sldId id="899" r:id="rId9"/>
    <p:sldId id="901" r:id="rId10"/>
    <p:sldId id="900" r:id="rId11"/>
    <p:sldId id="902" r:id="rId12"/>
    <p:sldId id="903" r:id="rId13"/>
    <p:sldId id="635" r:id="rId14"/>
    <p:sldId id="636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753" r:id="rId23"/>
    <p:sldId id="598" r:id="rId24"/>
    <p:sldId id="600" r:id="rId25"/>
    <p:sldId id="601" r:id="rId26"/>
    <p:sldId id="907" r:id="rId27"/>
    <p:sldId id="603" r:id="rId28"/>
    <p:sldId id="604" r:id="rId29"/>
    <p:sldId id="947" r:id="rId30"/>
    <p:sldId id="605" r:id="rId31"/>
    <p:sldId id="932" r:id="rId32"/>
    <p:sldId id="933" r:id="rId33"/>
    <p:sldId id="934" r:id="rId34"/>
    <p:sldId id="935" r:id="rId35"/>
    <p:sldId id="608" r:id="rId36"/>
    <p:sldId id="609" r:id="rId37"/>
    <p:sldId id="610" r:id="rId38"/>
    <p:sldId id="611" r:id="rId39"/>
    <p:sldId id="612" r:id="rId40"/>
    <p:sldId id="897" r:id="rId41"/>
    <p:sldId id="908" r:id="rId42"/>
    <p:sldId id="909" r:id="rId43"/>
    <p:sldId id="945" r:id="rId44"/>
    <p:sldId id="910" r:id="rId45"/>
    <p:sldId id="913" r:id="rId46"/>
    <p:sldId id="617" r:id="rId47"/>
    <p:sldId id="914" r:id="rId48"/>
    <p:sldId id="917" r:id="rId49"/>
    <p:sldId id="915" r:id="rId50"/>
    <p:sldId id="916" r:id="rId51"/>
    <p:sldId id="919" r:id="rId52"/>
    <p:sldId id="920" r:id="rId53"/>
    <p:sldId id="946" r:id="rId54"/>
    <p:sldId id="922" r:id="rId55"/>
    <p:sldId id="923" r:id="rId56"/>
    <p:sldId id="924" r:id="rId57"/>
    <p:sldId id="950" r:id="rId58"/>
    <p:sldId id="948" r:id="rId59"/>
    <p:sldId id="927" r:id="rId60"/>
    <p:sldId id="928" r:id="rId61"/>
    <p:sldId id="929" r:id="rId62"/>
    <p:sldId id="930" r:id="rId63"/>
    <p:sldId id="931" r:id="rId64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4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-2467" y="-1090"/>
      </p:cViewPr>
      <p:guideLst>
        <p:guide orient="horz" pos="2339"/>
        <p:guide orient="horz" pos="727"/>
        <p:guide orient="horz" pos="4096"/>
        <p:guide pos="3794"/>
        <p:guide pos="392"/>
        <p:guide pos="73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8B55B-ABDE-43C3-877A-143DBBD2E23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82A030-30B3-44E4-A871-21EB12C2A3C0}">
      <dgm:prSet/>
      <dgm:spPr/>
      <dgm:t>
        <a:bodyPr/>
        <a:lstStyle/>
        <a:p>
          <a:pPr rtl="0"/>
          <a:r>
            <a:rPr lang="zh-CN" smtClean="0"/>
            <a:t>等值连接</a:t>
          </a:r>
          <a:endParaRPr lang="zh-CN"/>
        </a:p>
      </dgm:t>
    </dgm:pt>
    <dgm:pt modelId="{18C6BCCE-AC08-4C7B-81B3-C0BB4080557C}" type="parTrans" cxnId="{9A6244B5-41BA-4554-8C6A-AD84E7DF6BD0}">
      <dgm:prSet/>
      <dgm:spPr/>
      <dgm:t>
        <a:bodyPr/>
        <a:lstStyle/>
        <a:p>
          <a:endParaRPr lang="zh-CN" altLang="en-US"/>
        </a:p>
      </dgm:t>
    </dgm:pt>
    <dgm:pt modelId="{7EBF3E6F-9C65-49F8-9E1F-0B3F71C0B762}" type="sibTrans" cxnId="{9A6244B5-41BA-4554-8C6A-AD84E7DF6BD0}">
      <dgm:prSet/>
      <dgm:spPr/>
      <dgm:t>
        <a:bodyPr/>
        <a:lstStyle/>
        <a:p>
          <a:endParaRPr lang="zh-CN" altLang="en-US"/>
        </a:p>
      </dgm:t>
    </dgm:pt>
    <dgm:pt modelId="{402EAF22-AF98-44A2-8DC6-08B9C0293828}">
      <dgm:prSet custT="1"/>
      <dgm:spPr/>
      <dgm:t>
        <a:bodyPr/>
        <a:lstStyle/>
        <a:p>
          <a:pPr rtl="0"/>
          <a:r>
            <a:rPr lang="zh-CN" altLang="en-US" sz="2400" dirty="0" smtClean="0"/>
            <a:t>等值连接存在冗余列，等值连接时，只有参与连接的两个表同时满足给定条件的数据记录才能输出。</a:t>
          </a:r>
          <a:endParaRPr lang="zh-CN" altLang="en-US" sz="2400" dirty="0"/>
        </a:p>
      </dgm:t>
    </dgm:pt>
    <dgm:pt modelId="{3BC4B175-994E-4800-A061-11EA6D4E5F16}" type="parTrans" cxnId="{36B59706-752A-4DE6-9209-660D26FA8197}">
      <dgm:prSet/>
      <dgm:spPr/>
      <dgm:t>
        <a:bodyPr/>
        <a:lstStyle/>
        <a:p>
          <a:endParaRPr lang="zh-CN" altLang="en-US"/>
        </a:p>
      </dgm:t>
    </dgm:pt>
    <dgm:pt modelId="{E87F091D-CD8B-4884-9637-3C4BEE8A0681}" type="sibTrans" cxnId="{36B59706-752A-4DE6-9209-660D26FA8197}">
      <dgm:prSet/>
      <dgm:spPr/>
      <dgm:t>
        <a:bodyPr/>
        <a:lstStyle/>
        <a:p>
          <a:endParaRPr lang="zh-CN" altLang="en-US"/>
        </a:p>
      </dgm:t>
    </dgm:pt>
    <dgm:pt modelId="{B0C28CCE-D707-473D-BEC2-0A4B0462827F}">
      <dgm:prSet/>
      <dgm:spPr/>
      <dgm:t>
        <a:bodyPr/>
        <a:lstStyle/>
        <a:p>
          <a:pPr rtl="0"/>
          <a:r>
            <a:rPr lang="zh-CN" altLang="en-US" dirty="0" smtClean="0"/>
            <a:t>自然</a:t>
          </a:r>
          <a:r>
            <a:rPr lang="zh-CN" dirty="0" smtClean="0"/>
            <a:t>连接</a:t>
          </a:r>
          <a:endParaRPr lang="zh-CN" dirty="0"/>
        </a:p>
      </dgm:t>
    </dgm:pt>
    <dgm:pt modelId="{69B737D6-623A-4B62-9ABE-07D49B4DAD48}" type="parTrans" cxnId="{271FD259-DE89-4E6A-8D9F-85CAB8B07897}">
      <dgm:prSet/>
      <dgm:spPr/>
      <dgm:t>
        <a:bodyPr/>
        <a:lstStyle/>
        <a:p>
          <a:endParaRPr lang="zh-CN" altLang="en-US"/>
        </a:p>
      </dgm:t>
    </dgm:pt>
    <dgm:pt modelId="{EB11710C-74BF-4F60-99B1-410D9A3EC816}" type="sibTrans" cxnId="{271FD259-DE89-4E6A-8D9F-85CAB8B07897}">
      <dgm:prSet/>
      <dgm:spPr/>
      <dgm:t>
        <a:bodyPr/>
        <a:lstStyle/>
        <a:p>
          <a:endParaRPr lang="zh-CN" altLang="en-US"/>
        </a:p>
      </dgm:t>
    </dgm:pt>
    <dgm:pt modelId="{2259491B-901B-4C12-9F48-4959FA6CE6B4}">
      <dgm:prSet custT="1"/>
      <dgm:spPr/>
      <dgm:t>
        <a:bodyPr/>
        <a:lstStyle/>
        <a:p>
          <a:pPr rtl="0"/>
          <a:r>
            <a:rPr lang="zh-CN" altLang="en-US" sz="2400" dirty="0" smtClean="0"/>
            <a:t>特殊的等值连接，去掉重复属性的等值连接就是自然连接，自然连接不存在冗余列，在不引起混淆的情况下，内连接就是指自然连接。</a:t>
          </a:r>
          <a:endParaRPr lang="zh-CN" altLang="en-US" sz="2400" dirty="0"/>
        </a:p>
      </dgm:t>
    </dgm:pt>
    <dgm:pt modelId="{98A2E354-9A10-4C2F-9DD3-297084FD4FAB}" type="parTrans" cxnId="{EA3E4AE0-258D-4158-92A8-94A5B86F1D3C}">
      <dgm:prSet/>
      <dgm:spPr/>
      <dgm:t>
        <a:bodyPr/>
        <a:lstStyle/>
        <a:p>
          <a:endParaRPr lang="zh-CN" altLang="en-US"/>
        </a:p>
      </dgm:t>
    </dgm:pt>
    <dgm:pt modelId="{BEFAA910-DA0A-4733-94AB-3D3CF9A23585}" type="sibTrans" cxnId="{EA3E4AE0-258D-4158-92A8-94A5B86F1D3C}">
      <dgm:prSet/>
      <dgm:spPr/>
      <dgm:t>
        <a:bodyPr/>
        <a:lstStyle/>
        <a:p>
          <a:endParaRPr lang="zh-CN" altLang="en-US"/>
        </a:p>
      </dgm:t>
    </dgm:pt>
    <dgm:pt modelId="{EDD15B9D-CDB5-44BD-AB68-0B5D172CD3EF}">
      <dgm:prSet/>
      <dgm:spPr/>
      <dgm:t>
        <a:bodyPr/>
        <a:lstStyle/>
        <a:p>
          <a:pPr rtl="0"/>
          <a:r>
            <a:rPr lang="zh-CN" dirty="0" smtClean="0"/>
            <a:t>自连接</a:t>
          </a:r>
          <a:endParaRPr lang="zh-CN" dirty="0"/>
        </a:p>
      </dgm:t>
    </dgm:pt>
    <dgm:pt modelId="{D6EA7662-9106-4185-B808-05D07614C5CE}" type="parTrans" cxnId="{D0984923-DEF1-4E24-B1AD-4CA1729D198B}">
      <dgm:prSet/>
      <dgm:spPr/>
      <dgm:t>
        <a:bodyPr/>
        <a:lstStyle/>
        <a:p>
          <a:endParaRPr lang="zh-CN" altLang="en-US"/>
        </a:p>
      </dgm:t>
    </dgm:pt>
    <dgm:pt modelId="{E4BAA85B-1B83-4001-862D-3D7D3658DBFE}" type="sibTrans" cxnId="{D0984923-DEF1-4E24-B1AD-4CA1729D198B}">
      <dgm:prSet/>
      <dgm:spPr/>
      <dgm:t>
        <a:bodyPr/>
        <a:lstStyle/>
        <a:p>
          <a:endParaRPr lang="zh-CN" altLang="en-US"/>
        </a:p>
      </dgm:t>
    </dgm:pt>
    <dgm:pt modelId="{F46FB900-EBBF-400E-A0BC-0DE9B4C4C663}">
      <dgm:prSet custT="1"/>
      <dgm:spPr/>
      <dgm:t>
        <a:bodyPr/>
        <a:lstStyle/>
        <a:p>
          <a:pPr rtl="0"/>
          <a:r>
            <a:rPr lang="zh-CN" altLang="en-US" sz="2400" dirty="0" smtClean="0"/>
            <a:t>同一个表的两个副本之间的连接，由于两个副本同表名和同属性名，因此必须给表定义两个别名，使之在逻辑上成为两个表。</a:t>
          </a:r>
          <a:endParaRPr lang="zh-CN" altLang="en-US" sz="2400" dirty="0"/>
        </a:p>
      </dgm:t>
    </dgm:pt>
    <dgm:pt modelId="{8DA4151E-5715-4888-8938-566DA8F42CF4}" type="parTrans" cxnId="{424BBAB9-E1D4-4E9F-92AC-4DE9167CF645}">
      <dgm:prSet/>
      <dgm:spPr/>
      <dgm:t>
        <a:bodyPr/>
        <a:lstStyle/>
        <a:p>
          <a:endParaRPr lang="zh-CN" altLang="en-US"/>
        </a:p>
      </dgm:t>
    </dgm:pt>
    <dgm:pt modelId="{CE52753C-E7D2-4C0F-A308-F7F968969073}" type="sibTrans" cxnId="{424BBAB9-E1D4-4E9F-92AC-4DE9167CF645}">
      <dgm:prSet/>
      <dgm:spPr/>
      <dgm:t>
        <a:bodyPr/>
        <a:lstStyle/>
        <a:p>
          <a:endParaRPr lang="zh-CN" altLang="en-US"/>
        </a:p>
      </dgm:t>
    </dgm:pt>
    <dgm:pt modelId="{BAAC4D26-E843-44FE-AEDB-0FBFDBED1B9B}" type="pres">
      <dgm:prSet presAssocID="{F0E8B55B-ABDE-43C3-877A-143DBBD2E23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649F13-6696-4419-A316-90ED5016988F}" type="pres">
      <dgm:prSet presAssocID="{2682A030-30B3-44E4-A871-21EB12C2A3C0}" presName="composite" presStyleCnt="0"/>
      <dgm:spPr/>
    </dgm:pt>
    <dgm:pt modelId="{2C4E5123-612F-4BAE-A6EA-D46450BFF799}" type="pres">
      <dgm:prSet presAssocID="{2682A030-30B3-44E4-A871-21EB12C2A3C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37461-34B7-4CDE-A036-AF1964FB2360}" type="pres">
      <dgm:prSet presAssocID="{2682A030-30B3-44E4-A871-21EB12C2A3C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12906-2B17-4381-836B-FC10E93287C4}" type="pres">
      <dgm:prSet presAssocID="{7EBF3E6F-9C65-49F8-9E1F-0B3F71C0B762}" presName="sp" presStyleCnt="0"/>
      <dgm:spPr/>
    </dgm:pt>
    <dgm:pt modelId="{54CE5F5C-2204-4A12-8272-121E4CD1271D}" type="pres">
      <dgm:prSet presAssocID="{B0C28CCE-D707-473D-BEC2-0A4B0462827F}" presName="composite" presStyleCnt="0"/>
      <dgm:spPr/>
    </dgm:pt>
    <dgm:pt modelId="{661CBD17-EE18-4391-9D34-65D17704763B}" type="pres">
      <dgm:prSet presAssocID="{B0C28CCE-D707-473D-BEC2-0A4B0462827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2D3A6-8904-4EA0-A8DC-40A0B09F8F82}" type="pres">
      <dgm:prSet presAssocID="{B0C28CCE-D707-473D-BEC2-0A4B0462827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322D00-A865-4107-9FD9-2EA22724BEB6}" type="pres">
      <dgm:prSet presAssocID="{EB11710C-74BF-4F60-99B1-410D9A3EC816}" presName="sp" presStyleCnt="0"/>
      <dgm:spPr/>
    </dgm:pt>
    <dgm:pt modelId="{343B57FD-9D96-438A-A84B-F2546FC363C6}" type="pres">
      <dgm:prSet presAssocID="{EDD15B9D-CDB5-44BD-AB68-0B5D172CD3EF}" presName="composite" presStyleCnt="0"/>
      <dgm:spPr/>
    </dgm:pt>
    <dgm:pt modelId="{77CCDC9E-A115-4C50-B4B9-D7AF3D2A1CCE}" type="pres">
      <dgm:prSet presAssocID="{EDD15B9D-CDB5-44BD-AB68-0B5D172CD3E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A2A26-DFFD-4D4D-A460-1629AB7FB1DD}" type="pres">
      <dgm:prSet presAssocID="{EDD15B9D-CDB5-44BD-AB68-0B5D172CD3E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3E4AE0-258D-4158-92A8-94A5B86F1D3C}" srcId="{B0C28CCE-D707-473D-BEC2-0A4B0462827F}" destId="{2259491B-901B-4C12-9F48-4959FA6CE6B4}" srcOrd="0" destOrd="0" parTransId="{98A2E354-9A10-4C2F-9DD3-297084FD4FAB}" sibTransId="{BEFAA910-DA0A-4733-94AB-3D3CF9A23585}"/>
    <dgm:cxn modelId="{20B98704-CC42-4E5F-B5C1-C14DFC21C2EE}" type="presOf" srcId="{B0C28CCE-D707-473D-BEC2-0A4B0462827F}" destId="{661CBD17-EE18-4391-9D34-65D17704763B}" srcOrd="0" destOrd="0" presId="urn:microsoft.com/office/officeart/2005/8/layout/chevron2"/>
    <dgm:cxn modelId="{0EB508B5-1B03-4A92-8F2C-E08039EAE59E}" type="presOf" srcId="{402EAF22-AF98-44A2-8DC6-08B9C0293828}" destId="{35037461-34B7-4CDE-A036-AF1964FB2360}" srcOrd="0" destOrd="0" presId="urn:microsoft.com/office/officeart/2005/8/layout/chevron2"/>
    <dgm:cxn modelId="{AB7CDD27-773B-4AFC-8026-DDDE497CF919}" type="presOf" srcId="{EDD15B9D-CDB5-44BD-AB68-0B5D172CD3EF}" destId="{77CCDC9E-A115-4C50-B4B9-D7AF3D2A1CCE}" srcOrd="0" destOrd="0" presId="urn:microsoft.com/office/officeart/2005/8/layout/chevron2"/>
    <dgm:cxn modelId="{424BBAB9-E1D4-4E9F-92AC-4DE9167CF645}" srcId="{EDD15B9D-CDB5-44BD-AB68-0B5D172CD3EF}" destId="{F46FB900-EBBF-400E-A0BC-0DE9B4C4C663}" srcOrd="0" destOrd="0" parTransId="{8DA4151E-5715-4888-8938-566DA8F42CF4}" sibTransId="{CE52753C-E7D2-4C0F-A308-F7F968969073}"/>
    <dgm:cxn modelId="{0DB4F79E-8D39-4A67-AD08-964805A27729}" type="presOf" srcId="{F46FB900-EBBF-400E-A0BC-0DE9B4C4C663}" destId="{6DDA2A26-DFFD-4D4D-A460-1629AB7FB1DD}" srcOrd="0" destOrd="0" presId="urn:microsoft.com/office/officeart/2005/8/layout/chevron2"/>
    <dgm:cxn modelId="{9A6244B5-41BA-4554-8C6A-AD84E7DF6BD0}" srcId="{F0E8B55B-ABDE-43C3-877A-143DBBD2E23A}" destId="{2682A030-30B3-44E4-A871-21EB12C2A3C0}" srcOrd="0" destOrd="0" parTransId="{18C6BCCE-AC08-4C7B-81B3-C0BB4080557C}" sibTransId="{7EBF3E6F-9C65-49F8-9E1F-0B3F71C0B762}"/>
    <dgm:cxn modelId="{40D6307B-EA06-4816-B92D-9A35BB64E474}" type="presOf" srcId="{2259491B-901B-4C12-9F48-4959FA6CE6B4}" destId="{7B22D3A6-8904-4EA0-A8DC-40A0B09F8F82}" srcOrd="0" destOrd="0" presId="urn:microsoft.com/office/officeart/2005/8/layout/chevron2"/>
    <dgm:cxn modelId="{D0C9B88B-A33A-412A-91BF-0E1618D6BE89}" type="presOf" srcId="{2682A030-30B3-44E4-A871-21EB12C2A3C0}" destId="{2C4E5123-612F-4BAE-A6EA-D46450BFF799}" srcOrd="0" destOrd="0" presId="urn:microsoft.com/office/officeart/2005/8/layout/chevron2"/>
    <dgm:cxn modelId="{9B79DEF2-E485-4AD7-B446-3C8E78573EC4}" type="presOf" srcId="{F0E8B55B-ABDE-43C3-877A-143DBBD2E23A}" destId="{BAAC4D26-E843-44FE-AEDB-0FBFDBED1B9B}" srcOrd="0" destOrd="0" presId="urn:microsoft.com/office/officeart/2005/8/layout/chevron2"/>
    <dgm:cxn modelId="{D0984923-DEF1-4E24-B1AD-4CA1729D198B}" srcId="{F0E8B55B-ABDE-43C3-877A-143DBBD2E23A}" destId="{EDD15B9D-CDB5-44BD-AB68-0B5D172CD3EF}" srcOrd="2" destOrd="0" parTransId="{D6EA7662-9106-4185-B808-05D07614C5CE}" sibTransId="{E4BAA85B-1B83-4001-862D-3D7D3658DBFE}"/>
    <dgm:cxn modelId="{36B59706-752A-4DE6-9209-660D26FA8197}" srcId="{2682A030-30B3-44E4-A871-21EB12C2A3C0}" destId="{402EAF22-AF98-44A2-8DC6-08B9C0293828}" srcOrd="0" destOrd="0" parTransId="{3BC4B175-994E-4800-A061-11EA6D4E5F16}" sibTransId="{E87F091D-CD8B-4884-9637-3C4BEE8A0681}"/>
    <dgm:cxn modelId="{271FD259-DE89-4E6A-8D9F-85CAB8B07897}" srcId="{F0E8B55B-ABDE-43C3-877A-143DBBD2E23A}" destId="{B0C28CCE-D707-473D-BEC2-0A4B0462827F}" srcOrd="1" destOrd="0" parTransId="{69B737D6-623A-4B62-9ABE-07D49B4DAD48}" sibTransId="{EB11710C-74BF-4F60-99B1-410D9A3EC816}"/>
    <dgm:cxn modelId="{F6538C95-29C1-47E2-BE50-8383E8BA3A53}" type="presParOf" srcId="{BAAC4D26-E843-44FE-AEDB-0FBFDBED1B9B}" destId="{18649F13-6696-4419-A316-90ED5016988F}" srcOrd="0" destOrd="0" presId="urn:microsoft.com/office/officeart/2005/8/layout/chevron2"/>
    <dgm:cxn modelId="{D6EE1581-1B14-410F-B079-233373F24513}" type="presParOf" srcId="{18649F13-6696-4419-A316-90ED5016988F}" destId="{2C4E5123-612F-4BAE-A6EA-D46450BFF799}" srcOrd="0" destOrd="0" presId="urn:microsoft.com/office/officeart/2005/8/layout/chevron2"/>
    <dgm:cxn modelId="{059DF0D8-E75B-42F7-9CBD-2F763D4369C6}" type="presParOf" srcId="{18649F13-6696-4419-A316-90ED5016988F}" destId="{35037461-34B7-4CDE-A036-AF1964FB2360}" srcOrd="1" destOrd="0" presId="urn:microsoft.com/office/officeart/2005/8/layout/chevron2"/>
    <dgm:cxn modelId="{9BCE0DD5-C599-4D72-B848-B16BE1174D28}" type="presParOf" srcId="{BAAC4D26-E843-44FE-AEDB-0FBFDBED1B9B}" destId="{FAD12906-2B17-4381-836B-FC10E93287C4}" srcOrd="1" destOrd="0" presId="urn:microsoft.com/office/officeart/2005/8/layout/chevron2"/>
    <dgm:cxn modelId="{88D4AFEC-A86B-4AC1-9268-38AA39C979ED}" type="presParOf" srcId="{BAAC4D26-E843-44FE-AEDB-0FBFDBED1B9B}" destId="{54CE5F5C-2204-4A12-8272-121E4CD1271D}" srcOrd="2" destOrd="0" presId="urn:microsoft.com/office/officeart/2005/8/layout/chevron2"/>
    <dgm:cxn modelId="{F1647479-C595-411D-ADE9-F348F7CB346F}" type="presParOf" srcId="{54CE5F5C-2204-4A12-8272-121E4CD1271D}" destId="{661CBD17-EE18-4391-9D34-65D17704763B}" srcOrd="0" destOrd="0" presId="urn:microsoft.com/office/officeart/2005/8/layout/chevron2"/>
    <dgm:cxn modelId="{254368FB-2C89-44BD-8310-2637868784DF}" type="presParOf" srcId="{54CE5F5C-2204-4A12-8272-121E4CD1271D}" destId="{7B22D3A6-8904-4EA0-A8DC-40A0B09F8F82}" srcOrd="1" destOrd="0" presId="urn:microsoft.com/office/officeart/2005/8/layout/chevron2"/>
    <dgm:cxn modelId="{A1AB7684-4C0F-413E-A619-1CCA20FDC629}" type="presParOf" srcId="{BAAC4D26-E843-44FE-AEDB-0FBFDBED1B9B}" destId="{F0322D00-A865-4107-9FD9-2EA22724BEB6}" srcOrd="3" destOrd="0" presId="urn:microsoft.com/office/officeart/2005/8/layout/chevron2"/>
    <dgm:cxn modelId="{AA74CE4A-6836-4F20-8322-2F579F8C83C3}" type="presParOf" srcId="{BAAC4D26-E843-44FE-AEDB-0FBFDBED1B9B}" destId="{343B57FD-9D96-438A-A84B-F2546FC363C6}" srcOrd="4" destOrd="0" presId="urn:microsoft.com/office/officeart/2005/8/layout/chevron2"/>
    <dgm:cxn modelId="{B651F76F-A4CC-49DE-86FF-68C7DB14B5B3}" type="presParOf" srcId="{343B57FD-9D96-438A-A84B-F2546FC363C6}" destId="{77CCDC9E-A115-4C50-B4B9-D7AF3D2A1CCE}" srcOrd="0" destOrd="0" presId="urn:microsoft.com/office/officeart/2005/8/layout/chevron2"/>
    <dgm:cxn modelId="{E0EC6296-B986-454E-9C31-02AD8E6450E7}" type="presParOf" srcId="{343B57FD-9D96-438A-A84B-F2546FC363C6}" destId="{6DDA2A26-DFFD-4D4D-A460-1629AB7FB1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A7ED6-417D-4206-8675-4AD82CFEF43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BD9442-F462-437E-AED6-43C5F2454523}">
      <dgm:prSet/>
      <dgm:spPr/>
      <dgm:t>
        <a:bodyPr/>
        <a:lstStyle/>
        <a:p>
          <a:pPr rtl="0"/>
          <a:r>
            <a:rPr lang="zh-CN" dirty="0" smtClean="0"/>
            <a:t>左连接</a:t>
          </a:r>
          <a:endParaRPr lang="zh-CN" dirty="0"/>
        </a:p>
      </dgm:t>
    </dgm:pt>
    <dgm:pt modelId="{8E5FAA3B-3D45-489A-AF9F-2CD551C4E4C7}" type="parTrans" cxnId="{5813BB88-1953-4952-AEBC-2EC73B47E665}">
      <dgm:prSet/>
      <dgm:spPr/>
      <dgm:t>
        <a:bodyPr/>
        <a:lstStyle/>
        <a:p>
          <a:endParaRPr lang="zh-CN" altLang="en-US"/>
        </a:p>
      </dgm:t>
    </dgm:pt>
    <dgm:pt modelId="{F415AF57-A840-4776-A1AE-8C36091E9515}" type="sibTrans" cxnId="{5813BB88-1953-4952-AEBC-2EC73B47E665}">
      <dgm:prSet/>
      <dgm:spPr/>
      <dgm:t>
        <a:bodyPr/>
        <a:lstStyle/>
        <a:p>
          <a:endParaRPr lang="zh-CN" altLang="en-US"/>
        </a:p>
      </dgm:t>
    </dgm:pt>
    <dgm:pt modelId="{6024512D-E6F1-426C-9990-A1BD1497C6FD}">
      <dgm:prSet custT="1"/>
      <dgm:spPr/>
      <dgm:t>
        <a:bodyPr/>
        <a:lstStyle/>
        <a:p>
          <a:pPr rtl="0"/>
          <a:r>
            <a:rPr lang="zh-CN" sz="2400" dirty="0" smtClean="0"/>
            <a:t>以左表为主表，右表为从表，查询结果集中包括左表中所有行，如果左表的某行连接列值在右表中没有找到匹配的行（连接列值），则结果集中的右表对应位置以</a:t>
          </a:r>
          <a:r>
            <a:rPr lang="en-US" sz="2400" dirty="0" smtClean="0"/>
            <a:t>NULL</a:t>
          </a:r>
          <a:r>
            <a:rPr lang="zh-CN" sz="2400" dirty="0" smtClean="0"/>
            <a:t>值显示。</a:t>
          </a:r>
          <a:endParaRPr lang="zh-CN" sz="2400" dirty="0"/>
        </a:p>
      </dgm:t>
    </dgm:pt>
    <dgm:pt modelId="{5E1BE1CD-8038-451D-AC94-1CFAA259523F}" type="parTrans" cxnId="{25188EE1-9FD2-4821-86B6-486711D0B014}">
      <dgm:prSet/>
      <dgm:spPr/>
      <dgm:t>
        <a:bodyPr/>
        <a:lstStyle/>
        <a:p>
          <a:endParaRPr lang="zh-CN" altLang="en-US"/>
        </a:p>
      </dgm:t>
    </dgm:pt>
    <dgm:pt modelId="{FC197F0D-02E7-42C3-9350-37067757AC5D}" type="sibTrans" cxnId="{25188EE1-9FD2-4821-86B6-486711D0B014}">
      <dgm:prSet/>
      <dgm:spPr/>
      <dgm:t>
        <a:bodyPr/>
        <a:lstStyle/>
        <a:p>
          <a:endParaRPr lang="zh-CN" altLang="en-US"/>
        </a:p>
      </dgm:t>
    </dgm:pt>
    <dgm:pt modelId="{39F42F6C-932F-4A9A-8891-036FCE420483}">
      <dgm:prSet/>
      <dgm:spPr/>
      <dgm:t>
        <a:bodyPr/>
        <a:lstStyle/>
        <a:p>
          <a:pPr rtl="0"/>
          <a:r>
            <a:rPr lang="zh-CN" smtClean="0"/>
            <a:t>右连接</a:t>
          </a:r>
          <a:endParaRPr lang="zh-CN"/>
        </a:p>
      </dgm:t>
    </dgm:pt>
    <dgm:pt modelId="{BE195E20-F1AE-47BA-A021-7735C96F14EA}" type="parTrans" cxnId="{8A17B9C8-18FA-4C72-A973-18B79D38D271}">
      <dgm:prSet/>
      <dgm:spPr/>
      <dgm:t>
        <a:bodyPr/>
        <a:lstStyle/>
        <a:p>
          <a:endParaRPr lang="zh-CN" altLang="en-US"/>
        </a:p>
      </dgm:t>
    </dgm:pt>
    <dgm:pt modelId="{210985B1-0947-460C-B2CE-811DAF9D26E3}" type="sibTrans" cxnId="{8A17B9C8-18FA-4C72-A973-18B79D38D271}">
      <dgm:prSet/>
      <dgm:spPr/>
      <dgm:t>
        <a:bodyPr/>
        <a:lstStyle/>
        <a:p>
          <a:endParaRPr lang="zh-CN" altLang="en-US"/>
        </a:p>
      </dgm:t>
    </dgm:pt>
    <dgm:pt modelId="{78203C41-6BA4-44A1-B5FA-DBABE7334E53}">
      <dgm:prSet custT="1"/>
      <dgm:spPr/>
      <dgm:t>
        <a:bodyPr/>
        <a:lstStyle/>
        <a:p>
          <a:pPr rtl="0"/>
          <a:r>
            <a:rPr lang="zh-CN" sz="2400" dirty="0" smtClean="0"/>
            <a:t>以右表为主表，左表为从表，查询结果集中包括右表中所有行，如果右表的某行连接列值在左表中没有找到相匹配的行（连接列值），则结果集中的左表对应位置以</a:t>
          </a:r>
          <a:r>
            <a:rPr lang="en-US" sz="2400" dirty="0" smtClean="0"/>
            <a:t>NULL</a:t>
          </a:r>
          <a:r>
            <a:rPr lang="zh-CN" sz="2400" dirty="0" smtClean="0"/>
            <a:t>值显示。</a:t>
          </a:r>
          <a:endParaRPr lang="zh-CN" sz="2400" dirty="0"/>
        </a:p>
      </dgm:t>
    </dgm:pt>
    <dgm:pt modelId="{AF9B0399-3A5F-4EE6-A8FE-86A5CD500155}" type="parTrans" cxnId="{CD9B9B98-AE72-499D-8882-1F2DBAC462AC}">
      <dgm:prSet/>
      <dgm:spPr/>
      <dgm:t>
        <a:bodyPr/>
        <a:lstStyle/>
        <a:p>
          <a:endParaRPr lang="zh-CN" altLang="en-US"/>
        </a:p>
      </dgm:t>
    </dgm:pt>
    <dgm:pt modelId="{09A9E905-6FAB-4073-B60B-EB7562BE4077}" type="sibTrans" cxnId="{CD9B9B98-AE72-499D-8882-1F2DBAC462AC}">
      <dgm:prSet/>
      <dgm:spPr/>
      <dgm:t>
        <a:bodyPr/>
        <a:lstStyle/>
        <a:p>
          <a:endParaRPr lang="zh-CN" altLang="en-US"/>
        </a:p>
      </dgm:t>
    </dgm:pt>
    <dgm:pt modelId="{BD6D8AAE-04A5-4956-85F1-FB898A717697}">
      <dgm:prSet/>
      <dgm:spPr/>
      <dgm:t>
        <a:bodyPr/>
        <a:lstStyle/>
        <a:p>
          <a:pPr rtl="0"/>
          <a:r>
            <a:rPr lang="zh-CN" smtClean="0"/>
            <a:t>全连接</a:t>
          </a:r>
          <a:endParaRPr lang="zh-CN"/>
        </a:p>
      </dgm:t>
    </dgm:pt>
    <dgm:pt modelId="{F41C77A2-EE65-4C97-98CE-1CE9F49B5CBB}" type="parTrans" cxnId="{98421860-A69B-4A6B-A662-664ADD20D857}">
      <dgm:prSet/>
      <dgm:spPr/>
      <dgm:t>
        <a:bodyPr/>
        <a:lstStyle/>
        <a:p>
          <a:endParaRPr lang="zh-CN" altLang="en-US"/>
        </a:p>
      </dgm:t>
    </dgm:pt>
    <dgm:pt modelId="{6FADEB1B-26ED-4F8B-8F77-641387DB2539}" type="sibTrans" cxnId="{98421860-A69B-4A6B-A662-664ADD20D857}">
      <dgm:prSet/>
      <dgm:spPr/>
      <dgm:t>
        <a:bodyPr/>
        <a:lstStyle/>
        <a:p>
          <a:endParaRPr lang="zh-CN" altLang="en-US"/>
        </a:p>
      </dgm:t>
    </dgm:pt>
    <dgm:pt modelId="{112B9B61-D124-4B6D-91D5-7B351269DF46}">
      <dgm:prSet/>
      <dgm:spPr/>
      <dgm:t>
        <a:bodyPr/>
        <a:lstStyle/>
        <a:p>
          <a:pPr rtl="0"/>
          <a:r>
            <a:rPr lang="zh-CN" dirty="0" smtClean="0"/>
            <a:t>先以左表为主表，右表为从表，执行左连接；再以右表为主表，左表为从表，执行右连接；然后去掉重复的行。</a:t>
          </a:r>
          <a:endParaRPr lang="zh-CN" dirty="0"/>
        </a:p>
      </dgm:t>
    </dgm:pt>
    <dgm:pt modelId="{005F7FD2-0610-4BE1-ADA6-B623B0E6EC6A}" type="parTrans" cxnId="{1C3A066B-496F-4423-B383-85EBD36C2166}">
      <dgm:prSet/>
      <dgm:spPr/>
      <dgm:t>
        <a:bodyPr/>
        <a:lstStyle/>
        <a:p>
          <a:endParaRPr lang="zh-CN" altLang="en-US"/>
        </a:p>
      </dgm:t>
    </dgm:pt>
    <dgm:pt modelId="{442E35E8-BF41-4ECB-B322-A9EAB4617A68}" type="sibTrans" cxnId="{1C3A066B-496F-4423-B383-85EBD36C2166}">
      <dgm:prSet/>
      <dgm:spPr/>
      <dgm:t>
        <a:bodyPr/>
        <a:lstStyle/>
        <a:p>
          <a:endParaRPr lang="zh-CN" altLang="en-US"/>
        </a:p>
      </dgm:t>
    </dgm:pt>
    <dgm:pt modelId="{3BBA0926-67DE-46BD-B3F6-E4BD250999FD}" type="pres">
      <dgm:prSet presAssocID="{1D0A7ED6-417D-4206-8675-4AD82CFEF4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484C63-A6B2-4F79-BB6C-61F48A49CD4E}" type="pres">
      <dgm:prSet presAssocID="{1EBD9442-F462-437E-AED6-43C5F2454523}" presName="composite" presStyleCnt="0"/>
      <dgm:spPr/>
    </dgm:pt>
    <dgm:pt modelId="{A2C02864-48D1-4D8D-BDE3-13D81C5D7944}" type="pres">
      <dgm:prSet presAssocID="{1EBD9442-F462-437E-AED6-43C5F245452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D59AAD-04AD-42FD-9006-881A45F04631}" type="pres">
      <dgm:prSet presAssocID="{1EBD9442-F462-437E-AED6-43C5F2454523}" presName="descendantText" presStyleLbl="alignAcc1" presStyleIdx="0" presStyleCnt="3" custScaleY="141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5C49F0-9A8D-40E8-A92D-397754F7BED0}" type="pres">
      <dgm:prSet presAssocID="{F415AF57-A840-4776-A1AE-8C36091E9515}" presName="sp" presStyleCnt="0"/>
      <dgm:spPr/>
    </dgm:pt>
    <dgm:pt modelId="{F84C5F76-448D-47BB-AEAF-DA11CE338E0B}" type="pres">
      <dgm:prSet presAssocID="{39F42F6C-932F-4A9A-8891-036FCE420483}" presName="composite" presStyleCnt="0"/>
      <dgm:spPr/>
    </dgm:pt>
    <dgm:pt modelId="{62E9061D-064D-4DDC-A4BF-7D91B6E14D1A}" type="pres">
      <dgm:prSet presAssocID="{39F42F6C-932F-4A9A-8891-036FCE42048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9BAAE-0A97-4C6C-B682-5CC0AC831B07}" type="pres">
      <dgm:prSet presAssocID="{39F42F6C-932F-4A9A-8891-036FCE420483}" presName="descendantText" presStyleLbl="alignAcc1" presStyleIdx="1" presStyleCnt="3" custScaleY="1361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165F8-0776-4FF4-A613-1433DEFE1C97}" type="pres">
      <dgm:prSet presAssocID="{210985B1-0947-460C-B2CE-811DAF9D26E3}" presName="sp" presStyleCnt="0"/>
      <dgm:spPr/>
    </dgm:pt>
    <dgm:pt modelId="{51788313-9E01-43D6-BB17-B249AA2278B1}" type="pres">
      <dgm:prSet presAssocID="{BD6D8AAE-04A5-4956-85F1-FB898A717697}" presName="composite" presStyleCnt="0"/>
      <dgm:spPr/>
    </dgm:pt>
    <dgm:pt modelId="{CDC9B171-B4E9-4347-B9CC-B5DD5EA9656B}" type="pres">
      <dgm:prSet presAssocID="{BD6D8AAE-04A5-4956-85F1-FB898A71769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97805B-E11E-45F6-B146-31A54AC4240A}" type="pres">
      <dgm:prSet presAssocID="{BD6D8AAE-04A5-4956-85F1-FB898A71769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8B0E55-FA91-4DAA-B6D5-C3B1A673807E}" type="presOf" srcId="{1D0A7ED6-417D-4206-8675-4AD82CFEF432}" destId="{3BBA0926-67DE-46BD-B3F6-E4BD250999FD}" srcOrd="0" destOrd="0" presId="urn:microsoft.com/office/officeart/2005/8/layout/chevron2"/>
    <dgm:cxn modelId="{8E59EF6B-3776-4CD1-B218-C2F33A546DB3}" type="presOf" srcId="{6024512D-E6F1-426C-9990-A1BD1497C6FD}" destId="{02D59AAD-04AD-42FD-9006-881A45F04631}" srcOrd="0" destOrd="0" presId="urn:microsoft.com/office/officeart/2005/8/layout/chevron2"/>
    <dgm:cxn modelId="{2188564D-1D90-4A7D-B4C6-A2CCBFFAAB6F}" type="presOf" srcId="{1EBD9442-F462-437E-AED6-43C5F2454523}" destId="{A2C02864-48D1-4D8D-BDE3-13D81C5D7944}" srcOrd="0" destOrd="0" presId="urn:microsoft.com/office/officeart/2005/8/layout/chevron2"/>
    <dgm:cxn modelId="{1C3A066B-496F-4423-B383-85EBD36C2166}" srcId="{BD6D8AAE-04A5-4956-85F1-FB898A717697}" destId="{112B9B61-D124-4B6D-91D5-7B351269DF46}" srcOrd="0" destOrd="0" parTransId="{005F7FD2-0610-4BE1-ADA6-B623B0E6EC6A}" sibTransId="{442E35E8-BF41-4ECB-B322-A9EAB4617A68}"/>
    <dgm:cxn modelId="{8A17B9C8-18FA-4C72-A973-18B79D38D271}" srcId="{1D0A7ED6-417D-4206-8675-4AD82CFEF432}" destId="{39F42F6C-932F-4A9A-8891-036FCE420483}" srcOrd="1" destOrd="0" parTransId="{BE195E20-F1AE-47BA-A021-7735C96F14EA}" sibTransId="{210985B1-0947-460C-B2CE-811DAF9D26E3}"/>
    <dgm:cxn modelId="{603799EA-9423-408C-BDE0-C69FA2F064C7}" type="presOf" srcId="{78203C41-6BA4-44A1-B5FA-DBABE7334E53}" destId="{06E9BAAE-0A97-4C6C-B682-5CC0AC831B07}" srcOrd="0" destOrd="0" presId="urn:microsoft.com/office/officeart/2005/8/layout/chevron2"/>
    <dgm:cxn modelId="{3CE86A5B-1088-4F18-A79A-1ECBFB7E5DBD}" type="presOf" srcId="{112B9B61-D124-4B6D-91D5-7B351269DF46}" destId="{3597805B-E11E-45F6-B146-31A54AC4240A}" srcOrd="0" destOrd="0" presId="urn:microsoft.com/office/officeart/2005/8/layout/chevron2"/>
    <dgm:cxn modelId="{CD9B9B98-AE72-499D-8882-1F2DBAC462AC}" srcId="{39F42F6C-932F-4A9A-8891-036FCE420483}" destId="{78203C41-6BA4-44A1-B5FA-DBABE7334E53}" srcOrd="0" destOrd="0" parTransId="{AF9B0399-3A5F-4EE6-A8FE-86A5CD500155}" sibTransId="{09A9E905-6FAB-4073-B60B-EB7562BE4077}"/>
    <dgm:cxn modelId="{4CF2960F-932D-4609-9DC6-6339A1EB1B94}" type="presOf" srcId="{39F42F6C-932F-4A9A-8891-036FCE420483}" destId="{62E9061D-064D-4DDC-A4BF-7D91B6E14D1A}" srcOrd="0" destOrd="0" presId="urn:microsoft.com/office/officeart/2005/8/layout/chevron2"/>
    <dgm:cxn modelId="{5813BB88-1953-4952-AEBC-2EC73B47E665}" srcId="{1D0A7ED6-417D-4206-8675-4AD82CFEF432}" destId="{1EBD9442-F462-437E-AED6-43C5F2454523}" srcOrd="0" destOrd="0" parTransId="{8E5FAA3B-3D45-489A-AF9F-2CD551C4E4C7}" sibTransId="{F415AF57-A840-4776-A1AE-8C36091E9515}"/>
    <dgm:cxn modelId="{230513A4-7D25-40C5-9EF2-02685207108F}" type="presOf" srcId="{BD6D8AAE-04A5-4956-85F1-FB898A717697}" destId="{CDC9B171-B4E9-4347-B9CC-B5DD5EA9656B}" srcOrd="0" destOrd="0" presId="urn:microsoft.com/office/officeart/2005/8/layout/chevron2"/>
    <dgm:cxn modelId="{25188EE1-9FD2-4821-86B6-486711D0B014}" srcId="{1EBD9442-F462-437E-AED6-43C5F2454523}" destId="{6024512D-E6F1-426C-9990-A1BD1497C6FD}" srcOrd="0" destOrd="0" parTransId="{5E1BE1CD-8038-451D-AC94-1CFAA259523F}" sibTransId="{FC197F0D-02E7-42C3-9350-37067757AC5D}"/>
    <dgm:cxn modelId="{98421860-A69B-4A6B-A662-664ADD20D857}" srcId="{1D0A7ED6-417D-4206-8675-4AD82CFEF432}" destId="{BD6D8AAE-04A5-4956-85F1-FB898A717697}" srcOrd="2" destOrd="0" parTransId="{F41C77A2-EE65-4C97-98CE-1CE9F49B5CBB}" sibTransId="{6FADEB1B-26ED-4F8B-8F77-641387DB2539}"/>
    <dgm:cxn modelId="{853B88D3-2A09-4522-8772-CB213301BEF4}" type="presParOf" srcId="{3BBA0926-67DE-46BD-B3F6-E4BD250999FD}" destId="{36484C63-A6B2-4F79-BB6C-61F48A49CD4E}" srcOrd="0" destOrd="0" presId="urn:microsoft.com/office/officeart/2005/8/layout/chevron2"/>
    <dgm:cxn modelId="{0165CC2F-C3A4-4A5E-B8B8-5627295D0179}" type="presParOf" srcId="{36484C63-A6B2-4F79-BB6C-61F48A49CD4E}" destId="{A2C02864-48D1-4D8D-BDE3-13D81C5D7944}" srcOrd="0" destOrd="0" presId="urn:microsoft.com/office/officeart/2005/8/layout/chevron2"/>
    <dgm:cxn modelId="{387D7873-0B90-41F4-B769-0C06C2AD461D}" type="presParOf" srcId="{36484C63-A6B2-4F79-BB6C-61F48A49CD4E}" destId="{02D59AAD-04AD-42FD-9006-881A45F04631}" srcOrd="1" destOrd="0" presId="urn:microsoft.com/office/officeart/2005/8/layout/chevron2"/>
    <dgm:cxn modelId="{FF075617-140C-4A25-90E0-B49A2BB3D7AC}" type="presParOf" srcId="{3BBA0926-67DE-46BD-B3F6-E4BD250999FD}" destId="{4F5C49F0-9A8D-40E8-A92D-397754F7BED0}" srcOrd="1" destOrd="0" presId="urn:microsoft.com/office/officeart/2005/8/layout/chevron2"/>
    <dgm:cxn modelId="{F071A2A6-0B43-4494-B80B-F0E1CF147C42}" type="presParOf" srcId="{3BBA0926-67DE-46BD-B3F6-E4BD250999FD}" destId="{F84C5F76-448D-47BB-AEAF-DA11CE338E0B}" srcOrd="2" destOrd="0" presId="urn:microsoft.com/office/officeart/2005/8/layout/chevron2"/>
    <dgm:cxn modelId="{99B0411C-72CD-4309-8BC2-E44F2542334D}" type="presParOf" srcId="{F84C5F76-448D-47BB-AEAF-DA11CE338E0B}" destId="{62E9061D-064D-4DDC-A4BF-7D91B6E14D1A}" srcOrd="0" destOrd="0" presId="urn:microsoft.com/office/officeart/2005/8/layout/chevron2"/>
    <dgm:cxn modelId="{CE9929C0-AF45-4D58-A5BD-536BE288F5AB}" type="presParOf" srcId="{F84C5F76-448D-47BB-AEAF-DA11CE338E0B}" destId="{06E9BAAE-0A97-4C6C-B682-5CC0AC831B07}" srcOrd="1" destOrd="0" presId="urn:microsoft.com/office/officeart/2005/8/layout/chevron2"/>
    <dgm:cxn modelId="{9831A0BF-3459-43E9-B594-260F276AA94A}" type="presParOf" srcId="{3BBA0926-67DE-46BD-B3F6-E4BD250999FD}" destId="{5E6165F8-0776-4FF4-A613-1433DEFE1C97}" srcOrd="3" destOrd="0" presId="urn:microsoft.com/office/officeart/2005/8/layout/chevron2"/>
    <dgm:cxn modelId="{D4AAA68F-F20C-473B-9C20-FC2526D952BC}" type="presParOf" srcId="{3BBA0926-67DE-46BD-B3F6-E4BD250999FD}" destId="{51788313-9E01-43D6-BB17-B249AA2278B1}" srcOrd="4" destOrd="0" presId="urn:microsoft.com/office/officeart/2005/8/layout/chevron2"/>
    <dgm:cxn modelId="{99DEBD75-EDFE-4339-AF94-812B3D50AD58}" type="presParOf" srcId="{51788313-9E01-43D6-BB17-B249AA2278B1}" destId="{CDC9B171-B4E9-4347-B9CC-B5DD5EA9656B}" srcOrd="0" destOrd="0" presId="urn:microsoft.com/office/officeart/2005/8/layout/chevron2"/>
    <dgm:cxn modelId="{D70F991B-53F0-4DD7-BCC5-1B2AB413638A}" type="presParOf" srcId="{51788313-9E01-43D6-BB17-B249AA2278B1}" destId="{3597805B-E11E-45F6-B146-31A54AC424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14D5F3-D1C5-48AD-9B90-723A81FD43B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823F1C4-EC4F-47EE-B38E-1EE74C48156E}">
      <dgm:prSet phldrT="[文本]" custT="1"/>
      <dgm:spPr/>
      <dgm:t>
        <a:bodyPr vert="horz"/>
        <a:lstStyle/>
        <a:p>
          <a:r>
            <a:rPr lang="zh-CN" altLang="en-US" sz="2000" dirty="0" smtClean="0"/>
            <a:t>不相关子查询</a:t>
          </a:r>
          <a:endParaRPr lang="zh-CN" altLang="en-US" sz="2000" dirty="0"/>
        </a:p>
      </dgm:t>
    </dgm:pt>
    <dgm:pt modelId="{7BD98FD2-0DDD-4813-B220-3068199D9DB9}" type="parTrans" cxnId="{A82A8ADA-B2BA-4053-8ADD-436C1BF95B9D}">
      <dgm:prSet/>
      <dgm:spPr/>
      <dgm:t>
        <a:bodyPr/>
        <a:lstStyle/>
        <a:p>
          <a:endParaRPr lang="zh-CN" altLang="en-US"/>
        </a:p>
      </dgm:t>
    </dgm:pt>
    <dgm:pt modelId="{E0295DB1-FA32-4889-BC50-8D917E78C43D}" type="sibTrans" cxnId="{A82A8ADA-B2BA-4053-8ADD-436C1BF95B9D}">
      <dgm:prSet/>
      <dgm:spPr/>
      <dgm:t>
        <a:bodyPr/>
        <a:lstStyle/>
        <a:p>
          <a:endParaRPr lang="zh-CN" altLang="en-US"/>
        </a:p>
      </dgm:t>
    </dgm:pt>
    <dgm:pt modelId="{32168D3C-15B1-48BA-8AFC-3CD02576F8B5}">
      <dgm:prSet custT="1"/>
      <dgm:spPr/>
      <dgm:t>
        <a:bodyPr lIns="108000" tIns="288000" rIns="108000" bIns="72000"/>
        <a:lstStyle/>
        <a:p>
          <a:r>
            <a:rPr lang="zh-CN" altLang="en-US" sz="2000" dirty="0" smtClean="0"/>
            <a:t>不相关子查询是指子查询不依赖外部查询，其求解方法是由内向外，逐步求解。在不相关子查询中，一次性将子查询的结果求解出来，但不显示出来，而是直接传递给父查询，作为父查询的查询条件，然后执行父查询，并显示父查询结果。</a:t>
          </a:r>
          <a:endParaRPr lang="zh-CN" altLang="en-US" sz="2000" dirty="0"/>
        </a:p>
      </dgm:t>
    </dgm:pt>
    <dgm:pt modelId="{F8F259EC-F489-467F-BEDB-5892A2BFA693}" type="parTrans" cxnId="{BC6C5482-8BD6-4E4B-A29C-FA1CA879976D}">
      <dgm:prSet/>
      <dgm:spPr/>
      <dgm:t>
        <a:bodyPr/>
        <a:lstStyle/>
        <a:p>
          <a:endParaRPr lang="zh-CN" altLang="en-US"/>
        </a:p>
      </dgm:t>
    </dgm:pt>
    <dgm:pt modelId="{F18627E2-3FDB-4FFC-906E-9923F4C5C908}" type="sibTrans" cxnId="{BC6C5482-8BD6-4E4B-A29C-FA1CA879976D}">
      <dgm:prSet/>
      <dgm:spPr/>
      <dgm:t>
        <a:bodyPr/>
        <a:lstStyle/>
        <a:p>
          <a:endParaRPr lang="zh-CN" altLang="en-US"/>
        </a:p>
      </dgm:t>
    </dgm:pt>
    <dgm:pt modelId="{4867D8E9-82BC-4D32-904D-896390CCEFD5}">
      <dgm:prSet custT="1"/>
      <dgm:spPr/>
      <dgm:t>
        <a:bodyPr/>
        <a:lstStyle/>
        <a:p>
          <a:r>
            <a:rPr lang="zh-CN" altLang="en-US" sz="2000" dirty="0"/>
            <a:t>相关子查询</a:t>
          </a:r>
        </a:p>
      </dgm:t>
    </dgm:pt>
    <dgm:pt modelId="{A6BFA31F-97A9-4C09-B9F4-783A042F1E72}" type="parTrans" cxnId="{1F4CFB36-B922-417C-99E5-1BD7F9A24B13}">
      <dgm:prSet/>
      <dgm:spPr/>
      <dgm:t>
        <a:bodyPr/>
        <a:lstStyle/>
        <a:p>
          <a:endParaRPr lang="zh-CN" altLang="en-US"/>
        </a:p>
      </dgm:t>
    </dgm:pt>
    <dgm:pt modelId="{F8E6CC88-D052-4D6A-B346-4BA2E8C5BFF2}" type="sibTrans" cxnId="{1F4CFB36-B922-417C-99E5-1BD7F9A24B13}">
      <dgm:prSet/>
      <dgm:spPr/>
      <dgm:t>
        <a:bodyPr/>
        <a:lstStyle/>
        <a:p>
          <a:endParaRPr lang="zh-CN" altLang="en-US"/>
        </a:p>
      </dgm:t>
    </dgm:pt>
    <dgm:pt modelId="{65CE9E7A-BC8F-478D-9BFA-9AF22ED74D57}">
      <dgm:prSet custT="1"/>
      <dgm:spPr/>
      <dgm:t>
        <a:bodyPr vert="horz" lIns="108000" tIns="288000" rIns="108000" bIns="72000"/>
        <a:lstStyle/>
        <a:p>
          <a:r>
            <a:rPr lang="zh-CN" altLang="en-US" sz="2000" dirty="0" smtClean="0"/>
            <a:t>相关子查询是指子查询依赖外部查询，其求解方法是内外反复求解。在相关子查询中，子查询的执行依赖于父查询的某个列值，通常在子查询的</a:t>
          </a:r>
          <a:r>
            <a:rPr lang="en-US" altLang="en-US" sz="2000" dirty="0" smtClean="0"/>
            <a:t>where</a:t>
          </a:r>
          <a:r>
            <a:rPr lang="zh-CN" altLang="en-US" sz="2000" dirty="0" smtClean="0"/>
            <a:t>子句中建立与父查询的连接条件；对于父查询可能选择的每一行，子查询都要从头到尾循环扫描子表一次；如果子查询存在与父查询匹配的行（连接列值），则父查询就返回结果行。</a:t>
          </a:r>
          <a:endParaRPr lang="zh-CN" altLang="en-US" sz="2000" dirty="0"/>
        </a:p>
      </dgm:t>
    </dgm:pt>
    <dgm:pt modelId="{7F8D78BD-4BFF-471C-A896-B0B5B1DF8F60}" type="parTrans" cxnId="{5D1E69A2-FD68-4A8B-B7D4-6DFFBBA42C14}">
      <dgm:prSet/>
      <dgm:spPr/>
      <dgm:t>
        <a:bodyPr/>
        <a:lstStyle/>
        <a:p>
          <a:endParaRPr lang="zh-CN" altLang="en-US"/>
        </a:p>
      </dgm:t>
    </dgm:pt>
    <dgm:pt modelId="{207C56D9-ED46-44B2-8781-9850F3129564}" type="sibTrans" cxnId="{5D1E69A2-FD68-4A8B-B7D4-6DFFBBA42C14}">
      <dgm:prSet/>
      <dgm:spPr/>
      <dgm:t>
        <a:bodyPr/>
        <a:lstStyle/>
        <a:p>
          <a:endParaRPr lang="zh-CN" altLang="en-US"/>
        </a:p>
      </dgm:t>
    </dgm:pt>
    <dgm:pt modelId="{CD01BCDE-0705-4108-802F-1683E12483C2}" type="pres">
      <dgm:prSet presAssocID="{A014D5F3-D1C5-48AD-9B90-723A81FD43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59BE7E-6EB1-444F-8E65-94793483210C}" type="pres">
      <dgm:prSet presAssocID="{8823F1C4-EC4F-47EE-B38E-1EE74C48156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25DAC-54E8-4154-9B23-E3338CE77896}" type="pres">
      <dgm:prSet presAssocID="{8823F1C4-EC4F-47EE-B38E-1EE74C48156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87793F-4851-484B-96B9-A2A5E007107D}" type="pres">
      <dgm:prSet presAssocID="{4867D8E9-82BC-4D32-904D-896390CCEFD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0E962D-1BF1-4972-84DC-917DFF0A28DD}" type="pres">
      <dgm:prSet presAssocID="{4867D8E9-82BC-4D32-904D-896390CCEFD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2885B4-0145-46D5-AA71-899380E5B780}" type="presOf" srcId="{65CE9E7A-BC8F-478D-9BFA-9AF22ED74D57}" destId="{4E0E962D-1BF1-4972-84DC-917DFF0A28DD}" srcOrd="0" destOrd="0" presId="urn:microsoft.com/office/officeart/2005/8/layout/vList2"/>
    <dgm:cxn modelId="{BC6C5482-8BD6-4E4B-A29C-FA1CA879976D}" srcId="{8823F1C4-EC4F-47EE-B38E-1EE74C48156E}" destId="{32168D3C-15B1-48BA-8AFC-3CD02576F8B5}" srcOrd="0" destOrd="0" parTransId="{F8F259EC-F489-467F-BEDB-5892A2BFA693}" sibTransId="{F18627E2-3FDB-4FFC-906E-9923F4C5C908}"/>
    <dgm:cxn modelId="{FE946C1F-8093-4C3A-B7BD-B14BF530F70E}" type="presOf" srcId="{32168D3C-15B1-48BA-8AFC-3CD02576F8B5}" destId="{CE525DAC-54E8-4154-9B23-E3338CE77896}" srcOrd="0" destOrd="0" presId="urn:microsoft.com/office/officeart/2005/8/layout/vList2"/>
    <dgm:cxn modelId="{A82A8ADA-B2BA-4053-8ADD-436C1BF95B9D}" srcId="{A014D5F3-D1C5-48AD-9B90-723A81FD43B5}" destId="{8823F1C4-EC4F-47EE-B38E-1EE74C48156E}" srcOrd="0" destOrd="0" parTransId="{7BD98FD2-0DDD-4813-B220-3068199D9DB9}" sibTransId="{E0295DB1-FA32-4889-BC50-8D917E78C43D}"/>
    <dgm:cxn modelId="{5D1E69A2-FD68-4A8B-B7D4-6DFFBBA42C14}" srcId="{4867D8E9-82BC-4D32-904D-896390CCEFD5}" destId="{65CE9E7A-BC8F-478D-9BFA-9AF22ED74D57}" srcOrd="0" destOrd="0" parTransId="{7F8D78BD-4BFF-471C-A896-B0B5B1DF8F60}" sibTransId="{207C56D9-ED46-44B2-8781-9850F3129564}"/>
    <dgm:cxn modelId="{728D1F00-E7D1-42F4-AC3C-AB9340B24510}" type="presOf" srcId="{8823F1C4-EC4F-47EE-B38E-1EE74C48156E}" destId="{0659BE7E-6EB1-444F-8E65-94793483210C}" srcOrd="0" destOrd="0" presId="urn:microsoft.com/office/officeart/2005/8/layout/vList2"/>
    <dgm:cxn modelId="{711EF60B-1A24-4D75-B870-8F372A7DCEF0}" type="presOf" srcId="{4867D8E9-82BC-4D32-904D-896390CCEFD5}" destId="{F287793F-4851-484B-96B9-A2A5E007107D}" srcOrd="0" destOrd="0" presId="urn:microsoft.com/office/officeart/2005/8/layout/vList2"/>
    <dgm:cxn modelId="{35AB6A99-7A1B-4B0A-8A30-BE7B82F340BB}" type="presOf" srcId="{A014D5F3-D1C5-48AD-9B90-723A81FD43B5}" destId="{CD01BCDE-0705-4108-802F-1683E12483C2}" srcOrd="0" destOrd="0" presId="urn:microsoft.com/office/officeart/2005/8/layout/vList2"/>
    <dgm:cxn modelId="{1F4CFB36-B922-417C-99E5-1BD7F9A24B13}" srcId="{A014D5F3-D1C5-48AD-9B90-723A81FD43B5}" destId="{4867D8E9-82BC-4D32-904D-896390CCEFD5}" srcOrd="1" destOrd="0" parTransId="{A6BFA31F-97A9-4C09-B9F4-783A042F1E72}" sibTransId="{F8E6CC88-D052-4D6A-B346-4BA2E8C5BFF2}"/>
    <dgm:cxn modelId="{DFB30D0B-E2AD-48BA-9E9B-BCD677BA7675}" type="presParOf" srcId="{CD01BCDE-0705-4108-802F-1683E12483C2}" destId="{0659BE7E-6EB1-444F-8E65-94793483210C}" srcOrd="0" destOrd="0" presId="urn:microsoft.com/office/officeart/2005/8/layout/vList2"/>
    <dgm:cxn modelId="{3A627704-1153-4E59-92F1-5BD35D1D6408}" type="presParOf" srcId="{CD01BCDE-0705-4108-802F-1683E12483C2}" destId="{CE525DAC-54E8-4154-9B23-E3338CE77896}" srcOrd="1" destOrd="0" presId="urn:microsoft.com/office/officeart/2005/8/layout/vList2"/>
    <dgm:cxn modelId="{0C8830A0-69CA-472F-8CC7-DD762A1BC956}" type="presParOf" srcId="{CD01BCDE-0705-4108-802F-1683E12483C2}" destId="{F287793F-4851-484B-96B9-A2A5E007107D}" srcOrd="2" destOrd="0" presId="urn:microsoft.com/office/officeart/2005/8/layout/vList2"/>
    <dgm:cxn modelId="{4F4CBA22-C073-4FE7-BCB0-79C9BD0D7857}" type="presParOf" srcId="{CD01BCDE-0705-4108-802F-1683E12483C2}" destId="{4E0E962D-1BF1-4972-84DC-917DFF0A28D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BC2D63-404A-414C-834C-388B9FA852A6}" type="doc">
      <dgm:prSet loTypeId="urn:microsoft.com/office/officeart/2005/8/layout/chevron2" loCatId="list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AC3F736E-F022-4BCF-A3DA-B7AA60700F22}">
      <dgm:prSet phldrT="[文本]" custT="1"/>
      <dgm:spPr/>
      <dgm:t>
        <a:bodyPr/>
        <a:lstStyle/>
        <a:p>
          <a:r>
            <a:rPr lang="zh-CN" altLang="en-US" sz="2000" dirty="0"/>
            <a:t>并集查询</a:t>
          </a:r>
        </a:p>
      </dgm:t>
    </dgm:pt>
    <dgm:pt modelId="{487CAF43-138D-4E3E-BABF-1B93638C2BEB}" type="parTrans" cxnId="{0AADB49E-27D0-4E07-828C-358567D4ECF5}">
      <dgm:prSet/>
      <dgm:spPr/>
      <dgm:t>
        <a:bodyPr/>
        <a:lstStyle/>
        <a:p>
          <a:endParaRPr lang="zh-CN" altLang="en-US"/>
        </a:p>
      </dgm:t>
    </dgm:pt>
    <dgm:pt modelId="{2F4C2614-6C02-4881-8C2E-538D33DD3602}" type="sibTrans" cxnId="{0AADB49E-27D0-4E07-828C-358567D4ECF5}">
      <dgm:prSet/>
      <dgm:spPr/>
      <dgm:t>
        <a:bodyPr/>
        <a:lstStyle/>
        <a:p>
          <a:endParaRPr lang="zh-CN" altLang="en-US"/>
        </a:p>
      </dgm:t>
    </dgm:pt>
    <dgm:pt modelId="{E92B4F60-B459-44EA-962C-DD188BB457FA}">
      <dgm:prSet phldrT="[文本]"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差集查询</a:t>
          </a:r>
        </a:p>
      </dgm:t>
    </dgm:pt>
    <dgm:pt modelId="{B614D0B5-EB92-4BB6-B238-8A10EFE6B644}" type="parTrans" cxnId="{2776E914-51AE-4E98-A370-D118EA99EC1B}">
      <dgm:prSet/>
      <dgm:spPr/>
      <dgm:t>
        <a:bodyPr/>
        <a:lstStyle/>
        <a:p>
          <a:endParaRPr lang="zh-CN" altLang="en-US"/>
        </a:p>
      </dgm:t>
    </dgm:pt>
    <dgm:pt modelId="{F2984084-C720-4DAC-A773-1573ACED3E52}" type="sibTrans" cxnId="{2776E914-51AE-4E98-A370-D118EA99EC1B}">
      <dgm:prSet/>
      <dgm:spPr/>
      <dgm:t>
        <a:bodyPr/>
        <a:lstStyle/>
        <a:p>
          <a:endParaRPr lang="zh-CN" altLang="en-US"/>
        </a:p>
      </dgm:t>
    </dgm:pt>
    <dgm:pt modelId="{0F761B1F-F356-4DC3-89AD-B59DE5707098}">
      <dgm:prSet phldrT="[文本]"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交集查询</a:t>
          </a:r>
        </a:p>
      </dgm:t>
    </dgm:pt>
    <dgm:pt modelId="{DC7BE5FC-F21B-4A40-BE0F-0AF8F2B164B2}" type="parTrans" cxnId="{D8F3ED29-BC08-48B6-87BF-3ADD06113817}">
      <dgm:prSet/>
      <dgm:spPr/>
      <dgm:t>
        <a:bodyPr/>
        <a:lstStyle/>
        <a:p>
          <a:endParaRPr lang="zh-CN" altLang="en-US"/>
        </a:p>
      </dgm:t>
    </dgm:pt>
    <dgm:pt modelId="{0AD6E2D2-FD5A-4157-9440-37258AE5415F}" type="sibTrans" cxnId="{D8F3ED29-BC08-48B6-87BF-3ADD06113817}">
      <dgm:prSet/>
      <dgm:spPr/>
      <dgm:t>
        <a:bodyPr/>
        <a:lstStyle/>
        <a:p>
          <a:endParaRPr lang="zh-CN" altLang="en-US"/>
        </a:p>
      </dgm:t>
    </dgm:pt>
    <dgm:pt modelId="{46A88B1C-0FF3-422D-9B0C-CF7B40139DA0}">
      <dgm:prSet custT="1"/>
      <dgm:spPr/>
      <dgm:t>
        <a:bodyPr lIns="360000" rIns="0"/>
        <a:lstStyle/>
        <a:p>
          <a:r>
            <a:rPr lang="zh-CN" altLang="en-US" sz="2000" dirty="0">
              <a:latin typeface="+mn-ea"/>
              <a:ea typeface="+mn-ea"/>
            </a:rPr>
            <a:t>并集（联合）查询是指用运算符</a:t>
          </a:r>
          <a:r>
            <a:rPr lang="en-US" altLang="en-US" sz="2000" dirty="0">
              <a:latin typeface="+mn-ea"/>
              <a:ea typeface="+mn-ea"/>
            </a:rPr>
            <a:t>union</a:t>
          </a:r>
          <a:r>
            <a:rPr lang="zh-CN" altLang="en-US" sz="2000" dirty="0">
              <a:latin typeface="+mn-ea"/>
              <a:ea typeface="+mn-ea"/>
            </a:rPr>
            <a:t>将两个查询的结果集合并成一个结果集的查询。</a:t>
          </a:r>
        </a:p>
      </dgm:t>
    </dgm:pt>
    <dgm:pt modelId="{AAF53C3E-E2C2-4B10-A5F4-8988410F4881}" type="parTrans" cxnId="{0447BA36-14BB-4873-ABE3-4AF16AFFDDCA}">
      <dgm:prSet/>
      <dgm:spPr/>
      <dgm:t>
        <a:bodyPr/>
        <a:lstStyle/>
        <a:p>
          <a:endParaRPr lang="zh-CN" altLang="en-US"/>
        </a:p>
      </dgm:t>
    </dgm:pt>
    <dgm:pt modelId="{64135630-93C7-4140-87B5-A1E66B844B10}" type="sibTrans" cxnId="{0447BA36-14BB-4873-ABE3-4AF16AFFDDCA}">
      <dgm:prSet/>
      <dgm:spPr/>
      <dgm:t>
        <a:bodyPr/>
        <a:lstStyle/>
        <a:p>
          <a:endParaRPr lang="zh-CN" altLang="en-US"/>
        </a:p>
      </dgm:t>
    </dgm:pt>
    <dgm:pt modelId="{96E7909F-9109-4BFE-8B90-374601300110}">
      <dgm:prSet custT="1"/>
      <dgm:spPr/>
      <dgm:t>
        <a:bodyPr lIns="360000" rIns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差集查询是指用运算符</a:t>
          </a:r>
          <a:r>
            <a:rPr lang="en-US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except</a:t>
          </a:r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将第一个查询的结果集中那些出现第二个查询结果集中的记录排除。</a:t>
          </a:r>
        </a:p>
      </dgm:t>
    </dgm:pt>
    <dgm:pt modelId="{A7036C82-BE6C-489D-824B-B8C6BA39F151}" type="parTrans" cxnId="{BFDB499B-620F-442C-B633-F105C3680E49}">
      <dgm:prSet/>
      <dgm:spPr/>
      <dgm:t>
        <a:bodyPr/>
        <a:lstStyle/>
        <a:p>
          <a:endParaRPr lang="zh-CN" altLang="en-US"/>
        </a:p>
      </dgm:t>
    </dgm:pt>
    <dgm:pt modelId="{0898476A-4AEA-40E7-B394-9A135E5773B7}" type="sibTrans" cxnId="{BFDB499B-620F-442C-B633-F105C3680E49}">
      <dgm:prSet/>
      <dgm:spPr/>
      <dgm:t>
        <a:bodyPr/>
        <a:lstStyle/>
        <a:p>
          <a:endParaRPr lang="zh-CN" altLang="en-US"/>
        </a:p>
      </dgm:t>
    </dgm:pt>
    <dgm:pt modelId="{448211E0-D0C7-4076-8C5D-5BE05638F7CD}">
      <dgm:prSet custT="1"/>
      <dgm:spPr/>
      <dgm:t>
        <a:bodyPr lIns="360000" rIns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交集查询是指用运算符</a:t>
          </a:r>
          <a:r>
            <a:rPr lang="en-US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intersect</a:t>
          </a:r>
          <a:r>
            <a:rPr lang="zh-CN" alt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将两个查询的结果集中相同的记录保留下来。</a:t>
          </a:r>
        </a:p>
      </dgm:t>
    </dgm:pt>
    <dgm:pt modelId="{B989F84F-E3B7-432D-B79C-010A244EFA0F}" type="parTrans" cxnId="{FC0ADC47-F921-43E0-BA45-06279596D690}">
      <dgm:prSet/>
      <dgm:spPr/>
      <dgm:t>
        <a:bodyPr/>
        <a:lstStyle/>
        <a:p>
          <a:endParaRPr lang="zh-CN" altLang="en-US"/>
        </a:p>
      </dgm:t>
    </dgm:pt>
    <dgm:pt modelId="{5D5D5A28-B61D-4EF3-8B6A-C437559E2D4B}" type="sibTrans" cxnId="{FC0ADC47-F921-43E0-BA45-06279596D690}">
      <dgm:prSet/>
      <dgm:spPr/>
      <dgm:t>
        <a:bodyPr/>
        <a:lstStyle/>
        <a:p>
          <a:endParaRPr lang="zh-CN" altLang="en-US"/>
        </a:p>
      </dgm:t>
    </dgm:pt>
    <dgm:pt modelId="{987A80AC-4814-4018-B1EA-5A56A4B6AE5B}" type="pres">
      <dgm:prSet presAssocID="{68BC2D63-404A-414C-834C-388B9FA852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0862BD-2732-4EDF-8730-FD88BBF12FA8}" type="pres">
      <dgm:prSet presAssocID="{AC3F736E-F022-4BCF-A3DA-B7AA60700F22}" presName="composite" presStyleCnt="0"/>
      <dgm:spPr/>
    </dgm:pt>
    <dgm:pt modelId="{22B2C751-355C-46F7-A3BD-1C5C11FBAC04}" type="pres">
      <dgm:prSet presAssocID="{AC3F736E-F022-4BCF-A3DA-B7AA60700F2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DBC51-2AE8-456A-A69A-D208D17E8CD1}" type="pres">
      <dgm:prSet presAssocID="{AC3F736E-F022-4BCF-A3DA-B7AA60700F2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CED59-940B-4409-9DCB-B50785D741C9}" type="pres">
      <dgm:prSet presAssocID="{2F4C2614-6C02-4881-8C2E-538D33DD3602}" presName="sp" presStyleCnt="0"/>
      <dgm:spPr/>
    </dgm:pt>
    <dgm:pt modelId="{541448A3-94F6-40D0-A8DE-EABB11A3B1D5}" type="pres">
      <dgm:prSet presAssocID="{E92B4F60-B459-44EA-962C-DD188BB457FA}" presName="composite" presStyleCnt="0"/>
      <dgm:spPr/>
    </dgm:pt>
    <dgm:pt modelId="{34D99237-D028-481E-A68A-0180D2568615}" type="pres">
      <dgm:prSet presAssocID="{E92B4F60-B459-44EA-962C-DD188BB457F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44AB34-DE4E-463B-B379-69EDB327BA9B}" type="pres">
      <dgm:prSet presAssocID="{E92B4F60-B459-44EA-962C-DD188BB457F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4D89A-B0C8-43D0-AA82-CF582F53E138}" type="pres">
      <dgm:prSet presAssocID="{F2984084-C720-4DAC-A773-1573ACED3E52}" presName="sp" presStyleCnt="0"/>
      <dgm:spPr/>
    </dgm:pt>
    <dgm:pt modelId="{76B91CEC-F6C2-48F0-9FB9-04DA9F35C2A1}" type="pres">
      <dgm:prSet presAssocID="{0F761B1F-F356-4DC3-89AD-B59DE5707098}" presName="composite" presStyleCnt="0"/>
      <dgm:spPr/>
    </dgm:pt>
    <dgm:pt modelId="{64159422-A70D-4732-94F2-6953F7C65DEF}" type="pres">
      <dgm:prSet presAssocID="{0F761B1F-F356-4DC3-89AD-B59DE570709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2A1DE3-B8AC-4A07-B68D-6320316EFB39}" type="pres">
      <dgm:prSet presAssocID="{0F761B1F-F356-4DC3-89AD-B59DE570709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DB499B-620F-442C-B633-F105C3680E49}" srcId="{E92B4F60-B459-44EA-962C-DD188BB457FA}" destId="{96E7909F-9109-4BFE-8B90-374601300110}" srcOrd="0" destOrd="0" parTransId="{A7036C82-BE6C-489D-824B-B8C6BA39F151}" sibTransId="{0898476A-4AEA-40E7-B394-9A135E5773B7}"/>
    <dgm:cxn modelId="{2454E7D5-6383-4575-AE9B-F3C77DDE1203}" type="presOf" srcId="{448211E0-D0C7-4076-8C5D-5BE05638F7CD}" destId="{852A1DE3-B8AC-4A07-B68D-6320316EFB39}" srcOrd="0" destOrd="0" presId="urn:microsoft.com/office/officeart/2005/8/layout/chevron2"/>
    <dgm:cxn modelId="{D8F3ED29-BC08-48B6-87BF-3ADD06113817}" srcId="{68BC2D63-404A-414C-834C-388B9FA852A6}" destId="{0F761B1F-F356-4DC3-89AD-B59DE5707098}" srcOrd="2" destOrd="0" parTransId="{DC7BE5FC-F21B-4A40-BE0F-0AF8F2B164B2}" sibTransId="{0AD6E2D2-FD5A-4157-9440-37258AE5415F}"/>
    <dgm:cxn modelId="{2776E914-51AE-4E98-A370-D118EA99EC1B}" srcId="{68BC2D63-404A-414C-834C-388B9FA852A6}" destId="{E92B4F60-B459-44EA-962C-DD188BB457FA}" srcOrd="1" destOrd="0" parTransId="{B614D0B5-EB92-4BB6-B238-8A10EFE6B644}" sibTransId="{F2984084-C720-4DAC-A773-1573ACED3E52}"/>
    <dgm:cxn modelId="{0447BA36-14BB-4873-ABE3-4AF16AFFDDCA}" srcId="{AC3F736E-F022-4BCF-A3DA-B7AA60700F22}" destId="{46A88B1C-0FF3-422D-9B0C-CF7B40139DA0}" srcOrd="0" destOrd="0" parTransId="{AAF53C3E-E2C2-4B10-A5F4-8988410F4881}" sibTransId="{64135630-93C7-4140-87B5-A1E66B844B10}"/>
    <dgm:cxn modelId="{FC0ADC47-F921-43E0-BA45-06279596D690}" srcId="{0F761B1F-F356-4DC3-89AD-B59DE5707098}" destId="{448211E0-D0C7-4076-8C5D-5BE05638F7CD}" srcOrd="0" destOrd="0" parTransId="{B989F84F-E3B7-432D-B79C-010A244EFA0F}" sibTransId="{5D5D5A28-B61D-4EF3-8B6A-C437559E2D4B}"/>
    <dgm:cxn modelId="{782DE9C2-70A8-4F66-9505-F35DE8449B47}" type="presOf" srcId="{96E7909F-9109-4BFE-8B90-374601300110}" destId="{B344AB34-DE4E-463B-B379-69EDB327BA9B}" srcOrd="0" destOrd="0" presId="urn:microsoft.com/office/officeart/2005/8/layout/chevron2"/>
    <dgm:cxn modelId="{0AADB49E-27D0-4E07-828C-358567D4ECF5}" srcId="{68BC2D63-404A-414C-834C-388B9FA852A6}" destId="{AC3F736E-F022-4BCF-A3DA-B7AA60700F22}" srcOrd="0" destOrd="0" parTransId="{487CAF43-138D-4E3E-BABF-1B93638C2BEB}" sibTransId="{2F4C2614-6C02-4881-8C2E-538D33DD3602}"/>
    <dgm:cxn modelId="{78D857CF-24B4-4892-B553-76B686D92CBA}" type="presOf" srcId="{46A88B1C-0FF3-422D-9B0C-CF7B40139DA0}" destId="{52CDBC51-2AE8-456A-A69A-D208D17E8CD1}" srcOrd="0" destOrd="0" presId="urn:microsoft.com/office/officeart/2005/8/layout/chevron2"/>
    <dgm:cxn modelId="{E686F96B-8552-4ADA-B968-16E45EE16427}" type="presOf" srcId="{0F761B1F-F356-4DC3-89AD-B59DE5707098}" destId="{64159422-A70D-4732-94F2-6953F7C65DEF}" srcOrd="0" destOrd="0" presId="urn:microsoft.com/office/officeart/2005/8/layout/chevron2"/>
    <dgm:cxn modelId="{A09BD3FA-34FA-46E0-8101-32E1243643B2}" type="presOf" srcId="{68BC2D63-404A-414C-834C-388B9FA852A6}" destId="{987A80AC-4814-4018-B1EA-5A56A4B6AE5B}" srcOrd="0" destOrd="0" presId="urn:microsoft.com/office/officeart/2005/8/layout/chevron2"/>
    <dgm:cxn modelId="{A857075F-02EB-49BB-A288-FE0489BEA1EC}" type="presOf" srcId="{E92B4F60-B459-44EA-962C-DD188BB457FA}" destId="{34D99237-D028-481E-A68A-0180D2568615}" srcOrd="0" destOrd="0" presId="urn:microsoft.com/office/officeart/2005/8/layout/chevron2"/>
    <dgm:cxn modelId="{DB749FE2-E9E8-45B9-B856-C57188D082EE}" type="presOf" srcId="{AC3F736E-F022-4BCF-A3DA-B7AA60700F22}" destId="{22B2C751-355C-46F7-A3BD-1C5C11FBAC04}" srcOrd="0" destOrd="0" presId="urn:microsoft.com/office/officeart/2005/8/layout/chevron2"/>
    <dgm:cxn modelId="{7D347082-A9C8-4E64-8C08-AEA8FD0A848F}" type="presParOf" srcId="{987A80AC-4814-4018-B1EA-5A56A4B6AE5B}" destId="{270862BD-2732-4EDF-8730-FD88BBF12FA8}" srcOrd="0" destOrd="0" presId="urn:microsoft.com/office/officeart/2005/8/layout/chevron2"/>
    <dgm:cxn modelId="{F0DC5180-7F3B-4FF5-9AF3-AE768E952509}" type="presParOf" srcId="{270862BD-2732-4EDF-8730-FD88BBF12FA8}" destId="{22B2C751-355C-46F7-A3BD-1C5C11FBAC04}" srcOrd="0" destOrd="0" presId="urn:microsoft.com/office/officeart/2005/8/layout/chevron2"/>
    <dgm:cxn modelId="{4E7CB775-19D1-4C9D-9E65-C7DB3FC72BE5}" type="presParOf" srcId="{270862BD-2732-4EDF-8730-FD88BBF12FA8}" destId="{52CDBC51-2AE8-456A-A69A-D208D17E8CD1}" srcOrd="1" destOrd="0" presId="urn:microsoft.com/office/officeart/2005/8/layout/chevron2"/>
    <dgm:cxn modelId="{328166FC-8701-4F55-8E3B-DF25F0EC745B}" type="presParOf" srcId="{987A80AC-4814-4018-B1EA-5A56A4B6AE5B}" destId="{B0CCED59-940B-4409-9DCB-B50785D741C9}" srcOrd="1" destOrd="0" presId="urn:microsoft.com/office/officeart/2005/8/layout/chevron2"/>
    <dgm:cxn modelId="{CB71817F-7847-497E-8F68-D5EE50E4BD5F}" type="presParOf" srcId="{987A80AC-4814-4018-B1EA-5A56A4B6AE5B}" destId="{541448A3-94F6-40D0-A8DE-EABB11A3B1D5}" srcOrd="2" destOrd="0" presId="urn:microsoft.com/office/officeart/2005/8/layout/chevron2"/>
    <dgm:cxn modelId="{B1FD48DD-5314-4BFE-90FF-F27AFB18C049}" type="presParOf" srcId="{541448A3-94F6-40D0-A8DE-EABB11A3B1D5}" destId="{34D99237-D028-481E-A68A-0180D2568615}" srcOrd="0" destOrd="0" presId="urn:microsoft.com/office/officeart/2005/8/layout/chevron2"/>
    <dgm:cxn modelId="{36B7A7A4-9128-47F0-9CA8-2FB8D38A08DD}" type="presParOf" srcId="{541448A3-94F6-40D0-A8DE-EABB11A3B1D5}" destId="{B344AB34-DE4E-463B-B379-69EDB327BA9B}" srcOrd="1" destOrd="0" presId="urn:microsoft.com/office/officeart/2005/8/layout/chevron2"/>
    <dgm:cxn modelId="{C8A0138B-E029-488D-9635-3D3577DB8EE7}" type="presParOf" srcId="{987A80AC-4814-4018-B1EA-5A56A4B6AE5B}" destId="{1624D89A-B0C8-43D0-AA82-CF582F53E138}" srcOrd="3" destOrd="0" presId="urn:microsoft.com/office/officeart/2005/8/layout/chevron2"/>
    <dgm:cxn modelId="{52A586F0-718E-41C8-AC31-9E9A72889034}" type="presParOf" srcId="{987A80AC-4814-4018-B1EA-5A56A4B6AE5B}" destId="{76B91CEC-F6C2-48F0-9FB9-04DA9F35C2A1}" srcOrd="4" destOrd="0" presId="urn:microsoft.com/office/officeart/2005/8/layout/chevron2"/>
    <dgm:cxn modelId="{F19ABFA0-5B21-4201-8649-E1CEEFCB453D}" type="presParOf" srcId="{76B91CEC-F6C2-48F0-9FB9-04DA9F35C2A1}" destId="{64159422-A70D-4732-94F2-6953F7C65DEF}" srcOrd="0" destOrd="0" presId="urn:microsoft.com/office/officeart/2005/8/layout/chevron2"/>
    <dgm:cxn modelId="{2FB7CD43-E071-4DDD-85B0-FD71994A676D}" type="presParOf" srcId="{76B91CEC-F6C2-48F0-9FB9-04DA9F35C2A1}" destId="{852A1DE3-B8AC-4A07-B68D-6320316EFB3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02864-48D1-4D8D-BDE3-13D81C5D7944}">
      <dsp:nvSpPr>
        <dsp:cNvPr id="0" name=""/>
        <dsp:cNvSpPr/>
      </dsp:nvSpPr>
      <dsp:spPr>
        <a:xfrm rot="5400000">
          <a:off x="-247117" y="470586"/>
          <a:ext cx="1647446" cy="1153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左连接</a:t>
          </a:r>
          <a:endParaRPr lang="zh-CN" sz="2300" kern="1200" dirty="0"/>
        </a:p>
      </dsp:txBody>
      <dsp:txXfrm rot="-5400000">
        <a:off x="0" y="800075"/>
        <a:ext cx="1153212" cy="494234"/>
      </dsp:txXfrm>
    </dsp:sp>
    <dsp:sp modelId="{02D59AAD-04AD-42FD-9006-881A45F04631}">
      <dsp:nvSpPr>
        <dsp:cNvPr id="0" name=""/>
        <dsp:cNvSpPr/>
      </dsp:nvSpPr>
      <dsp:spPr>
        <a:xfrm rot="5400000">
          <a:off x="5129188" y="-3972151"/>
          <a:ext cx="1510131" cy="9462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/>
            <a:t>以左表为主表，右表为从表，查询结果集中包括左表中所有行，如果左表的某行连接列值在右表中没有找到匹配的行（连接列值），则结果集中的右表对应位置以</a:t>
          </a:r>
          <a:r>
            <a:rPr lang="en-US" sz="2400" kern="1200" dirty="0" smtClean="0"/>
            <a:t>NULL</a:t>
          </a:r>
          <a:r>
            <a:rPr lang="zh-CN" sz="2400" kern="1200" dirty="0" smtClean="0"/>
            <a:t>值显示。</a:t>
          </a:r>
          <a:endParaRPr lang="zh-CN" sz="2400" kern="1200" dirty="0"/>
        </a:p>
      </dsp:txBody>
      <dsp:txXfrm rot="-5400000">
        <a:off x="1153213" y="77543"/>
        <a:ext cx="9388363" cy="1362693"/>
      </dsp:txXfrm>
    </dsp:sp>
    <dsp:sp modelId="{62E9061D-064D-4DDC-A4BF-7D91B6E14D1A}">
      <dsp:nvSpPr>
        <dsp:cNvPr id="0" name=""/>
        <dsp:cNvSpPr/>
      </dsp:nvSpPr>
      <dsp:spPr>
        <a:xfrm rot="5400000">
          <a:off x="-247117" y="2135305"/>
          <a:ext cx="1647446" cy="1153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右连接</a:t>
          </a:r>
          <a:endParaRPr lang="zh-CN" sz="2300" kern="1200"/>
        </a:p>
      </dsp:txBody>
      <dsp:txXfrm rot="-5400000">
        <a:off x="0" y="2464794"/>
        <a:ext cx="1153212" cy="494234"/>
      </dsp:txXfrm>
    </dsp:sp>
    <dsp:sp modelId="{06E9BAAE-0A97-4C6C-B682-5CC0AC831B07}">
      <dsp:nvSpPr>
        <dsp:cNvPr id="0" name=""/>
        <dsp:cNvSpPr/>
      </dsp:nvSpPr>
      <dsp:spPr>
        <a:xfrm rot="5400000">
          <a:off x="5155439" y="-2307432"/>
          <a:ext cx="1457627" cy="9462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/>
            <a:t>以右表为主表，左表为从表，查询结果集中包括右表中所有行，如果右表的某行连接列值在左表中没有找到相匹配的行（连接列值），则结果集中的左表对应位置以</a:t>
          </a:r>
          <a:r>
            <a:rPr lang="en-US" sz="2400" kern="1200" dirty="0" smtClean="0"/>
            <a:t>NULL</a:t>
          </a:r>
          <a:r>
            <a:rPr lang="zh-CN" sz="2400" kern="1200" dirty="0" smtClean="0"/>
            <a:t>值显示。</a:t>
          </a:r>
          <a:endParaRPr lang="zh-CN" sz="2400" kern="1200" dirty="0"/>
        </a:p>
      </dsp:txBody>
      <dsp:txXfrm rot="-5400000">
        <a:off x="1153212" y="1765950"/>
        <a:ext cx="9390927" cy="1315317"/>
      </dsp:txXfrm>
    </dsp:sp>
    <dsp:sp modelId="{CDC9B171-B4E9-4347-B9CC-B5DD5EA9656B}">
      <dsp:nvSpPr>
        <dsp:cNvPr id="0" name=""/>
        <dsp:cNvSpPr/>
      </dsp:nvSpPr>
      <dsp:spPr>
        <a:xfrm rot="5400000">
          <a:off x="-247117" y="3606631"/>
          <a:ext cx="1647446" cy="11532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全连接</a:t>
          </a:r>
          <a:endParaRPr lang="zh-CN" sz="2300" kern="1200"/>
        </a:p>
      </dsp:txBody>
      <dsp:txXfrm rot="-5400000">
        <a:off x="0" y="3936120"/>
        <a:ext cx="1153212" cy="494234"/>
      </dsp:txXfrm>
    </dsp:sp>
    <dsp:sp modelId="{3597805B-E11E-45F6-B146-31A54AC4240A}">
      <dsp:nvSpPr>
        <dsp:cNvPr id="0" name=""/>
        <dsp:cNvSpPr/>
      </dsp:nvSpPr>
      <dsp:spPr>
        <a:xfrm rot="5400000">
          <a:off x="5348833" y="-836106"/>
          <a:ext cx="1070840" cy="94620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dirty="0" smtClean="0"/>
            <a:t>先以左表为主表，右表为从表，执行左连接；再以右表为主表，左表为从表，执行右连接；然后去掉重复的行。</a:t>
          </a:r>
          <a:endParaRPr lang="zh-CN" sz="2300" kern="1200" dirty="0"/>
        </a:p>
      </dsp:txBody>
      <dsp:txXfrm rot="-5400000">
        <a:off x="1153212" y="3411789"/>
        <a:ext cx="9409808" cy="96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BE7E-6EB1-444F-8E65-94793483210C}">
      <dsp:nvSpPr>
        <dsp:cNvPr id="0" name=""/>
        <dsp:cNvSpPr/>
      </dsp:nvSpPr>
      <dsp:spPr>
        <a:xfrm>
          <a:off x="0" y="1824"/>
          <a:ext cx="10616717" cy="6048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不相关子查询</a:t>
          </a:r>
          <a:endParaRPr lang="zh-CN" altLang="en-US" sz="2000" kern="1200" dirty="0"/>
        </a:p>
      </dsp:txBody>
      <dsp:txXfrm>
        <a:off x="29526" y="31350"/>
        <a:ext cx="10557665" cy="545783"/>
      </dsp:txXfrm>
    </dsp:sp>
    <dsp:sp modelId="{CE525DAC-54E8-4154-9B23-E3338CE77896}">
      <dsp:nvSpPr>
        <dsp:cNvPr id="0" name=""/>
        <dsp:cNvSpPr/>
      </dsp:nvSpPr>
      <dsp:spPr>
        <a:xfrm>
          <a:off x="0" y="606659"/>
          <a:ext cx="10616717" cy="156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288000" rIns="108000" bIns="720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不相关子查询是指子查询不依赖外部查询，其求解方法是由内向外，逐步求解。在不相关子查询中，一次性将子查询的结果求解出来，但不显示出来，而是直接传递给父查询，作为父查询的查询条件，然后执行父查询，并显示父查询结果。</a:t>
          </a:r>
          <a:endParaRPr lang="zh-CN" altLang="en-US" sz="2000" kern="1200" dirty="0"/>
        </a:p>
      </dsp:txBody>
      <dsp:txXfrm>
        <a:off x="0" y="606659"/>
        <a:ext cx="10616717" cy="1563982"/>
      </dsp:txXfrm>
    </dsp:sp>
    <dsp:sp modelId="{F287793F-4851-484B-96B9-A2A5E007107D}">
      <dsp:nvSpPr>
        <dsp:cNvPr id="0" name=""/>
        <dsp:cNvSpPr/>
      </dsp:nvSpPr>
      <dsp:spPr>
        <a:xfrm>
          <a:off x="0" y="2170641"/>
          <a:ext cx="10616717" cy="6048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相关子查询</a:t>
          </a:r>
        </a:p>
      </dsp:txBody>
      <dsp:txXfrm>
        <a:off x="29526" y="2200167"/>
        <a:ext cx="10557665" cy="545783"/>
      </dsp:txXfrm>
    </dsp:sp>
    <dsp:sp modelId="{4E0E962D-1BF1-4972-84DC-917DFF0A28DD}">
      <dsp:nvSpPr>
        <dsp:cNvPr id="0" name=""/>
        <dsp:cNvSpPr/>
      </dsp:nvSpPr>
      <dsp:spPr>
        <a:xfrm>
          <a:off x="0" y="2775476"/>
          <a:ext cx="10616717" cy="1934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288000" rIns="108000" bIns="720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相关子查询是指子查询依赖外部查询，其求解方法是内外反复求解。在相关子查询中，子查询的执行依赖于父查询的某个列值，通常在子查询的</a:t>
          </a:r>
          <a:r>
            <a:rPr lang="en-US" altLang="en-US" sz="2000" kern="1200" dirty="0" smtClean="0"/>
            <a:t>where</a:t>
          </a:r>
          <a:r>
            <a:rPr lang="zh-CN" altLang="en-US" sz="2000" kern="1200" dirty="0" smtClean="0"/>
            <a:t>子句中建立与父查询的连接条件；对于父查询可能选择的每一行，子查询都要从头到尾循环扫描子表一次；如果子查询存在与父查询匹配的行（连接列值），则父查询就返回结果行。</a:t>
          </a:r>
          <a:endParaRPr lang="zh-CN" altLang="en-US" sz="2000" kern="1200" dirty="0"/>
        </a:p>
      </dsp:txBody>
      <dsp:txXfrm>
        <a:off x="0" y="2775476"/>
        <a:ext cx="10616717" cy="1934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95DA7-C378-4EA6-96C8-9729AD8A43DD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98E3-16CD-4F8A-A268-FE366D8E7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9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>
            <a:spLocks noGrp="1"/>
          </p:cNvSpPr>
          <p:nvPr>
            <p:ph type="pic" sz="quarter" idx="12"/>
          </p:nvPr>
        </p:nvSpPr>
        <p:spPr>
          <a:xfrm>
            <a:off x="10890792" y="3345440"/>
            <a:ext cx="1301207" cy="3069398"/>
          </a:xfrm>
          <a:custGeom>
            <a:avLst/>
            <a:gdLst>
              <a:gd name="connsiteX0" fmla="*/ 1301207 w 1301207"/>
              <a:gd name="connsiteY0" fmla="*/ 0 h 3069398"/>
              <a:gd name="connsiteX1" fmla="*/ 1301207 w 1301207"/>
              <a:gd name="connsiteY1" fmla="*/ 3069398 h 3069398"/>
              <a:gd name="connsiteX2" fmla="*/ 165104 w 1301207"/>
              <a:gd name="connsiteY2" fmla="*/ 1933295 h 3069398"/>
              <a:gd name="connsiteX3" fmla="*/ 165104 w 1301207"/>
              <a:gd name="connsiteY3" fmla="*/ 1136103 h 3069398"/>
              <a:gd name="connsiteX0-1" fmla="*/ 1301207 w 1301207"/>
              <a:gd name="connsiteY0-2" fmla="*/ 0 h 3069398"/>
              <a:gd name="connsiteX1-3" fmla="*/ 1288508 w 1301207"/>
              <a:gd name="connsiteY1-4" fmla="*/ 1251960 h 3069398"/>
              <a:gd name="connsiteX2-5" fmla="*/ 1301207 w 1301207"/>
              <a:gd name="connsiteY2-6" fmla="*/ 3069398 h 3069398"/>
              <a:gd name="connsiteX3-7" fmla="*/ 165104 w 1301207"/>
              <a:gd name="connsiteY3-8" fmla="*/ 1933295 h 3069398"/>
              <a:gd name="connsiteX4" fmla="*/ 165104 w 1301207"/>
              <a:gd name="connsiteY4" fmla="*/ 1136103 h 3069398"/>
              <a:gd name="connsiteX5" fmla="*/ 1301207 w 1301207"/>
              <a:gd name="connsiteY5" fmla="*/ 0 h 3069398"/>
              <a:gd name="connsiteX0-9" fmla="*/ 1288508 w 1379948"/>
              <a:gd name="connsiteY0-10" fmla="*/ 1251960 h 3069398"/>
              <a:gd name="connsiteX1-11" fmla="*/ 1301207 w 1379948"/>
              <a:gd name="connsiteY1-12" fmla="*/ 3069398 h 3069398"/>
              <a:gd name="connsiteX2-13" fmla="*/ 165104 w 1379948"/>
              <a:gd name="connsiteY2-14" fmla="*/ 1933295 h 3069398"/>
              <a:gd name="connsiteX3-15" fmla="*/ 165104 w 1379948"/>
              <a:gd name="connsiteY3-16" fmla="*/ 1136103 h 3069398"/>
              <a:gd name="connsiteX4-17" fmla="*/ 1301207 w 1379948"/>
              <a:gd name="connsiteY4-18" fmla="*/ 0 h 3069398"/>
              <a:gd name="connsiteX5-19" fmla="*/ 1379948 w 1379948"/>
              <a:gd name="connsiteY5-20" fmla="*/ 1343400 h 3069398"/>
              <a:gd name="connsiteX0-21" fmla="*/ 1288508 w 1301207"/>
              <a:gd name="connsiteY0-22" fmla="*/ 1251960 h 3069398"/>
              <a:gd name="connsiteX1-23" fmla="*/ 1301207 w 1301207"/>
              <a:gd name="connsiteY1-24" fmla="*/ 3069398 h 3069398"/>
              <a:gd name="connsiteX2-25" fmla="*/ 165104 w 1301207"/>
              <a:gd name="connsiteY2-26" fmla="*/ 1933295 h 3069398"/>
              <a:gd name="connsiteX3-27" fmla="*/ 165104 w 1301207"/>
              <a:gd name="connsiteY3-28" fmla="*/ 1136103 h 3069398"/>
              <a:gd name="connsiteX4-29" fmla="*/ 1301207 w 1301207"/>
              <a:gd name="connsiteY4-30" fmla="*/ 0 h 3069398"/>
              <a:gd name="connsiteX0-31" fmla="*/ 1301207 w 1301207"/>
              <a:gd name="connsiteY0-32" fmla="*/ 3069398 h 3069398"/>
              <a:gd name="connsiteX1-33" fmla="*/ 165104 w 1301207"/>
              <a:gd name="connsiteY1-34" fmla="*/ 1933295 h 3069398"/>
              <a:gd name="connsiteX2-35" fmla="*/ 165104 w 1301207"/>
              <a:gd name="connsiteY2-36" fmla="*/ 1136103 h 3069398"/>
              <a:gd name="connsiteX3-37" fmla="*/ 1301207 w 1301207"/>
              <a:gd name="connsiteY3-38" fmla="*/ 0 h 3069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01207" h="3069398">
                <a:moveTo>
                  <a:pt x="1301207" y="3069398"/>
                </a:moveTo>
                <a:lnTo>
                  <a:pt x="165104" y="1933295"/>
                </a:lnTo>
                <a:cubicBezTo>
                  <a:pt x="-55034" y="1713157"/>
                  <a:pt x="-55034" y="1356242"/>
                  <a:pt x="165104" y="1136103"/>
                </a:cubicBezTo>
                <a:lnTo>
                  <a:pt x="1301207" y="0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20" name="任意多边形: 形状 19"/>
          <p:cNvSpPr>
            <a:spLocks noGrp="1"/>
          </p:cNvSpPr>
          <p:nvPr>
            <p:ph type="pic" sz="quarter" idx="11"/>
          </p:nvPr>
        </p:nvSpPr>
        <p:spPr>
          <a:xfrm>
            <a:off x="8311358" y="142667"/>
            <a:ext cx="3880643" cy="4316073"/>
          </a:xfrm>
          <a:custGeom>
            <a:avLst/>
            <a:gdLst>
              <a:gd name="connsiteX0" fmla="*/ 2158037 w 3880643"/>
              <a:gd name="connsiteY0" fmla="*/ 0 h 4316073"/>
              <a:gd name="connsiteX1" fmla="*/ 2556633 w 3880643"/>
              <a:gd name="connsiteY1" fmla="*/ 165103 h 4316073"/>
              <a:gd name="connsiteX2" fmla="*/ 3880643 w 3880643"/>
              <a:gd name="connsiteY2" fmla="*/ 1489113 h 4316073"/>
              <a:gd name="connsiteX3" fmla="*/ 3880643 w 3880643"/>
              <a:gd name="connsiteY3" fmla="*/ 2826959 h 4316073"/>
              <a:gd name="connsiteX4" fmla="*/ 2556634 w 3880643"/>
              <a:gd name="connsiteY4" fmla="*/ 4150970 h 4316073"/>
              <a:gd name="connsiteX5" fmla="*/ 1759440 w 3880643"/>
              <a:gd name="connsiteY5" fmla="*/ 4150970 h 4316073"/>
              <a:gd name="connsiteX6" fmla="*/ 165104 w 3880643"/>
              <a:gd name="connsiteY6" fmla="*/ 2556633 h 4316073"/>
              <a:gd name="connsiteX7" fmla="*/ 165104 w 3880643"/>
              <a:gd name="connsiteY7" fmla="*/ 1759440 h 4316073"/>
              <a:gd name="connsiteX8" fmla="*/ 1759441 w 3880643"/>
              <a:gd name="connsiteY8" fmla="*/ 165103 h 4316073"/>
              <a:gd name="connsiteX9" fmla="*/ 2158037 w 3880643"/>
              <a:gd name="connsiteY9" fmla="*/ 0 h 43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80643" h="4316073">
                <a:moveTo>
                  <a:pt x="2158037" y="0"/>
                </a:moveTo>
                <a:cubicBezTo>
                  <a:pt x="2302301" y="0"/>
                  <a:pt x="2446564" y="55034"/>
                  <a:pt x="2556633" y="165103"/>
                </a:cubicBezTo>
                <a:lnTo>
                  <a:pt x="3880643" y="1489113"/>
                </a:lnTo>
                <a:lnTo>
                  <a:pt x="3880643" y="2826959"/>
                </a:lnTo>
                <a:lnTo>
                  <a:pt x="2556634" y="4150970"/>
                </a:lnTo>
                <a:cubicBezTo>
                  <a:pt x="2336494" y="4371108"/>
                  <a:pt x="1979580" y="4371108"/>
                  <a:pt x="1759440" y="4150970"/>
                </a:cubicBezTo>
                <a:lnTo>
                  <a:pt x="165104" y="2556633"/>
                </a:lnTo>
                <a:cubicBezTo>
                  <a:pt x="-55034" y="2336494"/>
                  <a:pt x="-55034" y="1979579"/>
                  <a:pt x="165104" y="1759440"/>
                </a:cubicBezTo>
                <a:lnTo>
                  <a:pt x="1759441" y="165103"/>
                </a:lnTo>
                <a:cubicBezTo>
                  <a:pt x="1869511" y="55034"/>
                  <a:pt x="2013773" y="0"/>
                  <a:pt x="2158037" y="0"/>
                </a:cubicBezTo>
                <a:close/>
              </a:path>
            </a:pathLst>
          </a:cu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5808252" y="1"/>
            <a:ext cx="4163416" cy="1879305"/>
          </a:xfrm>
          <a:custGeom>
            <a:avLst/>
            <a:gdLst>
              <a:gd name="connsiteX0" fmla="*/ 0 w 4163416"/>
              <a:gd name="connsiteY0" fmla="*/ 0 h 1879305"/>
              <a:gd name="connsiteX1" fmla="*/ 4163416 w 4163416"/>
              <a:gd name="connsiteY1" fmla="*/ 0 h 1879305"/>
              <a:gd name="connsiteX2" fmla="*/ 4146874 w 4163416"/>
              <a:gd name="connsiteY2" fmla="*/ 31436 h 1879305"/>
              <a:gd name="connsiteX3" fmla="*/ 4074640 w 4163416"/>
              <a:gd name="connsiteY3" fmla="*/ 119865 h 1879305"/>
              <a:gd name="connsiteX4" fmla="*/ 2480303 w 4163416"/>
              <a:gd name="connsiteY4" fmla="*/ 1714202 h 1879305"/>
              <a:gd name="connsiteX5" fmla="*/ 1683111 w 4163416"/>
              <a:gd name="connsiteY5" fmla="*/ 1714202 h 1879305"/>
              <a:gd name="connsiteX6" fmla="*/ 88774 w 4163416"/>
              <a:gd name="connsiteY6" fmla="*/ 119865 h 1879305"/>
              <a:gd name="connsiteX7" fmla="*/ 16541 w 4163416"/>
              <a:gd name="connsiteY7" fmla="*/ 31436 h 1879305"/>
              <a:gd name="connsiteX0-1" fmla="*/ 0 w 4163416"/>
              <a:gd name="connsiteY0-2" fmla="*/ 1 h 1879306"/>
              <a:gd name="connsiteX1-3" fmla="*/ 2002248 w 4163416"/>
              <a:gd name="connsiteY1-4" fmla="*/ 0 h 1879306"/>
              <a:gd name="connsiteX2-5" fmla="*/ 4163416 w 4163416"/>
              <a:gd name="connsiteY2-6" fmla="*/ 1 h 1879306"/>
              <a:gd name="connsiteX3-7" fmla="*/ 4146874 w 4163416"/>
              <a:gd name="connsiteY3-8" fmla="*/ 31437 h 1879306"/>
              <a:gd name="connsiteX4-9" fmla="*/ 4074640 w 4163416"/>
              <a:gd name="connsiteY4-10" fmla="*/ 119866 h 1879306"/>
              <a:gd name="connsiteX5-11" fmla="*/ 2480303 w 4163416"/>
              <a:gd name="connsiteY5-12" fmla="*/ 1714203 h 1879306"/>
              <a:gd name="connsiteX6-13" fmla="*/ 1683111 w 4163416"/>
              <a:gd name="connsiteY6-14" fmla="*/ 1714203 h 1879306"/>
              <a:gd name="connsiteX7-15" fmla="*/ 88774 w 4163416"/>
              <a:gd name="connsiteY7-16" fmla="*/ 119866 h 1879306"/>
              <a:gd name="connsiteX8" fmla="*/ 16541 w 4163416"/>
              <a:gd name="connsiteY8" fmla="*/ 31437 h 1879306"/>
              <a:gd name="connsiteX9" fmla="*/ 0 w 4163416"/>
              <a:gd name="connsiteY9" fmla="*/ 1 h 1879306"/>
              <a:gd name="connsiteX0-17" fmla="*/ 2002248 w 4163416"/>
              <a:gd name="connsiteY0-18" fmla="*/ 0 h 1879306"/>
              <a:gd name="connsiteX1-19" fmla="*/ 4163416 w 4163416"/>
              <a:gd name="connsiteY1-20" fmla="*/ 1 h 1879306"/>
              <a:gd name="connsiteX2-21" fmla="*/ 4146874 w 4163416"/>
              <a:gd name="connsiteY2-22" fmla="*/ 31437 h 1879306"/>
              <a:gd name="connsiteX3-23" fmla="*/ 4074640 w 4163416"/>
              <a:gd name="connsiteY3-24" fmla="*/ 119866 h 1879306"/>
              <a:gd name="connsiteX4-25" fmla="*/ 2480303 w 4163416"/>
              <a:gd name="connsiteY4-26" fmla="*/ 1714203 h 1879306"/>
              <a:gd name="connsiteX5-27" fmla="*/ 1683111 w 4163416"/>
              <a:gd name="connsiteY5-28" fmla="*/ 1714203 h 1879306"/>
              <a:gd name="connsiteX6-29" fmla="*/ 88774 w 4163416"/>
              <a:gd name="connsiteY6-30" fmla="*/ 119866 h 1879306"/>
              <a:gd name="connsiteX7-31" fmla="*/ 16541 w 4163416"/>
              <a:gd name="connsiteY7-32" fmla="*/ 31437 h 1879306"/>
              <a:gd name="connsiteX8-33" fmla="*/ 0 w 4163416"/>
              <a:gd name="connsiteY8-34" fmla="*/ 1 h 1879306"/>
              <a:gd name="connsiteX9-35" fmla="*/ 2093688 w 4163416"/>
              <a:gd name="connsiteY9-36" fmla="*/ 91440 h 1879306"/>
              <a:gd name="connsiteX0-37" fmla="*/ 2002248 w 4163416"/>
              <a:gd name="connsiteY0-38" fmla="*/ 0 h 1879306"/>
              <a:gd name="connsiteX1-39" fmla="*/ 4163416 w 4163416"/>
              <a:gd name="connsiteY1-40" fmla="*/ 1 h 1879306"/>
              <a:gd name="connsiteX2-41" fmla="*/ 4146874 w 4163416"/>
              <a:gd name="connsiteY2-42" fmla="*/ 31437 h 1879306"/>
              <a:gd name="connsiteX3-43" fmla="*/ 4074640 w 4163416"/>
              <a:gd name="connsiteY3-44" fmla="*/ 119866 h 1879306"/>
              <a:gd name="connsiteX4-45" fmla="*/ 2480303 w 4163416"/>
              <a:gd name="connsiteY4-46" fmla="*/ 1714203 h 1879306"/>
              <a:gd name="connsiteX5-47" fmla="*/ 1683111 w 4163416"/>
              <a:gd name="connsiteY5-48" fmla="*/ 1714203 h 1879306"/>
              <a:gd name="connsiteX6-49" fmla="*/ 88774 w 4163416"/>
              <a:gd name="connsiteY6-50" fmla="*/ 119866 h 1879306"/>
              <a:gd name="connsiteX7-51" fmla="*/ 16541 w 4163416"/>
              <a:gd name="connsiteY7-52" fmla="*/ 31437 h 1879306"/>
              <a:gd name="connsiteX8-53" fmla="*/ 0 w 4163416"/>
              <a:gd name="connsiteY8-54" fmla="*/ 1 h 1879306"/>
              <a:gd name="connsiteX0-55" fmla="*/ 4163416 w 4163416"/>
              <a:gd name="connsiteY0-56" fmla="*/ 0 h 1879305"/>
              <a:gd name="connsiteX1-57" fmla="*/ 4146874 w 4163416"/>
              <a:gd name="connsiteY1-58" fmla="*/ 31436 h 1879305"/>
              <a:gd name="connsiteX2-59" fmla="*/ 4074640 w 4163416"/>
              <a:gd name="connsiteY2-60" fmla="*/ 119865 h 1879305"/>
              <a:gd name="connsiteX3-61" fmla="*/ 2480303 w 4163416"/>
              <a:gd name="connsiteY3-62" fmla="*/ 1714202 h 1879305"/>
              <a:gd name="connsiteX4-63" fmla="*/ 1683111 w 4163416"/>
              <a:gd name="connsiteY4-64" fmla="*/ 1714202 h 1879305"/>
              <a:gd name="connsiteX5-65" fmla="*/ 88774 w 4163416"/>
              <a:gd name="connsiteY5-66" fmla="*/ 119865 h 1879305"/>
              <a:gd name="connsiteX6-67" fmla="*/ 16541 w 4163416"/>
              <a:gd name="connsiteY6-68" fmla="*/ 31436 h 1879305"/>
              <a:gd name="connsiteX7-69" fmla="*/ 0 w 4163416"/>
              <a:gd name="connsiteY7-70" fmla="*/ 0 h 18793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63416" h="1879305">
                <a:moveTo>
                  <a:pt x="4163416" y="0"/>
                </a:moveTo>
                <a:lnTo>
                  <a:pt x="4146874" y="31436"/>
                </a:lnTo>
                <a:cubicBezTo>
                  <a:pt x="4126236" y="62693"/>
                  <a:pt x="4102157" y="92348"/>
                  <a:pt x="4074640" y="119865"/>
                </a:cubicBezTo>
                <a:lnTo>
                  <a:pt x="2480303" y="1714202"/>
                </a:lnTo>
                <a:cubicBezTo>
                  <a:pt x="2260165" y="1934340"/>
                  <a:pt x="1903250" y="1934340"/>
                  <a:pt x="1683111" y="1714202"/>
                </a:cubicBezTo>
                <a:lnTo>
                  <a:pt x="88774" y="119865"/>
                </a:lnTo>
                <a:cubicBezTo>
                  <a:pt x="61257" y="92348"/>
                  <a:pt x="37179" y="62693"/>
                  <a:pt x="16541" y="314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spect="1"/>
          </p:cNvSpPr>
          <p:nvPr/>
        </p:nvSpPr>
        <p:spPr>
          <a:xfrm>
            <a:off x="596900" y="600075"/>
            <a:ext cx="10985500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2228003"/>
            <a:ext cx="10653003" cy="3630795"/>
          </a:xfrm>
        </p:spPr>
        <p:txBody>
          <a:bodyPr/>
          <a:lstStyle>
            <a:lvl1pPr indent="457200">
              <a:spcBef>
                <a:spcPts val="600"/>
              </a:spcBef>
              <a:defRPr sz="2400"/>
            </a:lvl1pPr>
            <a:lvl2pPr indent="457200">
              <a:spcBef>
                <a:spcPts val="600"/>
              </a:spcBef>
              <a:defRPr sz="1800"/>
            </a:lvl2pPr>
            <a:lvl3pPr indent="457200">
              <a:spcBef>
                <a:spcPts val="600"/>
              </a:spcBef>
              <a:defRPr sz="1600"/>
            </a:lvl3pPr>
            <a:lvl4pPr indent="457200">
              <a:spcBef>
                <a:spcPts val="600"/>
              </a:spcBef>
              <a:defRPr sz="1400"/>
            </a:lvl4pPr>
            <a:lvl5pPr indent="457200">
              <a:spcBef>
                <a:spcPts val="60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412567" y="59563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700" y="5951538"/>
            <a:ext cx="6493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all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1300" y="5956300"/>
            <a:ext cx="102658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3A239A-9CFC-499E-BA68-0A6B949ECFD5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151" y="620713"/>
            <a:ext cx="10081683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7600" y="1341438"/>
            <a:ext cx="5027084" cy="4745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7884" y="1341438"/>
            <a:ext cx="5027083" cy="4745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C76117-2319-47DD-BFA2-62FB58E33AB6}" type="slidenum"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1295495" y="1716603"/>
            <a:ext cx="4262993" cy="4262992"/>
          </a:xfrm>
          <a:custGeom>
            <a:avLst/>
            <a:gdLst>
              <a:gd name="connsiteX0" fmla="*/ 2187077 w 4262993"/>
              <a:gd name="connsiteY0" fmla="*/ 0 h 4262992"/>
              <a:gd name="connsiteX1" fmla="*/ 2323431 w 4262993"/>
              <a:gd name="connsiteY1" fmla="*/ 56479 h 4262992"/>
              <a:gd name="connsiteX2" fmla="*/ 4206514 w 4262993"/>
              <a:gd name="connsiteY2" fmla="*/ 1939563 h 4262992"/>
              <a:gd name="connsiteX3" fmla="*/ 4206514 w 4262993"/>
              <a:gd name="connsiteY3" fmla="*/ 2212270 h 4262992"/>
              <a:gd name="connsiteX4" fmla="*/ 2212271 w 4262993"/>
              <a:gd name="connsiteY4" fmla="*/ 4206513 h 4262992"/>
              <a:gd name="connsiteX5" fmla="*/ 1939564 w 4262993"/>
              <a:gd name="connsiteY5" fmla="*/ 4206513 h 4262992"/>
              <a:gd name="connsiteX6" fmla="*/ 56480 w 4262993"/>
              <a:gd name="connsiteY6" fmla="*/ 2323430 h 4262992"/>
              <a:gd name="connsiteX7" fmla="*/ 56480 w 4262993"/>
              <a:gd name="connsiteY7" fmla="*/ 2050723 h 4262992"/>
              <a:gd name="connsiteX8" fmla="*/ 2050724 w 4262993"/>
              <a:gd name="connsiteY8" fmla="*/ 56479 h 4262992"/>
              <a:gd name="connsiteX9" fmla="*/ 2187077 w 4262993"/>
              <a:gd name="connsiteY9" fmla="*/ 0 h 42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2993" h="4262992">
                <a:moveTo>
                  <a:pt x="2187077" y="0"/>
                </a:moveTo>
                <a:cubicBezTo>
                  <a:pt x="2236427" y="0"/>
                  <a:pt x="2285777" y="18826"/>
                  <a:pt x="2323431" y="56479"/>
                </a:cubicBezTo>
                <a:lnTo>
                  <a:pt x="4206514" y="1939563"/>
                </a:lnTo>
                <a:cubicBezTo>
                  <a:pt x="4281820" y="2014869"/>
                  <a:pt x="4281820" y="2136963"/>
                  <a:pt x="4206514" y="2212270"/>
                </a:cubicBezTo>
                <a:lnTo>
                  <a:pt x="2212271" y="4206513"/>
                </a:lnTo>
                <a:cubicBezTo>
                  <a:pt x="2136964" y="4281819"/>
                  <a:pt x="2014870" y="4281819"/>
                  <a:pt x="1939564" y="4206513"/>
                </a:cubicBezTo>
                <a:lnTo>
                  <a:pt x="56480" y="2323430"/>
                </a:lnTo>
                <a:cubicBezTo>
                  <a:pt x="-18826" y="2248123"/>
                  <a:pt x="-18826" y="2126029"/>
                  <a:pt x="56480" y="2050723"/>
                </a:cubicBezTo>
                <a:lnTo>
                  <a:pt x="2050724" y="56479"/>
                </a:lnTo>
                <a:cubicBezTo>
                  <a:pt x="2088377" y="18826"/>
                  <a:pt x="2137727" y="0"/>
                  <a:pt x="21870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5349054" y="2130866"/>
            <a:ext cx="2011319" cy="2011318"/>
          </a:xfrm>
          <a:custGeom>
            <a:avLst/>
            <a:gdLst>
              <a:gd name="connsiteX0" fmla="*/ 1031884 w 2011319"/>
              <a:gd name="connsiteY0" fmla="*/ 0 h 2011318"/>
              <a:gd name="connsiteX1" fmla="*/ 1096217 w 2011319"/>
              <a:gd name="connsiteY1" fmla="*/ 26647 h 2011318"/>
              <a:gd name="connsiteX2" fmla="*/ 1984672 w 2011319"/>
              <a:gd name="connsiteY2" fmla="*/ 915103 h 2011318"/>
              <a:gd name="connsiteX3" fmla="*/ 1984672 w 2011319"/>
              <a:gd name="connsiteY3" fmla="*/ 1043769 h 2011318"/>
              <a:gd name="connsiteX4" fmla="*/ 1043770 w 2011319"/>
              <a:gd name="connsiteY4" fmla="*/ 1984671 h 2011318"/>
              <a:gd name="connsiteX5" fmla="*/ 915104 w 2011319"/>
              <a:gd name="connsiteY5" fmla="*/ 1984671 h 2011318"/>
              <a:gd name="connsiteX6" fmla="*/ 26648 w 2011319"/>
              <a:gd name="connsiteY6" fmla="*/ 1096215 h 2011318"/>
              <a:gd name="connsiteX7" fmla="*/ 26648 w 2011319"/>
              <a:gd name="connsiteY7" fmla="*/ 967549 h 2011318"/>
              <a:gd name="connsiteX8" fmla="*/ 967550 w 2011319"/>
              <a:gd name="connsiteY8" fmla="*/ 26647 h 2011318"/>
              <a:gd name="connsiteX9" fmla="*/ 1031884 w 2011319"/>
              <a:gd name="connsiteY9" fmla="*/ 0 h 20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319" h="2011318">
                <a:moveTo>
                  <a:pt x="1031884" y="0"/>
                </a:moveTo>
                <a:cubicBezTo>
                  <a:pt x="1055168" y="0"/>
                  <a:pt x="1078452" y="8882"/>
                  <a:pt x="1096217" y="26647"/>
                </a:cubicBezTo>
                <a:lnTo>
                  <a:pt x="1984672" y="915103"/>
                </a:lnTo>
                <a:cubicBezTo>
                  <a:pt x="2020202" y="950633"/>
                  <a:pt x="2020202" y="1008239"/>
                  <a:pt x="1984672" y="1043769"/>
                </a:cubicBezTo>
                <a:lnTo>
                  <a:pt x="1043770" y="1984671"/>
                </a:lnTo>
                <a:cubicBezTo>
                  <a:pt x="1008240" y="2020201"/>
                  <a:pt x="950634" y="2020201"/>
                  <a:pt x="915104" y="1984671"/>
                </a:cubicBezTo>
                <a:lnTo>
                  <a:pt x="26648" y="1096215"/>
                </a:lnTo>
                <a:cubicBezTo>
                  <a:pt x="-8882" y="1060685"/>
                  <a:pt x="-8882" y="1003079"/>
                  <a:pt x="26648" y="967549"/>
                </a:cubicBezTo>
                <a:lnTo>
                  <a:pt x="967550" y="26647"/>
                </a:lnTo>
                <a:cubicBezTo>
                  <a:pt x="985315" y="8882"/>
                  <a:pt x="1008599" y="0"/>
                  <a:pt x="10318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4739453" y="4010466"/>
            <a:ext cx="2011319" cy="2011318"/>
          </a:xfrm>
          <a:custGeom>
            <a:avLst/>
            <a:gdLst>
              <a:gd name="connsiteX0" fmla="*/ 1031884 w 2011319"/>
              <a:gd name="connsiteY0" fmla="*/ 0 h 2011318"/>
              <a:gd name="connsiteX1" fmla="*/ 1096217 w 2011319"/>
              <a:gd name="connsiteY1" fmla="*/ 26647 h 2011318"/>
              <a:gd name="connsiteX2" fmla="*/ 1984672 w 2011319"/>
              <a:gd name="connsiteY2" fmla="*/ 915103 h 2011318"/>
              <a:gd name="connsiteX3" fmla="*/ 1984672 w 2011319"/>
              <a:gd name="connsiteY3" fmla="*/ 1043769 h 2011318"/>
              <a:gd name="connsiteX4" fmla="*/ 1043770 w 2011319"/>
              <a:gd name="connsiteY4" fmla="*/ 1984671 h 2011318"/>
              <a:gd name="connsiteX5" fmla="*/ 915104 w 2011319"/>
              <a:gd name="connsiteY5" fmla="*/ 1984671 h 2011318"/>
              <a:gd name="connsiteX6" fmla="*/ 26648 w 2011319"/>
              <a:gd name="connsiteY6" fmla="*/ 1096216 h 2011318"/>
              <a:gd name="connsiteX7" fmla="*/ 26648 w 2011319"/>
              <a:gd name="connsiteY7" fmla="*/ 967549 h 2011318"/>
              <a:gd name="connsiteX8" fmla="*/ 967550 w 2011319"/>
              <a:gd name="connsiteY8" fmla="*/ 26647 h 2011318"/>
              <a:gd name="connsiteX9" fmla="*/ 1031884 w 2011319"/>
              <a:gd name="connsiteY9" fmla="*/ 0 h 20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1319" h="2011318">
                <a:moveTo>
                  <a:pt x="1031884" y="0"/>
                </a:moveTo>
                <a:cubicBezTo>
                  <a:pt x="1055168" y="0"/>
                  <a:pt x="1078452" y="8882"/>
                  <a:pt x="1096217" y="26647"/>
                </a:cubicBezTo>
                <a:lnTo>
                  <a:pt x="1984672" y="915103"/>
                </a:lnTo>
                <a:cubicBezTo>
                  <a:pt x="2020202" y="950633"/>
                  <a:pt x="2020202" y="1008239"/>
                  <a:pt x="1984672" y="1043769"/>
                </a:cubicBezTo>
                <a:lnTo>
                  <a:pt x="1043770" y="1984671"/>
                </a:lnTo>
                <a:cubicBezTo>
                  <a:pt x="1008240" y="2020201"/>
                  <a:pt x="950634" y="2020201"/>
                  <a:pt x="915104" y="1984671"/>
                </a:cubicBezTo>
                <a:lnTo>
                  <a:pt x="26648" y="1096216"/>
                </a:lnTo>
                <a:cubicBezTo>
                  <a:pt x="-8882" y="1060686"/>
                  <a:pt x="-8882" y="1003079"/>
                  <a:pt x="26648" y="967549"/>
                </a:cubicBezTo>
                <a:lnTo>
                  <a:pt x="967550" y="26647"/>
                </a:lnTo>
                <a:cubicBezTo>
                  <a:pt x="985315" y="8882"/>
                  <a:pt x="1008600" y="0"/>
                  <a:pt x="10318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>
            <a:spLocks noGrp="1"/>
          </p:cNvSpPr>
          <p:nvPr>
            <p:ph type="pic" sz="quarter" idx="13"/>
          </p:nvPr>
        </p:nvSpPr>
        <p:spPr>
          <a:xfrm>
            <a:off x="4315366" y="2034973"/>
            <a:ext cx="2093747" cy="1201420"/>
          </a:xfrm>
          <a:custGeom>
            <a:avLst/>
            <a:gdLst>
              <a:gd name="connsiteX0" fmla="*/ 115228 w 2093747"/>
              <a:gd name="connsiteY0" fmla="*/ 0 h 1201420"/>
              <a:gd name="connsiteX1" fmla="*/ 1978519 w 2093747"/>
              <a:gd name="connsiteY1" fmla="*/ 0 h 1201420"/>
              <a:gd name="connsiteX2" fmla="*/ 2093747 w 2093747"/>
              <a:gd name="connsiteY2" fmla="*/ 115228 h 1201420"/>
              <a:gd name="connsiteX3" fmla="*/ 2093747 w 2093747"/>
              <a:gd name="connsiteY3" fmla="*/ 1086192 h 1201420"/>
              <a:gd name="connsiteX4" fmla="*/ 1978519 w 2093747"/>
              <a:gd name="connsiteY4" fmla="*/ 1201420 h 1201420"/>
              <a:gd name="connsiteX5" fmla="*/ 115228 w 2093747"/>
              <a:gd name="connsiteY5" fmla="*/ 1201420 h 1201420"/>
              <a:gd name="connsiteX6" fmla="*/ 0 w 2093747"/>
              <a:gd name="connsiteY6" fmla="*/ 1086192 h 1201420"/>
              <a:gd name="connsiteX7" fmla="*/ 0 w 2093747"/>
              <a:gd name="connsiteY7" fmla="*/ 115228 h 1201420"/>
              <a:gd name="connsiteX8" fmla="*/ 115228 w 2093747"/>
              <a:gd name="connsiteY8" fmla="*/ 0 h 120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1201420">
                <a:moveTo>
                  <a:pt x="115228" y="0"/>
                </a:moveTo>
                <a:lnTo>
                  <a:pt x="1978519" y="0"/>
                </a:lnTo>
                <a:cubicBezTo>
                  <a:pt x="2042158" y="0"/>
                  <a:pt x="2093747" y="51589"/>
                  <a:pt x="2093747" y="115228"/>
                </a:cubicBezTo>
                <a:lnTo>
                  <a:pt x="2093747" y="1086192"/>
                </a:lnTo>
                <a:cubicBezTo>
                  <a:pt x="2093747" y="1149831"/>
                  <a:pt x="2042158" y="1201420"/>
                  <a:pt x="1978519" y="1201420"/>
                </a:cubicBezTo>
                <a:lnTo>
                  <a:pt x="115228" y="1201420"/>
                </a:lnTo>
                <a:cubicBezTo>
                  <a:pt x="51589" y="1201420"/>
                  <a:pt x="0" y="1149831"/>
                  <a:pt x="0" y="1086192"/>
                </a:cubicBezTo>
                <a:lnTo>
                  <a:pt x="0" y="115228"/>
                </a:lnTo>
                <a:cubicBezTo>
                  <a:pt x="0" y="51589"/>
                  <a:pt x="51589" y="0"/>
                  <a:pt x="1152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4"/>
          </p:nvPr>
        </p:nvSpPr>
        <p:spPr>
          <a:xfrm>
            <a:off x="4315366" y="3368473"/>
            <a:ext cx="2093747" cy="2298700"/>
          </a:xfrm>
          <a:custGeom>
            <a:avLst/>
            <a:gdLst>
              <a:gd name="connsiteX0" fmla="*/ 107849 w 2093747"/>
              <a:gd name="connsiteY0" fmla="*/ 0 h 2298700"/>
              <a:gd name="connsiteX1" fmla="*/ 1985898 w 2093747"/>
              <a:gd name="connsiteY1" fmla="*/ 0 h 2298700"/>
              <a:gd name="connsiteX2" fmla="*/ 2093747 w 2093747"/>
              <a:gd name="connsiteY2" fmla="*/ 107849 h 2298700"/>
              <a:gd name="connsiteX3" fmla="*/ 2093747 w 2093747"/>
              <a:gd name="connsiteY3" fmla="*/ 2190851 h 2298700"/>
              <a:gd name="connsiteX4" fmla="*/ 1985898 w 2093747"/>
              <a:gd name="connsiteY4" fmla="*/ 2298700 h 2298700"/>
              <a:gd name="connsiteX5" fmla="*/ 107849 w 2093747"/>
              <a:gd name="connsiteY5" fmla="*/ 2298700 h 2298700"/>
              <a:gd name="connsiteX6" fmla="*/ 0 w 2093747"/>
              <a:gd name="connsiteY6" fmla="*/ 2190851 h 2298700"/>
              <a:gd name="connsiteX7" fmla="*/ 0 w 2093747"/>
              <a:gd name="connsiteY7" fmla="*/ 107849 h 2298700"/>
              <a:gd name="connsiteX8" fmla="*/ 107849 w 2093747"/>
              <a:gd name="connsiteY8" fmla="*/ 0 h 22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747" h="2298700">
                <a:moveTo>
                  <a:pt x="107849" y="0"/>
                </a:moveTo>
                <a:lnTo>
                  <a:pt x="1985898" y="0"/>
                </a:lnTo>
                <a:cubicBezTo>
                  <a:pt x="2045461" y="0"/>
                  <a:pt x="2093747" y="48286"/>
                  <a:pt x="2093747" y="107849"/>
                </a:cubicBezTo>
                <a:lnTo>
                  <a:pt x="2093747" y="2190851"/>
                </a:lnTo>
                <a:cubicBezTo>
                  <a:pt x="2093747" y="2250414"/>
                  <a:pt x="2045461" y="2298700"/>
                  <a:pt x="1985898" y="2298700"/>
                </a:cubicBezTo>
                <a:lnTo>
                  <a:pt x="107849" y="2298700"/>
                </a:lnTo>
                <a:cubicBezTo>
                  <a:pt x="48286" y="2298700"/>
                  <a:pt x="0" y="2250414"/>
                  <a:pt x="0" y="2190851"/>
                </a:cubicBezTo>
                <a:lnTo>
                  <a:pt x="0" y="107849"/>
                </a:lnTo>
                <a:cubicBezTo>
                  <a:pt x="0" y="48286"/>
                  <a:pt x="48286" y="0"/>
                  <a:pt x="1078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5"/>
          </p:nvPr>
        </p:nvSpPr>
        <p:spPr>
          <a:xfrm>
            <a:off x="6596436" y="2034973"/>
            <a:ext cx="4773780" cy="3632200"/>
          </a:xfrm>
          <a:custGeom>
            <a:avLst/>
            <a:gdLst>
              <a:gd name="connsiteX0" fmla="*/ 187095 w 4773780"/>
              <a:gd name="connsiteY0" fmla="*/ 0 h 3632200"/>
              <a:gd name="connsiteX1" fmla="*/ 4586685 w 4773780"/>
              <a:gd name="connsiteY1" fmla="*/ 0 h 3632200"/>
              <a:gd name="connsiteX2" fmla="*/ 4773780 w 4773780"/>
              <a:gd name="connsiteY2" fmla="*/ 187095 h 3632200"/>
              <a:gd name="connsiteX3" fmla="*/ 4773780 w 4773780"/>
              <a:gd name="connsiteY3" fmla="*/ 3445105 h 3632200"/>
              <a:gd name="connsiteX4" fmla="*/ 4586685 w 4773780"/>
              <a:gd name="connsiteY4" fmla="*/ 3632200 h 3632200"/>
              <a:gd name="connsiteX5" fmla="*/ 187095 w 4773780"/>
              <a:gd name="connsiteY5" fmla="*/ 3632200 h 3632200"/>
              <a:gd name="connsiteX6" fmla="*/ 0 w 4773780"/>
              <a:gd name="connsiteY6" fmla="*/ 3445105 h 3632200"/>
              <a:gd name="connsiteX7" fmla="*/ 0 w 4773780"/>
              <a:gd name="connsiteY7" fmla="*/ 187095 h 3632200"/>
              <a:gd name="connsiteX8" fmla="*/ 187095 w 4773780"/>
              <a:gd name="connsiteY8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3780" h="3632200">
                <a:moveTo>
                  <a:pt x="187095" y="0"/>
                </a:moveTo>
                <a:lnTo>
                  <a:pt x="4586685" y="0"/>
                </a:lnTo>
                <a:cubicBezTo>
                  <a:pt x="4690015" y="0"/>
                  <a:pt x="4773780" y="83765"/>
                  <a:pt x="4773780" y="187095"/>
                </a:cubicBezTo>
                <a:lnTo>
                  <a:pt x="4773780" y="3445105"/>
                </a:lnTo>
                <a:cubicBezTo>
                  <a:pt x="4773780" y="3548435"/>
                  <a:pt x="4690015" y="3632200"/>
                  <a:pt x="4586685" y="3632200"/>
                </a:cubicBezTo>
                <a:lnTo>
                  <a:pt x="187095" y="3632200"/>
                </a:lnTo>
                <a:cubicBezTo>
                  <a:pt x="83765" y="3632200"/>
                  <a:pt x="0" y="3548435"/>
                  <a:pt x="0" y="3445105"/>
                </a:cubicBezTo>
                <a:lnTo>
                  <a:pt x="0" y="187095"/>
                </a:lnTo>
                <a:cubicBezTo>
                  <a:pt x="0" y="83765"/>
                  <a:pt x="83765" y="0"/>
                  <a:pt x="1870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>
            <a:spLocks noGrp="1"/>
          </p:cNvSpPr>
          <p:nvPr>
            <p:ph type="pic" sz="quarter" idx="18"/>
          </p:nvPr>
        </p:nvSpPr>
        <p:spPr>
          <a:xfrm>
            <a:off x="9089489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8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任意多边形: 形状 30"/>
          <p:cNvSpPr>
            <a:spLocks noGrp="1"/>
          </p:cNvSpPr>
          <p:nvPr>
            <p:ph type="pic" sz="quarter" idx="14"/>
          </p:nvPr>
        </p:nvSpPr>
        <p:spPr>
          <a:xfrm>
            <a:off x="1538935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: 形状 31"/>
          <p:cNvSpPr>
            <a:spLocks noGrp="1"/>
          </p:cNvSpPr>
          <p:nvPr>
            <p:ph type="pic" sz="quarter" idx="15"/>
          </p:nvPr>
        </p:nvSpPr>
        <p:spPr>
          <a:xfrm>
            <a:off x="3426574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: 形状 32"/>
          <p:cNvSpPr>
            <a:spLocks noGrp="1"/>
          </p:cNvSpPr>
          <p:nvPr>
            <p:ph type="pic" sz="quarter" idx="16"/>
          </p:nvPr>
        </p:nvSpPr>
        <p:spPr>
          <a:xfrm>
            <a:off x="5314212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: 形状 33"/>
          <p:cNvSpPr>
            <a:spLocks noGrp="1"/>
          </p:cNvSpPr>
          <p:nvPr>
            <p:ph type="pic" sz="quarter" idx="17"/>
          </p:nvPr>
        </p:nvSpPr>
        <p:spPr>
          <a:xfrm>
            <a:off x="7201851" y="34054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任意多边形: 形状 26"/>
          <p:cNvSpPr>
            <a:spLocks noGrp="1"/>
          </p:cNvSpPr>
          <p:nvPr>
            <p:ph type="pic" sz="quarter" idx="10"/>
          </p:nvPr>
        </p:nvSpPr>
        <p:spPr>
          <a:xfrm>
            <a:off x="2461837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4 w 1599710"/>
              <a:gd name="connsiteY6" fmla="*/ 947591 h 1599710"/>
              <a:gd name="connsiteX7" fmla="*/ 61194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4" y="947591"/>
                </a:lnTo>
                <a:cubicBezTo>
                  <a:pt x="-20398" y="865999"/>
                  <a:pt x="-20398" y="733712"/>
                  <a:pt x="61194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8" name="任意多边形: 形状 27"/>
          <p:cNvSpPr>
            <a:spLocks noGrp="1"/>
          </p:cNvSpPr>
          <p:nvPr>
            <p:ph type="pic" sz="quarter" idx="11"/>
          </p:nvPr>
        </p:nvSpPr>
        <p:spPr>
          <a:xfrm>
            <a:off x="4349476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9" name="任意多边形: 形状 28"/>
          <p:cNvSpPr>
            <a:spLocks noGrp="1"/>
          </p:cNvSpPr>
          <p:nvPr>
            <p:ph type="pic" sz="quarter" idx="12"/>
          </p:nvPr>
        </p:nvSpPr>
        <p:spPr>
          <a:xfrm>
            <a:off x="6237114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5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9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5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0" name="任意多边形: 形状 29"/>
          <p:cNvSpPr>
            <a:spLocks noGrp="1"/>
          </p:cNvSpPr>
          <p:nvPr>
            <p:ph type="pic" sz="quarter" idx="13"/>
          </p:nvPr>
        </p:nvSpPr>
        <p:spPr>
          <a:xfrm>
            <a:off x="8124752" y="1675581"/>
            <a:ext cx="1599710" cy="1599710"/>
          </a:xfrm>
          <a:custGeom>
            <a:avLst/>
            <a:gdLst>
              <a:gd name="connsiteX0" fmla="*/ 799855 w 1599710"/>
              <a:gd name="connsiteY0" fmla="*/ 0 h 1599710"/>
              <a:gd name="connsiteX1" fmla="*/ 947591 w 1599710"/>
              <a:gd name="connsiteY1" fmla="*/ 61194 h 1599710"/>
              <a:gd name="connsiteX2" fmla="*/ 1538516 w 1599710"/>
              <a:gd name="connsiteY2" fmla="*/ 652119 h 1599710"/>
              <a:gd name="connsiteX3" fmla="*/ 1538516 w 1599710"/>
              <a:gd name="connsiteY3" fmla="*/ 947591 h 1599710"/>
              <a:gd name="connsiteX4" fmla="*/ 947591 w 1599710"/>
              <a:gd name="connsiteY4" fmla="*/ 1538516 h 1599710"/>
              <a:gd name="connsiteX5" fmla="*/ 652119 w 1599710"/>
              <a:gd name="connsiteY5" fmla="*/ 1538516 h 1599710"/>
              <a:gd name="connsiteX6" fmla="*/ 61195 w 1599710"/>
              <a:gd name="connsiteY6" fmla="*/ 947591 h 1599710"/>
              <a:gd name="connsiteX7" fmla="*/ 61195 w 1599710"/>
              <a:gd name="connsiteY7" fmla="*/ 652119 h 1599710"/>
              <a:gd name="connsiteX8" fmla="*/ 652119 w 1599710"/>
              <a:gd name="connsiteY8" fmla="*/ 61194 h 1599710"/>
              <a:gd name="connsiteX9" fmla="*/ 799855 w 1599710"/>
              <a:gd name="connsiteY9" fmla="*/ 0 h 159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710" h="1599710">
                <a:moveTo>
                  <a:pt x="799855" y="0"/>
                </a:moveTo>
                <a:cubicBezTo>
                  <a:pt x="853325" y="0"/>
                  <a:pt x="906794" y="20398"/>
                  <a:pt x="947591" y="61194"/>
                </a:cubicBezTo>
                <a:lnTo>
                  <a:pt x="1538516" y="652119"/>
                </a:lnTo>
                <a:cubicBezTo>
                  <a:pt x="1620108" y="733712"/>
                  <a:pt x="1620108" y="865999"/>
                  <a:pt x="1538516" y="947591"/>
                </a:cubicBezTo>
                <a:lnTo>
                  <a:pt x="947591" y="1538516"/>
                </a:lnTo>
                <a:cubicBezTo>
                  <a:pt x="865998" y="1620108"/>
                  <a:pt x="733712" y="1620108"/>
                  <a:pt x="652119" y="1538516"/>
                </a:cubicBezTo>
                <a:lnTo>
                  <a:pt x="61195" y="947591"/>
                </a:lnTo>
                <a:cubicBezTo>
                  <a:pt x="-20398" y="865999"/>
                  <a:pt x="-20398" y="733712"/>
                  <a:pt x="61195" y="652119"/>
                </a:cubicBezTo>
                <a:lnTo>
                  <a:pt x="652119" y="61194"/>
                </a:lnTo>
                <a:cubicBezTo>
                  <a:pt x="692916" y="20398"/>
                  <a:pt x="746385" y="0"/>
                  <a:pt x="799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28D3-987D-401E-95A8-72784AD93D3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729683" y="642233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>
            <a:spLocks noGrp="1"/>
          </p:cNvSpPr>
          <p:nvPr>
            <p:ph type="pic" sz="quarter" idx="10"/>
          </p:nvPr>
        </p:nvSpPr>
        <p:spPr>
          <a:xfrm>
            <a:off x="3507265" y="2359368"/>
            <a:ext cx="1627407" cy="2887019"/>
          </a:xfrm>
          <a:custGeom>
            <a:avLst/>
            <a:gdLst>
              <a:gd name="connsiteX0" fmla="*/ 0 w 1627407"/>
              <a:gd name="connsiteY0" fmla="*/ 0 h 2887019"/>
              <a:gd name="connsiteX1" fmla="*/ 1627407 w 1627407"/>
              <a:gd name="connsiteY1" fmla="*/ 0 h 2887019"/>
              <a:gd name="connsiteX2" fmla="*/ 1627407 w 1627407"/>
              <a:gd name="connsiteY2" fmla="*/ 2887019 h 2887019"/>
              <a:gd name="connsiteX3" fmla="*/ 0 w 1627407"/>
              <a:gd name="connsiteY3" fmla="*/ 2887019 h 288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07" h="2887019">
                <a:moveTo>
                  <a:pt x="0" y="0"/>
                </a:moveTo>
                <a:lnTo>
                  <a:pt x="1627407" y="0"/>
                </a:lnTo>
                <a:lnTo>
                  <a:pt x="1627407" y="2887019"/>
                </a:lnTo>
                <a:lnTo>
                  <a:pt x="0" y="2887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1311274" y="2359368"/>
            <a:ext cx="1627407" cy="2887019"/>
          </a:xfrm>
          <a:custGeom>
            <a:avLst/>
            <a:gdLst>
              <a:gd name="connsiteX0" fmla="*/ 0 w 1627407"/>
              <a:gd name="connsiteY0" fmla="*/ 0 h 2887019"/>
              <a:gd name="connsiteX1" fmla="*/ 1627407 w 1627407"/>
              <a:gd name="connsiteY1" fmla="*/ 0 h 2887019"/>
              <a:gd name="connsiteX2" fmla="*/ 1627407 w 1627407"/>
              <a:gd name="connsiteY2" fmla="*/ 2887019 h 2887019"/>
              <a:gd name="connsiteX3" fmla="*/ 0 w 1627407"/>
              <a:gd name="connsiteY3" fmla="*/ 2887019 h 288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7407" h="2887019">
                <a:moveTo>
                  <a:pt x="0" y="0"/>
                </a:moveTo>
                <a:lnTo>
                  <a:pt x="1627407" y="0"/>
                </a:lnTo>
                <a:lnTo>
                  <a:pt x="1627407" y="2887019"/>
                </a:lnTo>
                <a:lnTo>
                  <a:pt x="0" y="2887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2"/>
          </p:nvPr>
        </p:nvSpPr>
        <p:spPr>
          <a:xfrm>
            <a:off x="2295507" y="1895063"/>
            <a:ext cx="1901775" cy="3373748"/>
          </a:xfrm>
          <a:custGeom>
            <a:avLst/>
            <a:gdLst>
              <a:gd name="connsiteX0" fmla="*/ 0 w 1901775"/>
              <a:gd name="connsiteY0" fmla="*/ 0 h 3373748"/>
              <a:gd name="connsiteX1" fmla="*/ 1901775 w 1901775"/>
              <a:gd name="connsiteY1" fmla="*/ 0 h 3373748"/>
              <a:gd name="connsiteX2" fmla="*/ 1901775 w 1901775"/>
              <a:gd name="connsiteY2" fmla="*/ 3373748 h 3373748"/>
              <a:gd name="connsiteX3" fmla="*/ 0 w 1901775"/>
              <a:gd name="connsiteY3" fmla="*/ 3373748 h 337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775" h="3373748">
                <a:moveTo>
                  <a:pt x="0" y="0"/>
                </a:moveTo>
                <a:lnTo>
                  <a:pt x="1901775" y="0"/>
                </a:lnTo>
                <a:lnTo>
                  <a:pt x="1901775" y="3373748"/>
                </a:lnTo>
                <a:lnTo>
                  <a:pt x="0" y="33737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5778474" cy="5747783"/>
          </a:xfrm>
          <a:custGeom>
            <a:avLst/>
            <a:gdLst>
              <a:gd name="connsiteX0" fmla="*/ 2119001 w 5778474"/>
              <a:gd name="connsiteY0" fmla="*/ 3618970 h 5747783"/>
              <a:gd name="connsiteX1" fmla="*/ 2315600 w 5778474"/>
              <a:gd name="connsiteY1" fmla="*/ 3700404 h 5747783"/>
              <a:gd name="connsiteX2" fmla="*/ 3101974 w 5778474"/>
              <a:gd name="connsiteY2" fmla="*/ 4486778 h 5747783"/>
              <a:gd name="connsiteX3" fmla="*/ 3101974 w 5778474"/>
              <a:gd name="connsiteY3" fmla="*/ 4879976 h 5747783"/>
              <a:gd name="connsiteX4" fmla="*/ 2315600 w 5778474"/>
              <a:gd name="connsiteY4" fmla="*/ 5666350 h 5747783"/>
              <a:gd name="connsiteX5" fmla="*/ 1922402 w 5778474"/>
              <a:gd name="connsiteY5" fmla="*/ 5666350 h 5747783"/>
              <a:gd name="connsiteX6" fmla="*/ 1136028 w 5778474"/>
              <a:gd name="connsiteY6" fmla="*/ 4879976 h 5747783"/>
              <a:gd name="connsiteX7" fmla="*/ 1136028 w 5778474"/>
              <a:gd name="connsiteY7" fmla="*/ 4486778 h 5747783"/>
              <a:gd name="connsiteX8" fmla="*/ 1922402 w 5778474"/>
              <a:gd name="connsiteY8" fmla="*/ 3700404 h 5747783"/>
              <a:gd name="connsiteX9" fmla="*/ 2119001 w 5778474"/>
              <a:gd name="connsiteY9" fmla="*/ 3618970 h 5747783"/>
              <a:gd name="connsiteX10" fmla="*/ 821473 w 5778474"/>
              <a:gd name="connsiteY10" fmla="*/ 2321442 h 5747783"/>
              <a:gd name="connsiteX11" fmla="*/ 1018072 w 5778474"/>
              <a:gd name="connsiteY11" fmla="*/ 2402876 h 5747783"/>
              <a:gd name="connsiteX12" fmla="*/ 1804446 w 5778474"/>
              <a:gd name="connsiteY12" fmla="*/ 3189250 h 5747783"/>
              <a:gd name="connsiteX13" fmla="*/ 1804446 w 5778474"/>
              <a:gd name="connsiteY13" fmla="*/ 3582448 h 5747783"/>
              <a:gd name="connsiteX14" fmla="*/ 1018072 w 5778474"/>
              <a:gd name="connsiteY14" fmla="*/ 4368823 h 5747783"/>
              <a:gd name="connsiteX15" fmla="*/ 624874 w 5778474"/>
              <a:gd name="connsiteY15" fmla="*/ 4368823 h 5747783"/>
              <a:gd name="connsiteX16" fmla="*/ 0 w 5778474"/>
              <a:gd name="connsiteY16" fmla="*/ 3743949 h 5747783"/>
              <a:gd name="connsiteX17" fmla="*/ 0 w 5778474"/>
              <a:gd name="connsiteY17" fmla="*/ 3027750 h 5747783"/>
              <a:gd name="connsiteX18" fmla="*/ 624874 w 5778474"/>
              <a:gd name="connsiteY18" fmla="*/ 2402876 h 5747783"/>
              <a:gd name="connsiteX19" fmla="*/ 821473 w 5778474"/>
              <a:gd name="connsiteY19" fmla="*/ 2321442 h 5747783"/>
              <a:gd name="connsiteX20" fmla="*/ 3416534 w 5778474"/>
              <a:gd name="connsiteY20" fmla="*/ 2321437 h 5747783"/>
              <a:gd name="connsiteX21" fmla="*/ 3613133 w 5778474"/>
              <a:gd name="connsiteY21" fmla="*/ 2402870 h 5747783"/>
              <a:gd name="connsiteX22" fmla="*/ 4399507 w 5778474"/>
              <a:gd name="connsiteY22" fmla="*/ 3189245 h 5747783"/>
              <a:gd name="connsiteX23" fmla="*/ 4399507 w 5778474"/>
              <a:gd name="connsiteY23" fmla="*/ 3582443 h 5747783"/>
              <a:gd name="connsiteX24" fmla="*/ 3613133 w 5778474"/>
              <a:gd name="connsiteY24" fmla="*/ 4368817 h 5747783"/>
              <a:gd name="connsiteX25" fmla="*/ 3219935 w 5778474"/>
              <a:gd name="connsiteY25" fmla="*/ 4368817 h 5747783"/>
              <a:gd name="connsiteX26" fmla="*/ 2433561 w 5778474"/>
              <a:gd name="connsiteY26" fmla="*/ 3582443 h 5747783"/>
              <a:gd name="connsiteX27" fmla="*/ 2433561 w 5778474"/>
              <a:gd name="connsiteY27" fmla="*/ 3189245 h 5747783"/>
              <a:gd name="connsiteX28" fmla="*/ 3219935 w 5778474"/>
              <a:gd name="connsiteY28" fmla="*/ 2402870 h 5747783"/>
              <a:gd name="connsiteX29" fmla="*/ 3416534 w 5778474"/>
              <a:gd name="connsiteY29" fmla="*/ 2321437 h 5747783"/>
              <a:gd name="connsiteX30" fmla="*/ 0 w 5778474"/>
              <a:gd name="connsiteY30" fmla="*/ 1384804 h 5747783"/>
              <a:gd name="connsiteX31" fmla="*/ 506920 w 5778474"/>
              <a:gd name="connsiteY31" fmla="*/ 1891724 h 5747783"/>
              <a:gd name="connsiteX32" fmla="*/ 506919 w 5778474"/>
              <a:gd name="connsiteY32" fmla="*/ 2284921 h 5747783"/>
              <a:gd name="connsiteX33" fmla="*/ 0 w 5778474"/>
              <a:gd name="connsiteY33" fmla="*/ 2791839 h 5747783"/>
              <a:gd name="connsiteX34" fmla="*/ 2119006 w 5778474"/>
              <a:gd name="connsiteY34" fmla="*/ 1023909 h 5747783"/>
              <a:gd name="connsiteX35" fmla="*/ 2315606 w 5778474"/>
              <a:gd name="connsiteY35" fmla="*/ 1105343 h 5747783"/>
              <a:gd name="connsiteX36" fmla="*/ 3101980 w 5778474"/>
              <a:gd name="connsiteY36" fmla="*/ 1891717 h 5747783"/>
              <a:gd name="connsiteX37" fmla="*/ 3101980 w 5778474"/>
              <a:gd name="connsiteY37" fmla="*/ 2284914 h 5747783"/>
              <a:gd name="connsiteX38" fmla="*/ 2315606 w 5778474"/>
              <a:gd name="connsiteY38" fmla="*/ 3071289 h 5747783"/>
              <a:gd name="connsiteX39" fmla="*/ 1922408 w 5778474"/>
              <a:gd name="connsiteY39" fmla="*/ 3071289 h 5747783"/>
              <a:gd name="connsiteX40" fmla="*/ 1136034 w 5778474"/>
              <a:gd name="connsiteY40" fmla="*/ 2284914 h 5747783"/>
              <a:gd name="connsiteX41" fmla="*/ 1136034 w 5778474"/>
              <a:gd name="connsiteY41" fmla="*/ 1891716 h 5747783"/>
              <a:gd name="connsiteX42" fmla="*/ 1922408 w 5778474"/>
              <a:gd name="connsiteY42" fmla="*/ 1105342 h 5747783"/>
              <a:gd name="connsiteX43" fmla="*/ 2119006 w 5778474"/>
              <a:gd name="connsiteY43" fmla="*/ 1023909 h 5747783"/>
              <a:gd name="connsiteX44" fmla="*/ 4714068 w 5778474"/>
              <a:gd name="connsiteY44" fmla="*/ 1023903 h 5747783"/>
              <a:gd name="connsiteX45" fmla="*/ 4910667 w 5778474"/>
              <a:gd name="connsiteY45" fmla="*/ 1105337 h 5747783"/>
              <a:gd name="connsiteX46" fmla="*/ 5697041 w 5778474"/>
              <a:gd name="connsiteY46" fmla="*/ 1891711 h 5747783"/>
              <a:gd name="connsiteX47" fmla="*/ 5697041 w 5778474"/>
              <a:gd name="connsiteY47" fmla="*/ 2284909 h 5747783"/>
              <a:gd name="connsiteX48" fmla="*/ 4910667 w 5778474"/>
              <a:gd name="connsiteY48" fmla="*/ 3071283 h 5747783"/>
              <a:gd name="connsiteX49" fmla="*/ 4517469 w 5778474"/>
              <a:gd name="connsiteY49" fmla="*/ 3071283 h 5747783"/>
              <a:gd name="connsiteX50" fmla="*/ 3731095 w 5778474"/>
              <a:gd name="connsiteY50" fmla="*/ 2284909 h 5747783"/>
              <a:gd name="connsiteX51" fmla="*/ 3731095 w 5778474"/>
              <a:gd name="connsiteY51" fmla="*/ 1891711 h 5747783"/>
              <a:gd name="connsiteX52" fmla="*/ 4517469 w 5778474"/>
              <a:gd name="connsiteY52" fmla="*/ 1105337 h 5747783"/>
              <a:gd name="connsiteX53" fmla="*/ 4714068 w 5778474"/>
              <a:gd name="connsiteY53" fmla="*/ 1023903 h 5747783"/>
              <a:gd name="connsiteX54" fmla="*/ 3027750 w 5778474"/>
              <a:gd name="connsiteY54" fmla="*/ 0 h 5747783"/>
              <a:gd name="connsiteX55" fmla="*/ 3805329 w 5778474"/>
              <a:gd name="connsiteY55" fmla="*/ 0 h 5747783"/>
              <a:gd name="connsiteX56" fmla="*/ 4399513 w 5778474"/>
              <a:gd name="connsiteY56" fmla="*/ 594184 h 5747783"/>
              <a:gd name="connsiteX57" fmla="*/ 4399513 w 5778474"/>
              <a:gd name="connsiteY57" fmla="*/ 987382 h 5747783"/>
              <a:gd name="connsiteX58" fmla="*/ 3613139 w 5778474"/>
              <a:gd name="connsiteY58" fmla="*/ 1773756 h 5747783"/>
              <a:gd name="connsiteX59" fmla="*/ 3219941 w 5778474"/>
              <a:gd name="connsiteY59" fmla="*/ 1773756 h 5747783"/>
              <a:gd name="connsiteX60" fmla="*/ 2433567 w 5778474"/>
              <a:gd name="connsiteY60" fmla="*/ 987382 h 5747783"/>
              <a:gd name="connsiteX61" fmla="*/ 2433567 w 5778474"/>
              <a:gd name="connsiteY61" fmla="*/ 594184 h 5747783"/>
              <a:gd name="connsiteX62" fmla="*/ 2791841 w 5778474"/>
              <a:gd name="connsiteY62" fmla="*/ 0 h 5747783"/>
              <a:gd name="connsiteX63" fmla="*/ 2315612 w 5778474"/>
              <a:gd name="connsiteY63" fmla="*/ 476229 h 5747783"/>
              <a:gd name="connsiteX64" fmla="*/ 1922415 w 5778474"/>
              <a:gd name="connsiteY64" fmla="*/ 476230 h 5747783"/>
              <a:gd name="connsiteX65" fmla="*/ 1446185 w 5778474"/>
              <a:gd name="connsiteY65" fmla="*/ 1 h 5747783"/>
              <a:gd name="connsiteX66" fmla="*/ 432697 w 5778474"/>
              <a:gd name="connsiteY66" fmla="*/ 0 h 5747783"/>
              <a:gd name="connsiteX67" fmla="*/ 1210263 w 5778474"/>
              <a:gd name="connsiteY67" fmla="*/ 0 h 5747783"/>
              <a:gd name="connsiteX68" fmla="*/ 1804453 w 5778474"/>
              <a:gd name="connsiteY68" fmla="*/ 594190 h 5747783"/>
              <a:gd name="connsiteX69" fmla="*/ 1804453 w 5778474"/>
              <a:gd name="connsiteY69" fmla="*/ 987388 h 5747783"/>
              <a:gd name="connsiteX70" fmla="*/ 1018079 w 5778474"/>
              <a:gd name="connsiteY70" fmla="*/ 1773762 h 5747783"/>
              <a:gd name="connsiteX71" fmla="*/ 624881 w 5778474"/>
              <a:gd name="connsiteY71" fmla="*/ 1773762 h 5747783"/>
              <a:gd name="connsiteX72" fmla="*/ 0 w 5778474"/>
              <a:gd name="connsiteY72" fmla="*/ 1148882 h 5747783"/>
              <a:gd name="connsiteX73" fmla="*/ 0 w 5778474"/>
              <a:gd name="connsiteY73" fmla="*/ 432696 h 574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778474" h="5747783">
                <a:moveTo>
                  <a:pt x="2119001" y="3618970"/>
                </a:moveTo>
                <a:cubicBezTo>
                  <a:pt x="2190156" y="3618970"/>
                  <a:pt x="2261310" y="3646114"/>
                  <a:pt x="2315600" y="3700404"/>
                </a:cubicBezTo>
                <a:lnTo>
                  <a:pt x="3101974" y="4486778"/>
                </a:lnTo>
                <a:cubicBezTo>
                  <a:pt x="3210552" y="4595356"/>
                  <a:pt x="3210552" y="4771398"/>
                  <a:pt x="3101974" y="4879976"/>
                </a:cubicBezTo>
                <a:lnTo>
                  <a:pt x="2315600" y="5666350"/>
                </a:lnTo>
                <a:cubicBezTo>
                  <a:pt x="2207022" y="5774928"/>
                  <a:pt x="2030980" y="5774928"/>
                  <a:pt x="1922402" y="5666350"/>
                </a:cubicBezTo>
                <a:lnTo>
                  <a:pt x="1136028" y="4879976"/>
                </a:lnTo>
                <a:cubicBezTo>
                  <a:pt x="1027449" y="4771398"/>
                  <a:pt x="1027449" y="4595356"/>
                  <a:pt x="1136028" y="4486778"/>
                </a:cubicBezTo>
                <a:lnTo>
                  <a:pt x="1922402" y="3700404"/>
                </a:lnTo>
                <a:cubicBezTo>
                  <a:pt x="1976691" y="3646114"/>
                  <a:pt x="2047846" y="3618970"/>
                  <a:pt x="2119001" y="3618970"/>
                </a:cubicBezTo>
                <a:close/>
                <a:moveTo>
                  <a:pt x="821473" y="2321442"/>
                </a:moveTo>
                <a:cubicBezTo>
                  <a:pt x="892629" y="2321443"/>
                  <a:pt x="963784" y="2348587"/>
                  <a:pt x="1018072" y="2402876"/>
                </a:cubicBezTo>
                <a:lnTo>
                  <a:pt x="1804446" y="3189250"/>
                </a:lnTo>
                <a:cubicBezTo>
                  <a:pt x="1913025" y="3297829"/>
                  <a:pt x="1913025" y="3473870"/>
                  <a:pt x="1804446" y="3582448"/>
                </a:cubicBezTo>
                <a:lnTo>
                  <a:pt x="1018072" y="4368823"/>
                </a:lnTo>
                <a:cubicBezTo>
                  <a:pt x="909494" y="4477401"/>
                  <a:pt x="733453" y="4477401"/>
                  <a:pt x="624874" y="4368823"/>
                </a:cubicBezTo>
                <a:lnTo>
                  <a:pt x="0" y="3743949"/>
                </a:lnTo>
                <a:lnTo>
                  <a:pt x="0" y="3027750"/>
                </a:lnTo>
                <a:lnTo>
                  <a:pt x="624874" y="2402876"/>
                </a:lnTo>
                <a:cubicBezTo>
                  <a:pt x="679163" y="2348587"/>
                  <a:pt x="750318" y="2321443"/>
                  <a:pt x="821473" y="2321442"/>
                </a:cubicBezTo>
                <a:close/>
                <a:moveTo>
                  <a:pt x="3416534" y="2321437"/>
                </a:moveTo>
                <a:cubicBezTo>
                  <a:pt x="3487689" y="2321437"/>
                  <a:pt x="3558844" y="2348582"/>
                  <a:pt x="3613133" y="2402870"/>
                </a:cubicBezTo>
                <a:lnTo>
                  <a:pt x="4399507" y="3189245"/>
                </a:lnTo>
                <a:cubicBezTo>
                  <a:pt x="4508086" y="3297822"/>
                  <a:pt x="4508086" y="3473865"/>
                  <a:pt x="4399507" y="3582443"/>
                </a:cubicBezTo>
                <a:lnTo>
                  <a:pt x="3613133" y="4368817"/>
                </a:lnTo>
                <a:cubicBezTo>
                  <a:pt x="3504555" y="4477395"/>
                  <a:pt x="3328513" y="4477395"/>
                  <a:pt x="3219935" y="4368817"/>
                </a:cubicBezTo>
                <a:lnTo>
                  <a:pt x="2433561" y="3582443"/>
                </a:lnTo>
                <a:cubicBezTo>
                  <a:pt x="2324983" y="3473864"/>
                  <a:pt x="2324983" y="3297823"/>
                  <a:pt x="2433561" y="3189245"/>
                </a:cubicBezTo>
                <a:lnTo>
                  <a:pt x="3219935" y="2402870"/>
                </a:lnTo>
                <a:cubicBezTo>
                  <a:pt x="3274224" y="2348582"/>
                  <a:pt x="3345379" y="2321437"/>
                  <a:pt x="3416534" y="2321437"/>
                </a:cubicBezTo>
                <a:close/>
                <a:moveTo>
                  <a:pt x="0" y="1384804"/>
                </a:moveTo>
                <a:lnTo>
                  <a:pt x="506920" y="1891724"/>
                </a:lnTo>
                <a:cubicBezTo>
                  <a:pt x="615498" y="2000302"/>
                  <a:pt x="615497" y="2176342"/>
                  <a:pt x="506919" y="2284921"/>
                </a:cubicBezTo>
                <a:lnTo>
                  <a:pt x="0" y="2791839"/>
                </a:lnTo>
                <a:close/>
                <a:moveTo>
                  <a:pt x="2119006" y="1023909"/>
                </a:moveTo>
                <a:cubicBezTo>
                  <a:pt x="2190162" y="1023908"/>
                  <a:pt x="2261317" y="1051054"/>
                  <a:pt x="2315606" y="1105343"/>
                </a:cubicBezTo>
                <a:lnTo>
                  <a:pt x="3101980" y="1891717"/>
                </a:lnTo>
                <a:cubicBezTo>
                  <a:pt x="3210558" y="2000296"/>
                  <a:pt x="3210558" y="2176337"/>
                  <a:pt x="3101980" y="2284914"/>
                </a:cubicBezTo>
                <a:lnTo>
                  <a:pt x="2315606" y="3071289"/>
                </a:lnTo>
                <a:cubicBezTo>
                  <a:pt x="2207028" y="3179867"/>
                  <a:pt x="2030987" y="3179867"/>
                  <a:pt x="1922408" y="3071289"/>
                </a:cubicBezTo>
                <a:lnTo>
                  <a:pt x="1136034" y="2284914"/>
                </a:lnTo>
                <a:cubicBezTo>
                  <a:pt x="1027455" y="2176337"/>
                  <a:pt x="1027455" y="2000296"/>
                  <a:pt x="1136034" y="1891716"/>
                </a:cubicBezTo>
                <a:lnTo>
                  <a:pt x="1922408" y="1105342"/>
                </a:lnTo>
                <a:cubicBezTo>
                  <a:pt x="1976697" y="1051053"/>
                  <a:pt x="2047852" y="1023909"/>
                  <a:pt x="2119006" y="1023909"/>
                </a:cubicBezTo>
                <a:close/>
                <a:moveTo>
                  <a:pt x="4714068" y="1023903"/>
                </a:moveTo>
                <a:cubicBezTo>
                  <a:pt x="4785223" y="1023903"/>
                  <a:pt x="4856377" y="1051048"/>
                  <a:pt x="4910667" y="1105337"/>
                </a:cubicBezTo>
                <a:lnTo>
                  <a:pt x="5697041" y="1891711"/>
                </a:lnTo>
                <a:cubicBezTo>
                  <a:pt x="5805619" y="2000289"/>
                  <a:pt x="5805619" y="2176331"/>
                  <a:pt x="5697041" y="2284909"/>
                </a:cubicBezTo>
                <a:lnTo>
                  <a:pt x="4910667" y="3071283"/>
                </a:lnTo>
                <a:cubicBezTo>
                  <a:pt x="4802089" y="3179862"/>
                  <a:pt x="4626047" y="3179861"/>
                  <a:pt x="4517469" y="3071283"/>
                </a:cubicBezTo>
                <a:lnTo>
                  <a:pt x="3731095" y="2284909"/>
                </a:lnTo>
                <a:cubicBezTo>
                  <a:pt x="3622516" y="2176331"/>
                  <a:pt x="3622516" y="2000289"/>
                  <a:pt x="3731095" y="1891711"/>
                </a:cubicBezTo>
                <a:lnTo>
                  <a:pt x="4517469" y="1105337"/>
                </a:lnTo>
                <a:cubicBezTo>
                  <a:pt x="4571758" y="1051048"/>
                  <a:pt x="4642912" y="1023903"/>
                  <a:pt x="4714068" y="1023903"/>
                </a:cubicBezTo>
                <a:close/>
                <a:moveTo>
                  <a:pt x="3027750" y="0"/>
                </a:moveTo>
                <a:lnTo>
                  <a:pt x="3805329" y="0"/>
                </a:lnTo>
                <a:lnTo>
                  <a:pt x="4399513" y="594184"/>
                </a:lnTo>
                <a:cubicBezTo>
                  <a:pt x="4508091" y="702762"/>
                  <a:pt x="4508091" y="878804"/>
                  <a:pt x="4399513" y="987382"/>
                </a:cubicBezTo>
                <a:lnTo>
                  <a:pt x="3613139" y="1773756"/>
                </a:lnTo>
                <a:cubicBezTo>
                  <a:pt x="3504560" y="1882335"/>
                  <a:pt x="3328519" y="1882335"/>
                  <a:pt x="3219941" y="1773756"/>
                </a:cubicBezTo>
                <a:lnTo>
                  <a:pt x="2433567" y="987382"/>
                </a:lnTo>
                <a:cubicBezTo>
                  <a:pt x="2324988" y="878804"/>
                  <a:pt x="2324989" y="702763"/>
                  <a:pt x="2433567" y="594184"/>
                </a:cubicBezTo>
                <a:close/>
                <a:moveTo>
                  <a:pt x="2791841" y="0"/>
                </a:moveTo>
                <a:lnTo>
                  <a:pt x="2315612" y="476229"/>
                </a:lnTo>
                <a:cubicBezTo>
                  <a:pt x="2207034" y="584808"/>
                  <a:pt x="2030993" y="584808"/>
                  <a:pt x="1922415" y="476230"/>
                </a:cubicBezTo>
                <a:lnTo>
                  <a:pt x="1446185" y="1"/>
                </a:lnTo>
                <a:close/>
                <a:moveTo>
                  <a:pt x="432697" y="0"/>
                </a:moveTo>
                <a:lnTo>
                  <a:pt x="1210263" y="0"/>
                </a:lnTo>
                <a:lnTo>
                  <a:pt x="1804453" y="594190"/>
                </a:lnTo>
                <a:cubicBezTo>
                  <a:pt x="1913031" y="702769"/>
                  <a:pt x="1913031" y="878810"/>
                  <a:pt x="1804453" y="987388"/>
                </a:cubicBezTo>
                <a:lnTo>
                  <a:pt x="1018079" y="1773762"/>
                </a:lnTo>
                <a:cubicBezTo>
                  <a:pt x="909500" y="1882341"/>
                  <a:pt x="733459" y="1882341"/>
                  <a:pt x="624881" y="1773762"/>
                </a:cubicBezTo>
                <a:lnTo>
                  <a:pt x="0" y="1148882"/>
                </a:lnTo>
                <a:lnTo>
                  <a:pt x="0" y="4326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79257" cy="5530032"/>
          </a:xfrm>
          <a:custGeom>
            <a:avLst/>
            <a:gdLst>
              <a:gd name="connsiteX0" fmla="*/ 0 w 5279257"/>
              <a:gd name="connsiteY0" fmla="*/ 0 h 5530032"/>
              <a:gd name="connsiteX1" fmla="*/ 3641372 w 5279257"/>
              <a:gd name="connsiteY1" fmla="*/ 0 h 5530032"/>
              <a:gd name="connsiteX2" fmla="*/ 5010556 w 5279257"/>
              <a:gd name="connsiteY2" fmla="*/ 1369184 h 5530032"/>
              <a:gd name="connsiteX3" fmla="*/ 5010556 w 5279257"/>
              <a:gd name="connsiteY3" fmla="*/ 2666592 h 5530032"/>
              <a:gd name="connsiteX4" fmla="*/ 2415817 w 5279257"/>
              <a:gd name="connsiteY4" fmla="*/ 5261331 h 5530032"/>
              <a:gd name="connsiteX5" fmla="*/ 1118409 w 5279257"/>
              <a:gd name="connsiteY5" fmla="*/ 5261331 h 5530032"/>
              <a:gd name="connsiteX6" fmla="*/ 1 w 5279257"/>
              <a:gd name="connsiteY6" fmla="*/ 4142923 h 553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257" h="5530032">
                <a:moveTo>
                  <a:pt x="0" y="0"/>
                </a:moveTo>
                <a:lnTo>
                  <a:pt x="3641372" y="0"/>
                </a:lnTo>
                <a:lnTo>
                  <a:pt x="5010556" y="1369184"/>
                </a:lnTo>
                <a:cubicBezTo>
                  <a:pt x="5368825" y="1727453"/>
                  <a:pt x="5368825" y="2308323"/>
                  <a:pt x="5010556" y="2666592"/>
                </a:cubicBezTo>
                <a:lnTo>
                  <a:pt x="2415817" y="5261331"/>
                </a:lnTo>
                <a:cubicBezTo>
                  <a:pt x="2057548" y="5619600"/>
                  <a:pt x="1476678" y="5619600"/>
                  <a:pt x="1118409" y="5261331"/>
                </a:cubicBezTo>
                <a:lnTo>
                  <a:pt x="1" y="41429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28D3-987D-401E-95A8-72784AD93D3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4A5A-5C6D-4E6F-81A3-06DF189A7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" Target="slide48.xml"/><Relationship Id="rId7" Type="http://schemas.openxmlformats.org/officeDocument/2006/relationships/diagramQuickStyle" Target="../diagrams/quickStyle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" Target="slide49.xml"/><Relationship Id="rId9" Type="http://schemas.microsoft.com/office/2007/relationships/diagramDrawing" Target="../diagrams/drawin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eg"/><Relationship Id="rId4" Type="http://schemas.openxmlformats.org/officeDocument/2006/relationships/image" Target="../media/image4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2700000">
            <a:off x="4021881" y="3484071"/>
            <a:ext cx="6764267" cy="6764267"/>
          </a:xfrm>
          <a:custGeom>
            <a:avLst/>
            <a:gdLst>
              <a:gd name="connsiteX0" fmla="*/ 210727 w 6764267"/>
              <a:gd name="connsiteY0" fmla="*/ 210726 h 6764267"/>
              <a:gd name="connsiteX1" fmla="*/ 719464 w 6764267"/>
              <a:gd name="connsiteY1" fmla="*/ 0 h 6764267"/>
              <a:gd name="connsiteX2" fmla="*/ 6764267 w 6764267"/>
              <a:gd name="connsiteY2" fmla="*/ 0 h 6764267"/>
              <a:gd name="connsiteX3" fmla="*/ 0 w 6764267"/>
              <a:gd name="connsiteY3" fmla="*/ 6764267 h 6764267"/>
              <a:gd name="connsiteX4" fmla="*/ 0 w 6764267"/>
              <a:gd name="connsiteY4" fmla="*/ 719463 h 6764267"/>
              <a:gd name="connsiteX5" fmla="*/ 210727 w 6764267"/>
              <a:gd name="connsiteY5" fmla="*/ 210726 h 6764267"/>
              <a:gd name="connsiteX0-1" fmla="*/ 210727 w 6764267"/>
              <a:gd name="connsiteY0-2" fmla="*/ 210726 h 6764267"/>
              <a:gd name="connsiteX1-3" fmla="*/ 719464 w 6764267"/>
              <a:gd name="connsiteY1-4" fmla="*/ 0 h 6764267"/>
              <a:gd name="connsiteX2-5" fmla="*/ 6764267 w 6764267"/>
              <a:gd name="connsiteY2-6" fmla="*/ 0 h 6764267"/>
              <a:gd name="connsiteX3-7" fmla="*/ 3308399 w 6764267"/>
              <a:gd name="connsiteY3-8" fmla="*/ 3454528 h 6764267"/>
              <a:gd name="connsiteX4-9" fmla="*/ 0 w 6764267"/>
              <a:gd name="connsiteY4-10" fmla="*/ 6764267 h 6764267"/>
              <a:gd name="connsiteX5-11" fmla="*/ 0 w 6764267"/>
              <a:gd name="connsiteY5-12" fmla="*/ 719463 h 6764267"/>
              <a:gd name="connsiteX6" fmla="*/ 210727 w 6764267"/>
              <a:gd name="connsiteY6" fmla="*/ 210726 h 6764267"/>
              <a:gd name="connsiteX0-13" fmla="*/ 3308399 w 6764267"/>
              <a:gd name="connsiteY0-14" fmla="*/ 3454528 h 6764267"/>
              <a:gd name="connsiteX1-15" fmla="*/ 0 w 6764267"/>
              <a:gd name="connsiteY1-16" fmla="*/ 6764267 h 6764267"/>
              <a:gd name="connsiteX2-17" fmla="*/ 0 w 6764267"/>
              <a:gd name="connsiteY2-18" fmla="*/ 719463 h 6764267"/>
              <a:gd name="connsiteX3-19" fmla="*/ 210727 w 6764267"/>
              <a:gd name="connsiteY3-20" fmla="*/ 210726 h 6764267"/>
              <a:gd name="connsiteX4-21" fmla="*/ 719464 w 6764267"/>
              <a:gd name="connsiteY4-22" fmla="*/ 0 h 6764267"/>
              <a:gd name="connsiteX5-23" fmla="*/ 6764267 w 6764267"/>
              <a:gd name="connsiteY5-24" fmla="*/ 0 h 6764267"/>
              <a:gd name="connsiteX6-25" fmla="*/ 3399839 w 6764267"/>
              <a:gd name="connsiteY6-26" fmla="*/ 3545968 h 6764267"/>
              <a:gd name="connsiteX0-27" fmla="*/ 3308399 w 6764267"/>
              <a:gd name="connsiteY0-28" fmla="*/ 3454528 h 6764267"/>
              <a:gd name="connsiteX1-29" fmla="*/ 0 w 6764267"/>
              <a:gd name="connsiteY1-30" fmla="*/ 6764267 h 6764267"/>
              <a:gd name="connsiteX2-31" fmla="*/ 0 w 6764267"/>
              <a:gd name="connsiteY2-32" fmla="*/ 719463 h 6764267"/>
              <a:gd name="connsiteX3-33" fmla="*/ 210727 w 6764267"/>
              <a:gd name="connsiteY3-34" fmla="*/ 210726 h 6764267"/>
              <a:gd name="connsiteX4-35" fmla="*/ 719464 w 6764267"/>
              <a:gd name="connsiteY4-36" fmla="*/ 0 h 6764267"/>
              <a:gd name="connsiteX5-37" fmla="*/ 6764267 w 6764267"/>
              <a:gd name="connsiteY5-38" fmla="*/ 0 h 6764267"/>
              <a:gd name="connsiteX0-39" fmla="*/ 0 w 6764267"/>
              <a:gd name="connsiteY0-40" fmla="*/ 6764267 h 6764267"/>
              <a:gd name="connsiteX1-41" fmla="*/ 0 w 6764267"/>
              <a:gd name="connsiteY1-42" fmla="*/ 719463 h 6764267"/>
              <a:gd name="connsiteX2-43" fmla="*/ 210727 w 6764267"/>
              <a:gd name="connsiteY2-44" fmla="*/ 210726 h 6764267"/>
              <a:gd name="connsiteX3-45" fmla="*/ 719464 w 6764267"/>
              <a:gd name="connsiteY3-46" fmla="*/ 0 h 6764267"/>
              <a:gd name="connsiteX4-47" fmla="*/ 6764267 w 6764267"/>
              <a:gd name="connsiteY4-48" fmla="*/ 0 h 6764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64267" h="6764267">
                <a:moveTo>
                  <a:pt x="0" y="6764267"/>
                </a:moveTo>
                <a:lnTo>
                  <a:pt x="0" y="719463"/>
                </a:lnTo>
                <a:cubicBezTo>
                  <a:pt x="0" y="520789"/>
                  <a:pt x="80529" y="340923"/>
                  <a:pt x="210727" y="210726"/>
                </a:cubicBezTo>
                <a:cubicBezTo>
                  <a:pt x="340924" y="80529"/>
                  <a:pt x="520790" y="0"/>
                  <a:pt x="719464" y="0"/>
                </a:cubicBezTo>
                <a:lnTo>
                  <a:pt x="6764267" y="0"/>
                </a:lnTo>
              </a:path>
            </a:pathLst>
          </a:custGeom>
          <a:ln w="152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890792" y="3345440"/>
            <a:ext cx="1301207" cy="3069398"/>
          </a:xfrm>
        </p:spPr>
      </p:pic>
      <p:pic>
        <p:nvPicPr>
          <p:cNvPr id="26" name="图片占位符 25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/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/>
          <a:srcRect/>
          <a:stretch>
            <a:fillRect/>
          </a:stretch>
        </p:blipFill>
        <p:spPr/>
      </p:pic>
      <p:sp>
        <p:nvSpPr>
          <p:cNvPr id="29" name="文本框 28"/>
          <p:cNvSpPr txBox="1"/>
          <p:nvPr/>
        </p:nvSpPr>
        <p:spPr>
          <a:xfrm>
            <a:off x="695325" y="1298575"/>
            <a:ext cx="5904230" cy="14452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zh-CN" altLang="en-US" sz="4800" b="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第</a:t>
            </a:r>
            <a:r>
              <a:rPr lang="en-US" altLang="zh-CN" sz="4800" b="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6</a:t>
            </a:r>
            <a:r>
              <a:rPr lang="zh-CN" altLang="en-US" sz="4800" b="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章</a:t>
            </a:r>
            <a:endParaRPr lang="en-US" altLang="zh-CN" sz="4800" b="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l"/>
            <a:r>
              <a: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数据</a:t>
            </a:r>
            <a:r>
              <a:rPr lang="zh-CN" altLang="en-US" sz="4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操作与</a:t>
            </a:r>
            <a:r>
              <a:rPr lang="en-US" altLang="zh-CN" sz="4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SQL</a:t>
            </a:r>
            <a:r>
              <a: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语句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84522" y="3311161"/>
            <a:ext cx="1220561" cy="360000"/>
            <a:chOff x="784522" y="3311161"/>
            <a:chExt cx="1220561" cy="360000"/>
          </a:xfrm>
        </p:grpSpPr>
        <p:sp>
          <p:nvSpPr>
            <p:cNvPr id="30" name="矩形: 圆角 29"/>
            <p:cNvSpPr/>
            <p:nvPr/>
          </p:nvSpPr>
          <p:spPr>
            <a:xfrm>
              <a:off x="784522" y="3311161"/>
              <a:ext cx="1220561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47762" y="3332740"/>
              <a:ext cx="894080" cy="30670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zh-CN" altLang="en-US" sz="1400" b="0" dirty="0">
                  <a:solidFill>
                    <a:schemeClr val="bg1"/>
                  </a:solidFill>
                </a:rPr>
                <a:t>微课视频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06984" y="3311161"/>
            <a:ext cx="1220561" cy="360000"/>
            <a:chOff x="2106984" y="3311161"/>
            <a:chExt cx="1220561" cy="360000"/>
          </a:xfrm>
        </p:grpSpPr>
        <p:sp>
          <p:nvSpPr>
            <p:cNvPr id="31" name="矩形: 圆角 30"/>
            <p:cNvSpPr/>
            <p:nvPr/>
          </p:nvSpPr>
          <p:spPr>
            <a:xfrm>
              <a:off x="2106984" y="3311161"/>
              <a:ext cx="1220561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60190" y="3332740"/>
              <a:ext cx="1114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en-US" altLang="zh-CN" sz="1400" b="0" dirty="0" smtClean="0">
                  <a:solidFill>
                    <a:schemeClr val="bg1"/>
                  </a:solidFill>
                </a:rPr>
                <a:t>SQL Server</a:t>
              </a:r>
              <a:endParaRPr lang="en-US" altLang="zh-CN" sz="14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429446" y="3311161"/>
            <a:ext cx="1220561" cy="360000"/>
            <a:chOff x="3429446" y="3311161"/>
            <a:chExt cx="1220561" cy="360000"/>
          </a:xfrm>
        </p:grpSpPr>
        <p:sp>
          <p:nvSpPr>
            <p:cNvPr id="32" name="矩形: 圆角 31"/>
            <p:cNvSpPr/>
            <p:nvPr/>
          </p:nvSpPr>
          <p:spPr>
            <a:xfrm>
              <a:off x="3429446" y="3311161"/>
              <a:ext cx="1220561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494525" y="333274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zh-CN" altLang="en-US" sz="1400" b="0" dirty="0" smtClean="0">
                  <a:solidFill>
                    <a:schemeClr val="bg1"/>
                  </a:solidFill>
                </a:rPr>
                <a:t>原理与应用</a:t>
              </a:r>
              <a:endParaRPr lang="en-US" altLang="zh-CN" sz="14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720725" y="2844987"/>
            <a:ext cx="443793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40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等线" panose="02010600030101010101" pitchFamily="2" charset="-122"/>
                <a:sym typeface="+mn-ea"/>
              </a:rPr>
              <a:t>主讲人</a:t>
            </a:r>
            <a:r>
              <a:rPr lang="zh-CN" altLang="zh-CN" sz="140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ea typeface="等线" panose="02010600030101010101" pitchFamily="2" charset="-122"/>
                <a:sym typeface="+mn-ea"/>
              </a:rPr>
              <a:t>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等线" panose="02010600030101010101" pitchFamily="2" charset="-122"/>
                <a:sym typeface="+mn-ea"/>
              </a:rPr>
              <a:t>XXX</a:t>
            </a:r>
            <a:endParaRPr lang="zh-CN" altLang="en-US" sz="140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操作语言概述</a:t>
            </a:r>
            <a:endParaRPr lang="zh-CN" altLang="en-US" sz="3200" b="1" dirty="0">
              <a:solidFill>
                <a:srgbClr val="2980B9"/>
              </a:solidFill>
              <a:ea typeface="微软雅黑" panose="020B050302020402020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6478" y="1242052"/>
            <a:ext cx="104597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</a:t>
            </a:r>
          </a:p>
        </p:txBody>
      </p:sp>
      <p:sp>
        <p:nvSpPr>
          <p:cNvPr id="14" name="文本框 10"/>
          <p:cNvSpPr txBox="1"/>
          <p:nvPr/>
        </p:nvSpPr>
        <p:spPr>
          <a:xfrm>
            <a:off x="967738" y="1814830"/>
            <a:ext cx="10617200" cy="749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lvl="0">
              <a:defRPr/>
            </a:pP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SQL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能够得到用户和业界广泛支持，成为关系数据库的标准语言，是因为它是一种结构简洁、功能强大且简单易学的语言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。</a:t>
            </a:r>
            <a:endParaRPr kumimoji="0" lang="en-US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  <a:sym typeface="+mn-ea"/>
            </a:endParaRPr>
          </a:p>
        </p:txBody>
      </p:sp>
      <p:grpSp>
        <p:nvGrpSpPr>
          <p:cNvPr id="16" name="Group 29"/>
          <p:cNvGrpSpPr/>
          <p:nvPr/>
        </p:nvGrpSpPr>
        <p:grpSpPr bwMode="auto">
          <a:xfrm>
            <a:off x="1394087" y="3917619"/>
            <a:ext cx="9146117" cy="1538816"/>
            <a:chOff x="1014" y="2119"/>
            <a:chExt cx="4321" cy="727"/>
          </a:xfrm>
        </p:grpSpPr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1014" y="2119"/>
              <a:ext cx="817" cy="722"/>
            </a:xfrm>
            <a:prstGeom prst="chevron">
              <a:avLst>
                <a:gd name="adj" fmla="val 16815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E6CDFF"/>
                </a:gs>
              </a:gsLst>
              <a:lin ang="0" scaled="1"/>
            </a:gradFill>
            <a:ln w="38100" algn="ctr">
              <a:solidFill>
                <a:srgbClr val="CC99FF"/>
              </a:solidFill>
              <a:miter lim="800000"/>
              <a:tailEnd type="none" w="med" len="sm"/>
            </a:ln>
            <a:effectLst>
              <a:outerShdw dist="107763" dir="2700000" algn="ctr" rotWithShape="0">
                <a:srgbClr val="CC99FF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/>
              <a:endParaRPr lang="zh-CN" altLang="en-US" sz="320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1878" y="2119"/>
              <a:ext cx="817" cy="722"/>
            </a:xfrm>
            <a:prstGeom prst="chevron">
              <a:avLst>
                <a:gd name="adj" fmla="val 16815"/>
              </a:avLst>
            </a:prstGeom>
            <a:gradFill rotWithShape="1">
              <a:gsLst>
                <a:gs pos="0">
                  <a:srgbClr val="FF5B9D"/>
                </a:gs>
                <a:gs pos="100000">
                  <a:srgbClr val="FFB7D4"/>
                </a:gs>
              </a:gsLst>
              <a:lin ang="0" scaled="1"/>
            </a:gradFill>
            <a:ln w="38100" algn="ctr">
              <a:solidFill>
                <a:srgbClr val="FF5B9D"/>
              </a:solidFill>
              <a:miter lim="800000"/>
              <a:tailEnd type="none" w="med" len="sm"/>
            </a:ln>
            <a:effectLst>
              <a:outerShdw dist="107763" dir="2700000" algn="ctr" rotWithShape="0">
                <a:srgbClr val="FFBDD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spcBef>
                  <a:spcPct val="50000"/>
                </a:spcBef>
              </a:pPr>
              <a:endParaRPr lang="zh-CN" altLang="en-US" sz="320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2776" y="2124"/>
              <a:ext cx="817" cy="722"/>
            </a:xfrm>
            <a:prstGeom prst="chevron">
              <a:avLst>
                <a:gd name="adj" fmla="val 16815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D3FF57"/>
                </a:gs>
              </a:gsLst>
              <a:lin ang="0" scaled="1"/>
            </a:gradFill>
            <a:ln w="38100" algn="ctr">
              <a:solidFill>
                <a:srgbClr val="99CC00"/>
              </a:solidFill>
              <a:miter lim="800000"/>
              <a:tailEnd type="none" w="med" len="sm"/>
            </a:ln>
            <a:effectLst>
              <a:outerShdw dist="107763" dir="2700000" algn="ctr" rotWithShape="0">
                <a:srgbClr val="DCFF79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spcBef>
                  <a:spcPct val="50000"/>
                </a:spcBef>
              </a:pPr>
              <a:endParaRPr lang="zh-CN" altLang="en-US" sz="3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3606" y="2119"/>
              <a:ext cx="817" cy="722"/>
            </a:xfrm>
            <a:prstGeom prst="chevron">
              <a:avLst>
                <a:gd name="adj" fmla="val 16815"/>
              </a:avLst>
            </a:prstGeom>
            <a:gradFill rotWithShape="1">
              <a:gsLst>
                <a:gs pos="0">
                  <a:srgbClr val="66CCFF"/>
                </a:gs>
                <a:gs pos="100000">
                  <a:srgbClr val="C5ECFF"/>
                </a:gs>
              </a:gsLst>
              <a:lin ang="0" scaled="1"/>
            </a:gradFill>
            <a:ln w="38100" algn="ctr">
              <a:solidFill>
                <a:srgbClr val="66CCFF"/>
              </a:solidFill>
              <a:miter lim="800000"/>
              <a:tailEnd type="none" w="med" len="sm"/>
            </a:ln>
            <a:effectLst>
              <a:outerShdw dist="107763" dir="2700000" algn="ctr" rotWithShape="0">
                <a:srgbClr val="A3E0FF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spcBef>
                  <a:spcPct val="50000"/>
                </a:spcBef>
              </a:pPr>
              <a:endParaRPr lang="zh-CN" altLang="en-US" sz="320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4518" y="2119"/>
              <a:ext cx="817" cy="722"/>
            </a:xfrm>
            <a:prstGeom prst="chevron">
              <a:avLst>
                <a:gd name="adj" fmla="val 16815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B27D"/>
                </a:gs>
              </a:gsLst>
              <a:lin ang="0" scaled="1"/>
            </a:gradFill>
            <a:ln w="38100" algn="ctr">
              <a:solidFill>
                <a:srgbClr val="FF6600"/>
              </a:solidFill>
              <a:miter lim="800000"/>
              <a:tailEnd type="none" w="med" len="sm"/>
            </a:ln>
            <a:effectLst>
              <a:outerShdw dist="107763" dir="2700000" algn="ctr" rotWithShape="0">
                <a:srgbClr val="FFB27D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spcBef>
                  <a:spcPct val="50000"/>
                </a:spcBef>
              </a:pPr>
              <a:endParaRPr lang="zh-CN" altLang="en-US" sz="320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644" y="2277"/>
              <a:ext cx="635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11F0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1914" tIns="60957" rIns="121914" bIns="6095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7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9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91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3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zh-CN" altLang="en-US" sz="2400" dirty="0">
                  <a:latin typeface="Arial" panose="020B0604020202020204" pitchFamily="34" charset="0"/>
                </a:rPr>
                <a:t>高度综合统一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018" y="2255"/>
              <a:ext cx="590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11F0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1914" tIns="60957" rIns="121914" bIns="6095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7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9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91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3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zh-CN" altLang="en-US" sz="2400" dirty="0">
                  <a:latin typeface="Arial" panose="020B0604020202020204" pitchFamily="34" charset="0"/>
                </a:rPr>
                <a:t>高度非过程化</a:t>
              </a: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925" y="2164"/>
              <a:ext cx="635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11F0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1914" tIns="60957" rIns="121914" bIns="6095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7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9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91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3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zh-CN" altLang="en-US" sz="2400">
                  <a:latin typeface="Arial" panose="020B0604020202020204" pitchFamily="34" charset="0"/>
                </a:rPr>
                <a:t>面向集合的操作方式</a:t>
              </a: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742" y="2259"/>
              <a:ext cx="635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11F0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1914" tIns="60957" rIns="121914" bIns="6095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7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9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91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3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zh-CN" altLang="en-US" sz="2400">
                  <a:latin typeface="Arial" panose="020B0604020202020204" pitchFamily="34" charset="0"/>
                </a:rPr>
                <a:t>两种操作方式</a:t>
              </a: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1128" y="2282"/>
              <a:ext cx="589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11F0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1914" tIns="60957" rIns="121914" bIns="6095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2847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7419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1991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656330" indent="19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/>
              <a:r>
                <a:rPr lang="zh-CN" altLang="en-US" sz="2400" dirty="0">
                  <a:latin typeface="Arial" panose="020B0604020202020204" pitchFamily="34" charset="0"/>
                </a:rPr>
                <a:t>类似自然语言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3225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操作语言概述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6478" y="1242052"/>
            <a:ext cx="10459721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．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功能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70916"/>
              </p:ext>
            </p:extLst>
          </p:nvPr>
        </p:nvGraphicFramePr>
        <p:xfrm>
          <a:off x="1049452" y="1924049"/>
          <a:ext cx="10456747" cy="4095747"/>
        </p:xfrm>
        <a:graphic>
          <a:graphicData uri="http://schemas.openxmlformats.org/drawingml/2006/table">
            <a:tbl>
              <a:tblPr/>
              <a:tblGrid>
                <a:gridCol w="1733522"/>
                <a:gridCol w="1733522"/>
                <a:gridCol w="1669770"/>
                <a:gridCol w="1250631"/>
                <a:gridCol w="2034651"/>
                <a:gridCol w="2034651"/>
              </a:tblGrid>
              <a:tr h="455083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符号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命令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符号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命令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83">
                <a:tc rowSpan="8"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DDL</a:t>
                      </a:r>
                      <a:endParaRPr lang="zh-CN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create table</a:t>
                      </a:r>
                      <a:endParaRPr lang="zh-CN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创建表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DQL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select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查询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create index</a:t>
                      </a:r>
                      <a:endParaRPr lang="zh-CN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创建索引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DML</a:t>
                      </a:r>
                      <a:endParaRPr lang="zh-CN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insert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插入记录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create view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创建视图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update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修改记录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drop table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删除表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delete</a:t>
                      </a:r>
                      <a:endParaRPr lang="zh-CN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删除记录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drop index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删除索引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DCL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grant</a:t>
                      </a:r>
                      <a:endParaRPr lang="zh-CN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给用户授权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drop view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删除视图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revoke</a:t>
                      </a:r>
                      <a:endParaRPr lang="zh-CN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收回用户权限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alter table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修改表结构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commit</a:t>
                      </a:r>
                      <a:endParaRPr lang="zh-CN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提交事务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0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alter view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修改视图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rollback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l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撤销事务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619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操作语言概述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6478" y="1242052"/>
            <a:ext cx="10459721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．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语法规则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85364"/>
              </p:ext>
            </p:extLst>
          </p:nvPr>
        </p:nvGraphicFramePr>
        <p:xfrm>
          <a:off x="1215619" y="1866899"/>
          <a:ext cx="10290579" cy="3714751"/>
        </p:xfrm>
        <a:graphic>
          <a:graphicData uri="http://schemas.openxmlformats.org/drawingml/2006/table">
            <a:tbl>
              <a:tblPr/>
              <a:tblGrid>
                <a:gridCol w="1968098"/>
                <a:gridCol w="8322481"/>
              </a:tblGrid>
              <a:tr h="44238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符号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含义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83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|</a:t>
                      </a:r>
                      <a:endParaRPr lang="zh-CN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分隔括号或大括号内的语法项目，只能选一项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83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[ ]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可选的语法项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83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{ }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必选的语法项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83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[ ,</a:t>
                      </a: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n ]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前面的项可重复</a:t>
                      </a: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次，各项之间用逗号分隔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83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[ </a:t>
                      </a: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n ]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前面的项可重复</a:t>
                      </a: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次，各项之间用空格分隔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83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标签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语法块的名称，用于对过长语法或语法单元部分进行标记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070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zh-CN" sz="2000">
                          <a:effectLst/>
                          <a:latin typeface="+mn-ea"/>
                          <a:ea typeface="+mn-ea"/>
                        </a:rPr>
                        <a:t>标签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&gt; :: =</a:t>
                      </a:r>
                      <a:endParaRPr lang="zh-CN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对语法中</a:t>
                      </a: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标签</a:t>
                      </a:r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zh-CN" sz="2000" dirty="0">
                          <a:effectLst/>
                          <a:latin typeface="+mn-ea"/>
                          <a:ea typeface="+mn-ea"/>
                        </a:rPr>
                        <a:t>指定位置进行进一步的定义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8503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 02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数据查询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480" y="1217295"/>
            <a:ext cx="10610215" cy="25533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格式：</a:t>
            </a:r>
          </a:p>
          <a:p>
            <a:pPr defTabSz="914400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select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all|distinct|top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n|top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 percent]&lt;*|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字段列表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列表达式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pPr defTabSz="91440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[into &lt;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新表名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&gt;]</a:t>
            </a:r>
          </a:p>
          <a:p>
            <a:pPr defTabSz="91440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</a:p>
          <a:p>
            <a:pPr defTabSz="91440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xmlns="" val="000000"/>
                      <wpsdc:folHlinkClr xmlns:wpsdc="http://www.wps.cn/officeDocument/2017/drawingmlCustomData" xmlns="" val="000000"/>
                      <wpsdc:hlinkUnderline xmlns:wpsdc="http://www.wps.cn/officeDocument/2017/drawingmlCustomData" xmlns="" val="0"/>
                    </a:ext>
                  </a:extLst>
                </a:hlinkClick>
              </a:rPr>
              <a:t>where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搜索条件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</a:p>
          <a:p>
            <a:pPr defTabSz="91440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[group by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分组表达式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[having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搜索表达式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]]</a:t>
            </a:r>
          </a:p>
          <a:p>
            <a:pPr defTabSz="91440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xmlns="" val="000000"/>
                      <wpsdc:folHlinkClr xmlns:wpsdc="http://www.wps.cn/officeDocument/2017/drawingmlCustomData" xmlns="" val="000000"/>
                      <wpsdc:hlinkUnderline xmlns:wpsdc="http://www.wps.cn/officeDocument/2017/drawingmlCustomData" xmlns="" val="0"/>
                    </a:ext>
                  </a:extLst>
                </a:hlinkClick>
              </a:rPr>
              <a:t>order by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排序表达式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asc|desc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]]</a:t>
            </a:r>
          </a:p>
          <a:p>
            <a:pPr lvl="0"/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功能：从指定表中查询满足条件的全部列或指定列的数据行信息。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2195" y="3937000"/>
            <a:ext cx="10610215" cy="25533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说明：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select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子句：指定查询结果的列（列名、表达式、常量），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必选子句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；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into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子句：将查询结果行插入到新表中；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from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子句：指定查询结果的源表，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必选子句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；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where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子句：限制查询结果的搜索条件；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group by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子句：指定查询结果的分组条件；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6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having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子句：指定组或聚合的搜索条件；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</a:rPr>
              <a:t>order by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子句：指定查询结果的排序方式；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58372" name="文本框 1"/>
          <p:cNvSpPr txBox="1">
            <a:spLocks noChangeArrowheads="1"/>
          </p:cNvSpPr>
          <p:nvPr/>
        </p:nvSpPr>
        <p:spPr bwMode="auto">
          <a:xfrm>
            <a:off x="465456" y="3069167"/>
            <a:ext cx="734695" cy="34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数据库原理与应用</a:t>
            </a:r>
          </a:p>
        </p:txBody>
      </p:sp>
      <p:sp>
        <p:nvSpPr>
          <p:cNvPr id="58376" name="文本框 10"/>
          <p:cNvSpPr txBox="1">
            <a:spLocks noChangeArrowheads="1"/>
          </p:cNvSpPr>
          <p:nvPr/>
        </p:nvSpPr>
        <p:spPr bwMode="auto">
          <a:xfrm>
            <a:off x="6351" y="2935817"/>
            <a:ext cx="1907116" cy="77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57" rIns="0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135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主讲：叶潮流</a:t>
            </a:r>
            <a:endParaRPr lang="zh-CN" altLang="zh-CN" sz="2135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/>
            <a:r>
              <a:rPr lang="zh-CN" altLang="zh-CN" sz="2135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合肥学院</a:t>
            </a:r>
            <a:endParaRPr lang="zh-CN" altLang="zh-CN" sz="2135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046692" y="1823509"/>
            <a:ext cx="5568949" cy="48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25000"/>
              </a:lnSpc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en-US" altLang="zh-CN" sz="2400" dirty="0"/>
              <a:t>select</a:t>
            </a:r>
            <a:r>
              <a:rPr lang="zh-CN" altLang="en-US" sz="2400" dirty="0"/>
              <a:t>子句有</a:t>
            </a:r>
            <a:r>
              <a:rPr lang="zh-CN" altLang="en-US" sz="2400" b="1" dirty="0">
                <a:solidFill>
                  <a:schemeClr val="hlink"/>
                </a:solidFill>
              </a:rPr>
              <a:t>投影列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chemeClr val="hlink"/>
                </a:solidFill>
              </a:rPr>
              <a:t>选择行</a:t>
            </a:r>
            <a:r>
              <a:rPr lang="zh-CN" altLang="en-US" sz="2400" dirty="0"/>
              <a:t>两种操作。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1046692" y="2496609"/>
            <a:ext cx="1939925" cy="4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11F0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</a:rPr>
              <a:t>）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投影列</a:t>
            </a:r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1046692" y="4503209"/>
            <a:ext cx="1939925" cy="4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11F0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</a:rPr>
              <a:t>）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选择行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2773892" y="2486025"/>
            <a:ext cx="2078990" cy="4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11F0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：有四种形式</a:t>
            </a: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1622426" y="4992158"/>
            <a:ext cx="9120716" cy="85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11F0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7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9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91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330" indent="19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zh-CN" altLang="en-US" sz="2400" dirty="0">
                <a:latin typeface="Arial" panose="020B0604020202020204" pitchFamily="34" charset="0"/>
              </a:rPr>
              <a:t>选择行主要通过</a:t>
            </a:r>
            <a:r>
              <a:rPr lang="en-US" altLang="zh-CN" sz="2400" dirty="0">
                <a:latin typeface="Arial" panose="020B0604020202020204" pitchFamily="34" charset="0"/>
              </a:rPr>
              <a:t>select</a:t>
            </a:r>
            <a:r>
              <a:rPr lang="zh-CN" altLang="en-US" sz="2400" dirty="0">
                <a:latin typeface="Arial" panose="020B0604020202020204" pitchFamily="34" charset="0"/>
              </a:rPr>
              <a:t>子句中短语</a:t>
            </a:r>
            <a:r>
              <a:rPr lang="en-US" altLang="zh-CN" sz="2400" dirty="0">
                <a:latin typeface="Arial" panose="020B0604020202020204" pitchFamily="34" charset="0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</a:rPr>
              <a:t>all|distinct|top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n|top</a:t>
            </a:r>
            <a:r>
              <a:rPr lang="en-US" altLang="zh-CN" sz="2400" dirty="0">
                <a:latin typeface="Arial" panose="020B0604020202020204" pitchFamily="34" charset="0"/>
              </a:rPr>
              <a:t> n percent]</a:t>
            </a:r>
            <a:r>
              <a:rPr lang="zh-CN" altLang="en-US" sz="2400" dirty="0"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</a:rPr>
              <a:t>where</a:t>
            </a:r>
            <a:r>
              <a:rPr lang="zh-CN" altLang="en-US" sz="2400" dirty="0">
                <a:latin typeface="Arial" panose="020B0604020202020204" pitchFamily="34" charset="0"/>
              </a:rPr>
              <a:t>子句两种方式实现，这里只讨论</a:t>
            </a:r>
            <a:r>
              <a:rPr lang="en-US" altLang="zh-CN" sz="2400" dirty="0">
                <a:latin typeface="Arial" panose="020B0604020202020204" pitchFamily="34" charset="0"/>
              </a:rPr>
              <a:t>select</a:t>
            </a:r>
            <a:r>
              <a:rPr lang="zh-CN" altLang="en-US" sz="2400" dirty="0">
                <a:latin typeface="Arial" panose="020B0604020202020204" pitchFamily="34" charset="0"/>
              </a:rPr>
              <a:t>子句。</a:t>
            </a:r>
          </a:p>
        </p:txBody>
      </p:sp>
      <p:grpSp>
        <p:nvGrpSpPr>
          <p:cNvPr id="58417" name="Group 49"/>
          <p:cNvGrpSpPr/>
          <p:nvPr/>
        </p:nvGrpSpPr>
        <p:grpSpPr bwMode="auto">
          <a:xfrm>
            <a:off x="1815042" y="3072342"/>
            <a:ext cx="8737600" cy="1344083"/>
            <a:chOff x="1474" y="1756"/>
            <a:chExt cx="4128" cy="635"/>
          </a:xfrm>
        </p:grpSpPr>
        <p:grpSp>
          <p:nvGrpSpPr>
            <p:cNvPr id="58405" name="Group 14"/>
            <p:cNvGrpSpPr/>
            <p:nvPr/>
          </p:nvGrpSpPr>
          <p:grpSpPr bwMode="auto">
            <a:xfrm>
              <a:off x="1474" y="1756"/>
              <a:ext cx="952" cy="635"/>
              <a:chOff x="385" y="1207"/>
              <a:chExt cx="1086" cy="2041"/>
            </a:xfrm>
          </p:grpSpPr>
          <p:sp>
            <p:nvSpPr>
              <p:cNvPr id="58406" name="Freeform 3"/>
              <p:cNvSpPr/>
              <p:nvPr/>
            </p:nvSpPr>
            <p:spPr bwMode="gray">
              <a:xfrm>
                <a:off x="449" y="3092"/>
                <a:ext cx="958" cy="156"/>
              </a:xfrm>
              <a:custGeom>
                <a:avLst/>
                <a:gdLst>
                  <a:gd name="T0" fmla="*/ 376 w 1120"/>
                  <a:gd name="T1" fmla="*/ 9 h 252"/>
                  <a:gd name="T2" fmla="*/ 375 w 1120"/>
                  <a:gd name="T3" fmla="*/ 9 h 252"/>
                  <a:gd name="T4" fmla="*/ 369 w 1120"/>
                  <a:gd name="T5" fmla="*/ 9 h 252"/>
                  <a:gd name="T6" fmla="*/ 360 w 1120"/>
                  <a:gd name="T7" fmla="*/ 9 h 252"/>
                  <a:gd name="T8" fmla="*/ 348 w 1120"/>
                  <a:gd name="T9" fmla="*/ 8 h 252"/>
                  <a:gd name="T10" fmla="*/ 332 w 1120"/>
                  <a:gd name="T11" fmla="*/ 7 h 252"/>
                  <a:gd name="T12" fmla="*/ 314 w 1120"/>
                  <a:gd name="T13" fmla="*/ 7 h 252"/>
                  <a:gd name="T14" fmla="*/ 293 w 1120"/>
                  <a:gd name="T15" fmla="*/ 7 h 252"/>
                  <a:gd name="T16" fmla="*/ 270 w 1120"/>
                  <a:gd name="T17" fmla="*/ 7 h 252"/>
                  <a:gd name="T18" fmla="*/ 245 w 1120"/>
                  <a:gd name="T19" fmla="*/ 7 h 252"/>
                  <a:gd name="T20" fmla="*/ 216 w 1120"/>
                  <a:gd name="T21" fmla="*/ 7 h 252"/>
                  <a:gd name="T22" fmla="*/ 186 w 1120"/>
                  <a:gd name="T23" fmla="*/ 7 h 252"/>
                  <a:gd name="T24" fmla="*/ 157 w 1120"/>
                  <a:gd name="T25" fmla="*/ 7 h 252"/>
                  <a:gd name="T26" fmla="*/ 128 w 1120"/>
                  <a:gd name="T27" fmla="*/ 7 h 252"/>
                  <a:gd name="T28" fmla="*/ 103 w 1120"/>
                  <a:gd name="T29" fmla="*/ 7 h 252"/>
                  <a:gd name="T30" fmla="*/ 80 w 1120"/>
                  <a:gd name="T31" fmla="*/ 7 h 252"/>
                  <a:gd name="T32" fmla="*/ 59 w 1120"/>
                  <a:gd name="T33" fmla="*/ 7 h 252"/>
                  <a:gd name="T34" fmla="*/ 43 w 1120"/>
                  <a:gd name="T35" fmla="*/ 7 h 252"/>
                  <a:gd name="T36" fmla="*/ 28 w 1120"/>
                  <a:gd name="T37" fmla="*/ 8 h 252"/>
                  <a:gd name="T38" fmla="*/ 15 w 1120"/>
                  <a:gd name="T39" fmla="*/ 9 h 252"/>
                  <a:gd name="T40" fmla="*/ 7 w 1120"/>
                  <a:gd name="T41" fmla="*/ 9 h 252"/>
                  <a:gd name="T42" fmla="*/ 3 w 1120"/>
                  <a:gd name="T43" fmla="*/ 9 h 252"/>
                  <a:gd name="T44" fmla="*/ 0 w 1120"/>
                  <a:gd name="T45" fmla="*/ 9 h 252"/>
                  <a:gd name="T46" fmla="*/ 0 w 1120"/>
                  <a:gd name="T47" fmla="*/ 2 h 252"/>
                  <a:gd name="T48" fmla="*/ 188 w 1120"/>
                  <a:gd name="T49" fmla="*/ 0 h 252"/>
                  <a:gd name="T50" fmla="*/ 376 w 1120"/>
                  <a:gd name="T51" fmla="*/ 2 h 252"/>
                  <a:gd name="T52" fmla="*/ 376 w 1120"/>
                  <a:gd name="T53" fmla="*/ 9 h 252"/>
                  <a:gd name="T54" fmla="*/ 376 w 1120"/>
                  <a:gd name="T55" fmla="*/ 9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23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endParaRPr lang="zh-CN" altLang="en-US" sz="3200">
                  <a:latin typeface="Arial" panose="020B0604020202020204" pitchFamily="34" charset="0"/>
                </a:endParaRPr>
              </a:p>
            </p:txBody>
          </p:sp>
          <p:sp>
            <p:nvSpPr>
              <p:cNvPr id="58407" name="Rectangle 4"/>
              <p:cNvSpPr>
                <a:spLocks noChangeArrowheads="1"/>
              </p:cNvSpPr>
              <p:nvPr/>
            </p:nvSpPr>
            <p:spPr bwMode="gray">
              <a:xfrm>
                <a:off x="385" y="1207"/>
                <a:ext cx="1086" cy="2004"/>
              </a:xfrm>
              <a:prstGeom prst="rect">
                <a:avLst/>
              </a:prstGeom>
              <a:gradFill rotWithShape="1">
                <a:gsLst>
                  <a:gs pos="0">
                    <a:srgbClr val="5AB14B"/>
                  </a:gs>
                  <a:gs pos="50000">
                    <a:srgbClr val="A0D297"/>
                  </a:gs>
                  <a:gs pos="100000">
                    <a:srgbClr val="5AB14B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0" hangingPunct="0"/>
                <a:r>
                  <a:rPr lang="zh-CN" altLang="en-US" sz="2400">
                    <a:latin typeface="Arial" panose="020B0604020202020204" pitchFamily="34" charset="0"/>
                  </a:rPr>
                  <a:t>指定部分列</a:t>
                </a:r>
              </a:p>
            </p:txBody>
          </p:sp>
        </p:grpSp>
        <p:grpSp>
          <p:nvGrpSpPr>
            <p:cNvPr id="58408" name="Group 15"/>
            <p:cNvGrpSpPr/>
            <p:nvPr/>
          </p:nvGrpSpPr>
          <p:grpSpPr bwMode="auto">
            <a:xfrm>
              <a:off x="2517" y="1756"/>
              <a:ext cx="907" cy="635"/>
              <a:chOff x="1655" y="1207"/>
              <a:chExt cx="1086" cy="2041"/>
            </a:xfrm>
          </p:grpSpPr>
          <p:sp>
            <p:nvSpPr>
              <p:cNvPr id="58409" name="Freeform 5"/>
              <p:cNvSpPr/>
              <p:nvPr/>
            </p:nvSpPr>
            <p:spPr bwMode="gray">
              <a:xfrm>
                <a:off x="1719" y="3092"/>
                <a:ext cx="958" cy="156"/>
              </a:xfrm>
              <a:custGeom>
                <a:avLst/>
                <a:gdLst>
                  <a:gd name="T0" fmla="*/ 376 w 1120"/>
                  <a:gd name="T1" fmla="*/ 9 h 252"/>
                  <a:gd name="T2" fmla="*/ 375 w 1120"/>
                  <a:gd name="T3" fmla="*/ 9 h 252"/>
                  <a:gd name="T4" fmla="*/ 369 w 1120"/>
                  <a:gd name="T5" fmla="*/ 9 h 252"/>
                  <a:gd name="T6" fmla="*/ 360 w 1120"/>
                  <a:gd name="T7" fmla="*/ 9 h 252"/>
                  <a:gd name="T8" fmla="*/ 348 w 1120"/>
                  <a:gd name="T9" fmla="*/ 8 h 252"/>
                  <a:gd name="T10" fmla="*/ 332 w 1120"/>
                  <a:gd name="T11" fmla="*/ 7 h 252"/>
                  <a:gd name="T12" fmla="*/ 314 w 1120"/>
                  <a:gd name="T13" fmla="*/ 7 h 252"/>
                  <a:gd name="T14" fmla="*/ 293 w 1120"/>
                  <a:gd name="T15" fmla="*/ 7 h 252"/>
                  <a:gd name="T16" fmla="*/ 270 w 1120"/>
                  <a:gd name="T17" fmla="*/ 7 h 252"/>
                  <a:gd name="T18" fmla="*/ 245 w 1120"/>
                  <a:gd name="T19" fmla="*/ 7 h 252"/>
                  <a:gd name="T20" fmla="*/ 216 w 1120"/>
                  <a:gd name="T21" fmla="*/ 7 h 252"/>
                  <a:gd name="T22" fmla="*/ 186 w 1120"/>
                  <a:gd name="T23" fmla="*/ 7 h 252"/>
                  <a:gd name="T24" fmla="*/ 157 w 1120"/>
                  <a:gd name="T25" fmla="*/ 7 h 252"/>
                  <a:gd name="T26" fmla="*/ 128 w 1120"/>
                  <a:gd name="T27" fmla="*/ 7 h 252"/>
                  <a:gd name="T28" fmla="*/ 103 w 1120"/>
                  <a:gd name="T29" fmla="*/ 7 h 252"/>
                  <a:gd name="T30" fmla="*/ 80 w 1120"/>
                  <a:gd name="T31" fmla="*/ 7 h 252"/>
                  <a:gd name="T32" fmla="*/ 59 w 1120"/>
                  <a:gd name="T33" fmla="*/ 7 h 252"/>
                  <a:gd name="T34" fmla="*/ 43 w 1120"/>
                  <a:gd name="T35" fmla="*/ 7 h 252"/>
                  <a:gd name="T36" fmla="*/ 28 w 1120"/>
                  <a:gd name="T37" fmla="*/ 8 h 252"/>
                  <a:gd name="T38" fmla="*/ 15 w 1120"/>
                  <a:gd name="T39" fmla="*/ 9 h 252"/>
                  <a:gd name="T40" fmla="*/ 7 w 1120"/>
                  <a:gd name="T41" fmla="*/ 9 h 252"/>
                  <a:gd name="T42" fmla="*/ 3 w 1120"/>
                  <a:gd name="T43" fmla="*/ 9 h 252"/>
                  <a:gd name="T44" fmla="*/ 0 w 1120"/>
                  <a:gd name="T45" fmla="*/ 9 h 252"/>
                  <a:gd name="T46" fmla="*/ 0 w 1120"/>
                  <a:gd name="T47" fmla="*/ 2 h 252"/>
                  <a:gd name="T48" fmla="*/ 188 w 1120"/>
                  <a:gd name="T49" fmla="*/ 0 h 252"/>
                  <a:gd name="T50" fmla="*/ 376 w 1120"/>
                  <a:gd name="T51" fmla="*/ 2 h 252"/>
                  <a:gd name="T52" fmla="*/ 376 w 1120"/>
                  <a:gd name="T53" fmla="*/ 9 h 252"/>
                  <a:gd name="T54" fmla="*/ 376 w 1120"/>
                  <a:gd name="T55" fmla="*/ 9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23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endParaRPr lang="zh-CN" altLang="en-US" sz="3200">
                  <a:latin typeface="Arial" panose="020B0604020202020204" pitchFamily="34" charset="0"/>
                </a:endParaRPr>
              </a:p>
            </p:txBody>
          </p:sp>
          <p:sp>
            <p:nvSpPr>
              <p:cNvPr id="58410" name="Rectangle 6"/>
              <p:cNvSpPr>
                <a:spLocks noChangeArrowheads="1"/>
              </p:cNvSpPr>
              <p:nvPr/>
            </p:nvSpPr>
            <p:spPr bwMode="gray">
              <a:xfrm>
                <a:off x="1655" y="1207"/>
                <a:ext cx="1086" cy="2004"/>
              </a:xfrm>
              <a:prstGeom prst="rect">
                <a:avLst/>
              </a:prstGeom>
              <a:gradFill rotWithShape="1">
                <a:gsLst>
                  <a:gs pos="0">
                    <a:srgbClr val="8793ED"/>
                  </a:gs>
                  <a:gs pos="50000">
                    <a:srgbClr val="BAC1F5"/>
                  </a:gs>
                  <a:gs pos="100000">
                    <a:srgbClr val="8793E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0" hangingPunct="0"/>
                <a:r>
                  <a:rPr lang="zh-CN" altLang="en-US" sz="2400">
                    <a:latin typeface="Arial" panose="020B0604020202020204" pitchFamily="34" charset="0"/>
                  </a:rPr>
                  <a:t>指定所有列</a:t>
                </a:r>
              </a:p>
            </p:txBody>
          </p:sp>
        </p:grpSp>
        <p:grpSp>
          <p:nvGrpSpPr>
            <p:cNvPr id="58411" name="Group 16"/>
            <p:cNvGrpSpPr/>
            <p:nvPr/>
          </p:nvGrpSpPr>
          <p:grpSpPr bwMode="auto">
            <a:xfrm>
              <a:off x="3515" y="1756"/>
              <a:ext cx="998" cy="635"/>
              <a:chOff x="2925" y="1207"/>
              <a:chExt cx="1086" cy="2041"/>
            </a:xfrm>
          </p:grpSpPr>
          <p:sp>
            <p:nvSpPr>
              <p:cNvPr id="58412" name="Freeform 7"/>
              <p:cNvSpPr/>
              <p:nvPr/>
            </p:nvSpPr>
            <p:spPr bwMode="gray">
              <a:xfrm>
                <a:off x="2989" y="3092"/>
                <a:ext cx="958" cy="156"/>
              </a:xfrm>
              <a:custGeom>
                <a:avLst/>
                <a:gdLst>
                  <a:gd name="T0" fmla="*/ 376 w 1120"/>
                  <a:gd name="T1" fmla="*/ 9 h 252"/>
                  <a:gd name="T2" fmla="*/ 375 w 1120"/>
                  <a:gd name="T3" fmla="*/ 9 h 252"/>
                  <a:gd name="T4" fmla="*/ 369 w 1120"/>
                  <a:gd name="T5" fmla="*/ 9 h 252"/>
                  <a:gd name="T6" fmla="*/ 360 w 1120"/>
                  <a:gd name="T7" fmla="*/ 9 h 252"/>
                  <a:gd name="T8" fmla="*/ 348 w 1120"/>
                  <a:gd name="T9" fmla="*/ 8 h 252"/>
                  <a:gd name="T10" fmla="*/ 332 w 1120"/>
                  <a:gd name="T11" fmla="*/ 7 h 252"/>
                  <a:gd name="T12" fmla="*/ 314 w 1120"/>
                  <a:gd name="T13" fmla="*/ 7 h 252"/>
                  <a:gd name="T14" fmla="*/ 293 w 1120"/>
                  <a:gd name="T15" fmla="*/ 7 h 252"/>
                  <a:gd name="T16" fmla="*/ 270 w 1120"/>
                  <a:gd name="T17" fmla="*/ 7 h 252"/>
                  <a:gd name="T18" fmla="*/ 245 w 1120"/>
                  <a:gd name="T19" fmla="*/ 7 h 252"/>
                  <a:gd name="T20" fmla="*/ 216 w 1120"/>
                  <a:gd name="T21" fmla="*/ 7 h 252"/>
                  <a:gd name="T22" fmla="*/ 186 w 1120"/>
                  <a:gd name="T23" fmla="*/ 7 h 252"/>
                  <a:gd name="T24" fmla="*/ 157 w 1120"/>
                  <a:gd name="T25" fmla="*/ 7 h 252"/>
                  <a:gd name="T26" fmla="*/ 128 w 1120"/>
                  <a:gd name="T27" fmla="*/ 7 h 252"/>
                  <a:gd name="T28" fmla="*/ 103 w 1120"/>
                  <a:gd name="T29" fmla="*/ 7 h 252"/>
                  <a:gd name="T30" fmla="*/ 80 w 1120"/>
                  <a:gd name="T31" fmla="*/ 7 h 252"/>
                  <a:gd name="T32" fmla="*/ 59 w 1120"/>
                  <a:gd name="T33" fmla="*/ 7 h 252"/>
                  <a:gd name="T34" fmla="*/ 43 w 1120"/>
                  <a:gd name="T35" fmla="*/ 7 h 252"/>
                  <a:gd name="T36" fmla="*/ 28 w 1120"/>
                  <a:gd name="T37" fmla="*/ 8 h 252"/>
                  <a:gd name="T38" fmla="*/ 15 w 1120"/>
                  <a:gd name="T39" fmla="*/ 9 h 252"/>
                  <a:gd name="T40" fmla="*/ 7 w 1120"/>
                  <a:gd name="T41" fmla="*/ 9 h 252"/>
                  <a:gd name="T42" fmla="*/ 3 w 1120"/>
                  <a:gd name="T43" fmla="*/ 9 h 252"/>
                  <a:gd name="T44" fmla="*/ 0 w 1120"/>
                  <a:gd name="T45" fmla="*/ 9 h 252"/>
                  <a:gd name="T46" fmla="*/ 0 w 1120"/>
                  <a:gd name="T47" fmla="*/ 2 h 252"/>
                  <a:gd name="T48" fmla="*/ 188 w 1120"/>
                  <a:gd name="T49" fmla="*/ 0 h 252"/>
                  <a:gd name="T50" fmla="*/ 376 w 1120"/>
                  <a:gd name="T51" fmla="*/ 2 h 252"/>
                  <a:gd name="T52" fmla="*/ 376 w 1120"/>
                  <a:gd name="T53" fmla="*/ 9 h 252"/>
                  <a:gd name="T54" fmla="*/ 376 w 1120"/>
                  <a:gd name="T55" fmla="*/ 9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23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endParaRPr lang="zh-CN" altLang="en-US" sz="3200">
                  <a:latin typeface="Arial" panose="020B0604020202020204" pitchFamily="34" charset="0"/>
                </a:endParaRPr>
              </a:p>
            </p:txBody>
          </p:sp>
          <p:sp>
            <p:nvSpPr>
              <p:cNvPr id="58413" name="Rectangle 8"/>
              <p:cNvSpPr>
                <a:spLocks noChangeArrowheads="1"/>
              </p:cNvSpPr>
              <p:nvPr/>
            </p:nvSpPr>
            <p:spPr bwMode="gray">
              <a:xfrm>
                <a:off x="2925" y="1207"/>
                <a:ext cx="1086" cy="2004"/>
              </a:xfrm>
              <a:prstGeom prst="rect">
                <a:avLst/>
              </a:prstGeom>
              <a:gradFill rotWithShape="1">
                <a:gsLst>
                  <a:gs pos="0">
                    <a:srgbClr val="85D9F7"/>
                  </a:gs>
                  <a:gs pos="50000">
                    <a:srgbClr val="B9E9FA"/>
                  </a:gs>
                  <a:gs pos="100000">
                    <a:srgbClr val="85D9F7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0" hangingPunct="0"/>
                <a:r>
                  <a:rPr lang="zh-CN" altLang="en-US" sz="2400">
                    <a:latin typeface="Arial" panose="020B0604020202020204" pitchFamily="34" charset="0"/>
                  </a:rPr>
                  <a:t>指定包含表达式的列</a:t>
                </a:r>
              </a:p>
            </p:txBody>
          </p:sp>
        </p:grpSp>
        <p:grpSp>
          <p:nvGrpSpPr>
            <p:cNvPr id="58414" name="Group 17"/>
            <p:cNvGrpSpPr/>
            <p:nvPr/>
          </p:nvGrpSpPr>
          <p:grpSpPr bwMode="auto">
            <a:xfrm>
              <a:off x="4649" y="1756"/>
              <a:ext cx="953" cy="635"/>
              <a:chOff x="4195" y="1207"/>
              <a:chExt cx="1086" cy="2041"/>
            </a:xfrm>
          </p:grpSpPr>
          <p:sp>
            <p:nvSpPr>
              <p:cNvPr id="58415" name="Freeform 9"/>
              <p:cNvSpPr/>
              <p:nvPr/>
            </p:nvSpPr>
            <p:spPr bwMode="gray">
              <a:xfrm>
                <a:off x="4259" y="3092"/>
                <a:ext cx="958" cy="156"/>
              </a:xfrm>
              <a:custGeom>
                <a:avLst/>
                <a:gdLst>
                  <a:gd name="T0" fmla="*/ 376 w 1120"/>
                  <a:gd name="T1" fmla="*/ 9 h 252"/>
                  <a:gd name="T2" fmla="*/ 375 w 1120"/>
                  <a:gd name="T3" fmla="*/ 9 h 252"/>
                  <a:gd name="T4" fmla="*/ 369 w 1120"/>
                  <a:gd name="T5" fmla="*/ 9 h 252"/>
                  <a:gd name="T6" fmla="*/ 360 w 1120"/>
                  <a:gd name="T7" fmla="*/ 9 h 252"/>
                  <a:gd name="T8" fmla="*/ 348 w 1120"/>
                  <a:gd name="T9" fmla="*/ 8 h 252"/>
                  <a:gd name="T10" fmla="*/ 332 w 1120"/>
                  <a:gd name="T11" fmla="*/ 7 h 252"/>
                  <a:gd name="T12" fmla="*/ 314 w 1120"/>
                  <a:gd name="T13" fmla="*/ 7 h 252"/>
                  <a:gd name="T14" fmla="*/ 293 w 1120"/>
                  <a:gd name="T15" fmla="*/ 7 h 252"/>
                  <a:gd name="T16" fmla="*/ 270 w 1120"/>
                  <a:gd name="T17" fmla="*/ 7 h 252"/>
                  <a:gd name="T18" fmla="*/ 245 w 1120"/>
                  <a:gd name="T19" fmla="*/ 7 h 252"/>
                  <a:gd name="T20" fmla="*/ 216 w 1120"/>
                  <a:gd name="T21" fmla="*/ 7 h 252"/>
                  <a:gd name="T22" fmla="*/ 186 w 1120"/>
                  <a:gd name="T23" fmla="*/ 7 h 252"/>
                  <a:gd name="T24" fmla="*/ 157 w 1120"/>
                  <a:gd name="T25" fmla="*/ 7 h 252"/>
                  <a:gd name="T26" fmla="*/ 128 w 1120"/>
                  <a:gd name="T27" fmla="*/ 7 h 252"/>
                  <a:gd name="T28" fmla="*/ 103 w 1120"/>
                  <a:gd name="T29" fmla="*/ 7 h 252"/>
                  <a:gd name="T30" fmla="*/ 80 w 1120"/>
                  <a:gd name="T31" fmla="*/ 7 h 252"/>
                  <a:gd name="T32" fmla="*/ 59 w 1120"/>
                  <a:gd name="T33" fmla="*/ 7 h 252"/>
                  <a:gd name="T34" fmla="*/ 43 w 1120"/>
                  <a:gd name="T35" fmla="*/ 7 h 252"/>
                  <a:gd name="T36" fmla="*/ 28 w 1120"/>
                  <a:gd name="T37" fmla="*/ 8 h 252"/>
                  <a:gd name="T38" fmla="*/ 15 w 1120"/>
                  <a:gd name="T39" fmla="*/ 9 h 252"/>
                  <a:gd name="T40" fmla="*/ 7 w 1120"/>
                  <a:gd name="T41" fmla="*/ 9 h 252"/>
                  <a:gd name="T42" fmla="*/ 3 w 1120"/>
                  <a:gd name="T43" fmla="*/ 9 h 252"/>
                  <a:gd name="T44" fmla="*/ 0 w 1120"/>
                  <a:gd name="T45" fmla="*/ 9 h 252"/>
                  <a:gd name="T46" fmla="*/ 0 w 1120"/>
                  <a:gd name="T47" fmla="*/ 2 h 252"/>
                  <a:gd name="T48" fmla="*/ 188 w 1120"/>
                  <a:gd name="T49" fmla="*/ 0 h 252"/>
                  <a:gd name="T50" fmla="*/ 376 w 1120"/>
                  <a:gd name="T51" fmla="*/ 2 h 252"/>
                  <a:gd name="T52" fmla="*/ 376 w 1120"/>
                  <a:gd name="T53" fmla="*/ 9 h 252"/>
                  <a:gd name="T54" fmla="*/ 376 w 1120"/>
                  <a:gd name="T55" fmla="*/ 9 h 25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20"/>
                  <a:gd name="T85" fmla="*/ 0 h 252"/>
                  <a:gd name="T86" fmla="*/ 1120 w 1120"/>
                  <a:gd name="T87" fmla="*/ 252 h 25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20" h="252">
                    <a:moveTo>
                      <a:pt x="1120" y="252"/>
                    </a:moveTo>
                    <a:lnTo>
                      <a:pt x="1116" y="250"/>
                    </a:lnTo>
                    <a:lnTo>
                      <a:pt x="1100" y="246"/>
                    </a:lnTo>
                    <a:lnTo>
                      <a:pt x="1074" y="240"/>
                    </a:lnTo>
                    <a:lnTo>
                      <a:pt x="1038" y="232"/>
                    </a:lnTo>
                    <a:lnTo>
                      <a:pt x="992" y="222"/>
                    </a:lnTo>
                    <a:lnTo>
                      <a:pt x="938" y="212"/>
                    </a:lnTo>
                    <a:lnTo>
                      <a:pt x="876" y="204"/>
                    </a:lnTo>
                    <a:lnTo>
                      <a:pt x="806" y="196"/>
                    </a:lnTo>
                    <a:lnTo>
                      <a:pt x="730" y="190"/>
                    </a:lnTo>
                    <a:lnTo>
                      <a:pt x="646" y="184"/>
                    </a:lnTo>
                    <a:lnTo>
                      <a:pt x="556" y="184"/>
                    </a:lnTo>
                    <a:lnTo>
                      <a:pt x="466" y="184"/>
                    </a:lnTo>
                    <a:lnTo>
                      <a:pt x="384" y="190"/>
                    </a:lnTo>
                    <a:lnTo>
                      <a:pt x="308" y="196"/>
                    </a:lnTo>
                    <a:lnTo>
                      <a:pt x="238" y="204"/>
                    </a:lnTo>
                    <a:lnTo>
                      <a:pt x="178" y="212"/>
                    </a:lnTo>
                    <a:lnTo>
                      <a:pt x="126" y="222"/>
                    </a:lnTo>
                    <a:lnTo>
                      <a:pt x="82" y="232"/>
                    </a:lnTo>
                    <a:lnTo>
                      <a:pt x="46" y="240"/>
                    </a:lnTo>
                    <a:lnTo>
                      <a:pt x="20" y="246"/>
                    </a:lnTo>
                    <a:lnTo>
                      <a:pt x="6" y="250"/>
                    </a:lnTo>
                    <a:lnTo>
                      <a:pt x="0" y="252"/>
                    </a:lnTo>
                    <a:lnTo>
                      <a:pt x="0" y="62"/>
                    </a:lnTo>
                    <a:lnTo>
                      <a:pt x="560" y="0"/>
                    </a:lnTo>
                    <a:lnTo>
                      <a:pt x="1120" y="62"/>
                    </a:lnTo>
                    <a:lnTo>
                      <a:pt x="1120" y="252"/>
                    </a:lnTo>
                    <a:close/>
                  </a:path>
                </a:pathLst>
              </a:custGeom>
              <a:solidFill>
                <a:srgbClr val="023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/>
                <a:endParaRPr lang="zh-CN" altLang="en-US" sz="3200">
                  <a:latin typeface="Arial" panose="020B0604020202020204" pitchFamily="34" charset="0"/>
                </a:endParaRPr>
              </a:p>
            </p:txBody>
          </p:sp>
          <p:sp>
            <p:nvSpPr>
              <p:cNvPr id="58416" name="Rectangle 10"/>
              <p:cNvSpPr>
                <a:spLocks noChangeArrowheads="1"/>
              </p:cNvSpPr>
              <p:nvPr/>
            </p:nvSpPr>
            <p:spPr bwMode="gray">
              <a:xfrm>
                <a:off x="4195" y="1207"/>
                <a:ext cx="1086" cy="2004"/>
              </a:xfrm>
              <a:prstGeom prst="rect">
                <a:avLst/>
              </a:prstGeom>
              <a:gradFill rotWithShape="1">
                <a:gsLst>
                  <a:gs pos="0">
                    <a:srgbClr val="EBA22B"/>
                  </a:gs>
                  <a:gs pos="50000">
                    <a:srgbClr val="F3C985"/>
                  </a:gs>
                  <a:gs pos="100000">
                    <a:srgbClr val="EBA22B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0" hangingPunct="0"/>
                <a:r>
                  <a:rPr lang="zh-CN" altLang="en-US" sz="2400">
                    <a:latin typeface="Arial" panose="020B0604020202020204" pitchFamily="34" charset="0"/>
                  </a:rPr>
                  <a:t>增加说明列</a:t>
                </a:r>
              </a:p>
            </p:txBody>
          </p:sp>
        </p:grpSp>
      </p:grp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1046480" y="1144270"/>
            <a:ext cx="10615930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21914" tIns="60957" rIns="121914" bIns="60957" rtlCol="0">
            <a:spAutoFit/>
          </a:bodyPr>
          <a:lstStyle/>
          <a:p>
            <a:pPr lvl="0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ea typeface="+mn-ea"/>
              </a:rPr>
              <a:t>1.select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ea typeface="+mn-ea"/>
              </a:rPr>
              <a:t>子句</a:t>
            </a: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046480" y="1132840"/>
            <a:ext cx="1061656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1.select子句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（1）投影列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4735" y="1654175"/>
            <a:ext cx="10619105" cy="12868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lnSpc>
                <a:spcPct val="125000"/>
              </a:lnSpc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①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指定部分列</a:t>
            </a:r>
            <a:endParaRPr lang="en-US" altLang="zh-CN" sz="213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25000"/>
              </a:lnSpc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格式：select &lt;列名1,列名2[,..</a:t>
            </a:r>
            <a:r>
              <a:rPr lang="en-US" altLang="zh-CN" sz="213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列名n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]&gt; from 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&lt;表名&gt;</a:t>
            </a:r>
          </a:p>
          <a:p>
            <a:pPr lvl="0" algn="l">
              <a:lnSpc>
                <a:spcPct val="125000"/>
              </a:lnSpc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说明：从指定的表中查询部分列的信息。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3475" y="3002915"/>
            <a:ext cx="10619105" cy="913712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例01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 查询“班级”表中各班级的班级号、班级名称和招生性质。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select </a:t>
            </a:r>
            <a:r>
              <a:rPr lang="en-US" altLang="zh-CN" sz="213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班级号,班级名称,招生性质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班级</a:t>
            </a: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1051560" y="3956685"/>
            <a:ext cx="10606405" cy="1286891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lnSpc>
                <a:spcPct val="125000"/>
              </a:lnSpc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②指定所有列</a:t>
            </a:r>
          </a:p>
          <a:p>
            <a:pPr lvl="0" algn="l">
              <a:lnSpc>
                <a:spcPct val="125000"/>
              </a:lnSpc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格式：select [&lt;</a:t>
            </a:r>
            <a:r>
              <a:rPr lang="en-US" altLang="zh-CN" sz="213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表名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.&gt;]*from 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&lt;表名&gt;</a:t>
            </a:r>
          </a:p>
          <a:p>
            <a:pPr lvl="0" algn="l">
              <a:lnSpc>
                <a:spcPct val="125000"/>
              </a:lnSpc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说明：从指定的表中查询所有列的信息，* 代表所有列。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046480" y="5339080"/>
            <a:ext cx="10606405" cy="913712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lnSpc>
                <a:spcPct val="125000"/>
              </a:lnSpc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例02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 查询“班级”表中各班级的基本信息。</a:t>
            </a:r>
          </a:p>
          <a:p>
            <a:pPr lvl="0" algn="l">
              <a:lnSpc>
                <a:spcPct val="125000"/>
              </a:lnSpc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select * 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班级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046480" y="1162050"/>
            <a:ext cx="10615930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1.select子句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（1）投影列（续）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75" y="2936240"/>
            <a:ext cx="1907540" cy="778510"/>
          </a:xfrm>
          <a:prstGeom prst="rect">
            <a:avLst/>
          </a:prstGeom>
          <a:noFill/>
          <a:ln>
            <a:noFill/>
          </a:ln>
        </p:spPr>
        <p:txBody>
          <a:bodyPr wrap="square" lIns="0" tIns="60957" rIns="0" bIns="60957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主讲：叶潮流</a:t>
            </a:r>
            <a:endParaRPr kumimoji="0" lang="zh-CN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合肥学院</a:t>
            </a:r>
            <a:endParaRPr kumimoji="0" lang="zh-CN" altLang="zh-CN" sz="21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6480" y="1746250"/>
            <a:ext cx="10602595" cy="1078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③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指定包含表达式的列</a:t>
            </a:r>
            <a:endParaRPr lang="en-US" altLang="zh-CN" sz="213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格式：select &lt;表达式列1,表达式列2[,..表达式列n]&gt; from &lt;表名&gt;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说明：查询中可以包含表达式的列，也可以为包含列的表达式。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6480" y="2921000"/>
            <a:ext cx="10602595" cy="749436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例03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 查询学生表中学生的学号，姓名，性别和年龄的基本信息。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 学号,姓名,性别,year(getdate())-year(出生日期) as </a:t>
            </a:r>
            <a:r>
              <a:rPr lang="en-US" altLang="zh-CN" sz="213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年龄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6480" y="3810000"/>
            <a:ext cx="10590530" cy="1078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注意：可以为包含表达式的列指定列别名，指定列别名可以有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两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种方式：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格式1：&lt;原列名&gt; [as] &lt;列别名&gt;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格式2：&lt;列别名&gt; = &lt;原列名&gt;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6480" y="5041900"/>
            <a:ext cx="10590530" cy="749436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例04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】查询“班级”表中各班级的基本信息。 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 班级号 as '班级代码',招生性质 '培养方式',班级人数, '学习年限'=</a:t>
            </a:r>
            <a:r>
              <a:rPr lang="en-US" altLang="zh-CN" sz="2135"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学制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from 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班级</a:t>
            </a: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046480" y="1162050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1.select子句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（1）投影列（续）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75" y="2936240"/>
            <a:ext cx="1907540" cy="778510"/>
          </a:xfrm>
          <a:prstGeom prst="rect">
            <a:avLst/>
          </a:prstGeom>
          <a:noFill/>
          <a:ln>
            <a:noFill/>
          </a:ln>
        </p:spPr>
        <p:txBody>
          <a:bodyPr wrap="square" lIns="0" tIns="60957" rIns="0" bIns="60957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主讲：叶潮流</a:t>
            </a:r>
            <a:endParaRPr kumimoji="0" lang="zh-CN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合肥学院</a:t>
            </a:r>
            <a:endParaRPr kumimoji="0" lang="zh-CN" altLang="zh-CN" sz="21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735" y="1683385"/>
            <a:ext cx="10619740" cy="1078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④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增加说明列</a:t>
            </a:r>
            <a:endParaRPr lang="en-US" altLang="zh-CN" sz="213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为了增加查询结果的可读性，可以在select语句中增加一说明列，以保证前后列的信息连贯性，说明列列值一般置于两个单引号之间。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6480" y="2875915"/>
            <a:ext cx="10629265" cy="749436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例05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 为“教师”表列工作日期之前增加一个说明列，说明列值：来校日期是。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 工号,姓名,性别,‘来校日期是’,</a:t>
            </a:r>
            <a:r>
              <a:rPr lang="en-US" altLang="zh-CN" sz="213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工作日期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教师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6480" y="3778870"/>
            <a:ext cx="4836795" cy="3784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运行结果如图：</a:t>
            </a:r>
          </a:p>
        </p:txBody>
      </p:sp>
      <p:pic>
        <p:nvPicPr>
          <p:cNvPr id="1026" name="Picture 9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67" y="3778870"/>
            <a:ext cx="5472608" cy="255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046480" y="1162050"/>
            <a:ext cx="10615930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1.select子句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（2）选择行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75" y="2936240"/>
            <a:ext cx="1907540" cy="778510"/>
          </a:xfrm>
          <a:prstGeom prst="rect">
            <a:avLst/>
          </a:prstGeom>
          <a:noFill/>
          <a:ln>
            <a:noFill/>
          </a:ln>
        </p:spPr>
        <p:txBody>
          <a:bodyPr wrap="square" lIns="0" tIns="60957" rIns="0" bIns="60957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主讲：叶潮流</a:t>
            </a:r>
            <a:endParaRPr kumimoji="0" lang="zh-CN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合肥学院</a:t>
            </a:r>
            <a:endParaRPr kumimoji="0" lang="zh-CN" altLang="zh-CN" sz="21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735" y="1683385"/>
            <a:ext cx="10608310" cy="23939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格式：select [all|distinct|top n|top n percent] &lt;列名&gt; 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&lt;表名&gt;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说明：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①all表示返回所有行，默认值；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②dinstinct表示取消重复行；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③top n表示返回最前面的n行，n是一具体整数数字；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④top n percent表示返回最前面的百分之n行，n取值0~100之间的整数数字。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5845" y="4257675"/>
            <a:ext cx="10616565" cy="1078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例06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 查看“教师”表中职称种类。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 distinct 职称 from 教师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注意：区别select 职称 from 教师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1045845" y="5502275"/>
            <a:ext cx="5167630" cy="749436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91440" tIns="45720" rIns="91440" bIns="45720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例07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 查看学生表中前4行记录。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select top 4 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 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学生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6765785" y="5502103"/>
            <a:ext cx="4896545" cy="749436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91440" tIns="45720" rIns="91440" bIns="45720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【例9】 查看学生表中前20%的记录。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select top 20 percent * 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学生</a:t>
            </a: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本章导读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038" y="40032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start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17520" y="1573907"/>
            <a:ext cx="8645060" cy="2076080"/>
            <a:chOff x="2154711" y="4290613"/>
            <a:chExt cx="3975100" cy="1507321"/>
          </a:xfrm>
        </p:grpSpPr>
        <p:sp>
          <p:nvSpPr>
            <p:cNvPr id="17" name="矩形 16"/>
            <p:cNvSpPr/>
            <p:nvPr/>
          </p:nvSpPr>
          <p:spPr>
            <a:xfrm>
              <a:off x="2154711" y="4658295"/>
              <a:ext cx="3975100" cy="11396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表是用来存储和管理数据的数据库对象，数据存储到表中之后，如果束之高阁，不加使用、管理和维护，则毫无意义和价值。用户对数据的操作主要包括查询（浏览）、插入（输入或添加）、更新和删除</a:t>
              </a:r>
              <a:r>
                <a:rPr lang="zh-CN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等。</a:t>
              </a: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查询操作不会修改源数据，而插入、更新和删除操作则可以实现对源数据不同程度的修改。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688505" y="4290613"/>
              <a:ext cx="659563" cy="38881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本章导读</a:t>
              </a:r>
            </a:p>
          </p:txBody>
        </p:sp>
      </p:grpSp>
      <p:pic>
        <p:nvPicPr>
          <p:cNvPr id="22" name="图片占位符 2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785598" y="1329802"/>
            <a:ext cx="2011319" cy="2011318"/>
          </a:xfrm>
        </p:spPr>
      </p:pic>
    </p:spTree>
    <p:extLst>
      <p:ext uri="{BB962C8B-B14F-4D97-AF65-F5344CB8AC3E}">
        <p14:creationId xmlns:p14="http://schemas.microsoft.com/office/powerpoint/2010/main" val="214014245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046480" y="1149350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2．where子句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4735" y="1661160"/>
            <a:ext cx="10607040" cy="749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格式：where &lt;条件&gt;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说明：查询满足条件的行。</a:t>
            </a:r>
          </a:p>
        </p:txBody>
      </p:sp>
      <p:graphicFrame>
        <p:nvGraphicFramePr>
          <p:cNvPr id="15" name="Group 12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20477" y="3188584"/>
          <a:ext cx="7776210" cy="2844800"/>
        </p:xfrm>
        <a:graphic>
          <a:graphicData uri="http://schemas.openxmlformats.org/drawingml/2006/table">
            <a:tbl>
              <a:tblPr/>
              <a:tblGrid>
                <a:gridCol w="2091055"/>
                <a:gridCol w="5685155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查询条件</a:t>
                      </a:r>
                      <a:endParaRPr kumimoji="0" lang="zh-CN" altLang="en-US" sz="186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谓词</a:t>
                      </a:r>
                      <a:endParaRPr kumimoji="0" lang="zh-CN" altLang="en-US" sz="1865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比较运算符</a:t>
                      </a:r>
                      <a:endParaRPr kumimoji="0" lang="zh-CN" altLang="en-US" sz="1865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endParaRPr kumimoji="0" lang="en-US" altLang="zh-CN" sz="186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确定范围</a:t>
                      </a:r>
                      <a:endParaRPr kumimoji="0" lang="zh-CN" altLang="en-US" sz="1865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between  and</a:t>
                      </a: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between  and</a:t>
                      </a:r>
                      <a:endParaRPr kumimoji="0" lang="en-US" altLang="zh-CN" sz="186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确定集合</a:t>
                      </a:r>
                      <a:endParaRPr kumimoji="0" lang="zh-CN" altLang="en-US" sz="1865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zh-CN" altLang="en-US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en-US" altLang="zh-CN" sz="1865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字符匹配</a:t>
                      </a:r>
                      <a:endParaRPr kumimoji="0" lang="zh-CN" altLang="en-US" sz="1865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[not] like '&lt;</a:t>
                      </a:r>
                      <a:r>
                        <a:rPr kumimoji="0" lang="zh-CN" altLang="en-US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通配符</a:t>
                      </a:r>
                      <a:r>
                        <a:rPr kumimoji="0" lang="en-US" altLang="zh-CN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&gt;' [escape '&lt;</a:t>
                      </a:r>
                      <a:r>
                        <a:rPr kumimoji="0" lang="zh-CN" altLang="en-US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换码符</a:t>
                      </a:r>
                      <a:r>
                        <a:rPr kumimoji="0" lang="en-US" altLang="zh-CN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&gt;']</a:t>
                      </a:r>
                      <a:endParaRPr kumimoji="0" lang="en-US" altLang="zh-CN" sz="1865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空值</a:t>
                      </a:r>
                      <a:endParaRPr kumimoji="0" lang="zh-CN" altLang="en-US" sz="1865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kumimoji="0" lang="zh-CN" altLang="en-US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（为空），</a:t>
                      </a:r>
                      <a:r>
                        <a:rPr kumimoji="0" lang="en-US" altLang="zh-CN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null</a:t>
                      </a:r>
                      <a:r>
                        <a:rPr kumimoji="0" lang="zh-CN" altLang="en-US" sz="1865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（非空）</a:t>
                      </a:r>
                      <a:endParaRPr kumimoji="0" lang="zh-CN" altLang="en-US" sz="1865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逻辑运算符</a:t>
                      </a:r>
                      <a:endParaRPr kumimoji="0" lang="zh-CN" altLang="en-US" sz="186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2847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7419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1991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656330" indent="1905" defTabSz="91249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kumimoji="0" lang="zh-CN" altLang="en-US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</a:t>
                      </a:r>
                      <a:endParaRPr kumimoji="0" lang="en-US" altLang="zh-CN" sz="1865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21914" marR="121914" marT="60957" marB="6095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46480" y="2480945"/>
            <a:ext cx="10615930" cy="44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 rtlCol="0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13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where</a:t>
            </a:r>
            <a:r>
              <a:rPr lang="zh-CN" altLang="en-US" sz="213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子句中常用的条件运算符如表所示。</a:t>
            </a: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>
            <a:hlinkClick r:id="rId3" action="ppaction://hlinksldjump"/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038225" y="1147445"/>
            <a:ext cx="1062418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2．where子句（续）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3465" y="1695450"/>
            <a:ext cx="10621010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lvl="0" defTabSz="914400" fontAlgn="auto">
              <a:defRPr/>
            </a:pP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）比较（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&gt;=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!&lt;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&lt;=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!&gt;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&lt;&gt;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!=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）</a:t>
            </a:r>
          </a:p>
          <a:p>
            <a:pPr lvl="0" defTabSz="914400" fontAlgn="auto">
              <a:defRPr/>
            </a:pP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【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例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08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】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查询学生表中性别为男的学生记录。</a:t>
            </a:r>
          </a:p>
          <a:p>
            <a:pPr lvl="0" defTabSz="914400" fontAlgn="auto">
              <a:defRPr/>
            </a:pP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select * 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from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学生 </a:t>
            </a:r>
            <a:r>
              <a:rPr lang="en-US" altLang="zh-CN" sz="2135" b="1" dirty="0" smtClean="0">
                <a:solidFill>
                  <a:schemeClr val="hlink"/>
                </a:solidFill>
                <a:sym typeface="+mn-ea"/>
              </a:rPr>
              <a:t>where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性别</a:t>
            </a:r>
            <a:r>
              <a:rPr lang="en-US" altLang="zh-CN" sz="2135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=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‘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男’</a:t>
            </a: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6480" y="2865755"/>
            <a:ext cx="10621010" cy="14373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121914" tIns="60957" rIns="121914" bIns="60957" rtlCol="0">
            <a:spAutoFit/>
          </a:bodyPr>
          <a:lstStyle/>
          <a:p>
            <a:pPr defTabSz="914400" fontAlgn="auto">
              <a:defRPr/>
            </a:pP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）确定范围（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between  and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not between  and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  <a:p>
            <a:pPr defTabSz="914400" fontAlgn="auto">
              <a:defRPr/>
            </a:pP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09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】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查询教师表中基本工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资处于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1300-1800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区间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的教师信息。</a:t>
            </a:r>
          </a:p>
          <a:p>
            <a:pPr defTabSz="914400" fontAlgn="auto">
              <a:defRPr/>
            </a:pP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语句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 * from 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教师 </a:t>
            </a:r>
            <a:r>
              <a:rPr lang="en-US" altLang="zh-CN" sz="2135" b="1" dirty="0" smtClean="0">
                <a:solidFill>
                  <a:schemeClr val="hlink"/>
                </a:solidFill>
              </a:rPr>
              <a:t>where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基本工资 </a:t>
            </a:r>
            <a:r>
              <a:rPr lang="en-US" altLang="zh-CN" sz="2135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between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1300 </a:t>
            </a:r>
            <a:r>
              <a:rPr lang="en-US" altLang="zh-CN" sz="2135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and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1800</a:t>
            </a:r>
          </a:p>
          <a:p>
            <a:pPr defTabSz="914400" fontAlgn="auto">
              <a:defRPr/>
            </a:pP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语句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 * from 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教师 </a:t>
            </a:r>
            <a:r>
              <a:rPr lang="en-US" altLang="zh-CN" sz="2135" b="1" dirty="0" smtClean="0">
                <a:solidFill>
                  <a:schemeClr val="hlink"/>
                </a:solidFill>
              </a:rPr>
              <a:t>where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基本工资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&gt;=1300 </a:t>
            </a:r>
            <a:r>
              <a:rPr lang="en-US" altLang="zh-CN" sz="2135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and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基本工资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&lt;=1800</a:t>
            </a:r>
            <a:endParaRPr lang="en-US" altLang="zh-CN" sz="2135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8225" y="4394200"/>
            <a:ext cx="10621010" cy="14373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121914" tIns="60957" rIns="121914" bIns="60957" rtlCol="0">
            <a:spAutoFit/>
          </a:bodyPr>
          <a:lstStyle/>
          <a:p>
            <a:pPr defTabSz="914400" fontAlgn="auto"/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）确定集合（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not in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  <a:p>
            <a:pPr defTabSz="914400" fontAlgn="auto"/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10】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查询教师表中职称为讲师或助教的教师信息。</a:t>
            </a:r>
          </a:p>
          <a:p>
            <a:pPr defTabSz="914400" fontAlgn="auto"/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语句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  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 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from 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教师 </a:t>
            </a:r>
            <a:r>
              <a:rPr lang="en-US" altLang="zh-CN" sz="2135" b="1" dirty="0" smtClean="0">
                <a:solidFill>
                  <a:schemeClr val="hlink"/>
                </a:solidFill>
              </a:rPr>
              <a:t>where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职称 </a:t>
            </a:r>
            <a:r>
              <a:rPr lang="en-US" altLang="zh-CN" sz="2135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(‘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助教’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‘讲师’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 defTabSz="914400" fontAlgn="auto"/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语句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  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*  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from 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教师 </a:t>
            </a:r>
            <a:r>
              <a:rPr lang="en-US" altLang="zh-CN" sz="2135" b="1" dirty="0" smtClean="0">
                <a:solidFill>
                  <a:schemeClr val="hlink"/>
                </a:solidFill>
              </a:rPr>
              <a:t>where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职称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=‘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助教’</a:t>
            </a:r>
            <a:r>
              <a:rPr lang="en-US" altLang="zh-CN" sz="2135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or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职称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‘讲师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’</a:t>
            </a:r>
            <a:endParaRPr lang="zh-CN" altLang="en-US" sz="2135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038225" y="1147445"/>
            <a:ext cx="1062418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2．where子句（续）</a:t>
            </a: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735" y="1676400"/>
            <a:ext cx="10598150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（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4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）字符匹配（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[not] like '&lt;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通配符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&gt;' [escape '&lt;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换码符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&gt;']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【例1</a:t>
            </a:r>
            <a:r>
              <a:rPr kumimoji="0" 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1</a:t>
            </a:r>
            <a:r>
              <a:rPr kumimoji="0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】 查询“学生”表中姓介于“陈~方”或者“许~张”的学生记录。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select * </a:t>
            </a:r>
            <a:r>
              <a:rPr kumimoji="0" sz="2135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from </a:t>
            </a:r>
            <a:r>
              <a:rPr kumimoji="0" sz="213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学生</a:t>
            </a:r>
            <a:r>
              <a:rPr kumimoji="0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 </a:t>
            </a:r>
            <a:r>
              <a:rPr kumimoji="0" sz="2135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where </a:t>
            </a:r>
            <a:r>
              <a:rPr kumimoji="0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姓名 </a:t>
            </a:r>
            <a:r>
              <a:rPr kumimoji="0" lang="en-US" altLang="zh-CN" sz="2135" b="0" i="0" u="none" strike="noStrike" kern="1200" cap="none" spc="0" normalizeH="0" baseline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like</a:t>
            </a:r>
            <a:r>
              <a:rPr kumimoji="0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+mn-ea"/>
              </a:rPr>
              <a:t> '[陈-方,许-张]%'</a:t>
            </a:r>
          </a:p>
        </p:txBody>
      </p:sp>
      <p:sp>
        <p:nvSpPr>
          <p:cNvPr id="12" name="矩形 11"/>
          <p:cNvSpPr/>
          <p:nvPr/>
        </p:nvSpPr>
        <p:spPr>
          <a:xfrm>
            <a:off x="1075690" y="2844165"/>
            <a:ext cx="10585450" cy="7785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121914" tIns="60957" rIns="121914" bIns="60957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①通配符主要有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4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个，分别是不定长字符串（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%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）、单字符（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_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）、可选字符列表（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[ ]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）和排他性可选字符列表（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[^ ]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）等；</a:t>
            </a:r>
          </a:p>
        </p:txBody>
      </p:sp>
      <p:sp>
        <p:nvSpPr>
          <p:cNvPr id="13" name="矩形 12"/>
          <p:cNvSpPr/>
          <p:nvPr/>
        </p:nvSpPr>
        <p:spPr>
          <a:xfrm>
            <a:off x="1041400" y="3690620"/>
            <a:ext cx="10621010" cy="7785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121914" tIns="60957" rIns="121914" bIns="60957" rtlCol="0">
            <a:spAutoFit/>
          </a:bodyPr>
          <a:lstStyle/>
          <a:p>
            <a:pPr lvl="0" defTabSz="914400" fontAlgn="auto"/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②当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like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查询的字符串本身含有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%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_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^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字符实体时，需要用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escape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子句中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‘&lt;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换码符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&gt;’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将其转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义为字符串实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体，从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而原样显示；</a:t>
            </a:r>
          </a:p>
        </p:txBody>
      </p:sp>
      <p:sp>
        <p:nvSpPr>
          <p:cNvPr id="14" name="矩形 13"/>
          <p:cNvSpPr/>
          <p:nvPr/>
        </p:nvSpPr>
        <p:spPr>
          <a:xfrm>
            <a:off x="1054735" y="4570095"/>
            <a:ext cx="10621010" cy="7785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121914" tIns="60957" rIns="121914" bIns="60957" rtlCol="0">
            <a:spAutoFit/>
          </a:bodyPr>
          <a:lstStyle/>
          <a:p>
            <a:pPr defTabSz="914400" fontAlgn="auto"/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③当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like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查询的字符串中不含有通配符，则可以用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运算符替代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like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谓词，用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!=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&lt;&gt;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运算符代替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not like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谓词。</a:t>
            </a:r>
          </a:p>
        </p:txBody>
      </p:sp>
      <p:sp>
        <p:nvSpPr>
          <p:cNvPr id="15" name="文本框 10"/>
          <p:cNvSpPr txBox="1"/>
          <p:nvPr/>
        </p:nvSpPr>
        <p:spPr>
          <a:xfrm>
            <a:off x="1054735" y="5460365"/>
            <a:ext cx="10621010" cy="1077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lvl="0" defTabSz="914400" fontAlgn="auto">
              <a:defRPr/>
            </a:pP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4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）</a:t>
            </a:r>
            <a:r>
              <a:rPr lang="zh-CN" altLang="en-US" sz="213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字符匹配（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[not] like '&lt;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通配符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&gt;' [escape '&lt;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换码符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&gt;']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135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sym typeface="+mn-ea"/>
            </a:endParaRPr>
          </a:p>
          <a:p>
            <a:pPr lvl="0" defTabSz="914400" fontAlgn="auto">
              <a:defRPr/>
            </a:pP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【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例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12】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查询“课程”表中课程名称为“课程设计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_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数据库”的基本信息。</a:t>
            </a:r>
          </a:p>
          <a:p>
            <a:pPr lvl="0" defTabSz="914400" fontAlgn="auto">
              <a:defRPr/>
            </a:pP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select * 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from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课程 </a:t>
            </a:r>
            <a:r>
              <a:rPr lang="en-US" altLang="zh-CN" sz="2135" b="1" dirty="0" smtClean="0">
                <a:solidFill>
                  <a:srgbClr val="0000FF"/>
                </a:solidFill>
                <a:sym typeface="+mn-ea"/>
              </a:rPr>
              <a:t>where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课程名称 </a:t>
            </a:r>
            <a:r>
              <a:rPr lang="en-US" altLang="zh-CN" sz="2135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like</a:t>
            </a:r>
            <a:r>
              <a:rPr lang="en-US" altLang="zh-CN" sz="2135" b="1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'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课程设计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\_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数据库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' escape '\'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6480" y="1660525"/>
            <a:ext cx="10615295" cy="1108759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121914" tIns="60957" rIns="121914" bIns="60957" rtlCol="0">
            <a:spAutoFit/>
          </a:bodyPr>
          <a:lstStyle/>
          <a:p>
            <a:pPr lvl="0" defTabSz="914400" fontAlgn="auto"/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）空值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is null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（为空），</a:t>
            </a:r>
            <a:r>
              <a:rPr lang="en-US" altLang="zh-CN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is not null</a:t>
            </a:r>
            <a:r>
              <a:rPr lang="zh-CN" altLang="en-US" sz="2135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（非空））</a:t>
            </a:r>
            <a:endParaRPr lang="zh-CN" altLang="en-US" sz="2135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defTabSz="914400" fontAlgn="auto"/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13】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查询“选修”课程中成绩为空的记录。</a:t>
            </a:r>
          </a:p>
          <a:p>
            <a:pPr lvl="0" defTabSz="914400" fontAlgn="auto"/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 * 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from 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选修 </a:t>
            </a:r>
            <a:r>
              <a:rPr lang="en-US" altLang="zh-CN" sz="2135" b="1" dirty="0" smtClean="0">
                <a:solidFill>
                  <a:srgbClr val="0000FF"/>
                </a:solidFill>
              </a:rPr>
              <a:t>where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 </a:t>
            </a:r>
            <a:r>
              <a:rPr lang="en-US" altLang="zh-CN" sz="2135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 null</a:t>
            </a: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038225" y="1147445"/>
            <a:ext cx="1062418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2．where子句（续）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54735" y="1885315"/>
            <a:ext cx="10612755" cy="749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lvl="0" defTabSz="914400" fontAlgn="auto">
              <a:defRPr/>
            </a:pP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格式：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order by &lt;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列名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|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别名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&gt;[</a:t>
            </a:r>
            <a:r>
              <a:rPr lang="en-US" altLang="zh-CN" sz="2135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asc|desc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][,…n]</a:t>
            </a:r>
          </a:p>
          <a:p>
            <a:pPr lvl="0" defTabSz="914400" fontAlgn="auto">
              <a:defRPr/>
            </a:pP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说明：查询结果按照指定的列名排序输出，</a:t>
            </a:r>
            <a:r>
              <a:rPr lang="en-US" altLang="zh-CN" sz="2135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asc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表示升序，也是缺省值，</a:t>
            </a:r>
            <a:r>
              <a:rPr lang="en-US" altLang="zh-CN" sz="2135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desc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表示降序。</a:t>
            </a:r>
            <a:endParaRPr kumimoji="0" lang="en-US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5210" y="4742180"/>
            <a:ext cx="10612755" cy="7785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121914" tIns="60957" rIns="121914" bIns="60957" rtlCol="0">
            <a:spAutoFit/>
          </a:bodyPr>
          <a:lstStyle/>
          <a:p>
            <a:pPr lvl="0"/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注意：排序时，数值型数据按数值大小比较，字符型数据按照英文字母顺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序比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较，汉字按照拼音首字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母比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较。 </a:t>
            </a:r>
          </a:p>
        </p:txBody>
      </p:sp>
      <p:sp>
        <p:nvSpPr>
          <p:cNvPr id="6" name="矩形 5"/>
          <p:cNvSpPr/>
          <p:nvPr/>
        </p:nvSpPr>
        <p:spPr>
          <a:xfrm>
            <a:off x="1057910" y="2966720"/>
            <a:ext cx="10600055" cy="780208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121914" tIns="60957" rIns="121914" bIns="60957" rtlCol="0">
            <a:spAutoFit/>
          </a:bodyPr>
          <a:lstStyle/>
          <a:p>
            <a:pPr lvl="0"/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14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查询“选修”表中前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个记录信息，并按照学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号和课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程号升序输出记录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135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 top </a:t>
            </a:r>
            <a:r>
              <a:rPr lang="en-US" altLang="zh-CN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 * from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选修 </a:t>
            </a:r>
            <a:r>
              <a:rPr lang="en-US" altLang="zh-CN" sz="2135" b="1" dirty="0" smtClean="0">
                <a:solidFill>
                  <a:srgbClr val="0000FF"/>
                </a:solidFill>
              </a:rPr>
              <a:t>order </a:t>
            </a:r>
            <a:r>
              <a:rPr lang="en-US" altLang="zh-CN" sz="2135" b="1" dirty="0">
                <a:solidFill>
                  <a:srgbClr val="0000FF"/>
                </a:solidFill>
              </a:rPr>
              <a:t>by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学号</a:t>
            </a:r>
            <a:r>
              <a:rPr lang="en-US" altLang="zh-CN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课程号</a:t>
            </a: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>
            <a:hlinkClick r:id="rId2" action="ppaction://hlinksldjump"/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046480" y="1125220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defTabSz="913765"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3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．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order by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子句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046480" y="1125220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4．group by子句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4735" y="1766570"/>
            <a:ext cx="10607040" cy="4399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 lvl="0" defTabSz="914400" fontAlgn="auto">
              <a:defRPr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格式：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group by &lt;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列名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&gt;[having&lt;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分组筛选条件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&gt;]</a:t>
            </a:r>
          </a:p>
          <a:p>
            <a:pPr lvl="0" defTabSz="914400" fontAlgn="auto">
              <a:defRPr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说明：</a:t>
            </a:r>
          </a:p>
          <a:p>
            <a:pPr lvl="0" defTabSz="914400" fontAlgn="auto">
              <a:defRPr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）查询结果按照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group by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子句中的列名分组，列值相同的元组归并为一组；</a:t>
            </a:r>
          </a:p>
          <a:p>
            <a:pPr lvl="0" defTabSz="914400" fontAlgn="auto">
              <a:defRPr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group by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子句不支持列的别名，也不支持聚集函数；</a:t>
            </a:r>
          </a:p>
          <a:p>
            <a:pPr lvl="0" defTabSz="914400" fontAlgn="auto">
              <a:defRPr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3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select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子句只能包含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group by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子句中的列名或聚集函数；</a:t>
            </a:r>
          </a:p>
          <a:p>
            <a:pPr lvl="0" defTabSz="914400" fontAlgn="auto">
              <a:defRPr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4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where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子句用于设置整个表的筛选条件，而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having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子句用于设置分组的筛选条件；</a:t>
            </a:r>
          </a:p>
          <a:p>
            <a:pPr lvl="0" defTabSz="914400" fontAlgn="auto">
              <a:defRPr/>
            </a:pP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5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where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子句的条件不包含聚集函数，而</a:t>
            </a:r>
            <a:r>
              <a:rPr lang="en-US" altLang="zh-CN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having</a:t>
            </a:r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子句的条件可以包含聚集函数。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046480" y="1125220"/>
            <a:ext cx="10802619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4．group by子句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4734" y="1694180"/>
            <a:ext cx="1079436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15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】 查询“选修”表中每门课程的课程号及相应的选课人数。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 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课程号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,count(*) from 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选修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group by 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课程号</a:t>
            </a: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6328" y="2783176"/>
            <a:ext cx="1080277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16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】在“选修”表中查询至少有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门以上课程成绩在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90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分以上的学生学号。</a:t>
            </a:r>
          </a:p>
          <a:p>
            <a:pPr>
              <a:lnSpc>
                <a:spcPct val="125000"/>
              </a:lnSpc>
            </a:pP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分析：首先筛选出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90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分以上的成绩，然后 按照学号分组，最后找出学号出现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次的学生。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 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学号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from 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选修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where 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&gt;=90 group by 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学号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having count(*)&gt;=3</a:t>
            </a:r>
            <a:endParaRPr lang="zh-CN" altLang="zh-CN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4734" y="4752886"/>
            <a:ext cx="1060784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400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17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】 查询“选修”表中平均成绩大于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85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分的学生信息。</a:t>
            </a:r>
            <a:endParaRPr lang="en-US" altLang="zh-CN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分析：查询每位同学的平均成绩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 找出大于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85</a:t>
            </a:r>
            <a:r>
              <a:rPr lang="zh-CN" altLang="en-US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分的学生。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 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学号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avg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from 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选修 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group by 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学号 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having </a:t>
            </a:r>
            <a:r>
              <a:rPr lang="en-US" altLang="zh-CN" sz="2400" dirty="0" err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avg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</a:t>
            </a:r>
            <a:r>
              <a:rPr lang="en-US" altLang="zh-CN" sz="2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)&gt;85</a:t>
            </a:r>
            <a:endParaRPr lang="zh-CN" altLang="zh-CN" sz="24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672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endParaRPr lang="zh-CN" altLang="en-US" sz="2400">
              <a:latin typeface="Calibri" panose="020F0502020204030204" pitchFamily="34" charset="0"/>
            </a:endParaRPr>
          </a:p>
        </p:txBody>
      </p:sp>
      <p:sp>
        <p:nvSpPr>
          <p:cNvPr id="58370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endParaRPr lang="zh-CN" altLang="en-US" sz="2400">
              <a:latin typeface="Calibri" panose="020F0502020204030204" pitchFamily="34" charset="0"/>
            </a:endParaRPr>
          </a:p>
        </p:txBody>
      </p:sp>
      <p:sp>
        <p:nvSpPr>
          <p:cNvPr id="58377" name="TextBox 7"/>
          <p:cNvSpPr txBox="1"/>
          <p:nvPr/>
        </p:nvSpPr>
        <p:spPr>
          <a:xfrm>
            <a:off x="1064260" y="1727200"/>
            <a:ext cx="10597515" cy="1078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91440" tIns="45720" rIns="91440" bIns="45720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格式：select &lt;列名表&gt; into&lt;新表名&gt; from &lt;原表名&gt; 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说明：将查询结果存储到一个新表中，新表名由into子句指定，并且into子句要紧跟在select子句之后。</a:t>
            </a:r>
          </a:p>
        </p:txBody>
      </p:sp>
      <p:sp>
        <p:nvSpPr>
          <p:cNvPr id="58378" name="TextBox 7"/>
          <p:cNvSpPr txBox="1"/>
          <p:nvPr/>
        </p:nvSpPr>
        <p:spPr>
          <a:xfrm>
            <a:off x="1064261" y="2975822"/>
            <a:ext cx="4705349" cy="2423160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914" tIns="60957" rIns="121914" bIns="60957">
            <a:spAutoFit/>
          </a:bodyPr>
          <a:lstStyle/>
          <a:p>
            <a:pPr defTabSz="914400"/>
            <a:r>
              <a:rPr lang="en-US" altLang="zh-CN" sz="2135" dirty="0">
                <a:solidFill>
                  <a:srgbClr val="000000"/>
                </a:solidFill>
                <a:latin typeface="仿宋" panose="02010609060101010101" pitchFamily="49" charset="-122"/>
              </a:rPr>
              <a:t>【</a:t>
            </a:r>
            <a:r>
              <a:rPr lang="zh-CN" altLang="en-US" sz="2135" dirty="0">
                <a:solidFill>
                  <a:srgbClr val="000000"/>
                </a:solidFill>
                <a:latin typeface="仿宋" panose="02010609060101010101" pitchFamily="49" charset="-122"/>
              </a:rPr>
              <a:t>例</a:t>
            </a:r>
            <a:r>
              <a:rPr lang="en-US" altLang="zh-CN" sz="2135" dirty="0">
                <a:solidFill>
                  <a:srgbClr val="000000"/>
                </a:solidFill>
                <a:latin typeface="仿宋" panose="02010609060101010101" pitchFamily="49" charset="-122"/>
              </a:rPr>
              <a:t>18】 </a:t>
            </a:r>
            <a:r>
              <a:rPr lang="zh-CN" altLang="en-US" sz="2135" dirty="0">
                <a:solidFill>
                  <a:srgbClr val="000000"/>
                </a:solidFill>
                <a:latin typeface="仿宋" panose="02010609060101010101" pitchFamily="49" charset="-122"/>
              </a:rPr>
              <a:t>将“学生”表中前</a:t>
            </a:r>
            <a:r>
              <a:rPr lang="en-US" altLang="zh-CN" sz="2135" dirty="0">
                <a:solidFill>
                  <a:srgbClr val="000000"/>
                </a:solidFill>
                <a:latin typeface="仿宋" panose="02010609060101010101" pitchFamily="49" charset="-122"/>
              </a:rPr>
              <a:t>5</a:t>
            </a:r>
            <a:r>
              <a:rPr lang="zh-CN" altLang="en-US" sz="2135" dirty="0">
                <a:solidFill>
                  <a:srgbClr val="000000"/>
                </a:solidFill>
                <a:latin typeface="仿宋" panose="02010609060101010101" pitchFamily="49" charset="-122"/>
              </a:rPr>
              <a:t>条记录</a:t>
            </a:r>
          </a:p>
          <a:p>
            <a:pPr defTabSz="914400"/>
            <a:r>
              <a:rPr lang="zh-CN" altLang="en-US" sz="2135" dirty="0">
                <a:solidFill>
                  <a:srgbClr val="000000"/>
                </a:solidFill>
                <a:latin typeface="仿宋" panose="02010609060101010101" pitchFamily="49" charset="-122"/>
              </a:rPr>
              <a:t>的“学</a:t>
            </a:r>
            <a:r>
              <a:rPr lang="zh-CN" altLang="en-US" sz="2135" dirty="0" smtClean="0">
                <a:solidFill>
                  <a:srgbClr val="000000"/>
                </a:solidFill>
                <a:latin typeface="仿宋" panose="02010609060101010101" pitchFamily="49" charset="-122"/>
              </a:rPr>
              <a:t>号、姓名、性</a:t>
            </a:r>
            <a:r>
              <a:rPr lang="zh-CN" altLang="en-US" sz="2135" dirty="0">
                <a:solidFill>
                  <a:srgbClr val="000000"/>
                </a:solidFill>
                <a:latin typeface="仿宋" panose="02010609060101010101" pitchFamily="49" charset="-122"/>
              </a:rPr>
              <a:t>别”列内容存储</a:t>
            </a:r>
          </a:p>
          <a:p>
            <a:pPr defTabSz="914400"/>
            <a:r>
              <a:rPr lang="zh-CN" altLang="en-US" sz="2135" dirty="0">
                <a:solidFill>
                  <a:srgbClr val="000000"/>
                </a:solidFill>
                <a:latin typeface="仿宋" panose="02010609060101010101" pitchFamily="49" charset="-122"/>
              </a:rPr>
              <a:t>到新表</a:t>
            </a:r>
            <a:r>
              <a:rPr lang="en-US" altLang="zh-CN" sz="2135" dirty="0">
                <a:solidFill>
                  <a:srgbClr val="000000"/>
                </a:solidFill>
                <a:latin typeface="仿宋" panose="02010609060101010101" pitchFamily="49" charset="-122"/>
              </a:rPr>
              <a:t>stu</a:t>
            </a:r>
            <a:r>
              <a:rPr lang="zh-CN" altLang="en-US" sz="2135" dirty="0">
                <a:solidFill>
                  <a:srgbClr val="000000"/>
                </a:solidFill>
                <a:latin typeface="仿宋" panose="02010609060101010101" pitchFamily="49" charset="-122"/>
              </a:rPr>
              <a:t>中，并查询显示。</a:t>
            </a:r>
          </a:p>
          <a:p>
            <a:pPr defTabSz="914400"/>
            <a:r>
              <a:rPr lang="en-US" altLang="zh-CN" sz="2135" dirty="0">
                <a:solidFill>
                  <a:srgbClr val="000000"/>
                </a:solidFill>
                <a:latin typeface="仿宋" panose="02010609060101010101" pitchFamily="49" charset="-122"/>
              </a:rPr>
              <a:t>select top 5 </a:t>
            </a:r>
            <a:r>
              <a:rPr lang="zh-CN" altLang="en-US" sz="2135" dirty="0">
                <a:solidFill>
                  <a:srgbClr val="000000"/>
                </a:solidFill>
                <a:latin typeface="仿宋" panose="02010609060101010101" pitchFamily="49" charset="-122"/>
              </a:rPr>
              <a:t>学号</a:t>
            </a:r>
            <a:r>
              <a:rPr lang="en-US" altLang="zh-CN" sz="2135" dirty="0">
                <a:solidFill>
                  <a:srgbClr val="000000"/>
                </a:solidFill>
                <a:latin typeface="仿宋" panose="02010609060101010101" pitchFamily="49" charset="-122"/>
              </a:rPr>
              <a:t>,</a:t>
            </a:r>
            <a:r>
              <a:rPr lang="zh-CN" altLang="en-US" sz="2135" dirty="0">
                <a:solidFill>
                  <a:srgbClr val="000000"/>
                </a:solidFill>
                <a:latin typeface="仿宋" panose="02010609060101010101" pitchFamily="49" charset="-122"/>
              </a:rPr>
              <a:t>姓名</a:t>
            </a:r>
            <a:r>
              <a:rPr lang="en-US" altLang="zh-CN" sz="2135" dirty="0">
                <a:solidFill>
                  <a:srgbClr val="000000"/>
                </a:solidFill>
                <a:latin typeface="仿宋" panose="02010609060101010101" pitchFamily="49" charset="-122"/>
              </a:rPr>
              <a:t>,</a:t>
            </a:r>
            <a:r>
              <a:rPr lang="zh-CN" altLang="en-US" sz="2135" dirty="0">
                <a:solidFill>
                  <a:srgbClr val="000000"/>
                </a:solidFill>
                <a:latin typeface="仿宋" panose="02010609060101010101" pitchFamily="49" charset="-122"/>
              </a:rPr>
              <a:t>性别 </a:t>
            </a:r>
          </a:p>
          <a:p>
            <a:pPr defTabSz="914400"/>
            <a:r>
              <a:rPr lang="en-US" altLang="zh-CN" sz="2135" b="1" dirty="0">
                <a:solidFill>
                  <a:srgbClr val="0000FF"/>
                </a:solidFill>
                <a:latin typeface="仿宋" panose="02010609060101010101" pitchFamily="49" charset="-122"/>
              </a:rPr>
              <a:t>into</a:t>
            </a:r>
            <a:r>
              <a:rPr lang="en-US" altLang="zh-CN" sz="2135" dirty="0">
                <a:solidFill>
                  <a:srgbClr val="000000"/>
                </a:solidFill>
                <a:latin typeface="仿宋" panose="02010609060101010101" pitchFamily="49" charset="-122"/>
              </a:rPr>
              <a:t> stu from </a:t>
            </a:r>
            <a:r>
              <a:rPr lang="zh-CN" altLang="en-US" sz="2135" dirty="0">
                <a:solidFill>
                  <a:srgbClr val="000000"/>
                </a:solidFill>
                <a:latin typeface="仿宋" panose="02010609060101010101" pitchFamily="49" charset="-122"/>
              </a:rPr>
              <a:t>学生</a:t>
            </a:r>
          </a:p>
          <a:p>
            <a:pPr defTabSz="914400"/>
            <a:r>
              <a:rPr lang="en-US" altLang="zh-CN" sz="2135" dirty="0">
                <a:solidFill>
                  <a:srgbClr val="000000"/>
                </a:solidFill>
                <a:latin typeface="仿宋" panose="02010609060101010101" pitchFamily="49" charset="-122"/>
              </a:rPr>
              <a:t>go</a:t>
            </a:r>
          </a:p>
          <a:p>
            <a:pPr defTabSz="914400"/>
            <a:r>
              <a:rPr lang="en-US" altLang="zh-CN" sz="2135" dirty="0">
                <a:solidFill>
                  <a:srgbClr val="000000"/>
                </a:solidFill>
                <a:latin typeface="仿宋" panose="02010609060101010101" pitchFamily="49" charset="-122"/>
              </a:rPr>
              <a:t>select * from stu</a:t>
            </a:r>
          </a:p>
        </p:txBody>
      </p:sp>
      <p:sp>
        <p:nvSpPr>
          <p:cNvPr id="58383" name="矩形 58382"/>
          <p:cNvSpPr/>
          <p:nvPr/>
        </p:nvSpPr>
        <p:spPr>
          <a:xfrm>
            <a:off x="1064261" y="5664412"/>
            <a:ext cx="2628900" cy="420370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defTabSz="914400"/>
            <a:r>
              <a:rPr lang="zh-CN" altLang="en-US" sz="2135">
                <a:solidFill>
                  <a:srgbClr val="000000"/>
                </a:solidFill>
                <a:latin typeface="Arial" panose="020B0604020202020204" pitchFamily="34" charset="0"/>
              </a:rPr>
              <a:t>运行结果如图所示。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046480" y="1126800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5．into 子句</a:t>
            </a: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026" name="图片 77" descr="未标题-2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65" y="2975821"/>
            <a:ext cx="5336563" cy="378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  <p:bldLst>
      <p:bldP spid="58377" grpId="0" animBg="1"/>
      <p:bldP spid="58377" grpId="1" animBg="1"/>
      <p:bldP spid="58377" grpId="2" animBg="1"/>
      <p:bldP spid="58377" grpId="3" animBg="1"/>
      <p:bldP spid="58377" grpId="4" animBg="1"/>
      <p:bldP spid="58377" grpId="5" animBg="1"/>
      <p:bldP spid="58377" grpId="6" animBg="1"/>
      <p:bldP spid="58377" grpId="7" animBg="1"/>
      <p:bldP spid="58377" grpId="8" animBg="1"/>
      <p:bldP spid="58377" grpId="9" animBg="1"/>
      <p:bldP spid="58377" grpId="10" animBg="1"/>
      <p:bldP spid="58377" grpId="11" animBg="1"/>
      <p:bldP spid="58377" grpId="12" animBg="1"/>
      <p:bldP spid="58377" grpId="13" animBg="1"/>
      <p:bldP spid="58378" grpId="0" animBg="1"/>
      <p:bldP spid="58378" grpId="1" animBg="1"/>
      <p:bldP spid="58378" grpId="2" animBg="1"/>
      <p:bldP spid="58378" grpId="3" animBg="1"/>
      <p:bldP spid="58378" grpId="4" animBg="1"/>
      <p:bldP spid="58378" grpId="5" animBg="1"/>
      <p:bldP spid="58378" grpId="6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046480" y="1126800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5．into 子句（续）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4523" y="2879937"/>
            <a:ext cx="4541520" cy="17360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 top 10 学号,课程号,成绩  into score 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选修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go</a:t>
            </a:r>
          </a:p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 * from score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62990" y="1727835"/>
            <a:ext cx="4533265" cy="1078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【例19】 将“选修”表中前10条记录的“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学号</a:t>
            </a:r>
            <a:r>
              <a:rPr lang="zh-CN" altLang="en-US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课程号</a:t>
            </a:r>
            <a:r>
              <a:rPr lang="zh-CN" altLang="en-US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135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成绩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”列内容存储到新表score中，并查询显示。</a:t>
            </a: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简单查询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40627" t="44099" r="35110" b="22881"/>
          <a:stretch>
            <a:fillRect/>
          </a:stretch>
        </p:blipFill>
        <p:spPr>
          <a:xfrm>
            <a:off x="7201535" y="1791970"/>
            <a:ext cx="4482465" cy="444119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200" dirty="0">
                <a:solidFill>
                  <a:schemeClr val="bg1"/>
                </a:solidFill>
              </a:rPr>
              <a:t>Jxgl</a:t>
            </a:r>
            <a:r>
              <a:rPr lang="zh-CN" altLang="en-US" sz="3200" dirty="0">
                <a:solidFill>
                  <a:schemeClr val="bg1"/>
                </a:solidFill>
              </a:rPr>
              <a:t>数据库各表关系图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12645" y="1984375"/>
            <a:ext cx="6877050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6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占位符 3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7" name="矩形: 圆角 6"/>
          <p:cNvSpPr/>
          <p:nvPr/>
        </p:nvSpPr>
        <p:spPr>
          <a:xfrm rot="2700000">
            <a:off x="1284923" y="1254233"/>
            <a:ext cx="1668167" cy="1668167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 rot="2700000">
            <a:off x="4687212" y="-1348712"/>
            <a:ext cx="2717656" cy="2717656"/>
          </a:xfrm>
          <a:custGeom>
            <a:avLst/>
            <a:gdLst>
              <a:gd name="connsiteX0" fmla="*/ 0 w 2717656"/>
              <a:gd name="connsiteY0" fmla="*/ 2703351 h 2717656"/>
              <a:gd name="connsiteX1" fmla="*/ 2703351 w 2717656"/>
              <a:gd name="connsiteY1" fmla="*/ 0 h 2717656"/>
              <a:gd name="connsiteX2" fmla="*/ 2717656 w 2717656"/>
              <a:gd name="connsiteY2" fmla="*/ 70857 h 2717656"/>
              <a:gd name="connsiteX3" fmla="*/ 2717656 w 2717656"/>
              <a:gd name="connsiteY3" fmla="*/ 2511563 h 2717656"/>
              <a:gd name="connsiteX4" fmla="*/ 2511563 w 2717656"/>
              <a:gd name="connsiteY4" fmla="*/ 2717656 h 2717656"/>
              <a:gd name="connsiteX5" fmla="*/ 70857 w 2717656"/>
              <a:gd name="connsiteY5" fmla="*/ 2717656 h 271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7656" h="2717656">
                <a:moveTo>
                  <a:pt x="0" y="2703351"/>
                </a:moveTo>
                <a:lnTo>
                  <a:pt x="2703351" y="0"/>
                </a:lnTo>
                <a:lnTo>
                  <a:pt x="2717656" y="70857"/>
                </a:lnTo>
                <a:lnTo>
                  <a:pt x="2717656" y="2511563"/>
                </a:lnTo>
                <a:cubicBezTo>
                  <a:pt x="2717656" y="2625385"/>
                  <a:pt x="2625385" y="2717656"/>
                  <a:pt x="2511563" y="2717656"/>
                </a:cubicBezTo>
                <a:lnTo>
                  <a:pt x="70857" y="271765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62451" y="3429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内容安排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912871" y="1977152"/>
            <a:ext cx="3137580" cy="523220"/>
            <a:chOff x="6918586" y="2452132"/>
            <a:chExt cx="3137580" cy="523220"/>
          </a:xfrm>
        </p:grpSpPr>
        <p:sp>
          <p:nvSpPr>
            <p:cNvPr id="29" name="文本框 28"/>
            <p:cNvSpPr txBox="1"/>
            <p:nvPr/>
          </p:nvSpPr>
          <p:spPr>
            <a:xfrm>
              <a:off x="7717064" y="2452132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l"/>
              <a:r>
                <a:rPr lang="zh-CN" altLang="en-US" sz="2800" b="1" dirty="0">
                  <a:solidFill>
                    <a:schemeClr val="accent1"/>
                  </a:solidFill>
                </a:rPr>
                <a:t>数据</a:t>
              </a:r>
              <a:r>
                <a:rPr lang="zh-CN" altLang="en-US" sz="2800" b="1" dirty="0" smtClean="0">
                  <a:solidFill>
                    <a:schemeClr val="accent1"/>
                  </a:solidFill>
                </a:rPr>
                <a:t>操作概述</a:t>
              </a:r>
              <a:endParaRPr lang="zh-CN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918586" y="2452132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01.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12871" y="3110607"/>
            <a:ext cx="2403758" cy="522605"/>
            <a:chOff x="6918586" y="3267889"/>
            <a:chExt cx="2403758" cy="523220"/>
          </a:xfrm>
        </p:grpSpPr>
        <p:sp>
          <p:nvSpPr>
            <p:cNvPr id="30" name="文本框 29"/>
            <p:cNvSpPr txBox="1"/>
            <p:nvPr/>
          </p:nvSpPr>
          <p:spPr>
            <a:xfrm>
              <a:off x="7717064" y="3267889"/>
              <a:ext cx="1605280" cy="5225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数据查询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18586" y="326788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accent1"/>
                  </a:solidFill>
                </a:rPr>
                <a:t>02.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912871" y="4243447"/>
            <a:ext cx="2403758" cy="522605"/>
            <a:chOff x="6918586" y="4899402"/>
            <a:chExt cx="2403758" cy="523220"/>
          </a:xfrm>
        </p:grpSpPr>
        <p:sp>
          <p:nvSpPr>
            <p:cNvPr id="32" name="文本框 31"/>
            <p:cNvSpPr txBox="1"/>
            <p:nvPr/>
          </p:nvSpPr>
          <p:spPr>
            <a:xfrm>
              <a:off x="7717064" y="4899402"/>
              <a:ext cx="1605280" cy="5225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数据修改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918586" y="4899402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6350"/>
            </a:bodyPr>
            <a:lstStyle>
              <a:defPPr>
                <a:defRPr lang="zh-CN"/>
              </a:defPPr>
              <a:lvl1pPr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 smtClean="0">
                  <a:solidFill>
                    <a:schemeClr val="accent1"/>
                  </a:solidFill>
                </a:rPr>
                <a:t>03.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4900" y="3615055"/>
            <a:ext cx="10858500" cy="2463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</a:t>
            </a: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（1）连接类型分为</a:t>
            </a:r>
            <a:r>
              <a:rPr sz="213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</a:t>
            </a:r>
            <a:r>
              <a:rPr sz="213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（inner）</a:t>
            </a:r>
            <a:r>
              <a:rPr sz="213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连接、外</a:t>
            </a:r>
            <a:r>
              <a:rPr sz="213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（outer）</a:t>
            </a:r>
            <a:r>
              <a:rPr sz="213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连接、交叉</a:t>
            </a:r>
            <a:r>
              <a:rPr sz="213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（cross）</a:t>
            </a:r>
            <a:r>
              <a:rPr sz="213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（2）格式1</a:t>
            </a:r>
            <a:r>
              <a:rPr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只适用</a:t>
            </a:r>
            <a:r>
              <a:rPr lang="zh-CN" altLang="en-US"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于</a:t>
            </a:r>
            <a:r>
              <a:rPr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内连接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，在where子句中使用比较运算符给出两表的连接条件；</a:t>
            </a: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（3）格式2</a:t>
            </a:r>
            <a:r>
              <a:rPr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适用</a:t>
            </a:r>
            <a:r>
              <a:rPr lang="en-US"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种连接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，在join…on子句中定义连接类型和连接条件，缺省连接类型是内连接（inner）；</a:t>
            </a:r>
          </a:p>
          <a:p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（4）任何子句引用同名列时，都必须附加表别名前缀，</a:t>
            </a:r>
            <a:r>
              <a:rPr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否则</a:t>
            </a:r>
            <a:r>
              <a:rPr lang="zh-CN" altLang="en-US"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引起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“列名不明确</a:t>
            </a:r>
            <a:r>
              <a:rPr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135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错误</a:t>
            </a:r>
            <a:r>
              <a:rPr lang="zh-CN" altLang="en-US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213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Group 19"/>
          <p:cNvGrpSpPr/>
          <p:nvPr/>
        </p:nvGrpSpPr>
        <p:grpSpPr bwMode="auto">
          <a:xfrm>
            <a:off x="1046480" y="1242695"/>
            <a:ext cx="5075555" cy="2049145"/>
            <a:chOff x="1065" y="940"/>
            <a:chExt cx="1906" cy="1372"/>
          </a:xfrm>
        </p:grpSpPr>
        <p:pic>
          <p:nvPicPr>
            <p:cNvPr id="14" name="Picture 13" descr="plat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" y="940"/>
              <a:ext cx="1906" cy="1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200" y="1018"/>
              <a:ext cx="1721" cy="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11F0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21914" tIns="60957" rIns="121914" bIns="60957" anchor="ctr">
              <a:spAutoFit/>
            </a:bodyPr>
            <a:lstStyle/>
            <a:p>
              <a:r>
                <a:rPr lang="zh-CN" altLang="en-US" sz="2135" dirty="0"/>
                <a:t>格式</a:t>
              </a:r>
              <a:r>
                <a:rPr lang="en-US" altLang="zh-CN" sz="2135" dirty="0"/>
                <a:t>1</a:t>
              </a:r>
              <a:r>
                <a:rPr lang="zh-CN" altLang="en-US" sz="2135" dirty="0"/>
                <a:t>：</a:t>
              </a:r>
            </a:p>
            <a:p>
              <a:pPr lvl="0"/>
              <a:r>
                <a:rPr lang="en-US" altLang="zh-CN" sz="2135" dirty="0">
                  <a:solidFill>
                    <a:prstClr val="black"/>
                  </a:solidFill>
                </a:rPr>
                <a:t>select &lt;</a:t>
              </a:r>
              <a:r>
                <a:rPr lang="zh-CN" altLang="en-US" sz="2135" dirty="0">
                  <a:solidFill>
                    <a:prstClr val="black"/>
                  </a:solidFill>
                </a:rPr>
                <a:t>表别名</a:t>
              </a:r>
              <a:r>
                <a:rPr lang="en-US" altLang="zh-CN" sz="2135" dirty="0">
                  <a:solidFill>
                    <a:prstClr val="black"/>
                  </a:solidFill>
                </a:rPr>
                <a:t>.</a:t>
              </a:r>
              <a:r>
                <a:rPr lang="zh-CN" altLang="en-US" sz="2135" dirty="0">
                  <a:solidFill>
                    <a:prstClr val="black"/>
                  </a:solidFill>
                </a:rPr>
                <a:t>列名</a:t>
              </a:r>
              <a:r>
                <a:rPr lang="en-US" altLang="zh-CN" sz="2135" dirty="0">
                  <a:solidFill>
                    <a:prstClr val="black"/>
                  </a:solidFill>
                </a:rPr>
                <a:t>1[,…n]</a:t>
              </a:r>
            </a:p>
            <a:p>
              <a:r>
                <a:rPr lang="en-US" altLang="zh-CN" sz="2135" dirty="0"/>
                <a:t>from {</a:t>
              </a:r>
              <a:r>
                <a:rPr lang="zh-CN" altLang="en-US" sz="2135" dirty="0"/>
                <a:t>表名</a:t>
              </a:r>
              <a:r>
                <a:rPr lang="en-US" altLang="zh-CN" sz="2135" dirty="0"/>
                <a:t>1,</a:t>
              </a:r>
              <a:r>
                <a:rPr lang="zh-CN" altLang="en-US" sz="2135" dirty="0"/>
                <a:t>表名</a:t>
              </a:r>
              <a:r>
                <a:rPr lang="en-US" altLang="zh-CN" sz="2135" dirty="0"/>
                <a:t>2[,…n]}</a:t>
              </a:r>
            </a:p>
            <a:p>
              <a:r>
                <a:rPr lang="en-US" altLang="zh-CN" sz="2135" b="1" dirty="0">
                  <a:solidFill>
                    <a:srgbClr val="F11F0F"/>
                  </a:solidFill>
                </a:rPr>
                <a:t>where</a:t>
              </a:r>
              <a:r>
                <a:rPr lang="en-US" altLang="zh-CN" sz="2135" dirty="0"/>
                <a:t> {</a:t>
              </a:r>
              <a:r>
                <a:rPr lang="zh-CN" altLang="en-US" sz="2135" dirty="0"/>
                <a:t>连接条件 </a:t>
              </a:r>
              <a:r>
                <a:rPr lang="en-US" altLang="zh-CN" sz="2135" dirty="0"/>
                <a:t>[and | or</a:t>
              </a:r>
              <a:r>
                <a:rPr lang="zh-CN" altLang="en-US" sz="2135" dirty="0"/>
                <a:t>查询条件</a:t>
              </a:r>
              <a:r>
                <a:rPr lang="en-US" altLang="zh-CN" sz="2135" dirty="0"/>
                <a:t>]}[,…n]</a:t>
              </a:r>
            </a:p>
          </p:txBody>
        </p:sp>
      </p:grpSp>
      <p:grpSp>
        <p:nvGrpSpPr>
          <p:cNvPr id="18" name="Group 18"/>
          <p:cNvGrpSpPr/>
          <p:nvPr/>
        </p:nvGrpSpPr>
        <p:grpSpPr bwMode="auto">
          <a:xfrm>
            <a:off x="6714490" y="1243466"/>
            <a:ext cx="5105400" cy="2000885"/>
            <a:chOff x="3489" y="910"/>
            <a:chExt cx="1931" cy="1264"/>
          </a:xfrm>
        </p:grpSpPr>
        <p:pic>
          <p:nvPicPr>
            <p:cNvPr id="19" name="Picture 14" descr="plat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9" y="910"/>
              <a:ext cx="1931" cy="1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564" y="1044"/>
              <a:ext cx="1720" cy="1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11F0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21914" tIns="60957" rIns="121914" bIns="60957" anchor="ctr">
              <a:spAutoFit/>
            </a:bodyPr>
            <a:lstStyle/>
            <a:p>
              <a:r>
                <a:rPr lang="zh-CN" altLang="en-US" sz="2135" dirty="0"/>
                <a:t>格式</a:t>
              </a:r>
              <a:r>
                <a:rPr lang="en-US" altLang="zh-CN" sz="2135" dirty="0"/>
                <a:t>2</a:t>
              </a:r>
              <a:r>
                <a:rPr lang="zh-CN" altLang="en-US" sz="2135" dirty="0"/>
                <a:t>：</a:t>
              </a:r>
            </a:p>
            <a:p>
              <a:r>
                <a:rPr lang="en-US" altLang="zh-CN" sz="2135" dirty="0"/>
                <a:t>select &lt;</a:t>
              </a:r>
              <a:r>
                <a:rPr lang="zh-CN" altLang="en-US" sz="2135" dirty="0"/>
                <a:t>表别名</a:t>
              </a:r>
              <a:r>
                <a:rPr lang="en-US" altLang="zh-CN" sz="2135" dirty="0"/>
                <a:t>.</a:t>
              </a:r>
              <a:r>
                <a:rPr lang="zh-CN" altLang="en-US" sz="2135" dirty="0"/>
                <a:t>列名</a:t>
              </a:r>
              <a:r>
                <a:rPr lang="en-US" altLang="zh-CN" sz="2135" dirty="0"/>
                <a:t>1[,…n]</a:t>
              </a:r>
            </a:p>
            <a:p>
              <a:r>
                <a:rPr lang="en-US" altLang="zh-CN" sz="2135" b="1" dirty="0">
                  <a:solidFill>
                    <a:srgbClr val="FF0000"/>
                  </a:solidFill>
                </a:rPr>
                <a:t>from</a:t>
              </a:r>
              <a:r>
                <a:rPr lang="en-US" altLang="zh-CN" sz="2135" dirty="0"/>
                <a:t> {</a:t>
              </a:r>
              <a:r>
                <a:rPr lang="zh-CN" altLang="en-US" sz="2135" dirty="0"/>
                <a:t>表名</a:t>
              </a:r>
              <a:r>
                <a:rPr lang="en-US" altLang="zh-CN" sz="2135" dirty="0"/>
                <a:t>1[</a:t>
              </a:r>
              <a:r>
                <a:rPr lang="zh-CN" altLang="en-US" sz="2135" dirty="0"/>
                <a:t>连接类型</a:t>
              </a:r>
              <a:r>
                <a:rPr lang="en-US" altLang="zh-CN" sz="2135" dirty="0"/>
                <a:t>] </a:t>
              </a:r>
            </a:p>
            <a:p>
              <a:r>
                <a:rPr lang="en-US" altLang="zh-CN" sz="2135" b="1" dirty="0">
                  <a:solidFill>
                    <a:srgbClr val="F11F0F"/>
                  </a:solidFill>
                </a:rPr>
                <a:t>join</a:t>
              </a:r>
              <a:r>
                <a:rPr lang="en-US" altLang="zh-CN" sz="2135" dirty="0"/>
                <a:t> </a:t>
              </a:r>
              <a:r>
                <a:rPr lang="zh-CN" altLang="en-US" sz="2135" dirty="0"/>
                <a:t>表名</a:t>
              </a:r>
              <a:r>
                <a:rPr lang="en-US" altLang="zh-CN" sz="2135" dirty="0"/>
                <a:t>2 </a:t>
              </a:r>
              <a:r>
                <a:rPr lang="en-US" altLang="zh-CN" sz="2135" b="1" dirty="0">
                  <a:solidFill>
                    <a:srgbClr val="F11F0F"/>
                  </a:solidFill>
                </a:rPr>
                <a:t>on</a:t>
              </a:r>
              <a:r>
                <a:rPr lang="en-US" altLang="zh-CN" sz="2135" dirty="0"/>
                <a:t> </a:t>
              </a:r>
              <a:r>
                <a:rPr lang="zh-CN" altLang="en-US" sz="2135" dirty="0"/>
                <a:t>连接条件</a:t>
              </a:r>
              <a:r>
                <a:rPr lang="en-US" altLang="zh-CN" sz="2135" dirty="0"/>
                <a:t>}[,…n]</a:t>
              </a:r>
            </a:p>
            <a:p>
              <a:r>
                <a:rPr lang="en-US" altLang="zh-CN" sz="2135" dirty="0"/>
                <a:t>where {</a:t>
              </a:r>
              <a:r>
                <a:rPr lang="zh-CN" altLang="en-US" sz="2135" dirty="0"/>
                <a:t>查询条件</a:t>
              </a:r>
              <a:r>
                <a:rPr lang="en-US" altLang="zh-CN" sz="2135" dirty="0"/>
                <a:t>}</a:t>
              </a:r>
            </a:p>
          </p:txBody>
        </p:sp>
      </p:grp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连接查询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 txBox="1">
            <a:spLocks noChangeArrowheads="1"/>
          </p:cNvSpPr>
          <p:nvPr/>
        </p:nvSpPr>
        <p:spPr bwMode="auto">
          <a:xfrm>
            <a:off x="2936240" y="1074420"/>
            <a:ext cx="4791941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1440" tIns="45720" rIns="91440" bIns="45720" anchor="ctr"/>
          <a:lstStyle/>
          <a:p>
            <a:pPr defTabSz="913130"/>
            <a:r>
              <a:rPr lang="zh-CN" altLang="en-US" sz="3600" dirty="0">
                <a:solidFill>
                  <a:srgbClr val="FF6600"/>
                </a:solidFill>
                <a:ea typeface="隶书" panose="02010509060101010101" pitchFamily="49" charset="-122"/>
                <a:sym typeface="+mn-ea"/>
              </a:rPr>
              <a:t>连接查询</a:t>
            </a:r>
            <a:r>
              <a:rPr lang="en-US" altLang="zh-CN" sz="3600" dirty="0">
                <a:solidFill>
                  <a:srgbClr val="FF6600"/>
                </a:solidFill>
                <a:ea typeface="隶书" panose="02010509060101010101" pitchFamily="49" charset="-122"/>
                <a:sym typeface="+mn-ea"/>
              </a:rPr>
              <a:t>--</a:t>
            </a:r>
            <a:r>
              <a:rPr lang="zh-CN" altLang="en-US" sz="3200" b="1" dirty="0">
                <a:solidFill>
                  <a:srgbClr val="48D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  <a:sym typeface="+mn-ea"/>
              </a:rPr>
              <a:t>内连接</a:t>
            </a:r>
            <a:endParaRPr lang="zh-CN" altLang="en-US" sz="3600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连接查询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>
            <a:hlinkClick r:id="rId2" action="ppaction://hlinksldjump"/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>
            <a:hlinkClick r:id="rId3" action="ppaction://hlinksldjump"/>
          </p:cNvPr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>
            <a:hlinkClick r:id="rId4" action="ppaction://hlinksldjump"/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46480" y="1155065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1．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内连接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5324624"/>
              </p:ext>
            </p:extLst>
          </p:nvPr>
        </p:nvGraphicFramePr>
        <p:xfrm>
          <a:off x="1046480" y="1755775"/>
          <a:ext cx="10615295" cy="435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560726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连接查询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>
            <a:hlinkClick r:id="rId2" action="ppaction://hlinksldjump"/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46480" y="1154430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1．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内连接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-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等值连接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5845" y="2014855"/>
            <a:ext cx="1061593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14300" lvl="1" indent="-114300" algn="l" defTabSz="6223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【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</a:t>
            </a:r>
            <a:r>
              <a:rPr lang="en-US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20】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查询每个教师及其授课的基本信息。</a:t>
            </a:r>
            <a:endPara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" lvl="1" indent="-114300" algn="l" defTabSz="6223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</a:t>
            </a:r>
            <a:r>
              <a:rPr lang="en-US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4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" lvl="1" indent="-114300" algn="l" defTabSz="6223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教师</a:t>
            </a:r>
            <a:r>
              <a:rPr lang="en-US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.* ,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授课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.* from 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教师</a:t>
            </a:r>
            <a:r>
              <a:rPr lang="en-US" altLang="zh-CN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授课 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where 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教师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工号</a:t>
            </a:r>
            <a:r>
              <a:rPr lang="en-US" altLang="zh-CN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授课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工号</a:t>
            </a:r>
          </a:p>
          <a:p>
            <a:pPr marL="114300" lvl="1" indent="-114300" algn="l" defTabSz="6223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</a:t>
            </a:r>
            <a:r>
              <a:rPr lang="en-US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4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" lvl="1" indent="-114300" algn="l" defTabSz="622300">
              <a:lnSpc>
                <a:spcPct val="12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教师</a:t>
            </a:r>
            <a:r>
              <a:rPr lang="en-US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.* ,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授课</a:t>
            </a:r>
            <a:r>
              <a:rPr lang="en-US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.* 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 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教师 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inner join 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授课 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on 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教师</a:t>
            </a:r>
            <a:r>
              <a:rPr lang="en-US" altLang="zh-CN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工号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授课</a:t>
            </a:r>
            <a:r>
              <a:rPr lang="en-US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工号</a:t>
            </a:r>
            <a:endParaRPr lang="zh-CN" altLang="en-US" sz="2400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endParaRPr lang="zh-CN" alt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56600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连接查询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>
            <a:hlinkClick r:id="rId2" action="ppaction://hlinksldjump"/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46480" y="1154430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defTabSz="913765"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1．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内连接</a:t>
            </a:r>
            <a:r>
              <a:rPr lang="en-US" altLang="zh-CN" sz="2135" b="1" dirty="0" smtClean="0">
                <a:solidFill>
                  <a:schemeClr val="tx1"/>
                </a:solidFill>
                <a:latin typeface="+mn-ea"/>
                <a:sym typeface="+mn-ea"/>
              </a:rPr>
              <a:t>-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自然连接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5845" y="2014855"/>
            <a:ext cx="1061593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14300" lvl="1" indent="-114300" defTabSz="62230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【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</a:t>
            </a:r>
            <a:r>
              <a:rPr lang="en-US" altLang="zh-CN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21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】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查询参加选修课的学生学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号、姓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名及成绩。</a:t>
            </a:r>
          </a:p>
          <a:p>
            <a:pPr marL="114300" lvl="1" indent="-114300" defTabSz="622300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4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" lvl="1" indent="-114300" defTabSz="62230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select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学生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学号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姓名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成绩 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from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学生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选修 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where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学生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学号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选修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学号</a:t>
            </a:r>
          </a:p>
          <a:p>
            <a:pPr marL="114300" lvl="1" indent="-114300" defTabSz="622300">
              <a:lnSpc>
                <a:spcPct val="12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4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" lvl="1" indent="-114300" defTabSz="62230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select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学生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学号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姓名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成绩 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from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学生 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inner join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选修 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on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学生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学号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选修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学号</a:t>
            </a:r>
          </a:p>
        </p:txBody>
      </p:sp>
    </p:spTree>
    <p:extLst>
      <p:ext uri="{BB962C8B-B14F-4D97-AF65-F5344CB8AC3E}">
        <p14:creationId xmlns:p14="http://schemas.microsoft.com/office/powerpoint/2010/main" val="14288530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连接查询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>
            <a:hlinkClick r:id="rId2" action="ppaction://hlinksldjump"/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046480" y="1154430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defTabSz="913765"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1．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内连接</a:t>
            </a:r>
            <a:r>
              <a:rPr lang="en-US" altLang="zh-CN" sz="2135" b="1" dirty="0" smtClean="0">
                <a:solidFill>
                  <a:schemeClr val="tx1"/>
                </a:solidFill>
                <a:latin typeface="+mn-ea"/>
                <a:sym typeface="+mn-ea"/>
              </a:rPr>
              <a:t>-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自连接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5845" y="2014855"/>
            <a:ext cx="10615930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14300" lvl="1" indent="-114300" defTabSz="62230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【</a:t>
            </a:r>
            <a:r>
              <a:rPr lang="zh-CN" altLang="en-US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</a:t>
            </a:r>
            <a:r>
              <a:rPr lang="en-US" altLang="zh-CN" sz="24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22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】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列出“学生”表总分相同的学生，并按照总分排序输出。</a:t>
            </a:r>
          </a:p>
          <a:p>
            <a:pPr marL="114300" lvl="1" indent="-114300" defTabSz="62230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select  a.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学号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,a.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姓名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,a.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总分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,b.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学号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,b.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姓名 </a:t>
            </a:r>
          </a:p>
          <a:p>
            <a:pPr marL="114300" lvl="1" indent="-114300" defTabSz="62230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from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学生 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 a inner join  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学生 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 b on a.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总分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=b.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总分</a:t>
            </a:r>
          </a:p>
          <a:p>
            <a:pPr marL="114300" lvl="1" indent="-114300" defTabSz="62230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where a.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学号</a:t>
            </a: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&lt;&gt;b.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学号 </a:t>
            </a:r>
          </a:p>
          <a:p>
            <a:pPr marL="114300" lvl="1" indent="-114300" defTabSz="622300"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order by a.</a:t>
            </a: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00" y="3428206"/>
            <a:ext cx="4322763" cy="280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1698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连接查询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046480" y="1155065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2．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外连接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39849373"/>
              </p:ext>
            </p:extLst>
          </p:nvPr>
        </p:nvGraphicFramePr>
        <p:xfrm>
          <a:off x="1046480" y="1694815"/>
          <a:ext cx="10615295" cy="501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72708" name="文本框 1"/>
          <p:cNvSpPr txBox="1">
            <a:spLocks noChangeArrowheads="1"/>
          </p:cNvSpPr>
          <p:nvPr/>
        </p:nvSpPr>
        <p:spPr bwMode="auto">
          <a:xfrm>
            <a:off x="465456" y="3069167"/>
            <a:ext cx="734695" cy="34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FFFFFF"/>
                </a:solidFill>
              </a:rPr>
              <a:t>数据库原理与应用</a:t>
            </a:r>
          </a:p>
        </p:txBody>
      </p:sp>
      <p:sp>
        <p:nvSpPr>
          <p:cNvPr id="72714" name="文本框 12"/>
          <p:cNvSpPr txBox="1">
            <a:spLocks noChangeArrowheads="1"/>
          </p:cNvSpPr>
          <p:nvPr/>
        </p:nvSpPr>
        <p:spPr bwMode="auto">
          <a:xfrm>
            <a:off x="6351" y="2935817"/>
            <a:ext cx="1907116" cy="77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57" rIns="0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135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主讲：叶潮流</a:t>
            </a:r>
            <a:endParaRPr lang="zh-CN" altLang="zh-CN" sz="2135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/>
            <a:r>
              <a:rPr lang="zh-CN" altLang="zh-CN" sz="2135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合肥学院</a:t>
            </a:r>
            <a:endParaRPr lang="zh-CN" altLang="zh-CN" sz="2135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6480" y="1700530"/>
            <a:ext cx="10615930" cy="7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pPr marL="285750" lvl="1" indent="-285750" algn="l" defTabSz="622300">
              <a:lnSpc>
                <a:spcPct val="9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【例23】 对stu和score表做左连接，查询学生的学号，姓名，性别，课程号及成绩相关信息。</a:t>
            </a:r>
          </a:p>
        </p:txBody>
      </p:sp>
      <p:sp>
        <p:nvSpPr>
          <p:cNvPr id="3" name="矩形 2"/>
          <p:cNvSpPr/>
          <p:nvPr/>
        </p:nvSpPr>
        <p:spPr>
          <a:xfrm>
            <a:off x="1047750" y="2485390"/>
            <a:ext cx="10614660" cy="77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</a:t>
            </a:r>
            <a:r>
              <a:rPr lang="en-US" altLang="zh-CN" sz="21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</a:t>
            </a:r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姓名</a:t>
            </a:r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,score.</a:t>
            </a:r>
            <a:r>
              <a:rPr lang="zh-CN" altLang="en-US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课程号</a:t>
            </a:r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成绩</a:t>
            </a:r>
          </a:p>
          <a:p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</a:t>
            </a:r>
            <a:r>
              <a:rPr lang="en-US" altLang="zh-CN" sz="21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</a:t>
            </a:r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left outer join score on </a:t>
            </a:r>
            <a:r>
              <a:rPr lang="en-US" altLang="zh-CN" sz="213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</a:t>
            </a:r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  <a:r>
              <a:rPr lang="en-US" altLang="zh-CN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=score.</a:t>
            </a:r>
            <a:r>
              <a:rPr lang="zh-CN" altLang="en-US" sz="21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</a:p>
        </p:txBody>
      </p:sp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54000" y="9208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连接查询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6480" y="1155065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2．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外连接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-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左连接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05" y="3481070"/>
            <a:ext cx="6491605" cy="297688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" y="3481070"/>
            <a:ext cx="3050540" cy="147510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680" y="3481070"/>
            <a:ext cx="2049780" cy="260921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8" name="文本框 1"/>
          <p:cNvSpPr txBox="1">
            <a:spLocks noChangeArrowheads="1"/>
          </p:cNvSpPr>
          <p:nvPr/>
        </p:nvSpPr>
        <p:spPr bwMode="auto">
          <a:xfrm>
            <a:off x="465456" y="3069167"/>
            <a:ext cx="734695" cy="34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数据库原理与应用</a:t>
            </a:r>
          </a:p>
        </p:txBody>
      </p:sp>
      <p:sp>
        <p:nvSpPr>
          <p:cNvPr id="72714" name="文本框 12"/>
          <p:cNvSpPr txBox="1">
            <a:spLocks noChangeArrowheads="1"/>
          </p:cNvSpPr>
          <p:nvPr/>
        </p:nvSpPr>
        <p:spPr bwMode="auto">
          <a:xfrm>
            <a:off x="6351" y="2935817"/>
            <a:ext cx="1907116" cy="77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57" rIns="0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defRPr/>
            </a:pPr>
            <a:r>
              <a:rPr kumimoji="0" lang="zh-CN" altLang="en-US" sz="2135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主讲：叶潮流</a:t>
            </a:r>
            <a:endParaRPr kumimoji="0" lang="zh-CN" altLang="zh-CN" sz="21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3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合肥学院</a:t>
            </a:r>
            <a:endParaRPr kumimoji="0" lang="zh-CN" altLang="zh-CN" sz="213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6480" y="1684020"/>
            <a:ext cx="10614660" cy="77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pPr lvl="0"/>
            <a:r>
              <a:rPr lang="en-US" altLang="zh-CN" sz="2135" dirty="0">
                <a:solidFill>
                  <a:prstClr val="black"/>
                </a:solidFill>
                <a:latin typeface="Calibri" panose="020F0502020204030204" pitchFamily="34" charset="0"/>
              </a:rPr>
              <a:t>【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 pitchFamily="34" charset="0"/>
              </a:rPr>
              <a:t>例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 pitchFamily="34" charset="0"/>
              </a:rPr>
              <a:t>24】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 pitchFamily="34" charset="0"/>
              </a:rPr>
              <a:t>对</a:t>
            </a:r>
            <a:r>
              <a:rPr lang="en-US" altLang="zh-CN" sz="2135" dirty="0" err="1">
                <a:solidFill>
                  <a:prstClr val="black"/>
                </a:solidFill>
                <a:latin typeface="Calibri" panose="020F0502020204030204" pitchFamily="34" charset="0"/>
              </a:rPr>
              <a:t>stu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 pitchFamily="34" charset="0"/>
              </a:rPr>
              <a:t>和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 pitchFamily="34" charset="0"/>
              </a:rPr>
              <a:t>score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 pitchFamily="34" charset="0"/>
              </a:rPr>
              <a:t>表做右连接，查询学生的学号，姓名，性别，课程号及成绩相关信息。</a:t>
            </a:r>
          </a:p>
        </p:txBody>
      </p:sp>
      <p:sp>
        <p:nvSpPr>
          <p:cNvPr id="3" name="矩形 2"/>
          <p:cNvSpPr/>
          <p:nvPr/>
        </p:nvSpPr>
        <p:spPr>
          <a:xfrm>
            <a:off x="1046480" y="2517140"/>
            <a:ext cx="10614660" cy="77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</a:t>
            </a:r>
            <a:r>
              <a:rPr lang="en-US" altLang="zh-CN" sz="213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姓名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,score.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课程号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成绩</a:t>
            </a:r>
          </a:p>
          <a:p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</a:t>
            </a:r>
            <a:r>
              <a:rPr lang="en-US" altLang="zh-CN" sz="213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right outer join score on </a:t>
            </a:r>
            <a:r>
              <a:rPr lang="en-US" altLang="zh-CN" sz="213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=score.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</a:p>
        </p:txBody>
      </p:sp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54000" y="9208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连接查询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6480" y="1155065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2．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外连接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-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右连接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60" y="3388360"/>
            <a:ext cx="5848350" cy="3241040"/>
          </a:xfrm>
          <a:prstGeom prst="rect">
            <a:avLst/>
          </a:prstGeom>
          <a:noFill/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388360"/>
            <a:ext cx="3050540" cy="1475105"/>
          </a:xfrm>
          <a:prstGeom prst="rect">
            <a:avLst/>
          </a:prstGeom>
          <a:noFill/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385" y="3388360"/>
            <a:ext cx="2049780" cy="2609215"/>
          </a:xfrm>
          <a:prstGeom prst="rect">
            <a:avLst/>
          </a:prstGeom>
          <a:noFill/>
          <a:ln w="952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8" name="文本框 1"/>
          <p:cNvSpPr txBox="1">
            <a:spLocks noChangeArrowheads="1"/>
          </p:cNvSpPr>
          <p:nvPr/>
        </p:nvSpPr>
        <p:spPr bwMode="auto">
          <a:xfrm>
            <a:off x="465456" y="3069167"/>
            <a:ext cx="734695" cy="34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数据库原理与应用</a:t>
            </a:r>
          </a:p>
        </p:txBody>
      </p:sp>
      <p:sp>
        <p:nvSpPr>
          <p:cNvPr id="72714" name="文本框 12"/>
          <p:cNvSpPr txBox="1">
            <a:spLocks noChangeArrowheads="1"/>
          </p:cNvSpPr>
          <p:nvPr/>
        </p:nvSpPr>
        <p:spPr bwMode="auto">
          <a:xfrm>
            <a:off x="6351" y="2935817"/>
            <a:ext cx="1907116" cy="77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57" rIns="0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defRPr/>
            </a:pPr>
            <a:r>
              <a:rPr kumimoji="0" lang="zh-CN" altLang="en-US" sz="2135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主讲：叶潮流</a:t>
            </a:r>
            <a:endParaRPr kumimoji="0" lang="zh-CN" altLang="zh-CN" sz="213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3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合肥学院</a:t>
            </a:r>
            <a:endParaRPr kumimoji="0" lang="zh-CN" altLang="zh-CN" sz="213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2835" y="1744345"/>
            <a:ext cx="10568305" cy="778510"/>
          </a:xfrm>
          <a:prstGeom prst="rect">
            <a:avLst/>
          </a:prstGeom>
          <a:noFill/>
          <a:ln w="12700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pPr lvl="0"/>
            <a:r>
              <a:rPr lang="en-US" altLang="zh-CN" sz="2135" dirty="0">
                <a:solidFill>
                  <a:prstClr val="black"/>
                </a:solidFill>
                <a:latin typeface="Calibri" panose="020F0502020204030204" pitchFamily="34" charset="0"/>
              </a:rPr>
              <a:t>【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 pitchFamily="34" charset="0"/>
              </a:rPr>
              <a:t>例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 pitchFamily="34" charset="0"/>
              </a:rPr>
              <a:t>25】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 pitchFamily="34" charset="0"/>
              </a:rPr>
              <a:t>对</a:t>
            </a:r>
            <a:r>
              <a:rPr lang="en-US" altLang="zh-CN" sz="2135" dirty="0" err="1">
                <a:solidFill>
                  <a:prstClr val="black"/>
                </a:solidFill>
                <a:latin typeface="Calibri" panose="020F0502020204030204" pitchFamily="34" charset="0"/>
              </a:rPr>
              <a:t>stu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 pitchFamily="34" charset="0"/>
              </a:rPr>
              <a:t>和</a:t>
            </a:r>
            <a:r>
              <a:rPr lang="en-US" altLang="zh-CN" sz="2135" dirty="0">
                <a:solidFill>
                  <a:prstClr val="black"/>
                </a:solidFill>
                <a:latin typeface="Calibri" panose="020F0502020204030204" pitchFamily="34" charset="0"/>
              </a:rPr>
              <a:t>score</a:t>
            </a:r>
            <a:r>
              <a:rPr lang="zh-CN" altLang="en-US" sz="2135" dirty="0">
                <a:solidFill>
                  <a:prstClr val="black"/>
                </a:solidFill>
                <a:latin typeface="Calibri" panose="020F0502020204030204" pitchFamily="34" charset="0"/>
              </a:rPr>
              <a:t>表做全连接，查询学生的学号，姓名，性别，课程号及成绩相关信息。</a:t>
            </a:r>
          </a:p>
        </p:txBody>
      </p:sp>
      <p:sp>
        <p:nvSpPr>
          <p:cNvPr id="3" name="矩形 2"/>
          <p:cNvSpPr/>
          <p:nvPr/>
        </p:nvSpPr>
        <p:spPr>
          <a:xfrm>
            <a:off x="1101090" y="2433955"/>
            <a:ext cx="10561320" cy="778510"/>
          </a:xfrm>
          <a:prstGeom prst="rect">
            <a:avLst/>
          </a:prstGeom>
          <a:noFill/>
          <a:ln w="12700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</a:t>
            </a:r>
            <a:r>
              <a:rPr lang="en-US" altLang="zh-CN" sz="213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姓名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,score.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课程号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成绩</a:t>
            </a:r>
          </a:p>
          <a:p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</a:t>
            </a:r>
            <a:r>
              <a:rPr lang="en-US" altLang="zh-CN" sz="213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full outer join score on </a:t>
            </a:r>
            <a:r>
              <a:rPr lang="en-US" altLang="zh-CN" sz="213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  <a:r>
              <a:rPr lang="en-US" altLang="zh-CN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=score.</a:t>
            </a:r>
            <a:r>
              <a:rPr lang="zh-CN" altLang="en-US" sz="21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学号</a:t>
            </a:r>
          </a:p>
        </p:txBody>
      </p:sp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54000" y="9208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连接查询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6480" y="1155065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2．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外连接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-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全连接</a:t>
            </a:r>
            <a:endParaRPr lang="en-US" altLang="zh-CN" sz="2135" b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70" y="3327400"/>
            <a:ext cx="5155565" cy="33991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3481070"/>
            <a:ext cx="3050540" cy="1475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65" y="3481070"/>
            <a:ext cx="2049780" cy="2609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8" name="文本框 1"/>
          <p:cNvSpPr txBox="1">
            <a:spLocks noChangeArrowheads="1"/>
          </p:cNvSpPr>
          <p:nvPr/>
        </p:nvSpPr>
        <p:spPr bwMode="auto">
          <a:xfrm>
            <a:off x="465456" y="3069167"/>
            <a:ext cx="734695" cy="34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数据库原理与应用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1046480" y="2063115"/>
            <a:ext cx="10615295" cy="5511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pPr lvl="0"/>
            <a:r>
              <a:rPr lang="en-US" altLang="zh-CN" sz="2800" dirty="0">
                <a:solidFill>
                  <a:prstClr val="black"/>
                </a:solidFill>
                <a:latin typeface="Calibri" panose="020F0502020204030204" pitchFamily="34" charset="0"/>
              </a:rPr>
              <a:t>【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 pitchFamily="34" charset="0"/>
              </a:rPr>
              <a:t>例</a:t>
            </a:r>
            <a:r>
              <a:rPr lang="en-US" altLang="zh-CN" sz="2800" dirty="0">
                <a:solidFill>
                  <a:prstClr val="black"/>
                </a:solidFill>
                <a:latin typeface="Calibri" panose="020F0502020204030204" pitchFamily="34" charset="0"/>
              </a:rPr>
              <a:t>26】</a:t>
            </a:r>
            <a:r>
              <a:rPr sz="2800" dirty="0">
                <a:solidFill>
                  <a:prstClr val="black"/>
                </a:solidFill>
                <a:latin typeface="Calibri" panose="020F0502020204030204" pitchFamily="34" charset="0"/>
              </a:rPr>
              <a:t>对stu和score表做交叉连接查询。</a:t>
            </a:r>
          </a:p>
        </p:txBody>
      </p:sp>
      <p:sp>
        <p:nvSpPr>
          <p:cNvPr id="3" name="矩形 2"/>
          <p:cNvSpPr/>
          <p:nvPr/>
        </p:nvSpPr>
        <p:spPr>
          <a:xfrm>
            <a:off x="1025525" y="2731135"/>
            <a:ext cx="10637520" cy="1846653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8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stu.*,score.* from </a:t>
            </a:r>
            <a:r>
              <a:rPr lang="en-US" sz="2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stu,score</a:t>
            </a:r>
            <a:r>
              <a:rPr 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--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所影响的行数为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50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</a:p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8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stu.*,score.* from </a:t>
            </a:r>
            <a:r>
              <a:rPr lang="en-US" sz="2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stu</a:t>
            </a:r>
            <a:r>
              <a:rPr 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cross join score</a:t>
            </a:r>
            <a:r>
              <a:rPr 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所影响的行数为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50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endParaRPr lang="zh-CN" altLang="en-US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54000" y="9208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连接查询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7750" y="1145540"/>
            <a:ext cx="10615295" cy="77851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3．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交叉连接</a:t>
            </a: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-返回左表中的所有行，左表中的每一行与右表中的所有行组合。交叉联接也称作笛卡尔积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047749" y="5006763"/>
            <a:ext cx="10615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</a:rPr>
              <a:t>注意：如果交叉表连接带有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</a:rPr>
              <a:t>where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</a:rPr>
              <a:t>子句，则交叉表连接的作用将同内连接一样。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z="4800" dirty="0">
                <a:solidFill>
                  <a:schemeClr val="accent1"/>
                </a:solidFill>
              </a:rPr>
              <a:t>PART  01</a:t>
            </a:r>
            <a:endParaRPr lang="zh-CN" altLang="en-US" sz="4800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数据</a:t>
            </a:r>
            <a:r>
              <a:rPr lang="zh-CN" altLang="en-US" sz="3200" b="1" dirty="0" smtClean="0">
                <a:solidFill>
                  <a:schemeClr val="accent1"/>
                </a:solidFill>
              </a:rPr>
              <a:t>操作概述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cxnSp>
        <p:nvCxnSpPr>
          <p:cNvPr id="19" name="直接连接符 18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10319"/>
          <a:stretch>
            <a:fillRect/>
          </a:stretch>
        </p:blipFill>
        <p:spPr>
          <a:xfrm>
            <a:off x="5732780" y="2044065"/>
            <a:ext cx="5838825" cy="45580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" y="1985645"/>
            <a:ext cx="3050540" cy="1475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270" y="1985645"/>
            <a:ext cx="2049780" cy="2609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254000" y="9208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381000" y="136208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kern="1200" cap="none" spc="0" normalizeH="0" baseline="0" noProof="0" dirty="0" smtClean="0">
                <a:solidFill>
                  <a:srgbClr val="2980B9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连接查询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612" y="40032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7750" y="1144800"/>
            <a:ext cx="10615295" cy="44958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pPr lvl="0" algn="l" defTabSz="913765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135" b="1" dirty="0">
                <a:solidFill>
                  <a:schemeClr val="tx1"/>
                </a:solidFill>
                <a:latin typeface="+mn-ea"/>
                <a:sym typeface="+mn-ea"/>
              </a:rPr>
              <a:t>3．</a:t>
            </a:r>
            <a:r>
              <a:rPr lang="zh-CN" altLang="en-US" sz="2135" b="1" dirty="0">
                <a:solidFill>
                  <a:schemeClr val="tx1"/>
                </a:solidFill>
                <a:latin typeface="+mn-ea"/>
                <a:sym typeface="+mn-ea"/>
              </a:rPr>
              <a:t>交叉连接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8" name="文本框 1"/>
          <p:cNvSpPr txBox="1">
            <a:spLocks noChangeArrowheads="1"/>
          </p:cNvSpPr>
          <p:nvPr/>
        </p:nvSpPr>
        <p:spPr bwMode="auto">
          <a:xfrm>
            <a:off x="465456" y="3069167"/>
            <a:ext cx="734695" cy="34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数据库原理与应用</a:t>
            </a:r>
          </a:p>
        </p:txBody>
      </p:sp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54000" y="9208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嵌套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查询</a:t>
            </a:r>
            <a:endParaRPr kumimoji="0" lang="zh-CN" altLang="en-US" sz="3200" b="1" i="0" kern="1200" cap="none" spc="0" normalizeH="0" baseline="0" noProof="0" dirty="0" smtClean="0">
              <a:solidFill>
                <a:srgbClr val="2980B9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7750" y="1144800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 smtClean="0"/>
              <a:t>．</a:t>
            </a:r>
            <a:r>
              <a:rPr lang="zh-CN" altLang="en-US" sz="2400" b="1" dirty="0"/>
              <a:t>概念</a:t>
            </a:r>
            <a:endParaRPr lang="zh-CN" altLang="zh-CN" sz="2400" b="1" dirty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043420681"/>
              </p:ext>
            </p:extLst>
          </p:nvPr>
        </p:nvGraphicFramePr>
        <p:xfrm>
          <a:off x="1046328" y="1790701"/>
          <a:ext cx="10616717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3443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8" name="文本框 1"/>
          <p:cNvSpPr txBox="1">
            <a:spLocks noChangeArrowheads="1"/>
          </p:cNvSpPr>
          <p:nvPr/>
        </p:nvSpPr>
        <p:spPr bwMode="auto">
          <a:xfrm>
            <a:off x="465456" y="3069167"/>
            <a:ext cx="734695" cy="34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数据库原理与应用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1029282" y="1913142"/>
            <a:ext cx="10637520" cy="2585317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r>
              <a:rPr lang="zh-CN" altLang="zh-CN" sz="2000" dirty="0"/>
              <a:t>格式：</a:t>
            </a:r>
            <a:r>
              <a:rPr lang="en-US" altLang="zh-CN" sz="2000" dirty="0"/>
              <a:t>where &lt;</a:t>
            </a:r>
            <a:r>
              <a:rPr lang="zh-CN" altLang="zh-CN" sz="2000" dirty="0"/>
              <a:t>父查询列或表达式</a:t>
            </a:r>
            <a:r>
              <a:rPr lang="en-US" altLang="zh-CN" sz="2000" dirty="0"/>
              <a:t>&gt; &lt;</a:t>
            </a:r>
            <a:r>
              <a:rPr lang="zh-CN" altLang="zh-CN" sz="2000" dirty="0"/>
              <a:t>比较运算符</a:t>
            </a:r>
            <a:r>
              <a:rPr lang="en-US" altLang="zh-CN" sz="2000" dirty="0"/>
              <a:t>&gt; [&lt; </a:t>
            </a:r>
            <a:r>
              <a:rPr lang="en-US" altLang="zh-CN" sz="2000" dirty="0" err="1"/>
              <a:t>any|some|all</a:t>
            </a:r>
            <a:r>
              <a:rPr lang="en-US" altLang="zh-CN" sz="2000" dirty="0"/>
              <a:t> &gt;] (</a:t>
            </a:r>
            <a:r>
              <a:rPr lang="zh-CN" altLang="zh-CN" sz="2000" dirty="0"/>
              <a:t>子查询结果集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zh-CN" altLang="zh-CN" sz="2000" dirty="0"/>
              <a:t>说明：</a:t>
            </a:r>
          </a:p>
          <a:p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）子查询结果是单列值（单列一行）时，才可以用比较运算符（</a:t>
            </a:r>
            <a:r>
              <a:rPr lang="en-US" altLang="zh-CN" sz="2000" dirty="0"/>
              <a:t>&gt;</a:t>
            </a:r>
            <a:r>
              <a:rPr lang="zh-CN" altLang="zh-CN" sz="2000" dirty="0"/>
              <a:t>、</a:t>
            </a:r>
            <a:r>
              <a:rPr lang="en-US" altLang="zh-CN" sz="2000" dirty="0"/>
              <a:t>&gt;=</a:t>
            </a:r>
            <a:r>
              <a:rPr lang="zh-CN" altLang="zh-CN" sz="2000" dirty="0"/>
              <a:t>、</a:t>
            </a:r>
            <a:r>
              <a:rPr lang="en-US" altLang="zh-CN" sz="2000" dirty="0"/>
              <a:t>&lt;=</a:t>
            </a:r>
            <a:r>
              <a:rPr lang="zh-CN" altLang="zh-CN" sz="2000" dirty="0"/>
              <a:t>、</a:t>
            </a:r>
            <a:r>
              <a:rPr lang="en-US" altLang="zh-CN" sz="2000" dirty="0"/>
              <a:t>&lt;</a:t>
            </a:r>
            <a:r>
              <a:rPr lang="zh-CN" altLang="zh-CN" sz="2000" dirty="0"/>
              <a:t>、</a:t>
            </a:r>
            <a:r>
              <a:rPr lang="en-US" altLang="zh-CN" sz="2000" dirty="0"/>
              <a:t>!&gt;</a:t>
            </a:r>
            <a:r>
              <a:rPr lang="zh-CN" altLang="zh-CN" sz="2000" dirty="0"/>
              <a:t>、</a:t>
            </a:r>
            <a:r>
              <a:rPr lang="en-US" altLang="zh-CN" sz="2000" dirty="0"/>
              <a:t>!&lt;</a:t>
            </a:r>
            <a:r>
              <a:rPr lang="zh-CN" altLang="zh-CN" sz="2000" dirty="0"/>
              <a:t>和</a:t>
            </a:r>
            <a:r>
              <a:rPr lang="en-US" altLang="zh-CN" sz="2000" dirty="0"/>
              <a:t>&lt;&gt;</a:t>
            </a:r>
            <a:r>
              <a:rPr lang="zh-CN" altLang="zh-CN" sz="2000" dirty="0"/>
              <a:t>、</a:t>
            </a:r>
            <a:r>
              <a:rPr lang="en-US" altLang="zh-CN" sz="2000" dirty="0"/>
              <a:t>!=</a:t>
            </a:r>
            <a:r>
              <a:rPr lang="zh-CN" altLang="zh-CN" sz="2000" dirty="0"/>
              <a:t>）进行连接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）如果子查询结果是多列值（单列多行）时，则应使用</a:t>
            </a:r>
            <a:r>
              <a:rPr lang="en-US" altLang="zh-CN" sz="2000" dirty="0"/>
              <a:t>[not] in</a:t>
            </a:r>
            <a:r>
              <a:rPr lang="zh-CN" altLang="zh-CN" sz="2000" dirty="0"/>
              <a:t>或者辅助</a:t>
            </a:r>
            <a:r>
              <a:rPr lang="en-US" altLang="zh-CN" sz="2000" dirty="0"/>
              <a:t>all</a:t>
            </a:r>
            <a:r>
              <a:rPr lang="zh-CN" altLang="zh-CN" sz="2000" dirty="0"/>
              <a:t>、</a:t>
            </a:r>
            <a:r>
              <a:rPr lang="en-US" altLang="zh-CN" sz="2000" dirty="0"/>
              <a:t>some(any)</a:t>
            </a:r>
            <a:r>
              <a:rPr lang="zh-CN" altLang="zh-CN" sz="2000" dirty="0"/>
              <a:t>谓词连接；</a:t>
            </a:r>
          </a:p>
          <a:p>
            <a:r>
              <a:rPr lang="zh-CN" altLang="zh-CN" sz="2000" dirty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</a:t>
            </a:r>
            <a:r>
              <a:rPr lang="en-US" altLang="zh-CN" sz="2000" dirty="0"/>
              <a:t>any</a:t>
            </a:r>
            <a:r>
              <a:rPr lang="zh-CN" altLang="zh-CN" sz="2000" dirty="0"/>
              <a:t>（</a:t>
            </a:r>
            <a:r>
              <a:rPr lang="en-US" altLang="zh-CN" sz="2000" dirty="0"/>
              <a:t>some</a:t>
            </a:r>
            <a:r>
              <a:rPr lang="zh-CN" altLang="zh-CN" sz="2000" dirty="0"/>
              <a:t>）和</a:t>
            </a:r>
            <a:r>
              <a:rPr lang="en-US" altLang="zh-CN" sz="2000" dirty="0"/>
              <a:t>all</a:t>
            </a:r>
            <a:r>
              <a:rPr lang="zh-CN" altLang="zh-CN" sz="2000" dirty="0"/>
              <a:t>谓词必须与比较运算符同时使用才有意义，两者结合时含义如表</a:t>
            </a:r>
            <a:r>
              <a:rPr lang="en-US" altLang="zh-CN" sz="2000" dirty="0"/>
              <a:t>6-5</a:t>
            </a:r>
            <a:r>
              <a:rPr lang="zh-CN" altLang="zh-CN" sz="2000" dirty="0"/>
              <a:t>所示。</a:t>
            </a:r>
          </a:p>
        </p:txBody>
      </p:sp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54000" y="9208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嵌套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查询</a:t>
            </a:r>
            <a:endParaRPr kumimoji="0" lang="zh-CN" altLang="en-US" sz="3200" b="1" i="0" kern="1200" cap="none" spc="0" normalizeH="0" baseline="0" noProof="0" dirty="0" smtClean="0">
              <a:solidFill>
                <a:srgbClr val="2980B9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7750" y="1144800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．</a:t>
            </a:r>
            <a:r>
              <a:rPr lang="zh-CN" altLang="zh-CN" sz="2400" b="1" dirty="0"/>
              <a:t>不相关子查询</a:t>
            </a:r>
          </a:p>
        </p:txBody>
      </p:sp>
    </p:spTree>
    <p:extLst>
      <p:ext uri="{BB962C8B-B14F-4D97-AF65-F5344CB8AC3E}">
        <p14:creationId xmlns:p14="http://schemas.microsoft.com/office/powerpoint/2010/main" val="37040020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249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249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72708" name="文本框 1"/>
          <p:cNvSpPr txBox="1">
            <a:spLocks noChangeArrowheads="1"/>
          </p:cNvSpPr>
          <p:nvPr/>
        </p:nvSpPr>
        <p:spPr bwMode="auto">
          <a:xfrm>
            <a:off x="465456" y="3069167"/>
            <a:ext cx="734695" cy="34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24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FFFF"/>
                </a:solidFill>
              </a:rPr>
              <a:t>数据库原理与应用</a:t>
            </a:r>
          </a:p>
        </p:txBody>
      </p:sp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54000" y="9208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</a:rPr>
              <a:t>嵌套</a:t>
            </a:r>
            <a:r>
              <a:rPr lang="zh-CN" altLang="en-US" sz="3200" b="1" dirty="0" smtClean="0">
                <a:solidFill>
                  <a:srgbClr val="2980B9"/>
                </a:solidFill>
              </a:rPr>
              <a:t>查询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</a:rPr>
              <a:t>03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7750" y="1144800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</a:rPr>
              <a:t>2</a:t>
            </a:r>
            <a:r>
              <a:rPr lang="zh-CN" altLang="zh-CN" sz="2400" b="1" dirty="0" smtClean="0">
                <a:solidFill>
                  <a:srgbClr val="000000"/>
                </a:solidFill>
              </a:rPr>
              <a:t>．</a:t>
            </a:r>
            <a:r>
              <a:rPr lang="zh-CN" altLang="zh-CN" sz="2400" b="1" dirty="0">
                <a:solidFill>
                  <a:srgbClr val="000000"/>
                </a:solidFill>
              </a:rPr>
              <a:t>不相关子查询</a:t>
            </a:r>
          </a:p>
        </p:txBody>
      </p:sp>
      <p:sp>
        <p:nvSpPr>
          <p:cNvPr id="5" name="矩形 4"/>
          <p:cNvSpPr/>
          <p:nvPr/>
        </p:nvSpPr>
        <p:spPr>
          <a:xfrm>
            <a:off x="2926558" y="5606534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 smtClean="0">
                <a:latin typeface="Times New Roman"/>
                <a:ea typeface="宋体"/>
                <a:cs typeface="Times New Roman"/>
              </a:rPr>
              <a:t>表</a:t>
            </a:r>
            <a:r>
              <a:rPr lang="en-US" altLang="zh-CN" kern="100" dirty="0">
                <a:latin typeface="Times New Roman"/>
                <a:ea typeface="宋体"/>
              </a:rPr>
              <a:t>0</a:t>
            </a:r>
            <a:r>
              <a:rPr lang="en-US" altLang="zh-CN" kern="100" dirty="0" smtClean="0">
                <a:latin typeface="Times New Roman"/>
                <a:ea typeface="宋体"/>
              </a:rPr>
              <a:t>5  </a:t>
            </a:r>
            <a:r>
              <a:rPr lang="en-US" altLang="zh-CN" kern="100" dirty="0">
                <a:latin typeface="Times New Roman"/>
                <a:ea typeface="宋体"/>
              </a:rPr>
              <a:t>any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</a:rPr>
              <a:t>some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）或</a:t>
            </a:r>
            <a:r>
              <a:rPr lang="en-US" altLang="zh-CN" kern="100" dirty="0">
                <a:latin typeface="Times New Roman"/>
                <a:ea typeface="宋体"/>
              </a:rPr>
              <a:t>all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与比较运算符结合含义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57742"/>
              </p:ext>
            </p:extLst>
          </p:nvPr>
        </p:nvGraphicFramePr>
        <p:xfrm>
          <a:off x="1049452" y="1781174"/>
          <a:ext cx="10613128" cy="3590928"/>
        </p:xfrm>
        <a:graphic>
          <a:graphicData uri="http://schemas.openxmlformats.org/drawingml/2006/table">
            <a:tbl>
              <a:tblPr/>
              <a:tblGrid>
                <a:gridCol w="1254361"/>
                <a:gridCol w="9358767"/>
              </a:tblGrid>
              <a:tr h="39899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Arial"/>
                          <a:ea typeface="黑体"/>
                          <a:cs typeface="Times New Roman"/>
                        </a:rPr>
                        <a:t>运算符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  <a:latin typeface="Arial"/>
                          <a:ea typeface="黑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9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&gt;[=]any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大于等于子查询结果的某个值，比最小值大或等于即可，等价于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&gt;[=]min()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9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&lt;[=]any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小于等于子查询结果的某个值，比最大值小或等于即可，等价于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&lt;[=]max()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9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&gt;[=]all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大于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等于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子查询结果的所有值，比最大值大或等于即可，等价于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&gt;[=]max()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9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宋体"/>
                        </a:rPr>
                        <a:t>&lt;[=]all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小于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等于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子查询结果的所有值，比最小值小或等于即可，等价于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&lt;[=]min()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9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=any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等于子查询结果某个值，等价于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in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9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!=any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不等于子查询结果的某个值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，或者值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，或者值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…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（子查询对父查询没影响）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9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=all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等于子查询结果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的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所有值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（无实际意义）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992"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!=all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just">
                        <a:lnSpc>
                          <a:spcPts val="14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不等于子查询结果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的任何一值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，等价于</a:t>
                      </a:r>
                      <a:r>
                        <a:rPr lang="en-US" sz="2000" dirty="0">
                          <a:effectLst/>
                          <a:latin typeface="Times New Roman"/>
                          <a:ea typeface="宋体"/>
                        </a:rPr>
                        <a:t>not in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2249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-244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9282" y="1728000"/>
            <a:ext cx="10637520" cy="1046434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【</a:t>
            </a:r>
            <a:r>
              <a:rPr lang="zh-CN" altLang="en-US" sz="2000" dirty="0" smtClean="0">
                <a:latin typeface="+mn-ea"/>
              </a:rPr>
              <a:t>例</a:t>
            </a:r>
            <a:r>
              <a:rPr lang="en-US" altLang="zh-CN" sz="2000" dirty="0" smtClean="0">
                <a:latin typeface="+mn-ea"/>
              </a:rPr>
              <a:t>27</a:t>
            </a:r>
            <a:r>
              <a:rPr lang="en-US" altLang="zh-CN" sz="2000" dirty="0">
                <a:latin typeface="+mn-ea"/>
              </a:rPr>
              <a:t>】 </a:t>
            </a:r>
            <a:r>
              <a:rPr lang="zh-CN" altLang="en-US" sz="2000" dirty="0">
                <a:latin typeface="+mn-ea"/>
              </a:rPr>
              <a:t>查询个人平均成绩大于所有学生平均成绩的记录。</a:t>
            </a:r>
          </a:p>
          <a:p>
            <a:r>
              <a:rPr lang="en-US" altLang="zh-CN" sz="2000" dirty="0">
                <a:latin typeface="+mn-ea"/>
              </a:rPr>
              <a:t>select </a:t>
            </a:r>
            <a:r>
              <a:rPr lang="zh-CN" altLang="en-US" sz="2000" dirty="0">
                <a:latin typeface="+mn-ea"/>
              </a:rPr>
              <a:t>学号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dirty="0" err="1">
                <a:latin typeface="+mn-ea"/>
              </a:rPr>
              <a:t>avg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成绩</a:t>
            </a:r>
            <a:r>
              <a:rPr lang="en-US" altLang="zh-CN" sz="2000" dirty="0">
                <a:latin typeface="+mn-ea"/>
              </a:rPr>
              <a:t>) as </a:t>
            </a:r>
            <a:r>
              <a:rPr lang="zh-CN" altLang="en-US" sz="2000" dirty="0">
                <a:latin typeface="+mn-ea"/>
              </a:rPr>
              <a:t>平均成绩 </a:t>
            </a:r>
            <a:r>
              <a:rPr lang="en-US" altLang="zh-CN" sz="2000" dirty="0">
                <a:latin typeface="+mn-ea"/>
              </a:rPr>
              <a:t>from </a:t>
            </a:r>
            <a:r>
              <a:rPr lang="zh-CN" altLang="en-US" sz="2000" dirty="0">
                <a:latin typeface="+mn-ea"/>
              </a:rPr>
              <a:t>选修 </a:t>
            </a:r>
            <a:r>
              <a:rPr lang="en-US" altLang="zh-CN" sz="2000" dirty="0">
                <a:latin typeface="+mn-ea"/>
              </a:rPr>
              <a:t>group by </a:t>
            </a:r>
            <a:r>
              <a:rPr lang="zh-CN" altLang="en-US" sz="2000" dirty="0">
                <a:latin typeface="+mn-ea"/>
              </a:rPr>
              <a:t>学号</a:t>
            </a: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having </a:t>
            </a:r>
            <a:r>
              <a:rPr lang="en-US" altLang="zh-CN" sz="2000" dirty="0" err="1">
                <a:latin typeface="+mn-ea"/>
              </a:rPr>
              <a:t>avg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成绩</a:t>
            </a:r>
            <a:r>
              <a:rPr lang="en-US" altLang="zh-CN" sz="2000" dirty="0">
                <a:latin typeface="+mn-ea"/>
              </a:rPr>
              <a:t>)&gt;(select </a:t>
            </a:r>
            <a:r>
              <a:rPr lang="en-US" altLang="zh-CN" sz="2000" dirty="0" err="1">
                <a:latin typeface="+mn-ea"/>
              </a:rPr>
              <a:t>avg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成绩</a:t>
            </a:r>
            <a:r>
              <a:rPr lang="en-US" altLang="zh-CN" sz="2000" dirty="0">
                <a:latin typeface="+mn-ea"/>
              </a:rPr>
              <a:t>) from </a:t>
            </a:r>
            <a:r>
              <a:rPr lang="zh-CN" altLang="en-US" sz="2000" dirty="0">
                <a:latin typeface="+mn-ea"/>
              </a:rPr>
              <a:t>选修</a:t>
            </a:r>
            <a:r>
              <a:rPr lang="en-US" altLang="zh-CN" sz="2000" dirty="0" smtClean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</p:txBody>
      </p:sp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127000" y="-117792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254000" y="9208"/>
            <a:ext cx="369570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4" tIns="60957" rIns="121914" bIns="60957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嵌套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查询</a:t>
            </a:r>
            <a:endParaRPr kumimoji="0" lang="zh-CN" altLang="en-US" sz="3200" b="1" i="0" kern="1200" cap="none" spc="0" normalizeH="0" baseline="0" noProof="0" dirty="0" smtClean="0">
              <a:solidFill>
                <a:srgbClr val="2980B9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47750" y="1144800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．</a:t>
            </a:r>
            <a:r>
              <a:rPr lang="zh-CN" altLang="zh-CN" sz="2400" b="1" dirty="0"/>
              <a:t>不相关子查询</a:t>
            </a:r>
          </a:p>
        </p:txBody>
      </p:sp>
      <p:sp>
        <p:nvSpPr>
          <p:cNvPr id="2" name="矩形 1"/>
          <p:cNvSpPr/>
          <p:nvPr/>
        </p:nvSpPr>
        <p:spPr>
          <a:xfrm>
            <a:off x="1049450" y="2980201"/>
            <a:ext cx="10613129" cy="738658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【</a:t>
            </a:r>
            <a:r>
              <a:rPr lang="zh-CN" altLang="en-US" sz="2000" dirty="0" smtClean="0">
                <a:latin typeface="+mn-ea"/>
              </a:rPr>
              <a:t>例</a:t>
            </a:r>
            <a:r>
              <a:rPr lang="en-US" altLang="zh-CN" sz="2000" dirty="0" smtClean="0">
                <a:latin typeface="+mn-ea"/>
              </a:rPr>
              <a:t>28</a:t>
            </a:r>
            <a:r>
              <a:rPr lang="en-US" altLang="zh-CN" sz="2000" dirty="0">
                <a:latin typeface="+mn-ea"/>
              </a:rPr>
              <a:t>】 </a:t>
            </a:r>
            <a:r>
              <a:rPr lang="zh-CN" altLang="en-US" sz="2000" dirty="0">
                <a:latin typeface="+mn-ea"/>
              </a:rPr>
              <a:t>在选修表中查询选修了学号“</a:t>
            </a:r>
            <a:r>
              <a:rPr lang="en-US" altLang="zh-CN" sz="2000" dirty="0">
                <a:latin typeface="+mn-ea"/>
              </a:rPr>
              <a:t>19010101”</a:t>
            </a:r>
            <a:r>
              <a:rPr lang="zh-CN" altLang="en-US" sz="2000" dirty="0">
                <a:latin typeface="+mn-ea"/>
              </a:rPr>
              <a:t>的学生选修的课程的选修信息。</a:t>
            </a:r>
          </a:p>
          <a:p>
            <a:r>
              <a:rPr lang="en-US" altLang="zh-CN" sz="2000" dirty="0">
                <a:latin typeface="+mn-ea"/>
              </a:rPr>
              <a:t>select * from </a:t>
            </a:r>
            <a:r>
              <a:rPr lang="zh-CN" altLang="en-US" sz="2000" dirty="0">
                <a:latin typeface="+mn-ea"/>
              </a:rPr>
              <a:t>选修 </a:t>
            </a:r>
            <a:r>
              <a:rPr lang="en-US" altLang="zh-CN" sz="2000" dirty="0">
                <a:latin typeface="+mn-ea"/>
              </a:rPr>
              <a:t>where </a:t>
            </a:r>
            <a:r>
              <a:rPr lang="zh-CN" altLang="en-US" sz="2000" dirty="0">
                <a:latin typeface="+mn-ea"/>
              </a:rPr>
              <a:t>课程号 </a:t>
            </a:r>
            <a:r>
              <a:rPr lang="en-US" altLang="zh-CN" sz="2000" dirty="0">
                <a:latin typeface="+mn-ea"/>
              </a:rPr>
              <a:t>in (select </a:t>
            </a:r>
            <a:r>
              <a:rPr lang="zh-CN" altLang="en-US" sz="2000" dirty="0">
                <a:latin typeface="+mn-ea"/>
              </a:rPr>
              <a:t>课程号 </a:t>
            </a:r>
            <a:r>
              <a:rPr lang="en-US" altLang="zh-CN" sz="2000" dirty="0">
                <a:latin typeface="+mn-ea"/>
              </a:rPr>
              <a:t>from </a:t>
            </a:r>
            <a:r>
              <a:rPr lang="zh-CN" altLang="en-US" sz="2000" dirty="0">
                <a:latin typeface="+mn-ea"/>
              </a:rPr>
              <a:t>选修 </a:t>
            </a:r>
            <a:r>
              <a:rPr lang="en-US" altLang="zh-CN" sz="2000" dirty="0">
                <a:latin typeface="+mn-ea"/>
              </a:rPr>
              <a:t>where </a:t>
            </a:r>
            <a:r>
              <a:rPr lang="zh-CN" altLang="en-US" sz="2000" dirty="0">
                <a:latin typeface="+mn-ea"/>
              </a:rPr>
              <a:t>学号</a:t>
            </a:r>
            <a:r>
              <a:rPr lang="en-US" altLang="zh-CN" sz="2000" dirty="0">
                <a:latin typeface="+mn-ea"/>
              </a:rPr>
              <a:t>='19010101')</a:t>
            </a:r>
          </a:p>
        </p:txBody>
      </p:sp>
      <p:sp>
        <p:nvSpPr>
          <p:cNvPr id="5" name="矩形 4"/>
          <p:cNvSpPr/>
          <p:nvPr/>
        </p:nvSpPr>
        <p:spPr>
          <a:xfrm>
            <a:off x="1029281" y="3907078"/>
            <a:ext cx="10633297" cy="1046434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21914" tIns="60957" rIns="121914" bIns="60957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【</a:t>
            </a:r>
            <a:r>
              <a:rPr lang="zh-CN" altLang="en-US" sz="2000" dirty="0" smtClean="0">
                <a:latin typeface="+mn-ea"/>
              </a:rPr>
              <a:t>例</a:t>
            </a:r>
            <a:r>
              <a:rPr lang="en-US" altLang="zh-CN" sz="2000" dirty="0" smtClean="0">
                <a:latin typeface="+mn-ea"/>
              </a:rPr>
              <a:t>29</a:t>
            </a:r>
            <a:r>
              <a:rPr lang="en-US" altLang="zh-CN" sz="2000" dirty="0">
                <a:latin typeface="+mn-ea"/>
              </a:rPr>
              <a:t>】 </a:t>
            </a:r>
            <a:r>
              <a:rPr lang="zh-CN" altLang="en-US" sz="2000" dirty="0">
                <a:latin typeface="+mn-ea"/>
              </a:rPr>
              <a:t>查询比某女生年龄小的男生姓名和出生日期。</a:t>
            </a:r>
          </a:p>
          <a:p>
            <a:r>
              <a:rPr lang="en-US" altLang="zh-CN" sz="2000" dirty="0">
                <a:latin typeface="+mn-ea"/>
              </a:rPr>
              <a:t>select </a:t>
            </a:r>
            <a:r>
              <a:rPr lang="zh-CN" altLang="en-US" sz="2000" dirty="0">
                <a:latin typeface="+mn-ea"/>
              </a:rPr>
              <a:t>姓名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出生日期 </a:t>
            </a:r>
            <a:r>
              <a:rPr lang="en-US" altLang="zh-CN" sz="2000" dirty="0">
                <a:latin typeface="+mn-ea"/>
              </a:rPr>
              <a:t>from </a:t>
            </a:r>
            <a:r>
              <a:rPr lang="zh-CN" altLang="en-US" sz="2000" dirty="0">
                <a:latin typeface="+mn-ea"/>
              </a:rPr>
              <a:t>学生 </a:t>
            </a:r>
            <a:r>
              <a:rPr lang="en-US" altLang="zh-CN" sz="2000" dirty="0">
                <a:latin typeface="+mn-ea"/>
              </a:rPr>
              <a:t>where </a:t>
            </a:r>
            <a:r>
              <a:rPr lang="zh-CN" altLang="en-US" sz="2000" dirty="0">
                <a:latin typeface="+mn-ea"/>
              </a:rPr>
              <a:t>性别</a:t>
            </a:r>
            <a:r>
              <a:rPr lang="en-US" altLang="zh-CN" sz="2000" dirty="0">
                <a:latin typeface="+mn-ea"/>
              </a:rPr>
              <a:t>='</a:t>
            </a:r>
            <a:r>
              <a:rPr lang="zh-CN" altLang="en-US" sz="2000" dirty="0">
                <a:latin typeface="+mn-ea"/>
              </a:rPr>
              <a:t>男</a:t>
            </a:r>
            <a:r>
              <a:rPr lang="en-US" altLang="zh-CN" sz="2000" dirty="0">
                <a:latin typeface="+mn-ea"/>
              </a:rPr>
              <a:t>'</a:t>
            </a:r>
          </a:p>
          <a:p>
            <a:r>
              <a:rPr lang="en-US" altLang="zh-CN" sz="2000" dirty="0">
                <a:latin typeface="+mn-ea"/>
              </a:rPr>
              <a:t> and </a:t>
            </a:r>
            <a:r>
              <a:rPr lang="zh-CN" altLang="en-US" sz="2000" dirty="0">
                <a:latin typeface="+mn-ea"/>
              </a:rPr>
              <a:t>出生日期</a:t>
            </a:r>
            <a:r>
              <a:rPr lang="en-US" altLang="zh-CN" sz="2000" dirty="0">
                <a:latin typeface="+mn-ea"/>
              </a:rPr>
              <a:t>&gt;any(select </a:t>
            </a:r>
            <a:r>
              <a:rPr lang="zh-CN" altLang="en-US" sz="2000" dirty="0">
                <a:latin typeface="+mn-ea"/>
              </a:rPr>
              <a:t>出生日期 </a:t>
            </a:r>
            <a:r>
              <a:rPr lang="en-US" altLang="zh-CN" sz="2000" dirty="0">
                <a:latin typeface="+mn-ea"/>
              </a:rPr>
              <a:t>from </a:t>
            </a:r>
            <a:r>
              <a:rPr lang="zh-CN" altLang="en-US" sz="2000" dirty="0">
                <a:latin typeface="+mn-ea"/>
              </a:rPr>
              <a:t>学生 </a:t>
            </a:r>
            <a:r>
              <a:rPr lang="en-US" altLang="zh-CN" sz="2000" dirty="0">
                <a:latin typeface="+mn-ea"/>
              </a:rPr>
              <a:t>where </a:t>
            </a:r>
            <a:r>
              <a:rPr lang="zh-CN" altLang="en-US" sz="2000" dirty="0">
                <a:latin typeface="+mn-ea"/>
              </a:rPr>
              <a:t>性别</a:t>
            </a:r>
            <a:r>
              <a:rPr lang="en-US" altLang="zh-CN" sz="2000" dirty="0">
                <a:latin typeface="+mn-ea"/>
              </a:rPr>
              <a:t>='</a:t>
            </a:r>
            <a:r>
              <a:rPr lang="zh-CN" altLang="en-US" sz="2000" dirty="0">
                <a:latin typeface="+mn-ea"/>
              </a:rPr>
              <a:t>女</a:t>
            </a:r>
            <a:r>
              <a:rPr lang="en-US" altLang="zh-CN" sz="2000" dirty="0">
                <a:latin typeface="+mn-ea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3555894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文本框 1"/>
          <p:cNvSpPr txBox="1"/>
          <p:nvPr/>
        </p:nvSpPr>
        <p:spPr>
          <a:xfrm>
            <a:off x="465456" y="3069167"/>
            <a:ext cx="734695" cy="3433233"/>
          </a:xfrm>
          <a:prstGeom prst="rect">
            <a:avLst/>
          </a:prstGeom>
          <a:noFill/>
          <a:ln w="9525">
            <a:noFill/>
          </a:ln>
        </p:spPr>
        <p:txBody>
          <a:bodyPr vert="eaVert" lIns="121914" tIns="60957" rIns="121914" bIns="60957" anchor="t">
            <a:spAutoFit/>
          </a:bodyPr>
          <a:lstStyle/>
          <a:p>
            <a:pPr algn="ctr" defTabSz="913130"/>
            <a:r>
              <a:rPr lang="zh-CN" altLang="en-US" sz="3200" b="1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数据库原理与应用</a:t>
            </a:r>
          </a:p>
        </p:txBody>
      </p:sp>
      <p:sp>
        <p:nvSpPr>
          <p:cNvPr id="54280" name="文本框 12"/>
          <p:cNvSpPr txBox="1"/>
          <p:nvPr/>
        </p:nvSpPr>
        <p:spPr>
          <a:xfrm>
            <a:off x="6351" y="2935817"/>
            <a:ext cx="1907116" cy="778510"/>
          </a:xfrm>
          <a:prstGeom prst="rect">
            <a:avLst/>
          </a:prstGeom>
          <a:noFill/>
          <a:ln w="9525">
            <a:noFill/>
          </a:ln>
        </p:spPr>
        <p:txBody>
          <a:bodyPr lIns="0" tIns="60957" rIns="0" bIns="60957" anchor="t">
            <a:spAutoFit/>
          </a:bodyPr>
          <a:lstStyle/>
          <a:p>
            <a:pPr algn="ctr" defTabSz="913130"/>
            <a:r>
              <a:rPr lang="zh-CN" altLang="en-US" sz="2135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主讲：叶潮流</a:t>
            </a:r>
            <a:endParaRPr lang="zh-CN" altLang="zh-CN" sz="2135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 defTabSz="913130"/>
            <a:r>
              <a:rPr lang="zh-CN" altLang="zh-CN" sz="2135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合肥学院</a:t>
            </a:r>
            <a:endParaRPr lang="zh-CN" altLang="zh-CN" sz="2135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4282" name="矩形 104458"/>
          <p:cNvSpPr/>
          <p:nvPr/>
        </p:nvSpPr>
        <p:spPr>
          <a:xfrm>
            <a:off x="1049451" y="1728000"/>
            <a:ext cx="10614653" cy="34470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格式：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&lt;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父查询列或表达式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&lt;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比较运算符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&gt;| [not] exists(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子查询结果集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说明：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）子查询结果是单列值（单列一行）时，才可以用比较运算符（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&lt;=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!&gt;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!&lt;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&lt;&gt;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!=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）进行连接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）如带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[not] exists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谓词的子查询相当于测试子查询的结果集是否存在满足父查询匹配（连接列）数据，子查询不返回任何列值，只产生逻辑值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。使用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exists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谓词，若内查询结果为非空，则外查询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子句为真值，否则为假值；使用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not exists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谓词，若内查询结果为空，则外查询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子句为真值，否则为假值。</a:t>
            </a: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嵌套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查询</a:t>
            </a:r>
            <a:endParaRPr kumimoji="0" lang="zh-CN" altLang="en-US" sz="3200" b="1" i="0" kern="1200" cap="none" spc="0" normalizeH="0" baseline="0" noProof="0" dirty="0" smtClean="0">
              <a:solidFill>
                <a:srgbClr val="2980B9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47750" y="1144199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．相关</a:t>
            </a:r>
            <a:r>
              <a:rPr lang="zh-CN" altLang="zh-CN" sz="2400" b="1" dirty="0"/>
              <a:t>子查询</a:t>
            </a:r>
          </a:p>
        </p:txBody>
      </p:sp>
    </p:spTree>
    <p:extLst>
      <p:ext uri="{BB962C8B-B14F-4D97-AF65-F5344CB8AC3E}">
        <p14:creationId xmlns:p14="http://schemas.microsoft.com/office/powerpoint/2010/main" val="17038998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文本框 1"/>
          <p:cNvSpPr txBox="1"/>
          <p:nvPr/>
        </p:nvSpPr>
        <p:spPr>
          <a:xfrm>
            <a:off x="465456" y="3069167"/>
            <a:ext cx="734695" cy="3433233"/>
          </a:xfrm>
          <a:prstGeom prst="rect">
            <a:avLst/>
          </a:prstGeom>
          <a:noFill/>
          <a:ln w="9525">
            <a:noFill/>
          </a:ln>
        </p:spPr>
        <p:txBody>
          <a:bodyPr vert="eaVert" lIns="121914" tIns="60957" rIns="121914" bIns="60957" anchor="t">
            <a:spAutoFit/>
          </a:bodyPr>
          <a:lstStyle/>
          <a:p>
            <a:pPr algn="ctr" defTabSz="913130"/>
            <a:r>
              <a:rPr lang="zh-CN" altLang="en-US" sz="3200" b="1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数据库原理与应用</a:t>
            </a:r>
          </a:p>
        </p:txBody>
      </p:sp>
      <p:sp>
        <p:nvSpPr>
          <p:cNvPr id="54280" name="文本框 12"/>
          <p:cNvSpPr txBox="1"/>
          <p:nvPr/>
        </p:nvSpPr>
        <p:spPr>
          <a:xfrm>
            <a:off x="6351" y="2935817"/>
            <a:ext cx="1907116" cy="778510"/>
          </a:xfrm>
          <a:prstGeom prst="rect">
            <a:avLst/>
          </a:prstGeom>
          <a:noFill/>
          <a:ln w="9525">
            <a:noFill/>
          </a:ln>
        </p:spPr>
        <p:txBody>
          <a:bodyPr lIns="0" tIns="60957" rIns="0" bIns="60957" anchor="t">
            <a:spAutoFit/>
          </a:bodyPr>
          <a:lstStyle/>
          <a:p>
            <a:pPr algn="ctr" defTabSz="913130"/>
            <a:r>
              <a:rPr lang="zh-CN" altLang="en-US" sz="2135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主讲：叶潮流</a:t>
            </a:r>
            <a:endParaRPr lang="zh-CN" altLang="zh-CN" sz="2135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 defTabSz="913130"/>
            <a:r>
              <a:rPr lang="zh-CN" altLang="zh-CN" sz="2135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合肥学院</a:t>
            </a:r>
            <a:endParaRPr lang="zh-CN" altLang="zh-CN" sz="2135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4282" name="矩形 104458"/>
          <p:cNvSpPr/>
          <p:nvPr/>
        </p:nvSpPr>
        <p:spPr>
          <a:xfrm>
            <a:off x="1049451" y="1717463"/>
            <a:ext cx="10614653" cy="159766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）非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[not] exists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谓词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30】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查询学生单科成绩大于其所有课程的平均成绩的记录。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 * 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where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成绩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&gt;(select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avg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成绩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 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 where a.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=b.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049451" y="3519577"/>
            <a:ext cx="10615497" cy="85915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zh-CN" altLang="en-US" sz="2400" dirty="0"/>
              <a:t>分析：求出每个同学的平均成绩，然后依次比较每个同学的单科成绩与其平均成绩，求出符合条件的记录。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49451" y="4583520"/>
            <a:ext cx="10615497" cy="196723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en-US" altLang="zh-CN" sz="2400" dirty="0">
                <a:sym typeface="+mn-ea"/>
              </a:rPr>
              <a:t>select </a:t>
            </a:r>
            <a:r>
              <a:rPr lang="zh-CN" altLang="en-US" sz="2400" dirty="0">
                <a:latin typeface="+mn-lt"/>
                <a:ea typeface="+mn-ea"/>
                <a:sym typeface="+mn-ea"/>
              </a:rPr>
              <a:t>学号</a:t>
            </a:r>
            <a:r>
              <a:rPr lang="en-US" altLang="zh-CN" sz="2400" dirty="0">
                <a:latin typeface="+mn-lt"/>
                <a:ea typeface="+mn-ea"/>
                <a:sym typeface="+mn-ea"/>
              </a:rPr>
              <a:t>,</a:t>
            </a:r>
            <a:r>
              <a:rPr lang="en-US" altLang="zh-CN" sz="2400" dirty="0" err="1">
                <a:sym typeface="+mn-ea"/>
              </a:rPr>
              <a:t>avg</a:t>
            </a:r>
            <a:r>
              <a:rPr lang="en-US" altLang="zh-CN" sz="2400" dirty="0">
                <a:sym typeface="+mn-ea"/>
              </a:rPr>
              <a:t>(</a:t>
            </a:r>
            <a:r>
              <a:rPr lang="zh-CN" altLang="en-US" sz="2400" dirty="0">
                <a:sym typeface="+mn-ea"/>
              </a:rPr>
              <a:t>成绩</a:t>
            </a:r>
            <a:r>
              <a:rPr lang="en-US" altLang="zh-CN" sz="2400" dirty="0">
                <a:sym typeface="+mn-ea"/>
              </a:rPr>
              <a:t>) as avg_</a:t>
            </a:r>
            <a:r>
              <a:rPr lang="zh-CN" altLang="en-US" sz="2400" dirty="0" smtClean="0">
                <a:sym typeface="+mn-ea"/>
              </a:rPr>
              <a:t>成绩</a:t>
            </a:r>
          </a:p>
          <a:p>
            <a:r>
              <a:rPr lang="zh-CN" altLang="en-US" sz="2400" dirty="0" smtClean="0">
                <a:sym typeface="+mn-ea"/>
              </a:rPr>
              <a:t> </a:t>
            </a:r>
            <a:r>
              <a:rPr lang="en-US" altLang="zh-CN" sz="2400" dirty="0" smtClean="0">
                <a:sym typeface="+mn-ea"/>
              </a:rPr>
              <a:t>into temp from </a:t>
            </a:r>
            <a:r>
              <a:rPr lang="zh-CN" altLang="en-US" sz="2400" dirty="0" smtClean="0">
                <a:sym typeface="+mn-ea"/>
              </a:rPr>
              <a:t>选修 </a:t>
            </a:r>
            <a:r>
              <a:rPr lang="en-US" altLang="zh-CN" sz="2400" dirty="0" smtClean="0">
                <a:sym typeface="+mn-ea"/>
              </a:rPr>
              <a:t>group by </a:t>
            </a:r>
            <a:r>
              <a:rPr lang="zh-CN" altLang="en-US" sz="2400" dirty="0" smtClean="0">
                <a:sym typeface="+mn-ea"/>
              </a:rPr>
              <a:t>学号</a:t>
            </a:r>
          </a:p>
          <a:p>
            <a:r>
              <a:rPr lang="en-US" altLang="zh-CN" sz="2400" dirty="0" smtClean="0"/>
              <a:t>go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select </a:t>
            </a:r>
            <a:r>
              <a:rPr lang="zh-CN" altLang="en-US" sz="2400" dirty="0">
                <a:sym typeface="+mn-ea"/>
              </a:rPr>
              <a:t>选修</a:t>
            </a:r>
            <a:r>
              <a:rPr lang="en-US" altLang="zh-CN" sz="2400" dirty="0">
                <a:sym typeface="+mn-ea"/>
              </a:rPr>
              <a:t>.* from </a:t>
            </a:r>
            <a:r>
              <a:rPr lang="zh-CN" altLang="en-US" sz="2400" dirty="0">
                <a:sym typeface="+mn-ea"/>
              </a:rPr>
              <a:t>选修</a:t>
            </a:r>
            <a:r>
              <a:rPr lang="en-US" altLang="zh-CN" sz="2400" dirty="0">
                <a:sym typeface="+mn-ea"/>
              </a:rPr>
              <a:t>,temp  </a:t>
            </a:r>
            <a:endParaRPr lang="en-US" altLang="zh-CN" sz="2400" dirty="0" smtClean="0">
              <a:sym typeface="+mn-ea"/>
            </a:endParaRPr>
          </a:p>
          <a:p>
            <a:r>
              <a:rPr lang="en-US" altLang="zh-CN" sz="2400" dirty="0" smtClean="0">
                <a:sym typeface="+mn-ea"/>
              </a:rPr>
              <a:t> where  </a:t>
            </a:r>
            <a:r>
              <a:rPr lang="zh-CN" altLang="en-US" sz="2400" dirty="0" smtClean="0">
                <a:sym typeface="+mn-ea"/>
              </a:rPr>
              <a:t>选修</a:t>
            </a:r>
            <a:r>
              <a:rPr lang="en-US" altLang="zh-CN" sz="2400" dirty="0" smtClean="0">
                <a:sym typeface="+mn-ea"/>
              </a:rPr>
              <a:t>.</a:t>
            </a:r>
            <a:r>
              <a:rPr lang="zh-CN" altLang="en-US" sz="2400" dirty="0" smtClean="0">
                <a:sym typeface="+mn-ea"/>
              </a:rPr>
              <a:t>学号</a:t>
            </a:r>
            <a:r>
              <a:rPr lang="en-US" altLang="zh-CN" sz="2400" dirty="0" smtClean="0">
                <a:sym typeface="+mn-ea"/>
              </a:rPr>
              <a:t>=temp.</a:t>
            </a:r>
            <a:r>
              <a:rPr lang="zh-CN" altLang="en-US" sz="2400" dirty="0" smtClean="0">
                <a:sym typeface="+mn-ea"/>
              </a:rPr>
              <a:t>学号 </a:t>
            </a:r>
            <a:r>
              <a:rPr lang="en-US" altLang="zh-CN" sz="2400" dirty="0" smtClean="0">
                <a:sym typeface="+mn-ea"/>
              </a:rPr>
              <a:t>and </a:t>
            </a:r>
            <a:r>
              <a:rPr lang="zh-CN" altLang="en-US" sz="2400" dirty="0" smtClean="0">
                <a:sym typeface="+mn-ea"/>
              </a:rPr>
              <a:t>成绩</a:t>
            </a:r>
            <a:r>
              <a:rPr lang="en-US" altLang="zh-CN" sz="2400" dirty="0" smtClean="0">
                <a:sym typeface="+mn-ea"/>
              </a:rPr>
              <a:t>&gt;</a:t>
            </a:r>
            <a:r>
              <a:rPr lang="en-US" altLang="zh-CN" sz="2400" dirty="0" err="1" smtClean="0">
                <a:sym typeface="+mn-ea"/>
              </a:rPr>
              <a:t>avg</a:t>
            </a:r>
            <a:r>
              <a:rPr lang="en-US" altLang="zh-CN" sz="2400" dirty="0" smtClean="0">
                <a:sym typeface="+mn-ea"/>
              </a:rPr>
              <a:t>_</a:t>
            </a:r>
            <a:r>
              <a:rPr lang="zh-CN" altLang="en-US" sz="2400" dirty="0" smtClean="0">
                <a:sym typeface="+mn-ea"/>
              </a:rPr>
              <a:t>成绩</a:t>
            </a:r>
            <a:endParaRPr lang="en-US" altLang="zh-CN" sz="2400" dirty="0">
              <a:sym typeface="+mn-ea"/>
            </a:endParaRP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嵌套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查询</a:t>
            </a:r>
            <a:endParaRPr kumimoji="0" lang="zh-CN" altLang="en-US" sz="3200" b="1" i="0" kern="1200" cap="none" spc="0" normalizeH="0" baseline="0" noProof="0" dirty="0" smtClean="0">
              <a:solidFill>
                <a:srgbClr val="2980B9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47750" y="1144199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．相关</a:t>
            </a:r>
            <a:r>
              <a:rPr lang="zh-CN" altLang="zh-CN" sz="2400" b="1" dirty="0"/>
              <a:t>子查询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6328" y="3844428"/>
            <a:ext cx="10615497" cy="23390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分析：针对外查询表“学生”中每一条记录，检查内查询是否为空，若不为空，则输出该记录。其执行结果等价于以下语句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等价语句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姓名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成绩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&lt;60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等价语句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姓名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 (select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成绩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&lt;60)</a:t>
            </a: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嵌套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查询</a:t>
            </a:r>
            <a:endParaRPr kumimoji="0" lang="zh-CN" altLang="en-US" sz="3200" b="1" i="0" kern="1200" cap="none" spc="0" normalizeH="0" baseline="0" noProof="0" dirty="0" smtClean="0">
              <a:solidFill>
                <a:srgbClr val="2980B9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47750" y="1144199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．相关</a:t>
            </a:r>
            <a:r>
              <a:rPr lang="zh-CN" altLang="zh-CN" sz="2400" b="1" dirty="0"/>
              <a:t>子查询</a:t>
            </a:r>
          </a:p>
        </p:txBody>
      </p:sp>
      <p:sp>
        <p:nvSpPr>
          <p:cNvPr id="17" name="矩形 104458"/>
          <p:cNvSpPr/>
          <p:nvPr/>
        </p:nvSpPr>
        <p:spPr>
          <a:xfrm>
            <a:off x="1049451" y="1729531"/>
            <a:ext cx="10614653" cy="19697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[not] exists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谓词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）测试被子查询检索到的行集是否为空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31】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查询有选修成绩不及格的学生名单。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姓名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exists (select * 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成绩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&lt;60)</a:t>
            </a:r>
          </a:p>
        </p:txBody>
      </p:sp>
    </p:spTree>
    <p:extLst>
      <p:ext uri="{BB962C8B-B14F-4D97-AF65-F5344CB8AC3E}">
        <p14:creationId xmlns:p14="http://schemas.microsoft.com/office/powerpoint/2010/main" val="26060265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82" name="矩形 104458"/>
          <p:cNvSpPr/>
          <p:nvPr/>
        </p:nvSpPr>
        <p:spPr>
          <a:xfrm>
            <a:off x="1049451" y="1728480"/>
            <a:ext cx="10614653" cy="19697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[not] exists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谓词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not exists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谓词实现关系代数的差运算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】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查询没选课程号“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01”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的学生名单。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姓名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not exists (select * 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='01')</a:t>
            </a:r>
          </a:p>
        </p:txBody>
      </p:sp>
      <p:sp>
        <p:nvSpPr>
          <p:cNvPr id="4" name="矩形 3"/>
          <p:cNvSpPr/>
          <p:nvPr/>
        </p:nvSpPr>
        <p:spPr>
          <a:xfrm>
            <a:off x="1049451" y="3890076"/>
            <a:ext cx="10615497" cy="270842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等价语句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姓名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学生 </a:t>
            </a:r>
          </a:p>
          <a:p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not in (select 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选修 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where  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='01')</a:t>
            </a:r>
          </a:p>
          <a:p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等价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姓名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学生 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except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姓名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 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(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='01')</a:t>
            </a: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嵌套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查询</a:t>
            </a:r>
            <a:endParaRPr kumimoji="0" lang="zh-CN" altLang="en-US" sz="3200" b="1" i="0" kern="1200" cap="none" spc="0" normalizeH="0" baseline="0" noProof="0" dirty="0" smtClean="0">
              <a:solidFill>
                <a:srgbClr val="2980B9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47750" y="1144199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．相关</a:t>
            </a:r>
            <a:r>
              <a:rPr lang="zh-CN" altLang="zh-CN" sz="2400" b="1" dirty="0"/>
              <a:t>子查询</a:t>
            </a:r>
          </a:p>
        </p:txBody>
      </p:sp>
    </p:spTree>
    <p:extLst>
      <p:ext uri="{BB962C8B-B14F-4D97-AF65-F5344CB8AC3E}">
        <p14:creationId xmlns:p14="http://schemas.microsoft.com/office/powerpoint/2010/main" val="41695621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80" name="文本框 12"/>
          <p:cNvSpPr txBox="1"/>
          <p:nvPr/>
        </p:nvSpPr>
        <p:spPr>
          <a:xfrm>
            <a:off x="6351" y="2935817"/>
            <a:ext cx="1907116" cy="778510"/>
          </a:xfrm>
          <a:prstGeom prst="rect">
            <a:avLst/>
          </a:prstGeom>
          <a:noFill/>
          <a:ln w="9525">
            <a:noFill/>
          </a:ln>
        </p:spPr>
        <p:txBody>
          <a:bodyPr lIns="0" tIns="60957" rIns="0" bIns="60957" anchor="t">
            <a:spAutoFit/>
          </a:bodyPr>
          <a:lstStyle/>
          <a:p>
            <a:pPr algn="ctr" defTabSz="913130"/>
            <a:r>
              <a:rPr lang="zh-CN" altLang="en-US" sz="2135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主讲：叶潮流</a:t>
            </a:r>
            <a:endParaRPr lang="zh-CN" altLang="zh-CN" sz="2135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 defTabSz="913130"/>
            <a:r>
              <a:rPr lang="zh-CN" altLang="zh-CN" sz="2135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合肥学院</a:t>
            </a:r>
            <a:endParaRPr lang="zh-CN" altLang="zh-CN" sz="2135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4282" name="矩形 104458"/>
          <p:cNvSpPr/>
          <p:nvPr/>
        </p:nvSpPr>
        <p:spPr>
          <a:xfrm>
            <a:off x="1049451" y="1728000"/>
            <a:ext cx="10615497" cy="16004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[not] exists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谓词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not exists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谓词实现全称量词的查询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语言中没有全称量词∀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(for all)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，但可以用存在量词∃转换一个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全称量词。（∀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P≡</a:t>
            </a:r>
            <a:r>
              <a:rPr lang="en-US" altLang="ko-KR" sz="24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ᄀ</a:t>
            </a:r>
            <a:r>
              <a:rPr lang="ko-KR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（∃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ko-KR" sz="24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ᄀ</a:t>
            </a:r>
            <a:r>
              <a:rPr lang="en-US" altLang="zh-CN" sz="24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））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9451" y="3564202"/>
            <a:ext cx="10615497" cy="23390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33】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查询选修了所有课程的学生名单（没有一门课程是不选的）。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分析：查询这样的学生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，没有一门课程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不选修的。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姓名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not exists	/*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查询学生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x*/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(select * 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课程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not exists  	/*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不存在课程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y*/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(select * 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课程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)) /*x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不选课程*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嵌套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查询</a:t>
            </a:r>
            <a:endParaRPr kumimoji="0" lang="zh-CN" altLang="en-US" sz="3200" b="1" i="0" kern="1200" cap="none" spc="0" normalizeH="0" baseline="0" noProof="0" dirty="0" smtClean="0">
              <a:solidFill>
                <a:srgbClr val="2980B9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47750" y="1144199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．相关</a:t>
            </a:r>
            <a:r>
              <a:rPr lang="zh-CN" altLang="zh-CN" sz="2400" b="1" dirty="0"/>
              <a:t>子查询</a:t>
            </a:r>
          </a:p>
        </p:txBody>
      </p:sp>
    </p:spTree>
    <p:extLst>
      <p:ext uri="{BB962C8B-B14F-4D97-AF65-F5344CB8AC3E}">
        <p14:creationId xmlns:p14="http://schemas.microsoft.com/office/powerpoint/2010/main" val="18794058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表中数据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6479" y="1242048"/>
            <a:ext cx="515494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．“课程” 表数据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13829" y="1242048"/>
            <a:ext cx="5154942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．“教师” 表数据内容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69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97" y="1703712"/>
            <a:ext cx="4929403" cy="402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70" descr="未标题-1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722762"/>
            <a:ext cx="6304706" cy="400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46328" y="5906185"/>
            <a:ext cx="11011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</a:t>
            </a:r>
            <a:r>
              <a:rPr lang="zh-CN" altLang="zh-CN" dirty="0" smtClean="0"/>
              <a:t>图</a:t>
            </a:r>
            <a:r>
              <a:rPr lang="en-US" altLang="zh-CN" dirty="0"/>
              <a:t>6-1  </a:t>
            </a:r>
            <a:r>
              <a:rPr lang="zh-CN" altLang="zh-CN" dirty="0"/>
              <a:t>“课程”表数据</a:t>
            </a:r>
            <a:r>
              <a:rPr lang="en-US" altLang="zh-CN" dirty="0"/>
              <a:t>				</a:t>
            </a:r>
            <a:r>
              <a:rPr lang="zh-CN" altLang="zh-CN" dirty="0" smtClean="0"/>
              <a:t>图</a:t>
            </a:r>
            <a:r>
              <a:rPr lang="en-US" altLang="zh-CN" dirty="0"/>
              <a:t>6-2  </a:t>
            </a:r>
            <a:r>
              <a:rPr lang="zh-CN" altLang="zh-CN" dirty="0"/>
              <a:t>“教师”表数据</a:t>
            </a:r>
            <a:r>
              <a:rPr lang="en-US" altLang="zh-CN" dirty="0"/>
              <a:t>	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230811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80" name="文本框 12"/>
          <p:cNvSpPr txBox="1"/>
          <p:nvPr/>
        </p:nvSpPr>
        <p:spPr>
          <a:xfrm>
            <a:off x="6351" y="2935817"/>
            <a:ext cx="1907116" cy="778510"/>
          </a:xfrm>
          <a:prstGeom prst="rect">
            <a:avLst/>
          </a:prstGeom>
          <a:noFill/>
          <a:ln w="9525">
            <a:noFill/>
          </a:ln>
        </p:spPr>
        <p:txBody>
          <a:bodyPr lIns="0" tIns="60957" rIns="0" bIns="60957" anchor="t">
            <a:spAutoFit/>
          </a:bodyPr>
          <a:lstStyle/>
          <a:p>
            <a:pPr algn="ctr" defTabSz="913130"/>
            <a:r>
              <a:rPr lang="zh-CN" altLang="en-US" sz="2135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主讲：叶潮流</a:t>
            </a:r>
            <a:endParaRPr lang="zh-CN" altLang="zh-CN" sz="2135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 defTabSz="913130"/>
            <a:r>
              <a:rPr lang="zh-CN" altLang="zh-CN" sz="2135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合肥学院</a:t>
            </a:r>
            <a:endParaRPr lang="zh-CN" altLang="zh-CN" sz="2135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4282" name="矩形 104458"/>
          <p:cNvSpPr/>
          <p:nvPr/>
        </p:nvSpPr>
        <p:spPr>
          <a:xfrm>
            <a:off x="1049451" y="1728000"/>
            <a:ext cx="10614653" cy="16004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[not] exists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谓词</a:t>
            </a:r>
          </a:p>
          <a:p>
            <a:r>
              <a:rPr lang="en-US" altLang="ko-KR" sz="2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ko-KR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）用</a:t>
            </a:r>
            <a:r>
              <a:rPr lang="en-US" altLang="ko-KR" sz="2400" dirty="0">
                <a:latin typeface="Arial" panose="020B0604020202020204" pitchFamily="34" charset="0"/>
                <a:ea typeface="宋体" panose="02010600030101010101" pitchFamily="2" charset="-122"/>
              </a:rPr>
              <a:t>not exists</a:t>
            </a:r>
            <a:r>
              <a:rPr lang="ko-KR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谓词实现逻辑蕴涵运算</a:t>
            </a:r>
          </a:p>
          <a:p>
            <a:r>
              <a:rPr lang="en-US" altLang="ko-KR" sz="2400" dirty="0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ko-KR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语言中没有逻辑蕴涵运算，但可以用谓词演算转换一个逻辑蕴涵：</a:t>
            </a:r>
          </a:p>
          <a:p>
            <a:pPr algn="ctr"/>
            <a:r>
              <a:rPr lang="en-US" altLang="ko-KR" sz="2400" dirty="0">
                <a:latin typeface="Arial" panose="020B0604020202020204" pitchFamily="34" charset="0"/>
                <a:ea typeface="宋体" panose="02010600030101010101" pitchFamily="2" charset="-122"/>
              </a:rPr>
              <a:t>(∀y)</a:t>
            </a:r>
            <a:r>
              <a:rPr lang="en-US" altLang="ko-KR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p→q≡ᄀ</a:t>
            </a:r>
            <a:r>
              <a:rPr lang="en-US" altLang="ko-KR" sz="2400" dirty="0">
                <a:latin typeface="Arial" panose="020B0604020202020204" pitchFamily="34" charset="0"/>
                <a:ea typeface="宋体" panose="02010600030101010101" pitchFamily="2" charset="-122"/>
              </a:rPr>
              <a:t>(∃y(ᄀ(</a:t>
            </a:r>
            <a:r>
              <a:rPr lang="en-US" altLang="ko-KR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p→q</a:t>
            </a:r>
            <a:r>
              <a:rPr lang="en-US" altLang="ko-KR" sz="2400" dirty="0">
                <a:latin typeface="Arial" panose="020B0604020202020204" pitchFamily="34" charset="0"/>
                <a:ea typeface="宋体" panose="02010600030101010101" pitchFamily="2" charset="-122"/>
              </a:rPr>
              <a:t>))≡ᄀ(∃y(ᄀ(</a:t>
            </a:r>
            <a:r>
              <a:rPr lang="en-US" altLang="ko-KR" sz="2400" dirty="0" err="1">
                <a:latin typeface="Arial" panose="020B0604020202020204" pitchFamily="34" charset="0"/>
                <a:ea typeface="宋体" panose="02010600030101010101" pitchFamily="2" charset="-122"/>
              </a:rPr>
              <a:t>ᄀp∨q</a:t>
            </a:r>
            <a:r>
              <a:rPr lang="en-US" altLang="ko-KR" sz="2400" dirty="0">
                <a:latin typeface="Arial" panose="020B0604020202020204" pitchFamily="34" charset="0"/>
                <a:ea typeface="宋体" panose="02010600030101010101" pitchFamily="2" charset="-122"/>
              </a:rPr>
              <a:t>)))≡ᄀ(∃y(</a:t>
            </a:r>
            <a:r>
              <a:rPr lang="en-US" altLang="ko-KR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p∧ᄀq</a:t>
            </a:r>
            <a:r>
              <a:rPr lang="en-US" altLang="ko-KR" sz="2400" dirty="0">
                <a:latin typeface="Arial" panose="020B0604020202020204" pitchFamily="34" charset="0"/>
                <a:ea typeface="宋体" panose="02010600030101010101" pitchFamily="2" charset="-122"/>
              </a:rPr>
              <a:t>))</a:t>
            </a:r>
          </a:p>
        </p:txBody>
      </p:sp>
      <p:sp>
        <p:nvSpPr>
          <p:cNvPr id="4" name="矩形 3"/>
          <p:cNvSpPr/>
          <p:nvPr/>
        </p:nvSpPr>
        <p:spPr>
          <a:xfrm>
            <a:off x="1049451" y="3502349"/>
            <a:ext cx="10615497" cy="25237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34】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查询至少选修了学号为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08010101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的学生选修的全部课程的学生学号。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分析：查询这样的学生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，不存在这样的课程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，学号为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08010101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的学生选修了，而学生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没选。逻辑蕴涵表达式：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(∀y)p → q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，其中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表示学号为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08010101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的学生选修了课程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q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表示学生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选修了课程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 distinct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 where not exists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(select * 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 where b.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='08010101' and not exists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(select * from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选修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 where c.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=a.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学号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 c.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=b.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课程号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))</a:t>
            </a: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嵌套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查询</a:t>
            </a:r>
            <a:endParaRPr kumimoji="0" lang="zh-CN" altLang="en-US" sz="3200" b="1" i="0" kern="1200" cap="none" spc="0" normalizeH="0" baseline="0" noProof="0" dirty="0" smtClean="0">
              <a:solidFill>
                <a:srgbClr val="2980B9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47750" y="1144199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zh-CN" sz="2400" b="1" dirty="0" smtClean="0"/>
              <a:t>．相关</a:t>
            </a:r>
            <a:r>
              <a:rPr lang="zh-CN" altLang="zh-CN" sz="2400" b="1" dirty="0"/>
              <a:t>子查询</a:t>
            </a:r>
          </a:p>
        </p:txBody>
      </p:sp>
    </p:spTree>
    <p:extLst>
      <p:ext uri="{BB962C8B-B14F-4D97-AF65-F5344CB8AC3E}">
        <p14:creationId xmlns:p14="http://schemas.microsoft.com/office/powerpoint/2010/main" val="16761439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80" name="文本框 12"/>
          <p:cNvSpPr txBox="1"/>
          <p:nvPr/>
        </p:nvSpPr>
        <p:spPr>
          <a:xfrm>
            <a:off x="6351" y="2935817"/>
            <a:ext cx="1907116" cy="778510"/>
          </a:xfrm>
          <a:prstGeom prst="rect">
            <a:avLst/>
          </a:prstGeom>
          <a:noFill/>
          <a:ln w="9525">
            <a:noFill/>
          </a:ln>
        </p:spPr>
        <p:txBody>
          <a:bodyPr lIns="0" tIns="60957" rIns="0" bIns="60957" anchor="t">
            <a:spAutoFit/>
          </a:bodyPr>
          <a:lstStyle/>
          <a:p>
            <a:pPr algn="ctr" defTabSz="913130"/>
            <a:r>
              <a:rPr lang="zh-CN" altLang="en-US" sz="2135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主讲：叶潮流</a:t>
            </a:r>
            <a:endParaRPr lang="zh-CN" altLang="zh-CN" sz="2135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 defTabSz="913130"/>
            <a:r>
              <a:rPr lang="zh-CN" altLang="zh-CN" sz="2135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合肥学院</a:t>
            </a:r>
            <a:endParaRPr lang="zh-CN" altLang="zh-CN" sz="2135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4282" name="矩形 104458"/>
          <p:cNvSpPr/>
          <p:nvPr/>
        </p:nvSpPr>
        <p:spPr>
          <a:xfrm>
            <a:off x="1049451" y="1728000"/>
            <a:ext cx="10614653" cy="344709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21914" tIns="60957" rIns="121914" bIns="60957" anchor="ctr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 &lt;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列名列表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from &lt;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表名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1&gt; [where &lt;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条件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&gt;]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{union[all]|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except|intersect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 &lt;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列名列表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from &lt;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表名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2&gt; [where &lt;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条件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&gt;][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oder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by &lt;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列名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&gt;]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说明：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子句中列名列表的列数相同，且同名同序，数据类型兼容或一致，结果集中的列名来自第一个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子句；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）集合运算包括并（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union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）、差（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except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）和交（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intersect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），其中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union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运算可使用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关键字来保留结果集中重复的行，否则自动删除重复的行；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）若使用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order by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子句，则只能排序整个结果集，且必须放在最后；</a:t>
            </a: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集合查询</a:t>
            </a: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47750" y="1144199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．</a:t>
            </a:r>
            <a:r>
              <a:rPr lang="zh-CN" altLang="en-US" sz="2400" b="1" dirty="0" smtClean="0"/>
              <a:t>语法格式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5673440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集合查询</a:t>
            </a: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47750" y="1144199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．</a:t>
            </a:r>
            <a:r>
              <a:rPr lang="zh-CN" altLang="en-US" sz="2400" b="1" dirty="0" smtClean="0"/>
              <a:t>分类</a:t>
            </a:r>
            <a:endParaRPr lang="zh-CN" altLang="zh-CN" sz="2400" b="1" dirty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073155582"/>
              </p:ext>
            </p:extLst>
          </p:nvPr>
        </p:nvGraphicFramePr>
        <p:xfrm>
          <a:off x="1047751" y="1700808"/>
          <a:ext cx="10614830" cy="490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7313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集合查询</a:t>
            </a: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47750" y="1144199"/>
            <a:ext cx="10615295" cy="492436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121914" tIns="60957" rIns="121914" bIns="60957" numCol="1" spcCol="0" rtlCol="0" fromWordArt="0" anchor="ctr" anchorCtr="0" forceAA="0" compatLnSpc="1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．</a:t>
            </a:r>
            <a:r>
              <a:rPr lang="zh-CN" altLang="en-US" sz="2400" b="1" dirty="0" smtClean="0"/>
              <a:t>分类</a:t>
            </a:r>
            <a:endParaRPr lang="zh-CN" altLang="zh-CN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523" y="1827662"/>
            <a:ext cx="177482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49451" y="1827662"/>
            <a:ext cx="10613594" cy="13388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）并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集查询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35】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列出女学生和女教师的姓名，性别，并增加说明列“身份”。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性别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,'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 as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身份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性别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'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女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union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性别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,'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教师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 as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身份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教师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性别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'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女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9450" y="3313578"/>
            <a:ext cx="10596897" cy="133882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）差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集查询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36】 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查询出“</a:t>
            </a:r>
            <a:r>
              <a:rPr lang="en-US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130101”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号教师讲授，但“</a:t>
            </a:r>
            <a:r>
              <a:rPr lang="en-US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wp0101”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号教师未讲授的课程号。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课程号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='130101' 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except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课程号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='wp0101'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6327" y="4825877"/>
            <a:ext cx="10616717" cy="13388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）交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集查询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6-37】 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查询出“</a:t>
            </a:r>
            <a:r>
              <a:rPr lang="en-US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130101”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号教师和“</a:t>
            </a:r>
            <a:r>
              <a:rPr lang="en-US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wp0101”</a:t>
            </a:r>
            <a:r>
              <a:rPr lang="zh-CN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号教师共同讲授的课程的课程号。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课程号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='130101' 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intersect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课程号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 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where </a:t>
            </a:r>
            <a:r>
              <a:rPr lang="zh-CN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工号</a:t>
            </a:r>
            <a:r>
              <a:rPr lang="en-US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='wp0101</a:t>
            </a:r>
            <a:endParaRPr lang="zh-CN" alt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6316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2700000">
            <a:off x="-803840" y="-755763"/>
            <a:ext cx="5428563" cy="5833960"/>
          </a:xfrm>
          <a:custGeom>
            <a:avLst/>
            <a:gdLst>
              <a:gd name="connsiteX0" fmla="*/ 0 w 5428563"/>
              <a:gd name="connsiteY0" fmla="*/ 2574839 h 5504327"/>
              <a:gd name="connsiteX1" fmla="*/ 2574839 w 5428563"/>
              <a:gd name="connsiteY1" fmla="*/ 0 h 5504327"/>
              <a:gd name="connsiteX2" fmla="*/ 4511157 w 5428563"/>
              <a:gd name="connsiteY2" fmla="*/ 0 h 5504327"/>
              <a:gd name="connsiteX3" fmla="*/ 5428563 w 5428563"/>
              <a:gd name="connsiteY3" fmla="*/ 917406 h 5504327"/>
              <a:gd name="connsiteX4" fmla="*/ 5428563 w 5428563"/>
              <a:gd name="connsiteY4" fmla="*/ 4586921 h 5504327"/>
              <a:gd name="connsiteX5" fmla="*/ 4511157 w 5428563"/>
              <a:gd name="connsiteY5" fmla="*/ 5504327 h 5504327"/>
              <a:gd name="connsiteX6" fmla="*/ 2929489 w 5428563"/>
              <a:gd name="connsiteY6" fmla="*/ 5504327 h 550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8563" h="5504327">
                <a:moveTo>
                  <a:pt x="0" y="2574839"/>
                </a:moveTo>
                <a:lnTo>
                  <a:pt x="2574839" y="0"/>
                </a:lnTo>
                <a:lnTo>
                  <a:pt x="4511157" y="0"/>
                </a:lnTo>
                <a:cubicBezTo>
                  <a:pt x="5017826" y="0"/>
                  <a:pt x="5428563" y="410737"/>
                  <a:pt x="5428563" y="917406"/>
                </a:cubicBezTo>
                <a:lnTo>
                  <a:pt x="5428563" y="4586921"/>
                </a:lnTo>
                <a:cubicBezTo>
                  <a:pt x="5428563" y="5093590"/>
                  <a:pt x="5017826" y="5504327"/>
                  <a:pt x="4511157" y="5504327"/>
                </a:cubicBezTo>
                <a:lnTo>
                  <a:pt x="2929489" y="55043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81700" y="2419350"/>
            <a:ext cx="284321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 03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81700" y="32884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数据修改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cxnSp>
        <p:nvCxnSpPr>
          <p:cNvPr id="14" name="直接连接符 13"/>
          <p:cNvCxnSpPr/>
          <p:nvPr/>
        </p:nvCxnSpPr>
        <p:spPr>
          <a:xfrm>
            <a:off x="6096000" y="3235833"/>
            <a:ext cx="3135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082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数据插入</a:t>
            </a: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17779" y="1318261"/>
            <a:ext cx="10310034" cy="4538563"/>
            <a:chOff x="1088299" y="4213143"/>
            <a:chExt cx="2241974" cy="4538689"/>
          </a:xfrm>
        </p:grpSpPr>
        <p:sp>
          <p:nvSpPr>
            <p:cNvPr id="24" name="矩形 23"/>
            <p:cNvSpPr/>
            <p:nvPr/>
          </p:nvSpPr>
          <p:spPr>
            <a:xfrm>
              <a:off x="1088299" y="4658290"/>
              <a:ext cx="2166179" cy="40935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Insert [into] {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表名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[[as]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表别名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]|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视图名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[[as]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视图别名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]}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{[(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列名列表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)]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values (</a:t>
              </a:r>
              <a:r>
                <a:rPr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{default |</a:t>
              </a:r>
              <a:r>
                <a: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表达式</a:t>
              </a:r>
              <a:r>
                <a:rPr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} </a:t>
              </a:r>
              <a:r>
                <a: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[,…n])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| </a:t>
              </a:r>
              <a:r>
                <a:rPr lang="en-US" altLang="zh-CN" sz="2000" b="1" dirty="0" err="1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sql</a:t>
              </a:r>
              <a:r>
                <a:rPr lang="zh-CN" altLang="en-US" sz="2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语句</a:t>
              </a:r>
              <a:r>
                <a:rPr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| </a:t>
              </a:r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[execute] </a:t>
              </a:r>
              <a:r>
                <a:rPr lang="zh-CN" alt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存储过程名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} }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功能：向指定表中执行单行插入、批量插入或存储过程执行结果集数据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。</a:t>
              </a:r>
              <a:endPara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{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表名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[[as]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表别名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]|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视图名 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[[as]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视图别名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]}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：指明插入数据的表或视图名称；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）列名列表：指定插入数据的列名，缺省时为所有列名。如果指定了列名，则其他列名必须支持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NULL</a:t>
              </a:r>
              <a:r>
                <a:rPr lang="zh-CN" altLang="en-US" sz="200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、者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默认值或者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identity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约束；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values ({default |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表达式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} [,…n])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：</a:t>
              </a:r>
              <a:r>
                <a:rPr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单行插入数据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，数据可以是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default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、表达式。列值和列名在个数、顺序和数据类型上应保持一致，且不能违反完整性约束；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4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sql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语句：</a:t>
              </a:r>
              <a:r>
                <a:rPr lang="zh-CN" altLang="en-US" sz="2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批量插入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查询结果集到指定表指定列中；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5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[execute]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存储过程名 ：将</a:t>
              </a:r>
              <a:r>
                <a:rPr lang="zh-CN" alt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存储过程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的执行结果集</a:t>
              </a:r>
              <a:r>
                <a:rPr lang="zh-CN" alt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插入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指定表指定列中。。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88299" y="4213143"/>
              <a:ext cx="2241974" cy="4616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ea"/>
                </a:rPr>
                <a:t>1</a:t>
              </a:r>
              <a:r>
                <a:rPr lang="zh-CN" altLang="en-US" sz="20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ea"/>
                </a:rPr>
                <a:t>．语法格式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9287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6682" y="1133476"/>
            <a:ext cx="10013527" cy="14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sz="2135" dirty="0" err="1">
                <a:latin typeface="Arial" panose="020B0604020202020204" pitchFamily="34" charset="0"/>
              </a:rPr>
              <a:t>格式</a:t>
            </a:r>
            <a:r>
              <a:rPr sz="2135" dirty="0">
                <a:latin typeface="Arial" panose="020B0604020202020204" pitchFamily="34" charset="0"/>
              </a:rPr>
              <a:t>：</a:t>
            </a:r>
          </a:p>
          <a:p>
            <a:r>
              <a:rPr sz="2135" dirty="0">
                <a:latin typeface="华文宋体" panose="02010600040101010101" pitchFamily="2" charset="-122"/>
                <a:ea typeface="华文宋体" panose="02010600040101010101" pitchFamily="2" charset="-122"/>
              </a:rPr>
              <a:t>insert [into]&lt;表名|视图名&gt;[(&lt;列名1&gt;[,&lt;列名2&gt;][,…n])] values (&lt;值1&gt;[,&lt;值2&gt;][,…n</a:t>
            </a:r>
            <a:r>
              <a:rPr sz="2135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])</a:t>
            </a:r>
            <a:endParaRPr lang="en-US" sz="2135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sz="2135" dirty="0" smtClean="0">
                <a:latin typeface="Arial" panose="020B0604020202020204" pitchFamily="34" charset="0"/>
              </a:rPr>
              <a:t>说明</a:t>
            </a:r>
            <a:r>
              <a:rPr sz="2135" dirty="0">
                <a:latin typeface="Arial" panose="020B0604020202020204" pitchFamily="34" charset="0"/>
              </a:rPr>
              <a:t>：向表中插入单行数据。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1158028" y="2646961"/>
            <a:ext cx="10022840" cy="1107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buNone/>
            </a:pPr>
            <a:r>
              <a:rPr sz="2135" dirty="0">
                <a:latin typeface="Arial" panose="020B0604020202020204" pitchFamily="34" charset="0"/>
              </a:rPr>
              <a:t>【例</a:t>
            </a:r>
            <a:r>
              <a:rPr lang="en-US" sz="2135" dirty="0">
                <a:latin typeface="Arial" panose="020B0604020202020204" pitchFamily="34" charset="0"/>
              </a:rPr>
              <a:t>38</a:t>
            </a:r>
            <a:r>
              <a:rPr sz="2135" dirty="0">
                <a:latin typeface="Arial" panose="020B0604020202020204" pitchFamily="34" charset="0"/>
              </a:rPr>
              <a:t>】 向表“课程”中添加一新行，并按顺序为所有列提供列值：'12','电子商务安全技术','考查',36,2,'电子商务方向'。</a:t>
            </a:r>
          </a:p>
          <a:p>
            <a:pPr algn="l">
              <a:buNone/>
            </a:pPr>
            <a:r>
              <a:rPr sz="2135" dirty="0">
                <a:latin typeface="Arial" panose="020B0604020202020204" pitchFamily="34" charset="0"/>
              </a:rPr>
              <a:t>insert into </a:t>
            </a:r>
            <a:r>
              <a:rPr sz="2135" dirty="0" err="1">
                <a:latin typeface="Arial" panose="020B0604020202020204" pitchFamily="34" charset="0"/>
              </a:rPr>
              <a:t>课程</a:t>
            </a:r>
            <a:r>
              <a:rPr sz="2135" dirty="0">
                <a:latin typeface="Arial" panose="020B0604020202020204" pitchFamily="34" charset="0"/>
              </a:rPr>
              <a:t> values('12','电子商务安全技术','考查',36,2,'电子商务方向')</a:t>
            </a:r>
          </a:p>
        </p:txBody>
      </p:sp>
      <p:sp>
        <p:nvSpPr>
          <p:cNvPr id="26" name="文本框 1"/>
          <p:cNvSpPr txBox="1"/>
          <p:nvPr/>
        </p:nvSpPr>
        <p:spPr>
          <a:xfrm>
            <a:off x="1167342" y="3806117"/>
            <a:ext cx="10013527" cy="1107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 rtlCol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sz="2135" dirty="0">
                <a:latin typeface="Arial" panose="020B0604020202020204" pitchFamily="34" charset="0"/>
                <a:sym typeface="+mn-ea"/>
              </a:rPr>
              <a:t>【例</a:t>
            </a:r>
            <a:r>
              <a:rPr lang="en-US" sz="2135" dirty="0">
                <a:latin typeface="Arial" panose="020B0604020202020204" pitchFamily="34" charset="0"/>
                <a:sym typeface="+mn-ea"/>
              </a:rPr>
              <a:t>39</a:t>
            </a:r>
            <a:r>
              <a:rPr sz="2135" dirty="0">
                <a:latin typeface="Arial" panose="020B0604020202020204" pitchFamily="34" charset="0"/>
                <a:sym typeface="+mn-ea"/>
              </a:rPr>
              <a:t>】 向表“课程”中添加一新行，仅为部分列（课程号,课程名称,备注）提供列值'13'，'决策科学'，'信息决策方向'。</a:t>
            </a:r>
          </a:p>
          <a:p>
            <a:pPr lvl="0" algn="l"/>
            <a:r>
              <a:rPr sz="2135" dirty="0">
                <a:latin typeface="Arial" panose="020B0604020202020204" pitchFamily="34" charset="0"/>
                <a:sym typeface="+mn-ea"/>
              </a:rPr>
              <a:t>insert into </a:t>
            </a:r>
            <a:r>
              <a:rPr sz="2135" dirty="0" err="1">
                <a:latin typeface="Arial" panose="020B0604020202020204" pitchFamily="34" charset="0"/>
                <a:sym typeface="+mn-ea"/>
              </a:rPr>
              <a:t>课程</a:t>
            </a:r>
            <a:r>
              <a:rPr sz="2135" dirty="0">
                <a:latin typeface="Arial" panose="020B0604020202020204" pitchFamily="34" charset="0"/>
                <a:sym typeface="+mn-ea"/>
              </a:rPr>
              <a:t>(</a:t>
            </a:r>
            <a:r>
              <a:rPr sz="2135" dirty="0" err="1">
                <a:latin typeface="Arial" panose="020B0604020202020204" pitchFamily="34" charset="0"/>
                <a:sym typeface="+mn-ea"/>
              </a:rPr>
              <a:t>课程号,课程名称,备注</a:t>
            </a:r>
            <a:r>
              <a:rPr sz="2135" dirty="0">
                <a:latin typeface="Arial" panose="020B0604020202020204" pitchFamily="34" charset="0"/>
                <a:sym typeface="+mn-ea"/>
              </a:rPr>
              <a:t>) values ('13','决策科学','信息决策方向')</a:t>
            </a:r>
          </a:p>
        </p:txBody>
      </p:sp>
      <p:sp>
        <p:nvSpPr>
          <p:cNvPr id="27" name="文本框 5"/>
          <p:cNvSpPr txBox="1"/>
          <p:nvPr/>
        </p:nvSpPr>
        <p:spPr>
          <a:xfrm>
            <a:off x="1167342" y="4999978"/>
            <a:ext cx="10013527" cy="143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 rtlCol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sz="2135" dirty="0">
                <a:latin typeface="Arial" panose="020B0604020202020204" pitchFamily="34" charset="0"/>
                <a:sym typeface="+mn-ea"/>
              </a:rPr>
              <a:t>【例40】 向表“选修”表中添加一新行，并为列“成绩编码”提供列值。</a:t>
            </a:r>
          </a:p>
          <a:p>
            <a:pPr lvl="0"/>
            <a:r>
              <a:rPr lang="en-US" sz="2135" dirty="0">
                <a:latin typeface="Arial" panose="020B0604020202020204" pitchFamily="34" charset="0"/>
                <a:sym typeface="+mn-ea"/>
              </a:rPr>
              <a:t>set </a:t>
            </a:r>
            <a:r>
              <a:rPr lang="en-US" sz="2135" dirty="0" err="1">
                <a:latin typeface="Arial" panose="020B0604020202020204" pitchFamily="34" charset="0"/>
                <a:sym typeface="+mn-ea"/>
              </a:rPr>
              <a:t>identity_insert</a:t>
            </a:r>
            <a:r>
              <a:rPr lang="en-US" sz="2135" dirty="0"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选修 </a:t>
            </a:r>
            <a:r>
              <a:rPr lang="en-US" sz="2135" dirty="0">
                <a:latin typeface="Arial" panose="020B0604020202020204" pitchFamily="34" charset="0"/>
                <a:sym typeface="+mn-ea"/>
              </a:rPr>
              <a:t>on   --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打开</a:t>
            </a:r>
            <a:r>
              <a:rPr lang="en-US" sz="2135" dirty="0">
                <a:latin typeface="Arial" panose="020B0604020202020204" pitchFamily="34" charset="0"/>
                <a:sym typeface="+mn-ea"/>
              </a:rPr>
              <a:t>identity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属性列输入值开关</a:t>
            </a:r>
          </a:p>
          <a:p>
            <a:pPr lvl="0"/>
            <a:r>
              <a:rPr lang="en-US" sz="2135" dirty="0">
                <a:latin typeface="Arial" panose="020B0604020202020204" pitchFamily="34" charset="0"/>
                <a:sym typeface="+mn-ea"/>
              </a:rPr>
              <a:t>insert into 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选修</a:t>
            </a:r>
            <a:r>
              <a:rPr lang="en-US" altLang="zh-CN" sz="2135" dirty="0"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成绩编码</a:t>
            </a:r>
            <a:r>
              <a:rPr lang="en-US" altLang="zh-CN" sz="2135" dirty="0">
                <a:latin typeface="Arial" panose="020B0604020202020204" pitchFamily="34" charset="0"/>
                <a:sym typeface="+mn-ea"/>
              </a:rPr>
              <a:t>,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学号</a:t>
            </a:r>
            <a:r>
              <a:rPr lang="en-US" altLang="zh-CN" sz="2135" dirty="0">
                <a:latin typeface="Arial" panose="020B0604020202020204" pitchFamily="34" charset="0"/>
                <a:sym typeface="+mn-ea"/>
              </a:rPr>
              <a:t>,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课程号</a:t>
            </a:r>
            <a:r>
              <a:rPr lang="en-US" altLang="zh-CN" sz="2135" dirty="0">
                <a:latin typeface="Arial" panose="020B0604020202020204" pitchFamily="34" charset="0"/>
                <a:sym typeface="+mn-ea"/>
              </a:rPr>
              <a:t>,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成绩</a:t>
            </a:r>
            <a:r>
              <a:rPr lang="en-US" altLang="zh-CN" sz="2135" dirty="0">
                <a:latin typeface="Arial" panose="020B0604020202020204" pitchFamily="34" charset="0"/>
                <a:sym typeface="+mn-ea"/>
              </a:rPr>
              <a:t>)</a:t>
            </a:r>
            <a:r>
              <a:rPr lang="en-US" sz="2135" dirty="0">
                <a:latin typeface="Arial" panose="020B0604020202020204" pitchFamily="34" charset="0"/>
                <a:sym typeface="+mn-ea"/>
              </a:rPr>
              <a:t>values(16,'19020103','02',90)</a:t>
            </a:r>
          </a:p>
          <a:p>
            <a:pPr lvl="0"/>
            <a:r>
              <a:rPr lang="en-US" sz="2135" dirty="0">
                <a:latin typeface="Arial" panose="020B0604020202020204" pitchFamily="34" charset="0"/>
                <a:sym typeface="+mn-ea"/>
              </a:rPr>
              <a:t>set </a:t>
            </a:r>
            <a:r>
              <a:rPr lang="en-US" sz="2135" dirty="0" err="1">
                <a:latin typeface="Arial" panose="020B0604020202020204" pitchFamily="34" charset="0"/>
                <a:sym typeface="+mn-ea"/>
              </a:rPr>
              <a:t>identity_insert</a:t>
            </a:r>
            <a:r>
              <a:rPr lang="en-US" sz="2135" dirty="0"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选修 </a:t>
            </a:r>
            <a:r>
              <a:rPr lang="en-US" sz="2135" dirty="0">
                <a:latin typeface="Arial" panose="020B0604020202020204" pitchFamily="34" charset="0"/>
                <a:sym typeface="+mn-ea"/>
              </a:rPr>
              <a:t>off   --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关闭</a:t>
            </a:r>
            <a:r>
              <a:rPr lang="en-US" sz="2135" dirty="0">
                <a:latin typeface="Arial" panose="020B0604020202020204" pitchFamily="34" charset="0"/>
                <a:sym typeface="+mn-ea"/>
              </a:rPr>
              <a:t>identity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属性列输入值开关</a:t>
            </a:r>
          </a:p>
        </p:txBody>
      </p:sp>
      <p:sp>
        <p:nvSpPr>
          <p:cNvPr id="21" name="文本框 29"/>
          <p:cNvSpPr txBox="1"/>
          <p:nvPr/>
        </p:nvSpPr>
        <p:spPr>
          <a:xfrm>
            <a:off x="1403349" y="366923"/>
            <a:ext cx="388439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数据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插入</a:t>
            </a:r>
            <a:r>
              <a:rPr lang="en-US" altLang="zh-CN" sz="32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200" b="1" dirty="0" smtClean="0">
                <a:solidFill>
                  <a:srgbClr val="48D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单行插入</a:t>
            </a:r>
            <a:endParaRPr lang="zh-CN" altLang="en-US" sz="3200" b="1" dirty="0">
              <a:solidFill>
                <a:srgbClr val="48D2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2097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FFFF"/>
                </a:solidFill>
              </a:rPr>
              <a:t>01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6682" y="1133476"/>
            <a:ext cx="10013527" cy="1108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格式：</a:t>
            </a:r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insert [into]&lt;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目标表名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|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目标视图名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&gt;[(&lt;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列名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1&gt;[,&lt;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列名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2&gt;][,…</a:t>
            </a:r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n])] </a:t>
            </a:r>
          </a:p>
          <a:p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  select &lt;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列名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1&gt;[,&lt;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列名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2&gt;][,…</a:t>
            </a:r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n] from &lt;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源表名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|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源视图名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&gt; [</a:t>
            </a:r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where&lt;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查询条件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&gt;]</a:t>
            </a:r>
          </a:p>
          <a:p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说明：将子查询结果集追加到目标表或目标视图的尾部；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1158028" y="2318021"/>
            <a:ext cx="10022840" cy="1765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【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41】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向“选修”表中添加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信管（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）班的学生学号和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课程号，成绩为空。</a:t>
            </a:r>
          </a:p>
          <a:p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use </a:t>
            </a:r>
            <a:r>
              <a:rPr lang="en-US" sz="2135" dirty="0" err="1">
                <a:solidFill>
                  <a:srgbClr val="000000"/>
                </a:solidFill>
                <a:latin typeface="Arial" panose="020B0604020202020204" pitchFamily="34" charset="0"/>
              </a:rPr>
              <a:t>jxgl</a:t>
            </a:r>
            <a:endParaRPr lang="en-US" sz="2135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insert into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选修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学号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课程号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成绩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select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学号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,'01',</a:t>
            </a:r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null from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学生 </a:t>
            </a:r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where left(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学号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,6) = </a:t>
            </a:r>
          </a:p>
          <a:p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  (</a:t>
            </a:r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select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班级号 </a:t>
            </a:r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from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班级 </a:t>
            </a:r>
            <a:r>
              <a:rPr 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班级名称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='20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信管（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</a:rPr>
              <a:t>）班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</a:rPr>
              <a:t>')</a:t>
            </a:r>
          </a:p>
        </p:txBody>
      </p:sp>
      <p:sp>
        <p:nvSpPr>
          <p:cNvPr id="21" name="文本框 29"/>
          <p:cNvSpPr txBox="1"/>
          <p:nvPr/>
        </p:nvSpPr>
        <p:spPr>
          <a:xfrm>
            <a:off x="1403349" y="366923"/>
            <a:ext cx="388439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</a:rPr>
              <a:t>数据</a:t>
            </a:r>
            <a:r>
              <a:rPr lang="zh-CN" altLang="en-US" sz="3200" b="1" dirty="0" smtClean="0">
                <a:solidFill>
                  <a:srgbClr val="2980B9"/>
                </a:solidFill>
              </a:rPr>
              <a:t>插入</a:t>
            </a:r>
            <a:r>
              <a:rPr lang="en-US" altLang="zh-CN" sz="3200" dirty="0" smtClean="0">
                <a:solidFill>
                  <a:srgbClr val="FF6600"/>
                </a:solidFill>
                <a:ea typeface="隶书" panose="02010509060101010101" pitchFamily="49" charset="-122"/>
              </a:rPr>
              <a:t>—</a:t>
            </a:r>
            <a:r>
              <a:rPr lang="zh-CN" altLang="en-US" sz="3200" b="1" dirty="0">
                <a:solidFill>
                  <a:srgbClr val="48D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批量插入</a:t>
            </a:r>
          </a:p>
        </p:txBody>
      </p:sp>
    </p:spTree>
    <p:extLst>
      <p:ext uri="{BB962C8B-B14F-4D97-AF65-F5344CB8AC3E}">
        <p14:creationId xmlns:p14="http://schemas.microsoft.com/office/powerpoint/2010/main" val="10914273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6682" y="1133476"/>
            <a:ext cx="10013527" cy="1108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135" dirty="0">
                <a:latin typeface="Arial" panose="020B0604020202020204" pitchFamily="34" charset="0"/>
              </a:rPr>
              <a:t>格式：</a:t>
            </a:r>
            <a:r>
              <a:rPr lang="en-US" sz="2135" dirty="0">
                <a:latin typeface="Arial" panose="020B0604020202020204" pitchFamily="34" charset="0"/>
              </a:rPr>
              <a:t>insert [into]&lt;</a:t>
            </a:r>
            <a:r>
              <a:rPr lang="zh-CN" altLang="en-US" sz="2135" dirty="0">
                <a:latin typeface="Arial" panose="020B0604020202020204" pitchFamily="34" charset="0"/>
              </a:rPr>
              <a:t>目标表名</a:t>
            </a:r>
            <a:r>
              <a:rPr lang="en-US" altLang="zh-CN" sz="2135" dirty="0">
                <a:latin typeface="Arial" panose="020B0604020202020204" pitchFamily="34" charset="0"/>
              </a:rPr>
              <a:t>|</a:t>
            </a:r>
            <a:r>
              <a:rPr lang="zh-CN" altLang="en-US" sz="2135" dirty="0">
                <a:latin typeface="Arial" panose="020B0604020202020204" pitchFamily="34" charset="0"/>
              </a:rPr>
              <a:t>目标视图名</a:t>
            </a:r>
            <a:r>
              <a:rPr lang="en-US" altLang="zh-CN" sz="2135" dirty="0">
                <a:latin typeface="Arial" panose="020B0604020202020204" pitchFamily="34" charset="0"/>
              </a:rPr>
              <a:t>&gt;[(&lt;</a:t>
            </a:r>
            <a:r>
              <a:rPr lang="zh-CN" altLang="en-US" sz="2135" dirty="0">
                <a:latin typeface="Arial" panose="020B0604020202020204" pitchFamily="34" charset="0"/>
              </a:rPr>
              <a:t>列名</a:t>
            </a:r>
            <a:r>
              <a:rPr lang="en-US" altLang="zh-CN" sz="2135" dirty="0">
                <a:latin typeface="Arial" panose="020B0604020202020204" pitchFamily="34" charset="0"/>
              </a:rPr>
              <a:t>1&gt;[,&lt;</a:t>
            </a:r>
            <a:r>
              <a:rPr lang="zh-CN" altLang="en-US" sz="2135" dirty="0">
                <a:latin typeface="Arial" panose="020B0604020202020204" pitchFamily="34" charset="0"/>
              </a:rPr>
              <a:t>列名</a:t>
            </a:r>
            <a:r>
              <a:rPr lang="en-US" altLang="zh-CN" sz="2135" dirty="0">
                <a:latin typeface="Arial" panose="020B0604020202020204" pitchFamily="34" charset="0"/>
              </a:rPr>
              <a:t>2&gt;][,…</a:t>
            </a:r>
            <a:r>
              <a:rPr lang="en-US" sz="2135" dirty="0">
                <a:latin typeface="Arial" panose="020B0604020202020204" pitchFamily="34" charset="0"/>
              </a:rPr>
              <a:t>n])] </a:t>
            </a:r>
          </a:p>
          <a:p>
            <a:r>
              <a:rPr lang="en-US" sz="2135" dirty="0">
                <a:latin typeface="Arial" panose="020B0604020202020204" pitchFamily="34" charset="0"/>
              </a:rPr>
              <a:t>  select &lt;</a:t>
            </a:r>
            <a:r>
              <a:rPr lang="zh-CN" altLang="en-US" sz="2135" dirty="0">
                <a:latin typeface="Arial" panose="020B0604020202020204" pitchFamily="34" charset="0"/>
              </a:rPr>
              <a:t>列名</a:t>
            </a:r>
            <a:r>
              <a:rPr lang="en-US" altLang="zh-CN" sz="2135" dirty="0">
                <a:latin typeface="Arial" panose="020B0604020202020204" pitchFamily="34" charset="0"/>
              </a:rPr>
              <a:t>1&gt;[,&lt;</a:t>
            </a:r>
            <a:r>
              <a:rPr lang="zh-CN" altLang="en-US" sz="2135" dirty="0">
                <a:latin typeface="Arial" panose="020B0604020202020204" pitchFamily="34" charset="0"/>
              </a:rPr>
              <a:t>列名</a:t>
            </a:r>
            <a:r>
              <a:rPr lang="en-US" altLang="zh-CN" sz="2135" dirty="0">
                <a:latin typeface="Arial" panose="020B0604020202020204" pitchFamily="34" charset="0"/>
              </a:rPr>
              <a:t>2&gt;][,…</a:t>
            </a:r>
            <a:r>
              <a:rPr lang="en-US" sz="2135" dirty="0">
                <a:latin typeface="Arial" panose="020B0604020202020204" pitchFamily="34" charset="0"/>
              </a:rPr>
              <a:t>n] from &lt;</a:t>
            </a:r>
            <a:r>
              <a:rPr lang="zh-CN" altLang="en-US" sz="2135" dirty="0">
                <a:latin typeface="Arial" panose="020B0604020202020204" pitchFamily="34" charset="0"/>
              </a:rPr>
              <a:t>源表名</a:t>
            </a:r>
            <a:r>
              <a:rPr lang="en-US" altLang="zh-CN" sz="2135" dirty="0">
                <a:latin typeface="Arial" panose="020B0604020202020204" pitchFamily="34" charset="0"/>
              </a:rPr>
              <a:t>|</a:t>
            </a:r>
            <a:r>
              <a:rPr lang="zh-CN" altLang="en-US" sz="2135" dirty="0">
                <a:latin typeface="Arial" panose="020B0604020202020204" pitchFamily="34" charset="0"/>
              </a:rPr>
              <a:t>源视图名</a:t>
            </a:r>
            <a:r>
              <a:rPr lang="en-US" altLang="zh-CN" sz="2135" dirty="0">
                <a:latin typeface="Arial" panose="020B0604020202020204" pitchFamily="34" charset="0"/>
              </a:rPr>
              <a:t>&gt; [</a:t>
            </a:r>
            <a:r>
              <a:rPr lang="en-US" sz="2135" dirty="0">
                <a:latin typeface="Arial" panose="020B0604020202020204" pitchFamily="34" charset="0"/>
              </a:rPr>
              <a:t>where&lt;</a:t>
            </a:r>
            <a:r>
              <a:rPr lang="zh-CN" altLang="en-US" sz="2135" dirty="0">
                <a:latin typeface="Arial" panose="020B0604020202020204" pitchFamily="34" charset="0"/>
              </a:rPr>
              <a:t>查询条件</a:t>
            </a:r>
            <a:r>
              <a:rPr lang="en-US" altLang="zh-CN" sz="2135" dirty="0">
                <a:latin typeface="Arial" panose="020B0604020202020204" pitchFamily="34" charset="0"/>
              </a:rPr>
              <a:t>&gt;]</a:t>
            </a:r>
          </a:p>
          <a:p>
            <a:r>
              <a:rPr lang="zh-CN" altLang="en-US" sz="2135" dirty="0">
                <a:latin typeface="Arial" panose="020B0604020202020204" pitchFamily="34" charset="0"/>
              </a:rPr>
              <a:t>说明：将子查询结果集追加到目标表或目标视图的尾部；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1158028" y="2318021"/>
            <a:ext cx="10022840" cy="2422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【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例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42】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将“选修”表成绩不及格的同学添加到“重修”表中。</a:t>
            </a:r>
          </a:p>
          <a:p>
            <a:pPr lvl="0"/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use jxgl</a:t>
            </a:r>
          </a:p>
          <a:p>
            <a:pPr lvl="0"/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create table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重修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(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学号 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char(8),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课程号 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char(2),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成绩 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tinyint)</a:t>
            </a:r>
          </a:p>
          <a:p>
            <a:pPr lvl="0"/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go</a:t>
            </a:r>
          </a:p>
          <a:p>
            <a:pPr lvl="0"/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create proc retake as select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学号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,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课程号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,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成绩 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from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选修 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where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成绩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&lt;60</a:t>
            </a:r>
          </a:p>
          <a:p>
            <a:pPr lvl="0"/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go</a:t>
            </a:r>
          </a:p>
          <a:p>
            <a:pPr lvl="0"/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insert into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重修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(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学号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,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课程号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, 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成绩 </a:t>
            </a:r>
            <a:r>
              <a:rPr lang="en-US" altLang="zh-CN" sz="2135" dirty="0">
                <a:solidFill>
                  <a:srgbClr val="000000"/>
                </a:solidFill>
                <a:latin typeface="Arial" panose="020B0604020202020204" pitchFamily="34" charset="0"/>
                <a:ea typeface="微软雅黑"/>
                <a:sym typeface="+mn-ea"/>
              </a:rPr>
              <a:t>) execute retake</a:t>
            </a:r>
          </a:p>
        </p:txBody>
      </p:sp>
      <p:sp>
        <p:nvSpPr>
          <p:cNvPr id="21" name="文本框 29"/>
          <p:cNvSpPr txBox="1"/>
          <p:nvPr/>
        </p:nvSpPr>
        <p:spPr>
          <a:xfrm>
            <a:off x="1403349" y="366923"/>
            <a:ext cx="47083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数据</a:t>
            </a: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插入</a:t>
            </a:r>
            <a:r>
              <a:rPr lang="en-US" altLang="zh-CN" sz="3200" dirty="0" smtClean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200" b="1" dirty="0" smtClean="0">
                <a:solidFill>
                  <a:srgbClr val="48D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存储过程插入</a:t>
            </a:r>
            <a:endParaRPr lang="zh-CN" altLang="en-US" sz="3200" b="1" dirty="0">
              <a:solidFill>
                <a:srgbClr val="48D2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3883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数据更新</a:t>
            </a:r>
            <a:endParaRPr lang="zh-CN" altLang="en-US" sz="3200" b="1" dirty="0">
              <a:solidFill>
                <a:srgbClr val="2980B9"/>
              </a:solidFill>
              <a:ea typeface="微软雅黑" panose="020B0503020204020204" charset="-122"/>
            </a:endParaRP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17779" y="1318261"/>
            <a:ext cx="10310034" cy="2999680"/>
            <a:chOff x="1088299" y="4213143"/>
            <a:chExt cx="2241974" cy="2999763"/>
          </a:xfrm>
        </p:grpSpPr>
        <p:sp>
          <p:nvSpPr>
            <p:cNvPr id="24" name="矩形 23"/>
            <p:cNvSpPr/>
            <p:nvPr/>
          </p:nvSpPr>
          <p:spPr>
            <a:xfrm>
              <a:off x="1088299" y="4658290"/>
              <a:ext cx="2166179" cy="25546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update 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&gt; set 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列名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1&gt;=&lt;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表达式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1&gt;[,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列名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2&gt;=&lt;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表达式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2&gt;[,…n]] [where 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条件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&gt;]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update 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&gt;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：指定更新数据的表名；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set 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列名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1&gt;=&lt;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表达式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1&gt;[,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列名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2&gt;=&lt;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表达式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2&gt;[,…n]] 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：指定用表达式的值替换指定列名的值，表达式可以是常量、变量、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default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NULL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或返回单个值的子查询；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3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where 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条件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&gt;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：设置更新记录的条件表达式，省略时更新表中所有记录；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4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）更新列数据时不能违反完整性约束和规则。 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88299" y="4213143"/>
              <a:ext cx="2241974" cy="4616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ea"/>
                </a:rPr>
                <a:t>语法</a:t>
              </a:r>
              <a:r>
                <a:rPr lang="zh-CN" altLang="en-US" sz="20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ea"/>
                </a:rPr>
                <a:t>格式</a:t>
              </a:r>
            </a:p>
          </p:txBody>
        </p:sp>
      </p:grpSp>
      <p:sp>
        <p:nvSpPr>
          <p:cNvPr id="23" name="文本框 1"/>
          <p:cNvSpPr txBox="1"/>
          <p:nvPr/>
        </p:nvSpPr>
        <p:spPr>
          <a:xfrm>
            <a:off x="1235332" y="4726517"/>
            <a:ext cx="9975427" cy="1436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 rtlCol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sz="2135" dirty="0">
                <a:latin typeface="Arial" panose="020B0604020202020204" pitchFamily="34" charset="0"/>
                <a:sym typeface="+mn-ea"/>
              </a:rPr>
              <a:t>【例</a:t>
            </a:r>
            <a:r>
              <a:rPr lang="en-US" altLang="zh-CN" sz="2135" dirty="0">
                <a:latin typeface="Arial" panose="020B0604020202020204" pitchFamily="34" charset="0"/>
                <a:sym typeface="+mn-ea"/>
              </a:rPr>
              <a:t>43</a:t>
            </a:r>
            <a:r>
              <a:rPr sz="2135" dirty="0">
                <a:latin typeface="Arial" panose="020B0604020202020204" pitchFamily="34" charset="0"/>
                <a:sym typeface="+mn-ea"/>
              </a:rPr>
              <a:t>】 </a:t>
            </a:r>
            <a:r>
              <a:rPr sz="2135" dirty="0" err="1">
                <a:latin typeface="Arial" panose="020B0604020202020204" pitchFamily="34" charset="0"/>
                <a:sym typeface="+mn-ea"/>
              </a:rPr>
              <a:t>更新“授课”表中评价内容为“真实评价是我们改进的基础</a:t>
            </a:r>
            <a:r>
              <a:rPr sz="2135" dirty="0">
                <a:latin typeface="Arial" panose="020B0604020202020204" pitchFamily="34" charset="0"/>
                <a:sym typeface="+mn-ea"/>
              </a:rPr>
              <a:t>”。</a:t>
            </a:r>
          </a:p>
          <a:p>
            <a:pPr lvl="0" algn="l"/>
            <a:r>
              <a:rPr sz="2135" dirty="0">
                <a:latin typeface="Arial" panose="020B0604020202020204" pitchFamily="34" charset="0"/>
                <a:sym typeface="+mn-ea"/>
              </a:rPr>
              <a:t>use </a:t>
            </a:r>
            <a:r>
              <a:rPr sz="2135" dirty="0" err="1">
                <a:latin typeface="Arial" panose="020B0604020202020204" pitchFamily="34" charset="0"/>
                <a:sym typeface="+mn-ea"/>
              </a:rPr>
              <a:t>jxgl</a:t>
            </a:r>
            <a:endParaRPr sz="2135" dirty="0">
              <a:latin typeface="Arial" panose="020B0604020202020204" pitchFamily="34" charset="0"/>
              <a:sym typeface="+mn-ea"/>
            </a:endParaRPr>
          </a:p>
          <a:p>
            <a:pPr lvl="0" algn="l"/>
            <a:r>
              <a:rPr sz="2135" dirty="0">
                <a:latin typeface="Arial" panose="020B0604020202020204" pitchFamily="34" charset="0"/>
                <a:sym typeface="+mn-ea"/>
              </a:rPr>
              <a:t>go</a:t>
            </a:r>
          </a:p>
          <a:p>
            <a:pPr lvl="0" algn="l"/>
            <a:r>
              <a:rPr sz="2135" dirty="0">
                <a:latin typeface="Arial" panose="020B0604020202020204" pitchFamily="34" charset="0"/>
                <a:sym typeface="+mn-ea"/>
              </a:rPr>
              <a:t>update </a:t>
            </a:r>
            <a:r>
              <a:rPr sz="2135" dirty="0" err="1">
                <a:latin typeface="Arial" panose="020B0604020202020204" pitchFamily="34" charset="0"/>
                <a:sym typeface="+mn-ea"/>
              </a:rPr>
              <a:t>授课</a:t>
            </a:r>
            <a:r>
              <a:rPr sz="2135" dirty="0">
                <a:latin typeface="Arial" panose="020B0604020202020204" pitchFamily="34" charset="0"/>
                <a:sym typeface="+mn-ea"/>
              </a:rPr>
              <a:t> set </a:t>
            </a:r>
            <a:r>
              <a:rPr sz="2135" dirty="0" err="1">
                <a:latin typeface="Arial" panose="020B0604020202020204" pitchFamily="34" charset="0"/>
                <a:sym typeface="+mn-ea"/>
              </a:rPr>
              <a:t>评价</a:t>
            </a:r>
            <a:r>
              <a:rPr sz="2135" dirty="0">
                <a:latin typeface="Arial" panose="020B0604020202020204" pitchFamily="34" charset="0"/>
                <a:sym typeface="+mn-ea"/>
              </a:rPr>
              <a:t>='</a:t>
            </a:r>
            <a:r>
              <a:rPr sz="2135" dirty="0" err="1">
                <a:latin typeface="Arial" panose="020B0604020202020204" pitchFamily="34" charset="0"/>
                <a:sym typeface="+mn-ea"/>
              </a:rPr>
              <a:t>真实评价是我们改进的基础</a:t>
            </a:r>
            <a:r>
              <a:rPr sz="2135" dirty="0">
                <a:latin typeface="Arial" panose="020B0604020202020204" pitchFamily="34" charset="0"/>
                <a:sym typeface="+mn-ea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0092215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表中数据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6479" y="1222998"/>
            <a:ext cx="515494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．“选修” 表数据内容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13829" y="1242048"/>
            <a:ext cx="515494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．“授课” 表数据内容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93" y="1652859"/>
            <a:ext cx="3326357" cy="429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72" descr="未标题-4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46" y="1671909"/>
            <a:ext cx="3633822" cy="427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85596" y="6007988"/>
            <a:ext cx="9021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图</a:t>
            </a:r>
            <a:r>
              <a:rPr lang="en-US" altLang="zh-CN" dirty="0"/>
              <a:t>6-3  </a:t>
            </a:r>
            <a:r>
              <a:rPr lang="zh-CN" altLang="zh-CN" dirty="0"/>
              <a:t>“选修”表数据</a:t>
            </a:r>
            <a:r>
              <a:rPr lang="en-US" altLang="zh-CN" dirty="0"/>
              <a:t>				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图</a:t>
            </a:r>
            <a:r>
              <a:rPr lang="en-US" altLang="zh-CN" dirty="0"/>
              <a:t>6-4  </a:t>
            </a:r>
            <a:r>
              <a:rPr lang="zh-CN" altLang="zh-CN" dirty="0"/>
              <a:t>“授课”表</a:t>
            </a:r>
            <a:r>
              <a:rPr lang="zh-CN" altLang="zh-CN" dirty="0" smtClean="0"/>
              <a:t>数据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478268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数据删除</a:t>
            </a:r>
            <a:endParaRPr lang="zh-CN" altLang="en-US" sz="3200" b="1" dirty="0">
              <a:solidFill>
                <a:srgbClr val="2980B9"/>
              </a:solidFill>
              <a:ea typeface="微软雅黑" panose="020B0503020204020204" charset="-122"/>
            </a:endParaRP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17779" y="1318261"/>
            <a:ext cx="10310034" cy="1768574"/>
            <a:chOff x="1088299" y="4213143"/>
            <a:chExt cx="2241974" cy="1768623"/>
          </a:xfrm>
        </p:grpSpPr>
        <p:sp>
          <p:nvSpPr>
            <p:cNvPr id="24" name="矩形 23"/>
            <p:cNvSpPr/>
            <p:nvPr/>
          </p:nvSpPr>
          <p:spPr>
            <a:xfrm>
              <a:off x="1088299" y="4658290"/>
              <a:ext cx="2166179" cy="13234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格式：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delete [from] 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&gt; [where 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条件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&gt; ]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说明：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[from] 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表名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&gt;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：指定删除记录的表名；</a:t>
              </a: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）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where &lt;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条件</a:t>
              </a:r>
              <a:r>
                <a:rPr lang="en-US" altLang="zh-CN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&gt;</a:t>
              </a:r>
              <a:r>
                <a:rPr lang="zh-CN" altLang="en-US" sz="2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：设置删除表中记录的条件表达式，省略时表示删除表中所有记录；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88299" y="4213143"/>
              <a:ext cx="2241974" cy="4303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ea"/>
                </a:rPr>
                <a:t>语法</a:t>
              </a:r>
              <a:r>
                <a:rPr lang="zh-CN" altLang="en-US" sz="20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ea"/>
                </a:rPr>
                <a:t>格式</a:t>
              </a:r>
            </a:p>
          </p:txBody>
        </p:sp>
      </p:grpSp>
      <p:sp>
        <p:nvSpPr>
          <p:cNvPr id="23" name="文本框 1"/>
          <p:cNvSpPr txBox="1"/>
          <p:nvPr/>
        </p:nvSpPr>
        <p:spPr>
          <a:xfrm>
            <a:off x="1235332" y="3297767"/>
            <a:ext cx="9975427" cy="1108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 rtlCol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2135" dirty="0">
                <a:latin typeface="Arial" panose="020B0604020202020204" pitchFamily="34" charset="0"/>
                <a:sym typeface="+mn-ea"/>
              </a:rPr>
              <a:t>【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例</a:t>
            </a:r>
            <a:r>
              <a:rPr lang="en-US" altLang="zh-CN" sz="2135" dirty="0">
                <a:latin typeface="Arial" panose="020B0604020202020204" pitchFamily="34" charset="0"/>
                <a:sym typeface="+mn-ea"/>
              </a:rPr>
              <a:t>44】 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删除“学生”表中籍贯是安徽的同学。</a:t>
            </a:r>
          </a:p>
          <a:p>
            <a:pPr lvl="0"/>
            <a:r>
              <a:rPr lang="en-US" sz="2135" dirty="0">
                <a:latin typeface="Arial" panose="020B0604020202020204" pitchFamily="34" charset="0"/>
                <a:sym typeface="+mn-ea"/>
              </a:rPr>
              <a:t>use </a:t>
            </a:r>
            <a:r>
              <a:rPr lang="en-US" sz="2135" dirty="0" err="1">
                <a:latin typeface="Arial" panose="020B0604020202020204" pitchFamily="34" charset="0"/>
                <a:sym typeface="+mn-ea"/>
              </a:rPr>
              <a:t>jxgl</a:t>
            </a:r>
            <a:endParaRPr lang="en-US" sz="2135" dirty="0">
              <a:latin typeface="Arial" panose="020B0604020202020204" pitchFamily="34" charset="0"/>
              <a:sym typeface="+mn-ea"/>
            </a:endParaRPr>
          </a:p>
          <a:p>
            <a:pPr lvl="0"/>
            <a:r>
              <a:rPr lang="en-US" sz="2135" dirty="0">
                <a:latin typeface="Arial" panose="020B0604020202020204" pitchFamily="34" charset="0"/>
                <a:sym typeface="+mn-ea"/>
              </a:rPr>
              <a:t>delete from 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学生 </a:t>
            </a:r>
            <a:r>
              <a:rPr lang="en-US" sz="2135" dirty="0">
                <a:latin typeface="Arial" panose="020B0604020202020204" pitchFamily="34" charset="0"/>
                <a:sym typeface="+mn-ea"/>
              </a:rPr>
              <a:t>where 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籍贯</a:t>
            </a:r>
            <a:r>
              <a:rPr lang="en-US" altLang="zh-CN" sz="2135" dirty="0">
                <a:latin typeface="Arial" panose="020B0604020202020204" pitchFamily="34" charset="0"/>
                <a:sym typeface="+mn-ea"/>
              </a:rPr>
              <a:t>='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安徽</a:t>
            </a:r>
            <a:r>
              <a:rPr lang="en-US" altLang="zh-CN" sz="2135" dirty="0">
                <a:latin typeface="Arial" panose="020B0604020202020204" pitchFamily="34" charset="0"/>
                <a:sym typeface="+mn-ea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811546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4"/>
          <p:cNvSpPr/>
          <p:nvPr/>
        </p:nvSpPr>
        <p:spPr>
          <a:xfrm>
            <a:off x="0" y="-244792"/>
            <a:ext cx="36957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914" tIns="60957" rIns="121914" bIns="60957" anchor="ctr">
            <a:spAutoFit/>
          </a:bodyPr>
          <a:lstStyle/>
          <a:p>
            <a:pPr defTabSz="913130"/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: 圆角 27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9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清空表内容</a:t>
            </a:r>
          </a:p>
        </p:txBody>
      </p:sp>
      <p:sp>
        <p:nvSpPr>
          <p:cNvPr id="18" name="文本框 30"/>
          <p:cNvSpPr txBox="1"/>
          <p:nvPr/>
        </p:nvSpPr>
        <p:spPr>
          <a:xfrm>
            <a:off x="521742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04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任意多边形: 形状 31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任意多边形: 形状 32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33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1235332" y="3297767"/>
            <a:ext cx="9975427" cy="780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4" tIns="60957" rIns="121914" bIns="60957" rtlCol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2135" dirty="0">
                <a:latin typeface="Arial" panose="020B0604020202020204" pitchFamily="34" charset="0"/>
                <a:sym typeface="+mn-ea"/>
              </a:rPr>
              <a:t>格式：</a:t>
            </a:r>
            <a:r>
              <a:rPr lang="en-US" altLang="zh-CN" sz="2135" dirty="0">
                <a:latin typeface="Arial" panose="020B0604020202020204" pitchFamily="34" charset="0"/>
                <a:sym typeface="+mn-ea"/>
              </a:rPr>
              <a:t>truncate table &lt;</a:t>
            </a:r>
            <a:r>
              <a:rPr lang="zh-CN" altLang="en-US" sz="2135" dirty="0">
                <a:latin typeface="Arial" panose="020B0604020202020204" pitchFamily="34" charset="0"/>
                <a:sym typeface="+mn-ea"/>
              </a:rPr>
              <a:t>表名</a:t>
            </a:r>
            <a:r>
              <a:rPr lang="en-US" altLang="zh-CN" sz="2135" dirty="0">
                <a:latin typeface="Arial" panose="020B0604020202020204" pitchFamily="34" charset="0"/>
                <a:sym typeface="+mn-ea"/>
              </a:rPr>
              <a:t>&gt;</a:t>
            </a:r>
          </a:p>
          <a:p>
            <a:pPr lvl="0"/>
            <a:r>
              <a:rPr lang="zh-CN" altLang="en-US" sz="2135" dirty="0">
                <a:latin typeface="Arial" panose="020B0604020202020204" pitchFamily="34" charset="0"/>
                <a:sym typeface="+mn-ea"/>
              </a:rPr>
              <a:t>说明：清空指定表的数据内容。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5620" y="1294242"/>
            <a:ext cx="9975851" cy="1597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lIns="121914" tIns="60957" rIns="121914" bIns="6095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dirty="0">
                <a:latin typeface="Arial" panose="020B0604020202020204" pitchFamily="34" charset="0"/>
              </a:rPr>
              <a:t>SQL</a:t>
            </a:r>
            <a:r>
              <a:rPr lang="zh-CN" altLang="en-US" sz="2400" dirty="0">
                <a:latin typeface="Arial" panose="020B0604020202020204" pitchFamily="34" charset="0"/>
              </a:rPr>
              <a:t>语言提供了</a:t>
            </a:r>
            <a:r>
              <a:rPr lang="en-US" altLang="zh-CN" sz="2400" dirty="0">
                <a:latin typeface="Arial" panose="020B0604020202020204" pitchFamily="34" charset="0"/>
              </a:rPr>
              <a:t>truncate table</a:t>
            </a:r>
            <a:r>
              <a:rPr lang="zh-CN" altLang="en-US" sz="2400" dirty="0">
                <a:latin typeface="Arial" panose="020B0604020202020204" pitchFamily="34" charset="0"/>
              </a:rPr>
              <a:t>命令删除表中所有数据，类似于不带</a:t>
            </a:r>
            <a:r>
              <a:rPr lang="en-US" altLang="zh-CN" sz="2400" dirty="0">
                <a:latin typeface="Arial" panose="020B0604020202020204" pitchFamily="34" charset="0"/>
              </a:rPr>
              <a:t>where</a:t>
            </a:r>
            <a:r>
              <a:rPr lang="zh-CN" altLang="en-US" sz="2400" dirty="0">
                <a:latin typeface="Arial" panose="020B0604020202020204" pitchFamily="34" charset="0"/>
              </a:rPr>
              <a:t>子句的</a:t>
            </a:r>
            <a:r>
              <a:rPr lang="en-US" altLang="zh-CN" sz="2400" dirty="0">
                <a:latin typeface="Arial" panose="020B0604020202020204" pitchFamily="34" charset="0"/>
              </a:rPr>
              <a:t>delete</a:t>
            </a:r>
            <a:r>
              <a:rPr lang="zh-CN" altLang="en-US" sz="2400" dirty="0">
                <a:latin typeface="Arial" panose="020B0604020202020204" pitchFamily="34" charset="0"/>
              </a:rPr>
              <a:t>语句，但比</a:t>
            </a:r>
            <a:r>
              <a:rPr lang="en-US" altLang="zh-CN" sz="2400" dirty="0">
                <a:latin typeface="Arial" panose="020B0604020202020204" pitchFamily="34" charset="0"/>
              </a:rPr>
              <a:t>delete</a:t>
            </a:r>
            <a:r>
              <a:rPr lang="zh-CN" altLang="en-US" sz="2400" dirty="0">
                <a:latin typeface="Arial" panose="020B0604020202020204" pitchFamily="34" charset="0"/>
              </a:rPr>
              <a:t>语句运行速度快，原因在于使用</a:t>
            </a:r>
            <a:r>
              <a:rPr lang="en-US" altLang="zh-CN" sz="2400" dirty="0">
                <a:latin typeface="Arial" panose="020B0604020202020204" pitchFamily="34" charset="0"/>
              </a:rPr>
              <a:t>delete</a:t>
            </a:r>
            <a:r>
              <a:rPr lang="zh-CN" altLang="en-US" sz="2400">
                <a:latin typeface="Arial" panose="020B0604020202020204" pitchFamily="34" charset="0"/>
              </a:rPr>
              <a:t>语句删除数据时要在事务日志中做记录，以防止删除失败时可以使用事务处理日志来恢复数据。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553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3349" y="366923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80B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小结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9952" y="40032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end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10450" y="1573907"/>
            <a:ext cx="4252130" cy="3922740"/>
            <a:chOff x="2154711" y="4290613"/>
            <a:chExt cx="3975100" cy="2848073"/>
          </a:xfrm>
        </p:grpSpPr>
        <p:sp>
          <p:nvSpPr>
            <p:cNvPr id="17" name="矩形 16"/>
            <p:cNvSpPr/>
            <p:nvPr/>
          </p:nvSpPr>
          <p:spPr>
            <a:xfrm>
              <a:off x="2154711" y="4658295"/>
              <a:ext cx="3975100" cy="24803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T-SQL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语言是一种高效、快速的结构化查询语言，其主要功能是实现查询、插入、更新和删除表中数据等操作。查询是本章的重点，也是本章的难点。查询语句形式多样，同一查询需求可有多种方法，但执行效率会有差别。如嵌套查询与连接查询相比，嵌套查询使用逐步求解，层次较为清晰，易于构造，而连接查询执行效率更高，插入、更新和删除语句更简洁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688505" y="4290613"/>
              <a:ext cx="901521" cy="38578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结</a:t>
              </a:r>
            </a:p>
          </p:txBody>
        </p:sp>
      </p:grpSp>
      <p:pic>
        <p:nvPicPr>
          <p:cNvPr id="20" name="图片占位符 1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pic>
        <p:nvPicPr>
          <p:cNvPr id="22" name="图片占位符 21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/>
          <a:srcRect/>
          <a:stretch>
            <a:fillRect/>
          </a:stretch>
        </p:blipFill>
        <p:spPr/>
      </p:pic>
      <p:pic>
        <p:nvPicPr>
          <p:cNvPr id="24" name="图片占位符 23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18116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2700000">
            <a:off x="4021881" y="3484071"/>
            <a:ext cx="6764267" cy="6764267"/>
          </a:xfrm>
          <a:custGeom>
            <a:avLst/>
            <a:gdLst>
              <a:gd name="connsiteX0" fmla="*/ 210727 w 6764267"/>
              <a:gd name="connsiteY0" fmla="*/ 210726 h 6764267"/>
              <a:gd name="connsiteX1" fmla="*/ 719464 w 6764267"/>
              <a:gd name="connsiteY1" fmla="*/ 0 h 6764267"/>
              <a:gd name="connsiteX2" fmla="*/ 6764267 w 6764267"/>
              <a:gd name="connsiteY2" fmla="*/ 0 h 6764267"/>
              <a:gd name="connsiteX3" fmla="*/ 0 w 6764267"/>
              <a:gd name="connsiteY3" fmla="*/ 6764267 h 6764267"/>
              <a:gd name="connsiteX4" fmla="*/ 0 w 6764267"/>
              <a:gd name="connsiteY4" fmla="*/ 719463 h 6764267"/>
              <a:gd name="connsiteX5" fmla="*/ 210727 w 6764267"/>
              <a:gd name="connsiteY5" fmla="*/ 210726 h 6764267"/>
              <a:gd name="connsiteX0-1" fmla="*/ 210727 w 6764267"/>
              <a:gd name="connsiteY0-2" fmla="*/ 210726 h 6764267"/>
              <a:gd name="connsiteX1-3" fmla="*/ 719464 w 6764267"/>
              <a:gd name="connsiteY1-4" fmla="*/ 0 h 6764267"/>
              <a:gd name="connsiteX2-5" fmla="*/ 6764267 w 6764267"/>
              <a:gd name="connsiteY2-6" fmla="*/ 0 h 6764267"/>
              <a:gd name="connsiteX3-7" fmla="*/ 3308399 w 6764267"/>
              <a:gd name="connsiteY3-8" fmla="*/ 3454528 h 6764267"/>
              <a:gd name="connsiteX4-9" fmla="*/ 0 w 6764267"/>
              <a:gd name="connsiteY4-10" fmla="*/ 6764267 h 6764267"/>
              <a:gd name="connsiteX5-11" fmla="*/ 0 w 6764267"/>
              <a:gd name="connsiteY5-12" fmla="*/ 719463 h 6764267"/>
              <a:gd name="connsiteX6" fmla="*/ 210727 w 6764267"/>
              <a:gd name="connsiteY6" fmla="*/ 210726 h 6764267"/>
              <a:gd name="connsiteX0-13" fmla="*/ 3308399 w 6764267"/>
              <a:gd name="connsiteY0-14" fmla="*/ 3454528 h 6764267"/>
              <a:gd name="connsiteX1-15" fmla="*/ 0 w 6764267"/>
              <a:gd name="connsiteY1-16" fmla="*/ 6764267 h 6764267"/>
              <a:gd name="connsiteX2-17" fmla="*/ 0 w 6764267"/>
              <a:gd name="connsiteY2-18" fmla="*/ 719463 h 6764267"/>
              <a:gd name="connsiteX3-19" fmla="*/ 210727 w 6764267"/>
              <a:gd name="connsiteY3-20" fmla="*/ 210726 h 6764267"/>
              <a:gd name="connsiteX4-21" fmla="*/ 719464 w 6764267"/>
              <a:gd name="connsiteY4-22" fmla="*/ 0 h 6764267"/>
              <a:gd name="connsiteX5-23" fmla="*/ 6764267 w 6764267"/>
              <a:gd name="connsiteY5-24" fmla="*/ 0 h 6764267"/>
              <a:gd name="connsiteX6-25" fmla="*/ 3399839 w 6764267"/>
              <a:gd name="connsiteY6-26" fmla="*/ 3545968 h 6764267"/>
              <a:gd name="connsiteX0-27" fmla="*/ 3308399 w 6764267"/>
              <a:gd name="connsiteY0-28" fmla="*/ 3454528 h 6764267"/>
              <a:gd name="connsiteX1-29" fmla="*/ 0 w 6764267"/>
              <a:gd name="connsiteY1-30" fmla="*/ 6764267 h 6764267"/>
              <a:gd name="connsiteX2-31" fmla="*/ 0 w 6764267"/>
              <a:gd name="connsiteY2-32" fmla="*/ 719463 h 6764267"/>
              <a:gd name="connsiteX3-33" fmla="*/ 210727 w 6764267"/>
              <a:gd name="connsiteY3-34" fmla="*/ 210726 h 6764267"/>
              <a:gd name="connsiteX4-35" fmla="*/ 719464 w 6764267"/>
              <a:gd name="connsiteY4-36" fmla="*/ 0 h 6764267"/>
              <a:gd name="connsiteX5-37" fmla="*/ 6764267 w 6764267"/>
              <a:gd name="connsiteY5-38" fmla="*/ 0 h 6764267"/>
              <a:gd name="connsiteX0-39" fmla="*/ 0 w 6764267"/>
              <a:gd name="connsiteY0-40" fmla="*/ 6764267 h 6764267"/>
              <a:gd name="connsiteX1-41" fmla="*/ 0 w 6764267"/>
              <a:gd name="connsiteY1-42" fmla="*/ 719463 h 6764267"/>
              <a:gd name="connsiteX2-43" fmla="*/ 210727 w 6764267"/>
              <a:gd name="connsiteY2-44" fmla="*/ 210726 h 6764267"/>
              <a:gd name="connsiteX3-45" fmla="*/ 719464 w 6764267"/>
              <a:gd name="connsiteY3-46" fmla="*/ 0 h 6764267"/>
              <a:gd name="connsiteX4-47" fmla="*/ 6764267 w 6764267"/>
              <a:gd name="connsiteY4-48" fmla="*/ 0 h 6764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64267" h="6764267">
                <a:moveTo>
                  <a:pt x="0" y="6764267"/>
                </a:moveTo>
                <a:lnTo>
                  <a:pt x="0" y="719463"/>
                </a:lnTo>
                <a:cubicBezTo>
                  <a:pt x="0" y="520789"/>
                  <a:pt x="80529" y="340923"/>
                  <a:pt x="210727" y="210726"/>
                </a:cubicBezTo>
                <a:cubicBezTo>
                  <a:pt x="340924" y="80529"/>
                  <a:pt x="520790" y="0"/>
                  <a:pt x="719464" y="0"/>
                </a:cubicBezTo>
                <a:lnTo>
                  <a:pt x="6764267" y="0"/>
                </a:lnTo>
              </a:path>
            </a:pathLst>
          </a:custGeom>
          <a:ln w="152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8" name="图片占位符 27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/>
      </p:pic>
      <p:pic>
        <p:nvPicPr>
          <p:cNvPr id="26" name="图片占位符 25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/>
          <a:srcRect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/>
          <a:srcRect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700215" y="191593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z="4800" dirty="0">
                <a:solidFill>
                  <a:schemeClr val="accent1"/>
                </a:solidFill>
              </a:rPr>
              <a:t>感谢您的观看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784522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2106984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3429446" y="3151504"/>
            <a:ext cx="1220561" cy="36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3629" y="317308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zh-CN" altLang="en-US" sz="1400" b="0" dirty="0" smtClean="0">
                <a:solidFill>
                  <a:schemeClr val="bg1"/>
                </a:solidFill>
              </a:rPr>
              <a:t>原理与应用</a:t>
            </a:r>
            <a:endParaRPr lang="en-US" altLang="zh-CN" sz="1400" b="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48025" y="3173083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zh-CN" altLang="en-US" sz="1400" b="0" dirty="0">
                <a:solidFill>
                  <a:schemeClr val="bg1"/>
                </a:solidFill>
              </a:rPr>
              <a:t>微课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78623" y="3173083"/>
            <a:ext cx="111415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US" altLang="zh-CN" sz="1400" b="0" dirty="0" smtClean="0">
                <a:solidFill>
                  <a:schemeClr val="bg1"/>
                </a:solidFill>
              </a:rPr>
              <a:t>SQL Server</a:t>
            </a:r>
            <a:endParaRPr lang="en-US" altLang="zh-CN" sz="1400" b="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0725" y="2728872"/>
            <a:ext cx="443793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ea typeface="等线" panose="02010600030101010101" pitchFamily="2" charset="-122"/>
              </a:rPr>
              <a:t>人民邮电出版社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580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操作表</a:t>
            </a: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数据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55"/>
            <a:ext cx="5154942" cy="1838344"/>
            <a:chOff x="1088299" y="4213143"/>
            <a:chExt cx="2241974" cy="1129585"/>
          </a:xfrm>
        </p:grpSpPr>
        <p:sp>
          <p:nvSpPr>
            <p:cNvPr id="7" name="矩形 6"/>
            <p:cNvSpPr/>
            <p:nvPr/>
          </p:nvSpPr>
          <p:spPr>
            <a:xfrm>
              <a:off x="1089592" y="4529530"/>
              <a:ext cx="2210311" cy="8131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1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）启动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SSMS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，在“对象资源管理器”窗格中展开数据库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JXGL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的“表”节点，右击“班级”表，在弹出的快捷菜单中选择“编辑前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200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行”命令，如图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6-5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所示。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2641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．使用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SSMS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操作表数据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26" name="图片 73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64" y="1329802"/>
            <a:ext cx="5286994" cy="474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8588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操作表</a:t>
            </a: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数据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55"/>
            <a:ext cx="5154942" cy="1222790"/>
            <a:chOff x="1088299" y="4213143"/>
            <a:chExt cx="2241974" cy="751353"/>
          </a:xfrm>
        </p:grpSpPr>
        <p:sp>
          <p:nvSpPr>
            <p:cNvPr id="7" name="矩形 6"/>
            <p:cNvSpPr/>
            <p:nvPr/>
          </p:nvSpPr>
          <p:spPr>
            <a:xfrm>
              <a:off x="1089592" y="4529530"/>
              <a:ext cx="2210311" cy="43496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（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）单击释放后，弹出“表浏览”窗口，如图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6-6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所示，用户可以查询表中数据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。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2641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．使用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SSMS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操作表数据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050" name="图片 74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34" y="1591853"/>
            <a:ext cx="4866141" cy="469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2"/>
          <p:cNvSpPr txBox="1"/>
          <p:nvPr/>
        </p:nvSpPr>
        <p:spPr>
          <a:xfrm>
            <a:off x="785598" y="2864485"/>
            <a:ext cx="5634252" cy="3411220"/>
          </a:xfrm>
          <a:prstGeom prst="rect">
            <a:avLst/>
          </a:prstGeom>
          <a:noFill/>
          <a:ln w="28575" cmpd="sng">
            <a:solidFill>
              <a:schemeClr val="accent1"/>
            </a:solidFill>
            <a:prstDash val="solid"/>
          </a:ln>
        </p:spPr>
        <p:txBody>
          <a:bodyPr wrap="square" lIns="121920" tIns="60960" rIns="121920" bIns="60960" rtlCol="0" anchor="t">
            <a:spAutoFit/>
          </a:bodyPr>
          <a:lstStyle/>
          <a:p>
            <a:pPr lvl="0" algn="l" defTabSz="914400" fontAlgn="auto">
              <a:defRPr/>
            </a:pP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（3）在不违反各种约束的前提下，用户可以插入、更新和删除表中记录，否则会弹出警告对话框，并终止当前操作</a:t>
            </a:r>
            <a:r>
              <a:rPr lang="zh-CN" altLang="en-US" sz="2135" dirty="0" smtClean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。插入</a:t>
            </a: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、更新和删除操作简要介绍如下：</a:t>
            </a:r>
          </a:p>
          <a:p>
            <a:pPr lvl="0">
              <a:defRPr/>
            </a:pP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①插入记录：将光标移到表尾，可以向表中连续插入多条记录。</a:t>
            </a:r>
          </a:p>
          <a:p>
            <a:pPr lvl="0">
              <a:defRPr/>
            </a:pP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②更新记录：将光标移到要修改的行、列处，直接修改指定行和列的数据。</a:t>
            </a:r>
          </a:p>
          <a:p>
            <a:pPr lvl="0">
              <a:defRPr/>
            </a:pPr>
            <a:r>
              <a:rPr lang="zh-CN" altLang="en-US" sz="2135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③删除记录：选择要删除的整行，右击后，在弹出的快捷菜单中执行“删除”命令即可。</a:t>
            </a:r>
          </a:p>
        </p:txBody>
      </p:sp>
    </p:spTree>
    <p:extLst>
      <p:ext uri="{BB962C8B-B14F-4D97-AF65-F5344CB8AC3E}">
        <p14:creationId xmlns:p14="http://schemas.microsoft.com/office/powerpoint/2010/main" val="3080277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: 圆角 133"/>
          <p:cNvSpPr/>
          <p:nvPr/>
        </p:nvSpPr>
        <p:spPr>
          <a:xfrm rot="2700000">
            <a:off x="481528" y="324463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1403349" y="3669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980B9"/>
                </a:solidFill>
                <a:ea typeface="微软雅黑" panose="020B0503020204020204" charset="-122"/>
              </a:rPr>
              <a:t>操作表</a:t>
            </a:r>
            <a:r>
              <a:rPr lang="zh-CN" altLang="en-US" sz="3200" b="1" dirty="0">
                <a:solidFill>
                  <a:srgbClr val="2980B9"/>
                </a:solidFill>
                <a:ea typeface="微软雅黑" panose="020B0503020204020204" charset="-122"/>
              </a:rPr>
              <a:t>数据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21743" y="400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kern="1200" cap="none" spc="0" normalizeH="0" baseline="0" noProof="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2400" b="1" i="0" kern="1200" cap="none" spc="0" normalizeH="0" baseline="0" noProof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任意多边形: 形状 137"/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任意多边形: 形状 138"/>
          <p:cNvSpPr/>
          <p:nvPr/>
        </p:nvSpPr>
        <p:spPr>
          <a:xfrm rot="2700000">
            <a:off x="10688014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任意多边形: 形状 139"/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6479" y="1242055"/>
            <a:ext cx="4820921" cy="2514186"/>
            <a:chOff x="1088299" y="4213143"/>
            <a:chExt cx="2241974" cy="1382934"/>
          </a:xfrm>
        </p:grpSpPr>
        <p:sp>
          <p:nvSpPr>
            <p:cNvPr id="7" name="矩形 6"/>
            <p:cNvSpPr/>
            <p:nvPr/>
          </p:nvSpPr>
          <p:spPr>
            <a:xfrm>
              <a:off x="1089592" y="4529530"/>
              <a:ext cx="2210311" cy="10665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indent="0"/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使用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T-SQL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语句操作表数据基本步骤如下：启动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SSMS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，单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击工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具栏上的“新建查询”按钮，在弹出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的</a:t>
              </a:r>
              <a:r>
                <a:rPr lang="en-US" altLang="zh-CN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SQL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语句编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辑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器窗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格</a:t>
              </a:r>
              <a:r>
                <a:rPr lang="zh-CN" altLang="en-US" sz="2000" dirty="0" smtClean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中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输入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T-SQL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语句：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select * from 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学生，单击“执行”按钮，即可完成相应操作，如图</a:t>
              </a:r>
              <a:r>
                <a:rPr lang="en-US" altLang="zh-CN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6-7</a:t>
              </a:r>
              <a:r>
                <a:rPr lang="zh-CN" altLang="en-US" sz="2000" dirty="0">
                  <a:latin typeface="Courier New" panose="02070309020205020404" charset="0"/>
                  <a:ea typeface="宋体" panose="02010600030101010101" pitchFamily="2" charset="-122"/>
                  <a:sym typeface="+mn-ea"/>
                </a:rPr>
                <a:t>所示。</a:t>
              </a:r>
              <a:endParaRPr lang="en-US" altLang="zh-CN" sz="2000" dirty="0" smtClean="0">
                <a:latin typeface="Courier New" panose="0207030902020502040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8299" y="4213143"/>
              <a:ext cx="2241974" cy="2364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．使用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T-SQL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语句操作表数据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098" name="图片 75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92" y="1219861"/>
            <a:ext cx="5812758" cy="547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9070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bbffcfd-b95e-462b-b797-ada46764564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72,&quot;width&quot;:10830}"/>
</p:tagLst>
</file>

<file path=ppt/theme/theme1.xml><?xml version="1.0" encoding="utf-8"?>
<a:theme xmlns:a="http://schemas.openxmlformats.org/drawingml/2006/main" name="第一PPT，www.1ppt.com">
  <a:themeElements>
    <a:clrScheme name="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2980B9"/>
      </a:hlink>
      <a:folHlink>
        <a:srgbClr val="2980B9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xmlns="" underline="false"/>
      </a:ext>
    </a:extLst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6618</Words>
  <Application>Microsoft Office PowerPoint</Application>
  <PresentationFormat>自定义</PresentationFormat>
  <Paragraphs>685</Paragraphs>
  <Slides>63</Slides>
  <Notes>16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Jxgl数据库各表关系图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</dc:title>
  <dc:creator>第一PPT</dc:creator>
  <cp:keywords>www.1ppt.com</cp:keywords>
  <dc:description>www.1ppt.com</dc:description>
  <cp:lastModifiedBy>微软用户</cp:lastModifiedBy>
  <cp:revision>355</cp:revision>
  <dcterms:created xsi:type="dcterms:W3CDTF">2017-05-13T03:05:00Z</dcterms:created>
  <dcterms:modified xsi:type="dcterms:W3CDTF">2022-01-18T09:38:14Z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784763B27B4E4AF2A764DF659B8E13BB</vt:lpwstr>
  </property>
</Properties>
</file>