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587" r:id="rId3"/>
    <p:sldId id="257" r:id="rId4"/>
    <p:sldId id="258" r:id="rId5"/>
    <p:sldId id="440" r:id="rId6"/>
    <p:sldId id="534" r:id="rId7"/>
    <p:sldId id="441" r:id="rId8"/>
    <p:sldId id="535" r:id="rId9"/>
    <p:sldId id="536" r:id="rId10"/>
    <p:sldId id="537" r:id="rId11"/>
    <p:sldId id="538" r:id="rId12"/>
    <p:sldId id="539" r:id="rId13"/>
    <p:sldId id="540" r:id="rId14"/>
    <p:sldId id="541" r:id="rId15"/>
    <p:sldId id="543" r:id="rId16"/>
    <p:sldId id="544" r:id="rId17"/>
    <p:sldId id="588" r:id="rId18"/>
    <p:sldId id="546" r:id="rId19"/>
    <p:sldId id="585" r:id="rId20"/>
    <p:sldId id="552" r:id="rId21"/>
    <p:sldId id="553" r:id="rId22"/>
    <p:sldId id="554" r:id="rId23"/>
    <p:sldId id="555" r:id="rId24"/>
    <p:sldId id="556" r:id="rId25"/>
    <p:sldId id="557" r:id="rId26"/>
    <p:sldId id="558" r:id="rId27"/>
    <p:sldId id="559" r:id="rId28"/>
    <p:sldId id="560" r:id="rId29"/>
    <p:sldId id="561" r:id="rId30"/>
    <p:sldId id="443" r:id="rId31"/>
    <p:sldId id="562" r:id="rId32"/>
    <p:sldId id="563" r:id="rId33"/>
    <p:sldId id="564" r:id="rId34"/>
    <p:sldId id="578" r:id="rId35"/>
    <p:sldId id="580" r:id="rId36"/>
    <p:sldId id="579" r:id="rId37"/>
    <p:sldId id="581" r:id="rId38"/>
    <p:sldId id="582" r:id="rId39"/>
    <p:sldId id="583" r:id="rId40"/>
    <p:sldId id="571" r:id="rId41"/>
    <p:sldId id="572" r:id="rId42"/>
    <p:sldId id="573" r:id="rId43"/>
    <p:sldId id="586" r:id="rId44"/>
    <p:sldId id="574" r:id="rId45"/>
    <p:sldId id="575" r:id="rId46"/>
    <p:sldId id="576" r:id="rId47"/>
    <p:sldId id="577" r:id="rId48"/>
    <p:sldId id="567" r:id="rId49"/>
    <p:sldId id="568" r:id="rId50"/>
    <p:sldId id="569" r:id="rId51"/>
    <p:sldId id="570" r:id="rId52"/>
    <p:sldId id="565" r:id="rId53"/>
    <p:sldId id="566" r:id="rId54"/>
    <p:sldId id="334" r:id="rId55"/>
    <p:sldId id="263" r:id="rId56"/>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60"/>
  </p:normalViewPr>
  <p:slideViewPr>
    <p:cSldViewPr snapToGrid="0" showGuides="1">
      <p:cViewPr>
        <p:scale>
          <a:sx n="50" d="100"/>
          <a:sy n="50" d="100"/>
        </p:scale>
        <p:origin x="-2117" y="-874"/>
      </p:cViewPr>
      <p:guideLst>
        <p:guide orient="horz" pos="2368"/>
        <p:guide orient="horz" pos="781"/>
        <p:guide orient="horz" pos="4122"/>
        <p:guide pos="3794"/>
        <p:guide pos="434"/>
        <p:guide pos="72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26519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6CC39DB-A80D-4F39-A1B2-FC28A20D89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6CC39DB-A80D-4F39-A1B2-FC28A20D89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6CC39DB-A80D-4F39-A1B2-FC28A20D89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6CC39DB-A80D-4F39-A1B2-FC28A20D89E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12" name="Rectangle 6"/>
          <p:cNvSpPr>
            <a:spLocks noChangeAspect="1"/>
          </p:cNvSpPr>
          <p:nvPr/>
        </p:nvSpPr>
        <p:spPr>
          <a:xfrm>
            <a:off x="596900" y="600075"/>
            <a:ext cx="10985500"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774923" y="2228003"/>
            <a:ext cx="10653003" cy="3630795"/>
          </a:xfrm>
        </p:spPr>
        <p:txBody>
          <a:bodyPr/>
          <a:lstStyle>
            <a:lvl1pPr indent="457200">
              <a:spcBef>
                <a:spcPts val="600"/>
              </a:spcBef>
              <a:defRPr sz="2400"/>
            </a:lvl1pPr>
            <a:lvl2pPr indent="457200">
              <a:spcBef>
                <a:spcPts val="600"/>
              </a:spcBef>
              <a:defRPr sz="1800"/>
            </a:lvl2pPr>
            <a:lvl3pPr indent="457200">
              <a:spcBef>
                <a:spcPts val="600"/>
              </a:spcBef>
              <a:defRPr sz="1600"/>
            </a:lvl3pPr>
            <a:lvl4pPr indent="457200">
              <a:spcBef>
                <a:spcPts val="600"/>
              </a:spcBef>
              <a:defRPr sz="1400"/>
            </a:lvl4pPr>
            <a:lvl5pPr indent="457200">
              <a:spcBef>
                <a:spcPts val="600"/>
              </a:spcBef>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Date Placeholder 3"/>
          <p:cNvSpPr>
            <a:spLocks noGrp="1"/>
          </p:cNvSpPr>
          <p:nvPr>
            <p:ph type="dt" sz="half" idx="2"/>
          </p:nvPr>
        </p:nvSpPr>
        <p:spPr>
          <a:xfrm>
            <a:off x="7412567" y="5956300"/>
            <a:ext cx="28448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4" name="Footer Placeholder 4"/>
          <p:cNvSpPr>
            <a:spLocks noGrp="1"/>
          </p:cNvSpPr>
          <p:nvPr>
            <p:ph type="ftr" sz="quarter" idx="3"/>
          </p:nvPr>
        </p:nvSpPr>
        <p:spPr>
          <a:xfrm>
            <a:off x="774700" y="5951538"/>
            <a:ext cx="6493933"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all"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5" name="Slide Number Placeholder 5"/>
          <p:cNvSpPr>
            <a:spLocks noGrp="1"/>
          </p:cNvSpPr>
          <p:nvPr>
            <p:ph type="sldNum" sz="quarter" idx="4"/>
          </p:nvPr>
        </p:nvSpPr>
        <p:spPr>
          <a:xfrm>
            <a:off x="10401300" y="5956300"/>
            <a:ext cx="1026584"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3A239A-9CFC-499E-BA68-0A6B949ECFD5}" type="slidenum">
              <a:rPr kumimoji="0" lang="zh-CN" altLang="en-US" sz="9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rPr>
              <a:t>‹#›</a:t>
            </a:fld>
            <a:endParaRPr kumimoji="0" lang="en-US" altLang="zh-CN" sz="9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4.jpe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3"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4" cstate="screen"/>
          <a:srcRect/>
          <a:stretch>
            <a:fillRect/>
          </a:stretch>
        </p:blipFill>
        <p:spPr/>
      </p:pic>
      <p:pic>
        <p:nvPicPr>
          <p:cNvPr id="21" name="图片占位符 20"/>
          <p:cNvPicPr>
            <a:picLocks noGrp="1" noChangeAspect="1"/>
          </p:cNvPicPr>
          <p:nvPr>
            <p:ph type="pic" sz="quarter" idx="10"/>
          </p:nvPr>
        </p:nvPicPr>
        <p:blipFill>
          <a:blip r:embed="rId5" cstate="screen"/>
          <a:srcRect/>
          <a:stretch>
            <a:fillRect/>
          </a:stretch>
        </p:blipFill>
        <p:spPr/>
      </p:pic>
      <p:sp>
        <p:nvSpPr>
          <p:cNvPr id="29" name="文本框 28"/>
          <p:cNvSpPr txBox="1"/>
          <p:nvPr/>
        </p:nvSpPr>
        <p:spPr>
          <a:xfrm>
            <a:off x="695325" y="1298575"/>
            <a:ext cx="5904230" cy="1445260"/>
          </a:xfrm>
          <a:prstGeom prst="rect">
            <a:avLst/>
          </a:prstGeom>
          <a:noFill/>
        </p:spPr>
        <p:txBody>
          <a:bodyPr wrap="square" rtlCol="0">
            <a:spAutoFit/>
            <a:scene3d>
              <a:camera prst="orthographicFront"/>
              <a:lightRig rig="threePt" dir="t"/>
            </a:scene3d>
            <a:sp3d contourW="6350"/>
          </a:bodyPr>
          <a:lstStyle>
            <a:defPPr>
              <a:defRPr lang="zh-CN"/>
            </a:defPPr>
            <a:lvl1pPr>
              <a:defRPr sz="2800" b="1">
                <a:solidFill>
                  <a:schemeClr val="accent1"/>
                </a:solidFill>
              </a:defRPr>
            </a:lvl1pPr>
          </a:lstStyle>
          <a:p>
            <a:pPr algn="l"/>
            <a:r>
              <a:rPr lang="zh-CN" altLang="en-US" sz="4800" b="0" dirty="0" smtClean="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8</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pPr algn="l"/>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视</a:t>
            </a:r>
            <a:r>
              <a:rPr lang="zh-CN" altLang="en-US" sz="4000" b="0" dirty="0" smtClean="0">
                <a:solidFill>
                  <a:schemeClr val="tx1">
                    <a:lumMod val="65000"/>
                    <a:lumOff val="35000"/>
                  </a:schemeClr>
                </a:solidFill>
                <a:latin typeface="时尚中黑简体" panose="01010104010101010101" pitchFamily="2" charset="-122"/>
                <a:ea typeface="时尚中黑简体" panose="01010104010101010101" pitchFamily="2" charset="-122"/>
              </a:rPr>
              <a:t>图、索引和游标</a:t>
            </a:r>
            <a:endPar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endParaRP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smtClean="0">
                <a:ln>
                  <a:noFill/>
                </a:ln>
                <a:solidFill>
                  <a:schemeClr val="bg1">
                    <a:lumMod val="65000"/>
                  </a:schemeClr>
                </a:solidFill>
                <a:effectLst/>
                <a:uLnTx/>
                <a:uFillTx/>
                <a:ea typeface="等线" panose="02010600030101010101" pitchFamily="2" charset="-122"/>
                <a:sym typeface="+mn-ea"/>
              </a:rPr>
              <a:t>XXX</a:t>
            </a:r>
            <a:endParaRPr lang="zh-CN" altLang="en-US" sz="1400" noProof="0" dirty="0" smtClean="0">
              <a:ln>
                <a:noFill/>
              </a:ln>
              <a:solidFill>
                <a:schemeClr val="bg1">
                  <a:lumMod val="65000"/>
                </a:schemeClr>
              </a:solidFill>
              <a:effectLst/>
              <a:uLnTx/>
              <a:uFillTx/>
              <a:ea typeface="等线" panose="02010600030101010101" pitchFamily="2"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1</a:t>
            </a:r>
            <a:r>
              <a:rPr lang="zh-CN" altLang="en-US" sz="2400" b="1" dirty="0"/>
              <a:t>．使用</a:t>
            </a:r>
            <a:r>
              <a:rPr lang="en-US" altLang="zh-CN" sz="2400" b="1" dirty="0"/>
              <a:t>SSMS</a:t>
            </a:r>
            <a:r>
              <a:rPr lang="zh-CN" altLang="en-US" sz="2400" b="1" dirty="0"/>
              <a:t>创建视图</a:t>
            </a:r>
            <a:endParaRPr lang="zh-CN" altLang="en-US" sz="2400" dirty="0"/>
          </a:p>
        </p:txBody>
      </p:sp>
      <p:sp>
        <p:nvSpPr>
          <p:cNvPr id="12" name="TextBox 11"/>
          <p:cNvSpPr txBox="1"/>
          <p:nvPr/>
        </p:nvSpPr>
        <p:spPr>
          <a:xfrm>
            <a:off x="1001565" y="2033905"/>
            <a:ext cx="10661015" cy="830997"/>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01】</a:t>
            </a:r>
            <a:r>
              <a:rPr lang="zh-CN" altLang="en-US" sz="2400" dirty="0"/>
              <a:t>使用</a:t>
            </a:r>
            <a:r>
              <a:rPr lang="en-US" altLang="zh-CN" sz="2400" dirty="0"/>
              <a:t>SSMS</a:t>
            </a:r>
            <a:r>
              <a:rPr lang="zh-CN" altLang="en-US" sz="2400" dirty="0"/>
              <a:t>创建一名为</a:t>
            </a:r>
            <a:r>
              <a:rPr lang="en-US" altLang="zh-CN" sz="2400" dirty="0"/>
              <a:t>View</a:t>
            </a:r>
            <a:r>
              <a:rPr lang="zh-CN" altLang="en-US" sz="2400" dirty="0"/>
              <a:t>的视图，数据来源于学生和选修表中“学号，姓名，性别，课程号，成绩”，且课程号限定为“</a:t>
            </a:r>
            <a:r>
              <a:rPr lang="en-US" altLang="zh-CN" sz="2400" dirty="0"/>
              <a:t>01</a:t>
            </a:r>
            <a:r>
              <a:rPr lang="en-US" altLang="zh-CN" sz="2400" dirty="0" smtClean="0"/>
              <a:t>”</a:t>
            </a:r>
            <a:r>
              <a:rPr lang="zh-CN" altLang="en-US" sz="2400" dirty="0" smtClean="0"/>
              <a:t> 。</a:t>
            </a:r>
            <a:endParaRPr lang="zh-CN" altLang="en-US"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 name="矩形 2"/>
          <p:cNvSpPr/>
          <p:nvPr/>
        </p:nvSpPr>
        <p:spPr>
          <a:xfrm>
            <a:off x="1046582" y="2964438"/>
            <a:ext cx="4693818" cy="369332"/>
          </a:xfrm>
          <a:prstGeom prst="rect">
            <a:avLst/>
          </a:prstGeom>
        </p:spPr>
        <p:txBody>
          <a:bodyPr wrap="square">
            <a:spAutoFit/>
          </a:bodyPr>
          <a:lstStyle/>
          <a:p>
            <a:r>
              <a:rPr lang="zh-CN" altLang="zh-CN" dirty="0"/>
              <a:t>操作步骤如下</a:t>
            </a:r>
            <a:r>
              <a:rPr lang="zh-CN" altLang="zh-CN" dirty="0" smtClean="0"/>
              <a:t>：</a:t>
            </a:r>
            <a:endParaRPr lang="zh-CN" altLang="zh-CN" dirty="0"/>
          </a:p>
        </p:txBody>
      </p:sp>
      <p:sp>
        <p:nvSpPr>
          <p:cNvPr id="2" name="矩形 1"/>
          <p:cNvSpPr/>
          <p:nvPr/>
        </p:nvSpPr>
        <p:spPr>
          <a:xfrm>
            <a:off x="1001565" y="3471039"/>
            <a:ext cx="5546939" cy="1200329"/>
          </a:xfrm>
          <a:prstGeom prst="rect">
            <a:avLst/>
          </a:prstGeom>
          <a:ln>
            <a:solidFill>
              <a:srgbClr val="FF0000"/>
            </a:solidFill>
          </a:ln>
        </p:spPr>
        <p:txBody>
          <a:bodyPr wrap="square">
            <a:spAutoFit/>
          </a:bodyPr>
          <a:lstStyle/>
          <a:p>
            <a:r>
              <a:rPr lang="zh-CN" altLang="en-US" b="1" dirty="0"/>
              <a:t>（</a:t>
            </a:r>
            <a:r>
              <a:rPr lang="en-US" altLang="zh-CN" b="1" dirty="0"/>
              <a:t>3</a:t>
            </a:r>
            <a:r>
              <a:rPr lang="zh-CN" altLang="en-US" b="1" dirty="0"/>
              <a:t>）单击“保存”按钮，弹出“选择名称”对话框，输入视图名</a:t>
            </a:r>
            <a:r>
              <a:rPr lang="en-US" altLang="zh-CN" b="1" dirty="0"/>
              <a:t>View</a:t>
            </a:r>
            <a:r>
              <a:rPr lang="zh-CN" altLang="en-US" b="1" dirty="0"/>
              <a:t>，如图</a:t>
            </a:r>
            <a:r>
              <a:rPr lang="en-US" altLang="zh-CN" b="1" dirty="0"/>
              <a:t>8-3</a:t>
            </a:r>
            <a:r>
              <a:rPr lang="zh-CN" altLang="en-US" b="1" dirty="0"/>
              <a:t>所示，然后单击“确定”按钮，继续单击“查询设计器”的“关闭”按钮，完成视图的创建。</a:t>
            </a:r>
            <a:endParaRPr lang="zh-CN" altLang="zh-CN" b="1" dirty="0"/>
          </a:p>
        </p:txBody>
      </p:sp>
      <p:pic>
        <p:nvPicPr>
          <p:cNvPr id="3074" name="图片 231"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64" y="4419769"/>
            <a:ext cx="4804340" cy="185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046328" y="5130104"/>
            <a:ext cx="5502176" cy="923330"/>
          </a:xfrm>
          <a:prstGeom prst="rect">
            <a:avLst/>
          </a:prstGeom>
        </p:spPr>
        <p:txBody>
          <a:bodyPr wrap="square">
            <a:spAutoFit/>
          </a:bodyPr>
          <a:lstStyle/>
          <a:p>
            <a:r>
              <a:rPr lang="zh-CN" altLang="en-US" dirty="0"/>
              <a:t>注意：</a:t>
            </a:r>
            <a:r>
              <a:rPr lang="en-US" altLang="zh-CN" dirty="0"/>
              <a:t>SSMS</a:t>
            </a:r>
            <a:r>
              <a:rPr lang="zh-CN" altLang="en-US" dirty="0"/>
              <a:t>只能是辅助设计视图，其代码编写仍然依赖于开发人员的自身素养，因而后续视图的操作不再讲解</a:t>
            </a:r>
            <a:r>
              <a:rPr lang="en-US" altLang="zh-CN" dirty="0"/>
              <a:t>SSMS</a:t>
            </a:r>
            <a:r>
              <a:rPr lang="zh-CN" altLang="en-US" dirty="0"/>
              <a:t>方式。</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2</a:t>
            </a:r>
            <a:r>
              <a:rPr lang="zh-CN" altLang="zh-CN" sz="2400" b="1" dirty="0"/>
              <a:t>．使用</a:t>
            </a:r>
            <a:r>
              <a:rPr lang="en-US" altLang="zh-CN" sz="2400" b="1" dirty="0"/>
              <a:t>T-SQL</a:t>
            </a:r>
            <a:r>
              <a:rPr lang="zh-CN" altLang="zh-CN" sz="2400" b="1" dirty="0"/>
              <a:t>创建视图</a:t>
            </a:r>
          </a:p>
        </p:txBody>
      </p:sp>
      <p:sp>
        <p:nvSpPr>
          <p:cNvPr id="12" name="TextBox 11"/>
          <p:cNvSpPr txBox="1"/>
          <p:nvPr/>
        </p:nvSpPr>
        <p:spPr>
          <a:xfrm>
            <a:off x="1001565" y="2033905"/>
            <a:ext cx="10661015" cy="1569660"/>
          </a:xfrm>
          <a:prstGeom prst="rect">
            <a:avLst/>
          </a:prstGeom>
          <a:noFill/>
          <a:ln>
            <a:solidFill>
              <a:schemeClr val="accent1"/>
            </a:solidFill>
          </a:ln>
        </p:spPr>
        <p:txBody>
          <a:bodyPr wrap="square" rtlCol="0">
            <a:spAutoFit/>
          </a:bodyPr>
          <a:lstStyle/>
          <a:p>
            <a:r>
              <a:rPr lang="zh-CN" altLang="en-US" sz="2400" dirty="0"/>
              <a:t>格式：</a:t>
            </a:r>
          </a:p>
          <a:p>
            <a:r>
              <a:rPr lang="en-US" altLang="zh-CN" sz="2400" dirty="0"/>
              <a:t>create view </a:t>
            </a:r>
            <a:r>
              <a:rPr lang="en-US" altLang="zh-CN" sz="2400" dirty="0" smtClean="0"/>
              <a:t>[</a:t>
            </a:r>
            <a:r>
              <a:rPr lang="zh-CN" altLang="en-US" sz="2400" dirty="0">
                <a:solidFill>
                  <a:srgbClr val="FF0000"/>
                </a:solidFill>
              </a:rPr>
              <a:t>架构名</a:t>
            </a:r>
            <a:r>
              <a:rPr lang="en-US" altLang="zh-CN" sz="2400" dirty="0" smtClean="0"/>
              <a:t>.]&lt;</a:t>
            </a:r>
            <a:r>
              <a:rPr lang="zh-CN" altLang="en-US" sz="2400" dirty="0"/>
              <a:t>视图名</a:t>
            </a:r>
            <a:r>
              <a:rPr lang="en-US" altLang="zh-CN" sz="2400" dirty="0"/>
              <a:t>&gt;[(</a:t>
            </a:r>
            <a:r>
              <a:rPr lang="zh-CN" altLang="en-US" sz="2400" dirty="0"/>
              <a:t>列名</a:t>
            </a:r>
            <a:r>
              <a:rPr lang="en-US" altLang="zh-CN" sz="2400" dirty="0"/>
              <a:t>1,</a:t>
            </a:r>
            <a:r>
              <a:rPr lang="zh-CN" altLang="en-US" sz="2400" dirty="0"/>
              <a:t>列名</a:t>
            </a:r>
            <a:r>
              <a:rPr lang="en-US" altLang="zh-CN" sz="2400" dirty="0"/>
              <a:t>2[,…n])]</a:t>
            </a:r>
          </a:p>
          <a:p>
            <a:r>
              <a:rPr lang="en-US" altLang="zh-CN" sz="2400" dirty="0"/>
              <a:t>[with {</a:t>
            </a:r>
            <a:r>
              <a:rPr lang="en-US" altLang="zh-CN" sz="2400" dirty="0" err="1"/>
              <a:t>encryption|schemabinging|view_metadata</a:t>
            </a:r>
            <a:r>
              <a:rPr lang="en-US" altLang="zh-CN" sz="2400" dirty="0"/>
              <a:t>}]</a:t>
            </a:r>
          </a:p>
          <a:p>
            <a:r>
              <a:rPr lang="en-US" altLang="zh-CN" sz="2400" dirty="0"/>
              <a:t>as </a:t>
            </a:r>
            <a:r>
              <a:rPr lang="en-US" altLang="zh-CN" sz="2400" dirty="0" err="1"/>
              <a:t>sql</a:t>
            </a:r>
            <a:r>
              <a:rPr lang="en-US" altLang="zh-CN" sz="2400" dirty="0"/>
              <a:t>-select</a:t>
            </a:r>
            <a:r>
              <a:rPr lang="zh-CN" altLang="en-US" sz="2400" dirty="0" smtClean="0"/>
              <a:t>语句 </a:t>
            </a:r>
            <a:r>
              <a:rPr lang="en-US" altLang="zh-CN" sz="2400" dirty="0" smtClean="0"/>
              <a:t>[</a:t>
            </a:r>
            <a:r>
              <a:rPr lang="en-US" altLang="zh-CN" sz="2400" dirty="0"/>
              <a:t>with check option]</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1013670" y="3721014"/>
            <a:ext cx="10616252" cy="2862322"/>
          </a:xfrm>
          <a:prstGeom prst="rect">
            <a:avLst/>
          </a:prstGeom>
          <a:ln>
            <a:solidFill>
              <a:srgbClr val="FF0000"/>
            </a:solidFill>
          </a:ln>
        </p:spPr>
        <p:txBody>
          <a:bodyPr wrap="square">
            <a:spAutoFit/>
          </a:bodyPr>
          <a:lstStyle/>
          <a:p>
            <a:r>
              <a:rPr lang="zh-CN" altLang="en-US" dirty="0">
                <a:latin typeface="宋体" panose="02010600030101010101" pitchFamily="2" charset="-122"/>
                <a:ea typeface="宋体" panose="02010600030101010101" pitchFamily="2" charset="-122"/>
              </a:rPr>
              <a:t>功能：在当前</a:t>
            </a:r>
            <a:r>
              <a:rPr lang="zh-CN" altLang="en-US" dirty="0" smtClean="0">
                <a:latin typeface="宋体" panose="02010600030101010101" pitchFamily="2" charset="-122"/>
                <a:ea typeface="宋体" panose="02010600030101010101" pitchFamily="2" charset="-122"/>
              </a:rPr>
              <a:t>数据库</a:t>
            </a:r>
            <a:r>
              <a:rPr lang="zh-CN" altLang="en-US" dirty="0">
                <a:latin typeface="宋体" panose="02010600030101010101" pitchFamily="2" charset="-122"/>
                <a:ea typeface="宋体" panose="02010600030101010101" pitchFamily="2" charset="-122"/>
              </a:rPr>
              <a:t>中</a:t>
            </a:r>
            <a:r>
              <a:rPr lang="zh-CN" altLang="en-US" dirty="0" smtClean="0">
                <a:latin typeface="宋体" panose="02010600030101010101" pitchFamily="2" charset="-122"/>
                <a:ea typeface="宋体" panose="02010600030101010101" pitchFamily="2" charset="-122"/>
              </a:rPr>
              <a:t>创建</a:t>
            </a:r>
            <a:r>
              <a:rPr lang="zh-CN" altLang="en-US" dirty="0">
                <a:latin typeface="宋体" panose="02010600030101010101" pitchFamily="2" charset="-122"/>
                <a:ea typeface="宋体" panose="02010600030101010101" pitchFamily="2" charset="-122"/>
              </a:rPr>
              <a:t>视图。</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说明</a:t>
            </a:r>
            <a:r>
              <a:rPr lang="zh-CN" altLang="en-US"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架构名</a:t>
            </a:r>
            <a:r>
              <a:rPr lang="en-US" altLang="zh-CN" dirty="0">
                <a:latin typeface="宋体" panose="02010600030101010101" pitchFamily="2" charset="-122"/>
                <a:ea typeface="宋体" panose="02010600030101010101" pitchFamily="2" charset="-122"/>
              </a:rPr>
              <a:t>.]&lt;</a:t>
            </a:r>
            <a:r>
              <a:rPr lang="zh-CN" altLang="en-US" dirty="0">
                <a:latin typeface="宋体" panose="02010600030101010101" pitchFamily="2" charset="-122"/>
                <a:ea typeface="宋体" panose="02010600030101010101" pitchFamily="2" charset="-122"/>
              </a:rPr>
              <a:t>视图名</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：指明</a:t>
            </a:r>
            <a:r>
              <a:rPr lang="zh-CN" altLang="en-US" dirty="0" smtClean="0">
                <a:latin typeface="宋体" panose="02010600030101010101" pitchFamily="2" charset="-122"/>
                <a:ea typeface="宋体" panose="02010600030101010101" pitchFamily="2" charset="-122"/>
              </a:rPr>
              <a:t>视图名称及其</a:t>
            </a:r>
            <a:r>
              <a:rPr lang="zh-CN" altLang="en-US" dirty="0" smtClean="0">
                <a:solidFill>
                  <a:srgbClr val="FF0000"/>
                </a:solidFill>
                <a:latin typeface="宋体" panose="02010600030101010101" pitchFamily="2" charset="-122"/>
                <a:ea typeface="宋体" panose="02010600030101010101" pitchFamily="2" charset="-122"/>
              </a:rPr>
              <a:t>所属架构</a:t>
            </a:r>
            <a:r>
              <a:rPr lang="zh-CN" altLang="en-US" dirty="0">
                <a:latin typeface="宋体" panose="02010600030101010101" pitchFamily="2" charset="-122"/>
                <a:ea typeface="宋体" panose="02010600030101010101" pitchFamily="2" charset="-122"/>
              </a:rPr>
              <a:t>名称</a:t>
            </a:r>
            <a:r>
              <a:rPr lang="zh-CN" altLang="en-US"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默认值是</a:t>
            </a:r>
            <a:r>
              <a:rPr lang="en-US" altLang="zh-CN" dirty="0" err="1">
                <a:latin typeface="宋体" panose="02010600030101010101" pitchFamily="2" charset="-122"/>
                <a:ea typeface="宋体" panose="02010600030101010101" pitchFamily="2" charset="-122"/>
              </a:rPr>
              <a:t>dbo</a:t>
            </a:r>
            <a:r>
              <a:rPr lang="zh-CN" altLang="en-US" dirty="0">
                <a:latin typeface="宋体" panose="02010600030101010101" pitchFamily="2" charset="-122"/>
                <a:ea typeface="宋体" panose="02010600030101010101" pitchFamily="2" charset="-122"/>
              </a:rPr>
              <a:t>架构</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列名</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列名</a:t>
            </a:r>
            <a:r>
              <a:rPr lang="en-US" altLang="zh-CN" dirty="0">
                <a:latin typeface="宋体" panose="02010600030101010101" pitchFamily="2" charset="-122"/>
                <a:ea typeface="宋体" panose="02010600030101010101" pitchFamily="2" charset="-122"/>
              </a:rPr>
              <a:t>2[,…n])]</a:t>
            </a:r>
            <a:r>
              <a:rPr lang="zh-CN" altLang="en-US" dirty="0">
                <a:latin typeface="宋体" panose="02010600030101010101" pitchFamily="2" charset="-122"/>
                <a:ea typeface="宋体" panose="02010600030101010101" pitchFamily="2" charset="-122"/>
              </a:rPr>
              <a:t>：在视图中指定</a:t>
            </a:r>
            <a:r>
              <a:rPr lang="en-US" altLang="zh-CN" dirty="0" err="1">
                <a:latin typeface="宋体" panose="02010600030101010101" pitchFamily="2" charset="-122"/>
                <a:ea typeface="宋体" panose="02010600030101010101" pitchFamily="2" charset="-122"/>
              </a:rPr>
              <a:t>sql</a:t>
            </a:r>
            <a:r>
              <a:rPr lang="en-US" altLang="zh-CN" dirty="0">
                <a:latin typeface="宋体" panose="02010600030101010101" pitchFamily="2" charset="-122"/>
                <a:ea typeface="宋体" panose="02010600030101010101" pitchFamily="2" charset="-122"/>
              </a:rPr>
              <a:t>-select</a:t>
            </a:r>
            <a:r>
              <a:rPr lang="zh-CN" altLang="en-US" dirty="0">
                <a:latin typeface="宋体" panose="02010600030101010101" pitchFamily="2" charset="-122"/>
                <a:ea typeface="宋体" panose="02010600030101010101" pitchFamily="2" charset="-122"/>
              </a:rPr>
              <a:t>语句定义的列别名，缺省时与</a:t>
            </a:r>
            <a:r>
              <a:rPr lang="en-US" altLang="zh-CN" dirty="0" err="1">
                <a:latin typeface="宋体" panose="02010600030101010101" pitchFamily="2" charset="-122"/>
                <a:ea typeface="宋体" panose="02010600030101010101" pitchFamily="2" charset="-122"/>
              </a:rPr>
              <a:t>sql</a:t>
            </a:r>
            <a:r>
              <a:rPr lang="en-US" altLang="zh-CN" dirty="0">
                <a:latin typeface="宋体" panose="02010600030101010101" pitchFamily="2" charset="-122"/>
                <a:ea typeface="宋体" panose="02010600030101010101" pitchFamily="2" charset="-122"/>
              </a:rPr>
              <a:t>-select</a:t>
            </a:r>
            <a:r>
              <a:rPr lang="zh-CN" altLang="en-US" dirty="0">
                <a:latin typeface="宋体" panose="02010600030101010101" pitchFamily="2" charset="-122"/>
                <a:ea typeface="宋体" panose="02010600030101010101" pitchFamily="2" charset="-122"/>
              </a:rPr>
              <a:t>语句中的列名同名；</a:t>
            </a:r>
            <a:r>
              <a:rPr lang="zh-CN" altLang="en-US" b="1" dirty="0">
                <a:solidFill>
                  <a:srgbClr val="FF0000"/>
                </a:solidFill>
                <a:latin typeface="宋体" panose="02010600030101010101" pitchFamily="2" charset="-122"/>
                <a:ea typeface="宋体" panose="02010600030101010101" pitchFamily="2" charset="-122"/>
              </a:rPr>
              <a:t>计算列</a:t>
            </a:r>
            <a:r>
              <a:rPr lang="zh-CN" altLang="en-US" b="1" dirty="0" smtClean="0">
                <a:solidFill>
                  <a:srgbClr val="FF0000"/>
                </a:solidFill>
                <a:latin typeface="宋体" panose="02010600030101010101" pitchFamily="2" charset="-122"/>
                <a:ea typeface="宋体" panose="02010600030101010101" pitchFamily="2" charset="-122"/>
              </a:rPr>
              <a:t>表达式、函数或同</a:t>
            </a:r>
            <a:r>
              <a:rPr lang="zh-CN" altLang="en-US" b="1" dirty="0">
                <a:solidFill>
                  <a:srgbClr val="FF0000"/>
                </a:solidFill>
                <a:latin typeface="宋体" panose="02010600030101010101" pitchFamily="2" charset="-122"/>
                <a:ea typeface="宋体" panose="02010600030101010101" pitchFamily="2" charset="-122"/>
              </a:rPr>
              <a:t>名列存在时必须必须定义别</a:t>
            </a:r>
            <a:r>
              <a:rPr lang="zh-CN" altLang="en-US" b="1" dirty="0" smtClean="0">
                <a:solidFill>
                  <a:srgbClr val="FF0000"/>
                </a:solidFill>
                <a:latin typeface="宋体" panose="02010600030101010101" pitchFamily="2" charset="-122"/>
                <a:ea typeface="宋体" panose="02010600030101010101" pitchFamily="2" charset="-122"/>
              </a:rPr>
              <a:t>名</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[with {encryption|schemabinging|view_metadata}]</a:t>
            </a:r>
            <a:r>
              <a:rPr lang="zh-CN" altLang="en-US" dirty="0">
                <a:latin typeface="宋体" panose="02010600030101010101" pitchFamily="2" charset="-122"/>
                <a:ea typeface="宋体" panose="02010600030101010101" pitchFamily="2" charset="-122"/>
              </a:rPr>
              <a:t>：分别表示加密视图查询语句；视图与其所依赖的表或视图结构关联；只向</a:t>
            </a:r>
            <a:r>
              <a:rPr lang="en-US" altLang="zh-CN" dirty="0">
                <a:latin typeface="宋体" panose="02010600030101010101" pitchFamily="2" charset="-122"/>
                <a:ea typeface="宋体" panose="02010600030101010101" pitchFamily="2" charset="-122"/>
              </a:rPr>
              <a:t>DBLIB</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ODBC</a:t>
            </a:r>
            <a:r>
              <a:rPr lang="zh-CN" altLang="en-US" dirty="0">
                <a:latin typeface="宋体" panose="02010600030101010101" pitchFamily="2" charset="-122"/>
                <a:ea typeface="宋体" panose="02010600030101010101" pitchFamily="2" charset="-122"/>
              </a:rPr>
              <a:t>或</a:t>
            </a:r>
            <a:r>
              <a:rPr lang="en-US" altLang="zh-CN" dirty="0">
                <a:latin typeface="宋体" panose="02010600030101010101" pitchFamily="2" charset="-122"/>
                <a:ea typeface="宋体" panose="02010600030101010101" pitchFamily="2" charset="-122"/>
              </a:rPr>
              <a:t>OLEDB API</a:t>
            </a:r>
            <a:r>
              <a:rPr lang="zh-CN" altLang="en-US" dirty="0">
                <a:latin typeface="宋体" panose="02010600030101010101" pitchFamily="2" charset="-122"/>
                <a:ea typeface="宋体" panose="02010600030101010101" pitchFamily="2" charset="-122"/>
              </a:rPr>
              <a:t>返回信息，而不是返回给基表或其它表</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as </a:t>
            </a:r>
            <a:r>
              <a:rPr lang="en-US" altLang="zh-CN" dirty="0" err="1">
                <a:latin typeface="宋体" panose="02010600030101010101" pitchFamily="2" charset="-122"/>
                <a:ea typeface="宋体" panose="02010600030101010101" pitchFamily="2" charset="-122"/>
              </a:rPr>
              <a:t>sql</a:t>
            </a:r>
            <a:r>
              <a:rPr lang="en-US" altLang="zh-CN" dirty="0">
                <a:latin typeface="宋体" panose="02010600030101010101" pitchFamily="2" charset="-122"/>
                <a:ea typeface="宋体" panose="02010600030101010101" pitchFamily="2" charset="-122"/>
              </a:rPr>
              <a:t>-select</a:t>
            </a:r>
            <a:r>
              <a:rPr lang="zh-CN" altLang="en-US" dirty="0">
                <a:latin typeface="宋体" panose="02010600030101010101" pitchFamily="2" charset="-122"/>
                <a:ea typeface="宋体" panose="02010600030101010101" pitchFamily="2" charset="-122"/>
              </a:rPr>
              <a:t>语句：指定视图的查询定义语句，且不能包含</a:t>
            </a:r>
            <a:r>
              <a:rPr lang="en-US" altLang="zh-CN" dirty="0">
                <a:latin typeface="宋体" panose="02010600030101010101" pitchFamily="2" charset="-122"/>
                <a:ea typeface="宋体" panose="02010600030101010101" pitchFamily="2" charset="-122"/>
              </a:rPr>
              <a:t>into</a:t>
            </a:r>
            <a:r>
              <a:rPr lang="zh-CN" altLang="en-US" dirty="0">
                <a:latin typeface="宋体" panose="02010600030101010101" pitchFamily="2" charset="-122"/>
                <a:ea typeface="宋体" panose="02010600030101010101" pitchFamily="2" charset="-122"/>
              </a:rPr>
              <a:t>子句、</a:t>
            </a:r>
            <a:r>
              <a:rPr lang="en-US" altLang="zh-CN" dirty="0">
                <a:latin typeface="宋体" panose="02010600030101010101" pitchFamily="2" charset="-122"/>
                <a:ea typeface="宋体" panose="02010600030101010101" pitchFamily="2" charset="-122"/>
              </a:rPr>
              <a:t>compute </a:t>
            </a:r>
            <a:r>
              <a:rPr lang="zh-CN" altLang="en-US" dirty="0">
                <a:latin typeface="宋体" panose="02010600030101010101" pitchFamily="2" charset="-122"/>
                <a:ea typeface="宋体" panose="02010600030101010101" pitchFamily="2" charset="-122"/>
              </a:rPr>
              <a:t>子句或</a:t>
            </a:r>
            <a:r>
              <a:rPr lang="en-US" altLang="zh-CN" dirty="0">
                <a:latin typeface="宋体" panose="02010600030101010101" pitchFamily="2" charset="-122"/>
                <a:ea typeface="宋体" panose="02010600030101010101" pitchFamily="2" charset="-122"/>
              </a:rPr>
              <a:t>compute by</a:t>
            </a:r>
            <a:r>
              <a:rPr lang="zh-CN" altLang="en-US" dirty="0">
                <a:latin typeface="宋体" panose="02010600030101010101" pitchFamily="2" charset="-122"/>
                <a:ea typeface="宋体" panose="02010600030101010101" pitchFamily="2" charset="-122"/>
              </a:rPr>
              <a:t>子句；也不能包含</a:t>
            </a:r>
            <a:r>
              <a:rPr lang="en-US" altLang="zh-CN" dirty="0">
                <a:latin typeface="宋体" panose="02010600030101010101" pitchFamily="2" charset="-122"/>
                <a:ea typeface="宋体" panose="02010600030101010101" pitchFamily="2" charset="-122"/>
              </a:rPr>
              <a:t>order by</a:t>
            </a:r>
            <a:r>
              <a:rPr lang="zh-CN" altLang="en-US" dirty="0">
                <a:latin typeface="宋体" panose="02010600030101010101" pitchFamily="2" charset="-122"/>
                <a:ea typeface="宋体" panose="02010600030101010101" pitchFamily="2" charset="-122"/>
              </a:rPr>
              <a:t>子句，除非</a:t>
            </a:r>
            <a:r>
              <a:rPr lang="en-US" altLang="zh-CN" dirty="0">
                <a:latin typeface="宋体" panose="02010600030101010101" pitchFamily="2" charset="-122"/>
                <a:ea typeface="宋体" panose="02010600030101010101" pitchFamily="2" charset="-122"/>
              </a:rPr>
              <a:t>select</a:t>
            </a:r>
            <a:r>
              <a:rPr lang="zh-CN" altLang="en-US" dirty="0">
                <a:latin typeface="宋体" panose="02010600030101010101" pitchFamily="2" charset="-122"/>
                <a:ea typeface="宋体" panose="02010600030101010101" pitchFamily="2" charset="-122"/>
              </a:rPr>
              <a:t>子句中包含</a:t>
            </a:r>
            <a:r>
              <a:rPr lang="en-US" altLang="zh-CN" dirty="0">
                <a:latin typeface="宋体" panose="02010600030101010101" pitchFamily="2" charset="-122"/>
                <a:ea typeface="宋体" panose="02010600030101010101" pitchFamily="2" charset="-122"/>
              </a:rPr>
              <a:t>top</a:t>
            </a:r>
            <a:r>
              <a:rPr lang="zh-CN" altLang="en-US" dirty="0">
                <a:latin typeface="宋体" panose="02010600030101010101" pitchFamily="2" charset="-122"/>
                <a:ea typeface="宋体" panose="02010600030101010101" pitchFamily="2" charset="-122"/>
              </a:rPr>
              <a:t>子句；</a:t>
            </a: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with check option</a:t>
            </a:r>
            <a:r>
              <a:rPr lang="zh-CN" altLang="en-US" dirty="0">
                <a:latin typeface="宋体" panose="02010600030101010101" pitchFamily="2" charset="-122"/>
                <a:ea typeface="宋体" panose="02010600030101010101" pitchFamily="2" charset="-122"/>
              </a:rPr>
              <a:t>：限制在视图上的修改都要符合</a:t>
            </a:r>
            <a:r>
              <a:rPr lang="en-US" altLang="zh-CN" dirty="0">
                <a:latin typeface="宋体" panose="02010600030101010101" pitchFamily="2" charset="-122"/>
                <a:ea typeface="宋体" panose="02010600030101010101" pitchFamily="2" charset="-122"/>
              </a:rPr>
              <a:t>SQL</a:t>
            </a:r>
            <a:r>
              <a:rPr lang="zh-CN" altLang="en-US" dirty="0">
                <a:latin typeface="宋体" panose="02010600030101010101" pitchFamily="2" charset="-122"/>
                <a:ea typeface="宋体" panose="02010600030101010101" pitchFamily="2" charset="-122"/>
              </a:rPr>
              <a:t>语句中设置的条件</a:t>
            </a:r>
            <a:r>
              <a:rPr lang="zh-CN" altLang="en-US" b="1" dirty="0">
                <a:latin typeface="宋体" panose="02010600030101010101" pitchFamily="2" charset="-122"/>
                <a:ea typeface="宋体" panose="02010600030101010101" pitchFamily="2" charset="-122"/>
              </a:rPr>
              <a:t>；</a:t>
            </a: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830997"/>
          </a:xfrm>
          <a:prstGeom prst="rect">
            <a:avLst/>
          </a:prstGeom>
          <a:noFill/>
          <a:ln>
            <a:solidFill>
              <a:schemeClr val="accent1"/>
            </a:solidFill>
          </a:ln>
        </p:spPr>
        <p:txBody>
          <a:bodyPr wrap="square" rtlCol="0">
            <a:spAutoFit/>
          </a:bodyPr>
          <a:lstStyle/>
          <a:p>
            <a:r>
              <a:rPr lang="en-US" altLang="zh-CN" sz="2400" b="1" dirty="0" smtClean="0"/>
              <a:t>【</a:t>
            </a:r>
            <a:r>
              <a:rPr lang="zh-CN" altLang="en-US" sz="2400" b="1" dirty="0" smtClean="0"/>
              <a:t>例</a:t>
            </a:r>
            <a:r>
              <a:rPr lang="en-US" altLang="zh-CN" sz="2400" b="1" dirty="0" smtClean="0"/>
              <a:t>02】 </a:t>
            </a:r>
            <a:r>
              <a:rPr lang="zh-CN" altLang="en-US" sz="2400" b="1" dirty="0" smtClean="0"/>
              <a:t>创</a:t>
            </a:r>
            <a:r>
              <a:rPr lang="zh-CN" altLang="en-US" sz="2400" b="1" dirty="0"/>
              <a:t>建一个视图，数据来源于学生表的列“学</a:t>
            </a:r>
            <a:r>
              <a:rPr lang="zh-CN" altLang="en-US" sz="2400" b="1" dirty="0" smtClean="0"/>
              <a:t>号、姓名、性别、籍</a:t>
            </a:r>
            <a:r>
              <a:rPr lang="zh-CN" altLang="en-US" sz="2400" b="1" dirty="0"/>
              <a:t>贯，总分”数据，且学号前</a:t>
            </a:r>
            <a:r>
              <a:rPr lang="en-US" altLang="zh-CN" sz="2400" b="1" dirty="0"/>
              <a:t>6</a:t>
            </a:r>
            <a:r>
              <a:rPr lang="zh-CN" altLang="en-US" sz="2400" b="1" dirty="0"/>
              <a:t>位为“</a:t>
            </a:r>
            <a:r>
              <a:rPr lang="en-US" altLang="zh-CN" sz="2400" b="1" dirty="0"/>
              <a:t>190201”</a:t>
            </a:r>
            <a:r>
              <a:rPr lang="zh-CN" altLang="en-US" sz="2400" b="1" dirty="0"/>
              <a:t>。</a:t>
            </a:r>
            <a:endParaRPr lang="zh-CN" altLang="zh-CN" sz="2400" b="1" dirty="0"/>
          </a:p>
        </p:txBody>
      </p:sp>
      <p:sp>
        <p:nvSpPr>
          <p:cNvPr id="12" name="TextBox 11"/>
          <p:cNvSpPr txBox="1"/>
          <p:nvPr/>
        </p:nvSpPr>
        <p:spPr>
          <a:xfrm>
            <a:off x="1001565" y="2440305"/>
            <a:ext cx="10661015" cy="2677656"/>
          </a:xfrm>
          <a:prstGeom prst="rect">
            <a:avLst/>
          </a:prstGeom>
          <a:noFill/>
          <a:ln>
            <a:solidFill>
              <a:schemeClr val="accent1"/>
            </a:solidFill>
          </a:ln>
        </p:spPr>
        <p:txBody>
          <a:bodyPr wrap="square" rtlCol="0">
            <a:spAutoFit/>
          </a:bodyPr>
          <a:lstStyle/>
          <a:p>
            <a:r>
              <a:rPr lang="en-US" altLang="zh-CN" sz="2400" dirty="0"/>
              <a:t>use </a:t>
            </a:r>
            <a:r>
              <a:rPr lang="en-US" altLang="zh-CN" sz="2400" dirty="0" err="1"/>
              <a:t>jxgl</a:t>
            </a:r>
            <a:endParaRPr lang="en-US" altLang="zh-CN" sz="2400" dirty="0"/>
          </a:p>
          <a:p>
            <a:r>
              <a:rPr lang="en-US" altLang="zh-CN" sz="2400" dirty="0"/>
              <a:t>go</a:t>
            </a:r>
          </a:p>
          <a:p>
            <a:r>
              <a:rPr lang="en-US" altLang="zh-CN" sz="2400" dirty="0"/>
              <a:t>create view Inform </a:t>
            </a:r>
          </a:p>
          <a:p>
            <a:r>
              <a:rPr lang="en-US" altLang="zh-CN" sz="2400" dirty="0"/>
              <a:t>as</a:t>
            </a:r>
          </a:p>
          <a:p>
            <a:r>
              <a:rPr lang="en-US" altLang="zh-CN" sz="2400" dirty="0"/>
              <a:t>select </a:t>
            </a:r>
            <a:r>
              <a:rPr lang="zh-CN" altLang="en-US" sz="2400" dirty="0"/>
              <a:t>学号</a:t>
            </a:r>
            <a:r>
              <a:rPr lang="en-US" altLang="zh-CN" sz="2400" dirty="0"/>
              <a:t>,</a:t>
            </a:r>
            <a:r>
              <a:rPr lang="zh-CN" altLang="en-US" sz="2400" dirty="0"/>
              <a:t>姓名</a:t>
            </a:r>
            <a:r>
              <a:rPr lang="en-US" altLang="zh-CN" sz="2400" dirty="0"/>
              <a:t>,</a:t>
            </a:r>
            <a:r>
              <a:rPr lang="zh-CN" altLang="en-US" sz="2400" dirty="0"/>
              <a:t>性别</a:t>
            </a:r>
            <a:r>
              <a:rPr lang="en-US" altLang="zh-CN" sz="2400" dirty="0"/>
              <a:t>, </a:t>
            </a:r>
            <a:r>
              <a:rPr lang="zh-CN" altLang="en-US" sz="2400" dirty="0"/>
              <a:t>籍贯</a:t>
            </a:r>
            <a:r>
              <a:rPr lang="en-US" altLang="zh-CN" sz="2400" dirty="0"/>
              <a:t>,</a:t>
            </a:r>
            <a:r>
              <a:rPr lang="zh-CN" altLang="en-US" sz="2400" dirty="0"/>
              <a:t>总分</a:t>
            </a:r>
          </a:p>
          <a:p>
            <a:r>
              <a:rPr lang="zh-CN" altLang="en-US" sz="2400" dirty="0"/>
              <a:t>  </a:t>
            </a:r>
            <a:r>
              <a:rPr lang="en-US" altLang="zh-CN" sz="2400" dirty="0"/>
              <a:t>from </a:t>
            </a:r>
            <a:r>
              <a:rPr lang="zh-CN" altLang="en-US" sz="2400" dirty="0"/>
              <a:t>学生</a:t>
            </a:r>
          </a:p>
          <a:p>
            <a:r>
              <a:rPr lang="zh-CN" altLang="en-US" sz="2400" dirty="0"/>
              <a:t>  </a:t>
            </a:r>
            <a:r>
              <a:rPr lang="en-US" altLang="zh-CN" sz="2400" dirty="0"/>
              <a:t>where left(</a:t>
            </a:r>
            <a:r>
              <a:rPr lang="zh-CN" altLang="en-US" sz="2400" dirty="0"/>
              <a:t>学号</a:t>
            </a:r>
            <a:r>
              <a:rPr lang="en-US" altLang="zh-CN" sz="2400" dirty="0"/>
              <a:t>,6)='190201'</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830997"/>
          </a:xfrm>
          <a:prstGeom prst="rect">
            <a:avLst/>
          </a:prstGeom>
          <a:noFill/>
          <a:ln>
            <a:solidFill>
              <a:schemeClr val="accent1"/>
            </a:solidFill>
          </a:ln>
        </p:spPr>
        <p:txBody>
          <a:bodyPr wrap="square" rtlCol="0">
            <a:spAutoFit/>
          </a:bodyPr>
          <a:lstStyle/>
          <a:p>
            <a:r>
              <a:rPr lang="en-US" altLang="zh-CN" sz="2400" b="1" dirty="0" smtClean="0"/>
              <a:t>【</a:t>
            </a:r>
            <a:r>
              <a:rPr lang="zh-CN" altLang="en-US" sz="2400" b="1" dirty="0" smtClean="0"/>
              <a:t>例</a:t>
            </a:r>
            <a:r>
              <a:rPr lang="en-US" altLang="zh-CN" sz="2400" b="1" dirty="0" smtClean="0"/>
              <a:t>03】 </a:t>
            </a:r>
            <a:r>
              <a:rPr lang="zh-CN" altLang="en-US" sz="2400" b="1" dirty="0" smtClean="0"/>
              <a:t>创</a:t>
            </a:r>
            <a:r>
              <a:rPr lang="zh-CN" altLang="en-US" sz="2400" b="1" dirty="0"/>
              <a:t>建一个视图包含了所有成绩不及格的课程名称及学生学号和姓名等信息。</a:t>
            </a:r>
            <a:endParaRPr lang="zh-CN" altLang="zh-CN" sz="2400" b="1" dirty="0"/>
          </a:p>
        </p:txBody>
      </p:sp>
      <p:sp>
        <p:nvSpPr>
          <p:cNvPr id="12" name="TextBox 11"/>
          <p:cNvSpPr txBox="1"/>
          <p:nvPr/>
        </p:nvSpPr>
        <p:spPr>
          <a:xfrm>
            <a:off x="1001565" y="2440305"/>
            <a:ext cx="10661015" cy="2677656"/>
          </a:xfrm>
          <a:prstGeom prst="rect">
            <a:avLst/>
          </a:prstGeom>
          <a:noFill/>
          <a:ln>
            <a:solidFill>
              <a:schemeClr val="accent1"/>
            </a:solidFill>
          </a:ln>
        </p:spPr>
        <p:txBody>
          <a:bodyPr wrap="square" rtlCol="0">
            <a:spAutoFit/>
          </a:bodyPr>
          <a:lstStyle/>
          <a:p>
            <a:r>
              <a:rPr lang="en-US" altLang="zh-CN" sz="2400" dirty="0"/>
              <a:t>use </a:t>
            </a:r>
            <a:r>
              <a:rPr lang="en-US" altLang="zh-CN" sz="2400" dirty="0" err="1"/>
              <a:t>jxgl</a:t>
            </a:r>
            <a:endParaRPr lang="en-US" altLang="zh-CN" sz="2400" dirty="0"/>
          </a:p>
          <a:p>
            <a:r>
              <a:rPr lang="en-US" altLang="zh-CN" sz="2400" dirty="0"/>
              <a:t>go</a:t>
            </a:r>
          </a:p>
          <a:p>
            <a:r>
              <a:rPr lang="en-US" altLang="zh-CN" sz="2400" dirty="0"/>
              <a:t>create view v_</a:t>
            </a:r>
            <a:r>
              <a:rPr lang="zh-CN" altLang="en-US" sz="2400" dirty="0"/>
              <a:t>不及格</a:t>
            </a:r>
          </a:p>
          <a:p>
            <a:r>
              <a:rPr lang="en-US" altLang="zh-CN" sz="2400" dirty="0"/>
              <a:t>as</a:t>
            </a:r>
          </a:p>
          <a:p>
            <a:r>
              <a:rPr lang="en-US" altLang="zh-CN" sz="2400" dirty="0"/>
              <a:t>select </a:t>
            </a:r>
            <a:r>
              <a:rPr lang="zh-CN" altLang="en-US" sz="2400" dirty="0"/>
              <a:t>学生</a:t>
            </a:r>
            <a:r>
              <a:rPr lang="en-US" altLang="zh-CN" sz="2400" dirty="0"/>
              <a:t>.</a:t>
            </a:r>
            <a:r>
              <a:rPr lang="zh-CN" altLang="en-US" sz="2400" dirty="0"/>
              <a:t>学号</a:t>
            </a:r>
            <a:r>
              <a:rPr lang="en-US" altLang="zh-CN" sz="2400" dirty="0"/>
              <a:t>,</a:t>
            </a:r>
            <a:r>
              <a:rPr lang="zh-CN" altLang="en-US" sz="2400" dirty="0"/>
              <a:t>姓名</a:t>
            </a:r>
            <a:r>
              <a:rPr lang="en-US" altLang="zh-CN" sz="2400" dirty="0"/>
              <a:t>,</a:t>
            </a:r>
            <a:r>
              <a:rPr lang="zh-CN" altLang="en-US" sz="2400" dirty="0"/>
              <a:t>课程名称</a:t>
            </a:r>
            <a:r>
              <a:rPr lang="en-US" altLang="zh-CN" sz="2400" dirty="0"/>
              <a:t>,</a:t>
            </a:r>
            <a:r>
              <a:rPr lang="zh-CN" altLang="en-US" sz="2400" dirty="0"/>
              <a:t>成绩</a:t>
            </a:r>
          </a:p>
          <a:p>
            <a:r>
              <a:rPr lang="zh-CN" altLang="en-US" sz="2400" dirty="0"/>
              <a:t>  </a:t>
            </a:r>
            <a:r>
              <a:rPr lang="en-US" altLang="zh-CN" sz="2400" dirty="0"/>
              <a:t>from </a:t>
            </a:r>
            <a:r>
              <a:rPr lang="zh-CN" altLang="en-US" sz="2400" dirty="0"/>
              <a:t>学生</a:t>
            </a:r>
            <a:r>
              <a:rPr lang="en-US" altLang="zh-CN" sz="2400" dirty="0"/>
              <a:t>,</a:t>
            </a:r>
            <a:r>
              <a:rPr lang="zh-CN" altLang="en-US" sz="2400" dirty="0"/>
              <a:t>选修</a:t>
            </a:r>
            <a:r>
              <a:rPr lang="en-US" altLang="zh-CN" sz="2400" dirty="0"/>
              <a:t>,</a:t>
            </a:r>
            <a:r>
              <a:rPr lang="zh-CN" altLang="en-US" sz="2400" dirty="0"/>
              <a:t>课程</a:t>
            </a:r>
          </a:p>
          <a:p>
            <a:r>
              <a:rPr lang="zh-CN" altLang="en-US" sz="2400" dirty="0"/>
              <a:t>  </a:t>
            </a:r>
            <a:r>
              <a:rPr lang="en-US" altLang="zh-CN" sz="2400" dirty="0"/>
              <a:t>where </a:t>
            </a:r>
            <a:r>
              <a:rPr lang="zh-CN" altLang="en-US" sz="2400" dirty="0"/>
              <a:t>学生</a:t>
            </a:r>
            <a:r>
              <a:rPr lang="en-US" altLang="zh-CN" sz="2400" dirty="0"/>
              <a:t>.</a:t>
            </a:r>
            <a:r>
              <a:rPr lang="zh-CN" altLang="en-US" sz="2400" dirty="0"/>
              <a:t>学号</a:t>
            </a:r>
            <a:r>
              <a:rPr lang="en-US" altLang="zh-CN" sz="2400" dirty="0"/>
              <a:t>=</a:t>
            </a:r>
            <a:r>
              <a:rPr lang="zh-CN" altLang="en-US" sz="2400" dirty="0"/>
              <a:t>选修</a:t>
            </a:r>
            <a:r>
              <a:rPr lang="en-US" altLang="zh-CN" sz="2400" dirty="0"/>
              <a:t>.</a:t>
            </a:r>
            <a:r>
              <a:rPr lang="zh-CN" altLang="en-US" sz="2400" dirty="0"/>
              <a:t>学号 </a:t>
            </a:r>
            <a:r>
              <a:rPr lang="en-US" altLang="zh-CN" sz="2400" dirty="0"/>
              <a:t>and </a:t>
            </a:r>
            <a:r>
              <a:rPr lang="zh-CN" altLang="en-US" sz="2400" dirty="0"/>
              <a:t>选修</a:t>
            </a:r>
            <a:r>
              <a:rPr lang="en-US" altLang="zh-CN" sz="2400" dirty="0"/>
              <a:t>.</a:t>
            </a:r>
            <a:r>
              <a:rPr lang="zh-CN" altLang="en-US" sz="2400" dirty="0"/>
              <a:t>课程号</a:t>
            </a:r>
            <a:r>
              <a:rPr lang="en-US" altLang="zh-CN" sz="2400" dirty="0"/>
              <a:t>=</a:t>
            </a:r>
            <a:r>
              <a:rPr lang="zh-CN" altLang="en-US" sz="2400" dirty="0"/>
              <a:t>课程</a:t>
            </a:r>
            <a:r>
              <a:rPr lang="en-US" altLang="zh-CN" sz="2400" dirty="0"/>
              <a:t>.</a:t>
            </a:r>
            <a:r>
              <a:rPr lang="zh-CN" altLang="en-US" sz="2400" dirty="0"/>
              <a:t>课程号 </a:t>
            </a:r>
            <a:r>
              <a:rPr lang="en-US" altLang="zh-CN" sz="2400" dirty="0"/>
              <a:t>and </a:t>
            </a:r>
            <a:r>
              <a:rPr lang="zh-CN" altLang="en-US" sz="2400" dirty="0"/>
              <a:t>成绩</a:t>
            </a:r>
            <a:r>
              <a:rPr lang="en-US" altLang="zh-CN" sz="2400" dirty="0"/>
              <a:t>&lt;60</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smtClean="0">
                <a:solidFill>
                  <a:srgbClr val="2980B9"/>
                </a:solidFill>
                <a:ea typeface="微软雅黑" panose="020B0503020204020204" charset="-122"/>
              </a:rPr>
              <a:t>管理视</a:t>
            </a:r>
            <a:r>
              <a:rPr lang="zh-CN" altLang="en-US" sz="3200" b="1" dirty="0">
                <a:solidFill>
                  <a:srgbClr val="2980B9"/>
                </a:solidFill>
                <a:ea typeface="微软雅黑" panose="020B0503020204020204" charset="-122"/>
              </a:rPr>
              <a:t>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02030" y="1429200"/>
            <a:ext cx="5330507" cy="461665"/>
          </a:xfrm>
          <a:prstGeom prst="rect">
            <a:avLst/>
          </a:prstGeom>
          <a:noFill/>
          <a:ln>
            <a:solidFill>
              <a:schemeClr val="accent1"/>
            </a:solidFill>
          </a:ln>
        </p:spPr>
        <p:txBody>
          <a:bodyPr wrap="square" rtlCol="0">
            <a:spAutoFit/>
          </a:bodyPr>
          <a:lstStyle>
            <a:defPPr>
              <a:defRPr lang="zh-CN"/>
            </a:defPPr>
            <a:lvl1pPr>
              <a:defRPr sz="2400" b="1"/>
            </a:lvl1pPr>
          </a:lstStyle>
          <a:p>
            <a:r>
              <a:rPr lang="en-US" altLang="zh-CN" dirty="0"/>
              <a:t>1</a:t>
            </a:r>
            <a:r>
              <a:rPr lang="zh-CN" altLang="en-US" dirty="0"/>
              <a:t>．使用</a:t>
            </a:r>
            <a:r>
              <a:rPr lang="en-US" altLang="zh-CN" dirty="0"/>
              <a:t>T-SQL</a:t>
            </a:r>
            <a:r>
              <a:rPr lang="zh-CN" altLang="en-US" dirty="0"/>
              <a:t>语句修改视图</a:t>
            </a:r>
            <a:endParaRPr lang="zh-CN" altLang="zh-CN" dirty="0"/>
          </a:p>
        </p:txBody>
      </p:sp>
      <p:sp>
        <p:nvSpPr>
          <p:cNvPr id="13" name="TextBox 12"/>
          <p:cNvSpPr txBox="1"/>
          <p:nvPr/>
        </p:nvSpPr>
        <p:spPr>
          <a:xfrm>
            <a:off x="1001566" y="2008505"/>
            <a:ext cx="5330972" cy="3170099"/>
          </a:xfrm>
          <a:prstGeom prst="rect">
            <a:avLst/>
          </a:prstGeom>
          <a:noFill/>
          <a:ln>
            <a:solidFill>
              <a:srgbClr val="FF0000"/>
            </a:solidFill>
          </a:ln>
        </p:spPr>
        <p:txBody>
          <a:bodyPr wrap="square" rtlCol="0">
            <a:spAutoFit/>
          </a:bodyPr>
          <a:lstStyle/>
          <a:p>
            <a:r>
              <a:rPr lang="zh-CN" altLang="en-US" sz="2000" dirty="0"/>
              <a:t>格式：</a:t>
            </a:r>
          </a:p>
          <a:p>
            <a:r>
              <a:rPr lang="en-US" altLang="zh-CN" sz="2000" dirty="0"/>
              <a:t>alter view [</a:t>
            </a:r>
            <a:r>
              <a:rPr lang="zh-CN" altLang="en-US" sz="2000" dirty="0"/>
              <a:t>架构名</a:t>
            </a:r>
            <a:r>
              <a:rPr lang="en-US" altLang="zh-CN" sz="2000" dirty="0"/>
              <a:t>.]&lt;</a:t>
            </a:r>
            <a:r>
              <a:rPr lang="zh-CN" altLang="en-US" sz="2000" dirty="0"/>
              <a:t>视图名</a:t>
            </a:r>
            <a:r>
              <a:rPr lang="en-US" altLang="zh-CN" sz="2000" dirty="0"/>
              <a:t>&gt;</a:t>
            </a:r>
          </a:p>
          <a:p>
            <a:r>
              <a:rPr lang="en-US" altLang="zh-CN" sz="2000" dirty="0"/>
              <a:t>[with {encryption|schemabinging|view_metadata}]</a:t>
            </a:r>
          </a:p>
          <a:p>
            <a:r>
              <a:rPr lang="en-US" altLang="zh-CN" sz="2000" dirty="0"/>
              <a:t>as sql</a:t>
            </a:r>
            <a:r>
              <a:rPr lang="zh-CN" altLang="en-US" sz="2000" dirty="0"/>
              <a:t>语句 </a:t>
            </a:r>
          </a:p>
          <a:p>
            <a:r>
              <a:rPr lang="en-US" altLang="zh-CN" sz="2000" dirty="0"/>
              <a:t>[with check option]</a:t>
            </a:r>
          </a:p>
          <a:p>
            <a:r>
              <a:rPr lang="zh-CN" altLang="en-US" sz="2000" dirty="0"/>
              <a:t>功能：修改指定视图的查询定义语句。</a:t>
            </a:r>
          </a:p>
          <a:p>
            <a:r>
              <a:rPr lang="zh-CN" altLang="en-US" sz="2000" dirty="0"/>
              <a:t>说明：</a:t>
            </a:r>
          </a:p>
          <a:p>
            <a:r>
              <a:rPr lang="zh-CN" altLang="en-US" sz="2000" dirty="0"/>
              <a:t>（</a:t>
            </a:r>
            <a:r>
              <a:rPr lang="en-US" altLang="zh-CN" sz="2000" dirty="0"/>
              <a:t>1</a:t>
            </a:r>
            <a:r>
              <a:rPr lang="zh-CN" altLang="en-US" sz="2000" dirty="0"/>
              <a:t>）不论视图是否加密，均可修改；</a:t>
            </a:r>
          </a:p>
          <a:p>
            <a:r>
              <a:rPr lang="zh-CN" altLang="en-US" sz="2000" dirty="0"/>
              <a:t>（</a:t>
            </a:r>
            <a:r>
              <a:rPr lang="en-US" altLang="zh-CN" sz="2000" dirty="0"/>
              <a:t>2</a:t>
            </a:r>
            <a:r>
              <a:rPr lang="zh-CN" altLang="en-US" sz="2000" dirty="0"/>
              <a:t>）各子句与创建视图的子句含义一样</a:t>
            </a:r>
          </a:p>
        </p:txBody>
      </p:sp>
      <p:sp>
        <p:nvSpPr>
          <p:cNvPr id="14" name="TextBox 13"/>
          <p:cNvSpPr txBox="1"/>
          <p:nvPr/>
        </p:nvSpPr>
        <p:spPr>
          <a:xfrm>
            <a:off x="6619164" y="1435550"/>
            <a:ext cx="5330042" cy="461665"/>
          </a:xfrm>
          <a:prstGeom prst="rect">
            <a:avLst/>
          </a:prstGeom>
          <a:noFill/>
          <a:ln>
            <a:solidFill>
              <a:schemeClr val="accent1"/>
            </a:solidFill>
          </a:ln>
        </p:spPr>
        <p:txBody>
          <a:bodyPr wrap="square" rtlCol="0">
            <a:spAutoFit/>
          </a:bodyPr>
          <a:lstStyle/>
          <a:p>
            <a:r>
              <a:rPr lang="en-US" altLang="zh-CN" sz="2400" b="1" dirty="0"/>
              <a:t>2</a:t>
            </a:r>
            <a:r>
              <a:rPr lang="zh-CN" altLang="zh-CN" sz="2400" b="1" dirty="0"/>
              <a:t>．使用</a:t>
            </a:r>
            <a:r>
              <a:rPr lang="en-US" altLang="zh-CN" sz="2400" b="1" dirty="0"/>
              <a:t>T-SQL</a:t>
            </a:r>
            <a:r>
              <a:rPr lang="zh-CN" altLang="zh-CN" sz="2400" b="1" dirty="0"/>
              <a:t>语句删除视图</a:t>
            </a:r>
          </a:p>
        </p:txBody>
      </p:sp>
      <p:sp>
        <p:nvSpPr>
          <p:cNvPr id="15" name="TextBox 14"/>
          <p:cNvSpPr txBox="1"/>
          <p:nvPr/>
        </p:nvSpPr>
        <p:spPr>
          <a:xfrm>
            <a:off x="6619164" y="2008505"/>
            <a:ext cx="5330973" cy="707886"/>
          </a:xfrm>
          <a:prstGeom prst="rect">
            <a:avLst/>
          </a:prstGeom>
          <a:noFill/>
          <a:ln>
            <a:solidFill>
              <a:srgbClr val="FF0000"/>
            </a:solidFill>
          </a:ln>
        </p:spPr>
        <p:txBody>
          <a:bodyPr wrap="square" rtlCol="0">
            <a:spAutoFit/>
          </a:bodyPr>
          <a:lstStyle/>
          <a:p>
            <a:r>
              <a:rPr lang="zh-CN" altLang="en-US" sz="2000" dirty="0"/>
              <a:t>格式：</a:t>
            </a:r>
            <a:r>
              <a:rPr lang="en-US" altLang="zh-CN" sz="2000" dirty="0"/>
              <a:t>drop view [</a:t>
            </a:r>
            <a:r>
              <a:rPr lang="zh-CN" altLang="en-US" sz="2000" dirty="0"/>
              <a:t>架构名</a:t>
            </a:r>
            <a:r>
              <a:rPr lang="en-US" altLang="zh-CN" sz="2000" dirty="0"/>
              <a:t>.]&lt;</a:t>
            </a:r>
            <a:r>
              <a:rPr lang="zh-CN" altLang="en-US" sz="2000" dirty="0"/>
              <a:t>视图名</a:t>
            </a:r>
            <a:r>
              <a:rPr lang="en-US" altLang="zh-CN" sz="2000" dirty="0"/>
              <a:t>&gt;</a:t>
            </a:r>
          </a:p>
          <a:p>
            <a:r>
              <a:rPr lang="zh-CN" altLang="en-US" sz="2000" dirty="0"/>
              <a:t>功能：删除指定名称的视图。</a:t>
            </a: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1</a:t>
            </a:r>
            <a:r>
              <a:rPr lang="zh-CN" altLang="en-US" sz="2400" b="1" dirty="0"/>
              <a:t>．查询数据</a:t>
            </a:r>
            <a:endParaRPr lang="zh-CN" altLang="zh-CN" sz="2400" b="1" dirty="0"/>
          </a:p>
        </p:txBody>
      </p:sp>
      <p:sp>
        <p:nvSpPr>
          <p:cNvPr id="12" name="TextBox 11"/>
          <p:cNvSpPr txBox="1"/>
          <p:nvPr/>
        </p:nvSpPr>
        <p:spPr>
          <a:xfrm>
            <a:off x="1001565" y="2160905"/>
            <a:ext cx="10661015" cy="830997"/>
          </a:xfrm>
          <a:prstGeom prst="rect">
            <a:avLst/>
          </a:prstGeom>
          <a:noFill/>
          <a:ln>
            <a:solidFill>
              <a:srgbClr val="FF0000"/>
            </a:solidFill>
          </a:ln>
        </p:spPr>
        <p:txBody>
          <a:bodyPr wrap="square" rtlCol="0">
            <a:spAutoFit/>
          </a:bodyPr>
          <a:lstStyle/>
          <a:p>
            <a:r>
              <a:rPr lang="en-US" altLang="zh-CN" sz="2400" dirty="0" smtClean="0"/>
              <a:t>【</a:t>
            </a:r>
            <a:r>
              <a:rPr lang="zh-CN" altLang="en-US" sz="2400" dirty="0" smtClean="0"/>
              <a:t>例</a:t>
            </a:r>
            <a:r>
              <a:rPr lang="en-US" altLang="zh-CN" sz="2400" dirty="0" smtClean="0"/>
              <a:t>04】 </a:t>
            </a:r>
            <a:r>
              <a:rPr lang="zh-CN" altLang="en-US" sz="2400" dirty="0" smtClean="0"/>
              <a:t>查</a:t>
            </a:r>
            <a:r>
              <a:rPr lang="zh-CN" altLang="en-US" sz="2400" dirty="0"/>
              <a:t>询视图</a:t>
            </a:r>
            <a:r>
              <a:rPr lang="en-US" altLang="zh-CN" sz="2400" dirty="0"/>
              <a:t>Inform</a:t>
            </a:r>
            <a:r>
              <a:rPr lang="zh-CN" altLang="en-US" sz="2400" dirty="0"/>
              <a:t>中的所有记录。</a:t>
            </a:r>
          </a:p>
          <a:p>
            <a:r>
              <a:rPr lang="en-US" altLang="zh-CN" sz="2400" dirty="0"/>
              <a:t>select * from Inform</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02030" y="3206750"/>
            <a:ext cx="10661015" cy="461665"/>
          </a:xfrm>
          <a:prstGeom prst="rect">
            <a:avLst/>
          </a:prstGeom>
          <a:noFill/>
          <a:ln>
            <a:solidFill>
              <a:schemeClr val="accent1"/>
            </a:solidFill>
          </a:ln>
        </p:spPr>
        <p:txBody>
          <a:bodyPr wrap="square" rtlCol="0">
            <a:spAutoFit/>
          </a:bodyPr>
          <a:lstStyle/>
          <a:p>
            <a:r>
              <a:rPr lang="en-US" altLang="zh-CN" sz="2400" b="1" dirty="0"/>
              <a:t>2</a:t>
            </a:r>
            <a:r>
              <a:rPr lang="zh-CN" altLang="en-US" sz="2400" b="1" dirty="0"/>
              <a:t>．插入数据</a:t>
            </a:r>
            <a:endParaRPr lang="zh-CN" altLang="zh-CN" sz="2400" b="1" dirty="0"/>
          </a:p>
        </p:txBody>
      </p:sp>
      <p:sp>
        <p:nvSpPr>
          <p:cNvPr id="13" name="TextBox 12"/>
          <p:cNvSpPr txBox="1"/>
          <p:nvPr/>
        </p:nvSpPr>
        <p:spPr>
          <a:xfrm>
            <a:off x="1001565" y="3964305"/>
            <a:ext cx="10661015" cy="1569660"/>
          </a:xfrm>
          <a:prstGeom prst="rect">
            <a:avLst/>
          </a:prstGeom>
          <a:noFill/>
          <a:ln>
            <a:solidFill>
              <a:srgbClr val="FF0000"/>
            </a:solidFill>
          </a:ln>
        </p:spPr>
        <p:txBody>
          <a:bodyPr wrap="square" rtlCol="0">
            <a:spAutoFit/>
          </a:bodyPr>
          <a:lstStyle/>
          <a:p>
            <a:r>
              <a:rPr lang="en-US" altLang="zh-CN" sz="2400" dirty="0" smtClean="0"/>
              <a:t>【</a:t>
            </a:r>
            <a:r>
              <a:rPr lang="zh-CN" altLang="en-US" sz="2400" dirty="0" smtClean="0"/>
              <a:t>例</a:t>
            </a:r>
            <a:r>
              <a:rPr lang="en-US" altLang="zh-CN" sz="2400" dirty="0" smtClean="0"/>
              <a:t>05】 </a:t>
            </a:r>
            <a:r>
              <a:rPr lang="zh-CN" altLang="en-US" sz="2400" dirty="0" smtClean="0"/>
              <a:t>向</a:t>
            </a:r>
            <a:r>
              <a:rPr lang="zh-CN" altLang="en-US" sz="2400" dirty="0"/>
              <a:t>视图</a:t>
            </a:r>
            <a:r>
              <a:rPr lang="en-US" altLang="zh-CN" sz="2400" dirty="0"/>
              <a:t>Inform</a:t>
            </a:r>
            <a:r>
              <a:rPr lang="zh-CN" altLang="en-US" sz="2400" dirty="0"/>
              <a:t>插入一个新的学生记录。记录数据如下：</a:t>
            </a:r>
          </a:p>
          <a:p>
            <a:r>
              <a:rPr lang="zh-CN" altLang="en-US" sz="2400" dirty="0"/>
              <a:t>学号：</a:t>
            </a:r>
            <a:r>
              <a:rPr lang="en-US" altLang="zh-CN" sz="2400" dirty="0"/>
              <a:t>'19020104'</a:t>
            </a:r>
            <a:r>
              <a:rPr lang="zh-CN" altLang="en-US" sz="2400" dirty="0"/>
              <a:t>，姓名：</a:t>
            </a:r>
            <a:r>
              <a:rPr lang="en-US" altLang="zh-CN" sz="2400" dirty="0"/>
              <a:t>'</a:t>
            </a:r>
            <a:r>
              <a:rPr lang="zh-CN" altLang="en-US" sz="2400" dirty="0"/>
              <a:t>马后炮</a:t>
            </a:r>
            <a:r>
              <a:rPr lang="en-US" altLang="zh-CN" sz="2400" dirty="0"/>
              <a:t>'</a:t>
            </a:r>
            <a:r>
              <a:rPr lang="zh-CN" altLang="en-US" sz="2400" dirty="0"/>
              <a:t>，性别：</a:t>
            </a:r>
            <a:r>
              <a:rPr lang="en-US" altLang="zh-CN" sz="2400" dirty="0"/>
              <a:t>'</a:t>
            </a:r>
            <a:r>
              <a:rPr lang="zh-CN" altLang="en-US" sz="2400" dirty="0"/>
              <a:t>男</a:t>
            </a:r>
            <a:r>
              <a:rPr lang="en-US" altLang="zh-CN" sz="2400" dirty="0"/>
              <a:t>'</a:t>
            </a:r>
          </a:p>
          <a:p>
            <a:r>
              <a:rPr lang="en-US" altLang="zh-CN" sz="2400" dirty="0"/>
              <a:t>insert into inform(</a:t>
            </a:r>
            <a:r>
              <a:rPr lang="zh-CN" altLang="en-US" sz="2400" dirty="0"/>
              <a:t>学号</a:t>
            </a:r>
            <a:r>
              <a:rPr lang="en-US" altLang="zh-CN" sz="2400" dirty="0"/>
              <a:t>,</a:t>
            </a:r>
            <a:r>
              <a:rPr lang="zh-CN" altLang="en-US" sz="2400" dirty="0"/>
              <a:t>姓名</a:t>
            </a:r>
            <a:r>
              <a:rPr lang="en-US" altLang="zh-CN" sz="2400" dirty="0"/>
              <a:t>,</a:t>
            </a:r>
            <a:r>
              <a:rPr lang="zh-CN" altLang="en-US" sz="2400" dirty="0"/>
              <a:t>性别</a:t>
            </a:r>
            <a:r>
              <a:rPr lang="en-US" altLang="zh-CN" sz="2400" dirty="0"/>
              <a:t>)values('19020104','</a:t>
            </a:r>
            <a:r>
              <a:rPr lang="zh-CN" altLang="en-US" sz="2400" dirty="0"/>
              <a:t>马后炮</a:t>
            </a:r>
            <a:r>
              <a:rPr lang="en-US" altLang="zh-CN" sz="2400" dirty="0"/>
              <a:t>','</a:t>
            </a:r>
            <a:r>
              <a:rPr lang="zh-CN" altLang="en-US" sz="2400" dirty="0"/>
              <a:t>男</a:t>
            </a:r>
            <a:r>
              <a:rPr lang="en-US" altLang="zh-CN" sz="2400" dirty="0"/>
              <a:t>')</a:t>
            </a:r>
          </a:p>
          <a:p>
            <a:r>
              <a:rPr lang="zh-CN" altLang="en-US" sz="2400" dirty="0"/>
              <a:t>运行后，表“学生”和视图“</a:t>
            </a:r>
            <a:r>
              <a:rPr lang="en-US" altLang="zh-CN" sz="2400" dirty="0"/>
              <a:t>inform”</a:t>
            </a:r>
            <a:r>
              <a:rPr lang="zh-CN" altLang="en-US" sz="2400" dirty="0"/>
              <a:t>都会新增这条记录。</a:t>
            </a: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3</a:t>
            </a:r>
            <a:r>
              <a:rPr lang="zh-CN" altLang="zh-CN" sz="2400" b="1" dirty="0"/>
              <a:t>．更新数据</a:t>
            </a:r>
          </a:p>
        </p:txBody>
      </p:sp>
      <p:sp>
        <p:nvSpPr>
          <p:cNvPr id="12" name="TextBox 11"/>
          <p:cNvSpPr txBox="1"/>
          <p:nvPr/>
        </p:nvSpPr>
        <p:spPr>
          <a:xfrm>
            <a:off x="1001565" y="2160905"/>
            <a:ext cx="10661015" cy="830997"/>
          </a:xfrm>
          <a:prstGeom prst="rect">
            <a:avLst/>
          </a:prstGeom>
          <a:noFill/>
          <a:ln>
            <a:solidFill>
              <a:srgbClr val="FF0000"/>
            </a:solidFill>
          </a:ln>
        </p:spPr>
        <p:txBody>
          <a:bodyPr wrap="square" rtlCol="0">
            <a:spAutoFit/>
          </a:bodyPr>
          <a:lstStyle/>
          <a:p>
            <a:r>
              <a:rPr lang="en-US" altLang="zh-CN" sz="2400" dirty="0" smtClean="0"/>
              <a:t>【</a:t>
            </a:r>
            <a:r>
              <a:rPr lang="zh-CN" altLang="en-US" sz="2400" dirty="0" smtClean="0"/>
              <a:t>例</a:t>
            </a:r>
            <a:r>
              <a:rPr lang="en-US" altLang="zh-CN" sz="2400" dirty="0" smtClean="0"/>
              <a:t>06】 </a:t>
            </a:r>
            <a:r>
              <a:rPr lang="zh-CN" altLang="en-US" sz="2400" dirty="0" smtClean="0"/>
              <a:t>对</a:t>
            </a:r>
            <a:r>
              <a:rPr lang="zh-CN" altLang="en-US" sz="2400" dirty="0"/>
              <a:t>视图</a:t>
            </a:r>
            <a:r>
              <a:rPr lang="en-US" altLang="zh-CN" sz="2400" dirty="0"/>
              <a:t>Inform</a:t>
            </a:r>
            <a:r>
              <a:rPr lang="zh-CN" altLang="en-US" sz="2400" dirty="0"/>
              <a:t>的新增的记录的性别修改为“女”。</a:t>
            </a:r>
          </a:p>
          <a:p>
            <a:r>
              <a:rPr lang="en-US" altLang="zh-CN" sz="2400" dirty="0"/>
              <a:t>update inform set </a:t>
            </a:r>
            <a:r>
              <a:rPr lang="zh-CN" altLang="en-US" sz="2400" dirty="0"/>
              <a:t>性别</a:t>
            </a:r>
            <a:r>
              <a:rPr lang="en-US" altLang="zh-CN" sz="2400" dirty="0"/>
              <a:t>='</a:t>
            </a:r>
            <a:r>
              <a:rPr lang="zh-CN" altLang="en-US" sz="2400" dirty="0"/>
              <a:t>女</a:t>
            </a:r>
            <a:r>
              <a:rPr lang="en-US" altLang="zh-CN" sz="2400" dirty="0"/>
              <a:t>' where </a:t>
            </a:r>
            <a:r>
              <a:rPr lang="zh-CN" altLang="en-US" sz="2400" dirty="0"/>
              <a:t>学号</a:t>
            </a:r>
            <a:r>
              <a:rPr lang="en-US" altLang="zh-CN" sz="2400" dirty="0"/>
              <a:t>='19020104'</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02030" y="3206750"/>
            <a:ext cx="10661015" cy="461665"/>
          </a:xfrm>
          <a:prstGeom prst="rect">
            <a:avLst/>
          </a:prstGeom>
          <a:noFill/>
          <a:ln>
            <a:solidFill>
              <a:schemeClr val="accent1"/>
            </a:solidFill>
          </a:ln>
        </p:spPr>
        <p:txBody>
          <a:bodyPr wrap="square" rtlCol="0">
            <a:spAutoFit/>
          </a:bodyPr>
          <a:lstStyle/>
          <a:p>
            <a:r>
              <a:rPr lang="en-US" altLang="zh-CN" sz="2400" b="1" dirty="0"/>
              <a:t>4</a:t>
            </a:r>
            <a:r>
              <a:rPr lang="zh-CN" altLang="en-US" sz="2400" b="1" dirty="0"/>
              <a:t>．删除数据</a:t>
            </a:r>
            <a:endParaRPr lang="zh-CN" altLang="zh-CN" sz="2400" b="1" dirty="0"/>
          </a:p>
        </p:txBody>
      </p:sp>
      <p:sp>
        <p:nvSpPr>
          <p:cNvPr id="13" name="TextBox 12"/>
          <p:cNvSpPr txBox="1"/>
          <p:nvPr/>
        </p:nvSpPr>
        <p:spPr>
          <a:xfrm>
            <a:off x="1001565" y="3964305"/>
            <a:ext cx="10661015" cy="830997"/>
          </a:xfrm>
          <a:prstGeom prst="rect">
            <a:avLst/>
          </a:prstGeom>
          <a:noFill/>
          <a:ln>
            <a:solidFill>
              <a:srgbClr val="FF0000"/>
            </a:solidFill>
          </a:ln>
        </p:spPr>
        <p:txBody>
          <a:bodyPr wrap="square" rtlCol="0">
            <a:spAutoFit/>
          </a:bodyPr>
          <a:lstStyle/>
          <a:p>
            <a:r>
              <a:rPr lang="en-US" altLang="zh-CN" sz="2400" dirty="0" smtClean="0"/>
              <a:t>【</a:t>
            </a:r>
            <a:r>
              <a:rPr lang="zh-CN" altLang="en-US" sz="2400" dirty="0" smtClean="0"/>
              <a:t>例</a:t>
            </a:r>
            <a:r>
              <a:rPr lang="en-US" altLang="zh-CN" sz="2400" dirty="0" smtClean="0"/>
              <a:t>07</a:t>
            </a:r>
            <a:r>
              <a:rPr lang="en-US" altLang="zh-CN" sz="2400" dirty="0"/>
              <a:t>】</a:t>
            </a:r>
            <a:r>
              <a:rPr lang="zh-CN" altLang="en-US" sz="2400" dirty="0"/>
              <a:t>将视图新增的记录的记录删除。</a:t>
            </a:r>
          </a:p>
          <a:p>
            <a:r>
              <a:rPr lang="en-US" altLang="zh-CN" sz="2400" dirty="0"/>
              <a:t>delete inform where </a:t>
            </a:r>
            <a:r>
              <a:rPr lang="zh-CN" altLang="en-US" sz="2400" dirty="0"/>
              <a:t>学号</a:t>
            </a:r>
            <a:r>
              <a:rPr lang="en-US" altLang="zh-CN" sz="2400" dirty="0"/>
              <a:t>='19020104'</a:t>
            </a: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zh-CN" altLang="en-US" sz="2400" dirty="0"/>
              <a:t>注意：只能使用“可更新视图”修改基表数据，可更新视图的必备条件如下：</a:t>
            </a:r>
          </a:p>
        </p:txBody>
      </p:sp>
      <p:sp>
        <p:nvSpPr>
          <p:cNvPr id="12" name="TextBox 11"/>
          <p:cNvSpPr txBox="1"/>
          <p:nvPr/>
        </p:nvSpPr>
        <p:spPr>
          <a:xfrm>
            <a:off x="1001565" y="2160905"/>
            <a:ext cx="10661015" cy="2677656"/>
          </a:xfrm>
          <a:prstGeom prst="rect">
            <a:avLst/>
          </a:prstGeom>
          <a:noFill/>
          <a:ln>
            <a:solidFill>
              <a:srgbClr val="FF0000"/>
            </a:solidFill>
          </a:ln>
        </p:spPr>
        <p:txBody>
          <a:bodyPr wrap="square" rtlCol="0">
            <a:spAutoFit/>
          </a:bodyPr>
          <a:lstStyle/>
          <a:p>
            <a:r>
              <a:rPr lang="zh-CN" altLang="en-US" sz="2400" dirty="0" smtClean="0"/>
              <a:t>（</a:t>
            </a:r>
            <a:r>
              <a:rPr lang="en-US" altLang="zh-CN" sz="2400" dirty="0"/>
              <a:t>1</a:t>
            </a:r>
            <a:r>
              <a:rPr lang="zh-CN" altLang="en-US" sz="2400" dirty="0"/>
              <a:t>）任何修改（</a:t>
            </a:r>
            <a:r>
              <a:rPr lang="en-US" altLang="zh-CN" sz="2400" dirty="0"/>
              <a:t>insert</a:t>
            </a:r>
            <a:r>
              <a:rPr lang="zh-CN" altLang="en-US" sz="2400" dirty="0"/>
              <a:t>、</a:t>
            </a:r>
            <a:r>
              <a:rPr lang="en-US" altLang="zh-CN" sz="2400" dirty="0"/>
              <a:t>update</a:t>
            </a:r>
            <a:r>
              <a:rPr lang="zh-CN" altLang="en-US" sz="2400" dirty="0"/>
              <a:t>和</a:t>
            </a:r>
            <a:r>
              <a:rPr lang="en-US" altLang="zh-CN" sz="2400" dirty="0"/>
              <a:t>delete</a:t>
            </a:r>
            <a:r>
              <a:rPr lang="zh-CN" altLang="en-US" sz="2400" dirty="0"/>
              <a:t>）都只能引用一个基表中的列；</a:t>
            </a:r>
          </a:p>
          <a:p>
            <a:r>
              <a:rPr lang="zh-CN" altLang="en-US" sz="2400" dirty="0"/>
              <a:t>（</a:t>
            </a:r>
            <a:r>
              <a:rPr lang="en-US" altLang="zh-CN" sz="2400" dirty="0"/>
              <a:t>2</a:t>
            </a:r>
            <a:r>
              <a:rPr lang="zh-CN" altLang="en-US" sz="2400" dirty="0"/>
              <a:t>）任何修改的列不允许是基表中的聚集函数、计算列（集合运算也是计算列）；</a:t>
            </a:r>
          </a:p>
          <a:p>
            <a:r>
              <a:rPr lang="zh-CN" altLang="en-US" sz="2400" dirty="0"/>
              <a:t>（</a:t>
            </a:r>
            <a:r>
              <a:rPr lang="en-US" altLang="zh-CN" sz="2400" dirty="0"/>
              <a:t>3</a:t>
            </a:r>
            <a:r>
              <a:rPr lang="zh-CN" altLang="en-US" sz="2400" dirty="0"/>
              <a:t>）任何修改的列不受</a:t>
            </a:r>
            <a:r>
              <a:rPr lang="en-US" altLang="zh-CN" sz="2400" dirty="0"/>
              <a:t>group by</a:t>
            </a:r>
            <a:r>
              <a:rPr lang="zh-CN" altLang="en-US" sz="2400" dirty="0"/>
              <a:t>，</a:t>
            </a:r>
            <a:r>
              <a:rPr lang="en-US" altLang="zh-CN" sz="2400" dirty="0"/>
              <a:t>having</a:t>
            </a:r>
            <a:r>
              <a:rPr lang="zh-CN" altLang="en-US" sz="2400" dirty="0"/>
              <a:t>或</a:t>
            </a:r>
            <a:r>
              <a:rPr lang="en-US" altLang="zh-CN" sz="2400" dirty="0"/>
              <a:t>distinct</a:t>
            </a:r>
            <a:r>
              <a:rPr lang="zh-CN" altLang="en-US" sz="2400" dirty="0"/>
              <a:t>子句的影响；</a:t>
            </a:r>
          </a:p>
          <a:p>
            <a:r>
              <a:rPr lang="zh-CN" altLang="en-US" sz="2400" dirty="0"/>
              <a:t>（</a:t>
            </a:r>
            <a:r>
              <a:rPr lang="en-US" altLang="zh-CN" sz="2400" dirty="0"/>
              <a:t>4</a:t>
            </a:r>
            <a:r>
              <a:rPr lang="zh-CN" altLang="en-US" sz="2400" dirty="0"/>
              <a:t>）视图定义的</a:t>
            </a:r>
            <a:r>
              <a:rPr lang="en-US" altLang="zh-CN" sz="2400" dirty="0"/>
              <a:t>select</a:t>
            </a:r>
            <a:r>
              <a:rPr lang="zh-CN" altLang="en-US" sz="2400" dirty="0"/>
              <a:t>语句中不允许存在</a:t>
            </a:r>
            <a:r>
              <a:rPr lang="en-US" altLang="zh-CN" sz="2400" dirty="0"/>
              <a:t>top</a:t>
            </a:r>
            <a:r>
              <a:rPr lang="zh-CN" altLang="en-US" sz="2400" dirty="0"/>
              <a:t>与</a:t>
            </a:r>
            <a:r>
              <a:rPr lang="en-US" altLang="zh-CN" sz="2400" dirty="0"/>
              <a:t>with check option</a:t>
            </a:r>
            <a:r>
              <a:rPr lang="zh-CN" altLang="en-US" sz="2400" dirty="0"/>
              <a:t>联合使用的情况；</a:t>
            </a:r>
          </a:p>
          <a:p>
            <a:r>
              <a:rPr lang="zh-CN" altLang="en-US" sz="2400" dirty="0"/>
              <a:t>（</a:t>
            </a:r>
            <a:r>
              <a:rPr lang="en-US" altLang="zh-CN" sz="2400" dirty="0"/>
              <a:t>5</a:t>
            </a:r>
            <a:r>
              <a:rPr lang="zh-CN" altLang="en-US" sz="2400" dirty="0"/>
              <a:t>）使用视图修改基表列值时，必须符合基</a:t>
            </a:r>
            <a:r>
              <a:rPr lang="zh-CN" altLang="en-US" sz="2400" dirty="0" smtClean="0"/>
              <a:t>表列</a:t>
            </a:r>
            <a:r>
              <a:rPr lang="zh-CN" altLang="en-US" sz="2400" dirty="0"/>
              <a:t>值的约束条件。</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extLst>
      <p:ext uri="{BB962C8B-B14F-4D97-AF65-F5344CB8AC3E}">
        <p14:creationId xmlns:p14="http://schemas.microsoft.com/office/powerpoint/2010/main" val="41024936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005403"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索引</a:t>
            </a:r>
            <a:endParaRPr kumimoji="0" lang="zh-CN" altLang="en-US" sz="3200" b="1" i="0" u="none" strike="noStrike" kern="1200" cap="none" spc="0" normalizeH="0" baseline="0" noProof="0" dirty="0" smtClean="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索引分类</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矩形 11"/>
          <p:cNvSpPr/>
          <p:nvPr/>
        </p:nvSpPr>
        <p:spPr>
          <a:xfrm>
            <a:off x="1046479" y="1108710"/>
            <a:ext cx="10821671" cy="461665"/>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a:solidFill>
                  <a:srgbClr val="000000">
                    <a:lumMod val="65000"/>
                    <a:lumOff val="35000"/>
                  </a:srgbClr>
                </a:solidFill>
              </a:rPr>
              <a:t>1.</a:t>
            </a:r>
            <a:r>
              <a:rPr lang="zh-CN" altLang="en-US" sz="2000" b="1" dirty="0">
                <a:solidFill>
                  <a:srgbClr val="000000">
                    <a:lumMod val="65000"/>
                    <a:lumOff val="35000"/>
                  </a:srgbClr>
                </a:solidFill>
              </a:rPr>
              <a:t>聚集索引和非聚集索引</a:t>
            </a:r>
          </a:p>
        </p:txBody>
      </p:sp>
      <p:sp>
        <p:nvSpPr>
          <p:cNvPr id="15" name="矩形 14"/>
          <p:cNvSpPr/>
          <p:nvPr/>
        </p:nvSpPr>
        <p:spPr>
          <a:xfrm>
            <a:off x="1046479" y="3623310"/>
            <a:ext cx="10821671" cy="461665"/>
          </a:xfrm>
          <a:prstGeom prst="rect">
            <a:avLst/>
          </a:prstGeom>
        </p:spPr>
        <p:txBody>
          <a:bodyPr wrap="square">
            <a:spAutoFit/>
            <a:scene3d>
              <a:camera prst="orthographicFront"/>
              <a:lightRig rig="threePt" dir="t"/>
            </a:scene3d>
            <a:sp3d contourW="6350"/>
          </a:bodyPr>
          <a:lstStyle/>
          <a:p>
            <a:pPr>
              <a:lnSpc>
                <a:spcPct val="120000"/>
              </a:lnSpc>
            </a:pPr>
            <a:r>
              <a:rPr lang="en-US" altLang="zh-CN" sz="2000" b="1" dirty="0">
                <a:solidFill>
                  <a:srgbClr val="000000">
                    <a:lumMod val="65000"/>
                    <a:lumOff val="35000"/>
                  </a:srgbClr>
                </a:solidFill>
              </a:rPr>
              <a:t>2.</a:t>
            </a:r>
            <a:r>
              <a:rPr lang="zh-CN" altLang="en-US" sz="2000" b="1" dirty="0">
                <a:solidFill>
                  <a:srgbClr val="000000">
                    <a:lumMod val="65000"/>
                    <a:lumOff val="35000"/>
                  </a:srgbClr>
                </a:solidFill>
              </a:rPr>
              <a:t>主键索引、唯一性索引和普通索引</a:t>
            </a:r>
          </a:p>
        </p:txBody>
      </p:sp>
      <p:sp>
        <p:nvSpPr>
          <p:cNvPr id="16" name="矩形 15"/>
          <p:cNvSpPr/>
          <p:nvPr/>
        </p:nvSpPr>
        <p:spPr>
          <a:xfrm>
            <a:off x="1046479" y="4125593"/>
            <a:ext cx="11145521" cy="2554545"/>
          </a:xfrm>
          <a:prstGeom prst="rect">
            <a:avLst/>
          </a:prstGeom>
          <a:noFill/>
          <a:ln>
            <a:solidFill>
              <a:schemeClr val="accent1"/>
            </a:solidFill>
          </a:ln>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根据索引的列值重复性质来分，索引划分为主键索引、唯一性索引和普通索引三大类。</a:t>
            </a:r>
          </a:p>
          <a:p>
            <a:r>
              <a:rPr lang="zh-CN" altLang="en-US" sz="2000" dirty="0">
                <a:latin typeface="宋体" panose="02010600030101010101" pitchFamily="2" charset="-122"/>
                <a:ea typeface="宋体" panose="02010600030101010101" pitchFamily="2" charset="-122"/>
                <a:sym typeface="+mn-ea"/>
              </a:rPr>
              <a:t>主键索引：是一种特殊的唯一索引，是通过创建主键约束时自动建立的索引，主键索引默认是聚集索引，键值不允许重复值。一个表中最多只能存放一个主键索引，主键索引只能通过表的主键约束自动建立。</a:t>
            </a:r>
          </a:p>
          <a:p>
            <a:r>
              <a:rPr lang="zh-CN" altLang="en-US" sz="2000" dirty="0">
                <a:latin typeface="宋体" panose="02010600030101010101" pitchFamily="2" charset="-122"/>
                <a:ea typeface="宋体" panose="02010600030101010101" pitchFamily="2" charset="-122"/>
                <a:sym typeface="+mn-ea"/>
              </a:rPr>
              <a:t>唯一索引：索引的列或列组合的值必须具有唯一性，即任何两条记录的索引值都不能相同（包括空值）。为表某列建立唯一性约束时也会自动建立唯一索引。一个表可以有一个或多个唯一索引，唯一索引和普通索引默认是非聚集索引。</a:t>
            </a:r>
          </a:p>
          <a:p>
            <a:r>
              <a:rPr lang="zh-CN" altLang="en-US" sz="2000" dirty="0">
                <a:latin typeface="宋体" panose="02010600030101010101" pitchFamily="2" charset="-122"/>
                <a:ea typeface="宋体" panose="02010600030101010101" pitchFamily="2" charset="-122"/>
                <a:sym typeface="+mn-ea"/>
              </a:rPr>
              <a:t>普通索引：允许键值有重复值。一个表可以有一个或多个普通索引，普通索引默认是非聚集索引。</a:t>
            </a:r>
          </a:p>
        </p:txBody>
      </p:sp>
      <p:sp>
        <p:nvSpPr>
          <p:cNvPr id="17" name="矩形 16"/>
          <p:cNvSpPr/>
          <p:nvPr/>
        </p:nvSpPr>
        <p:spPr>
          <a:xfrm>
            <a:off x="1046478" y="1591940"/>
            <a:ext cx="11145522" cy="1938992"/>
          </a:xfrm>
          <a:prstGeom prst="rect">
            <a:avLst/>
          </a:prstGeom>
          <a:noFill/>
          <a:ln>
            <a:solidFill>
              <a:schemeClr val="accent1"/>
            </a:solidFill>
          </a:ln>
        </p:spPr>
        <p:txBody>
          <a:bodyPr wrap="square" rtlCol="0">
            <a:spAutoFit/>
          </a:bodyPr>
          <a:lstStyle/>
          <a:p>
            <a:r>
              <a:rPr lang="zh-CN" altLang="en-US" sz="2000" dirty="0">
                <a:latin typeface="宋体" panose="02010600030101010101" pitchFamily="2" charset="-122"/>
                <a:ea typeface="宋体" panose="02010600030101010101" pitchFamily="2" charset="-122"/>
                <a:sym typeface="+mn-ea"/>
              </a:rPr>
              <a:t>根据索引的存储结构来分，索引划分为聚集索引和非聚集索引两大类。</a:t>
            </a:r>
          </a:p>
          <a:p>
            <a:r>
              <a:rPr lang="zh-CN" altLang="en-US" sz="2000" dirty="0">
                <a:latin typeface="宋体" panose="02010600030101010101" pitchFamily="2" charset="-122"/>
                <a:ea typeface="宋体" panose="02010600030101010101" pitchFamily="2" charset="-122"/>
                <a:sym typeface="+mn-ea"/>
              </a:rPr>
              <a:t>聚集索引：</a:t>
            </a:r>
            <a:r>
              <a:rPr lang="en-US" altLang="zh-CN" sz="2000" dirty="0">
                <a:latin typeface="宋体" panose="02010600030101010101" pitchFamily="2" charset="-122"/>
                <a:ea typeface="宋体" panose="02010600030101010101" pitchFamily="2" charset="-122"/>
                <a:sym typeface="+mn-ea"/>
              </a:rPr>
              <a:t>clustered</a:t>
            </a:r>
            <a:r>
              <a:rPr lang="zh-CN" altLang="en-US" sz="2000" dirty="0">
                <a:latin typeface="宋体" panose="02010600030101010101" pitchFamily="2" charset="-122"/>
                <a:ea typeface="宋体" panose="02010600030101010101" pitchFamily="2" charset="-122"/>
                <a:sym typeface="+mn-ea"/>
              </a:rPr>
              <a:t>，索引键值的顺序与数据表中记录的物理顺序相同，即聚集索引决定了数据表中记录行的存储顺序。一个表中最多只能存放一个聚集索引。</a:t>
            </a:r>
          </a:p>
          <a:p>
            <a:r>
              <a:rPr lang="zh-CN" altLang="en-US" sz="2000" dirty="0">
                <a:latin typeface="宋体" panose="02010600030101010101" pitchFamily="2" charset="-122"/>
                <a:ea typeface="宋体" panose="02010600030101010101" pitchFamily="2" charset="-122"/>
                <a:sym typeface="+mn-ea"/>
              </a:rPr>
              <a:t>非聚集索引：</a:t>
            </a:r>
            <a:r>
              <a:rPr lang="en-US" altLang="zh-CN" sz="2000" dirty="0">
                <a:latin typeface="宋体" panose="02010600030101010101" pitchFamily="2" charset="-122"/>
                <a:ea typeface="宋体" panose="02010600030101010101" pitchFamily="2" charset="-122"/>
                <a:sym typeface="+mn-ea"/>
              </a:rPr>
              <a:t>nonclustered</a:t>
            </a:r>
            <a:r>
              <a:rPr lang="zh-CN" altLang="en-US" sz="2000" dirty="0">
                <a:latin typeface="宋体" panose="02010600030101010101" pitchFamily="2" charset="-122"/>
                <a:ea typeface="宋体" panose="02010600030101010101" pitchFamily="2" charset="-122"/>
                <a:sym typeface="+mn-ea"/>
              </a:rPr>
              <a:t>，具有完全独立于数据行的结构，索引和数据分别存放在不同位置，索引中存有列的键值和指针，并通过指针指向键值对应的数据行。一个表可以有</a:t>
            </a:r>
            <a:r>
              <a:rPr lang="en-US" altLang="zh-CN" sz="2000" dirty="0">
                <a:latin typeface="宋体" panose="02010600030101010101" pitchFamily="2" charset="-122"/>
                <a:ea typeface="宋体" panose="02010600030101010101" pitchFamily="2" charset="-122"/>
                <a:sym typeface="+mn-ea"/>
              </a:rPr>
              <a:t>0~249</a:t>
            </a:r>
            <a:r>
              <a:rPr lang="zh-CN" altLang="en-US" sz="2000" dirty="0">
                <a:latin typeface="宋体" panose="02010600030101010101" pitchFamily="2" charset="-122"/>
                <a:ea typeface="宋体" panose="02010600030101010101" pitchFamily="2" charset="-122"/>
                <a:sym typeface="+mn-ea"/>
              </a:rPr>
              <a:t>个非聚集索引。</a:t>
            </a:r>
          </a:p>
          <a:p>
            <a:r>
              <a:rPr lang="zh-CN" altLang="en-US" sz="2000" dirty="0">
                <a:latin typeface="宋体" panose="02010600030101010101" pitchFamily="2" charset="-122"/>
                <a:ea typeface="宋体" panose="02010600030101010101" pitchFamily="2" charset="-122"/>
                <a:sym typeface="+mn-ea"/>
              </a:rPr>
              <a:t>如果既要创建聚集索引，又要创建非聚集索引，则应该先创建聚集索引，后创建非聚集索引。</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7"/>
            <a:ext cx="8645060" cy="2076080"/>
            <a:chOff x="2154711" y="4290613"/>
            <a:chExt cx="3975100" cy="1507321"/>
          </a:xfrm>
        </p:grpSpPr>
        <p:sp>
          <p:nvSpPr>
            <p:cNvPr id="17" name="矩形 16"/>
            <p:cNvSpPr/>
            <p:nvPr/>
          </p:nvSpPr>
          <p:spPr>
            <a:xfrm>
              <a:off x="2154711" y="4658295"/>
              <a:ext cx="3975100" cy="113963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视图是关系数据库提供给用户多角度观察数据的机制。有效的索引可以改善数据库的运行效率，提高数据表或视图的搜索效率。游标是一种数据访问机制，允许用户访问单独的数据行，而非整个数据行集，用户也可以通过游标进行查询、插入、更改和删除基表中的数据。</a:t>
              </a: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84427578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115" y="1695450"/>
            <a:ext cx="10604500" cy="461665"/>
          </a:xfrm>
          <a:prstGeom prst="rect">
            <a:avLst/>
          </a:prstGeom>
          <a:noFill/>
          <a:ln>
            <a:solidFill>
              <a:schemeClr val="accent1"/>
            </a:solidFill>
          </a:ln>
        </p:spPr>
        <p:txBody>
          <a:bodyPr wrap="square" rtlCol="0">
            <a:spAutoFit/>
          </a:bodyPr>
          <a:lstStyle/>
          <a:p>
            <a:pPr>
              <a:defRPr/>
            </a:pPr>
            <a:r>
              <a:rPr kumimoji="0" lang="en-US" altLang="zh-CN" sz="2400" b="0" i="0" kern="1200" cap="none" spc="0" normalizeH="0" baseline="0" noProof="0" dirty="0" smtClean="0">
                <a:solidFill>
                  <a:prstClr val="black"/>
                </a:solidFill>
                <a:latin typeface="Calibri" panose="020F0502020204030204"/>
                <a:ea typeface="宋体" panose="02010600030101010101" pitchFamily="2" charset="-122"/>
              </a:rPr>
              <a:t>【</a:t>
            </a:r>
            <a:r>
              <a:rPr kumimoji="0" lang="zh-CN" altLang="en-US" sz="2400" b="0" i="0" kern="1200" cap="none" spc="0" normalizeH="0" baseline="0" noProof="0" dirty="0" smtClean="0">
                <a:solidFill>
                  <a:prstClr val="black"/>
                </a:solidFill>
                <a:latin typeface="Calibri" panose="020F0502020204030204"/>
                <a:ea typeface="宋体" panose="02010600030101010101" pitchFamily="2" charset="-122"/>
              </a:rPr>
              <a:t>例</a:t>
            </a:r>
            <a:r>
              <a:rPr kumimoji="0" lang="en-US" altLang="zh-CN" sz="2400" b="0" i="0" kern="1200" cap="none" spc="0" normalizeH="0" baseline="0" noProof="0" dirty="0" smtClean="0">
                <a:solidFill>
                  <a:prstClr val="black"/>
                </a:solidFill>
                <a:latin typeface="Calibri" panose="020F0502020204030204"/>
                <a:ea typeface="宋体" panose="02010600030101010101" pitchFamily="2" charset="-122"/>
              </a:rPr>
              <a:t>08】 </a:t>
            </a:r>
            <a:r>
              <a:rPr lang="zh-CN" altLang="en-US" sz="2400" dirty="0">
                <a:solidFill>
                  <a:prstClr val="black"/>
                </a:solidFill>
                <a:latin typeface="Calibri" panose="020F0502020204030204"/>
                <a:ea typeface="宋体" panose="02010600030101010101" pitchFamily="2" charset="-122"/>
              </a:rPr>
              <a:t> 在“班级”表的“班级名称”列上建立一个唯一索引</a:t>
            </a:r>
            <a:r>
              <a:rPr lang="en-US" altLang="zh-CN" sz="2400" dirty="0">
                <a:solidFill>
                  <a:prstClr val="black"/>
                </a:solidFill>
                <a:latin typeface="Calibri" panose="020F0502020204030204"/>
                <a:ea typeface="宋体" panose="02010600030101010101" pitchFamily="2" charset="-122"/>
              </a:rPr>
              <a:t>IX_</a:t>
            </a:r>
            <a:r>
              <a:rPr lang="zh-CN" altLang="en-US" sz="2400" dirty="0">
                <a:solidFill>
                  <a:prstClr val="black"/>
                </a:solidFill>
                <a:latin typeface="Calibri" panose="020F0502020204030204"/>
                <a:ea typeface="宋体" panose="02010600030101010101" pitchFamily="2" charset="-122"/>
              </a:rPr>
              <a:t>班级。</a:t>
            </a:r>
            <a:endParaRPr kumimoji="0" lang="zh-CN" altLang="en-US" sz="2400" b="0" i="0" kern="1200" cap="none" spc="0" normalizeH="0" baseline="0" noProof="0" dirty="0">
              <a:solidFill>
                <a:prstClr val="black"/>
              </a:solidFill>
              <a:latin typeface="Calibri" panose="020F0502020204030204"/>
              <a:ea typeface="宋体" panose="02010600030101010101" pitchFamily="2" charset="-122"/>
            </a:endParaRPr>
          </a:p>
        </p:txBody>
      </p:sp>
      <p:sp>
        <p:nvSpPr>
          <p:cNvPr id="12" name="TextBox 11"/>
          <p:cNvSpPr txBox="1"/>
          <p:nvPr/>
        </p:nvSpPr>
        <p:spPr>
          <a:xfrm>
            <a:off x="1047115" y="2443480"/>
            <a:ext cx="5327650" cy="1814830"/>
          </a:xfrm>
          <a:prstGeom prst="rect">
            <a:avLst/>
          </a:prstGeom>
          <a:noFill/>
          <a:ln>
            <a:solidFill>
              <a:schemeClr val="accent1"/>
            </a:solidFill>
          </a:ln>
        </p:spPr>
        <p:txBody>
          <a:bodyPr wrap="square" rtlCol="0">
            <a:spAutoFit/>
          </a:bodyPr>
          <a:lstStyle/>
          <a:p>
            <a:pPr>
              <a:defRPr/>
            </a:pPr>
            <a:r>
              <a:rPr kumimoji="0" lang="zh-CN" altLang="en-US" sz="2800" b="0" i="0" kern="1200" cap="none" spc="0" normalizeH="0" baseline="0" noProof="0" dirty="0">
                <a:solidFill>
                  <a:prstClr val="black"/>
                </a:solidFill>
                <a:latin typeface="Calibri" panose="020F0502020204030204"/>
                <a:ea typeface="宋体" panose="02010600030101010101" pitchFamily="2" charset="-122"/>
                <a:cs typeface="+mn-cs"/>
              </a:rPr>
              <a:t>（</a:t>
            </a:r>
            <a:r>
              <a:rPr kumimoji="0" lang="en-US" altLang="zh-CN" sz="2800" b="0" i="0" kern="1200" cap="none" spc="0" normalizeH="0" baseline="0" noProof="0" dirty="0">
                <a:solidFill>
                  <a:prstClr val="black"/>
                </a:solidFill>
                <a:latin typeface="Calibri" panose="020F0502020204030204"/>
                <a:ea typeface="宋体" panose="02010600030101010101" pitchFamily="2" charset="-122"/>
                <a:cs typeface="+mn-cs"/>
              </a:rPr>
              <a:t>1</a:t>
            </a:r>
            <a:r>
              <a:rPr kumimoji="0" lang="zh-CN" altLang="en-US" sz="2800" b="0" i="0" kern="1200" cap="none" spc="0" normalizeH="0" baseline="0" noProof="0" dirty="0">
                <a:solidFill>
                  <a:prstClr val="black"/>
                </a:solidFill>
                <a:latin typeface="Calibri" panose="020F0502020204030204"/>
                <a:ea typeface="宋体" panose="02010600030101010101" pitchFamily="2" charset="-122"/>
                <a:cs typeface="+mn-cs"/>
              </a:rPr>
              <a:t>）打开“班级”表</a:t>
            </a:r>
            <a:r>
              <a:rPr lang="zh-CN" altLang="en-US" sz="2800" dirty="0">
                <a:solidFill>
                  <a:prstClr val="black"/>
                </a:solidFill>
                <a:latin typeface="Calibri" panose="020F0502020204030204"/>
                <a:ea typeface="宋体" panose="02010600030101010101" pitchFamily="2" charset="-122"/>
              </a:rPr>
              <a:t>的“表设计器”窗口，</a:t>
            </a:r>
            <a:r>
              <a:rPr kumimoji="0" lang="zh-CN" altLang="en-US" sz="2800" b="0" i="0" kern="1200" cap="none" spc="0" normalizeH="0" baseline="0" noProof="0" dirty="0">
                <a:solidFill>
                  <a:prstClr val="black"/>
                </a:solidFill>
                <a:latin typeface="Calibri" panose="020F0502020204030204"/>
                <a:ea typeface="宋体" panose="02010600030101010101" pitchFamily="2" charset="-122"/>
                <a:cs typeface="+mn-cs"/>
              </a:rPr>
              <a:t>右击“班级名称”列，弹出快捷菜单，选择“索引</a:t>
            </a:r>
            <a:r>
              <a:rPr kumimoji="0" lang="en-US" altLang="zh-CN" sz="2800" b="0" i="0" kern="1200" cap="none" spc="0" normalizeH="0" baseline="0" noProof="0" dirty="0">
                <a:solidFill>
                  <a:prstClr val="black"/>
                </a:solidFill>
                <a:latin typeface="Calibri" panose="020F0502020204030204"/>
                <a:ea typeface="宋体" panose="02010600030101010101" pitchFamily="2" charset="-122"/>
                <a:cs typeface="+mn-cs"/>
              </a:rPr>
              <a:t>/</a:t>
            </a:r>
            <a:r>
              <a:rPr kumimoji="0" lang="zh-CN" altLang="en-US" sz="2800" b="0" i="0" kern="1200" cap="none" spc="0" normalizeH="0" baseline="0" noProof="0" dirty="0">
                <a:solidFill>
                  <a:prstClr val="black"/>
                </a:solidFill>
                <a:latin typeface="Calibri" panose="020F0502020204030204"/>
                <a:ea typeface="宋体" panose="02010600030101010101" pitchFamily="2" charset="-122"/>
                <a:cs typeface="+mn-cs"/>
              </a:rPr>
              <a:t>键”命令，如图所示。</a:t>
            </a:r>
          </a:p>
        </p:txBody>
      </p:sp>
      <p:sp>
        <p:nvSpPr>
          <p:cNvPr id="15" name="矩形 14"/>
          <p:cNvSpPr/>
          <p:nvPr/>
        </p:nvSpPr>
        <p:spPr>
          <a:xfrm>
            <a:off x="1047115" y="1128395"/>
            <a:ext cx="10615295" cy="420370"/>
          </a:xfrm>
          <a:prstGeom prst="rect">
            <a:avLst/>
          </a:prstGeom>
          <a:noFill/>
          <a:ln>
            <a:solidFill>
              <a:schemeClr val="accent1"/>
            </a:solidFill>
          </a:ln>
        </p:spPr>
        <p:txBody>
          <a:bodyPr wrap="square" rtlCol="0">
            <a:spAutoFit/>
          </a:bodyPr>
          <a:lstStyle/>
          <a:p>
            <a:r>
              <a:rPr lang="en-US" altLang="zh-CN" sz="2135" dirty="0"/>
              <a:t>1</a:t>
            </a:r>
            <a:r>
              <a:rPr lang="zh-CN" altLang="en-US" sz="2135" dirty="0"/>
              <a:t>．使用</a:t>
            </a:r>
            <a:r>
              <a:rPr lang="en-US" altLang="zh-CN" sz="2135" dirty="0"/>
              <a:t>SSMS</a:t>
            </a:r>
            <a:r>
              <a:rPr lang="zh-CN" altLang="en-US" sz="2135" dirty="0"/>
              <a:t>创建索引</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索引建立</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050" name="图片 65" descr="未标题-3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515" y="2312670"/>
            <a:ext cx="4510848" cy="437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115" y="1696085"/>
            <a:ext cx="10615295" cy="461665"/>
          </a:xfrm>
          <a:prstGeom prst="rect">
            <a:avLst/>
          </a:prstGeom>
          <a:noFill/>
          <a:ln>
            <a:solidFill>
              <a:schemeClr val="accent1"/>
            </a:solidFill>
          </a:ln>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t>
            </a:r>
            <a:r>
              <a:rPr lang="zh-CN" altLang="en-US" sz="2400" dirty="0">
                <a:solidFill>
                  <a:prstClr val="black"/>
                </a:solidFill>
                <a:latin typeface="Calibri" panose="020F0502020204030204"/>
                <a:ea typeface="宋体" panose="02010600030101010101" pitchFamily="2" charset="-122"/>
              </a:rPr>
              <a:t>例</a:t>
            </a:r>
            <a:r>
              <a:rPr lang="en-US" altLang="zh-CN" sz="2400" dirty="0">
                <a:solidFill>
                  <a:prstClr val="black"/>
                </a:solidFill>
                <a:latin typeface="Calibri" panose="020F0502020204030204"/>
                <a:ea typeface="宋体" panose="02010600030101010101" pitchFamily="2" charset="-122"/>
              </a:rPr>
              <a:t>08】 </a:t>
            </a:r>
            <a:r>
              <a:rPr lang="zh-CN" altLang="en-US" sz="2400" dirty="0">
                <a:solidFill>
                  <a:prstClr val="black"/>
                </a:solidFill>
                <a:latin typeface="Calibri" panose="020F0502020204030204"/>
                <a:ea typeface="宋体" panose="02010600030101010101" pitchFamily="2" charset="-122"/>
              </a:rPr>
              <a:t> 在“班级”表的“班级名称”列上建立一个唯一索引</a:t>
            </a:r>
            <a:r>
              <a:rPr lang="en-US" altLang="zh-CN" sz="2400" dirty="0">
                <a:solidFill>
                  <a:prstClr val="black"/>
                </a:solidFill>
                <a:latin typeface="Calibri" panose="020F0502020204030204"/>
                <a:ea typeface="宋体" panose="02010600030101010101" pitchFamily="2" charset="-122"/>
              </a:rPr>
              <a:t>IX_</a:t>
            </a:r>
            <a:r>
              <a:rPr lang="zh-CN" altLang="en-US" sz="2400" dirty="0">
                <a:solidFill>
                  <a:prstClr val="black"/>
                </a:solidFill>
                <a:latin typeface="Calibri" panose="020F0502020204030204"/>
                <a:ea typeface="宋体" panose="02010600030101010101" pitchFamily="2" charset="-122"/>
              </a:rPr>
              <a:t>班级。</a:t>
            </a:r>
          </a:p>
        </p:txBody>
      </p:sp>
      <p:sp>
        <p:nvSpPr>
          <p:cNvPr id="12" name="TextBox 11"/>
          <p:cNvSpPr txBox="1"/>
          <p:nvPr/>
        </p:nvSpPr>
        <p:spPr>
          <a:xfrm>
            <a:off x="1047267" y="2327963"/>
            <a:ext cx="3613765" cy="3539430"/>
          </a:xfrm>
          <a:prstGeom prst="rect">
            <a:avLst/>
          </a:prstGeom>
          <a:noFill/>
          <a:ln>
            <a:solidFill>
              <a:schemeClr val="accent1"/>
            </a:solidFill>
          </a:ln>
        </p:spPr>
        <p:txBody>
          <a:bodyPr wrap="square" rtlCol="0">
            <a:spAutoFit/>
          </a:bodyPr>
          <a:lstStyle/>
          <a:p>
            <a:pPr>
              <a:defRPr/>
            </a:pPr>
            <a:r>
              <a:rPr kumimoji="0" sz="2800" b="0" i="0" kern="1200" cap="none" spc="0" normalizeH="0" baseline="0" noProof="0" dirty="0">
                <a:solidFill>
                  <a:prstClr val="black"/>
                </a:solidFill>
                <a:latin typeface="Calibri" panose="020F0502020204030204"/>
                <a:ea typeface="宋体" panose="02010600030101010101" pitchFamily="2" charset="-122"/>
                <a:cs typeface="+mn-cs"/>
              </a:rPr>
              <a:t>（2</a:t>
            </a:r>
            <a:r>
              <a:rPr kumimoji="0" sz="2800" b="0" i="0" kern="1200" cap="none" spc="0" normalizeH="0" baseline="0" noProof="0" dirty="0" smtClean="0">
                <a:solidFill>
                  <a:prstClr val="black"/>
                </a:solidFill>
                <a:latin typeface="Calibri" panose="020F0502020204030204"/>
                <a:ea typeface="宋体" panose="02010600030101010101" pitchFamily="2" charset="-122"/>
                <a:cs typeface="+mn-cs"/>
              </a:rPr>
              <a:t>）</a:t>
            </a:r>
            <a:r>
              <a:rPr lang="zh-CN" altLang="en-US" sz="2800" dirty="0">
                <a:solidFill>
                  <a:prstClr val="black"/>
                </a:solidFill>
                <a:latin typeface="Calibri" panose="020F0502020204030204"/>
                <a:ea typeface="宋体" panose="02010600030101010101" pitchFamily="2" charset="-122"/>
              </a:rPr>
              <a:t>单击释放后，弹出“索引</a:t>
            </a:r>
            <a:r>
              <a:rPr lang="en-US" altLang="zh-CN" sz="2800" dirty="0">
                <a:solidFill>
                  <a:prstClr val="black"/>
                </a:solidFill>
                <a:latin typeface="Calibri" panose="020F0502020204030204"/>
                <a:ea typeface="宋体" panose="02010600030101010101" pitchFamily="2" charset="-122"/>
              </a:rPr>
              <a:t>/</a:t>
            </a:r>
            <a:r>
              <a:rPr lang="zh-CN" altLang="en-US" sz="2800" dirty="0">
                <a:solidFill>
                  <a:prstClr val="black"/>
                </a:solidFill>
                <a:latin typeface="Calibri" panose="020F0502020204030204"/>
                <a:ea typeface="宋体" panose="02010600030101010101" pitchFamily="2" charset="-122"/>
              </a:rPr>
              <a:t>键”对话框，如</a:t>
            </a:r>
            <a:r>
              <a:rPr lang="zh-CN" altLang="en-US" sz="2800" dirty="0" smtClean="0">
                <a:solidFill>
                  <a:prstClr val="black"/>
                </a:solidFill>
                <a:latin typeface="Calibri" panose="020F0502020204030204"/>
                <a:ea typeface="宋体" panose="02010600030101010101" pitchFamily="2" charset="-122"/>
              </a:rPr>
              <a:t>图所</a:t>
            </a:r>
            <a:r>
              <a:rPr lang="zh-CN" altLang="en-US" sz="2800" dirty="0">
                <a:solidFill>
                  <a:prstClr val="black"/>
                </a:solidFill>
                <a:latin typeface="Calibri" panose="020F0502020204030204"/>
                <a:ea typeface="宋体" panose="02010600030101010101" pitchFamily="2" charset="-122"/>
              </a:rPr>
              <a:t>示</a:t>
            </a:r>
            <a:r>
              <a:rPr lang="zh-CN" altLang="en-US" sz="2800" dirty="0" smtClean="0">
                <a:solidFill>
                  <a:prstClr val="black"/>
                </a:solidFill>
                <a:latin typeface="Calibri" panose="020F0502020204030204"/>
                <a:ea typeface="宋体" panose="02010600030101010101" pitchFamily="2" charset="-122"/>
              </a:rPr>
              <a:t>，其中默</a:t>
            </a:r>
            <a:r>
              <a:rPr lang="zh-CN" altLang="en-US" sz="2800" dirty="0">
                <a:solidFill>
                  <a:prstClr val="black"/>
                </a:solidFill>
                <a:latin typeface="Calibri" panose="020F0502020204030204"/>
                <a:ea typeface="宋体" panose="02010600030101010101" pitchFamily="2" charset="-122"/>
              </a:rPr>
              <a:t>认显示已有的索引信息。这里显示主键约束（例</a:t>
            </a:r>
            <a:r>
              <a:rPr lang="en-US" altLang="zh-CN" sz="2800" dirty="0">
                <a:solidFill>
                  <a:prstClr val="black"/>
                </a:solidFill>
                <a:latin typeface="Calibri" panose="020F0502020204030204"/>
                <a:ea typeface="宋体" panose="02010600030101010101" pitchFamily="2" charset="-122"/>
              </a:rPr>
              <a:t>5-3</a:t>
            </a:r>
            <a:r>
              <a:rPr lang="zh-CN" altLang="en-US" sz="2800" dirty="0">
                <a:solidFill>
                  <a:prstClr val="black"/>
                </a:solidFill>
                <a:latin typeface="Calibri" panose="020F0502020204030204"/>
                <a:ea typeface="宋体" panose="02010600030101010101" pitchFamily="2" charset="-122"/>
              </a:rPr>
              <a:t>建表时创建）自动建立的“</a:t>
            </a:r>
            <a:r>
              <a:rPr lang="en-US" altLang="zh-CN" sz="2800" dirty="0" err="1">
                <a:solidFill>
                  <a:prstClr val="black"/>
                </a:solidFill>
                <a:latin typeface="Calibri" panose="020F0502020204030204"/>
                <a:ea typeface="宋体" panose="02010600030101010101" pitchFamily="2" charset="-122"/>
              </a:rPr>
              <a:t>pk</a:t>
            </a:r>
            <a:r>
              <a:rPr lang="en-US" altLang="zh-CN" sz="2800" dirty="0">
                <a:solidFill>
                  <a:prstClr val="black"/>
                </a:solidFill>
                <a:latin typeface="Calibri" panose="020F0502020204030204"/>
                <a:ea typeface="宋体" panose="02010600030101010101" pitchFamily="2" charset="-122"/>
              </a:rPr>
              <a:t>_</a:t>
            </a:r>
            <a:r>
              <a:rPr lang="zh-CN" altLang="en-US" sz="2800" dirty="0">
                <a:solidFill>
                  <a:prstClr val="black"/>
                </a:solidFill>
                <a:latin typeface="Calibri" panose="020F0502020204030204"/>
                <a:ea typeface="宋体" panose="02010600030101010101" pitchFamily="2" charset="-122"/>
              </a:rPr>
              <a:t>班级”主键索引信息。</a:t>
            </a:r>
            <a:endParaRPr kumimoji="0" sz="2800" b="0" i="0" kern="1200" cap="none" spc="0" normalizeH="0" baseline="0" noProof="0" dirty="0">
              <a:solidFill>
                <a:prstClr val="black"/>
              </a:solidFill>
              <a:latin typeface="Calibri" panose="020F0502020204030204"/>
              <a:ea typeface="宋体" panose="02010600030101010101" pitchFamily="2" charset="-122"/>
              <a:cs typeface="+mn-cs"/>
            </a:endParaRPr>
          </a:p>
        </p:txBody>
      </p:sp>
      <p:sp>
        <p:nvSpPr>
          <p:cNvPr id="15" name="矩形 14"/>
          <p:cNvSpPr/>
          <p:nvPr/>
        </p:nvSpPr>
        <p:spPr>
          <a:xfrm>
            <a:off x="1047115" y="1131570"/>
            <a:ext cx="10615295" cy="420370"/>
          </a:xfrm>
          <a:prstGeom prst="rect">
            <a:avLst/>
          </a:prstGeom>
          <a:noFill/>
          <a:ln>
            <a:solidFill>
              <a:schemeClr val="accent1"/>
            </a:solidFill>
          </a:ln>
        </p:spPr>
        <p:txBody>
          <a:bodyPr wrap="square" rtlCol="0">
            <a:spAutoFit/>
          </a:bodyPr>
          <a:lstStyle/>
          <a:p>
            <a:r>
              <a:rPr lang="en-US" altLang="zh-CN" sz="2135" dirty="0"/>
              <a:t>1</a:t>
            </a:r>
            <a:r>
              <a:rPr lang="zh-CN" altLang="en-US" sz="2135" dirty="0"/>
              <a:t>．使用</a:t>
            </a:r>
            <a:r>
              <a:rPr lang="en-US" altLang="zh-CN" sz="2135" dirty="0"/>
              <a:t>SSMS</a:t>
            </a:r>
            <a:r>
              <a:rPr lang="zh-CN" altLang="en-US" sz="2135" dirty="0"/>
              <a:t>创建索引</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索引建立</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 name="图片 1"/>
          <p:cNvPicPr>
            <a:picLocks noChangeAspect="1"/>
          </p:cNvPicPr>
          <p:nvPr/>
        </p:nvPicPr>
        <p:blipFill>
          <a:blip r:embed="rId3"/>
          <a:stretch>
            <a:fillRect/>
          </a:stretch>
        </p:blipFill>
        <p:spPr>
          <a:xfrm>
            <a:off x="5338445" y="2366010"/>
            <a:ext cx="6324600" cy="3834130"/>
          </a:xfrm>
          <a:prstGeom prst="rect">
            <a:avLst/>
          </a:prstGeom>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480" y="1668780"/>
            <a:ext cx="10616565" cy="461665"/>
          </a:xfrm>
          <a:prstGeom prst="rect">
            <a:avLst/>
          </a:prstGeom>
          <a:noFill/>
          <a:ln>
            <a:solidFill>
              <a:schemeClr val="accent1"/>
            </a:solidFill>
          </a:ln>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t>
            </a:r>
            <a:r>
              <a:rPr lang="zh-CN" altLang="en-US" sz="2400" dirty="0">
                <a:solidFill>
                  <a:prstClr val="black"/>
                </a:solidFill>
                <a:latin typeface="Calibri" panose="020F0502020204030204"/>
                <a:ea typeface="宋体" panose="02010600030101010101" pitchFamily="2" charset="-122"/>
              </a:rPr>
              <a:t>例</a:t>
            </a:r>
            <a:r>
              <a:rPr lang="en-US" altLang="zh-CN" sz="2400" dirty="0">
                <a:solidFill>
                  <a:prstClr val="black"/>
                </a:solidFill>
                <a:latin typeface="Calibri" panose="020F0502020204030204"/>
                <a:ea typeface="宋体" panose="02010600030101010101" pitchFamily="2" charset="-122"/>
              </a:rPr>
              <a:t>08】 </a:t>
            </a:r>
            <a:r>
              <a:rPr lang="zh-CN" altLang="en-US" sz="2400" dirty="0">
                <a:solidFill>
                  <a:prstClr val="black"/>
                </a:solidFill>
                <a:latin typeface="Calibri" panose="020F0502020204030204"/>
                <a:ea typeface="宋体" panose="02010600030101010101" pitchFamily="2" charset="-122"/>
              </a:rPr>
              <a:t> 在“班级”表的“班级名称”列上建立一个唯一索引</a:t>
            </a:r>
            <a:r>
              <a:rPr lang="en-US" altLang="zh-CN" sz="2400" dirty="0">
                <a:solidFill>
                  <a:prstClr val="black"/>
                </a:solidFill>
                <a:latin typeface="Calibri" panose="020F0502020204030204"/>
                <a:ea typeface="宋体" panose="02010600030101010101" pitchFamily="2" charset="-122"/>
              </a:rPr>
              <a:t>IX_</a:t>
            </a:r>
            <a:r>
              <a:rPr lang="zh-CN" altLang="en-US" sz="2400" dirty="0">
                <a:solidFill>
                  <a:prstClr val="black"/>
                </a:solidFill>
                <a:latin typeface="Calibri" panose="020F0502020204030204"/>
                <a:ea typeface="宋体" panose="02010600030101010101" pitchFamily="2" charset="-122"/>
              </a:rPr>
              <a:t>班级。</a:t>
            </a:r>
          </a:p>
        </p:txBody>
      </p:sp>
      <p:sp>
        <p:nvSpPr>
          <p:cNvPr id="12" name="TextBox 11"/>
          <p:cNvSpPr txBox="1"/>
          <p:nvPr/>
        </p:nvSpPr>
        <p:spPr>
          <a:xfrm>
            <a:off x="1046632" y="2350188"/>
            <a:ext cx="3613765" cy="2677656"/>
          </a:xfrm>
          <a:prstGeom prst="rect">
            <a:avLst/>
          </a:prstGeom>
          <a:noFill/>
          <a:ln>
            <a:solidFill>
              <a:schemeClr val="accent1"/>
            </a:solidFill>
          </a:ln>
        </p:spPr>
        <p:txBody>
          <a:bodyPr wrap="square" rtlCol="0">
            <a:spAutoFit/>
          </a:bodyPr>
          <a:lstStyle/>
          <a:p>
            <a:r>
              <a:rPr lang="zh-CN" altLang="en-US" sz="2800" dirty="0">
                <a:solidFill>
                  <a:prstClr val="black"/>
                </a:solidFill>
                <a:latin typeface="宋体" panose="02010600030101010101" pitchFamily="2" charset="-122"/>
                <a:ea typeface="宋体" panose="02010600030101010101" pitchFamily="2" charset="-122"/>
                <a:cs typeface="宋体" panose="02010600030101010101" pitchFamily="2" charset="-122"/>
              </a:rPr>
              <a:t>（</a:t>
            </a:r>
            <a:r>
              <a:rPr lang="en-US" altLang="zh-CN" sz="2800" dirty="0">
                <a:solidFill>
                  <a:prstClr val="black"/>
                </a:solidFill>
                <a:latin typeface="宋体" panose="02010600030101010101" pitchFamily="2" charset="-122"/>
                <a:ea typeface="宋体" panose="02010600030101010101" pitchFamily="2" charset="-122"/>
                <a:cs typeface="宋体" panose="02010600030101010101" pitchFamily="2" charset="-122"/>
              </a:rPr>
              <a:t>3</a:t>
            </a:r>
            <a:r>
              <a:rPr lang="zh-CN" altLang="en-US" sz="2800" dirty="0">
                <a:solidFill>
                  <a:prstClr val="black"/>
                </a:solidFill>
                <a:latin typeface="宋体" panose="02010600030101010101" pitchFamily="2" charset="-122"/>
                <a:ea typeface="宋体" panose="02010600030101010101" pitchFamily="2" charset="-122"/>
                <a:cs typeface="宋体" panose="02010600030101010101" pitchFamily="2" charset="-122"/>
              </a:rPr>
              <a:t>）</a:t>
            </a:r>
            <a:r>
              <a:rPr sz="2800" dirty="0" err="1">
                <a:solidFill>
                  <a:prstClr val="black"/>
                </a:solidFill>
                <a:latin typeface="宋体" panose="02010600030101010101" pitchFamily="2" charset="-122"/>
                <a:ea typeface="宋体" panose="02010600030101010101" pitchFamily="2" charset="-122"/>
                <a:cs typeface="宋体" panose="02010600030101010101" pitchFamily="2" charset="-122"/>
              </a:rPr>
              <a:t>单击“添加”按钮</a:t>
            </a:r>
            <a:r>
              <a:rPr sz="2800" dirty="0" smtClean="0">
                <a:solidFill>
                  <a:prstClr val="black"/>
                </a:solidFill>
                <a:latin typeface="宋体" panose="02010600030101010101" pitchFamily="2" charset="-122"/>
                <a:ea typeface="宋体" panose="02010600030101010101" pitchFamily="2" charset="-122"/>
                <a:cs typeface="宋体" panose="02010600030101010101" pitchFamily="2" charset="-122"/>
              </a:rPr>
              <a:t>，</a:t>
            </a:r>
            <a:r>
              <a:rPr lang="zh-CN" altLang="en-US" sz="2800" dirty="0">
                <a:solidFill>
                  <a:prstClr val="black"/>
                </a:solidFill>
                <a:latin typeface="宋体" panose="02010600030101010101" pitchFamily="2" charset="-122"/>
                <a:ea typeface="宋体" panose="02010600030101010101" pitchFamily="2" charset="-122"/>
                <a:cs typeface="宋体" panose="02010600030101010101" pitchFamily="2" charset="-122"/>
              </a:rPr>
              <a:t>系统自动在左侧窗格中</a:t>
            </a:r>
            <a:r>
              <a:rPr sz="2800" dirty="0" err="1" smtClean="0">
                <a:solidFill>
                  <a:prstClr val="black"/>
                </a:solidFill>
                <a:latin typeface="宋体" panose="02010600030101010101" pitchFamily="2" charset="-122"/>
                <a:ea typeface="宋体" panose="02010600030101010101" pitchFamily="2" charset="-122"/>
                <a:cs typeface="宋体" panose="02010600030101010101" pitchFamily="2" charset="-122"/>
              </a:rPr>
              <a:t>建立一个名为</a:t>
            </a:r>
            <a:r>
              <a:rPr sz="2800" dirty="0" err="1">
                <a:solidFill>
                  <a:prstClr val="black"/>
                </a:solidFill>
                <a:latin typeface="宋体" panose="02010600030101010101" pitchFamily="2" charset="-122"/>
                <a:ea typeface="宋体" panose="02010600030101010101" pitchFamily="2" charset="-122"/>
                <a:cs typeface="宋体" panose="02010600030101010101" pitchFamily="2" charset="-122"/>
              </a:rPr>
              <a:t>“IX_班级</a:t>
            </a:r>
            <a:r>
              <a:rPr sz="2800" dirty="0" smtClean="0">
                <a:solidFill>
                  <a:prstClr val="black"/>
                </a:solidFill>
                <a:latin typeface="宋体" panose="02010600030101010101" pitchFamily="2" charset="-122"/>
                <a:ea typeface="宋体" panose="02010600030101010101" pitchFamily="2" charset="-122"/>
                <a:cs typeface="宋体" panose="02010600030101010101" pitchFamily="2" charset="-122"/>
              </a:rPr>
              <a:t>”</a:t>
            </a:r>
            <a:r>
              <a:rPr lang="zh-CN" altLang="en-US" sz="2800" dirty="0" err="1">
                <a:solidFill>
                  <a:prstClr val="black"/>
                </a:solidFill>
                <a:latin typeface="宋体" panose="02010600030101010101" pitchFamily="2" charset="-122"/>
                <a:ea typeface="宋体" panose="02010600030101010101" pitchFamily="2" charset="-122"/>
                <a:cs typeface="宋体" panose="02010600030101010101" pitchFamily="2" charset="-122"/>
              </a:rPr>
              <a:t>的</a:t>
            </a:r>
            <a:r>
              <a:rPr sz="2800" dirty="0" err="1" smtClean="0">
                <a:solidFill>
                  <a:prstClr val="black"/>
                </a:solidFill>
                <a:latin typeface="宋体" panose="02010600030101010101" pitchFamily="2" charset="-122"/>
                <a:ea typeface="宋体" panose="02010600030101010101" pitchFamily="2" charset="-122"/>
                <a:cs typeface="宋体" panose="02010600030101010101" pitchFamily="2" charset="-122"/>
              </a:rPr>
              <a:t>索引</a:t>
            </a:r>
            <a:r>
              <a:rPr sz="2800" dirty="0" err="1">
                <a:solidFill>
                  <a:prstClr val="black"/>
                </a:solidFill>
                <a:latin typeface="宋体" panose="02010600030101010101" pitchFamily="2" charset="-122"/>
                <a:ea typeface="宋体" panose="02010600030101010101" pitchFamily="2" charset="-122"/>
                <a:cs typeface="宋体" panose="02010600030101010101" pitchFamily="2" charset="-122"/>
              </a:rPr>
              <a:t>，如图所示，等待用户进一步修改</a:t>
            </a:r>
            <a:r>
              <a:rPr sz="2800" dirty="0">
                <a:solidFill>
                  <a:prstClr val="black"/>
                </a:solidFill>
                <a:latin typeface="宋体" panose="02010600030101010101" pitchFamily="2" charset="-122"/>
                <a:ea typeface="宋体" panose="02010600030101010101" pitchFamily="2" charset="-122"/>
                <a:cs typeface="宋体" panose="02010600030101010101" pitchFamily="2" charset="-122"/>
              </a:rPr>
              <a:t>。</a:t>
            </a:r>
          </a:p>
        </p:txBody>
      </p:sp>
      <p:sp>
        <p:nvSpPr>
          <p:cNvPr id="20" name="矩形 19"/>
          <p:cNvSpPr/>
          <p:nvPr/>
        </p:nvSpPr>
        <p:spPr>
          <a:xfrm>
            <a:off x="1046480" y="1120140"/>
            <a:ext cx="10615295" cy="420370"/>
          </a:xfrm>
          <a:prstGeom prst="rect">
            <a:avLst/>
          </a:prstGeom>
          <a:noFill/>
          <a:ln>
            <a:solidFill>
              <a:schemeClr val="accent1"/>
            </a:solidFill>
          </a:ln>
        </p:spPr>
        <p:txBody>
          <a:bodyPr wrap="square" rtlCol="0">
            <a:spAutoFit/>
          </a:bodyPr>
          <a:lstStyle/>
          <a:p>
            <a:r>
              <a:rPr lang="en-US" altLang="zh-CN" sz="2135" dirty="0"/>
              <a:t>1</a:t>
            </a:r>
            <a:r>
              <a:rPr lang="zh-CN" altLang="en-US" sz="2135" dirty="0"/>
              <a:t>．使用SSMS创建索引</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索引建立</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3"/>
          <a:stretch>
            <a:fillRect/>
          </a:stretch>
        </p:blipFill>
        <p:spPr>
          <a:xfrm>
            <a:off x="4890135" y="2350135"/>
            <a:ext cx="6771640" cy="4104640"/>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845" y="1743710"/>
            <a:ext cx="10615930" cy="461665"/>
          </a:xfrm>
          <a:prstGeom prst="rect">
            <a:avLst/>
          </a:prstGeom>
          <a:noFill/>
          <a:ln>
            <a:solidFill>
              <a:schemeClr val="accent1"/>
            </a:solidFill>
          </a:ln>
        </p:spPr>
        <p:txBody>
          <a:bodyPr wrap="square" rtlCol="0">
            <a:spAutoFit/>
          </a:bodyPr>
          <a:lstStyle/>
          <a:p>
            <a:pPr lvl="0">
              <a:defRPr/>
            </a:pPr>
            <a:r>
              <a:rPr lang="en-US" altLang="zh-CN" sz="2400" dirty="0">
                <a:solidFill>
                  <a:prstClr val="black"/>
                </a:solidFill>
                <a:latin typeface="Calibri" panose="020F0502020204030204"/>
                <a:ea typeface="宋体" panose="02010600030101010101" pitchFamily="2" charset="-122"/>
              </a:rPr>
              <a:t>【</a:t>
            </a:r>
            <a:r>
              <a:rPr lang="zh-CN" altLang="en-US" sz="2400" dirty="0">
                <a:solidFill>
                  <a:prstClr val="black"/>
                </a:solidFill>
                <a:latin typeface="Calibri" panose="020F0502020204030204"/>
                <a:ea typeface="宋体" panose="02010600030101010101" pitchFamily="2" charset="-122"/>
              </a:rPr>
              <a:t>例</a:t>
            </a:r>
            <a:r>
              <a:rPr lang="en-US" altLang="zh-CN" sz="2400" dirty="0">
                <a:solidFill>
                  <a:prstClr val="black"/>
                </a:solidFill>
                <a:latin typeface="Calibri" panose="020F0502020204030204"/>
                <a:ea typeface="宋体" panose="02010600030101010101" pitchFamily="2" charset="-122"/>
              </a:rPr>
              <a:t>08】 </a:t>
            </a:r>
            <a:r>
              <a:rPr lang="zh-CN" altLang="en-US" sz="2400" dirty="0">
                <a:solidFill>
                  <a:prstClr val="black"/>
                </a:solidFill>
                <a:latin typeface="Calibri" panose="020F0502020204030204"/>
                <a:ea typeface="宋体" panose="02010600030101010101" pitchFamily="2" charset="-122"/>
              </a:rPr>
              <a:t> 在“班级”表的“班级名称”列上建立一个唯一索引</a:t>
            </a:r>
            <a:r>
              <a:rPr lang="en-US" altLang="zh-CN" sz="2400" dirty="0">
                <a:solidFill>
                  <a:prstClr val="black"/>
                </a:solidFill>
                <a:latin typeface="Calibri" panose="020F0502020204030204"/>
                <a:ea typeface="宋体" panose="02010600030101010101" pitchFamily="2" charset="-122"/>
              </a:rPr>
              <a:t>IX_</a:t>
            </a:r>
            <a:r>
              <a:rPr lang="zh-CN" altLang="en-US" sz="2400" dirty="0">
                <a:solidFill>
                  <a:prstClr val="black"/>
                </a:solidFill>
                <a:latin typeface="Calibri" panose="020F0502020204030204"/>
                <a:ea typeface="宋体" panose="02010600030101010101" pitchFamily="2" charset="-122"/>
              </a:rPr>
              <a:t>班级。</a:t>
            </a:r>
          </a:p>
        </p:txBody>
      </p:sp>
      <p:sp>
        <p:nvSpPr>
          <p:cNvPr id="12" name="TextBox 11"/>
          <p:cNvSpPr txBox="1"/>
          <p:nvPr/>
        </p:nvSpPr>
        <p:spPr>
          <a:xfrm>
            <a:off x="1045845" y="2376170"/>
            <a:ext cx="4802505" cy="1938992"/>
          </a:xfrm>
          <a:prstGeom prst="rect">
            <a:avLst/>
          </a:prstGeom>
          <a:noFill/>
          <a:ln>
            <a:solidFill>
              <a:schemeClr val="accent1"/>
            </a:solidFill>
          </a:ln>
        </p:spPr>
        <p:txBody>
          <a:bodyPr wrap="square" rtlCol="0">
            <a:spAutoFit/>
          </a:bodyPr>
          <a:lstStyle/>
          <a:p>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）在右侧窗格中，用户可以设置索引属性，这里设置</a:t>
            </a:r>
            <a:r>
              <a:rPr lang="zh-CN" altLang="en-US" sz="2400" dirty="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“类型”</a:t>
            </a: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为“索引”、</a:t>
            </a:r>
            <a:r>
              <a:rPr lang="zh-CN" altLang="en-US" sz="2400" dirty="0" smtClean="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“列”为</a:t>
            </a:r>
            <a:r>
              <a:rPr lang="zh-CN" altLang="en-US" sz="2400" dirty="0">
                <a:solidFill>
                  <a:prstClr val="black"/>
                </a:solidFill>
                <a:latin typeface="宋体" panose="02010600030101010101" pitchFamily="2" charset="-122"/>
                <a:ea typeface="宋体" panose="02010600030101010101" pitchFamily="2" charset="-122"/>
                <a:cs typeface="宋体" panose="02010600030101010101" pitchFamily="2" charset="-122"/>
                <a:sym typeface="+mn-ea"/>
              </a:rPr>
              <a:t>“班级名称（ASC）”、“是唯一的”为“是”如图所示。</a:t>
            </a:r>
          </a:p>
        </p:txBody>
      </p:sp>
      <p:sp>
        <p:nvSpPr>
          <p:cNvPr id="20" name="矩形 19"/>
          <p:cNvSpPr/>
          <p:nvPr/>
        </p:nvSpPr>
        <p:spPr>
          <a:xfrm>
            <a:off x="1045845" y="1155700"/>
            <a:ext cx="10616565" cy="420370"/>
          </a:xfrm>
          <a:prstGeom prst="rect">
            <a:avLst/>
          </a:prstGeom>
          <a:noFill/>
          <a:ln>
            <a:solidFill>
              <a:schemeClr val="accent1"/>
            </a:solidFill>
          </a:ln>
        </p:spPr>
        <p:txBody>
          <a:bodyPr wrap="square" rtlCol="0">
            <a:spAutoFit/>
          </a:bodyPr>
          <a:lstStyle/>
          <a:p>
            <a:r>
              <a:rPr lang="en-US" altLang="zh-CN" sz="2135" dirty="0"/>
              <a:t>1</a:t>
            </a:r>
            <a:r>
              <a:rPr lang="zh-CN" altLang="en-US" sz="2135" dirty="0"/>
              <a:t>．使用SSMS创建索引</a:t>
            </a:r>
          </a:p>
        </p:txBody>
      </p:sp>
      <p:sp>
        <p:nvSpPr>
          <p:cNvPr id="6" name="文本框 5"/>
          <p:cNvSpPr txBox="1"/>
          <p:nvPr/>
        </p:nvSpPr>
        <p:spPr>
          <a:xfrm>
            <a:off x="1046582" y="4452937"/>
            <a:ext cx="4801768" cy="2308324"/>
          </a:xfrm>
          <a:prstGeom prst="rect">
            <a:avLst/>
          </a:prstGeom>
          <a:noFill/>
          <a:ln>
            <a:solidFill>
              <a:schemeClr val="accent1"/>
            </a:solidFill>
          </a:ln>
        </p:spPr>
        <p:txBody>
          <a:bodyPr wrap="square" rtlCol="0" anchor="t">
            <a:spAutoFit/>
          </a:bodyPr>
          <a:lstStyle/>
          <a:p>
            <a:r>
              <a:rPr lang="zh-CN" altLang="en-US" sz="2400" dirty="0">
                <a:latin typeface="宋体" panose="02010600030101010101" pitchFamily="2" charset="-122"/>
                <a:ea typeface="宋体" panose="02010600030101010101" pitchFamily="2" charset="-122"/>
                <a:cs typeface="宋体" panose="02010600030101010101" pitchFamily="2" charset="-122"/>
              </a:rPr>
              <a:t>（</a:t>
            </a:r>
            <a:r>
              <a:rPr lang="en-US" altLang="zh-CN" sz="2400" dirty="0">
                <a:latin typeface="宋体" panose="02010600030101010101" pitchFamily="2" charset="-122"/>
                <a:ea typeface="宋体" panose="02010600030101010101" pitchFamily="2" charset="-122"/>
                <a:cs typeface="宋体" panose="02010600030101010101" pitchFamily="2" charset="-122"/>
              </a:rPr>
              <a:t>5</a:t>
            </a:r>
            <a:r>
              <a:rPr lang="zh-CN" altLang="en-US" sz="2400" dirty="0">
                <a:latin typeface="宋体" panose="02010600030101010101" pitchFamily="2" charset="-122"/>
                <a:ea typeface="宋体" panose="02010600030101010101" pitchFamily="2" charset="-122"/>
                <a:cs typeface="宋体" panose="02010600030101010101" pitchFamily="2" charset="-122"/>
              </a:rPr>
              <a:t>）首先，单击“关闭”按钮，返回“表设计器”窗口，其次，单击工具栏中的“保存”按钮，最后，单击“表设计器”窗口的“关闭”按钮，返回</a:t>
            </a:r>
            <a:r>
              <a:rPr lang="en-US" altLang="zh-CN" sz="2400" dirty="0">
                <a:latin typeface="宋体" panose="02010600030101010101" pitchFamily="2" charset="-122"/>
                <a:ea typeface="宋体" panose="02010600030101010101" pitchFamily="2" charset="-122"/>
                <a:cs typeface="宋体" panose="02010600030101010101" pitchFamily="2" charset="-122"/>
              </a:rPr>
              <a:t>SSMS</a:t>
            </a:r>
            <a:r>
              <a:rPr lang="zh-CN" altLang="en-US" sz="2400" dirty="0">
                <a:latin typeface="宋体" panose="02010600030101010101" pitchFamily="2" charset="-122"/>
                <a:ea typeface="宋体" panose="02010600030101010101" pitchFamily="2" charset="-122"/>
                <a:cs typeface="宋体" panose="02010600030101010101" pitchFamily="2" charset="-122"/>
              </a:rPr>
              <a:t>，完成当前索引的建立。</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索引建立</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3"/>
          <a:stretch>
            <a:fillRect/>
          </a:stretch>
        </p:blipFill>
        <p:spPr>
          <a:xfrm>
            <a:off x="5848350" y="2376170"/>
            <a:ext cx="5845810" cy="3543935"/>
          </a:xfrm>
          <a:prstGeom prst="rect">
            <a:avLst/>
          </a:prstGeom>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245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endParaRPr lang="zh-CN" altLang="en-US" sz="2400"/>
          </a:p>
        </p:txBody>
      </p:sp>
      <p:sp>
        <p:nvSpPr>
          <p:cNvPr id="8" name="TextBox 7"/>
          <p:cNvSpPr txBox="1"/>
          <p:nvPr/>
        </p:nvSpPr>
        <p:spPr>
          <a:xfrm>
            <a:off x="1046480" y="1778635"/>
            <a:ext cx="10615295" cy="338074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fontAlgn="t"/>
            <a:r>
              <a:rPr lang="zh-CN" altLang="en-US" sz="2135" dirty="0"/>
              <a:t>格式：</a:t>
            </a:r>
            <a:r>
              <a:rPr lang="en-US" altLang="zh-CN" sz="2135" dirty="0"/>
              <a:t>create [unique][</a:t>
            </a:r>
            <a:r>
              <a:rPr lang="en-US" altLang="zh-CN" sz="2135" dirty="0" err="1"/>
              <a:t>clustered|nonclustered</a:t>
            </a:r>
            <a:r>
              <a:rPr lang="en-US" altLang="zh-CN" sz="2135" dirty="0"/>
              <a:t>] index &lt;</a:t>
            </a:r>
            <a:r>
              <a:rPr lang="zh-CN" altLang="en-US" sz="2135" dirty="0"/>
              <a:t>索引名</a:t>
            </a:r>
            <a:r>
              <a:rPr lang="en-US" altLang="zh-CN" sz="2135" dirty="0"/>
              <a:t>&gt; </a:t>
            </a:r>
          </a:p>
          <a:p>
            <a:pPr fontAlgn="t"/>
            <a:r>
              <a:rPr lang="en-US" altLang="zh-CN" sz="2135" dirty="0"/>
              <a:t>              on {</a:t>
            </a:r>
            <a:r>
              <a:rPr lang="zh-CN" altLang="en-US" sz="2135" dirty="0"/>
              <a:t>表名</a:t>
            </a:r>
            <a:r>
              <a:rPr lang="en-US" altLang="zh-CN" sz="2135" dirty="0"/>
              <a:t>|</a:t>
            </a:r>
            <a:r>
              <a:rPr lang="zh-CN" altLang="en-US" sz="2135" dirty="0"/>
              <a:t>视图名</a:t>
            </a:r>
            <a:r>
              <a:rPr lang="en-US" altLang="zh-CN" sz="2135" dirty="0"/>
              <a:t>}(</a:t>
            </a:r>
            <a:r>
              <a:rPr lang="zh-CN" altLang="en-US" sz="2135" dirty="0"/>
              <a:t>列名</a:t>
            </a:r>
            <a:r>
              <a:rPr lang="en-US" altLang="zh-CN" sz="2135" dirty="0"/>
              <a:t>[</a:t>
            </a:r>
            <a:r>
              <a:rPr lang="en-US" altLang="zh-CN" sz="2135" dirty="0" err="1"/>
              <a:t>asc|desc</a:t>
            </a:r>
            <a:r>
              <a:rPr lang="en-US" altLang="zh-CN" sz="2135" dirty="0"/>
              <a:t>][,…n])</a:t>
            </a:r>
          </a:p>
          <a:p>
            <a:pPr fontAlgn="t"/>
            <a:r>
              <a:rPr lang="zh-CN" altLang="en-US" sz="2135" dirty="0"/>
              <a:t>功能：在指定表的指定列上创建指定类型的索引。</a:t>
            </a:r>
            <a:endParaRPr lang="en-US" altLang="zh-CN" sz="2135" dirty="0"/>
          </a:p>
          <a:p>
            <a:pPr fontAlgn="t"/>
            <a:r>
              <a:rPr lang="zh-CN" altLang="en-US" sz="2135" dirty="0"/>
              <a:t>说明：</a:t>
            </a:r>
          </a:p>
          <a:p>
            <a:pPr fontAlgn="t"/>
            <a:r>
              <a:rPr lang="zh-CN" altLang="en-US" sz="2135" dirty="0"/>
              <a:t>（</a:t>
            </a:r>
            <a:r>
              <a:rPr lang="en-US" altLang="zh-CN" sz="2135" dirty="0"/>
              <a:t>1</a:t>
            </a:r>
            <a:r>
              <a:rPr lang="zh-CN" altLang="en-US" sz="2135" dirty="0"/>
              <a:t>）</a:t>
            </a:r>
            <a:r>
              <a:rPr lang="en-US" altLang="zh-CN" sz="2135" dirty="0"/>
              <a:t>unique</a:t>
            </a:r>
            <a:r>
              <a:rPr lang="zh-CN" altLang="en-US" sz="2135" dirty="0"/>
              <a:t>：可选项，指定创建索引的类型是唯一索引</a:t>
            </a:r>
            <a:r>
              <a:rPr lang="zh-CN" altLang="en-US" sz="2135" dirty="0" smtClean="0"/>
              <a:t>，默认为</a:t>
            </a:r>
            <a:r>
              <a:rPr lang="zh-CN" altLang="en-US" sz="2135" dirty="0"/>
              <a:t>普通索引；</a:t>
            </a:r>
          </a:p>
          <a:p>
            <a:pPr fontAlgn="t"/>
            <a:r>
              <a:rPr lang="zh-CN" altLang="en-US" sz="2135" dirty="0"/>
              <a:t>（</a:t>
            </a:r>
            <a:r>
              <a:rPr lang="en-US" altLang="zh-CN" sz="2135" dirty="0"/>
              <a:t>2</a:t>
            </a:r>
            <a:r>
              <a:rPr lang="zh-CN" altLang="en-US" sz="2135" dirty="0"/>
              <a:t>）</a:t>
            </a:r>
            <a:r>
              <a:rPr lang="en-US" altLang="zh-CN" sz="2135" dirty="0" err="1"/>
              <a:t>clustered|nonclustered</a:t>
            </a:r>
            <a:r>
              <a:rPr lang="zh-CN" altLang="en-US" sz="2135" dirty="0"/>
              <a:t>：可选项，指定 索引结构  类别，缺省为</a:t>
            </a:r>
            <a:r>
              <a:rPr lang="en-US" altLang="zh-CN" sz="2135" dirty="0" err="1"/>
              <a:t>nonclustered</a:t>
            </a:r>
            <a:r>
              <a:rPr lang="zh-CN" altLang="en-US" sz="2135" dirty="0"/>
              <a:t>；</a:t>
            </a:r>
          </a:p>
          <a:p>
            <a:pPr fontAlgn="t"/>
            <a:r>
              <a:rPr lang="zh-CN" altLang="en-US" sz="2135" dirty="0"/>
              <a:t>（</a:t>
            </a:r>
            <a:r>
              <a:rPr lang="en-US" altLang="zh-CN" sz="2135" dirty="0"/>
              <a:t>3</a:t>
            </a:r>
            <a:r>
              <a:rPr lang="zh-CN" altLang="en-US" sz="2135" dirty="0"/>
              <a:t>）</a:t>
            </a:r>
            <a:r>
              <a:rPr lang="en-US" altLang="zh-CN" sz="2135" dirty="0"/>
              <a:t>index &lt;</a:t>
            </a:r>
            <a:r>
              <a:rPr lang="zh-CN" altLang="en-US" sz="2135" dirty="0"/>
              <a:t>索引名</a:t>
            </a:r>
            <a:r>
              <a:rPr lang="en-US" altLang="zh-CN" sz="2135" dirty="0"/>
              <a:t>&gt;</a:t>
            </a:r>
            <a:r>
              <a:rPr lang="zh-CN" altLang="en-US" sz="2135" dirty="0"/>
              <a:t>：必选项，指定索引名称；</a:t>
            </a:r>
          </a:p>
          <a:p>
            <a:pPr fontAlgn="t"/>
            <a:r>
              <a:rPr lang="zh-CN" altLang="en-US" sz="2135" dirty="0"/>
              <a:t>（</a:t>
            </a:r>
            <a:r>
              <a:rPr lang="en-US" altLang="zh-CN" sz="2135" dirty="0"/>
              <a:t>4</a:t>
            </a:r>
            <a:r>
              <a:rPr lang="zh-CN" altLang="en-US" sz="2135" dirty="0"/>
              <a:t>）</a:t>
            </a:r>
            <a:r>
              <a:rPr lang="en-US" altLang="zh-CN" sz="2135" dirty="0"/>
              <a:t>on{</a:t>
            </a:r>
            <a:r>
              <a:rPr lang="zh-CN" altLang="en-US" sz="2135" dirty="0"/>
              <a:t>表名</a:t>
            </a:r>
            <a:r>
              <a:rPr lang="en-US" altLang="zh-CN" sz="2135" dirty="0"/>
              <a:t>|</a:t>
            </a:r>
            <a:r>
              <a:rPr lang="zh-CN" altLang="en-US" sz="2135" dirty="0"/>
              <a:t>视图名</a:t>
            </a:r>
            <a:r>
              <a:rPr lang="en-US" altLang="zh-CN" sz="2135" dirty="0"/>
              <a:t>}</a:t>
            </a:r>
            <a:r>
              <a:rPr lang="zh-CN" altLang="en-US" sz="2135" dirty="0"/>
              <a:t>：必选项，指定索引的引用表名或视图名；</a:t>
            </a:r>
          </a:p>
          <a:p>
            <a:pPr fontAlgn="t"/>
            <a:r>
              <a:rPr lang="zh-CN" altLang="en-US" sz="2135" dirty="0"/>
              <a:t>（</a:t>
            </a:r>
            <a:r>
              <a:rPr lang="en-US" altLang="zh-CN" sz="2135" dirty="0"/>
              <a:t>5</a:t>
            </a:r>
            <a:r>
              <a:rPr lang="zh-CN" altLang="en-US" sz="2135" dirty="0"/>
              <a:t>）</a:t>
            </a:r>
            <a:r>
              <a:rPr lang="en-US" altLang="zh-CN" sz="2135" dirty="0"/>
              <a:t>(</a:t>
            </a:r>
            <a:r>
              <a:rPr lang="zh-CN" altLang="en-US" sz="2135" dirty="0"/>
              <a:t>列名</a:t>
            </a:r>
            <a:r>
              <a:rPr lang="en-US" altLang="zh-CN" sz="2135" dirty="0"/>
              <a:t>[</a:t>
            </a:r>
            <a:r>
              <a:rPr lang="en-US" altLang="zh-CN" sz="2135" dirty="0" err="1"/>
              <a:t>asc|desc</a:t>
            </a:r>
            <a:r>
              <a:rPr lang="en-US" altLang="zh-CN" sz="2135" dirty="0"/>
              <a:t>][,…n])</a:t>
            </a:r>
            <a:r>
              <a:rPr lang="zh-CN" altLang="en-US" sz="2135" dirty="0"/>
              <a:t>：必选项，指定索引的引用列名列表（至多</a:t>
            </a:r>
            <a:r>
              <a:rPr lang="en-US" altLang="zh-CN" sz="2135" dirty="0"/>
              <a:t>16</a:t>
            </a:r>
            <a:r>
              <a:rPr lang="zh-CN" altLang="en-US" sz="2135" dirty="0"/>
              <a:t>列）及其排序类型，其中，</a:t>
            </a:r>
            <a:r>
              <a:rPr lang="en-US" altLang="zh-CN" sz="2135" dirty="0" err="1"/>
              <a:t>asc</a:t>
            </a:r>
            <a:r>
              <a:rPr lang="zh-CN" altLang="en-US" sz="2135" dirty="0"/>
              <a:t>表示升序，</a:t>
            </a:r>
            <a:r>
              <a:rPr lang="en-US" altLang="zh-CN" sz="2135" dirty="0" err="1"/>
              <a:t>desc</a:t>
            </a:r>
            <a:r>
              <a:rPr lang="zh-CN" altLang="en-US" sz="2135" dirty="0"/>
              <a:t>表示降序，缺省为升序；</a:t>
            </a:r>
          </a:p>
        </p:txBody>
      </p:sp>
      <p:sp>
        <p:nvSpPr>
          <p:cNvPr id="5" name="矩形 4"/>
          <p:cNvSpPr/>
          <p:nvPr/>
        </p:nvSpPr>
        <p:spPr>
          <a:xfrm>
            <a:off x="1046480" y="1241425"/>
            <a:ext cx="10615930" cy="4203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135" dirty="0"/>
              <a:t>2</a:t>
            </a:r>
            <a:r>
              <a:rPr lang="zh-CN" altLang="en-US" sz="2135" dirty="0"/>
              <a:t>．使用</a:t>
            </a:r>
            <a:r>
              <a:rPr lang="en-US" altLang="zh-CN" sz="2135" dirty="0"/>
              <a:t>T-SQL</a:t>
            </a:r>
            <a:r>
              <a:rPr lang="zh-CN" altLang="en-US" sz="2135" dirty="0"/>
              <a:t>语句创建索引</a:t>
            </a:r>
          </a:p>
        </p:txBody>
      </p:sp>
      <p:sp>
        <p:nvSpPr>
          <p:cNvPr id="16" name="矩形 15"/>
          <p:cNvSpPr/>
          <p:nvPr/>
        </p:nvSpPr>
        <p:spPr>
          <a:xfrm>
            <a:off x="1016635" y="5276215"/>
            <a:ext cx="10644505" cy="7493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135" dirty="0" smtClean="0"/>
              <a:t>【</a:t>
            </a:r>
            <a:r>
              <a:rPr lang="zh-CN" altLang="en-US" sz="2135" dirty="0" smtClean="0"/>
              <a:t>例</a:t>
            </a:r>
            <a:r>
              <a:rPr lang="en-US" altLang="zh-CN" sz="2135" dirty="0" smtClean="0"/>
              <a:t>09】</a:t>
            </a:r>
            <a:r>
              <a:rPr lang="zh-CN" altLang="en-US" sz="2135" dirty="0"/>
              <a:t>在“选修”表的“成绩”列上降序建立索引名为</a:t>
            </a:r>
            <a:r>
              <a:rPr lang="en-US" altLang="zh-CN" sz="2135" dirty="0"/>
              <a:t>IX_</a:t>
            </a:r>
            <a:r>
              <a:rPr lang="zh-CN" altLang="en-US" sz="2135" dirty="0"/>
              <a:t>选修</a:t>
            </a:r>
            <a:r>
              <a:rPr lang="en-US" altLang="zh-CN" sz="2135" dirty="0"/>
              <a:t>_</a:t>
            </a:r>
            <a:r>
              <a:rPr lang="zh-CN" altLang="en-US" sz="2135" dirty="0"/>
              <a:t>成绩的普通索引</a:t>
            </a:r>
            <a:r>
              <a:rPr lang="zh-CN" altLang="en-US" sz="2135" dirty="0" smtClean="0"/>
              <a:t>。</a:t>
            </a:r>
            <a:endParaRPr lang="zh-CN" altLang="en-US" sz="2135" dirty="0"/>
          </a:p>
          <a:p>
            <a:r>
              <a:rPr lang="zh-CN" altLang="en-US" sz="2135" dirty="0"/>
              <a:t>create index ix_选修_成绩 on 选修(成绩 desc)</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索引建立</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245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525568" y="3068320"/>
            <a:ext cx="675005" cy="3433233"/>
          </a:xfrm>
          <a:prstGeom prst="rect">
            <a:avLst/>
          </a:prstGeom>
          <a:noFill/>
        </p:spPr>
        <p:txBody>
          <a:bodyPr vert="eaVert" wrap="square" rtlCol="0">
            <a:spAutoFit/>
          </a:bodyPr>
          <a:lstStyle/>
          <a:p>
            <a:pPr marR="0" indent="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a:solidFill>
                  <a:prstClr val="white"/>
                </a:solidFill>
                <a:latin typeface="Calibri" panose="020F0502020204030204"/>
                <a:ea typeface="宋体" panose="02010600030101010101" pitchFamily="2" charset="-122"/>
                <a:cs typeface="+mn-cs"/>
              </a:rPr>
              <a:t>数据库原理与应用</a:t>
            </a:r>
          </a:p>
        </p:txBody>
      </p:sp>
      <p:sp>
        <p:nvSpPr>
          <p:cNvPr id="5" name="矩形 4"/>
          <p:cNvSpPr/>
          <p:nvPr/>
        </p:nvSpPr>
        <p:spPr>
          <a:xfrm>
            <a:off x="1046480" y="1229360"/>
            <a:ext cx="10616565" cy="10782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indent="269875" fontAlgn="auto"/>
            <a:r>
              <a:rPr lang="zh-CN" altLang="en-US" sz="2135" dirty="0">
                <a:solidFill>
                  <a:prstClr val="black"/>
                </a:solidFill>
              </a:rPr>
              <a:t>对于通过</a:t>
            </a:r>
            <a:r>
              <a:rPr lang="en-US" altLang="zh-CN" sz="2135" dirty="0">
                <a:solidFill>
                  <a:prstClr val="black"/>
                </a:solidFill>
              </a:rPr>
              <a:t>primary key</a:t>
            </a:r>
            <a:r>
              <a:rPr lang="zh-CN" altLang="en-US" sz="2135" dirty="0">
                <a:solidFill>
                  <a:prstClr val="black"/>
                </a:solidFill>
              </a:rPr>
              <a:t>约束或</a:t>
            </a:r>
            <a:r>
              <a:rPr lang="en-US" altLang="zh-CN" sz="2135" dirty="0">
                <a:solidFill>
                  <a:prstClr val="black"/>
                </a:solidFill>
              </a:rPr>
              <a:t>unique</a:t>
            </a:r>
            <a:r>
              <a:rPr lang="zh-CN" altLang="en-US" sz="2135" dirty="0">
                <a:solidFill>
                  <a:prstClr val="black"/>
                </a:solidFill>
              </a:rPr>
              <a:t>约束自动创建的主键索引或唯一索引，必须通过删除约束的方法来删除索引。对于用户创建的其他类型索引，既可以通过SSMS删除索引，也可以通过</a:t>
            </a:r>
            <a:r>
              <a:rPr lang="en-US" altLang="zh-CN" sz="2135" dirty="0">
                <a:solidFill>
                  <a:prstClr val="black"/>
                </a:solidFill>
              </a:rPr>
              <a:t>T-SQL</a:t>
            </a:r>
            <a:r>
              <a:rPr lang="zh-CN" altLang="en-US" sz="2135" dirty="0">
                <a:solidFill>
                  <a:prstClr val="black"/>
                </a:solidFill>
              </a:rPr>
              <a:t>语句删除。</a:t>
            </a:r>
            <a:endParaRPr kumimoji="0" lang="zh-CN" altLang="en-US" sz="21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文本框 2"/>
          <p:cNvSpPr txBox="1"/>
          <p:nvPr/>
        </p:nvSpPr>
        <p:spPr>
          <a:xfrm>
            <a:off x="1046268" y="2529417"/>
            <a:ext cx="5069840" cy="1407160"/>
          </a:xfrm>
          <a:prstGeom prst="rect">
            <a:avLst/>
          </a:prstGeom>
          <a:noFill/>
          <a:ln>
            <a:solidFill>
              <a:schemeClr val="accent1"/>
            </a:solidFill>
          </a:ln>
        </p:spPr>
        <p:txBody>
          <a:bodyPr wrap="square" rtlCol="0" anchor="t">
            <a:spAutoFit/>
          </a:bodyPr>
          <a:lstStyle/>
          <a:p>
            <a:r>
              <a:rPr lang="zh-CN" altLang="en-US" sz="2135" dirty="0">
                <a:solidFill>
                  <a:prstClr val="black"/>
                </a:solidFill>
                <a:sym typeface="+mn-ea"/>
              </a:rPr>
              <a:t>（</a:t>
            </a:r>
            <a:r>
              <a:rPr lang="en-US" altLang="zh-CN" sz="2135" dirty="0">
                <a:solidFill>
                  <a:prstClr val="black"/>
                </a:solidFill>
                <a:sym typeface="+mn-ea"/>
              </a:rPr>
              <a:t>1</a:t>
            </a:r>
            <a:r>
              <a:rPr lang="zh-CN" altLang="en-US" sz="2135" dirty="0">
                <a:solidFill>
                  <a:prstClr val="black"/>
                </a:solidFill>
                <a:sym typeface="+mn-ea"/>
              </a:rPr>
              <a:t>）使用SSMS删除索引</a:t>
            </a:r>
          </a:p>
          <a:p>
            <a:r>
              <a:rPr lang="zh-CN" altLang="en-US" sz="2135" dirty="0">
                <a:solidFill>
                  <a:prstClr val="black"/>
                </a:solidFill>
                <a:sym typeface="+mn-ea"/>
              </a:rPr>
              <a:t>操作步骤与创建索引基本相同，如图所示，在“选定的索引”下拉框中选择要删除的索引，单击“删除”按钮即可。</a:t>
            </a:r>
            <a:endParaRPr lang="zh-CN" altLang="en-US" sz="2135" dirty="0">
              <a:latin typeface="华文仿宋" panose="02010600040101010101" charset="-122"/>
              <a:ea typeface="华文仿宋" panose="02010600040101010101" charset="-122"/>
            </a:endParaRPr>
          </a:p>
        </p:txBody>
      </p:sp>
      <p:sp>
        <p:nvSpPr>
          <p:cNvPr id="6" name="文本框 5"/>
          <p:cNvSpPr txBox="1"/>
          <p:nvPr/>
        </p:nvSpPr>
        <p:spPr>
          <a:xfrm>
            <a:off x="1046268" y="4068657"/>
            <a:ext cx="5069840" cy="1078230"/>
          </a:xfrm>
          <a:prstGeom prst="rect">
            <a:avLst/>
          </a:prstGeom>
          <a:noFill/>
          <a:ln>
            <a:solidFill>
              <a:schemeClr val="accent1"/>
            </a:solidFill>
          </a:ln>
        </p:spPr>
        <p:txBody>
          <a:bodyPr wrap="square" rtlCol="0" anchor="t">
            <a:spAutoFit/>
          </a:bodyPr>
          <a:lstStyle/>
          <a:p>
            <a:r>
              <a:rPr lang="zh-CN" altLang="en-US" sz="2135" dirty="0">
                <a:solidFill>
                  <a:prstClr val="black"/>
                </a:solidFill>
                <a:sym typeface="+mn-ea"/>
              </a:rPr>
              <a:t>（</a:t>
            </a:r>
            <a:r>
              <a:rPr lang="en-US" altLang="zh-CN" sz="2135" dirty="0">
                <a:solidFill>
                  <a:prstClr val="black"/>
                </a:solidFill>
                <a:sym typeface="+mn-ea"/>
              </a:rPr>
              <a:t>2</a:t>
            </a:r>
            <a:r>
              <a:rPr lang="zh-CN" altLang="en-US" sz="2135" dirty="0">
                <a:solidFill>
                  <a:prstClr val="black"/>
                </a:solidFill>
                <a:sym typeface="+mn-ea"/>
              </a:rPr>
              <a:t>）使用</a:t>
            </a:r>
            <a:r>
              <a:rPr lang="en-US" altLang="zh-CN" sz="2135" dirty="0">
                <a:solidFill>
                  <a:prstClr val="black"/>
                </a:solidFill>
                <a:sym typeface="+mn-ea"/>
              </a:rPr>
              <a:t>T-SQL</a:t>
            </a:r>
            <a:r>
              <a:rPr lang="zh-CN" altLang="en-US" sz="2135" dirty="0">
                <a:solidFill>
                  <a:prstClr val="black"/>
                </a:solidFill>
                <a:sym typeface="+mn-ea"/>
              </a:rPr>
              <a:t>语句删除索引</a:t>
            </a:r>
          </a:p>
          <a:p>
            <a:r>
              <a:rPr lang="zh-CN" altLang="en-US" sz="2135" dirty="0">
                <a:solidFill>
                  <a:prstClr val="black"/>
                </a:solidFill>
                <a:sym typeface="+mn-ea"/>
              </a:rPr>
              <a:t>格式：</a:t>
            </a:r>
            <a:r>
              <a:rPr lang="en-US" altLang="zh-CN" sz="2135" dirty="0">
                <a:solidFill>
                  <a:prstClr val="black"/>
                </a:solidFill>
                <a:sym typeface="+mn-ea"/>
              </a:rPr>
              <a:t>drop index &lt;</a:t>
            </a:r>
            <a:r>
              <a:rPr lang="zh-CN" altLang="en-US" sz="2135" dirty="0">
                <a:solidFill>
                  <a:prstClr val="black"/>
                </a:solidFill>
                <a:sym typeface="+mn-ea"/>
              </a:rPr>
              <a:t>表名</a:t>
            </a:r>
            <a:r>
              <a:rPr lang="en-US" altLang="zh-CN" sz="2135" dirty="0">
                <a:solidFill>
                  <a:prstClr val="black"/>
                </a:solidFill>
                <a:sym typeface="+mn-ea"/>
              </a:rPr>
              <a:t>.</a:t>
            </a:r>
            <a:r>
              <a:rPr lang="zh-CN" altLang="en-US" sz="2135" dirty="0">
                <a:solidFill>
                  <a:prstClr val="black"/>
                </a:solidFill>
                <a:sym typeface="+mn-ea"/>
              </a:rPr>
              <a:t>索引名</a:t>
            </a:r>
            <a:r>
              <a:rPr lang="en-US" altLang="zh-CN" sz="2135" dirty="0">
                <a:solidFill>
                  <a:prstClr val="black"/>
                </a:solidFill>
                <a:sym typeface="+mn-ea"/>
              </a:rPr>
              <a:t>&gt;</a:t>
            </a:r>
            <a:endParaRPr lang="en-US" altLang="zh-CN" sz="2135" dirty="0">
              <a:solidFill>
                <a:prstClr val="black"/>
              </a:solidFill>
            </a:endParaRPr>
          </a:p>
          <a:p>
            <a:r>
              <a:rPr lang="zh-CN" altLang="en-US" sz="2135" dirty="0">
                <a:solidFill>
                  <a:prstClr val="black"/>
                </a:solidFill>
                <a:sym typeface="+mn-ea"/>
              </a:rPr>
              <a:t>功能：删除指定表指定名称的索引。</a:t>
            </a:r>
            <a:endParaRPr lang="zh-CN" altLang="en-US" sz="2135" dirty="0">
              <a:latin typeface="华文仿宋" panose="02010600040101010101" charset="-122"/>
              <a:ea typeface="华文仿宋" panose="02010600040101010101" charset="-122"/>
            </a:endParaRPr>
          </a:p>
        </p:txBody>
      </p:sp>
      <p:sp>
        <p:nvSpPr>
          <p:cNvPr id="8" name="文本框 7"/>
          <p:cNvSpPr txBox="1"/>
          <p:nvPr/>
        </p:nvSpPr>
        <p:spPr>
          <a:xfrm>
            <a:off x="1046268" y="5283623"/>
            <a:ext cx="5069840" cy="1078230"/>
          </a:xfrm>
          <a:prstGeom prst="rect">
            <a:avLst/>
          </a:prstGeom>
          <a:noFill/>
          <a:ln>
            <a:solidFill>
              <a:schemeClr val="accent1"/>
            </a:solidFill>
          </a:ln>
        </p:spPr>
        <p:txBody>
          <a:bodyPr wrap="square" rtlCol="0" anchor="t">
            <a:spAutoFit/>
          </a:bodyPr>
          <a:lstStyle/>
          <a:p>
            <a:r>
              <a:rPr lang="zh-CN" altLang="en-US" sz="2135" dirty="0">
                <a:solidFill>
                  <a:prstClr val="black"/>
                </a:solidFill>
                <a:sym typeface="+mn-ea"/>
              </a:rPr>
              <a:t>注意：当删除聚集索引后，所有非聚集索引将被重建，另外系统表的索引不能被删除。</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索引删除</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4" name="图片 3"/>
          <p:cNvPicPr>
            <a:picLocks noChangeAspect="1"/>
          </p:cNvPicPr>
          <p:nvPr/>
        </p:nvPicPr>
        <p:blipFill>
          <a:blip r:embed="rId2"/>
          <a:stretch>
            <a:fillRect/>
          </a:stretch>
        </p:blipFill>
        <p:spPr>
          <a:xfrm>
            <a:off x="6570345" y="2529205"/>
            <a:ext cx="5092700" cy="3087370"/>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245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525568" y="3068320"/>
            <a:ext cx="675005" cy="343323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数据库原理与应用</a:t>
            </a:r>
          </a:p>
        </p:txBody>
      </p:sp>
      <p:sp>
        <p:nvSpPr>
          <p:cNvPr id="5" name="矩形 4"/>
          <p:cNvSpPr/>
          <p:nvPr/>
        </p:nvSpPr>
        <p:spPr>
          <a:xfrm>
            <a:off x="1047115" y="1136650"/>
            <a:ext cx="10615295" cy="4203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defRPr/>
            </a:pPr>
            <a:r>
              <a:rPr lang="en-US" altLang="zh-CN" sz="2135" dirty="0">
                <a:solidFill>
                  <a:prstClr val="black"/>
                </a:solidFill>
                <a:latin typeface="宋体" panose="02010600030101010101" pitchFamily="2" charset="-122"/>
                <a:ea typeface="宋体" panose="02010600030101010101" pitchFamily="2" charset="-122"/>
              </a:rPr>
              <a:t>1</a:t>
            </a:r>
            <a:r>
              <a:rPr lang="zh-CN" altLang="en-US" sz="2135" dirty="0">
                <a:solidFill>
                  <a:prstClr val="black"/>
                </a:solidFill>
                <a:latin typeface="宋体" panose="02010600030101010101" pitchFamily="2" charset="-122"/>
                <a:ea typeface="宋体" panose="02010600030101010101" pitchFamily="2" charset="-122"/>
              </a:rPr>
              <a:t>．使用</a:t>
            </a:r>
            <a:r>
              <a:rPr lang="en-US" altLang="zh-CN" sz="2135" dirty="0" err="1">
                <a:solidFill>
                  <a:prstClr val="black"/>
                </a:solidFill>
                <a:latin typeface="宋体" panose="02010600030101010101" pitchFamily="2" charset="-122"/>
                <a:ea typeface="宋体" panose="02010600030101010101" pitchFamily="2" charset="-122"/>
              </a:rPr>
              <a:t>dbcc</a:t>
            </a:r>
            <a:r>
              <a:rPr lang="en-US" altLang="zh-CN" sz="2135" dirty="0">
                <a:solidFill>
                  <a:prstClr val="black"/>
                </a:solidFill>
                <a:latin typeface="宋体" panose="02010600030101010101" pitchFamily="2" charset="-122"/>
                <a:ea typeface="宋体" panose="02010600030101010101" pitchFamily="2" charset="-122"/>
              </a:rPr>
              <a:t> </a:t>
            </a:r>
            <a:r>
              <a:rPr lang="en-US" altLang="zh-CN" sz="2135" dirty="0" err="1">
                <a:solidFill>
                  <a:prstClr val="black"/>
                </a:solidFill>
                <a:latin typeface="宋体" panose="02010600030101010101" pitchFamily="2" charset="-122"/>
                <a:ea typeface="宋体" panose="02010600030101010101" pitchFamily="2" charset="-122"/>
              </a:rPr>
              <a:t>show_statistics</a:t>
            </a:r>
            <a:r>
              <a:rPr lang="zh-CN" altLang="en-US" sz="2135" dirty="0">
                <a:solidFill>
                  <a:prstClr val="black"/>
                </a:solidFill>
                <a:latin typeface="宋体" panose="02010600030101010101" pitchFamily="2" charset="-122"/>
                <a:ea typeface="宋体" panose="02010600030101010101" pitchFamily="2" charset="-122"/>
              </a:rPr>
              <a:t>命令显示指定索引的统计信息</a:t>
            </a:r>
            <a:endParaRPr kumimoji="0" lang="zh-CN" altLang="en-US" sz="2135"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3" name="文本框 2"/>
          <p:cNvSpPr txBox="1"/>
          <p:nvPr/>
        </p:nvSpPr>
        <p:spPr>
          <a:xfrm>
            <a:off x="1046480" y="3760470"/>
            <a:ext cx="10623550" cy="1406539"/>
          </a:xfrm>
          <a:prstGeom prst="rect">
            <a:avLst/>
          </a:prstGeom>
          <a:noFill/>
          <a:ln>
            <a:solidFill>
              <a:schemeClr val="accent1"/>
            </a:solidFill>
          </a:ln>
        </p:spPr>
        <p:txBody>
          <a:bodyPr wrap="square" rtlCol="0" anchor="t">
            <a:spAutoFit/>
          </a:bodyPr>
          <a:lstStyle/>
          <a:p>
            <a:pPr>
              <a:defRPr/>
            </a:pPr>
            <a:r>
              <a:rPr lang="zh-CN" altLang="en-US" sz="2135" dirty="0" smtClean="0">
                <a:solidFill>
                  <a:prstClr val="black"/>
                </a:solidFill>
                <a:latin typeface="+mn-ea"/>
                <a:sym typeface="+mn-ea"/>
              </a:rPr>
              <a:t>【例</a:t>
            </a:r>
            <a:r>
              <a:rPr lang="en-US" altLang="zh-CN" sz="2135" dirty="0" smtClean="0">
                <a:solidFill>
                  <a:prstClr val="black"/>
                </a:solidFill>
                <a:latin typeface="+mn-ea"/>
                <a:sym typeface="+mn-ea"/>
              </a:rPr>
              <a:t>11</a:t>
            </a:r>
            <a:r>
              <a:rPr lang="zh-CN" altLang="en-US" sz="2135" dirty="0">
                <a:solidFill>
                  <a:prstClr val="black"/>
                </a:solidFill>
                <a:latin typeface="+mn-ea"/>
                <a:sym typeface="+mn-ea"/>
              </a:rPr>
              <a:t>】更新“课程”表中所有索引的统计信息。</a:t>
            </a:r>
          </a:p>
          <a:p>
            <a:pPr>
              <a:defRPr/>
            </a:pPr>
            <a:r>
              <a:rPr lang="en-US" altLang="zh-CN" sz="2135" dirty="0">
                <a:solidFill>
                  <a:prstClr val="black"/>
                </a:solidFill>
                <a:latin typeface="+mn-ea"/>
                <a:sym typeface="+mn-ea"/>
              </a:rPr>
              <a:t>use </a:t>
            </a:r>
            <a:r>
              <a:rPr lang="en-US" altLang="zh-CN" sz="2135" dirty="0" err="1">
                <a:solidFill>
                  <a:prstClr val="black"/>
                </a:solidFill>
                <a:latin typeface="+mn-ea"/>
                <a:sym typeface="+mn-ea"/>
              </a:rPr>
              <a:t>jxgl</a:t>
            </a:r>
            <a:endParaRPr lang="en-US" altLang="zh-CN" sz="2135" dirty="0">
              <a:solidFill>
                <a:prstClr val="black"/>
              </a:solidFill>
              <a:latin typeface="+mn-ea"/>
              <a:sym typeface="+mn-ea"/>
            </a:endParaRPr>
          </a:p>
          <a:p>
            <a:pPr>
              <a:defRPr/>
            </a:pPr>
            <a:r>
              <a:rPr lang="en-US" altLang="zh-CN" sz="2135" dirty="0">
                <a:solidFill>
                  <a:prstClr val="black"/>
                </a:solidFill>
                <a:latin typeface="+mn-ea"/>
                <a:sym typeface="+mn-ea"/>
              </a:rPr>
              <a:t>go</a:t>
            </a:r>
          </a:p>
          <a:p>
            <a:pPr>
              <a:defRPr/>
            </a:pPr>
            <a:r>
              <a:rPr lang="en-US" altLang="zh-CN" sz="2135" dirty="0">
                <a:solidFill>
                  <a:prstClr val="black"/>
                </a:solidFill>
                <a:latin typeface="+mn-ea"/>
                <a:sym typeface="+mn-ea"/>
              </a:rPr>
              <a:t>update statistics </a:t>
            </a:r>
            <a:r>
              <a:rPr lang="zh-CN" altLang="en-US" sz="2135" dirty="0">
                <a:solidFill>
                  <a:prstClr val="black"/>
                </a:solidFill>
                <a:latin typeface="+mn-ea"/>
                <a:sym typeface="+mn-ea"/>
              </a:rPr>
              <a:t>课程</a:t>
            </a:r>
          </a:p>
        </p:txBody>
      </p:sp>
      <p:sp>
        <p:nvSpPr>
          <p:cNvPr id="6" name="文本框 5"/>
          <p:cNvSpPr txBox="1"/>
          <p:nvPr/>
        </p:nvSpPr>
        <p:spPr>
          <a:xfrm>
            <a:off x="1046480" y="1687830"/>
            <a:ext cx="10623550" cy="1406539"/>
          </a:xfrm>
          <a:prstGeom prst="rect">
            <a:avLst/>
          </a:prstGeom>
          <a:noFill/>
          <a:ln>
            <a:solidFill>
              <a:schemeClr val="accent1"/>
            </a:solidFill>
          </a:ln>
        </p:spPr>
        <p:txBody>
          <a:bodyPr wrap="square" rtlCol="0" anchor="t">
            <a:spAutoFit/>
          </a:bodyPr>
          <a:lstStyle/>
          <a:p>
            <a:pPr lvl="0">
              <a:defRPr/>
            </a:pPr>
            <a:r>
              <a:rPr lang="zh-CN" altLang="en-US" sz="2135" dirty="0" smtClean="0">
                <a:solidFill>
                  <a:prstClr val="black"/>
                </a:solidFill>
                <a:latin typeface="+mn-ea"/>
                <a:sym typeface="+mn-ea"/>
              </a:rPr>
              <a:t>【例</a:t>
            </a:r>
            <a:r>
              <a:rPr lang="en-US" altLang="zh-CN" sz="2135" dirty="0" smtClean="0">
                <a:solidFill>
                  <a:prstClr val="black"/>
                </a:solidFill>
                <a:latin typeface="+mn-ea"/>
                <a:sym typeface="+mn-ea"/>
              </a:rPr>
              <a:t>10</a:t>
            </a:r>
            <a:r>
              <a:rPr lang="zh-CN" altLang="en-US" sz="2135" dirty="0" smtClean="0">
                <a:solidFill>
                  <a:prstClr val="black"/>
                </a:solidFill>
                <a:latin typeface="+mn-ea"/>
                <a:sym typeface="+mn-ea"/>
              </a:rPr>
              <a:t>】 </a:t>
            </a:r>
            <a:r>
              <a:rPr lang="zh-CN" altLang="en-US" sz="2135" dirty="0">
                <a:solidFill>
                  <a:prstClr val="black"/>
                </a:solidFill>
                <a:latin typeface="+mn-ea"/>
                <a:sym typeface="+mn-ea"/>
              </a:rPr>
              <a:t> 显示“课程”表中“</a:t>
            </a:r>
            <a:r>
              <a:rPr lang="en-US" altLang="zh-CN" sz="2135" dirty="0" err="1">
                <a:solidFill>
                  <a:prstClr val="black"/>
                </a:solidFill>
                <a:latin typeface="+mn-ea"/>
                <a:sym typeface="+mn-ea"/>
              </a:rPr>
              <a:t>pk</a:t>
            </a:r>
            <a:r>
              <a:rPr lang="en-US" altLang="zh-CN" sz="2135" dirty="0">
                <a:solidFill>
                  <a:prstClr val="black"/>
                </a:solidFill>
                <a:latin typeface="+mn-ea"/>
                <a:sym typeface="+mn-ea"/>
              </a:rPr>
              <a:t>_</a:t>
            </a:r>
            <a:r>
              <a:rPr lang="zh-CN" altLang="en-US" sz="2135" dirty="0">
                <a:solidFill>
                  <a:prstClr val="black"/>
                </a:solidFill>
                <a:latin typeface="+mn-ea"/>
                <a:sym typeface="+mn-ea"/>
              </a:rPr>
              <a:t>课程</a:t>
            </a:r>
            <a:r>
              <a:rPr lang="en-US" altLang="zh-CN" sz="2135" dirty="0">
                <a:solidFill>
                  <a:prstClr val="black"/>
                </a:solidFill>
                <a:latin typeface="+mn-ea"/>
                <a:sym typeface="+mn-ea"/>
              </a:rPr>
              <a:t>_</a:t>
            </a:r>
            <a:r>
              <a:rPr lang="zh-CN" altLang="en-US" sz="2135" dirty="0">
                <a:solidFill>
                  <a:prstClr val="black"/>
                </a:solidFill>
                <a:latin typeface="+mn-ea"/>
                <a:sym typeface="+mn-ea"/>
              </a:rPr>
              <a:t>课程号”索引的统计信息。</a:t>
            </a:r>
          </a:p>
          <a:p>
            <a:pPr lvl="0">
              <a:defRPr/>
            </a:pPr>
            <a:r>
              <a:rPr lang="en-US" altLang="zh-CN" sz="2135" dirty="0">
                <a:solidFill>
                  <a:prstClr val="black"/>
                </a:solidFill>
                <a:latin typeface="+mn-ea"/>
                <a:sym typeface="+mn-ea"/>
              </a:rPr>
              <a:t>use </a:t>
            </a:r>
            <a:r>
              <a:rPr lang="en-US" altLang="zh-CN" sz="2135" dirty="0" err="1">
                <a:solidFill>
                  <a:prstClr val="black"/>
                </a:solidFill>
                <a:latin typeface="+mn-ea"/>
                <a:sym typeface="+mn-ea"/>
              </a:rPr>
              <a:t>jxgl</a:t>
            </a:r>
            <a:endParaRPr lang="en-US" altLang="zh-CN" sz="2135" dirty="0">
              <a:solidFill>
                <a:prstClr val="black"/>
              </a:solidFill>
              <a:latin typeface="+mn-ea"/>
              <a:sym typeface="+mn-ea"/>
            </a:endParaRPr>
          </a:p>
          <a:p>
            <a:pPr lvl="0">
              <a:defRPr/>
            </a:pPr>
            <a:r>
              <a:rPr lang="en-US" altLang="zh-CN" sz="2135" dirty="0">
                <a:solidFill>
                  <a:prstClr val="black"/>
                </a:solidFill>
                <a:latin typeface="+mn-ea"/>
                <a:sym typeface="+mn-ea"/>
              </a:rPr>
              <a:t>go</a:t>
            </a:r>
          </a:p>
          <a:p>
            <a:pPr lvl="0">
              <a:defRPr/>
            </a:pPr>
            <a:r>
              <a:rPr lang="en-US" altLang="zh-CN" sz="2135" dirty="0" err="1">
                <a:solidFill>
                  <a:prstClr val="black"/>
                </a:solidFill>
                <a:latin typeface="+mn-ea"/>
                <a:sym typeface="+mn-ea"/>
              </a:rPr>
              <a:t>dbcc</a:t>
            </a:r>
            <a:r>
              <a:rPr lang="en-US" altLang="zh-CN" sz="2135" dirty="0">
                <a:solidFill>
                  <a:prstClr val="black"/>
                </a:solidFill>
                <a:latin typeface="+mn-ea"/>
                <a:sym typeface="+mn-ea"/>
              </a:rPr>
              <a:t> </a:t>
            </a:r>
            <a:r>
              <a:rPr lang="en-US" altLang="zh-CN" sz="2135" dirty="0" err="1">
                <a:solidFill>
                  <a:prstClr val="black"/>
                </a:solidFill>
                <a:latin typeface="+mn-ea"/>
                <a:sym typeface="+mn-ea"/>
              </a:rPr>
              <a:t>show_statistics</a:t>
            </a:r>
            <a:r>
              <a:rPr lang="en-US" altLang="zh-CN" sz="2135" dirty="0">
                <a:solidFill>
                  <a:prstClr val="black"/>
                </a:solidFill>
                <a:latin typeface="+mn-ea"/>
                <a:sym typeface="+mn-ea"/>
              </a:rPr>
              <a:t>(</a:t>
            </a:r>
            <a:r>
              <a:rPr lang="zh-CN" altLang="en-US" sz="2135" dirty="0">
                <a:solidFill>
                  <a:prstClr val="black"/>
                </a:solidFill>
                <a:latin typeface="+mn-ea"/>
                <a:sym typeface="+mn-ea"/>
              </a:rPr>
              <a:t>课程</a:t>
            </a:r>
            <a:r>
              <a:rPr lang="en-US" altLang="zh-CN" sz="2135" dirty="0">
                <a:solidFill>
                  <a:prstClr val="black"/>
                </a:solidFill>
                <a:latin typeface="+mn-ea"/>
                <a:sym typeface="+mn-ea"/>
              </a:rPr>
              <a:t>,</a:t>
            </a:r>
            <a:r>
              <a:rPr lang="en-US" altLang="zh-CN" sz="2135" dirty="0" err="1">
                <a:solidFill>
                  <a:prstClr val="black"/>
                </a:solidFill>
                <a:latin typeface="+mn-ea"/>
                <a:sym typeface="+mn-ea"/>
              </a:rPr>
              <a:t>pk</a:t>
            </a:r>
            <a:r>
              <a:rPr lang="en-US" altLang="zh-CN" sz="2135" dirty="0">
                <a:solidFill>
                  <a:prstClr val="black"/>
                </a:solidFill>
                <a:latin typeface="+mn-ea"/>
                <a:sym typeface="+mn-ea"/>
              </a:rPr>
              <a:t>_</a:t>
            </a:r>
            <a:r>
              <a:rPr lang="zh-CN" altLang="en-US" sz="2135" dirty="0">
                <a:solidFill>
                  <a:prstClr val="black"/>
                </a:solidFill>
                <a:latin typeface="+mn-ea"/>
                <a:sym typeface="+mn-ea"/>
              </a:rPr>
              <a:t>课程</a:t>
            </a:r>
            <a:r>
              <a:rPr lang="en-US" altLang="zh-CN" sz="2135" dirty="0">
                <a:solidFill>
                  <a:prstClr val="black"/>
                </a:solidFill>
                <a:latin typeface="+mn-ea"/>
                <a:sym typeface="+mn-ea"/>
              </a:rPr>
              <a:t>_</a:t>
            </a:r>
            <a:r>
              <a:rPr lang="zh-CN" altLang="en-US" sz="2135" dirty="0">
                <a:solidFill>
                  <a:prstClr val="black"/>
                </a:solidFill>
                <a:latin typeface="+mn-ea"/>
                <a:sym typeface="+mn-ea"/>
              </a:rPr>
              <a:t>课程号</a:t>
            </a:r>
            <a:r>
              <a:rPr lang="en-US" altLang="zh-CN" sz="2135" dirty="0">
                <a:solidFill>
                  <a:prstClr val="black"/>
                </a:solidFill>
                <a:latin typeface="+mn-ea"/>
                <a:sym typeface="+mn-ea"/>
              </a:rPr>
              <a:t>)</a:t>
            </a: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索引维护</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a:t>
            </a:r>
            <a:r>
              <a:rPr kumimoji="0" lang="en-US" sz="2400" b="1" i="0" kern="1200" cap="none" spc="0" normalizeH="0" baseline="0" noProof="0" dirty="0" smtClean="0">
                <a:solidFill>
                  <a:srgbClr val="FFFFFF"/>
                </a:solidFill>
                <a:latin typeface="Arial" panose="020B0604020202020204"/>
                <a:ea typeface="微软雅黑" panose="020B0503020204020204" charset="-122"/>
                <a:cs typeface="+mn-cs"/>
              </a:rPr>
              <a:t>4</a:t>
            </a:r>
            <a:endParaRPr kumimoji="0" 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1047115" y="3224530"/>
            <a:ext cx="10615295" cy="4203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defRPr/>
            </a:pPr>
            <a:r>
              <a:rPr lang="en-US" altLang="zh-CN" sz="2135" dirty="0">
                <a:solidFill>
                  <a:prstClr val="black"/>
                </a:solidFill>
                <a:latin typeface="宋体" panose="02010600030101010101" pitchFamily="2" charset="-122"/>
                <a:ea typeface="宋体" panose="02010600030101010101" pitchFamily="2" charset="-122"/>
              </a:rPr>
              <a:t>2</a:t>
            </a:r>
            <a:r>
              <a:rPr lang="zh-CN" altLang="en-US" sz="2135" dirty="0">
                <a:solidFill>
                  <a:prstClr val="black"/>
                </a:solidFill>
                <a:latin typeface="宋体" panose="02010600030101010101" pitchFamily="2" charset="-122"/>
                <a:ea typeface="宋体" panose="02010600030101010101" pitchFamily="2" charset="-122"/>
              </a:rPr>
              <a:t>．使用</a:t>
            </a:r>
            <a:r>
              <a:rPr lang="en-US" altLang="zh-CN" sz="2135" dirty="0">
                <a:solidFill>
                  <a:prstClr val="black"/>
                </a:solidFill>
                <a:latin typeface="宋体" panose="02010600030101010101" pitchFamily="2" charset="-122"/>
                <a:ea typeface="宋体" panose="02010600030101010101" pitchFamily="2" charset="-122"/>
              </a:rPr>
              <a:t>update statistics</a:t>
            </a:r>
            <a:r>
              <a:rPr lang="zh-CN" altLang="en-US" sz="2135" dirty="0">
                <a:solidFill>
                  <a:prstClr val="black"/>
                </a:solidFill>
                <a:latin typeface="宋体" panose="02010600030101010101" pitchFamily="2" charset="-122"/>
                <a:ea typeface="宋体" panose="02010600030101010101" pitchFamily="2" charset="-122"/>
              </a:rPr>
              <a:t>命令更新指定表或视图中索引的统计信息</a:t>
            </a:r>
            <a:endParaRPr kumimoji="0" lang="zh-CN" altLang="en-US" sz="2135"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245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525568" y="3068320"/>
            <a:ext cx="675005" cy="343323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数据库原理与应用</a:t>
            </a:r>
          </a:p>
        </p:txBody>
      </p:sp>
      <p:sp>
        <p:nvSpPr>
          <p:cNvPr id="3" name="文本框 2"/>
          <p:cNvSpPr txBox="1"/>
          <p:nvPr/>
        </p:nvSpPr>
        <p:spPr>
          <a:xfrm>
            <a:off x="1046480" y="3743325"/>
            <a:ext cx="10615930" cy="1406539"/>
          </a:xfrm>
          <a:prstGeom prst="rect">
            <a:avLst/>
          </a:prstGeom>
          <a:noFill/>
          <a:ln>
            <a:solidFill>
              <a:schemeClr val="accent1"/>
            </a:solidFill>
          </a:ln>
        </p:spPr>
        <p:txBody>
          <a:bodyPr wrap="square" rtlCol="0" anchor="t">
            <a:spAutoFit/>
          </a:bodyPr>
          <a:lstStyle/>
          <a:p>
            <a:r>
              <a:rPr lang="en-US" altLang="zh-CN" sz="2135" dirty="0" smtClean="0">
                <a:solidFill>
                  <a:prstClr val="black"/>
                </a:solidFill>
                <a:latin typeface="+mn-ea"/>
                <a:sym typeface="+mn-ea"/>
              </a:rPr>
              <a:t>【</a:t>
            </a:r>
            <a:r>
              <a:rPr lang="zh-CN" altLang="en-US" sz="2135" dirty="0" smtClean="0">
                <a:solidFill>
                  <a:prstClr val="black"/>
                </a:solidFill>
                <a:latin typeface="+mn-ea"/>
                <a:sym typeface="+mn-ea"/>
              </a:rPr>
              <a:t>例</a:t>
            </a:r>
            <a:r>
              <a:rPr lang="en-US" altLang="zh-CN" sz="2135" dirty="0" smtClean="0">
                <a:solidFill>
                  <a:prstClr val="black"/>
                </a:solidFill>
                <a:latin typeface="+mn-ea"/>
                <a:sym typeface="+mn-ea"/>
              </a:rPr>
              <a:t>13】</a:t>
            </a:r>
            <a:r>
              <a:rPr lang="zh-CN" altLang="en-US" sz="2135" dirty="0">
                <a:solidFill>
                  <a:prstClr val="black"/>
                </a:solidFill>
                <a:latin typeface="+mn-ea"/>
                <a:sym typeface="+mn-ea"/>
              </a:rPr>
              <a:t>显示“课程”表中“</a:t>
            </a:r>
            <a:r>
              <a:rPr lang="en-US" altLang="zh-CN" sz="2135" dirty="0" err="1">
                <a:solidFill>
                  <a:prstClr val="black"/>
                </a:solidFill>
                <a:latin typeface="+mn-ea"/>
                <a:sym typeface="+mn-ea"/>
              </a:rPr>
              <a:t>pk</a:t>
            </a:r>
            <a:r>
              <a:rPr lang="en-US" altLang="zh-CN" sz="2135" dirty="0">
                <a:solidFill>
                  <a:prstClr val="black"/>
                </a:solidFill>
                <a:latin typeface="+mn-ea"/>
                <a:sym typeface="+mn-ea"/>
              </a:rPr>
              <a:t>_</a:t>
            </a:r>
            <a:r>
              <a:rPr lang="zh-CN" altLang="en-US" sz="2135" dirty="0">
                <a:solidFill>
                  <a:prstClr val="black"/>
                </a:solidFill>
                <a:latin typeface="+mn-ea"/>
                <a:sym typeface="+mn-ea"/>
              </a:rPr>
              <a:t>课程</a:t>
            </a:r>
            <a:r>
              <a:rPr lang="en-US" altLang="zh-CN" sz="2135" dirty="0">
                <a:solidFill>
                  <a:prstClr val="black"/>
                </a:solidFill>
                <a:latin typeface="+mn-ea"/>
                <a:sym typeface="+mn-ea"/>
              </a:rPr>
              <a:t>_</a:t>
            </a:r>
            <a:r>
              <a:rPr lang="zh-CN" altLang="en-US" sz="2135" dirty="0">
                <a:solidFill>
                  <a:prstClr val="black"/>
                </a:solidFill>
                <a:latin typeface="+mn-ea"/>
                <a:sym typeface="+mn-ea"/>
              </a:rPr>
              <a:t>课程号”索引的碎片统计信息。</a:t>
            </a:r>
          </a:p>
          <a:p>
            <a:r>
              <a:rPr lang="en-US" altLang="zh-CN" sz="2135" dirty="0">
                <a:solidFill>
                  <a:prstClr val="black"/>
                </a:solidFill>
                <a:latin typeface="+mn-ea"/>
                <a:sym typeface="+mn-ea"/>
              </a:rPr>
              <a:t>use </a:t>
            </a:r>
            <a:r>
              <a:rPr lang="en-US" altLang="zh-CN" sz="2135" dirty="0" err="1">
                <a:solidFill>
                  <a:prstClr val="black"/>
                </a:solidFill>
                <a:latin typeface="+mn-ea"/>
                <a:sym typeface="+mn-ea"/>
              </a:rPr>
              <a:t>jxgl</a:t>
            </a:r>
            <a:endParaRPr lang="en-US" altLang="zh-CN" sz="2135" dirty="0">
              <a:solidFill>
                <a:prstClr val="black"/>
              </a:solidFill>
              <a:latin typeface="+mn-ea"/>
              <a:sym typeface="+mn-ea"/>
            </a:endParaRPr>
          </a:p>
          <a:p>
            <a:r>
              <a:rPr lang="en-US" altLang="zh-CN" sz="2135" dirty="0">
                <a:solidFill>
                  <a:prstClr val="black"/>
                </a:solidFill>
                <a:latin typeface="+mn-ea"/>
                <a:sym typeface="+mn-ea"/>
              </a:rPr>
              <a:t>go</a:t>
            </a:r>
          </a:p>
          <a:p>
            <a:r>
              <a:rPr lang="en-US" altLang="zh-CN" sz="2135" dirty="0" err="1">
                <a:solidFill>
                  <a:prstClr val="black"/>
                </a:solidFill>
                <a:latin typeface="+mn-ea"/>
                <a:sym typeface="+mn-ea"/>
              </a:rPr>
              <a:t>dbcc</a:t>
            </a:r>
            <a:r>
              <a:rPr lang="en-US" altLang="zh-CN" sz="2135" dirty="0">
                <a:solidFill>
                  <a:prstClr val="black"/>
                </a:solidFill>
                <a:latin typeface="+mn-ea"/>
                <a:sym typeface="+mn-ea"/>
              </a:rPr>
              <a:t> </a:t>
            </a:r>
            <a:r>
              <a:rPr lang="en-US" altLang="zh-CN" sz="2135" dirty="0" err="1">
                <a:solidFill>
                  <a:prstClr val="black"/>
                </a:solidFill>
                <a:latin typeface="+mn-ea"/>
                <a:sym typeface="+mn-ea"/>
              </a:rPr>
              <a:t>showcontig</a:t>
            </a:r>
            <a:r>
              <a:rPr lang="en-US" altLang="zh-CN" sz="2135" dirty="0">
                <a:solidFill>
                  <a:prstClr val="black"/>
                </a:solidFill>
                <a:latin typeface="+mn-ea"/>
                <a:sym typeface="+mn-ea"/>
              </a:rPr>
              <a:t>(</a:t>
            </a:r>
            <a:r>
              <a:rPr lang="zh-CN" altLang="en-US" sz="2135" dirty="0">
                <a:solidFill>
                  <a:prstClr val="black"/>
                </a:solidFill>
                <a:latin typeface="+mn-ea"/>
                <a:sym typeface="+mn-ea"/>
              </a:rPr>
              <a:t>课程</a:t>
            </a:r>
            <a:r>
              <a:rPr lang="en-US" altLang="zh-CN" sz="2135" dirty="0">
                <a:solidFill>
                  <a:prstClr val="black"/>
                </a:solidFill>
                <a:latin typeface="+mn-ea"/>
                <a:sym typeface="+mn-ea"/>
              </a:rPr>
              <a:t>,</a:t>
            </a:r>
            <a:r>
              <a:rPr lang="en-US" altLang="zh-CN" sz="2135" dirty="0" err="1">
                <a:solidFill>
                  <a:prstClr val="black"/>
                </a:solidFill>
                <a:latin typeface="+mn-ea"/>
                <a:sym typeface="+mn-ea"/>
              </a:rPr>
              <a:t>pk</a:t>
            </a:r>
            <a:r>
              <a:rPr lang="en-US" altLang="zh-CN" sz="2135" dirty="0">
                <a:solidFill>
                  <a:prstClr val="black"/>
                </a:solidFill>
                <a:latin typeface="+mn-ea"/>
                <a:sym typeface="+mn-ea"/>
              </a:rPr>
              <a:t>_</a:t>
            </a:r>
            <a:r>
              <a:rPr lang="zh-CN" altLang="en-US" sz="2135" dirty="0">
                <a:solidFill>
                  <a:prstClr val="black"/>
                </a:solidFill>
                <a:latin typeface="+mn-ea"/>
                <a:sym typeface="+mn-ea"/>
              </a:rPr>
              <a:t>课程</a:t>
            </a:r>
            <a:r>
              <a:rPr lang="en-US" altLang="zh-CN" sz="2135" dirty="0">
                <a:solidFill>
                  <a:prstClr val="black"/>
                </a:solidFill>
                <a:latin typeface="+mn-ea"/>
                <a:sym typeface="+mn-ea"/>
              </a:rPr>
              <a:t>_</a:t>
            </a:r>
            <a:r>
              <a:rPr lang="zh-CN" altLang="en-US" sz="2135" dirty="0">
                <a:solidFill>
                  <a:prstClr val="black"/>
                </a:solidFill>
                <a:latin typeface="+mn-ea"/>
                <a:sym typeface="+mn-ea"/>
              </a:rPr>
              <a:t>课程号</a:t>
            </a:r>
            <a:r>
              <a:rPr lang="en-US" altLang="zh-CN" sz="2135" dirty="0">
                <a:solidFill>
                  <a:prstClr val="black"/>
                </a:solidFill>
                <a:latin typeface="+mn-ea"/>
                <a:sym typeface="+mn-ea"/>
              </a:rPr>
              <a:t>)</a:t>
            </a:r>
          </a:p>
        </p:txBody>
      </p:sp>
      <p:sp>
        <p:nvSpPr>
          <p:cNvPr id="6" name="文本框 5"/>
          <p:cNvSpPr txBox="1"/>
          <p:nvPr/>
        </p:nvSpPr>
        <p:spPr>
          <a:xfrm>
            <a:off x="1046480" y="1689735"/>
            <a:ext cx="10615930" cy="1406539"/>
          </a:xfrm>
          <a:prstGeom prst="rect">
            <a:avLst/>
          </a:prstGeom>
          <a:noFill/>
          <a:ln>
            <a:solidFill>
              <a:schemeClr val="accent1"/>
            </a:solidFill>
          </a:ln>
        </p:spPr>
        <p:txBody>
          <a:bodyPr wrap="square" rtlCol="0" anchor="t">
            <a:spAutoFit/>
          </a:bodyPr>
          <a:lstStyle/>
          <a:p>
            <a:r>
              <a:rPr lang="en-US" altLang="zh-CN" sz="2135" dirty="0" smtClean="0">
                <a:solidFill>
                  <a:prstClr val="black"/>
                </a:solidFill>
                <a:latin typeface="+mn-ea"/>
                <a:sym typeface="+mn-ea"/>
              </a:rPr>
              <a:t>【</a:t>
            </a:r>
            <a:r>
              <a:rPr lang="zh-CN" altLang="en-US" sz="2135" dirty="0" smtClean="0">
                <a:solidFill>
                  <a:prstClr val="black"/>
                </a:solidFill>
                <a:latin typeface="+mn-ea"/>
                <a:sym typeface="+mn-ea"/>
              </a:rPr>
              <a:t>例</a:t>
            </a:r>
            <a:r>
              <a:rPr lang="en-US" altLang="zh-CN" sz="2135" dirty="0" smtClean="0">
                <a:solidFill>
                  <a:prstClr val="black"/>
                </a:solidFill>
                <a:latin typeface="+mn-ea"/>
                <a:sym typeface="+mn-ea"/>
              </a:rPr>
              <a:t>12】</a:t>
            </a:r>
            <a:r>
              <a:rPr lang="zh-CN" altLang="en-US" sz="2135" dirty="0">
                <a:solidFill>
                  <a:prstClr val="black"/>
                </a:solidFill>
                <a:latin typeface="+mn-ea"/>
                <a:sym typeface="+mn-ea"/>
              </a:rPr>
              <a:t>更新</a:t>
            </a:r>
            <a:r>
              <a:rPr lang="en-US" altLang="zh-CN" sz="2135" dirty="0">
                <a:solidFill>
                  <a:prstClr val="black"/>
                </a:solidFill>
                <a:latin typeface="+mn-ea"/>
                <a:sym typeface="+mn-ea"/>
              </a:rPr>
              <a:t>JXGL</a:t>
            </a:r>
            <a:r>
              <a:rPr lang="zh-CN" altLang="en-US" sz="2135" dirty="0">
                <a:solidFill>
                  <a:prstClr val="black"/>
                </a:solidFill>
                <a:latin typeface="+mn-ea"/>
                <a:sym typeface="+mn-ea"/>
              </a:rPr>
              <a:t>数据库中所有用户表的索引统计信息。</a:t>
            </a:r>
          </a:p>
          <a:p>
            <a:r>
              <a:rPr lang="en-US" altLang="zh-CN" sz="2135" dirty="0">
                <a:solidFill>
                  <a:prstClr val="black"/>
                </a:solidFill>
                <a:latin typeface="+mn-ea"/>
                <a:sym typeface="+mn-ea"/>
              </a:rPr>
              <a:t>use </a:t>
            </a:r>
            <a:r>
              <a:rPr lang="en-US" altLang="zh-CN" sz="2135" dirty="0" err="1">
                <a:solidFill>
                  <a:prstClr val="black"/>
                </a:solidFill>
                <a:latin typeface="+mn-ea"/>
                <a:sym typeface="+mn-ea"/>
              </a:rPr>
              <a:t>jxgl</a:t>
            </a:r>
            <a:endParaRPr lang="en-US" altLang="zh-CN" sz="2135" dirty="0">
              <a:solidFill>
                <a:prstClr val="black"/>
              </a:solidFill>
              <a:latin typeface="+mn-ea"/>
              <a:sym typeface="+mn-ea"/>
            </a:endParaRPr>
          </a:p>
          <a:p>
            <a:r>
              <a:rPr lang="en-US" altLang="zh-CN" sz="2135" dirty="0">
                <a:solidFill>
                  <a:prstClr val="black"/>
                </a:solidFill>
                <a:latin typeface="+mn-ea"/>
                <a:sym typeface="+mn-ea"/>
              </a:rPr>
              <a:t>go</a:t>
            </a:r>
          </a:p>
          <a:p>
            <a:r>
              <a:rPr lang="en-US" altLang="zh-CN" sz="2135" dirty="0">
                <a:solidFill>
                  <a:prstClr val="black"/>
                </a:solidFill>
                <a:latin typeface="+mn-ea"/>
                <a:sym typeface="+mn-ea"/>
              </a:rPr>
              <a:t>execute </a:t>
            </a:r>
            <a:r>
              <a:rPr lang="en-US" altLang="zh-CN" sz="2135" dirty="0" err="1">
                <a:solidFill>
                  <a:prstClr val="black"/>
                </a:solidFill>
                <a:latin typeface="+mn-ea"/>
                <a:sym typeface="+mn-ea"/>
              </a:rPr>
              <a:t>sp_updatestats</a:t>
            </a:r>
            <a:endParaRPr lang="en-US" altLang="zh-CN" sz="2135" dirty="0">
              <a:solidFill>
                <a:prstClr val="black"/>
              </a:solidFill>
              <a:latin typeface="+mn-ea"/>
              <a:sym typeface="+mn-ea"/>
            </a:endParaRPr>
          </a:p>
        </p:txBody>
      </p:sp>
      <p:sp>
        <p:nvSpPr>
          <p:cNvPr id="7" name="矩形 6"/>
          <p:cNvSpPr/>
          <p:nvPr/>
        </p:nvSpPr>
        <p:spPr>
          <a:xfrm>
            <a:off x="1046480" y="1138555"/>
            <a:ext cx="10615930" cy="4203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defRPr/>
            </a:pPr>
            <a:r>
              <a:rPr lang="en-US" altLang="zh-CN" sz="2135" dirty="0">
                <a:solidFill>
                  <a:prstClr val="black"/>
                </a:solidFill>
                <a:latin typeface="宋体" panose="02010600030101010101" pitchFamily="2" charset="-122"/>
                <a:ea typeface="宋体" panose="02010600030101010101" pitchFamily="2" charset="-122"/>
              </a:rPr>
              <a:t>3</a:t>
            </a:r>
            <a:r>
              <a:rPr lang="zh-CN" altLang="en-US" sz="2135" dirty="0">
                <a:solidFill>
                  <a:prstClr val="black"/>
                </a:solidFill>
                <a:latin typeface="宋体" panose="02010600030101010101" pitchFamily="2" charset="-122"/>
                <a:ea typeface="宋体" panose="02010600030101010101" pitchFamily="2" charset="-122"/>
              </a:rPr>
              <a:t>．使用</a:t>
            </a:r>
            <a:r>
              <a:rPr lang="en-US" altLang="zh-CN" sz="2135" dirty="0" err="1">
                <a:solidFill>
                  <a:prstClr val="black"/>
                </a:solidFill>
                <a:latin typeface="宋体" panose="02010600030101010101" pitchFamily="2" charset="-122"/>
                <a:ea typeface="宋体" panose="02010600030101010101" pitchFamily="2" charset="-122"/>
              </a:rPr>
              <a:t>sp_updatestats</a:t>
            </a:r>
            <a:r>
              <a:rPr lang="zh-CN" altLang="en-US" sz="2135" dirty="0">
                <a:solidFill>
                  <a:prstClr val="black"/>
                </a:solidFill>
                <a:latin typeface="宋体" panose="02010600030101010101" pitchFamily="2" charset="-122"/>
                <a:ea typeface="宋体" panose="02010600030101010101" pitchFamily="2" charset="-122"/>
              </a:rPr>
              <a:t>命令更新所有用户表的索引统计信息</a:t>
            </a:r>
            <a:endParaRPr kumimoji="0" lang="zh-CN" altLang="en-US" sz="2135"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 name="Rectangle 2"/>
          <p:cNvSpPr>
            <a:spLocks noChangeArrowheads="1"/>
          </p:cNvSpPr>
          <p:nvPr/>
        </p:nvSpPr>
        <p:spPr bwMode="auto">
          <a:xfrm>
            <a:off x="127000" y="-118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索引维护</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a:t>
            </a:r>
            <a:r>
              <a:rPr kumimoji="0" lang="en-US" sz="2400" b="1" i="0" kern="1200" cap="none" spc="0" normalizeH="0" baseline="0" noProof="0" dirty="0" smtClean="0">
                <a:solidFill>
                  <a:srgbClr val="FFFFFF"/>
                </a:solidFill>
                <a:latin typeface="Arial" panose="020B0604020202020204"/>
                <a:ea typeface="微软雅黑" panose="020B0503020204020204" charset="-122"/>
                <a:cs typeface="+mn-cs"/>
              </a:rPr>
              <a:t>4</a:t>
            </a:r>
            <a:endParaRPr kumimoji="0" 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5" name="矩形 14"/>
          <p:cNvSpPr/>
          <p:nvPr/>
        </p:nvSpPr>
        <p:spPr>
          <a:xfrm>
            <a:off x="1031240" y="3180715"/>
            <a:ext cx="10615930" cy="4203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defRPr/>
            </a:pPr>
            <a:r>
              <a:rPr lang="en-US" altLang="zh-CN" sz="2135" dirty="0">
                <a:solidFill>
                  <a:prstClr val="black"/>
                </a:solidFill>
                <a:latin typeface="宋体" panose="02010600030101010101" pitchFamily="2" charset="-122"/>
                <a:ea typeface="宋体" panose="02010600030101010101" pitchFamily="2" charset="-122"/>
              </a:rPr>
              <a:t>4</a:t>
            </a:r>
            <a:r>
              <a:rPr lang="zh-CN" altLang="en-US" sz="2135" dirty="0">
                <a:solidFill>
                  <a:prstClr val="black"/>
                </a:solidFill>
                <a:latin typeface="宋体" panose="02010600030101010101" pitchFamily="2" charset="-122"/>
                <a:ea typeface="宋体" panose="02010600030101010101" pitchFamily="2" charset="-122"/>
              </a:rPr>
              <a:t>．使用</a:t>
            </a:r>
            <a:r>
              <a:rPr lang="en-US" altLang="zh-CN" sz="2135" dirty="0" err="1">
                <a:solidFill>
                  <a:prstClr val="black"/>
                </a:solidFill>
                <a:latin typeface="宋体" panose="02010600030101010101" pitchFamily="2" charset="-122"/>
                <a:ea typeface="宋体" panose="02010600030101010101" pitchFamily="2" charset="-122"/>
              </a:rPr>
              <a:t>dbcc</a:t>
            </a:r>
            <a:r>
              <a:rPr lang="en-US" altLang="zh-CN" sz="2135" dirty="0">
                <a:solidFill>
                  <a:prstClr val="black"/>
                </a:solidFill>
                <a:latin typeface="宋体" panose="02010600030101010101" pitchFamily="2" charset="-122"/>
                <a:ea typeface="宋体" panose="02010600030101010101" pitchFamily="2" charset="-122"/>
              </a:rPr>
              <a:t> </a:t>
            </a:r>
            <a:r>
              <a:rPr lang="en-US" altLang="zh-CN" sz="2135" dirty="0" err="1">
                <a:solidFill>
                  <a:prstClr val="black"/>
                </a:solidFill>
                <a:latin typeface="宋体" panose="02010600030101010101" pitchFamily="2" charset="-122"/>
                <a:ea typeface="宋体" panose="02010600030101010101" pitchFamily="2" charset="-122"/>
              </a:rPr>
              <a:t>showcontig</a:t>
            </a:r>
            <a:r>
              <a:rPr lang="zh-CN" altLang="en-US" sz="2135" dirty="0">
                <a:solidFill>
                  <a:prstClr val="black"/>
                </a:solidFill>
                <a:latin typeface="宋体" panose="02010600030101010101" pitchFamily="2" charset="-122"/>
                <a:ea typeface="宋体" panose="02010600030101010101" pitchFamily="2" charset="-122"/>
              </a:rPr>
              <a:t>命令显示指定表或视图的数据和索引的碎片信息</a:t>
            </a:r>
            <a:endParaRPr kumimoji="0" lang="zh-CN" altLang="en-US" sz="2135"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0" y="-245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 name="文本框 1"/>
          <p:cNvSpPr txBox="1"/>
          <p:nvPr/>
        </p:nvSpPr>
        <p:spPr>
          <a:xfrm>
            <a:off x="525568" y="3068320"/>
            <a:ext cx="675005" cy="343323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rPr>
              <a:t>数据库原理与应用</a:t>
            </a:r>
          </a:p>
        </p:txBody>
      </p:sp>
      <p:sp>
        <p:nvSpPr>
          <p:cNvPr id="5" name="矩形 4"/>
          <p:cNvSpPr/>
          <p:nvPr/>
        </p:nvSpPr>
        <p:spPr>
          <a:xfrm>
            <a:off x="1046582" y="2647950"/>
            <a:ext cx="10616565" cy="4203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135" dirty="0">
                <a:solidFill>
                  <a:prstClr val="black"/>
                </a:solidFill>
                <a:latin typeface="宋体" panose="02010600030101010101" pitchFamily="2" charset="-122"/>
                <a:ea typeface="宋体" panose="02010600030101010101" pitchFamily="2" charset="-122"/>
              </a:rPr>
              <a:t>6</a:t>
            </a:r>
            <a:r>
              <a:rPr lang="zh-CN" altLang="en-US" sz="2135" dirty="0">
                <a:solidFill>
                  <a:prstClr val="black"/>
                </a:solidFill>
                <a:latin typeface="宋体" panose="02010600030101010101" pitchFamily="2" charset="-122"/>
                <a:ea typeface="宋体" panose="02010600030101010101" pitchFamily="2" charset="-122"/>
              </a:rPr>
              <a:t>．使用</a:t>
            </a:r>
            <a:r>
              <a:rPr lang="en-US" altLang="zh-CN" sz="2135" dirty="0" err="1">
                <a:solidFill>
                  <a:prstClr val="black"/>
                </a:solidFill>
                <a:latin typeface="宋体" panose="02010600030101010101" pitchFamily="2" charset="-122"/>
                <a:ea typeface="宋体" panose="02010600030101010101" pitchFamily="2" charset="-122"/>
              </a:rPr>
              <a:t>dbcc</a:t>
            </a:r>
            <a:r>
              <a:rPr lang="en-US" altLang="zh-CN" sz="2135" dirty="0">
                <a:solidFill>
                  <a:prstClr val="black"/>
                </a:solidFill>
                <a:latin typeface="宋体" panose="02010600030101010101" pitchFamily="2" charset="-122"/>
                <a:ea typeface="宋体" panose="02010600030101010101" pitchFamily="2" charset="-122"/>
              </a:rPr>
              <a:t> </a:t>
            </a:r>
            <a:r>
              <a:rPr lang="en-US" altLang="zh-CN" sz="2135" dirty="0" err="1">
                <a:solidFill>
                  <a:prstClr val="black"/>
                </a:solidFill>
                <a:latin typeface="宋体" panose="02010600030101010101" pitchFamily="2" charset="-122"/>
                <a:ea typeface="宋体" panose="02010600030101010101" pitchFamily="2" charset="-122"/>
              </a:rPr>
              <a:t>dbreindex</a:t>
            </a:r>
            <a:r>
              <a:rPr lang="en-US" altLang="zh-CN" sz="2135" dirty="0">
                <a:solidFill>
                  <a:prstClr val="black"/>
                </a:solidFill>
                <a:latin typeface="宋体" panose="02010600030101010101" pitchFamily="2" charset="-122"/>
                <a:ea typeface="宋体" panose="02010600030101010101" pitchFamily="2" charset="-122"/>
              </a:rPr>
              <a:t>(</a:t>
            </a:r>
            <a:r>
              <a:rPr lang="zh-CN" altLang="en-US" sz="2135" dirty="0">
                <a:solidFill>
                  <a:prstClr val="black"/>
                </a:solidFill>
                <a:latin typeface="宋体" panose="02010600030101010101" pitchFamily="2" charset="-122"/>
                <a:ea typeface="宋体" panose="02010600030101010101" pitchFamily="2" charset="-122"/>
              </a:rPr>
              <a:t>表名</a:t>
            </a:r>
            <a:r>
              <a:rPr lang="en-US" altLang="zh-CN" sz="2135" dirty="0">
                <a:solidFill>
                  <a:prstClr val="black"/>
                </a:solidFill>
                <a:latin typeface="宋体" panose="02010600030101010101" pitchFamily="2" charset="-122"/>
                <a:ea typeface="宋体" panose="02010600030101010101" pitchFamily="2" charset="-122"/>
              </a:rPr>
              <a:t>,</a:t>
            </a:r>
            <a:r>
              <a:rPr lang="zh-CN" altLang="en-US" sz="2135" dirty="0">
                <a:solidFill>
                  <a:prstClr val="black"/>
                </a:solidFill>
                <a:latin typeface="宋体" panose="02010600030101010101" pitchFamily="2" charset="-122"/>
                <a:ea typeface="宋体" panose="02010600030101010101" pitchFamily="2" charset="-122"/>
              </a:rPr>
              <a:t>索引名</a:t>
            </a:r>
            <a:r>
              <a:rPr lang="en-US" altLang="zh-CN" sz="2135" dirty="0">
                <a:solidFill>
                  <a:prstClr val="black"/>
                </a:solidFill>
                <a:latin typeface="宋体" panose="02010600030101010101" pitchFamily="2" charset="-122"/>
                <a:ea typeface="宋体" panose="02010600030101010101" pitchFamily="2" charset="-122"/>
              </a:rPr>
              <a:t>,</a:t>
            </a:r>
            <a:r>
              <a:rPr lang="zh-CN" altLang="en-US" sz="2135" dirty="0">
                <a:solidFill>
                  <a:prstClr val="black"/>
                </a:solidFill>
                <a:latin typeface="宋体" panose="02010600030101010101" pitchFamily="2" charset="-122"/>
                <a:ea typeface="宋体" panose="02010600030101010101" pitchFamily="2" charset="-122"/>
              </a:rPr>
              <a:t>填充因子</a:t>
            </a:r>
            <a:r>
              <a:rPr lang="en-US" altLang="zh-CN" sz="2135" dirty="0">
                <a:solidFill>
                  <a:prstClr val="black"/>
                </a:solidFill>
                <a:latin typeface="宋体" panose="02010600030101010101" pitchFamily="2" charset="-122"/>
                <a:ea typeface="宋体" panose="02010600030101010101" pitchFamily="2" charset="-122"/>
              </a:rPr>
              <a:t>)</a:t>
            </a:r>
            <a:r>
              <a:rPr lang="zh-CN" altLang="en-US" sz="2135" dirty="0">
                <a:solidFill>
                  <a:prstClr val="black"/>
                </a:solidFill>
                <a:latin typeface="宋体" panose="02010600030101010101" pitchFamily="2" charset="-122"/>
                <a:ea typeface="宋体" panose="02010600030101010101" pitchFamily="2" charset="-122"/>
              </a:rPr>
              <a:t>命令重建索引</a:t>
            </a:r>
          </a:p>
        </p:txBody>
      </p:sp>
      <p:sp>
        <p:nvSpPr>
          <p:cNvPr id="3" name="文本框 2"/>
          <p:cNvSpPr txBox="1"/>
          <p:nvPr/>
        </p:nvSpPr>
        <p:spPr>
          <a:xfrm>
            <a:off x="1046480" y="3605530"/>
            <a:ext cx="10615930" cy="1406539"/>
          </a:xfrm>
          <a:prstGeom prst="rect">
            <a:avLst/>
          </a:prstGeom>
          <a:noFill/>
          <a:ln>
            <a:solidFill>
              <a:schemeClr val="accent1"/>
            </a:solidFill>
          </a:ln>
        </p:spPr>
        <p:txBody>
          <a:bodyPr wrap="square" rtlCol="0" anchor="t">
            <a:spAutoFit/>
          </a:bodyPr>
          <a:lstStyle/>
          <a:p>
            <a:r>
              <a:rPr lang="en-US" altLang="zh-CN" sz="2135" dirty="0" smtClean="0">
                <a:solidFill>
                  <a:prstClr val="black"/>
                </a:solidFill>
                <a:latin typeface="宋体" panose="02010600030101010101" pitchFamily="2" charset="-122"/>
                <a:sym typeface="+mn-ea"/>
              </a:rPr>
              <a:t>【</a:t>
            </a:r>
            <a:r>
              <a:rPr lang="zh-CN" altLang="en-US" sz="2135" dirty="0" smtClean="0">
                <a:solidFill>
                  <a:prstClr val="black"/>
                </a:solidFill>
                <a:latin typeface="宋体" panose="02010600030101010101" pitchFamily="2" charset="-122"/>
                <a:sym typeface="+mn-ea"/>
              </a:rPr>
              <a:t>例</a:t>
            </a:r>
            <a:r>
              <a:rPr lang="en-US" altLang="zh-CN" sz="2135" dirty="0" smtClean="0">
                <a:solidFill>
                  <a:prstClr val="black"/>
                </a:solidFill>
                <a:latin typeface="宋体" panose="02010600030101010101" pitchFamily="2" charset="-122"/>
                <a:sym typeface="+mn-ea"/>
              </a:rPr>
              <a:t>15】</a:t>
            </a:r>
            <a:r>
              <a:rPr lang="zh-CN" altLang="en-US" sz="2135" dirty="0">
                <a:solidFill>
                  <a:prstClr val="black"/>
                </a:solidFill>
                <a:latin typeface="宋体" panose="02010600030101010101" pitchFamily="2" charset="-122"/>
                <a:sym typeface="+mn-ea"/>
              </a:rPr>
              <a:t>重新创建“选修”表中“成绩”列的索引。</a:t>
            </a:r>
          </a:p>
          <a:p>
            <a:r>
              <a:rPr lang="en-US" altLang="zh-CN" sz="2135" dirty="0">
                <a:solidFill>
                  <a:prstClr val="black"/>
                </a:solidFill>
                <a:latin typeface="宋体" panose="02010600030101010101" pitchFamily="2" charset="-122"/>
                <a:sym typeface="+mn-ea"/>
              </a:rPr>
              <a:t>use </a:t>
            </a:r>
            <a:r>
              <a:rPr lang="en-US" altLang="zh-CN" sz="2135" dirty="0" err="1">
                <a:solidFill>
                  <a:prstClr val="black"/>
                </a:solidFill>
                <a:latin typeface="宋体" panose="02010600030101010101" pitchFamily="2" charset="-122"/>
                <a:sym typeface="+mn-ea"/>
              </a:rPr>
              <a:t>jxgl</a:t>
            </a:r>
            <a:endParaRPr lang="en-US" altLang="zh-CN" sz="2135" dirty="0">
              <a:solidFill>
                <a:prstClr val="black"/>
              </a:solidFill>
              <a:latin typeface="宋体" panose="02010600030101010101" pitchFamily="2" charset="-122"/>
              <a:sym typeface="+mn-ea"/>
            </a:endParaRPr>
          </a:p>
          <a:p>
            <a:r>
              <a:rPr lang="en-US" altLang="zh-CN" sz="2135" dirty="0">
                <a:solidFill>
                  <a:prstClr val="black"/>
                </a:solidFill>
                <a:latin typeface="宋体" panose="02010600030101010101" pitchFamily="2" charset="-122"/>
                <a:sym typeface="+mn-ea"/>
              </a:rPr>
              <a:t>go</a:t>
            </a:r>
          </a:p>
          <a:p>
            <a:r>
              <a:rPr lang="en-US" altLang="zh-CN" sz="2135" dirty="0" err="1">
                <a:solidFill>
                  <a:prstClr val="black"/>
                </a:solidFill>
                <a:latin typeface="宋体" panose="02010600030101010101" pitchFamily="2" charset="-122"/>
                <a:sym typeface="+mn-ea"/>
              </a:rPr>
              <a:t>dbcc</a:t>
            </a:r>
            <a:r>
              <a:rPr lang="en-US" altLang="zh-CN" sz="2135" dirty="0">
                <a:solidFill>
                  <a:prstClr val="black"/>
                </a:solidFill>
                <a:latin typeface="宋体" panose="02010600030101010101" pitchFamily="2" charset="-122"/>
                <a:sym typeface="+mn-ea"/>
              </a:rPr>
              <a:t> </a:t>
            </a:r>
            <a:r>
              <a:rPr lang="en-US" altLang="zh-CN" sz="2135" dirty="0" err="1">
                <a:solidFill>
                  <a:prstClr val="black"/>
                </a:solidFill>
                <a:latin typeface="宋体" panose="02010600030101010101" pitchFamily="2" charset="-122"/>
                <a:sym typeface="+mn-ea"/>
              </a:rPr>
              <a:t>dbreindex</a:t>
            </a:r>
            <a:r>
              <a:rPr lang="en-US" altLang="zh-CN" sz="2135" dirty="0">
                <a:solidFill>
                  <a:prstClr val="black"/>
                </a:solidFill>
                <a:latin typeface="宋体" panose="02010600030101010101" pitchFamily="2" charset="-122"/>
                <a:sym typeface="+mn-ea"/>
              </a:rPr>
              <a:t>(</a:t>
            </a:r>
            <a:r>
              <a:rPr lang="zh-CN" altLang="en-US" sz="2135" dirty="0">
                <a:solidFill>
                  <a:prstClr val="black"/>
                </a:solidFill>
                <a:latin typeface="宋体" panose="02010600030101010101" pitchFamily="2" charset="-122"/>
                <a:sym typeface="+mn-ea"/>
              </a:rPr>
              <a:t>选修</a:t>
            </a:r>
            <a:r>
              <a:rPr lang="en-US" altLang="zh-CN" sz="2135" dirty="0">
                <a:solidFill>
                  <a:prstClr val="black"/>
                </a:solidFill>
                <a:latin typeface="宋体" panose="02010600030101010101" pitchFamily="2" charset="-122"/>
                <a:sym typeface="+mn-ea"/>
              </a:rPr>
              <a:t>,IX_</a:t>
            </a:r>
            <a:r>
              <a:rPr lang="zh-CN" altLang="en-US" sz="2135" dirty="0">
                <a:solidFill>
                  <a:prstClr val="black"/>
                </a:solidFill>
                <a:latin typeface="宋体" panose="02010600030101010101" pitchFamily="2" charset="-122"/>
                <a:sym typeface="+mn-ea"/>
              </a:rPr>
              <a:t>选修</a:t>
            </a:r>
            <a:r>
              <a:rPr lang="en-US" altLang="zh-CN" sz="2135" dirty="0">
                <a:solidFill>
                  <a:prstClr val="black"/>
                </a:solidFill>
                <a:latin typeface="宋体" panose="02010600030101010101" pitchFamily="2" charset="-122"/>
                <a:sym typeface="+mn-ea"/>
              </a:rPr>
              <a:t>_</a:t>
            </a:r>
            <a:r>
              <a:rPr lang="zh-CN" altLang="en-US" sz="2135" dirty="0">
                <a:solidFill>
                  <a:prstClr val="black"/>
                </a:solidFill>
                <a:latin typeface="宋体" panose="02010600030101010101" pitchFamily="2" charset="-122"/>
                <a:sym typeface="+mn-ea"/>
              </a:rPr>
              <a:t>成绩</a:t>
            </a:r>
            <a:r>
              <a:rPr lang="en-US" altLang="zh-CN" sz="2135" dirty="0">
                <a:solidFill>
                  <a:prstClr val="black"/>
                </a:solidFill>
                <a:latin typeface="宋体" panose="02010600030101010101" pitchFamily="2" charset="-122"/>
                <a:sym typeface="+mn-ea"/>
              </a:rPr>
              <a:t>,90)            --90</a:t>
            </a:r>
            <a:r>
              <a:rPr lang="zh-CN" altLang="en-US" sz="2135" dirty="0">
                <a:solidFill>
                  <a:prstClr val="black"/>
                </a:solidFill>
                <a:latin typeface="宋体" panose="02010600030101010101" pitchFamily="2" charset="-122"/>
                <a:sym typeface="+mn-ea"/>
              </a:rPr>
              <a:t>表示索引页</a:t>
            </a:r>
            <a:r>
              <a:rPr lang="en-US" altLang="zh-CN" sz="2135" dirty="0">
                <a:solidFill>
                  <a:prstClr val="black"/>
                </a:solidFill>
                <a:latin typeface="宋体" panose="02010600030101010101" pitchFamily="2" charset="-122"/>
                <a:sym typeface="+mn-ea"/>
              </a:rPr>
              <a:t>90%</a:t>
            </a:r>
            <a:r>
              <a:rPr lang="zh-CN" altLang="en-US" sz="2135" dirty="0">
                <a:solidFill>
                  <a:prstClr val="black"/>
                </a:solidFill>
                <a:latin typeface="宋体" panose="02010600030101010101" pitchFamily="2" charset="-122"/>
                <a:sym typeface="+mn-ea"/>
              </a:rPr>
              <a:t>填满</a:t>
            </a:r>
          </a:p>
        </p:txBody>
      </p:sp>
      <p:sp>
        <p:nvSpPr>
          <p:cNvPr id="6" name="文本框 5"/>
          <p:cNvSpPr txBox="1"/>
          <p:nvPr/>
        </p:nvSpPr>
        <p:spPr>
          <a:xfrm>
            <a:off x="1046480" y="1696720"/>
            <a:ext cx="10616565" cy="749436"/>
          </a:xfrm>
          <a:prstGeom prst="rect">
            <a:avLst/>
          </a:prstGeom>
          <a:noFill/>
          <a:ln>
            <a:solidFill>
              <a:schemeClr val="accent1"/>
            </a:solidFill>
          </a:ln>
        </p:spPr>
        <p:txBody>
          <a:bodyPr wrap="square" rtlCol="0" anchor="t">
            <a:spAutoFit/>
          </a:bodyPr>
          <a:lstStyle/>
          <a:p>
            <a:pPr lvl="0"/>
            <a:r>
              <a:rPr lang="en-US" altLang="zh-CN" sz="2135" dirty="0" smtClean="0">
                <a:solidFill>
                  <a:prstClr val="black"/>
                </a:solidFill>
                <a:latin typeface="宋体" panose="02010600030101010101" pitchFamily="2" charset="-122"/>
                <a:sym typeface="+mn-ea"/>
              </a:rPr>
              <a:t>【</a:t>
            </a:r>
            <a:r>
              <a:rPr lang="zh-CN" altLang="en-US" sz="2135" dirty="0" smtClean="0">
                <a:solidFill>
                  <a:prstClr val="black"/>
                </a:solidFill>
                <a:latin typeface="宋体" panose="02010600030101010101" pitchFamily="2" charset="-122"/>
                <a:sym typeface="+mn-ea"/>
              </a:rPr>
              <a:t>例</a:t>
            </a:r>
            <a:r>
              <a:rPr lang="en-US" altLang="zh-CN" sz="2135" dirty="0" smtClean="0">
                <a:solidFill>
                  <a:prstClr val="black"/>
                </a:solidFill>
                <a:latin typeface="宋体" panose="02010600030101010101" pitchFamily="2" charset="-122"/>
                <a:sym typeface="+mn-ea"/>
              </a:rPr>
              <a:t>14</a:t>
            </a:r>
            <a:r>
              <a:rPr lang="zh-CN" altLang="en-US" sz="2135" dirty="0">
                <a:solidFill>
                  <a:prstClr val="black"/>
                </a:solidFill>
                <a:latin typeface="宋体" panose="02010600030101010101" pitchFamily="2" charset="-122"/>
                <a:sym typeface="+mn-ea"/>
              </a:rPr>
              <a:t> 清理“课程”表中“</a:t>
            </a:r>
            <a:r>
              <a:rPr lang="en-US" altLang="zh-CN" sz="2135" dirty="0" err="1">
                <a:solidFill>
                  <a:prstClr val="black"/>
                </a:solidFill>
                <a:latin typeface="宋体" panose="02010600030101010101" pitchFamily="2" charset="-122"/>
                <a:sym typeface="+mn-ea"/>
              </a:rPr>
              <a:t>pk</a:t>
            </a:r>
            <a:r>
              <a:rPr lang="en-US" altLang="zh-CN" sz="2135" dirty="0">
                <a:solidFill>
                  <a:prstClr val="black"/>
                </a:solidFill>
                <a:latin typeface="宋体" panose="02010600030101010101" pitchFamily="2" charset="-122"/>
                <a:sym typeface="+mn-ea"/>
              </a:rPr>
              <a:t>_</a:t>
            </a:r>
            <a:r>
              <a:rPr lang="zh-CN" altLang="en-US" sz="2135" dirty="0">
                <a:solidFill>
                  <a:prstClr val="black"/>
                </a:solidFill>
                <a:latin typeface="宋体" panose="02010600030101010101" pitchFamily="2" charset="-122"/>
                <a:sym typeface="+mn-ea"/>
              </a:rPr>
              <a:t>课程</a:t>
            </a:r>
            <a:r>
              <a:rPr lang="en-US" altLang="zh-CN" sz="2135" dirty="0">
                <a:solidFill>
                  <a:prstClr val="black"/>
                </a:solidFill>
                <a:latin typeface="宋体" panose="02010600030101010101" pitchFamily="2" charset="-122"/>
                <a:sym typeface="+mn-ea"/>
              </a:rPr>
              <a:t>_</a:t>
            </a:r>
            <a:r>
              <a:rPr lang="zh-CN" altLang="en-US" sz="2135" dirty="0">
                <a:solidFill>
                  <a:prstClr val="black"/>
                </a:solidFill>
                <a:latin typeface="宋体" panose="02010600030101010101" pitchFamily="2" charset="-122"/>
                <a:sym typeface="+mn-ea"/>
              </a:rPr>
              <a:t>课程号”索引的碎片信息。</a:t>
            </a:r>
          </a:p>
          <a:p>
            <a:pPr lvl="0"/>
            <a:r>
              <a:rPr lang="en-US" altLang="zh-CN" sz="2135" dirty="0" err="1">
                <a:solidFill>
                  <a:prstClr val="black"/>
                </a:solidFill>
                <a:latin typeface="宋体" panose="02010600030101010101" pitchFamily="2" charset="-122"/>
                <a:sym typeface="+mn-ea"/>
              </a:rPr>
              <a:t>dbcc</a:t>
            </a:r>
            <a:r>
              <a:rPr lang="en-US" altLang="zh-CN" sz="2135" dirty="0">
                <a:solidFill>
                  <a:prstClr val="black"/>
                </a:solidFill>
                <a:latin typeface="宋体" panose="02010600030101010101" pitchFamily="2" charset="-122"/>
                <a:sym typeface="+mn-ea"/>
              </a:rPr>
              <a:t> </a:t>
            </a:r>
            <a:r>
              <a:rPr lang="en-US" altLang="zh-CN" sz="2135" dirty="0" err="1">
                <a:solidFill>
                  <a:prstClr val="black"/>
                </a:solidFill>
                <a:latin typeface="宋体" panose="02010600030101010101" pitchFamily="2" charset="-122"/>
                <a:sym typeface="+mn-ea"/>
              </a:rPr>
              <a:t>indexdefrag</a:t>
            </a:r>
            <a:r>
              <a:rPr lang="en-US" altLang="zh-CN" sz="2135" dirty="0">
                <a:solidFill>
                  <a:prstClr val="black"/>
                </a:solidFill>
                <a:latin typeface="宋体" panose="02010600030101010101" pitchFamily="2" charset="-122"/>
                <a:sym typeface="+mn-ea"/>
              </a:rPr>
              <a:t>(</a:t>
            </a:r>
            <a:r>
              <a:rPr lang="en-US" altLang="zh-CN" sz="2135" dirty="0" err="1">
                <a:solidFill>
                  <a:prstClr val="black"/>
                </a:solidFill>
                <a:latin typeface="宋体" panose="02010600030101010101" pitchFamily="2" charset="-122"/>
                <a:sym typeface="+mn-ea"/>
              </a:rPr>
              <a:t>jxgl</a:t>
            </a:r>
            <a:r>
              <a:rPr lang="en-US" altLang="zh-CN" sz="2135" dirty="0">
                <a:solidFill>
                  <a:prstClr val="black"/>
                </a:solidFill>
                <a:latin typeface="宋体" panose="02010600030101010101" pitchFamily="2" charset="-122"/>
                <a:sym typeface="+mn-ea"/>
              </a:rPr>
              <a:t>,</a:t>
            </a:r>
            <a:r>
              <a:rPr lang="zh-CN" altLang="en-US" sz="2135" dirty="0">
                <a:solidFill>
                  <a:prstClr val="black"/>
                </a:solidFill>
                <a:latin typeface="宋体" panose="02010600030101010101" pitchFamily="2" charset="-122"/>
                <a:sym typeface="+mn-ea"/>
              </a:rPr>
              <a:t>课程</a:t>
            </a:r>
            <a:r>
              <a:rPr lang="en-US" altLang="zh-CN" sz="2135" dirty="0">
                <a:solidFill>
                  <a:prstClr val="black"/>
                </a:solidFill>
                <a:latin typeface="宋体" panose="02010600030101010101" pitchFamily="2" charset="-122"/>
                <a:sym typeface="+mn-ea"/>
              </a:rPr>
              <a:t>,</a:t>
            </a:r>
            <a:r>
              <a:rPr lang="en-US" altLang="zh-CN" sz="2135" dirty="0" err="1">
                <a:solidFill>
                  <a:prstClr val="black"/>
                </a:solidFill>
                <a:latin typeface="宋体" panose="02010600030101010101" pitchFamily="2" charset="-122"/>
                <a:sym typeface="+mn-ea"/>
              </a:rPr>
              <a:t>pk</a:t>
            </a:r>
            <a:r>
              <a:rPr lang="en-US" altLang="zh-CN" sz="2135" dirty="0">
                <a:solidFill>
                  <a:prstClr val="black"/>
                </a:solidFill>
                <a:latin typeface="宋体" panose="02010600030101010101" pitchFamily="2" charset="-122"/>
                <a:sym typeface="+mn-ea"/>
              </a:rPr>
              <a:t>_</a:t>
            </a:r>
            <a:r>
              <a:rPr lang="zh-CN" altLang="en-US" sz="2135" dirty="0">
                <a:solidFill>
                  <a:prstClr val="black"/>
                </a:solidFill>
                <a:latin typeface="宋体" panose="02010600030101010101" pitchFamily="2" charset="-122"/>
                <a:sym typeface="+mn-ea"/>
              </a:rPr>
              <a:t>课程</a:t>
            </a:r>
            <a:r>
              <a:rPr lang="en-US" altLang="zh-CN" sz="2135" dirty="0">
                <a:solidFill>
                  <a:prstClr val="black"/>
                </a:solidFill>
                <a:latin typeface="宋体" panose="02010600030101010101" pitchFamily="2" charset="-122"/>
                <a:sym typeface="+mn-ea"/>
              </a:rPr>
              <a:t>_</a:t>
            </a:r>
            <a:r>
              <a:rPr lang="zh-CN" altLang="en-US" sz="2135" dirty="0">
                <a:solidFill>
                  <a:prstClr val="black"/>
                </a:solidFill>
                <a:latin typeface="宋体" panose="02010600030101010101" pitchFamily="2" charset="-122"/>
                <a:sym typeface="+mn-ea"/>
              </a:rPr>
              <a:t>课程号</a:t>
            </a:r>
            <a:r>
              <a:rPr lang="en-US" altLang="zh-CN" sz="2135" dirty="0">
                <a:solidFill>
                  <a:prstClr val="black"/>
                </a:solidFill>
                <a:latin typeface="宋体" panose="02010600030101010101" pitchFamily="2" charset="-122"/>
                <a:sym typeface="+mn-ea"/>
              </a:rPr>
              <a:t>)</a:t>
            </a:r>
          </a:p>
        </p:txBody>
      </p:sp>
      <p:sp>
        <p:nvSpPr>
          <p:cNvPr id="7" name="Rectangle 2"/>
          <p:cNvSpPr>
            <a:spLocks noChangeArrowheads="1"/>
          </p:cNvSpPr>
          <p:nvPr/>
        </p:nvSpPr>
        <p:spPr bwMode="auto">
          <a:xfrm>
            <a:off x="127000" y="-118427"/>
            <a:ext cx="370840" cy="490855"/>
          </a:xfrm>
          <a:prstGeom prst="rect">
            <a:avLst/>
          </a:prstGeom>
          <a:noFill/>
          <a:ln w="9525">
            <a:noFill/>
            <a:miter lim="800000"/>
          </a:ln>
          <a:effectLst/>
        </p:spPr>
        <p:txBody>
          <a:bodyPr vert="horz" wrap="none" lIns="121920" tIns="60960" rIns="121920" bIns="60960" numCol="1" anchor="ctr"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marR="0" indent="0" defTabSz="914400" fontAlgn="auto">
              <a:lnSpc>
                <a:spcPct val="100000"/>
              </a:lnSpc>
              <a:spcBef>
                <a:spcPts val="0"/>
              </a:spcBef>
              <a:spcAft>
                <a:spcPts val="0"/>
              </a:spcAft>
              <a:buClrTx/>
              <a:buSzTx/>
              <a:buFontTx/>
              <a:buNone/>
              <a:defRPr/>
            </a:pPr>
            <a:r>
              <a:rPr kumimoji="0" lang="zh-CN" altLang="en-US" sz="3200" b="1" i="0" kern="1200" cap="none" spc="0" normalizeH="0" baseline="0" noProof="0" dirty="0" smtClean="0">
                <a:solidFill>
                  <a:srgbClr val="2980B9"/>
                </a:solidFill>
                <a:latin typeface="Arial" panose="020B0604020202020204"/>
                <a:ea typeface="微软雅黑" panose="020B0503020204020204" charset="-122"/>
                <a:cs typeface="+mn-cs"/>
              </a:rPr>
              <a:t>索引维护</a:t>
            </a:r>
          </a:p>
        </p:txBody>
      </p:sp>
      <p:sp>
        <p:nvSpPr>
          <p:cNvPr id="31" name="文本框 30"/>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a:t>
            </a:r>
            <a:r>
              <a:rPr kumimoji="0" lang="en-US" sz="2400" b="1" i="0" kern="1200" cap="none" spc="0" normalizeH="0" baseline="0" noProof="0" dirty="0" smtClean="0">
                <a:solidFill>
                  <a:srgbClr val="FFFFFF"/>
                </a:solidFill>
                <a:latin typeface="Arial" panose="020B0604020202020204"/>
                <a:ea typeface="微软雅黑" panose="020B0503020204020204" charset="-122"/>
                <a:cs typeface="+mn-cs"/>
              </a:rPr>
              <a:t>4</a:t>
            </a:r>
            <a:endParaRPr kumimoji="0" 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005403"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游标</a:t>
            </a: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3"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6912871" y="1977152"/>
            <a:ext cx="1701289" cy="523220"/>
            <a:chOff x="6918586" y="2452132"/>
            <a:chExt cx="1701289" cy="523220"/>
          </a:xfrm>
        </p:grpSpPr>
        <p:sp>
          <p:nvSpPr>
            <p:cNvPr id="29" name="文本框 28"/>
            <p:cNvSpPr txBox="1"/>
            <p:nvPr/>
          </p:nvSpPr>
          <p:spPr>
            <a:xfrm>
              <a:off x="7717064" y="2452132"/>
              <a:ext cx="902811" cy="523220"/>
            </a:xfrm>
            <a:prstGeom prst="rect">
              <a:avLst/>
            </a:prstGeom>
            <a:noFill/>
          </p:spPr>
          <p:txBody>
            <a:bodyPr wrap="none" rtlCol="0">
              <a:spAutoFit/>
              <a:scene3d>
                <a:camera prst="orthographicFront"/>
                <a:lightRig rig="threePt" dir="t"/>
              </a:scene3d>
              <a:sp3d contourW="6350"/>
            </a:bodyPr>
            <a:lstStyle/>
            <a:p>
              <a:pPr algn="l"/>
              <a:r>
                <a:rPr lang="zh-CN" altLang="en-US" sz="2800" b="1" dirty="0" smtClean="0">
                  <a:solidFill>
                    <a:schemeClr val="accent1"/>
                  </a:solidFill>
                </a:rPr>
                <a:t>视图</a:t>
              </a:r>
              <a:endParaRPr lang="zh-CN" altLang="en-US" sz="2800" b="1" dirty="0">
                <a:solidFill>
                  <a:schemeClr val="accent1"/>
                </a:solidFill>
              </a:endParaRPr>
            </a:p>
          </p:txBody>
        </p:sp>
        <p:sp>
          <p:nvSpPr>
            <p:cNvPr id="33" name="文本框 32"/>
            <p:cNvSpPr txBox="1"/>
            <p:nvPr/>
          </p:nvSpPr>
          <p:spPr>
            <a:xfrm>
              <a:off x="6918586" y="2452132"/>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01.</a:t>
              </a:r>
              <a:endParaRPr lang="zh-CN" altLang="en-US" dirty="0">
                <a:solidFill>
                  <a:schemeClr val="accent1"/>
                </a:solidFill>
              </a:endParaRPr>
            </a:p>
          </p:txBody>
        </p:sp>
      </p:grpSp>
      <p:grpSp>
        <p:nvGrpSpPr>
          <p:cNvPr id="41" name="组合 40"/>
          <p:cNvGrpSpPr/>
          <p:nvPr/>
        </p:nvGrpSpPr>
        <p:grpSpPr>
          <a:xfrm>
            <a:off x="6912871" y="2732780"/>
            <a:ext cx="1701289" cy="523220"/>
            <a:chOff x="6918586" y="3267889"/>
            <a:chExt cx="1701289" cy="523836"/>
          </a:xfrm>
        </p:grpSpPr>
        <p:sp>
          <p:nvSpPr>
            <p:cNvPr id="30" name="文本框 29"/>
            <p:cNvSpPr txBox="1"/>
            <p:nvPr/>
          </p:nvSpPr>
          <p:spPr>
            <a:xfrm>
              <a:off x="7717064" y="3267889"/>
              <a:ext cx="902811" cy="523836"/>
            </a:xfrm>
            <a:prstGeom prst="rect">
              <a:avLst/>
            </a:prstGeom>
            <a:noFill/>
          </p:spPr>
          <p:txBody>
            <a:bodyPr wrap="none" rtlCol="0">
              <a:spAutoFit/>
              <a:scene3d>
                <a:camera prst="orthographicFront"/>
                <a:lightRig rig="threePt" dir="t"/>
              </a:scene3d>
              <a:sp3d contourW="6350"/>
            </a:bodyPr>
            <a:lstStyle/>
            <a:p>
              <a:r>
                <a:rPr lang="zh-CN" altLang="en-US" sz="2800" b="1" dirty="0" smtClean="0">
                  <a:solidFill>
                    <a:schemeClr val="accent1"/>
                  </a:solidFill>
                </a:rPr>
                <a:t>索引</a:t>
              </a:r>
              <a:endParaRPr lang="zh-CN" altLang="en-US" sz="2800" b="1" dirty="0">
                <a:solidFill>
                  <a:schemeClr val="accent1"/>
                </a:solidFill>
              </a:endParaRPr>
            </a:p>
          </p:txBody>
        </p:sp>
        <p:sp>
          <p:nvSpPr>
            <p:cNvPr id="34" name="文本框 33"/>
            <p:cNvSpPr txBox="1"/>
            <p:nvPr/>
          </p:nvSpPr>
          <p:spPr>
            <a:xfrm>
              <a:off x="6918586" y="3267889"/>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02.</a:t>
              </a:r>
              <a:endParaRPr lang="zh-CN" altLang="en-US" dirty="0">
                <a:solidFill>
                  <a:schemeClr val="accent1"/>
                </a:solidFill>
              </a:endParaRPr>
            </a:p>
          </p:txBody>
        </p:sp>
      </p:grpSp>
      <p:grpSp>
        <p:nvGrpSpPr>
          <p:cNvPr id="42" name="组合 41"/>
          <p:cNvGrpSpPr/>
          <p:nvPr/>
        </p:nvGrpSpPr>
        <p:grpSpPr>
          <a:xfrm>
            <a:off x="6912871" y="3487795"/>
            <a:ext cx="1701289" cy="523220"/>
            <a:chOff x="6918586" y="4083646"/>
            <a:chExt cx="1701289" cy="523836"/>
          </a:xfrm>
        </p:grpSpPr>
        <p:sp>
          <p:nvSpPr>
            <p:cNvPr id="31" name="文本框 30"/>
            <p:cNvSpPr txBox="1"/>
            <p:nvPr/>
          </p:nvSpPr>
          <p:spPr>
            <a:xfrm>
              <a:off x="7717064" y="4083646"/>
              <a:ext cx="902811" cy="523836"/>
            </a:xfrm>
            <a:prstGeom prst="rect">
              <a:avLst/>
            </a:prstGeom>
            <a:noFill/>
          </p:spPr>
          <p:txBody>
            <a:bodyPr wrap="none" rtlCol="0">
              <a:spAutoFit/>
              <a:scene3d>
                <a:camera prst="orthographicFront"/>
                <a:lightRig rig="threePt" dir="t"/>
              </a:scene3d>
              <a:sp3d contourW="6350"/>
            </a:bodyPr>
            <a:lstStyle/>
            <a:p>
              <a:r>
                <a:rPr lang="zh-CN" altLang="en-US" sz="2800" b="1" dirty="0" smtClean="0">
                  <a:solidFill>
                    <a:schemeClr val="accent1"/>
                  </a:solidFill>
                </a:rPr>
                <a:t>游标</a:t>
              </a:r>
              <a:endParaRPr lang="zh-CN" altLang="en-US" sz="2800" b="1" dirty="0">
                <a:solidFill>
                  <a:schemeClr val="accent1"/>
                </a:solidFill>
              </a:endParaRPr>
            </a:p>
          </p:txBody>
        </p:sp>
        <p:sp>
          <p:nvSpPr>
            <p:cNvPr id="35" name="文本框 34"/>
            <p:cNvSpPr txBox="1"/>
            <p:nvPr/>
          </p:nvSpPr>
          <p:spPr>
            <a:xfrm>
              <a:off x="6918586" y="4083646"/>
              <a:ext cx="684803" cy="52322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dirty="0">
                  <a:solidFill>
                    <a:schemeClr val="accent1"/>
                  </a:solidFill>
                </a:rPr>
                <a:t>03.</a:t>
              </a:r>
              <a:endParaRPr lang="zh-CN" altLang="en-US" dirty="0">
                <a:solidFill>
                  <a:schemeClr val="accent1"/>
                </a:solidFill>
              </a:endParaRP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995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．只进游标</a:t>
            </a:r>
            <a:endParaRPr lang="zh-CN" altLang="en-US" sz="2400" b="1" dirty="0"/>
          </a:p>
        </p:txBody>
      </p:sp>
      <p:sp>
        <p:nvSpPr>
          <p:cNvPr id="14" name="TextBox 13"/>
          <p:cNvSpPr txBox="1"/>
          <p:nvPr/>
        </p:nvSpPr>
        <p:spPr>
          <a:xfrm>
            <a:off x="1044575" y="1803400"/>
            <a:ext cx="10618470" cy="1569660"/>
          </a:xfrm>
          <a:prstGeom prst="rect">
            <a:avLst/>
          </a:prstGeom>
          <a:noFill/>
          <a:ln>
            <a:solidFill>
              <a:schemeClr val="accent1"/>
            </a:solidFill>
          </a:ln>
        </p:spPr>
        <p:txBody>
          <a:bodyPr wrap="square" rtlCol="0">
            <a:spAutoFit/>
          </a:bodyPr>
          <a:lstStyle/>
          <a:p>
            <a:r>
              <a:rPr lang="zh-CN" altLang="en-US" sz="2400" dirty="0"/>
              <a:t>只能从头到尾按顺序提取数据行，也能动态实时地显示</a:t>
            </a:r>
            <a:r>
              <a:rPr lang="en-US" altLang="zh-CN" sz="2400" dirty="0"/>
              <a:t>update</a:t>
            </a:r>
            <a:r>
              <a:rPr lang="zh-CN" altLang="en-US" sz="2400" dirty="0"/>
              <a:t>、</a:t>
            </a:r>
            <a:r>
              <a:rPr lang="en-US" altLang="zh-CN" sz="2400" dirty="0"/>
              <a:t>insert</a:t>
            </a:r>
            <a:r>
              <a:rPr lang="zh-CN" altLang="en-US" sz="2400" dirty="0"/>
              <a:t>、</a:t>
            </a:r>
            <a:r>
              <a:rPr lang="en-US" altLang="zh-CN" sz="2400" dirty="0"/>
              <a:t>delete</a:t>
            </a:r>
            <a:r>
              <a:rPr lang="zh-CN" altLang="en-US" sz="2400" dirty="0"/>
              <a:t>语句对结果集（数据值、顺序，下同）的影响。但是由于只进游标只向表尾移动，因而在行提取后对该行的修改不会实时地显示</a:t>
            </a:r>
            <a:r>
              <a:rPr lang="zh-CN" altLang="en-US" sz="2400" dirty="0" smtClean="0"/>
              <a:t>。</a:t>
            </a:r>
            <a:endParaRPr lang="en-US" altLang="zh-CN" sz="2400" dirty="0" smtClean="0"/>
          </a:p>
          <a:p>
            <a:r>
              <a:rPr lang="zh-CN" altLang="zh-CN" sz="2400" dirty="0"/>
              <a:t>只进游标指定为</a:t>
            </a:r>
            <a:r>
              <a:rPr lang="en-US" altLang="zh-CN" sz="2400" dirty="0" err="1"/>
              <a:t>forward_only</a:t>
            </a:r>
            <a:r>
              <a:rPr lang="zh-CN" altLang="zh-CN" sz="2400" dirty="0"/>
              <a:t>和</a:t>
            </a:r>
            <a:r>
              <a:rPr lang="en-US" altLang="zh-CN" sz="2400" dirty="0"/>
              <a:t> </a:t>
            </a:r>
            <a:r>
              <a:rPr lang="en-US" altLang="zh-CN" sz="2400" dirty="0" err="1"/>
              <a:t>read_only</a:t>
            </a:r>
            <a:r>
              <a:rPr lang="zh-CN" altLang="zh-CN" sz="2400" dirty="0"/>
              <a:t>时不支持滚动</a:t>
            </a:r>
            <a:r>
              <a:rPr lang="zh-CN" altLang="zh-CN" sz="2400" dirty="0" smtClean="0"/>
              <a:t>。</a:t>
            </a:r>
            <a:endParaRPr lang="zh-CN" altLang="zh-CN"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游标概述</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5" name="TextBox 14"/>
          <p:cNvSpPr txBox="1"/>
          <p:nvPr/>
        </p:nvSpPr>
        <p:spPr>
          <a:xfrm>
            <a:off x="1071880" y="3555365"/>
            <a:ext cx="10616565" cy="460375"/>
          </a:xfrm>
          <a:prstGeom prst="rect">
            <a:avLst/>
          </a:prstGeom>
          <a:noFill/>
          <a:ln>
            <a:solidFill>
              <a:schemeClr val="accent1"/>
            </a:solidFill>
          </a:ln>
        </p:spPr>
        <p:txBody>
          <a:bodyPr wrap="square" rtlCol="0">
            <a:spAutoFit/>
          </a:bodyPr>
          <a:lstStyle/>
          <a:p>
            <a:r>
              <a:rPr lang="en-US" altLang="zh-CN" sz="2400" b="1" dirty="0">
                <a:sym typeface="+mn-ea"/>
              </a:rPr>
              <a:t>2</a:t>
            </a:r>
            <a:r>
              <a:rPr lang="zh-CN" altLang="en-US" sz="2400" b="1" dirty="0">
                <a:sym typeface="+mn-ea"/>
              </a:rPr>
              <a:t>．静态游标</a:t>
            </a:r>
            <a:endParaRPr lang="zh-CN" altLang="en-US" sz="2400" b="1" dirty="0"/>
          </a:p>
        </p:txBody>
      </p:sp>
      <p:sp>
        <p:nvSpPr>
          <p:cNvPr id="16" name="TextBox 15"/>
          <p:cNvSpPr txBox="1"/>
          <p:nvPr/>
        </p:nvSpPr>
        <p:spPr>
          <a:xfrm>
            <a:off x="1069975" y="4165600"/>
            <a:ext cx="10618470" cy="1569660"/>
          </a:xfrm>
          <a:prstGeom prst="rect">
            <a:avLst/>
          </a:prstGeom>
          <a:noFill/>
          <a:ln>
            <a:solidFill>
              <a:schemeClr val="accent1"/>
            </a:solidFill>
          </a:ln>
        </p:spPr>
        <p:txBody>
          <a:bodyPr wrap="square" rtlCol="0">
            <a:spAutoFit/>
          </a:bodyPr>
          <a:lstStyle/>
          <a:p>
            <a:r>
              <a:rPr lang="zh-CN" altLang="en-US" sz="2400" dirty="0"/>
              <a:t>只能原样显示游标打开时的初始结果集，不会动态实时地显示</a:t>
            </a:r>
            <a:r>
              <a:rPr lang="en-US" altLang="zh-CN" sz="2400" dirty="0"/>
              <a:t>update</a:t>
            </a:r>
            <a:r>
              <a:rPr lang="zh-CN" altLang="en-US" sz="2400" dirty="0"/>
              <a:t>、</a:t>
            </a:r>
            <a:r>
              <a:rPr lang="en-US" altLang="zh-CN" sz="2400" dirty="0"/>
              <a:t>insert</a:t>
            </a:r>
            <a:r>
              <a:rPr lang="zh-CN" altLang="en-US" sz="2400" dirty="0"/>
              <a:t>、</a:t>
            </a:r>
            <a:r>
              <a:rPr lang="en-US" altLang="zh-CN" sz="2400" dirty="0"/>
              <a:t>delete</a:t>
            </a:r>
            <a:r>
              <a:rPr lang="zh-CN" altLang="en-US" sz="2400" dirty="0"/>
              <a:t>语句对结果集的影响，除非重新打开游标。</a:t>
            </a:r>
          </a:p>
          <a:p>
            <a:r>
              <a:rPr lang="zh-CN" altLang="en-US" sz="2400" dirty="0"/>
              <a:t>静态游标始终只读的，因而不能更新基表数据。</a:t>
            </a:r>
            <a:r>
              <a:rPr lang="en-US" altLang="zh-CN" sz="2400" dirty="0"/>
              <a:t>T-SQL</a:t>
            </a:r>
            <a:r>
              <a:rPr lang="zh-CN" altLang="en-US" sz="2400" dirty="0"/>
              <a:t>游标称之为静态游标为不敏感游标，而一些数据库</a:t>
            </a:r>
            <a:r>
              <a:rPr lang="en-US" altLang="zh-CN" sz="2400" dirty="0"/>
              <a:t>API</a:t>
            </a:r>
            <a:r>
              <a:rPr lang="zh-CN" altLang="en-US" sz="2400" dirty="0"/>
              <a:t>将静态游标识别为快照游标。</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99515"/>
            <a:ext cx="10616565" cy="460375"/>
          </a:xfrm>
          <a:prstGeom prst="rect">
            <a:avLst/>
          </a:prstGeom>
          <a:noFill/>
          <a:ln>
            <a:solidFill>
              <a:schemeClr val="accent1"/>
            </a:solidFill>
          </a:ln>
        </p:spPr>
        <p:txBody>
          <a:bodyPr wrap="square" rtlCol="0">
            <a:spAutoFit/>
          </a:bodyPr>
          <a:lstStyle/>
          <a:p>
            <a:r>
              <a:rPr lang="en-US" altLang="zh-CN" sz="2400" b="1" dirty="0">
                <a:sym typeface="+mn-ea"/>
              </a:rPr>
              <a:t>3</a:t>
            </a:r>
            <a:r>
              <a:rPr lang="zh-CN" altLang="en-US" sz="2400" b="1" dirty="0">
                <a:sym typeface="+mn-ea"/>
              </a:rPr>
              <a:t>．键集游标</a:t>
            </a:r>
            <a:endParaRPr lang="zh-CN" altLang="en-US" sz="2400" b="1" dirty="0"/>
          </a:p>
        </p:txBody>
      </p:sp>
      <p:sp>
        <p:nvSpPr>
          <p:cNvPr id="14" name="TextBox 13"/>
          <p:cNvSpPr txBox="1"/>
          <p:nvPr/>
        </p:nvSpPr>
        <p:spPr>
          <a:xfrm>
            <a:off x="1044575" y="1784350"/>
            <a:ext cx="10618470" cy="1569660"/>
          </a:xfrm>
          <a:prstGeom prst="rect">
            <a:avLst/>
          </a:prstGeom>
          <a:noFill/>
          <a:ln>
            <a:solidFill>
              <a:schemeClr val="accent1"/>
            </a:solidFill>
          </a:ln>
        </p:spPr>
        <p:txBody>
          <a:bodyPr wrap="square" rtlCol="0">
            <a:spAutoFit/>
          </a:bodyPr>
          <a:lstStyle/>
          <a:p>
            <a:r>
              <a:rPr lang="zh-CN" altLang="en-US" sz="2400" dirty="0"/>
              <a:t>依赖键值提取行。当滚动游标时，能动态显示</a:t>
            </a:r>
            <a:r>
              <a:rPr lang="en-US" altLang="zh-CN" sz="2400" dirty="0"/>
              <a:t>update</a:t>
            </a:r>
            <a:r>
              <a:rPr lang="zh-CN" altLang="en-US" sz="2400" dirty="0"/>
              <a:t>语句对非键值列的更新。</a:t>
            </a:r>
            <a:r>
              <a:rPr lang="en-US" altLang="zh-CN" sz="2400" dirty="0"/>
              <a:t>update</a:t>
            </a:r>
            <a:r>
              <a:rPr lang="zh-CN" altLang="en-US" sz="2400" dirty="0"/>
              <a:t>语句对键值列的更新，以及</a:t>
            </a:r>
            <a:r>
              <a:rPr lang="en-US" altLang="zh-CN" sz="2400" dirty="0"/>
              <a:t>insert</a:t>
            </a:r>
            <a:r>
              <a:rPr lang="zh-CN" altLang="en-US" sz="2400" dirty="0"/>
              <a:t>语句和</a:t>
            </a:r>
            <a:r>
              <a:rPr lang="en-US" altLang="zh-CN" sz="2400" dirty="0"/>
              <a:t>delete</a:t>
            </a:r>
            <a:r>
              <a:rPr lang="zh-CN" altLang="en-US" sz="2400" dirty="0"/>
              <a:t>语句对基表的操作均不可见。而游标</a:t>
            </a:r>
            <a:r>
              <a:rPr lang="en-US" altLang="zh-CN" sz="2400" dirty="0"/>
              <a:t>update </a:t>
            </a:r>
            <a:r>
              <a:rPr lang="zh-CN" altLang="en-US" sz="2400" dirty="0"/>
              <a:t>子句的更新则是可见的。如果查询引用了无唯一索引的表，则键集游标将转换为静态游标。</a:t>
            </a:r>
            <a:endParaRPr lang="zh-CN" altLang="zh-CN"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游标概述</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5" name="TextBox 14"/>
          <p:cNvSpPr txBox="1"/>
          <p:nvPr/>
        </p:nvSpPr>
        <p:spPr>
          <a:xfrm>
            <a:off x="1071880" y="3517265"/>
            <a:ext cx="10616565" cy="460375"/>
          </a:xfrm>
          <a:prstGeom prst="rect">
            <a:avLst/>
          </a:prstGeom>
          <a:noFill/>
          <a:ln>
            <a:solidFill>
              <a:schemeClr val="accent1"/>
            </a:solidFill>
          </a:ln>
        </p:spPr>
        <p:txBody>
          <a:bodyPr wrap="square" rtlCol="0">
            <a:spAutoFit/>
          </a:bodyPr>
          <a:lstStyle/>
          <a:p>
            <a:r>
              <a:rPr lang="en-US" altLang="zh-CN" sz="2400" b="1" dirty="0">
                <a:sym typeface="+mn-ea"/>
              </a:rPr>
              <a:t>4</a:t>
            </a:r>
            <a:r>
              <a:rPr lang="zh-CN" altLang="en-US" sz="2400" b="1" dirty="0">
                <a:sym typeface="+mn-ea"/>
              </a:rPr>
              <a:t>．动态游标</a:t>
            </a:r>
            <a:endParaRPr lang="zh-CN" altLang="en-US" sz="2400" b="1" dirty="0"/>
          </a:p>
        </p:txBody>
      </p:sp>
      <p:sp>
        <p:nvSpPr>
          <p:cNvPr id="16" name="TextBox 15"/>
          <p:cNvSpPr txBox="1"/>
          <p:nvPr/>
        </p:nvSpPr>
        <p:spPr>
          <a:xfrm>
            <a:off x="1069975" y="4146550"/>
            <a:ext cx="10618470" cy="1200329"/>
          </a:xfrm>
          <a:prstGeom prst="rect">
            <a:avLst/>
          </a:prstGeom>
          <a:noFill/>
          <a:ln>
            <a:solidFill>
              <a:schemeClr val="accent1"/>
            </a:solidFill>
          </a:ln>
        </p:spPr>
        <p:txBody>
          <a:bodyPr wrap="square" rtlCol="0">
            <a:spAutoFit/>
          </a:bodyPr>
          <a:lstStyle/>
          <a:p>
            <a:r>
              <a:rPr lang="zh-CN" altLang="en-US" sz="2400" dirty="0"/>
              <a:t>动态游标与静态游标相对，又称敏感游标，当滚动游标时，能动态实时地反映</a:t>
            </a:r>
            <a:r>
              <a:rPr lang="en-US" altLang="zh-CN" sz="2400" dirty="0"/>
              <a:t>update</a:t>
            </a:r>
            <a:r>
              <a:rPr lang="zh-CN" altLang="en-US" sz="2400" dirty="0"/>
              <a:t>、</a:t>
            </a:r>
            <a:r>
              <a:rPr lang="en-US" altLang="zh-CN" sz="2400" dirty="0"/>
              <a:t>insert</a:t>
            </a:r>
            <a:r>
              <a:rPr lang="zh-CN" altLang="en-US" sz="2400" dirty="0"/>
              <a:t>、</a:t>
            </a:r>
            <a:r>
              <a:rPr lang="en-US" altLang="zh-CN" sz="2400" dirty="0"/>
              <a:t>delete</a:t>
            </a:r>
            <a:r>
              <a:rPr lang="zh-CN" altLang="en-US" sz="2400" dirty="0"/>
              <a:t>语句对结果集的影响，而无需重新打开游标。结果集中的行数据值、顺序和成员在每次提取时都会改变。</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
        <p:nvSpPr>
          <p:cNvPr id="14" name="TextBox 13"/>
          <p:cNvSpPr txBox="1"/>
          <p:nvPr/>
        </p:nvSpPr>
        <p:spPr>
          <a:xfrm>
            <a:off x="1044575" y="1727200"/>
            <a:ext cx="10618470" cy="4154984"/>
          </a:xfrm>
          <a:prstGeom prst="rect">
            <a:avLst/>
          </a:prstGeom>
          <a:noFill/>
          <a:ln>
            <a:solidFill>
              <a:schemeClr val="accent1"/>
            </a:solidFill>
          </a:ln>
        </p:spPr>
        <p:txBody>
          <a:bodyPr wrap="square" rtlCol="0">
            <a:spAutoFit/>
          </a:bodyPr>
          <a:lstStyle/>
          <a:p>
            <a:r>
              <a:rPr lang="zh-CN" altLang="en-US" sz="2400" dirty="0"/>
              <a:t>格式</a:t>
            </a:r>
            <a:r>
              <a:rPr lang="en-US" altLang="zh-CN" sz="2400" dirty="0"/>
              <a:t>1</a:t>
            </a:r>
            <a:r>
              <a:rPr lang="zh-CN" altLang="en-US" sz="2400" dirty="0"/>
              <a:t>：</a:t>
            </a:r>
          </a:p>
          <a:p>
            <a:r>
              <a:rPr lang="en-US" altLang="zh-CN" sz="2400" dirty="0"/>
              <a:t>declare </a:t>
            </a:r>
            <a:r>
              <a:rPr lang="zh-CN" altLang="en-US" sz="2400" dirty="0"/>
              <a:t>游标名称 </a:t>
            </a:r>
            <a:r>
              <a:rPr lang="en-US" altLang="zh-CN" sz="2400" dirty="0"/>
              <a:t>[insensitive][scroll] cursor</a:t>
            </a:r>
          </a:p>
          <a:p>
            <a:r>
              <a:rPr lang="en-US" altLang="zh-CN" sz="2400" dirty="0"/>
              <a:t>for select</a:t>
            </a:r>
            <a:r>
              <a:rPr lang="zh-CN" altLang="en-US" sz="2400" dirty="0"/>
              <a:t>语句						</a:t>
            </a:r>
            <a:r>
              <a:rPr lang="en-US" altLang="zh-CN" sz="2400" dirty="0"/>
              <a:t>/*select</a:t>
            </a:r>
            <a:r>
              <a:rPr lang="zh-CN" altLang="en-US" sz="2400" dirty="0"/>
              <a:t>查询语句*</a:t>
            </a:r>
            <a:r>
              <a:rPr lang="en-US" altLang="zh-CN" sz="2400" dirty="0"/>
              <a:t>/</a:t>
            </a:r>
          </a:p>
          <a:p>
            <a:r>
              <a:rPr lang="en-US" altLang="zh-CN" sz="2400" dirty="0"/>
              <a:t>[for{read </a:t>
            </a:r>
            <a:r>
              <a:rPr lang="en-US" altLang="zh-CN" sz="2400" dirty="0" err="1"/>
              <a:t>only|update</a:t>
            </a:r>
            <a:r>
              <a:rPr lang="en-US" altLang="zh-CN" sz="2400" dirty="0"/>
              <a:t>[of </a:t>
            </a:r>
            <a:r>
              <a:rPr lang="zh-CN" altLang="en-US" sz="2400" dirty="0"/>
              <a:t>列名</a:t>
            </a:r>
            <a:r>
              <a:rPr lang="en-US" altLang="zh-CN" sz="2400" dirty="0"/>
              <a:t>[,...n]]}]			/*</a:t>
            </a:r>
            <a:r>
              <a:rPr lang="zh-CN" altLang="en-US" sz="2400" dirty="0"/>
              <a:t>只读或可修改的列*</a:t>
            </a:r>
            <a:r>
              <a:rPr lang="en-US" altLang="zh-CN" sz="2400" dirty="0"/>
              <a:t>/</a:t>
            </a:r>
          </a:p>
          <a:p>
            <a:r>
              <a:rPr lang="zh-CN" altLang="en-US" sz="2400" dirty="0"/>
              <a:t>说明：</a:t>
            </a:r>
          </a:p>
          <a:p>
            <a:r>
              <a:rPr lang="zh-CN" altLang="en-US" sz="2400" dirty="0"/>
              <a:t>（</a:t>
            </a:r>
            <a:r>
              <a:rPr lang="en-US" altLang="zh-CN" sz="2400" dirty="0"/>
              <a:t>1</a:t>
            </a:r>
            <a:r>
              <a:rPr lang="zh-CN" altLang="en-US" sz="2400" dirty="0"/>
              <a:t>）游标名称：必须遵从</a:t>
            </a:r>
            <a:r>
              <a:rPr lang="en-US" altLang="zh-CN" sz="2400" dirty="0"/>
              <a:t>SQL Server</a:t>
            </a:r>
            <a:r>
              <a:rPr lang="zh-CN" altLang="en-US" sz="2400" dirty="0"/>
              <a:t>标识符命名规则；</a:t>
            </a:r>
          </a:p>
          <a:p>
            <a:r>
              <a:rPr lang="zh-CN" altLang="en-US" sz="2400" dirty="0"/>
              <a:t>（</a:t>
            </a:r>
            <a:r>
              <a:rPr lang="en-US" altLang="zh-CN" sz="2400" dirty="0"/>
              <a:t>2</a:t>
            </a:r>
            <a:r>
              <a:rPr lang="zh-CN" altLang="en-US" sz="2400" dirty="0"/>
              <a:t>）</a:t>
            </a:r>
            <a:r>
              <a:rPr lang="en-US" altLang="zh-CN" sz="2400" dirty="0"/>
              <a:t>insensitive</a:t>
            </a:r>
            <a:r>
              <a:rPr lang="zh-CN" altLang="en-US" sz="2400" dirty="0"/>
              <a:t>：不感知游标，隐性只读游标（不与</a:t>
            </a:r>
            <a:r>
              <a:rPr lang="en-US" altLang="zh-CN" sz="2400" dirty="0"/>
              <a:t>for update</a:t>
            </a:r>
            <a:r>
              <a:rPr lang="zh-CN" altLang="en-US" sz="2400" dirty="0"/>
              <a:t>同时使用），游标提取数据不反映基表数据的变化，且不允许通过游标修改数据。省略时，基表数据的变化会映射到游标的后续提取；</a:t>
            </a:r>
          </a:p>
          <a:p>
            <a:r>
              <a:rPr lang="zh-CN" altLang="en-US" sz="2400" dirty="0"/>
              <a:t>（</a:t>
            </a:r>
            <a:r>
              <a:rPr lang="en-US" altLang="zh-CN" sz="2400" dirty="0"/>
              <a:t>3</a:t>
            </a:r>
            <a:r>
              <a:rPr lang="zh-CN" altLang="en-US" sz="2400" dirty="0"/>
              <a:t>）</a:t>
            </a:r>
            <a:r>
              <a:rPr lang="en-US" altLang="zh-CN" sz="2400" dirty="0"/>
              <a:t>scroll</a:t>
            </a:r>
            <a:r>
              <a:rPr lang="zh-CN" altLang="en-US" sz="2400" dirty="0"/>
              <a:t>：滚动游标，支持所有提取（</a:t>
            </a:r>
            <a:r>
              <a:rPr lang="en-US" altLang="zh-CN" sz="2400" dirty="0"/>
              <a:t>fetch</a:t>
            </a:r>
            <a:r>
              <a:rPr lang="zh-CN" altLang="en-US" sz="2400" dirty="0"/>
              <a:t>）选项，省略时只支持</a:t>
            </a:r>
            <a:r>
              <a:rPr lang="en-US" altLang="zh-CN" sz="2400" dirty="0"/>
              <a:t>next</a:t>
            </a:r>
            <a:r>
              <a:rPr lang="zh-CN" altLang="en-US" sz="2400" dirty="0"/>
              <a:t>提取选项</a:t>
            </a:r>
            <a:r>
              <a:rPr lang="zh-CN" altLang="en-US" sz="2400" dirty="0" smtClean="0"/>
              <a:t>；</a:t>
            </a:r>
            <a:endParaRPr lang="zh-CN" altLang="en-US"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
        <p:nvSpPr>
          <p:cNvPr id="14" name="TextBox 13"/>
          <p:cNvSpPr txBox="1"/>
          <p:nvPr/>
        </p:nvSpPr>
        <p:spPr>
          <a:xfrm>
            <a:off x="1044575" y="1727200"/>
            <a:ext cx="10618470" cy="3785652"/>
          </a:xfrm>
          <a:prstGeom prst="rect">
            <a:avLst/>
          </a:prstGeom>
          <a:noFill/>
          <a:ln>
            <a:solidFill>
              <a:schemeClr val="accent1"/>
            </a:solidFill>
          </a:ln>
        </p:spPr>
        <p:txBody>
          <a:bodyPr wrap="square" rtlCol="0">
            <a:spAutoFit/>
          </a:bodyPr>
          <a:lstStyle/>
          <a:p>
            <a:r>
              <a:rPr lang="zh-CN" altLang="en-US" sz="2400" dirty="0"/>
              <a:t>格式</a:t>
            </a:r>
            <a:r>
              <a:rPr lang="en-US" altLang="zh-CN" sz="2400" dirty="0"/>
              <a:t>1</a:t>
            </a:r>
            <a:r>
              <a:rPr lang="zh-CN" altLang="en-US" sz="2400" dirty="0"/>
              <a:t>：（续）</a:t>
            </a:r>
          </a:p>
          <a:p>
            <a:r>
              <a:rPr lang="en-US" altLang="zh-CN" sz="2400" dirty="0"/>
              <a:t>declare </a:t>
            </a:r>
            <a:r>
              <a:rPr lang="zh-CN" altLang="en-US" sz="2400" dirty="0"/>
              <a:t>游标名称 </a:t>
            </a:r>
            <a:r>
              <a:rPr lang="en-US" altLang="zh-CN" sz="2400" dirty="0"/>
              <a:t>[insensitive][scroll] cursor</a:t>
            </a:r>
          </a:p>
          <a:p>
            <a:r>
              <a:rPr lang="en-US" altLang="zh-CN" sz="2400" dirty="0"/>
              <a:t>for select</a:t>
            </a:r>
            <a:r>
              <a:rPr lang="zh-CN" altLang="en-US" sz="2400" dirty="0"/>
              <a:t>语句						</a:t>
            </a:r>
            <a:r>
              <a:rPr lang="en-US" altLang="zh-CN" sz="2400" dirty="0"/>
              <a:t>/*select</a:t>
            </a:r>
            <a:r>
              <a:rPr lang="zh-CN" altLang="en-US" sz="2400" dirty="0"/>
              <a:t>查询语句*</a:t>
            </a:r>
            <a:r>
              <a:rPr lang="en-US" altLang="zh-CN" sz="2400" dirty="0"/>
              <a:t>/</a:t>
            </a:r>
          </a:p>
          <a:p>
            <a:r>
              <a:rPr lang="en-US" altLang="zh-CN" sz="2400" dirty="0"/>
              <a:t>[for{read </a:t>
            </a:r>
            <a:r>
              <a:rPr lang="en-US" altLang="zh-CN" sz="2400" dirty="0" err="1"/>
              <a:t>only|update</a:t>
            </a:r>
            <a:r>
              <a:rPr lang="en-US" altLang="zh-CN" sz="2400" dirty="0"/>
              <a:t>[of </a:t>
            </a:r>
            <a:r>
              <a:rPr lang="zh-CN" altLang="en-US" sz="2400" dirty="0"/>
              <a:t>列名</a:t>
            </a:r>
            <a:r>
              <a:rPr lang="en-US" altLang="zh-CN" sz="2400" dirty="0"/>
              <a:t>[,...n]]}]			/*</a:t>
            </a:r>
            <a:r>
              <a:rPr lang="zh-CN" altLang="en-US" sz="2400" dirty="0"/>
              <a:t>只读或可修改的列*</a:t>
            </a:r>
            <a:r>
              <a:rPr lang="en-US" altLang="zh-CN" sz="2400" dirty="0"/>
              <a:t>/</a:t>
            </a:r>
          </a:p>
          <a:p>
            <a:r>
              <a:rPr lang="zh-CN" altLang="en-US" sz="2400" dirty="0"/>
              <a:t>说明：</a:t>
            </a:r>
          </a:p>
          <a:p>
            <a:r>
              <a:rPr lang="zh-CN" altLang="en-US" sz="2400" dirty="0" smtClean="0"/>
              <a:t>（</a:t>
            </a:r>
            <a:r>
              <a:rPr lang="en-US" altLang="zh-CN" sz="2400" dirty="0"/>
              <a:t>4</a:t>
            </a:r>
            <a:r>
              <a:rPr lang="zh-CN" altLang="en-US" sz="2400" dirty="0"/>
              <a:t>）</a:t>
            </a:r>
            <a:r>
              <a:rPr lang="en-US" altLang="zh-CN" sz="2400" dirty="0"/>
              <a:t>select</a:t>
            </a:r>
            <a:r>
              <a:rPr lang="zh-CN" altLang="en-US" sz="2400" dirty="0"/>
              <a:t>语句：定义游标结果集的标准</a:t>
            </a:r>
            <a:r>
              <a:rPr lang="en-US" altLang="zh-CN" sz="2400" dirty="0"/>
              <a:t>select</a:t>
            </a:r>
            <a:r>
              <a:rPr lang="zh-CN" altLang="en-US" sz="2400" dirty="0"/>
              <a:t>语句，其中不允许使用</a:t>
            </a:r>
            <a:r>
              <a:rPr lang="en-US" altLang="zh-CN" sz="2400" dirty="0"/>
              <a:t>compute</a:t>
            </a:r>
            <a:r>
              <a:rPr lang="zh-CN" altLang="en-US" sz="2400" dirty="0"/>
              <a:t>、</a:t>
            </a:r>
            <a:r>
              <a:rPr lang="en-US" altLang="zh-CN" sz="2400" dirty="0"/>
              <a:t>compute by</a:t>
            </a:r>
            <a:r>
              <a:rPr lang="zh-CN" altLang="en-US" sz="2400" dirty="0"/>
              <a:t>、</a:t>
            </a:r>
            <a:r>
              <a:rPr lang="en-US" altLang="zh-CN" sz="2400" dirty="0"/>
              <a:t>for browse</a:t>
            </a:r>
            <a:r>
              <a:rPr lang="zh-CN" altLang="en-US" sz="2400" dirty="0"/>
              <a:t>和</a:t>
            </a:r>
            <a:r>
              <a:rPr lang="en-US" altLang="zh-CN" sz="2400" dirty="0"/>
              <a:t>into</a:t>
            </a:r>
            <a:r>
              <a:rPr lang="zh-CN" altLang="en-US" sz="2400" dirty="0"/>
              <a:t>子句；</a:t>
            </a:r>
          </a:p>
          <a:p>
            <a:r>
              <a:rPr lang="zh-CN" altLang="en-US" sz="2400" dirty="0"/>
              <a:t>（</a:t>
            </a:r>
            <a:r>
              <a:rPr lang="en-US" altLang="zh-CN" sz="2400" dirty="0"/>
              <a:t>5</a:t>
            </a:r>
            <a:r>
              <a:rPr lang="zh-CN" altLang="en-US" sz="2400" dirty="0"/>
              <a:t>）</a:t>
            </a:r>
            <a:r>
              <a:rPr lang="en-US" altLang="zh-CN" sz="2400" dirty="0"/>
              <a:t>for{read </a:t>
            </a:r>
            <a:r>
              <a:rPr lang="en-US" altLang="zh-CN" sz="2400" dirty="0" err="1"/>
              <a:t>only|update</a:t>
            </a:r>
            <a:r>
              <a:rPr lang="en-US" altLang="zh-CN" sz="2400" dirty="0"/>
              <a:t>[of </a:t>
            </a:r>
            <a:r>
              <a:rPr lang="zh-CN" altLang="en-US" sz="2400" dirty="0"/>
              <a:t>列名</a:t>
            </a:r>
            <a:r>
              <a:rPr lang="en-US" altLang="zh-CN" sz="2400" dirty="0"/>
              <a:t>[,...n]]}</a:t>
            </a:r>
            <a:r>
              <a:rPr lang="zh-CN" altLang="en-US" sz="2400" dirty="0"/>
              <a:t>：定义游标访问属性，</a:t>
            </a:r>
            <a:r>
              <a:rPr lang="en-US" altLang="zh-CN" sz="2400" dirty="0"/>
              <a:t>read only</a:t>
            </a:r>
            <a:r>
              <a:rPr lang="zh-CN" altLang="en-US" sz="2400" dirty="0"/>
              <a:t>表示禁止更新；</a:t>
            </a:r>
            <a:r>
              <a:rPr lang="en-US" altLang="zh-CN" sz="2400" dirty="0"/>
              <a:t>update</a:t>
            </a:r>
            <a:r>
              <a:rPr lang="zh-CN" altLang="en-US" sz="2400" dirty="0"/>
              <a:t>表示允许更新，其中</a:t>
            </a:r>
            <a:r>
              <a:rPr lang="en-US" altLang="zh-CN" sz="2400" dirty="0"/>
              <a:t>of</a:t>
            </a:r>
            <a:r>
              <a:rPr lang="zh-CN" altLang="en-US" sz="2400" dirty="0"/>
              <a:t>列名</a:t>
            </a:r>
            <a:r>
              <a:rPr lang="en-US" altLang="zh-CN" sz="2400" dirty="0"/>
              <a:t>[,...n]</a:t>
            </a:r>
            <a:r>
              <a:rPr lang="zh-CN" altLang="en-US" sz="2400" dirty="0"/>
              <a:t>列出可更新列，缺省时则为所有列。</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727200"/>
            <a:ext cx="10618470" cy="4893647"/>
          </a:xfrm>
          <a:prstGeom prst="rect">
            <a:avLst/>
          </a:prstGeom>
          <a:noFill/>
          <a:ln>
            <a:solidFill>
              <a:schemeClr val="accent1"/>
            </a:solidFill>
          </a:ln>
        </p:spPr>
        <p:txBody>
          <a:bodyPr wrap="square" rtlCol="0">
            <a:spAutoFit/>
          </a:bodyPr>
          <a:lstStyle/>
          <a:p>
            <a:r>
              <a:rPr lang="zh-CN" altLang="en-US" sz="2400" dirty="0"/>
              <a:t>格式</a:t>
            </a:r>
            <a:r>
              <a:rPr lang="en-US" altLang="zh-CN" sz="2400" dirty="0"/>
              <a:t>2</a:t>
            </a:r>
            <a:r>
              <a:rPr lang="zh-CN" altLang="en-US" sz="2400" dirty="0"/>
              <a:t>：</a:t>
            </a:r>
          </a:p>
          <a:p>
            <a:r>
              <a:rPr lang="en-US" altLang="zh-CN" sz="2400" dirty="0"/>
              <a:t>declare </a:t>
            </a:r>
            <a:r>
              <a:rPr lang="zh-CN" altLang="en-US" sz="2400" dirty="0"/>
              <a:t>游标名称 </a:t>
            </a:r>
            <a:r>
              <a:rPr lang="en-US" altLang="zh-CN" sz="2400" dirty="0"/>
              <a:t>cursor</a:t>
            </a:r>
          </a:p>
          <a:p>
            <a:r>
              <a:rPr lang="en-US" altLang="zh-CN" sz="2400" dirty="0"/>
              <a:t>[local|global]							</a:t>
            </a:r>
            <a:r>
              <a:rPr lang="en-US" altLang="zh-CN" sz="2400" dirty="0" smtClean="0"/>
              <a:t>/*</a:t>
            </a:r>
            <a:r>
              <a:rPr lang="zh-CN" altLang="en-US" sz="2400" dirty="0"/>
              <a:t>游标作用域*</a:t>
            </a:r>
            <a:r>
              <a:rPr lang="en-US" altLang="zh-CN" sz="2400" dirty="0"/>
              <a:t>/</a:t>
            </a:r>
          </a:p>
          <a:p>
            <a:r>
              <a:rPr lang="en-US" altLang="zh-CN" sz="2400" dirty="0"/>
              <a:t>[forward_only|scroll]						/*</a:t>
            </a:r>
            <a:r>
              <a:rPr lang="zh-CN" altLang="en-US" sz="2400" dirty="0"/>
              <a:t>游标移动方向*</a:t>
            </a:r>
            <a:r>
              <a:rPr lang="en-US" altLang="zh-CN" sz="2400" dirty="0"/>
              <a:t>/</a:t>
            </a:r>
          </a:p>
          <a:p>
            <a:r>
              <a:rPr lang="en-US" altLang="zh-CN" sz="2400" dirty="0"/>
              <a:t>[static|keyset|dynamic|fast_forward] 			/*</a:t>
            </a:r>
            <a:r>
              <a:rPr lang="zh-CN" altLang="en-US" sz="2400" dirty="0"/>
              <a:t>游标类型*</a:t>
            </a:r>
            <a:r>
              <a:rPr lang="en-US" altLang="zh-CN" sz="2400" dirty="0"/>
              <a:t>/</a:t>
            </a:r>
          </a:p>
          <a:p>
            <a:r>
              <a:rPr lang="en-US" altLang="zh-CN" sz="2400" dirty="0"/>
              <a:t>[read_only|scroll_locks|optimistic] 			/*</a:t>
            </a:r>
            <a:r>
              <a:rPr lang="zh-CN" altLang="en-US" sz="2400" dirty="0"/>
              <a:t>访问属性*</a:t>
            </a:r>
            <a:r>
              <a:rPr lang="en-US" altLang="zh-CN" sz="2400" dirty="0"/>
              <a:t>/</a:t>
            </a:r>
          </a:p>
          <a:p>
            <a:r>
              <a:rPr lang="en-US" altLang="zh-CN" sz="2400" dirty="0"/>
              <a:t>[type_warning]						/*</a:t>
            </a:r>
            <a:r>
              <a:rPr lang="zh-CN" altLang="en-US" sz="2400" dirty="0"/>
              <a:t>类型转换警告信息*</a:t>
            </a:r>
            <a:r>
              <a:rPr lang="en-US" altLang="zh-CN" sz="2400" dirty="0"/>
              <a:t>/</a:t>
            </a:r>
          </a:p>
          <a:p>
            <a:r>
              <a:rPr lang="en-US" altLang="zh-CN" sz="2400" dirty="0"/>
              <a:t>for select</a:t>
            </a:r>
            <a:r>
              <a:rPr lang="zh-CN" altLang="en-US" sz="2400" dirty="0"/>
              <a:t>语句						</a:t>
            </a:r>
            <a:r>
              <a:rPr lang="en-US" altLang="zh-CN" sz="2400" dirty="0"/>
              <a:t>/*select</a:t>
            </a:r>
            <a:r>
              <a:rPr lang="zh-CN" altLang="en-US" sz="2400" dirty="0"/>
              <a:t>查询语句*</a:t>
            </a:r>
            <a:r>
              <a:rPr lang="en-US" altLang="zh-CN" sz="2400" dirty="0"/>
              <a:t>/</a:t>
            </a:r>
          </a:p>
          <a:p>
            <a:r>
              <a:rPr lang="en-US" altLang="zh-CN" sz="2400" dirty="0"/>
              <a:t>[for update[of </a:t>
            </a:r>
            <a:r>
              <a:rPr lang="zh-CN" altLang="en-US" sz="2400" dirty="0"/>
              <a:t>列名</a:t>
            </a:r>
            <a:r>
              <a:rPr lang="en-US" altLang="zh-CN" sz="2400" dirty="0"/>
              <a:t>[,...n]]]					/*</a:t>
            </a:r>
            <a:r>
              <a:rPr lang="zh-CN" altLang="en-US" sz="2400" dirty="0"/>
              <a:t>可修改的列*</a:t>
            </a:r>
            <a:r>
              <a:rPr lang="en-US" altLang="zh-CN" sz="2400" dirty="0"/>
              <a:t>/</a:t>
            </a:r>
          </a:p>
          <a:p>
            <a:r>
              <a:rPr lang="zh-CN" altLang="en-US" sz="2400" dirty="0"/>
              <a:t>说明</a:t>
            </a:r>
            <a:r>
              <a:rPr lang="zh-CN" altLang="en-US" sz="2400" dirty="0" smtClean="0"/>
              <a:t>：</a:t>
            </a:r>
            <a:endParaRPr lang="en-US" altLang="zh-CN" sz="2400" dirty="0" smtClean="0"/>
          </a:p>
          <a:p>
            <a:r>
              <a:rPr lang="zh-CN" altLang="en-US" sz="2400" dirty="0"/>
              <a:t>（</a:t>
            </a:r>
            <a:r>
              <a:rPr lang="en-US" altLang="zh-CN" sz="2400" dirty="0"/>
              <a:t>1</a:t>
            </a:r>
            <a:r>
              <a:rPr lang="zh-CN" altLang="en-US" sz="2400" dirty="0"/>
              <a:t>）游标名称：必须遵从</a:t>
            </a:r>
            <a:r>
              <a:rPr lang="en-US" altLang="zh-CN" sz="2400" dirty="0"/>
              <a:t>SQL Server</a:t>
            </a:r>
            <a:r>
              <a:rPr lang="zh-CN" altLang="en-US" sz="2400" dirty="0"/>
              <a:t>标识符命名规则；</a:t>
            </a:r>
          </a:p>
          <a:p>
            <a:r>
              <a:rPr lang="zh-CN" altLang="en-US" sz="2400" dirty="0"/>
              <a:t>（</a:t>
            </a:r>
            <a:r>
              <a:rPr lang="en-US" altLang="zh-CN" sz="2400" dirty="0"/>
              <a:t>2</a:t>
            </a:r>
            <a:r>
              <a:rPr lang="zh-CN" altLang="en-US" sz="2400" dirty="0"/>
              <a:t>）</a:t>
            </a:r>
            <a:r>
              <a:rPr lang="en-US" altLang="zh-CN" sz="2400" dirty="0"/>
              <a:t>local | global</a:t>
            </a:r>
            <a:r>
              <a:rPr lang="zh-CN" altLang="en-US" sz="2400" dirty="0"/>
              <a:t>：游标作用域，前者局限于创建它的批处理、存储过程或触发器中，后者作用于连接执行的任何存储过程或批处理中，默认值为</a:t>
            </a:r>
            <a:r>
              <a:rPr lang="en-US" altLang="zh-CN" sz="2400" dirty="0"/>
              <a:t>global</a:t>
            </a:r>
            <a:r>
              <a:rPr lang="zh-CN" altLang="en-US" sz="2400" dirty="0" smtClean="0"/>
              <a:t>；</a:t>
            </a:r>
            <a:endParaRPr lang="zh-CN" altLang="en-US"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727200"/>
            <a:ext cx="10618470" cy="1938992"/>
          </a:xfrm>
          <a:prstGeom prst="rect">
            <a:avLst/>
          </a:prstGeom>
          <a:noFill/>
          <a:ln>
            <a:solidFill>
              <a:schemeClr val="accent1"/>
            </a:solidFill>
          </a:ln>
        </p:spPr>
        <p:txBody>
          <a:bodyPr wrap="square" rtlCol="0">
            <a:spAutoFit/>
          </a:bodyPr>
          <a:lstStyle/>
          <a:p>
            <a:r>
              <a:rPr lang="zh-CN" altLang="en-US" sz="2400" dirty="0"/>
              <a:t>格式</a:t>
            </a:r>
            <a:r>
              <a:rPr lang="en-US" altLang="zh-CN" sz="2400" dirty="0" smtClean="0"/>
              <a:t>2</a:t>
            </a:r>
            <a:r>
              <a:rPr lang="zh-CN" altLang="en-US" sz="2400" dirty="0" smtClean="0"/>
              <a:t>：</a:t>
            </a:r>
            <a:endParaRPr lang="zh-CN" altLang="en-US" sz="2400" dirty="0"/>
          </a:p>
          <a:p>
            <a:r>
              <a:rPr lang="zh-CN" altLang="en-US" sz="2400" dirty="0"/>
              <a:t>说明（续）：</a:t>
            </a:r>
          </a:p>
          <a:p>
            <a:r>
              <a:rPr lang="zh-CN" altLang="en-US" sz="2400" dirty="0" smtClean="0"/>
              <a:t>（</a:t>
            </a:r>
            <a:r>
              <a:rPr lang="en-US" altLang="zh-CN" sz="2400" dirty="0"/>
              <a:t>3</a:t>
            </a:r>
            <a:r>
              <a:rPr lang="zh-CN" altLang="en-US" sz="2400" dirty="0"/>
              <a:t>）</a:t>
            </a:r>
            <a:r>
              <a:rPr lang="en-US" altLang="zh-CN" sz="2400" dirty="0"/>
              <a:t>scroll | forward_only</a:t>
            </a:r>
            <a:r>
              <a:rPr lang="zh-CN" altLang="en-US" sz="2400" dirty="0"/>
              <a:t>：游标移动方向，前者前后滚动，支持所有提取（</a:t>
            </a:r>
            <a:r>
              <a:rPr lang="en-US" altLang="zh-CN" sz="2400" dirty="0"/>
              <a:t>fetch</a:t>
            </a:r>
            <a:r>
              <a:rPr lang="zh-CN" altLang="en-US" sz="2400" dirty="0"/>
              <a:t>）选项（</a:t>
            </a:r>
            <a:r>
              <a:rPr lang="en-US" altLang="zh-CN" sz="2400" dirty="0"/>
              <a:t>first</a:t>
            </a:r>
            <a:r>
              <a:rPr lang="zh-CN" altLang="en-US" sz="2400" dirty="0"/>
              <a:t>、</a:t>
            </a:r>
            <a:r>
              <a:rPr lang="en-US" altLang="zh-CN" sz="2400" dirty="0"/>
              <a:t>last</a:t>
            </a:r>
            <a:r>
              <a:rPr lang="zh-CN" altLang="en-US" sz="2400" dirty="0"/>
              <a:t>、</a:t>
            </a:r>
            <a:r>
              <a:rPr lang="en-US" altLang="zh-CN" sz="2400" dirty="0"/>
              <a:t>prior</a:t>
            </a:r>
            <a:r>
              <a:rPr lang="zh-CN" altLang="en-US" sz="2400" dirty="0"/>
              <a:t>、</a:t>
            </a:r>
            <a:r>
              <a:rPr lang="en-US" altLang="zh-CN" sz="2400" dirty="0"/>
              <a:t>next</a:t>
            </a:r>
            <a:r>
              <a:rPr lang="zh-CN" altLang="en-US" sz="2400" dirty="0"/>
              <a:t>、</a:t>
            </a:r>
            <a:r>
              <a:rPr lang="en-US" altLang="zh-CN" sz="2400" dirty="0"/>
              <a:t>relative</a:t>
            </a:r>
            <a:r>
              <a:rPr lang="zh-CN" altLang="en-US" sz="2400" dirty="0"/>
              <a:t>、</a:t>
            </a:r>
            <a:r>
              <a:rPr lang="en-US" altLang="zh-CN" sz="2400" dirty="0"/>
              <a:t>absolute</a:t>
            </a:r>
            <a:r>
              <a:rPr lang="zh-CN" altLang="en-US" sz="2400" dirty="0"/>
              <a:t>）；后者只向后滚动，只支持</a:t>
            </a:r>
            <a:r>
              <a:rPr lang="en-US" altLang="zh-CN" sz="2400" dirty="0"/>
              <a:t>next</a:t>
            </a:r>
            <a:r>
              <a:rPr lang="zh-CN" altLang="en-US" sz="2400" dirty="0"/>
              <a:t>选项； </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1044110" y="3907413"/>
            <a:ext cx="10618470" cy="1754326"/>
          </a:xfrm>
          <a:prstGeom prst="rect">
            <a:avLst/>
          </a:prstGeom>
        </p:spPr>
        <p:txBody>
          <a:bodyPr wrap="square">
            <a:spAutoFit/>
          </a:bodyPr>
          <a:lstStyle/>
          <a:p>
            <a:r>
              <a:rPr lang="zh-CN" altLang="zh-CN" b="1" dirty="0"/>
              <a:t>注意：</a:t>
            </a:r>
          </a:p>
          <a:p>
            <a:r>
              <a:rPr lang="en-US" altLang="zh-CN" b="1" dirty="0"/>
              <a:t>1</a:t>
            </a:r>
            <a:r>
              <a:rPr lang="zh-CN" altLang="zh-CN" b="1" dirty="0"/>
              <a:t>）指定游标类型为</a:t>
            </a:r>
            <a:r>
              <a:rPr lang="en-US" altLang="zh-CN" b="1" dirty="0"/>
              <a:t>static</a:t>
            </a:r>
            <a:r>
              <a:rPr lang="zh-CN" altLang="zh-CN" b="1" dirty="0"/>
              <a:t>、</a:t>
            </a:r>
            <a:r>
              <a:rPr lang="en-US" altLang="zh-CN" b="1" dirty="0"/>
              <a:t>keyset</a:t>
            </a:r>
            <a:r>
              <a:rPr lang="zh-CN" altLang="zh-CN" b="1" dirty="0"/>
              <a:t>和</a:t>
            </a:r>
            <a:r>
              <a:rPr lang="en-US" altLang="zh-CN" b="1" dirty="0"/>
              <a:t>dynamic</a:t>
            </a:r>
            <a:r>
              <a:rPr lang="zh-CN" altLang="zh-CN" b="1" dirty="0"/>
              <a:t>时，游标方向默认为</a:t>
            </a:r>
            <a:r>
              <a:rPr lang="en-US" altLang="zh-CN" b="1" dirty="0"/>
              <a:t>scroll</a:t>
            </a:r>
            <a:r>
              <a:rPr lang="zh-CN" altLang="zh-CN" b="1" dirty="0"/>
              <a:t>；</a:t>
            </a:r>
          </a:p>
          <a:p>
            <a:r>
              <a:rPr lang="en-US" altLang="zh-CN" b="1" dirty="0"/>
              <a:t>2</a:t>
            </a:r>
            <a:r>
              <a:rPr lang="zh-CN" altLang="zh-CN" b="1" dirty="0"/>
              <a:t>）未指定游标类型为</a:t>
            </a:r>
            <a:r>
              <a:rPr lang="en-US" altLang="zh-CN" b="1" dirty="0"/>
              <a:t>static</a:t>
            </a:r>
            <a:r>
              <a:rPr lang="zh-CN" altLang="zh-CN" b="1" dirty="0"/>
              <a:t>、</a:t>
            </a:r>
            <a:r>
              <a:rPr lang="en-US" altLang="zh-CN" b="1" dirty="0"/>
              <a:t>keyset</a:t>
            </a:r>
            <a:r>
              <a:rPr lang="zh-CN" altLang="zh-CN" b="1" dirty="0"/>
              <a:t>、</a:t>
            </a:r>
            <a:r>
              <a:rPr lang="en-US" altLang="zh-CN" b="1" dirty="0"/>
              <a:t>dynamic</a:t>
            </a:r>
            <a:r>
              <a:rPr lang="zh-CN" altLang="zh-CN" b="1" dirty="0"/>
              <a:t>时，游标方向默认为</a:t>
            </a:r>
            <a:r>
              <a:rPr lang="en-US" altLang="zh-CN" b="1" dirty="0"/>
              <a:t>forward_only</a:t>
            </a:r>
            <a:r>
              <a:rPr lang="zh-CN" altLang="zh-CN" b="1" dirty="0"/>
              <a:t>；</a:t>
            </a:r>
          </a:p>
          <a:p>
            <a:r>
              <a:rPr lang="en-US" altLang="zh-CN" b="1" dirty="0"/>
              <a:t>3</a:t>
            </a:r>
            <a:r>
              <a:rPr lang="zh-CN" altLang="zh-CN" b="1" dirty="0"/>
              <a:t>）未指定游标类型为</a:t>
            </a:r>
            <a:r>
              <a:rPr lang="en-US" altLang="zh-CN" b="1" dirty="0"/>
              <a:t>static</a:t>
            </a:r>
            <a:r>
              <a:rPr lang="zh-CN" altLang="zh-CN" b="1" dirty="0"/>
              <a:t>、</a:t>
            </a:r>
            <a:r>
              <a:rPr lang="en-US" altLang="zh-CN" b="1" dirty="0"/>
              <a:t>keyset</a:t>
            </a:r>
            <a:r>
              <a:rPr lang="zh-CN" altLang="zh-CN" b="1" dirty="0"/>
              <a:t>、</a:t>
            </a:r>
            <a:r>
              <a:rPr lang="en-US" altLang="zh-CN" b="1" dirty="0"/>
              <a:t>dynamic</a:t>
            </a:r>
            <a:r>
              <a:rPr lang="zh-CN" altLang="zh-CN" b="1" dirty="0"/>
              <a:t>时，指定</a:t>
            </a:r>
            <a:r>
              <a:rPr lang="en-US" altLang="zh-CN" b="1" dirty="0"/>
              <a:t>forward_only</a:t>
            </a:r>
            <a:r>
              <a:rPr lang="zh-CN" altLang="zh-CN" b="1" dirty="0"/>
              <a:t>时，则游标类型为</a:t>
            </a:r>
            <a:r>
              <a:rPr lang="en-US" altLang="zh-CN" b="1" dirty="0"/>
              <a:t>dynamic</a:t>
            </a:r>
            <a:r>
              <a:rPr lang="zh-CN" altLang="zh-CN" b="1" dirty="0"/>
              <a:t>游标进行操作</a:t>
            </a:r>
            <a:r>
              <a:rPr lang="zh-CN" altLang="zh-CN" b="1" dirty="0" smtClean="0"/>
              <a:t>；</a:t>
            </a:r>
            <a:endParaRPr lang="en-US" altLang="zh-CN" b="1" dirty="0" smtClean="0"/>
          </a:p>
          <a:p>
            <a:r>
              <a:rPr lang="en-US" altLang="zh-CN" b="1" dirty="0"/>
              <a:t>4</a:t>
            </a:r>
            <a:r>
              <a:rPr lang="zh-CN" altLang="en-US" b="1" dirty="0"/>
              <a:t>）</a:t>
            </a:r>
            <a:r>
              <a:rPr lang="en-US" altLang="zh-CN" b="1" dirty="0"/>
              <a:t>fast_forward</a:t>
            </a:r>
            <a:r>
              <a:rPr lang="zh-CN" altLang="en-US" b="1" dirty="0"/>
              <a:t>和</a:t>
            </a:r>
            <a:r>
              <a:rPr lang="en-US" altLang="zh-CN" b="1" dirty="0"/>
              <a:t>forward_only</a:t>
            </a:r>
            <a:r>
              <a:rPr lang="zh-CN" altLang="en-US" b="1" dirty="0"/>
              <a:t>是互斥的，如果指定一个，则不能指定另一个；</a:t>
            </a:r>
            <a:endParaRPr lang="zh-CN" altLang="zh-CN" b="1" dirty="0"/>
          </a:p>
        </p:txBody>
      </p:sp>
      <p:sp>
        <p:nvSpPr>
          <p:cNvPr id="12" name="TextBox 11"/>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727200"/>
            <a:ext cx="10618470" cy="1938992"/>
          </a:xfrm>
          <a:prstGeom prst="rect">
            <a:avLst/>
          </a:prstGeom>
          <a:noFill/>
          <a:ln>
            <a:solidFill>
              <a:schemeClr val="accent1"/>
            </a:solidFill>
          </a:ln>
        </p:spPr>
        <p:txBody>
          <a:bodyPr wrap="square" rtlCol="0">
            <a:spAutoFit/>
          </a:bodyPr>
          <a:lstStyle/>
          <a:p>
            <a:r>
              <a:rPr lang="zh-CN" altLang="en-US" sz="2400" dirty="0"/>
              <a:t>格式</a:t>
            </a:r>
            <a:r>
              <a:rPr lang="en-US" altLang="zh-CN" sz="2400" dirty="0" smtClean="0"/>
              <a:t>2</a:t>
            </a:r>
            <a:r>
              <a:rPr lang="zh-CN" altLang="en-US" sz="2400" dirty="0" smtClean="0"/>
              <a:t>：</a:t>
            </a:r>
            <a:endParaRPr lang="en-US" altLang="zh-CN" sz="2400" dirty="0" smtClean="0"/>
          </a:p>
          <a:p>
            <a:r>
              <a:rPr lang="zh-CN" altLang="en-US" sz="2400" dirty="0" smtClean="0"/>
              <a:t>说明</a:t>
            </a:r>
            <a:r>
              <a:rPr lang="zh-CN" altLang="en-US" sz="2400" dirty="0"/>
              <a:t>（续</a:t>
            </a:r>
            <a:r>
              <a:rPr lang="zh-CN" altLang="en-US" sz="2400" dirty="0" smtClean="0"/>
              <a:t>）：</a:t>
            </a:r>
            <a:endParaRPr lang="zh-CN" altLang="en-US" sz="2400" dirty="0"/>
          </a:p>
          <a:p>
            <a:r>
              <a:rPr lang="zh-CN" altLang="en-US" sz="2400" dirty="0" smtClean="0"/>
              <a:t>（</a:t>
            </a:r>
            <a:r>
              <a:rPr lang="en-US" altLang="zh-CN" sz="2400" dirty="0"/>
              <a:t>4</a:t>
            </a:r>
            <a:r>
              <a:rPr lang="zh-CN" altLang="en-US" sz="2400" dirty="0"/>
              <a:t>）</a:t>
            </a:r>
            <a:r>
              <a:rPr lang="en-US" altLang="zh-CN" sz="2400" dirty="0"/>
              <a:t>static|keyset|dynamic|fast_forward</a:t>
            </a:r>
            <a:r>
              <a:rPr lang="zh-CN" altLang="en-US" sz="2400" dirty="0"/>
              <a:t>：游标类型，分别表示静态游标、键集游标、动态游标和快进游标。其中，</a:t>
            </a:r>
            <a:r>
              <a:rPr lang="en-US" altLang="zh-CN" sz="2400" dirty="0"/>
              <a:t>dynamic</a:t>
            </a:r>
            <a:r>
              <a:rPr lang="zh-CN" altLang="en-US" sz="2400" dirty="0"/>
              <a:t>不支持</a:t>
            </a:r>
            <a:r>
              <a:rPr lang="en-US" altLang="zh-CN" sz="2400" dirty="0"/>
              <a:t>absolute</a:t>
            </a:r>
            <a:r>
              <a:rPr lang="zh-CN" altLang="en-US" sz="2400" dirty="0"/>
              <a:t>选项，</a:t>
            </a:r>
            <a:r>
              <a:rPr lang="en-US" altLang="zh-CN" sz="2400" dirty="0"/>
              <a:t>fast_forward</a:t>
            </a:r>
            <a:r>
              <a:rPr lang="zh-CN" altLang="en-US" sz="2400" dirty="0"/>
              <a:t>可以理解为</a:t>
            </a:r>
            <a:r>
              <a:rPr lang="en-US" altLang="zh-CN" sz="2400" dirty="0"/>
              <a:t>forward_only</a:t>
            </a:r>
            <a:r>
              <a:rPr lang="zh-CN" altLang="en-US" sz="2400" dirty="0"/>
              <a:t>、</a:t>
            </a:r>
            <a:r>
              <a:rPr lang="en-US" altLang="zh-CN" sz="2400" dirty="0"/>
              <a:t>read_only</a:t>
            </a:r>
            <a:r>
              <a:rPr lang="zh-CN" altLang="en-US" sz="2400" dirty="0"/>
              <a:t>的优化版本（只进只读）；</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1044575" y="3764538"/>
            <a:ext cx="10618470" cy="369332"/>
          </a:xfrm>
          <a:prstGeom prst="rect">
            <a:avLst/>
          </a:prstGeom>
        </p:spPr>
        <p:txBody>
          <a:bodyPr wrap="square">
            <a:spAutoFit/>
          </a:bodyPr>
          <a:lstStyle/>
          <a:p>
            <a:r>
              <a:rPr lang="zh-CN" altLang="en-US" b="1" dirty="0"/>
              <a:t>注意</a:t>
            </a:r>
            <a:r>
              <a:rPr lang="zh-CN" altLang="en-US" b="1" dirty="0" smtClean="0"/>
              <a:t>：</a:t>
            </a:r>
            <a:r>
              <a:rPr lang="en-US" altLang="zh-CN" b="1" dirty="0" err="1" smtClean="0"/>
              <a:t>fast_forward</a:t>
            </a:r>
            <a:r>
              <a:rPr lang="zh-CN" altLang="en-US" b="1" dirty="0"/>
              <a:t>不与</a:t>
            </a:r>
            <a:r>
              <a:rPr lang="en-US" altLang="zh-CN" b="1" dirty="0"/>
              <a:t>scroll</a:t>
            </a:r>
            <a:r>
              <a:rPr lang="zh-CN" altLang="en-US" b="1" dirty="0"/>
              <a:t>、</a:t>
            </a:r>
            <a:r>
              <a:rPr lang="en-US" altLang="zh-CN" b="1" dirty="0"/>
              <a:t>scroll_locks</a:t>
            </a:r>
            <a:r>
              <a:rPr lang="zh-CN" altLang="en-US" b="1" dirty="0"/>
              <a:t>、</a:t>
            </a:r>
            <a:r>
              <a:rPr lang="en-US" altLang="zh-CN" b="1" dirty="0"/>
              <a:t>optimistic</a:t>
            </a:r>
            <a:r>
              <a:rPr lang="zh-CN" altLang="en-US" b="1" dirty="0"/>
              <a:t>、</a:t>
            </a:r>
            <a:r>
              <a:rPr lang="en-US" altLang="zh-CN" b="1" dirty="0"/>
              <a:t>forward_only</a:t>
            </a:r>
            <a:r>
              <a:rPr lang="zh-CN" altLang="en-US" b="1" dirty="0"/>
              <a:t>和</a:t>
            </a:r>
            <a:r>
              <a:rPr lang="en-US" altLang="zh-CN" b="1" dirty="0"/>
              <a:t>for_update</a:t>
            </a:r>
            <a:r>
              <a:rPr lang="zh-CN" altLang="en-US" b="1" dirty="0"/>
              <a:t>同时使用。</a:t>
            </a:r>
          </a:p>
        </p:txBody>
      </p:sp>
      <p:sp>
        <p:nvSpPr>
          <p:cNvPr id="12" name="TextBox 11"/>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727200"/>
            <a:ext cx="10618470" cy="4154984"/>
          </a:xfrm>
          <a:prstGeom prst="rect">
            <a:avLst/>
          </a:prstGeom>
          <a:noFill/>
          <a:ln>
            <a:solidFill>
              <a:schemeClr val="accent1"/>
            </a:solidFill>
          </a:ln>
        </p:spPr>
        <p:txBody>
          <a:bodyPr wrap="square" rtlCol="0">
            <a:spAutoFit/>
          </a:bodyPr>
          <a:lstStyle/>
          <a:p>
            <a:r>
              <a:rPr lang="zh-CN" altLang="en-US" sz="2400" dirty="0"/>
              <a:t>格式</a:t>
            </a:r>
            <a:r>
              <a:rPr lang="en-US" altLang="zh-CN" sz="2400" dirty="0" smtClean="0"/>
              <a:t>2</a:t>
            </a:r>
            <a:r>
              <a:rPr lang="zh-CN" altLang="en-US" sz="2400" dirty="0" smtClean="0"/>
              <a:t>：</a:t>
            </a:r>
            <a:endParaRPr lang="zh-CN" altLang="en-US" sz="2400" dirty="0"/>
          </a:p>
          <a:p>
            <a:r>
              <a:rPr lang="zh-CN" altLang="en-US" sz="2400" dirty="0"/>
              <a:t>说明（续）：</a:t>
            </a:r>
          </a:p>
          <a:p>
            <a:r>
              <a:rPr lang="zh-CN" altLang="en-US" sz="2400" dirty="0"/>
              <a:t>（</a:t>
            </a:r>
            <a:r>
              <a:rPr lang="en-US" altLang="zh-CN" sz="2400" dirty="0"/>
              <a:t>5</a:t>
            </a:r>
            <a:r>
              <a:rPr lang="zh-CN" altLang="en-US" sz="2400" dirty="0"/>
              <a:t>）</a:t>
            </a:r>
            <a:r>
              <a:rPr lang="en-US" altLang="zh-CN" sz="2400" dirty="0"/>
              <a:t>read_only|scroll_locks|optimistic</a:t>
            </a:r>
            <a:r>
              <a:rPr lang="zh-CN" altLang="en-US" sz="2400" dirty="0"/>
              <a:t>：访问数据属性，其中，</a:t>
            </a:r>
          </a:p>
          <a:p>
            <a:r>
              <a:rPr lang="en-US" altLang="zh-CN" sz="2400" dirty="0"/>
              <a:t>1</a:t>
            </a:r>
            <a:r>
              <a:rPr lang="zh-CN" altLang="en-US" sz="2400" dirty="0"/>
              <a:t>）</a:t>
            </a:r>
            <a:r>
              <a:rPr lang="en-US" altLang="zh-CN" sz="2400" dirty="0"/>
              <a:t>read_only</a:t>
            </a:r>
            <a:r>
              <a:rPr lang="zh-CN" altLang="en-US" sz="2400" dirty="0"/>
              <a:t>：只读游标数据，禁用游标修改基表数据，即</a:t>
            </a:r>
            <a:r>
              <a:rPr lang="en-US" altLang="zh-CN" sz="2400" dirty="0"/>
              <a:t>update</a:t>
            </a:r>
            <a:r>
              <a:rPr lang="zh-CN" altLang="en-US" sz="2400" dirty="0"/>
              <a:t>或</a:t>
            </a:r>
            <a:r>
              <a:rPr lang="en-US" altLang="zh-CN" sz="2400" dirty="0"/>
              <a:t>delete</a:t>
            </a:r>
            <a:r>
              <a:rPr lang="zh-CN" altLang="en-US" sz="2400" dirty="0"/>
              <a:t>语句的</a:t>
            </a:r>
            <a:r>
              <a:rPr lang="en-US" altLang="zh-CN" sz="2400" dirty="0"/>
              <a:t>where current of</a:t>
            </a:r>
            <a:r>
              <a:rPr lang="zh-CN" altLang="en-US" sz="2400" dirty="0"/>
              <a:t>子句中不能引用该游标。</a:t>
            </a:r>
            <a:r>
              <a:rPr lang="en-US" altLang="zh-CN" sz="2400" dirty="0"/>
              <a:t>static</a:t>
            </a:r>
            <a:r>
              <a:rPr lang="zh-CN" altLang="en-US" sz="2400" dirty="0"/>
              <a:t>和</a:t>
            </a:r>
            <a:r>
              <a:rPr lang="en-US" altLang="zh-CN" sz="2400" dirty="0"/>
              <a:t>fast_forward</a:t>
            </a:r>
            <a:r>
              <a:rPr lang="zh-CN" altLang="en-US" sz="2400" dirty="0"/>
              <a:t>游标默认为</a:t>
            </a:r>
            <a:r>
              <a:rPr lang="en-US" altLang="zh-CN" sz="2400" dirty="0"/>
              <a:t>read_only</a:t>
            </a:r>
            <a:r>
              <a:rPr lang="zh-CN" altLang="en-US" sz="2400" dirty="0"/>
              <a:t>；</a:t>
            </a:r>
          </a:p>
          <a:p>
            <a:r>
              <a:rPr lang="en-US" altLang="zh-CN" sz="2400" dirty="0"/>
              <a:t>2</a:t>
            </a:r>
            <a:r>
              <a:rPr lang="zh-CN" altLang="en-US" sz="2400" dirty="0"/>
              <a:t>）</a:t>
            </a:r>
            <a:r>
              <a:rPr lang="en-US" altLang="zh-CN" sz="2400" dirty="0"/>
              <a:t>scroll_locks</a:t>
            </a:r>
            <a:r>
              <a:rPr lang="zh-CN" altLang="en-US" sz="2400" dirty="0"/>
              <a:t>：锁定游标数据，防止其他程序修改基表数据，以确保游标的更新或删除的绝对成功，</a:t>
            </a:r>
            <a:r>
              <a:rPr lang="en-US" altLang="zh-CN" sz="2400" dirty="0"/>
              <a:t>scroll_locks</a:t>
            </a:r>
            <a:r>
              <a:rPr lang="zh-CN" altLang="en-US" sz="2400" dirty="0"/>
              <a:t>和</a:t>
            </a:r>
            <a:r>
              <a:rPr lang="en-US" altLang="zh-CN" sz="2400" dirty="0"/>
              <a:t>fast_forward</a:t>
            </a:r>
            <a:r>
              <a:rPr lang="zh-CN" altLang="en-US" sz="2400" dirty="0"/>
              <a:t>不能同时使用；</a:t>
            </a:r>
          </a:p>
          <a:p>
            <a:r>
              <a:rPr lang="en-US" altLang="zh-CN" sz="2400" dirty="0"/>
              <a:t>3</a:t>
            </a:r>
            <a:r>
              <a:rPr lang="zh-CN" altLang="en-US" sz="2400" dirty="0"/>
              <a:t>）</a:t>
            </a:r>
            <a:r>
              <a:rPr lang="en-US" altLang="zh-CN" sz="2400" dirty="0"/>
              <a:t>optimistic</a:t>
            </a:r>
            <a:r>
              <a:rPr lang="zh-CN" altLang="en-US" sz="2400" dirty="0"/>
              <a:t>：乐观游标数据，在游标中更新数据时，当基表数据更新时，则游标内数据更新不成功；当基表数据未更新时，则游标内表数据更新成功。</a:t>
            </a:r>
            <a:r>
              <a:rPr lang="en-US" altLang="zh-CN" sz="2400" dirty="0"/>
              <a:t>keyset</a:t>
            </a:r>
            <a:r>
              <a:rPr lang="zh-CN" altLang="en-US" sz="2400" dirty="0"/>
              <a:t>、</a:t>
            </a:r>
            <a:r>
              <a:rPr lang="en-US" altLang="zh-CN" sz="2400" dirty="0"/>
              <a:t>dynamic</a:t>
            </a:r>
            <a:r>
              <a:rPr lang="zh-CN" altLang="en-US" sz="2400" dirty="0"/>
              <a:t>游标默认为</a:t>
            </a:r>
            <a:r>
              <a:rPr lang="en-US" altLang="zh-CN" sz="2400" dirty="0"/>
              <a:t>optimistic</a:t>
            </a:r>
            <a:r>
              <a:rPr lang="zh-CN" altLang="en-US" sz="2400" dirty="0"/>
              <a:t>；</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727200"/>
            <a:ext cx="10618470" cy="3416320"/>
          </a:xfrm>
          <a:prstGeom prst="rect">
            <a:avLst/>
          </a:prstGeom>
          <a:noFill/>
          <a:ln>
            <a:solidFill>
              <a:schemeClr val="accent1"/>
            </a:solidFill>
          </a:ln>
        </p:spPr>
        <p:txBody>
          <a:bodyPr wrap="square" rtlCol="0">
            <a:spAutoFit/>
          </a:bodyPr>
          <a:lstStyle/>
          <a:p>
            <a:r>
              <a:rPr lang="zh-CN" altLang="en-US" sz="2400" dirty="0"/>
              <a:t>格式</a:t>
            </a:r>
            <a:r>
              <a:rPr lang="en-US" altLang="zh-CN" sz="2400" dirty="0" smtClean="0"/>
              <a:t>2</a:t>
            </a:r>
            <a:r>
              <a:rPr lang="zh-CN" altLang="en-US" sz="2400" dirty="0" smtClean="0"/>
              <a:t>：</a:t>
            </a:r>
            <a:endParaRPr lang="en-US" altLang="zh-CN" sz="2400" dirty="0" smtClean="0"/>
          </a:p>
          <a:p>
            <a:r>
              <a:rPr lang="zh-CN" altLang="en-US" sz="2400" dirty="0" smtClean="0"/>
              <a:t>说明</a:t>
            </a:r>
            <a:r>
              <a:rPr lang="zh-CN" altLang="en-US" sz="2400" dirty="0"/>
              <a:t>（续</a:t>
            </a:r>
            <a:r>
              <a:rPr lang="zh-CN" altLang="en-US" sz="2400" dirty="0" smtClean="0"/>
              <a:t>）：</a:t>
            </a:r>
            <a:endParaRPr lang="zh-CN" altLang="en-US" sz="2400" dirty="0"/>
          </a:p>
          <a:p>
            <a:r>
              <a:rPr lang="zh-CN" altLang="en-US" sz="2400" dirty="0"/>
              <a:t>（</a:t>
            </a:r>
            <a:r>
              <a:rPr lang="en-US" altLang="zh-CN" sz="2400" dirty="0"/>
              <a:t>6</a:t>
            </a:r>
            <a:r>
              <a:rPr lang="zh-CN" altLang="en-US" sz="2400" dirty="0"/>
              <a:t>）</a:t>
            </a:r>
            <a:r>
              <a:rPr lang="en-US" altLang="zh-CN" sz="2400" dirty="0"/>
              <a:t>type_warning</a:t>
            </a:r>
            <a:r>
              <a:rPr lang="zh-CN" altLang="en-US" sz="2400" dirty="0"/>
              <a:t>：指定如果游标从所请求的类型隐性转换为另一种类型，则给客户端发送警告消息；</a:t>
            </a:r>
          </a:p>
          <a:p>
            <a:r>
              <a:rPr lang="zh-CN" altLang="en-US" sz="2400" dirty="0"/>
              <a:t>（</a:t>
            </a:r>
            <a:r>
              <a:rPr lang="en-US" altLang="zh-CN" sz="2400" dirty="0"/>
              <a:t>7</a:t>
            </a:r>
            <a:r>
              <a:rPr lang="zh-CN" altLang="en-US" sz="2400" dirty="0"/>
              <a:t>）</a:t>
            </a:r>
            <a:r>
              <a:rPr lang="en-US" altLang="zh-CN" sz="2400" dirty="0"/>
              <a:t>select</a:t>
            </a:r>
            <a:r>
              <a:rPr lang="zh-CN" altLang="en-US" sz="2400" dirty="0"/>
              <a:t>语句：定义游标结果集的标准</a:t>
            </a:r>
            <a:r>
              <a:rPr lang="en-US" altLang="zh-CN" sz="2400" dirty="0"/>
              <a:t>select</a:t>
            </a:r>
            <a:r>
              <a:rPr lang="zh-CN" altLang="en-US" sz="2400" dirty="0"/>
              <a:t>语句，其中不允许使用</a:t>
            </a:r>
            <a:r>
              <a:rPr lang="en-US" altLang="zh-CN" sz="2400" dirty="0"/>
              <a:t>compute</a:t>
            </a:r>
            <a:r>
              <a:rPr lang="zh-CN" altLang="en-US" sz="2400" dirty="0"/>
              <a:t>、</a:t>
            </a:r>
            <a:r>
              <a:rPr lang="en-US" altLang="zh-CN" sz="2400" dirty="0"/>
              <a:t>compute by</a:t>
            </a:r>
            <a:r>
              <a:rPr lang="zh-CN" altLang="en-US" sz="2400" dirty="0"/>
              <a:t>、</a:t>
            </a:r>
            <a:r>
              <a:rPr lang="en-US" altLang="zh-CN" sz="2400" dirty="0"/>
              <a:t>for browse</a:t>
            </a:r>
            <a:r>
              <a:rPr lang="zh-CN" altLang="en-US" sz="2400" dirty="0"/>
              <a:t>和</a:t>
            </a:r>
            <a:r>
              <a:rPr lang="en-US" altLang="zh-CN" sz="2400" dirty="0"/>
              <a:t>into</a:t>
            </a:r>
            <a:r>
              <a:rPr lang="zh-CN" altLang="en-US" sz="2400" dirty="0"/>
              <a:t>子句。</a:t>
            </a:r>
          </a:p>
          <a:p>
            <a:r>
              <a:rPr lang="zh-CN" altLang="en-US" sz="2400" dirty="0"/>
              <a:t>（</a:t>
            </a:r>
            <a:r>
              <a:rPr lang="en-US" altLang="zh-CN" sz="2400" dirty="0"/>
              <a:t>8</a:t>
            </a:r>
            <a:r>
              <a:rPr lang="zh-CN" altLang="en-US" sz="2400" dirty="0"/>
              <a:t>）</a:t>
            </a:r>
            <a:r>
              <a:rPr lang="en-US" altLang="zh-CN" sz="2400" dirty="0"/>
              <a:t>for update [of</a:t>
            </a:r>
            <a:r>
              <a:rPr lang="zh-CN" altLang="en-US" sz="2400" dirty="0"/>
              <a:t>列名</a:t>
            </a:r>
            <a:r>
              <a:rPr lang="en-US" altLang="zh-CN" sz="2400" dirty="0"/>
              <a:t>[,...n]]</a:t>
            </a:r>
            <a:r>
              <a:rPr lang="zh-CN" altLang="en-US" sz="2400" dirty="0"/>
              <a:t>：定义游标的可更新列名。其中，</a:t>
            </a:r>
            <a:r>
              <a:rPr lang="en-US" altLang="zh-CN" sz="2400" dirty="0"/>
              <a:t>of</a:t>
            </a:r>
            <a:r>
              <a:rPr lang="zh-CN" altLang="en-US" sz="2400" dirty="0"/>
              <a:t>列名</a:t>
            </a:r>
            <a:r>
              <a:rPr lang="en-US" altLang="zh-CN" sz="2400" dirty="0"/>
              <a:t>[,...n]</a:t>
            </a:r>
            <a:r>
              <a:rPr lang="zh-CN" altLang="en-US" sz="2400" dirty="0"/>
              <a:t>表示可更新的列名，省略</a:t>
            </a:r>
            <a:r>
              <a:rPr lang="en-US" altLang="zh-CN" sz="2400" dirty="0"/>
              <a:t>of</a:t>
            </a:r>
            <a:r>
              <a:rPr lang="zh-CN" altLang="en-US" sz="2400" dirty="0"/>
              <a:t>列名</a:t>
            </a:r>
            <a:r>
              <a:rPr lang="en-US" altLang="zh-CN" sz="2400" dirty="0"/>
              <a:t>[,...n]</a:t>
            </a:r>
            <a:r>
              <a:rPr lang="zh-CN" altLang="en-US" sz="2400" dirty="0"/>
              <a:t>时表示可更新所有列，除非指定了</a:t>
            </a:r>
            <a:r>
              <a:rPr lang="en-US" altLang="zh-CN" sz="2400" dirty="0"/>
              <a:t>read_only</a:t>
            </a:r>
            <a:r>
              <a:rPr lang="zh-CN" altLang="en-US" sz="2400" dirty="0"/>
              <a:t>选项。</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765300"/>
            <a:ext cx="10618470" cy="1938992"/>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16</a:t>
            </a:r>
            <a:r>
              <a:rPr lang="en-US" altLang="zh-CN" sz="2400" dirty="0"/>
              <a:t>】 </a:t>
            </a:r>
            <a:r>
              <a:rPr lang="zh-CN" altLang="en-US" sz="2400" dirty="0"/>
              <a:t>使用</a:t>
            </a:r>
            <a:r>
              <a:rPr lang="en-US" altLang="zh-CN" sz="2400" dirty="0"/>
              <a:t>ISO</a:t>
            </a:r>
            <a:r>
              <a:rPr lang="zh-CN" altLang="en-US" sz="2400" dirty="0"/>
              <a:t>标准方式声明一个只读游标，结果集为“学生”表中的所有男同学。</a:t>
            </a:r>
          </a:p>
          <a:p>
            <a:r>
              <a:rPr lang="en-US" altLang="zh-CN" sz="2400" dirty="0"/>
              <a:t>use jxgl</a:t>
            </a:r>
          </a:p>
          <a:p>
            <a:r>
              <a:rPr lang="en-US" altLang="zh-CN" sz="2400" dirty="0"/>
              <a:t>  declare boy insensitive cursor    /*insensitive</a:t>
            </a:r>
            <a:r>
              <a:rPr lang="zh-CN" altLang="en-US" sz="2400" dirty="0"/>
              <a:t>隐含只读游标*</a:t>
            </a:r>
            <a:r>
              <a:rPr lang="en-US" altLang="zh-CN" sz="2400" dirty="0"/>
              <a:t>/</a:t>
            </a:r>
          </a:p>
          <a:p>
            <a:r>
              <a:rPr lang="en-US" altLang="zh-CN" sz="2400" dirty="0"/>
              <a:t>   for select * from </a:t>
            </a:r>
            <a:r>
              <a:rPr lang="zh-CN" altLang="en-US" sz="2400" dirty="0"/>
              <a:t>学生 </a:t>
            </a:r>
            <a:r>
              <a:rPr lang="en-US" altLang="zh-CN" sz="2400" dirty="0"/>
              <a:t>where </a:t>
            </a:r>
            <a:r>
              <a:rPr lang="zh-CN" altLang="en-US" sz="2400" dirty="0"/>
              <a:t>性别</a:t>
            </a:r>
            <a:r>
              <a:rPr lang="en-US" altLang="zh-CN" sz="2400" dirty="0"/>
              <a:t>='</a:t>
            </a:r>
            <a:r>
              <a:rPr lang="zh-CN" altLang="en-US" sz="2400" dirty="0"/>
              <a:t>男</a:t>
            </a:r>
            <a:r>
              <a:rPr lang="en-US" altLang="zh-CN" sz="2400" dirty="0" smtClean="0"/>
              <a:t>'</a:t>
            </a:r>
            <a:endParaRPr lang="en-US" altLang="zh-CN"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1.</a:t>
            </a:r>
            <a:r>
              <a:rPr lang="zh-CN" altLang="en-US" sz="2400" b="1" dirty="0">
                <a:sym typeface="+mn-ea"/>
              </a:rPr>
              <a:t>声明游标</a:t>
            </a:r>
            <a:endParaRPr lang="zh-CN" altLang="en-US" sz="2400" b="1" dirty="0"/>
          </a:p>
        </p:txBody>
      </p:sp>
      <p:sp>
        <p:nvSpPr>
          <p:cNvPr id="12" name="TextBox 11"/>
          <p:cNvSpPr txBox="1"/>
          <p:nvPr/>
        </p:nvSpPr>
        <p:spPr>
          <a:xfrm>
            <a:off x="1044575" y="3822700"/>
            <a:ext cx="10618470" cy="2308324"/>
          </a:xfrm>
          <a:prstGeom prst="rect">
            <a:avLst/>
          </a:prstGeom>
          <a:noFill/>
          <a:ln>
            <a:solidFill>
              <a:schemeClr val="accent1"/>
            </a:solidFill>
          </a:ln>
        </p:spPr>
        <p:txBody>
          <a:bodyPr wrap="square" rtlCol="0">
            <a:spAutoFit/>
          </a:bodyPr>
          <a:lstStyle/>
          <a:p>
            <a:r>
              <a:rPr lang="en-US" altLang="zh-CN" sz="2400" dirty="0"/>
              <a:t>【</a:t>
            </a:r>
            <a:r>
              <a:rPr lang="zh-CN" altLang="en-US" sz="2400" dirty="0"/>
              <a:t>例</a:t>
            </a:r>
            <a:r>
              <a:rPr lang="en-US" altLang="zh-CN" sz="2400" dirty="0"/>
              <a:t>17】 </a:t>
            </a:r>
            <a:r>
              <a:rPr lang="zh-CN" altLang="en-US" sz="2400" dirty="0"/>
              <a:t>使用</a:t>
            </a:r>
            <a:r>
              <a:rPr lang="en-US" altLang="zh-CN" sz="2400" dirty="0"/>
              <a:t>T-SQL</a:t>
            </a:r>
            <a:r>
              <a:rPr lang="zh-CN" altLang="en-US" sz="2400" dirty="0"/>
              <a:t>扩展方式声明一个本地、只进、动态和只读游标，结果集为“学生”表中的所有女同学。</a:t>
            </a:r>
          </a:p>
          <a:p>
            <a:r>
              <a:rPr lang="en-US" altLang="zh-CN" sz="2400" dirty="0"/>
              <a:t>use </a:t>
            </a:r>
            <a:r>
              <a:rPr lang="en-US" altLang="zh-CN" sz="2400" dirty="0" err="1"/>
              <a:t>jxgl</a:t>
            </a:r>
            <a:endParaRPr lang="en-US" altLang="zh-CN" sz="2400" dirty="0"/>
          </a:p>
          <a:p>
            <a:r>
              <a:rPr lang="en-US" altLang="zh-CN" sz="2400" dirty="0"/>
              <a:t>declare girl cursor</a:t>
            </a:r>
          </a:p>
          <a:p>
            <a:r>
              <a:rPr lang="en-US" altLang="zh-CN" sz="2400" dirty="0"/>
              <a:t>  local </a:t>
            </a:r>
            <a:r>
              <a:rPr lang="en-US" altLang="zh-CN" sz="2400" dirty="0" err="1"/>
              <a:t>forward_only</a:t>
            </a:r>
            <a:r>
              <a:rPr lang="en-US" altLang="zh-CN" sz="2400" dirty="0"/>
              <a:t> </a:t>
            </a:r>
            <a:r>
              <a:rPr lang="en-US" altLang="zh-CN" sz="2400" dirty="0" err="1"/>
              <a:t>read_only</a:t>
            </a:r>
            <a:r>
              <a:rPr lang="en-US" altLang="zh-CN" sz="2400" dirty="0"/>
              <a:t> dynamic </a:t>
            </a:r>
          </a:p>
          <a:p>
            <a:r>
              <a:rPr lang="en-US" altLang="zh-CN" sz="2400" dirty="0"/>
              <a:t>   for select * from </a:t>
            </a:r>
            <a:r>
              <a:rPr lang="zh-CN" altLang="en-US" sz="2400" dirty="0"/>
              <a:t>学生 </a:t>
            </a:r>
            <a:r>
              <a:rPr lang="en-US" altLang="zh-CN" sz="2400" dirty="0"/>
              <a:t>where </a:t>
            </a:r>
            <a:r>
              <a:rPr lang="zh-CN" altLang="en-US" sz="2400" dirty="0"/>
              <a:t>性别</a:t>
            </a:r>
            <a:r>
              <a:rPr lang="en-US" altLang="zh-CN" sz="2400" dirty="0"/>
              <a:t>='</a:t>
            </a:r>
            <a:r>
              <a:rPr lang="zh-CN" altLang="en-US" sz="2400" dirty="0"/>
              <a:t>女</a:t>
            </a:r>
            <a:r>
              <a:rPr lang="en-US" altLang="zh-CN" sz="2400" dirty="0"/>
              <a:t>'</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1005403" cy="584775"/>
          </a:xfrm>
          <a:prstGeom prst="rect">
            <a:avLst/>
          </a:prstGeom>
          <a:noFill/>
        </p:spPr>
        <p:txBody>
          <a:bodyPr wrap="none" rtlCol="0">
            <a:spAutoFit/>
            <a:scene3d>
              <a:camera prst="orthographicFront"/>
              <a:lightRig rig="threePt" dir="t"/>
            </a:scene3d>
            <a:sp3d contourW="6350"/>
          </a:bodyPr>
          <a:lstStyle/>
          <a:p>
            <a:r>
              <a:rPr lang="zh-CN" altLang="en-US" sz="3200" b="1" dirty="0" smtClean="0">
                <a:solidFill>
                  <a:schemeClr val="accent1"/>
                </a:solidFill>
              </a:rPr>
              <a:t>视图</a:t>
            </a:r>
            <a:endParaRPr lang="zh-CN" altLang="en-US" sz="3200" b="1" dirty="0">
              <a:solidFill>
                <a:schemeClr val="accent1"/>
              </a:solidFill>
            </a:endParaRPr>
          </a:p>
        </p:txBody>
      </p:sp>
      <p:pic>
        <p:nvPicPr>
          <p:cNvPr id="16" name="图片占位符 15"/>
          <p:cNvPicPr>
            <a:picLocks noGrp="1" noChangeAspect="1"/>
          </p:cNvPicPr>
          <p:nvPr>
            <p:ph type="pic" sz="quarter" idx="10"/>
          </p:nvPr>
        </p:nvPicPr>
        <p:blipFill>
          <a:blip r:embed="rId3"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2.</a:t>
            </a:r>
            <a:r>
              <a:rPr lang="zh-CN" altLang="en-US" sz="2400" b="1" dirty="0">
                <a:sym typeface="+mn-ea"/>
              </a:rPr>
              <a:t>打开游标 </a:t>
            </a:r>
            <a:endParaRPr lang="zh-CN" altLang="en-US" sz="2400" b="1" dirty="0"/>
          </a:p>
        </p:txBody>
      </p:sp>
      <p:sp>
        <p:nvSpPr>
          <p:cNvPr id="14" name="TextBox 13"/>
          <p:cNvSpPr txBox="1"/>
          <p:nvPr/>
        </p:nvSpPr>
        <p:spPr>
          <a:xfrm>
            <a:off x="1044575" y="1689100"/>
            <a:ext cx="10618470" cy="4524315"/>
          </a:xfrm>
          <a:prstGeom prst="rect">
            <a:avLst/>
          </a:prstGeom>
          <a:noFill/>
          <a:ln>
            <a:solidFill>
              <a:schemeClr val="accent1"/>
            </a:solidFill>
          </a:ln>
        </p:spPr>
        <p:txBody>
          <a:bodyPr wrap="square" rtlCol="0">
            <a:spAutoFit/>
          </a:bodyPr>
          <a:lstStyle/>
          <a:p>
            <a:r>
              <a:rPr lang="zh-CN" altLang="nl-NL" sz="2400" dirty="0"/>
              <a:t>格式：</a:t>
            </a:r>
            <a:r>
              <a:rPr lang="nl-NL" altLang="zh-CN" sz="2400" dirty="0"/>
              <a:t>open {{[global]</a:t>
            </a:r>
            <a:r>
              <a:rPr lang="zh-CN" altLang="nl-NL" sz="2400" dirty="0"/>
              <a:t>游标名称</a:t>
            </a:r>
            <a:r>
              <a:rPr lang="nl-NL" altLang="zh-CN" sz="2400" dirty="0"/>
              <a:t>}|</a:t>
            </a:r>
            <a:r>
              <a:rPr lang="zh-CN" altLang="nl-NL" sz="2400" dirty="0"/>
              <a:t>游标变量的名称</a:t>
            </a:r>
            <a:r>
              <a:rPr lang="nl-NL" altLang="zh-CN" sz="2400" dirty="0"/>
              <a:t>}</a:t>
            </a:r>
          </a:p>
          <a:p>
            <a:r>
              <a:rPr lang="zh-CN" altLang="nl-NL" sz="2400" dirty="0"/>
              <a:t>功能：打开已经声明的游标。</a:t>
            </a:r>
          </a:p>
          <a:p>
            <a:r>
              <a:rPr lang="zh-CN" altLang="nl-NL" sz="2400" dirty="0"/>
              <a:t>说明：</a:t>
            </a:r>
          </a:p>
          <a:p>
            <a:r>
              <a:rPr lang="zh-CN" altLang="nl-NL" sz="2400" dirty="0"/>
              <a:t>（</a:t>
            </a:r>
            <a:r>
              <a:rPr lang="nl-NL" altLang="zh-CN" sz="2400" dirty="0"/>
              <a:t>1</a:t>
            </a:r>
            <a:r>
              <a:rPr lang="zh-CN" altLang="nl-NL" sz="2400" dirty="0"/>
              <a:t>）</a:t>
            </a:r>
            <a:r>
              <a:rPr lang="nl-NL" altLang="zh-CN" sz="2400" dirty="0"/>
              <a:t>global</a:t>
            </a:r>
            <a:r>
              <a:rPr lang="zh-CN" altLang="nl-NL" sz="2400" dirty="0"/>
              <a:t>：表示存在同名全局游标和局部游标时，指定</a:t>
            </a:r>
            <a:r>
              <a:rPr lang="nl-NL" altLang="zh-CN" sz="2400" dirty="0"/>
              <a:t>global</a:t>
            </a:r>
            <a:r>
              <a:rPr lang="zh-CN" altLang="nl-NL" sz="2400" dirty="0"/>
              <a:t>，则游标是全局游标，否则是局部游标；</a:t>
            </a:r>
          </a:p>
          <a:p>
            <a:r>
              <a:rPr lang="zh-CN" altLang="nl-NL" sz="2400" dirty="0"/>
              <a:t>（</a:t>
            </a:r>
            <a:r>
              <a:rPr lang="nl-NL" altLang="zh-CN" sz="2400" dirty="0"/>
              <a:t>2</a:t>
            </a:r>
            <a:r>
              <a:rPr lang="zh-CN" altLang="nl-NL" sz="2400" dirty="0"/>
              <a:t>）打开一个不存在的游标或者打开一个已经打开的游标，均会提出出错；</a:t>
            </a:r>
          </a:p>
          <a:p>
            <a:r>
              <a:rPr lang="zh-CN" altLang="nl-NL" sz="2400" dirty="0"/>
              <a:t>（</a:t>
            </a:r>
            <a:r>
              <a:rPr lang="nl-NL" altLang="zh-CN" sz="2400" dirty="0"/>
              <a:t>3</a:t>
            </a:r>
            <a:r>
              <a:rPr lang="zh-CN" altLang="nl-NL" sz="2400" dirty="0"/>
              <a:t>）游标打开后，可以使用全局变量</a:t>
            </a:r>
            <a:r>
              <a:rPr lang="nl-NL" altLang="zh-CN" sz="2400" dirty="0"/>
              <a:t>@@cursor_rows</a:t>
            </a:r>
            <a:r>
              <a:rPr lang="zh-CN" altLang="nl-NL" sz="2400" dirty="0"/>
              <a:t>来返回游标中数据行的数量，该变量取值如下：</a:t>
            </a:r>
          </a:p>
          <a:p>
            <a:r>
              <a:rPr lang="nl-NL" altLang="zh-CN" sz="2400" dirty="0"/>
              <a:t>1</a:t>
            </a:r>
            <a:r>
              <a:rPr lang="zh-CN" altLang="nl-NL" sz="2400" dirty="0"/>
              <a:t>）</a:t>
            </a:r>
            <a:r>
              <a:rPr lang="nl-NL" altLang="zh-CN" sz="2400" dirty="0"/>
              <a:t>-m</a:t>
            </a:r>
            <a:r>
              <a:rPr lang="zh-CN" altLang="nl-NL" sz="2400" dirty="0"/>
              <a:t>：表示游标异步构造，其绝对值表示目前已读取的行数；</a:t>
            </a:r>
          </a:p>
          <a:p>
            <a:r>
              <a:rPr lang="nl-NL" altLang="zh-CN" sz="2400" dirty="0"/>
              <a:t>2</a:t>
            </a:r>
            <a:r>
              <a:rPr lang="zh-CN" altLang="nl-NL" sz="2400" dirty="0"/>
              <a:t>）</a:t>
            </a:r>
            <a:r>
              <a:rPr lang="nl-NL" altLang="zh-CN" sz="2400" dirty="0"/>
              <a:t>-1</a:t>
            </a:r>
            <a:r>
              <a:rPr lang="zh-CN" altLang="nl-NL" sz="2400" dirty="0"/>
              <a:t>：表示游标为动态游标；</a:t>
            </a:r>
          </a:p>
          <a:p>
            <a:r>
              <a:rPr lang="nl-NL" altLang="zh-CN" sz="2400" dirty="0"/>
              <a:t>3</a:t>
            </a:r>
            <a:r>
              <a:rPr lang="zh-CN" altLang="nl-NL" sz="2400" dirty="0"/>
              <a:t>）</a:t>
            </a:r>
            <a:r>
              <a:rPr lang="nl-NL" altLang="zh-CN" sz="2400" dirty="0"/>
              <a:t>0</a:t>
            </a:r>
            <a:r>
              <a:rPr lang="zh-CN" altLang="nl-NL" sz="2400" dirty="0"/>
              <a:t>：表示没有游标打开；</a:t>
            </a:r>
          </a:p>
          <a:p>
            <a:r>
              <a:rPr lang="nl-NL" altLang="zh-CN" sz="2400" dirty="0"/>
              <a:t>4</a:t>
            </a:r>
            <a:r>
              <a:rPr lang="zh-CN" altLang="nl-NL" sz="2400" dirty="0"/>
              <a:t>）</a:t>
            </a:r>
            <a:r>
              <a:rPr lang="nl-NL" altLang="zh-CN" sz="2400" dirty="0"/>
              <a:t>n</a:t>
            </a:r>
            <a:r>
              <a:rPr lang="zh-CN" altLang="nl-NL" sz="2400" dirty="0"/>
              <a:t>：表示游标中含有</a:t>
            </a:r>
            <a:r>
              <a:rPr lang="nl-NL" altLang="zh-CN" sz="2400" dirty="0"/>
              <a:t>n</a:t>
            </a:r>
            <a:r>
              <a:rPr lang="zh-CN" altLang="nl-NL" sz="2400" dirty="0"/>
              <a:t>行数据。</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653720"/>
            <a:ext cx="10618470" cy="4524315"/>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18</a:t>
            </a:r>
            <a:r>
              <a:rPr lang="en-US" altLang="zh-CN" sz="2400" dirty="0"/>
              <a:t>】 </a:t>
            </a:r>
            <a:r>
              <a:rPr lang="zh-CN" altLang="en-US" sz="2400" dirty="0"/>
              <a:t>声明一个游标，结果集为“学生”表中的所有男同学，验证</a:t>
            </a:r>
            <a:r>
              <a:rPr lang="en-US" altLang="zh-CN" sz="2400" dirty="0"/>
              <a:t>@@</a:t>
            </a:r>
            <a:r>
              <a:rPr lang="en-US" altLang="zh-CN" sz="2400" dirty="0" err="1"/>
              <a:t>cursor_rows</a:t>
            </a:r>
            <a:r>
              <a:rPr lang="zh-CN" altLang="en-US" sz="2400" dirty="0"/>
              <a:t>全局变量在游标打开前后的状态值</a:t>
            </a:r>
            <a:r>
              <a:rPr lang="zh-CN" altLang="en-US" sz="2400" dirty="0" smtClean="0"/>
              <a:t>。</a:t>
            </a:r>
            <a:endParaRPr lang="en-US" altLang="zh-CN" sz="2400" dirty="0" smtClean="0"/>
          </a:p>
          <a:p>
            <a:r>
              <a:rPr lang="en-US" altLang="zh-CN" sz="2400" dirty="0"/>
              <a:t>use </a:t>
            </a:r>
            <a:r>
              <a:rPr lang="en-US" altLang="zh-CN" sz="2400" dirty="0" err="1"/>
              <a:t>jxgl</a:t>
            </a:r>
            <a:endParaRPr lang="en-US" altLang="zh-CN" sz="2400" dirty="0"/>
          </a:p>
          <a:p>
            <a:r>
              <a:rPr lang="en-US" altLang="zh-CN" sz="2400" dirty="0"/>
              <a:t>declare boy scroll cursor</a:t>
            </a:r>
          </a:p>
          <a:p>
            <a:r>
              <a:rPr lang="en-US" altLang="zh-CN" sz="2400" dirty="0"/>
              <a:t>   for select * from </a:t>
            </a:r>
            <a:r>
              <a:rPr lang="zh-CN" altLang="en-US" sz="2400" dirty="0"/>
              <a:t>学生 </a:t>
            </a:r>
            <a:r>
              <a:rPr lang="en-US" altLang="zh-CN" sz="2400" dirty="0"/>
              <a:t>where </a:t>
            </a:r>
            <a:r>
              <a:rPr lang="zh-CN" altLang="en-US" sz="2400" dirty="0"/>
              <a:t>性别</a:t>
            </a:r>
            <a:r>
              <a:rPr lang="en-US" altLang="zh-CN" sz="2400" dirty="0"/>
              <a:t>='</a:t>
            </a:r>
            <a:r>
              <a:rPr lang="zh-CN" altLang="en-US" sz="2400" dirty="0"/>
              <a:t>男</a:t>
            </a:r>
            <a:r>
              <a:rPr lang="en-US" altLang="zh-CN" sz="2400" dirty="0"/>
              <a:t>'</a:t>
            </a:r>
          </a:p>
          <a:p>
            <a:r>
              <a:rPr lang="en-US" altLang="zh-CN" sz="2400" dirty="0"/>
              <a:t>-- </a:t>
            </a:r>
            <a:r>
              <a:rPr lang="zh-CN" altLang="en-US" sz="2400" dirty="0"/>
              <a:t>没有打开游标时，</a:t>
            </a:r>
            <a:r>
              <a:rPr lang="en-US" altLang="zh-CN" sz="2400" dirty="0"/>
              <a:t>@@</a:t>
            </a:r>
            <a:r>
              <a:rPr lang="en-US" altLang="zh-CN" sz="2400" dirty="0" err="1"/>
              <a:t>cursor_rows</a:t>
            </a:r>
            <a:r>
              <a:rPr lang="zh-CN" altLang="en-US" sz="2400" dirty="0"/>
              <a:t>返回值为</a:t>
            </a:r>
            <a:r>
              <a:rPr lang="en-US" altLang="zh-CN" sz="2400" dirty="0"/>
              <a:t>0</a:t>
            </a:r>
          </a:p>
          <a:p>
            <a:r>
              <a:rPr lang="en-US" altLang="zh-CN" sz="2400" dirty="0"/>
              <a:t>if @@</a:t>
            </a:r>
            <a:r>
              <a:rPr lang="en-US" altLang="zh-CN" sz="2400" dirty="0" err="1"/>
              <a:t>cursor_rows</a:t>
            </a:r>
            <a:r>
              <a:rPr lang="en-US" altLang="zh-CN" sz="2400" dirty="0"/>
              <a:t> = 0</a:t>
            </a:r>
          </a:p>
          <a:p>
            <a:r>
              <a:rPr lang="en-US" altLang="zh-CN" sz="2400" dirty="0"/>
              <a:t>   print '</a:t>
            </a:r>
            <a:r>
              <a:rPr lang="zh-CN" altLang="en-US" sz="2400" dirty="0"/>
              <a:t>没有打开的游标</a:t>
            </a:r>
            <a:r>
              <a:rPr lang="en-US" altLang="zh-CN" sz="2400" dirty="0"/>
              <a:t>'</a:t>
            </a:r>
          </a:p>
          <a:p>
            <a:r>
              <a:rPr lang="en-US" altLang="zh-CN" sz="2400" dirty="0"/>
              <a:t>open boy</a:t>
            </a:r>
          </a:p>
          <a:p>
            <a:r>
              <a:rPr lang="en-US" altLang="zh-CN" sz="2400" dirty="0"/>
              <a:t>-- </a:t>
            </a:r>
            <a:r>
              <a:rPr lang="zh-CN" altLang="en-US" sz="2400" dirty="0"/>
              <a:t>打开游标后</a:t>
            </a:r>
            <a:r>
              <a:rPr lang="en-US" altLang="zh-CN" sz="2400" dirty="0"/>
              <a:t>,@@</a:t>
            </a:r>
            <a:r>
              <a:rPr lang="en-US" altLang="zh-CN" sz="2400" dirty="0" err="1"/>
              <a:t>cursor_rows</a:t>
            </a:r>
            <a:r>
              <a:rPr lang="zh-CN" altLang="en-US" sz="2400" dirty="0"/>
              <a:t>返回当前游标的总行数</a:t>
            </a:r>
          </a:p>
          <a:p>
            <a:r>
              <a:rPr lang="en-US" altLang="zh-CN" sz="2400" dirty="0"/>
              <a:t>if @@</a:t>
            </a:r>
            <a:r>
              <a:rPr lang="en-US" altLang="zh-CN" sz="2400" dirty="0" err="1"/>
              <a:t>cursor_rows</a:t>
            </a:r>
            <a:r>
              <a:rPr lang="en-US" altLang="zh-CN" sz="2400" dirty="0"/>
              <a:t> &gt; 0</a:t>
            </a:r>
          </a:p>
          <a:p>
            <a:r>
              <a:rPr lang="en-US" altLang="zh-CN" sz="2400" dirty="0"/>
              <a:t>   print @@</a:t>
            </a:r>
            <a:r>
              <a:rPr lang="en-US" altLang="zh-CN" sz="2400" dirty="0" err="1" smtClean="0"/>
              <a:t>cursor_rows</a:t>
            </a:r>
            <a:endParaRPr lang="en-US" altLang="zh-CN"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TextBox 10"/>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2.</a:t>
            </a:r>
            <a:r>
              <a:rPr lang="zh-CN" altLang="en-US" sz="2400" b="1" dirty="0">
                <a:sym typeface="+mn-ea"/>
              </a:rPr>
              <a:t>打开游标 </a:t>
            </a:r>
            <a:endParaRPr lang="zh-CN" altLang="en-US" sz="2400" b="1" dirty="0"/>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3.</a:t>
            </a:r>
            <a:r>
              <a:rPr lang="zh-CN" altLang="en-US" sz="2400" b="1" dirty="0">
                <a:sym typeface="+mn-ea"/>
              </a:rPr>
              <a:t>读取游标数</a:t>
            </a:r>
            <a:r>
              <a:rPr lang="zh-CN" altLang="en-US" sz="2400" b="1" dirty="0" smtClean="0">
                <a:sym typeface="+mn-ea"/>
              </a:rPr>
              <a:t>据</a:t>
            </a:r>
            <a:endParaRPr lang="zh-CN" altLang="en-US" sz="2400" b="1" dirty="0"/>
          </a:p>
        </p:txBody>
      </p:sp>
      <p:sp>
        <p:nvSpPr>
          <p:cNvPr id="14" name="TextBox 13"/>
          <p:cNvSpPr txBox="1"/>
          <p:nvPr/>
        </p:nvSpPr>
        <p:spPr>
          <a:xfrm>
            <a:off x="1044575" y="1689098"/>
            <a:ext cx="10618470" cy="4524315"/>
          </a:xfrm>
          <a:prstGeom prst="rect">
            <a:avLst/>
          </a:prstGeom>
          <a:noFill/>
          <a:ln>
            <a:solidFill>
              <a:schemeClr val="accent1"/>
            </a:solidFill>
          </a:ln>
        </p:spPr>
        <p:txBody>
          <a:bodyPr wrap="square" rtlCol="0">
            <a:spAutoFit/>
          </a:bodyPr>
          <a:lstStyle/>
          <a:p>
            <a:r>
              <a:rPr lang="zh-CN" altLang="en-US" sz="2400" dirty="0"/>
              <a:t>格式：</a:t>
            </a:r>
          </a:p>
          <a:p>
            <a:r>
              <a:rPr lang="en-US" altLang="zh-CN" sz="2400" dirty="0"/>
              <a:t>fetch [[</a:t>
            </a:r>
            <a:r>
              <a:rPr lang="en-US" altLang="zh-CN" sz="2400" dirty="0" err="1"/>
              <a:t>next|prior|first|last|absolute</a:t>
            </a:r>
            <a:r>
              <a:rPr lang="en-US" altLang="zh-CN" sz="2400" dirty="0"/>
              <a:t> {n|@</a:t>
            </a:r>
            <a:r>
              <a:rPr lang="en-US" altLang="zh-CN" sz="2400" dirty="0" err="1"/>
              <a:t>nvar</a:t>
            </a:r>
            <a:r>
              <a:rPr lang="en-US" altLang="zh-CN" sz="2400" dirty="0"/>
              <a:t> }|relative {n|@</a:t>
            </a:r>
            <a:r>
              <a:rPr lang="en-US" altLang="zh-CN" sz="2400" dirty="0" err="1"/>
              <a:t>nvar</a:t>
            </a:r>
            <a:r>
              <a:rPr lang="en-US" altLang="zh-CN" sz="2400" dirty="0"/>
              <a:t>}] </a:t>
            </a:r>
          </a:p>
          <a:p>
            <a:r>
              <a:rPr lang="en-US" altLang="zh-CN" sz="2400" dirty="0"/>
              <a:t>from] {{[global]</a:t>
            </a:r>
            <a:r>
              <a:rPr lang="zh-CN" altLang="en-US" sz="2400" dirty="0"/>
              <a:t>游标名称</a:t>
            </a:r>
            <a:r>
              <a:rPr lang="en-US" altLang="zh-CN" sz="2400" dirty="0"/>
              <a:t>}|@</a:t>
            </a:r>
            <a:r>
              <a:rPr lang="zh-CN" altLang="en-US" sz="2400" dirty="0"/>
              <a:t>游标变量名称</a:t>
            </a:r>
            <a:r>
              <a:rPr lang="en-US" altLang="zh-CN" sz="2400" dirty="0"/>
              <a:t>}</a:t>
            </a:r>
          </a:p>
          <a:p>
            <a:r>
              <a:rPr lang="en-US" altLang="zh-CN" sz="2400" dirty="0"/>
              <a:t>[into@</a:t>
            </a:r>
            <a:r>
              <a:rPr lang="zh-CN" altLang="en-US" sz="2400" dirty="0"/>
              <a:t>变量名</a:t>
            </a:r>
            <a:r>
              <a:rPr lang="en-US" altLang="zh-CN" sz="2400" dirty="0"/>
              <a:t>[,...n]]</a:t>
            </a:r>
          </a:p>
          <a:p>
            <a:r>
              <a:rPr lang="zh-CN" altLang="en-US" sz="2400" dirty="0"/>
              <a:t>功能：从打开的游标中提取数据。</a:t>
            </a:r>
          </a:p>
          <a:p>
            <a:r>
              <a:rPr lang="zh-CN" altLang="en-US" sz="2400" dirty="0"/>
              <a:t>说明：</a:t>
            </a:r>
          </a:p>
          <a:p>
            <a:r>
              <a:rPr lang="zh-CN" altLang="en-US" sz="2400" dirty="0"/>
              <a:t>（</a:t>
            </a:r>
            <a:r>
              <a:rPr lang="en-US" altLang="zh-CN" sz="2400" dirty="0"/>
              <a:t>1</a:t>
            </a:r>
            <a:r>
              <a:rPr lang="zh-CN" altLang="en-US" sz="2400" dirty="0"/>
              <a:t>）</a:t>
            </a:r>
            <a:r>
              <a:rPr lang="en-US" altLang="zh-CN" sz="2400" dirty="0" err="1"/>
              <a:t>next|prior|first|last|absolute</a:t>
            </a:r>
            <a:r>
              <a:rPr lang="en-US" altLang="zh-CN" sz="2400" dirty="0"/>
              <a:t> {n|@</a:t>
            </a:r>
            <a:r>
              <a:rPr lang="en-US" altLang="zh-CN" sz="2400" dirty="0" err="1"/>
              <a:t>nvar</a:t>
            </a:r>
            <a:r>
              <a:rPr lang="en-US" altLang="zh-CN" sz="2400" dirty="0"/>
              <a:t> }|relative {n|@</a:t>
            </a:r>
            <a:r>
              <a:rPr lang="en-US" altLang="zh-CN" sz="2400" dirty="0" err="1"/>
              <a:t>nvar</a:t>
            </a:r>
            <a:r>
              <a:rPr lang="en-US" altLang="zh-CN" sz="2400" dirty="0"/>
              <a:t>}</a:t>
            </a:r>
            <a:r>
              <a:rPr lang="zh-CN" altLang="en-US" sz="2400" dirty="0"/>
              <a:t>：从游标中提取下一行、上一行、第一行、最后一行、绝对第</a:t>
            </a:r>
            <a:r>
              <a:rPr lang="en-US" altLang="zh-CN" sz="2400" dirty="0"/>
              <a:t>n</a:t>
            </a:r>
            <a:r>
              <a:rPr lang="zh-CN" altLang="en-US" sz="2400" dirty="0"/>
              <a:t>行、相对第</a:t>
            </a:r>
            <a:r>
              <a:rPr lang="en-US" altLang="zh-CN" sz="2400" dirty="0"/>
              <a:t>n</a:t>
            </a:r>
            <a:r>
              <a:rPr lang="zh-CN" altLang="en-US" sz="2400" dirty="0"/>
              <a:t>行；</a:t>
            </a:r>
          </a:p>
          <a:p>
            <a:r>
              <a:rPr lang="zh-CN" altLang="en-US" sz="2400" dirty="0"/>
              <a:t>（</a:t>
            </a:r>
            <a:r>
              <a:rPr lang="en-US" altLang="zh-CN" sz="2400" dirty="0"/>
              <a:t>2</a:t>
            </a:r>
            <a:r>
              <a:rPr lang="zh-CN" altLang="en-US" sz="2400" dirty="0"/>
              <a:t>）</a:t>
            </a:r>
            <a:r>
              <a:rPr lang="en-US" altLang="zh-CN" sz="2400" dirty="0"/>
              <a:t>{[global]</a:t>
            </a:r>
            <a:r>
              <a:rPr lang="zh-CN" altLang="en-US" sz="2400" dirty="0"/>
              <a:t>游标名称</a:t>
            </a:r>
            <a:r>
              <a:rPr lang="en-US" altLang="zh-CN" sz="2400" dirty="0"/>
              <a:t>}|@</a:t>
            </a:r>
            <a:r>
              <a:rPr lang="zh-CN" altLang="en-US" sz="2400" dirty="0"/>
              <a:t>游标变量名称：引用的游标名称或游标变量名称。</a:t>
            </a:r>
            <a:r>
              <a:rPr lang="en-US" altLang="zh-CN" sz="2400" dirty="0"/>
              <a:t>global</a:t>
            </a:r>
            <a:r>
              <a:rPr lang="zh-CN" altLang="en-US" sz="2400" dirty="0"/>
              <a:t>指定游标名称为全局游标，省略时为局部游标</a:t>
            </a:r>
            <a:r>
              <a:rPr lang="zh-CN" altLang="en-US" sz="2400" dirty="0" smtClean="0"/>
              <a:t>；</a:t>
            </a:r>
            <a:endParaRPr lang="en-US" altLang="zh-CN" sz="2400" dirty="0" smtClean="0"/>
          </a:p>
          <a:p>
            <a:r>
              <a:rPr lang="zh-CN" altLang="en-US" sz="2400" dirty="0"/>
              <a:t>（</a:t>
            </a:r>
            <a:r>
              <a:rPr lang="en-US" altLang="zh-CN" sz="2400" dirty="0"/>
              <a:t>3</a:t>
            </a:r>
            <a:r>
              <a:rPr lang="zh-CN" altLang="en-US" sz="2400" dirty="0"/>
              <a:t>）</a:t>
            </a:r>
            <a:r>
              <a:rPr lang="en-US" altLang="zh-CN" sz="2400" dirty="0"/>
              <a:t>into @</a:t>
            </a:r>
            <a:r>
              <a:rPr lang="zh-CN" altLang="en-US" sz="2400" dirty="0"/>
              <a:t>变量名</a:t>
            </a:r>
            <a:r>
              <a:rPr lang="en-US" altLang="zh-CN" sz="2400" dirty="0"/>
              <a:t>[,...n]</a:t>
            </a:r>
            <a:r>
              <a:rPr lang="zh-CN" altLang="en-US" sz="2400" dirty="0"/>
              <a:t>：允许将提取的数据放到局部变量中，列表中的各个变量的顺序、数目、数据类型必须与结果列保持一致或匹</a:t>
            </a:r>
            <a:r>
              <a:rPr lang="zh-CN" altLang="en-US" sz="2400" dirty="0" smtClean="0"/>
              <a:t>配。</a:t>
            </a:r>
            <a:endParaRPr lang="zh-CN" altLang="en-US"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3.</a:t>
            </a:r>
            <a:r>
              <a:rPr lang="zh-CN" altLang="en-US" sz="2400" b="1" dirty="0">
                <a:sym typeface="+mn-ea"/>
              </a:rPr>
              <a:t>读取游标数</a:t>
            </a:r>
            <a:r>
              <a:rPr lang="zh-CN" altLang="en-US" sz="2400" b="1" dirty="0" smtClean="0">
                <a:sym typeface="+mn-ea"/>
              </a:rPr>
              <a:t>据</a:t>
            </a:r>
            <a:endParaRPr lang="zh-CN" altLang="en-US" sz="2400" b="1" dirty="0"/>
          </a:p>
        </p:txBody>
      </p:sp>
      <p:sp>
        <p:nvSpPr>
          <p:cNvPr id="14" name="TextBox 13"/>
          <p:cNvSpPr txBox="1"/>
          <p:nvPr/>
        </p:nvSpPr>
        <p:spPr>
          <a:xfrm>
            <a:off x="1044575" y="1689098"/>
            <a:ext cx="10618470" cy="5262979"/>
          </a:xfrm>
          <a:prstGeom prst="rect">
            <a:avLst/>
          </a:prstGeom>
          <a:noFill/>
          <a:ln>
            <a:solidFill>
              <a:schemeClr val="accent1"/>
            </a:solidFill>
          </a:ln>
        </p:spPr>
        <p:txBody>
          <a:bodyPr wrap="square" rtlCol="0">
            <a:spAutoFit/>
          </a:bodyPr>
          <a:lstStyle/>
          <a:p>
            <a:r>
              <a:rPr lang="zh-CN" altLang="en-US" sz="2400" dirty="0"/>
              <a:t>格式</a:t>
            </a:r>
            <a:r>
              <a:rPr lang="zh-CN" altLang="en-US" sz="2400" dirty="0" smtClean="0"/>
              <a:t>：</a:t>
            </a:r>
            <a:endParaRPr lang="zh-CN" altLang="en-US" sz="2400" dirty="0"/>
          </a:p>
          <a:p>
            <a:r>
              <a:rPr lang="en-US" altLang="zh-CN" sz="2400" dirty="0"/>
              <a:t>fetch [[</a:t>
            </a:r>
            <a:r>
              <a:rPr lang="en-US" altLang="zh-CN" sz="2400" dirty="0" err="1"/>
              <a:t>next|prior|first|last|absolute</a:t>
            </a:r>
            <a:r>
              <a:rPr lang="en-US" altLang="zh-CN" sz="2400" dirty="0"/>
              <a:t> {n|@</a:t>
            </a:r>
            <a:r>
              <a:rPr lang="en-US" altLang="zh-CN" sz="2400" dirty="0" err="1"/>
              <a:t>nvar</a:t>
            </a:r>
            <a:r>
              <a:rPr lang="en-US" altLang="zh-CN" sz="2400" dirty="0"/>
              <a:t> }|relative {n|@</a:t>
            </a:r>
            <a:r>
              <a:rPr lang="en-US" altLang="zh-CN" sz="2400" dirty="0" err="1"/>
              <a:t>nvar</a:t>
            </a:r>
            <a:r>
              <a:rPr lang="en-US" altLang="zh-CN" sz="2400" dirty="0"/>
              <a:t>}] </a:t>
            </a:r>
          </a:p>
          <a:p>
            <a:r>
              <a:rPr lang="en-US" altLang="zh-CN" sz="2400" dirty="0"/>
              <a:t>from] {{[global]</a:t>
            </a:r>
            <a:r>
              <a:rPr lang="zh-CN" altLang="en-US" sz="2400" dirty="0"/>
              <a:t>游标名称</a:t>
            </a:r>
            <a:r>
              <a:rPr lang="en-US" altLang="zh-CN" sz="2400" dirty="0"/>
              <a:t>}|@</a:t>
            </a:r>
            <a:r>
              <a:rPr lang="zh-CN" altLang="en-US" sz="2400" dirty="0"/>
              <a:t>游标变量名称</a:t>
            </a:r>
            <a:r>
              <a:rPr lang="en-US" altLang="zh-CN" sz="2400" dirty="0"/>
              <a:t>}</a:t>
            </a:r>
          </a:p>
          <a:p>
            <a:r>
              <a:rPr lang="en-US" altLang="zh-CN" sz="2400" dirty="0"/>
              <a:t>[into@</a:t>
            </a:r>
            <a:r>
              <a:rPr lang="zh-CN" altLang="en-US" sz="2400" dirty="0"/>
              <a:t>变量名</a:t>
            </a:r>
            <a:r>
              <a:rPr lang="en-US" altLang="zh-CN" sz="2400" dirty="0"/>
              <a:t>[,...n]]</a:t>
            </a:r>
          </a:p>
          <a:p>
            <a:r>
              <a:rPr lang="zh-CN" altLang="en-US" sz="2400" dirty="0"/>
              <a:t>功能：从打开的游标中提取数据。</a:t>
            </a:r>
          </a:p>
          <a:p>
            <a:r>
              <a:rPr lang="zh-CN" altLang="zh-CN" sz="2400" dirty="0" smtClean="0"/>
              <a:t>注</a:t>
            </a:r>
            <a:r>
              <a:rPr lang="zh-CN" altLang="zh-CN" sz="2400" dirty="0"/>
              <a:t>意：</a:t>
            </a:r>
          </a:p>
          <a:p>
            <a:r>
              <a:rPr lang="zh-CN" altLang="zh-CN" sz="2400" dirty="0"/>
              <a:t>①首次提取时，</a:t>
            </a:r>
            <a:r>
              <a:rPr lang="en-US" altLang="zh-CN" sz="2400" dirty="0"/>
              <a:t>fetch next</a:t>
            </a:r>
            <a:r>
              <a:rPr lang="zh-CN" altLang="zh-CN" sz="2400" dirty="0"/>
              <a:t>返回第一行，</a:t>
            </a:r>
            <a:r>
              <a:rPr lang="en-US" altLang="zh-CN" sz="2400" dirty="0"/>
              <a:t>fetch prior</a:t>
            </a:r>
            <a:r>
              <a:rPr lang="zh-CN" altLang="zh-CN" sz="2400" dirty="0"/>
              <a:t>则没有返回行且游标置于第一行之前。</a:t>
            </a:r>
          </a:p>
          <a:p>
            <a:r>
              <a:rPr lang="zh-CN" altLang="zh-CN" sz="2400" dirty="0"/>
              <a:t>②</a:t>
            </a:r>
            <a:r>
              <a:rPr lang="en-US" altLang="zh-CN" sz="2400" dirty="0"/>
              <a:t>n|@nvar</a:t>
            </a:r>
            <a:r>
              <a:rPr lang="zh-CN" altLang="zh-CN" sz="2400" dirty="0"/>
              <a:t>可取值</a:t>
            </a:r>
            <a:r>
              <a:rPr lang="en-US" altLang="zh-CN" sz="2400" dirty="0"/>
              <a:t>smallint</a:t>
            </a:r>
            <a:r>
              <a:rPr lang="zh-CN" altLang="zh-CN" sz="2400" dirty="0"/>
              <a:t>、</a:t>
            </a:r>
            <a:r>
              <a:rPr lang="en-US" altLang="zh-CN" sz="2400" dirty="0"/>
              <a:t>tinyint</a:t>
            </a:r>
            <a:r>
              <a:rPr lang="zh-CN" altLang="zh-CN" sz="2400" dirty="0"/>
              <a:t>或</a:t>
            </a:r>
            <a:r>
              <a:rPr lang="en-US" altLang="zh-CN" sz="2400" dirty="0"/>
              <a:t>int</a:t>
            </a:r>
            <a:r>
              <a:rPr lang="zh-CN" altLang="zh-CN" sz="2400" dirty="0"/>
              <a:t>类型数据，若取值为正数时，表示从开头算起的第</a:t>
            </a:r>
            <a:r>
              <a:rPr lang="en-US" altLang="zh-CN" sz="2400" dirty="0"/>
              <a:t>n</a:t>
            </a:r>
            <a:r>
              <a:rPr lang="zh-CN" altLang="zh-CN" sz="2400" dirty="0"/>
              <a:t>行；若取值为负数时，表示从结尾算起的第</a:t>
            </a:r>
            <a:r>
              <a:rPr lang="en-US" altLang="zh-CN" sz="2400" dirty="0"/>
              <a:t>n</a:t>
            </a:r>
            <a:r>
              <a:rPr lang="zh-CN" altLang="zh-CN" sz="2400" dirty="0"/>
              <a:t>行，若取值为</a:t>
            </a:r>
            <a:r>
              <a:rPr lang="en-US" altLang="zh-CN" sz="2400" dirty="0"/>
              <a:t>0</a:t>
            </a:r>
            <a:r>
              <a:rPr lang="zh-CN" altLang="zh-CN" sz="2400" dirty="0"/>
              <a:t>时，</a:t>
            </a:r>
            <a:r>
              <a:rPr lang="en-US" altLang="zh-CN" sz="2400" dirty="0"/>
              <a:t>absolute</a:t>
            </a:r>
            <a:r>
              <a:rPr lang="zh-CN" altLang="zh-CN" sz="2400" dirty="0"/>
              <a:t>不返回行，</a:t>
            </a:r>
            <a:r>
              <a:rPr lang="en-US" altLang="zh-CN" sz="2400" dirty="0"/>
              <a:t>relative</a:t>
            </a:r>
            <a:r>
              <a:rPr lang="zh-CN" altLang="zh-CN" sz="2400" dirty="0"/>
              <a:t>返回当前行，首次提取时，</a:t>
            </a:r>
            <a:r>
              <a:rPr lang="en-US" altLang="zh-CN" sz="2400" dirty="0"/>
              <a:t>relative</a:t>
            </a:r>
            <a:r>
              <a:rPr lang="zh-CN" altLang="zh-CN" sz="2400" dirty="0"/>
              <a:t>取值为负数或</a:t>
            </a:r>
            <a:r>
              <a:rPr lang="en-US" altLang="zh-CN" sz="2400" dirty="0"/>
              <a:t>0</a:t>
            </a:r>
            <a:r>
              <a:rPr lang="zh-CN" altLang="zh-CN" sz="2400" dirty="0"/>
              <a:t>时，则不返回行。</a:t>
            </a:r>
          </a:p>
          <a:p>
            <a:r>
              <a:rPr lang="zh-CN" altLang="zh-CN" sz="2400" dirty="0"/>
              <a:t>③可用</a:t>
            </a:r>
            <a:r>
              <a:rPr lang="en-US" altLang="zh-CN" sz="2400" dirty="0"/>
              <a:t>@@fetch_status</a:t>
            </a:r>
            <a:r>
              <a:rPr lang="zh-CN" altLang="zh-CN" sz="2400" dirty="0"/>
              <a:t>来检测</a:t>
            </a:r>
            <a:r>
              <a:rPr lang="en-US" altLang="zh-CN" sz="2400" dirty="0"/>
              <a:t>fetch</a:t>
            </a:r>
            <a:r>
              <a:rPr lang="zh-CN" altLang="zh-CN" sz="2400" dirty="0"/>
              <a:t>语句的执行状态，取值为</a:t>
            </a:r>
            <a:r>
              <a:rPr lang="en-US" altLang="zh-CN" sz="2400" dirty="0"/>
              <a:t>0</a:t>
            </a:r>
            <a:r>
              <a:rPr lang="zh-CN" altLang="zh-CN" sz="2400" dirty="0"/>
              <a:t>、</a:t>
            </a:r>
            <a:r>
              <a:rPr lang="en-US" altLang="zh-CN" sz="2400" dirty="0"/>
              <a:t>−1</a:t>
            </a:r>
            <a:r>
              <a:rPr lang="zh-CN" altLang="zh-CN" sz="2400" dirty="0"/>
              <a:t>和</a:t>
            </a:r>
            <a:r>
              <a:rPr lang="en-US" altLang="zh-CN" sz="2400" dirty="0"/>
              <a:t>-2</a:t>
            </a:r>
            <a:r>
              <a:rPr lang="zh-CN" altLang="zh-CN" sz="2400" dirty="0"/>
              <a:t>，分别表示成功、失败（行不在结果集中）和被提取行不存在（已删除）。</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3.</a:t>
            </a:r>
            <a:r>
              <a:rPr lang="zh-CN" altLang="en-US" sz="2400" b="1" dirty="0">
                <a:sym typeface="+mn-ea"/>
              </a:rPr>
              <a:t>读取游标数</a:t>
            </a:r>
            <a:r>
              <a:rPr lang="zh-CN" altLang="en-US" sz="2400" b="1" dirty="0" smtClean="0">
                <a:sym typeface="+mn-ea"/>
              </a:rPr>
              <a:t>据</a:t>
            </a:r>
            <a:endParaRPr lang="zh-CN" altLang="en-US" sz="2400" b="1" dirty="0"/>
          </a:p>
        </p:txBody>
      </p:sp>
      <p:sp>
        <p:nvSpPr>
          <p:cNvPr id="14" name="TextBox 13"/>
          <p:cNvSpPr txBox="1"/>
          <p:nvPr/>
        </p:nvSpPr>
        <p:spPr>
          <a:xfrm>
            <a:off x="1044575" y="1708148"/>
            <a:ext cx="10618470" cy="5262979"/>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19</a:t>
            </a:r>
            <a:r>
              <a:rPr lang="en-US" altLang="zh-CN" sz="2400" dirty="0"/>
              <a:t>】 </a:t>
            </a:r>
            <a:r>
              <a:rPr lang="zh-CN" altLang="en-US" sz="2400" dirty="0"/>
              <a:t>创建一游标显示</a:t>
            </a:r>
            <a:r>
              <a:rPr lang="en-US" altLang="zh-CN" sz="2400" dirty="0"/>
              <a:t>190101</a:t>
            </a:r>
            <a:r>
              <a:rPr lang="zh-CN" altLang="en-US" sz="2400" dirty="0"/>
              <a:t>班的所有成绩及格的同学记录，并通过使用全局变量</a:t>
            </a:r>
            <a:r>
              <a:rPr lang="en-US" altLang="zh-CN" sz="2400" dirty="0"/>
              <a:t>@@</a:t>
            </a:r>
            <a:r>
              <a:rPr lang="en-US" altLang="zh-CN" sz="2400" dirty="0" err="1"/>
              <a:t>fetch_status</a:t>
            </a:r>
            <a:r>
              <a:rPr lang="zh-CN" altLang="en-US" sz="2400" dirty="0"/>
              <a:t>输出游标中的所有记录</a:t>
            </a:r>
            <a:r>
              <a:rPr lang="zh-CN" altLang="en-US" sz="2400" dirty="0" smtClean="0"/>
              <a:t>。</a:t>
            </a:r>
            <a:endParaRPr lang="en-US" altLang="zh-CN" sz="2400" dirty="0" smtClean="0"/>
          </a:p>
          <a:p>
            <a:r>
              <a:rPr lang="en-US" altLang="zh-CN" sz="2400" dirty="0"/>
              <a:t>use </a:t>
            </a:r>
            <a:r>
              <a:rPr lang="en-US" altLang="zh-CN" sz="2400" dirty="0" err="1" smtClean="0"/>
              <a:t>jxgl</a:t>
            </a:r>
            <a:endParaRPr lang="en-US" altLang="zh-CN" sz="2400" dirty="0" smtClean="0"/>
          </a:p>
          <a:p>
            <a:r>
              <a:rPr lang="en-US" altLang="zh-CN" sz="2400" dirty="0"/>
              <a:t>--</a:t>
            </a:r>
            <a:r>
              <a:rPr lang="zh-CN" altLang="zh-CN" sz="2400" dirty="0"/>
              <a:t>声明游标</a:t>
            </a:r>
            <a:endParaRPr lang="en-US" altLang="zh-CN" sz="2400" dirty="0"/>
          </a:p>
          <a:p>
            <a:r>
              <a:rPr lang="en-US" altLang="zh-CN" sz="2400" dirty="0"/>
              <a:t>declare </a:t>
            </a:r>
            <a:r>
              <a:rPr lang="en-US" altLang="zh-CN" sz="2400" dirty="0" err="1"/>
              <a:t>pass_score</a:t>
            </a:r>
            <a:r>
              <a:rPr lang="en-US" altLang="zh-CN" sz="2400" dirty="0"/>
              <a:t> scroll cursor</a:t>
            </a:r>
          </a:p>
          <a:p>
            <a:r>
              <a:rPr lang="en-US" altLang="zh-CN" sz="2400" dirty="0"/>
              <a:t>   for </a:t>
            </a:r>
            <a:r>
              <a:rPr lang="en-US" altLang="zh-CN" sz="2400" dirty="0" smtClean="0"/>
              <a:t>   </a:t>
            </a:r>
            <a:r>
              <a:rPr lang="en-US" altLang="zh-CN" sz="2400" dirty="0"/>
              <a:t>select * from </a:t>
            </a:r>
            <a:r>
              <a:rPr lang="zh-CN" altLang="en-US" sz="2400" dirty="0"/>
              <a:t>选修 </a:t>
            </a:r>
            <a:r>
              <a:rPr lang="en-US" altLang="zh-CN" sz="2400" dirty="0"/>
              <a:t>where left(</a:t>
            </a:r>
            <a:r>
              <a:rPr lang="zh-CN" altLang="en-US" sz="2400" dirty="0"/>
              <a:t>学号</a:t>
            </a:r>
            <a:r>
              <a:rPr lang="en-US" altLang="zh-CN" sz="2400" dirty="0"/>
              <a:t>,6)='190101' and </a:t>
            </a:r>
            <a:r>
              <a:rPr lang="zh-CN" altLang="en-US" sz="2400" dirty="0"/>
              <a:t>成绩</a:t>
            </a:r>
            <a:r>
              <a:rPr lang="en-US" altLang="zh-CN" sz="2400" dirty="0"/>
              <a:t>&gt;=60 order by </a:t>
            </a:r>
            <a:r>
              <a:rPr lang="zh-CN" altLang="en-US" sz="2400" dirty="0"/>
              <a:t>学号</a:t>
            </a:r>
          </a:p>
          <a:p>
            <a:r>
              <a:rPr lang="en-US" altLang="zh-CN" sz="2400" dirty="0"/>
              <a:t>open </a:t>
            </a:r>
            <a:r>
              <a:rPr lang="en-US" altLang="zh-CN" sz="2400" dirty="0" err="1"/>
              <a:t>pass_score</a:t>
            </a:r>
            <a:r>
              <a:rPr lang="en-US" altLang="zh-CN" sz="2400" dirty="0"/>
              <a:t>			</a:t>
            </a:r>
            <a:r>
              <a:rPr lang="en-US" altLang="zh-CN" sz="2400" dirty="0" smtClean="0"/>
              <a:t>--</a:t>
            </a:r>
            <a:r>
              <a:rPr lang="zh-CN" altLang="en-US" sz="2400" dirty="0"/>
              <a:t>打开游标</a:t>
            </a:r>
          </a:p>
          <a:p>
            <a:r>
              <a:rPr lang="en-US" altLang="zh-CN" sz="2400" dirty="0"/>
              <a:t>fetch next from </a:t>
            </a:r>
            <a:r>
              <a:rPr lang="en-US" altLang="zh-CN" sz="2400" dirty="0" err="1"/>
              <a:t>pass_score</a:t>
            </a:r>
            <a:r>
              <a:rPr lang="en-US" altLang="zh-CN" sz="2400" dirty="0"/>
              <a:t>	</a:t>
            </a:r>
            <a:r>
              <a:rPr lang="en-US" altLang="zh-CN" sz="2400" dirty="0" smtClean="0"/>
              <a:t>--</a:t>
            </a:r>
            <a:r>
              <a:rPr lang="zh-CN" altLang="en-US" sz="2400" dirty="0"/>
              <a:t>读取游标</a:t>
            </a:r>
          </a:p>
          <a:p>
            <a:r>
              <a:rPr lang="en-US" altLang="zh-CN" sz="2400" dirty="0"/>
              <a:t>--</a:t>
            </a:r>
            <a:r>
              <a:rPr lang="zh-CN" altLang="en-US" sz="2400" dirty="0"/>
              <a:t>循环读取</a:t>
            </a:r>
            <a:r>
              <a:rPr lang="zh-CN" altLang="en-US" sz="2400" dirty="0" smtClean="0"/>
              <a:t>游标</a:t>
            </a:r>
            <a:endParaRPr lang="zh-CN" altLang="en-US" sz="2400" dirty="0"/>
          </a:p>
          <a:p>
            <a:r>
              <a:rPr lang="en-US" altLang="zh-CN" sz="2400" dirty="0"/>
              <a:t>while @@</a:t>
            </a:r>
            <a:r>
              <a:rPr lang="en-US" altLang="zh-CN" sz="2400" dirty="0" err="1" smtClean="0"/>
              <a:t>fetch_status</a:t>
            </a:r>
            <a:r>
              <a:rPr lang="en-US" altLang="zh-CN" sz="2400" dirty="0" smtClean="0"/>
              <a:t>=0</a:t>
            </a:r>
          </a:p>
          <a:p>
            <a:r>
              <a:rPr lang="en-US" altLang="zh-CN" sz="2400" dirty="0" smtClean="0"/>
              <a:t>begin</a:t>
            </a:r>
          </a:p>
          <a:p>
            <a:r>
              <a:rPr lang="en-US" altLang="zh-CN" sz="2400" dirty="0" smtClean="0"/>
              <a:t> </a:t>
            </a:r>
            <a:r>
              <a:rPr lang="en-US" altLang="zh-CN" sz="2400" dirty="0"/>
              <a:t>fetch next from </a:t>
            </a:r>
            <a:r>
              <a:rPr lang="en-US" altLang="zh-CN" sz="2400" dirty="0" err="1"/>
              <a:t>pass_score</a:t>
            </a:r>
            <a:endParaRPr lang="en-US" altLang="zh-CN" sz="2400" dirty="0"/>
          </a:p>
          <a:p>
            <a:r>
              <a:rPr lang="en-US" altLang="zh-CN" sz="2400" dirty="0" smtClean="0"/>
              <a:t>end</a:t>
            </a:r>
            <a:endParaRPr lang="en-US" altLang="zh-CN"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1026" name="图片 92" descr="未标题-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813" y="4090306"/>
            <a:ext cx="4068550" cy="236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4.</a:t>
            </a:r>
            <a:r>
              <a:rPr lang="zh-CN" altLang="en-US" sz="2400" b="1" dirty="0">
                <a:sym typeface="+mn-ea"/>
              </a:rPr>
              <a:t>关闭游标</a:t>
            </a:r>
            <a:endParaRPr lang="zh-CN" altLang="en-US" sz="2400" b="1" dirty="0"/>
          </a:p>
        </p:txBody>
      </p:sp>
      <p:sp>
        <p:nvSpPr>
          <p:cNvPr id="14" name="TextBox 13"/>
          <p:cNvSpPr txBox="1"/>
          <p:nvPr/>
        </p:nvSpPr>
        <p:spPr>
          <a:xfrm>
            <a:off x="1044575" y="1708150"/>
            <a:ext cx="10618470" cy="1938992"/>
          </a:xfrm>
          <a:prstGeom prst="rect">
            <a:avLst/>
          </a:prstGeom>
          <a:noFill/>
          <a:ln>
            <a:solidFill>
              <a:schemeClr val="accent1"/>
            </a:solidFill>
          </a:ln>
        </p:spPr>
        <p:txBody>
          <a:bodyPr wrap="square" rtlCol="0">
            <a:spAutoFit/>
          </a:bodyPr>
          <a:lstStyle/>
          <a:p>
            <a:r>
              <a:rPr lang="zh-CN" altLang="en-US" sz="2400" dirty="0"/>
              <a:t>格式：</a:t>
            </a:r>
            <a:r>
              <a:rPr lang="en-US" altLang="zh-CN" sz="2400" dirty="0"/>
              <a:t>close {{[global]</a:t>
            </a:r>
            <a:r>
              <a:rPr lang="zh-CN" altLang="en-US" sz="2400" dirty="0"/>
              <a:t>游标名称</a:t>
            </a:r>
            <a:r>
              <a:rPr lang="en-US" altLang="zh-CN" sz="2400" dirty="0"/>
              <a:t>}|@</a:t>
            </a:r>
            <a:r>
              <a:rPr lang="zh-CN" altLang="en-US" sz="2400" dirty="0"/>
              <a:t>游标变量名称</a:t>
            </a:r>
            <a:r>
              <a:rPr lang="en-US" altLang="zh-CN" sz="2400" dirty="0"/>
              <a:t>}</a:t>
            </a:r>
          </a:p>
          <a:p>
            <a:r>
              <a:rPr lang="zh-CN" altLang="en-US" sz="2400" dirty="0"/>
              <a:t>功能：关闭一个打开的游标，释放当前结果集，解除定位游标行上的游标锁定。</a:t>
            </a:r>
          </a:p>
          <a:p>
            <a:r>
              <a:rPr lang="zh-CN" altLang="en-US" sz="2400" dirty="0"/>
              <a:t>说明：</a:t>
            </a:r>
          </a:p>
          <a:p>
            <a:r>
              <a:rPr lang="zh-CN" altLang="en-US" sz="2400" dirty="0"/>
              <a:t>（</a:t>
            </a:r>
            <a:r>
              <a:rPr lang="en-US" altLang="zh-CN" sz="2400" dirty="0"/>
              <a:t>1</a:t>
            </a:r>
            <a:r>
              <a:rPr lang="zh-CN" altLang="en-US" sz="2400" dirty="0"/>
              <a:t>）关闭游标后，不允许提取定位和更新，除非重新打开游标；</a:t>
            </a:r>
          </a:p>
          <a:p>
            <a:r>
              <a:rPr lang="zh-CN" altLang="en-US" sz="2400" dirty="0"/>
              <a:t>（</a:t>
            </a:r>
            <a:r>
              <a:rPr lang="en-US" altLang="zh-CN" sz="2400" dirty="0"/>
              <a:t>2</a:t>
            </a:r>
            <a:r>
              <a:rPr lang="zh-CN" altLang="en-US" sz="2400" dirty="0"/>
              <a:t>）关闭游标后并不意味着释放资源，因而不能创建同名游标。</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smtClean="0">
                <a:sym typeface="+mn-ea"/>
              </a:rPr>
              <a:t>4.</a:t>
            </a:r>
            <a:r>
              <a:rPr lang="zh-CN" altLang="en-US" sz="2400" b="1" dirty="0" smtClean="0">
                <a:sym typeface="+mn-ea"/>
              </a:rPr>
              <a:t>关闭游标</a:t>
            </a:r>
            <a:endParaRPr lang="zh-CN" altLang="en-US" sz="2400" b="1" dirty="0"/>
          </a:p>
        </p:txBody>
      </p:sp>
      <p:sp>
        <p:nvSpPr>
          <p:cNvPr id="14" name="TextBox 13"/>
          <p:cNvSpPr txBox="1"/>
          <p:nvPr/>
        </p:nvSpPr>
        <p:spPr>
          <a:xfrm>
            <a:off x="1044575" y="1708150"/>
            <a:ext cx="10618470" cy="3416320"/>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20】】 </a:t>
            </a:r>
            <a:r>
              <a:rPr lang="zh-CN" altLang="en-US" sz="2400" dirty="0" smtClean="0"/>
              <a:t>关闭一个已经打开的游标，然后声明一个同名游标。</a:t>
            </a:r>
          </a:p>
          <a:p>
            <a:r>
              <a:rPr lang="en-US" altLang="zh-CN" sz="2400" dirty="0" smtClean="0"/>
              <a:t>use </a:t>
            </a:r>
            <a:r>
              <a:rPr lang="en-US" altLang="zh-CN" sz="2400" dirty="0" err="1"/>
              <a:t>jxgl</a:t>
            </a:r>
            <a:endParaRPr lang="en-US" altLang="zh-CN" sz="2400" dirty="0"/>
          </a:p>
          <a:p>
            <a:r>
              <a:rPr lang="en-US" altLang="zh-CN" sz="2400" dirty="0"/>
              <a:t>--</a:t>
            </a:r>
            <a:r>
              <a:rPr lang="zh-CN" altLang="zh-CN" sz="2400" dirty="0"/>
              <a:t>声明</a:t>
            </a:r>
            <a:r>
              <a:rPr lang="zh-CN" altLang="zh-CN" sz="2400" dirty="0" smtClean="0"/>
              <a:t>游标</a:t>
            </a:r>
            <a:endParaRPr lang="en-US" altLang="zh-CN" sz="2400" dirty="0" smtClean="0"/>
          </a:p>
          <a:p>
            <a:r>
              <a:rPr lang="en-US" altLang="zh-CN" sz="2400" dirty="0" smtClean="0"/>
              <a:t>declare </a:t>
            </a:r>
            <a:r>
              <a:rPr lang="en-US" altLang="zh-CN" sz="2400" dirty="0"/>
              <a:t>boy cursor</a:t>
            </a:r>
          </a:p>
          <a:p>
            <a:r>
              <a:rPr lang="en-US" altLang="zh-CN" sz="2400" dirty="0"/>
              <a:t>  for select * from </a:t>
            </a:r>
            <a:r>
              <a:rPr lang="zh-CN" altLang="en-US" sz="2400" dirty="0"/>
              <a:t>学生 </a:t>
            </a:r>
            <a:r>
              <a:rPr lang="en-US" altLang="zh-CN" sz="2400" dirty="0"/>
              <a:t>where </a:t>
            </a:r>
            <a:r>
              <a:rPr lang="zh-CN" altLang="en-US" sz="2400" dirty="0"/>
              <a:t>性别</a:t>
            </a:r>
            <a:r>
              <a:rPr lang="en-US" altLang="zh-CN" sz="2400" dirty="0"/>
              <a:t>='</a:t>
            </a:r>
            <a:r>
              <a:rPr lang="zh-CN" altLang="en-US" sz="2400" dirty="0"/>
              <a:t>男</a:t>
            </a:r>
            <a:r>
              <a:rPr lang="en-US" altLang="zh-CN" sz="2400" dirty="0"/>
              <a:t>' for read only</a:t>
            </a:r>
          </a:p>
          <a:p>
            <a:r>
              <a:rPr lang="en-US" altLang="zh-CN" sz="2400" dirty="0"/>
              <a:t>open boy		 --</a:t>
            </a:r>
            <a:r>
              <a:rPr lang="zh-CN" altLang="en-US" sz="2400" dirty="0"/>
              <a:t>打开游标</a:t>
            </a:r>
          </a:p>
          <a:p>
            <a:r>
              <a:rPr lang="en-US" altLang="zh-CN" sz="2400" dirty="0"/>
              <a:t>close boy		 --</a:t>
            </a:r>
            <a:r>
              <a:rPr lang="zh-CN" altLang="en-US" sz="2400" dirty="0"/>
              <a:t>关闭游标</a:t>
            </a:r>
          </a:p>
          <a:p>
            <a:r>
              <a:rPr lang="en-US" altLang="zh-CN" sz="2400" dirty="0"/>
              <a:t>declare boy scroll cursor	--</a:t>
            </a:r>
            <a:r>
              <a:rPr lang="zh-CN" altLang="en-US" sz="2400" dirty="0"/>
              <a:t>声明同名游标</a:t>
            </a:r>
          </a:p>
          <a:p>
            <a:r>
              <a:rPr lang="zh-CN" altLang="en-US" sz="2400" dirty="0"/>
              <a:t>  </a:t>
            </a:r>
            <a:r>
              <a:rPr lang="en-US" altLang="zh-CN" sz="2400" dirty="0"/>
              <a:t>for select * from </a:t>
            </a:r>
            <a:r>
              <a:rPr lang="zh-CN" altLang="en-US" sz="2400" dirty="0"/>
              <a:t>学生 </a:t>
            </a:r>
            <a:r>
              <a:rPr lang="en-US" altLang="zh-CN" sz="2400" dirty="0"/>
              <a:t>where </a:t>
            </a:r>
            <a:r>
              <a:rPr lang="zh-CN" altLang="en-US" sz="2400" dirty="0"/>
              <a:t>性别</a:t>
            </a:r>
            <a:r>
              <a:rPr lang="en-US" altLang="zh-CN" sz="2400" dirty="0"/>
              <a:t>='</a:t>
            </a:r>
            <a:r>
              <a:rPr lang="zh-CN" altLang="en-US" sz="2400" dirty="0"/>
              <a:t>男</a:t>
            </a:r>
            <a:r>
              <a:rPr lang="en-US" altLang="zh-CN" sz="2400" dirty="0"/>
              <a:t>' and left(</a:t>
            </a:r>
            <a:r>
              <a:rPr lang="zh-CN" altLang="en-US" sz="2400" dirty="0"/>
              <a:t>学号</a:t>
            </a:r>
            <a:r>
              <a:rPr lang="en-US" altLang="zh-CN" sz="2400" dirty="0"/>
              <a:t>,6)='190101</a:t>
            </a:r>
            <a:r>
              <a:rPr lang="en-US" altLang="zh-CN" sz="2400" dirty="0" smtClean="0"/>
              <a:t>'</a:t>
            </a:r>
            <a:endParaRPr lang="en-US" altLang="zh-CN"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 name="矩形 2"/>
          <p:cNvSpPr/>
          <p:nvPr/>
        </p:nvSpPr>
        <p:spPr>
          <a:xfrm>
            <a:off x="1044575" y="5193463"/>
            <a:ext cx="6096000" cy="923330"/>
          </a:xfrm>
          <a:prstGeom prst="rect">
            <a:avLst/>
          </a:prstGeom>
        </p:spPr>
        <p:txBody>
          <a:bodyPr>
            <a:spAutoFit/>
          </a:bodyPr>
          <a:lstStyle/>
          <a:p>
            <a:r>
              <a:rPr lang="zh-CN" altLang="zh-CN" dirty="0"/>
              <a:t>运行结果如下：</a:t>
            </a:r>
          </a:p>
          <a:p>
            <a:r>
              <a:rPr lang="zh-CN" altLang="zh-CN" dirty="0"/>
              <a:t>服务器</a:t>
            </a:r>
            <a:r>
              <a:rPr lang="en-US" altLang="zh-CN" dirty="0"/>
              <a:t>: </a:t>
            </a:r>
            <a:r>
              <a:rPr lang="zh-CN" altLang="zh-CN" dirty="0"/>
              <a:t>消息</a:t>
            </a:r>
            <a:r>
              <a:rPr lang="en-US" altLang="zh-CN" dirty="0"/>
              <a:t> 16915</a:t>
            </a:r>
            <a:r>
              <a:rPr lang="zh-CN" altLang="zh-CN" dirty="0"/>
              <a:t>，级别</a:t>
            </a:r>
            <a:r>
              <a:rPr lang="en-US" altLang="zh-CN" dirty="0"/>
              <a:t> 16</a:t>
            </a:r>
            <a:r>
              <a:rPr lang="zh-CN" altLang="zh-CN" dirty="0"/>
              <a:t>，状态</a:t>
            </a:r>
            <a:r>
              <a:rPr lang="en-US" altLang="zh-CN" dirty="0"/>
              <a:t> 1</a:t>
            </a:r>
            <a:r>
              <a:rPr lang="zh-CN" altLang="zh-CN" dirty="0"/>
              <a:t>，行</a:t>
            </a:r>
            <a:r>
              <a:rPr lang="en-US" altLang="zh-CN" dirty="0"/>
              <a:t> 8</a:t>
            </a:r>
            <a:endParaRPr lang="zh-CN" altLang="zh-CN" dirty="0"/>
          </a:p>
          <a:p>
            <a:r>
              <a:rPr lang="zh-CN" altLang="zh-CN" dirty="0"/>
              <a:t>名为</a:t>
            </a:r>
            <a:r>
              <a:rPr lang="en-US" altLang="zh-CN" dirty="0"/>
              <a:t> 'boy' </a:t>
            </a:r>
            <a:r>
              <a:rPr lang="zh-CN" altLang="zh-CN" dirty="0"/>
              <a:t>的游标已存在。</a:t>
            </a: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a:sym typeface="+mn-ea"/>
              </a:rPr>
              <a:t>5. </a:t>
            </a:r>
            <a:r>
              <a:rPr lang="zh-CN" altLang="en-US" sz="2400" b="1" dirty="0">
                <a:sym typeface="+mn-ea"/>
              </a:rPr>
              <a:t>释放游标</a:t>
            </a:r>
            <a:endParaRPr lang="zh-CN" altLang="en-US" sz="2400" b="1" dirty="0"/>
          </a:p>
        </p:txBody>
      </p:sp>
      <p:sp>
        <p:nvSpPr>
          <p:cNvPr id="14" name="TextBox 13"/>
          <p:cNvSpPr txBox="1"/>
          <p:nvPr/>
        </p:nvSpPr>
        <p:spPr>
          <a:xfrm>
            <a:off x="1044575" y="1670050"/>
            <a:ext cx="10618470" cy="1938992"/>
          </a:xfrm>
          <a:prstGeom prst="rect">
            <a:avLst/>
          </a:prstGeom>
          <a:noFill/>
          <a:ln>
            <a:solidFill>
              <a:schemeClr val="accent1"/>
            </a:solidFill>
          </a:ln>
        </p:spPr>
        <p:txBody>
          <a:bodyPr wrap="square" rtlCol="0">
            <a:spAutoFit/>
          </a:bodyPr>
          <a:lstStyle/>
          <a:p>
            <a:r>
              <a:rPr lang="zh-CN" altLang="en-US" sz="2400" dirty="0"/>
              <a:t>格式：</a:t>
            </a:r>
            <a:r>
              <a:rPr lang="en-US" altLang="zh-CN" sz="2400" dirty="0" err="1"/>
              <a:t>deallocate</a:t>
            </a:r>
            <a:r>
              <a:rPr lang="en-US" altLang="zh-CN" sz="2400" dirty="0"/>
              <a:t> {{[global] </a:t>
            </a:r>
            <a:r>
              <a:rPr lang="zh-CN" altLang="en-US" sz="2400" dirty="0"/>
              <a:t>游标名称</a:t>
            </a:r>
            <a:r>
              <a:rPr lang="en-US" altLang="zh-CN" sz="2400" dirty="0"/>
              <a:t>}|@</a:t>
            </a:r>
            <a:r>
              <a:rPr lang="zh-CN" altLang="en-US" sz="2400" dirty="0"/>
              <a:t>游标变量名称</a:t>
            </a:r>
            <a:r>
              <a:rPr lang="en-US" altLang="zh-CN" sz="2400" dirty="0"/>
              <a:t>}</a:t>
            </a:r>
          </a:p>
          <a:p>
            <a:r>
              <a:rPr lang="zh-CN" altLang="en-US" sz="2400" dirty="0"/>
              <a:t>功能：从系统资源中释放指定名称或变量名引用的游标。</a:t>
            </a:r>
          </a:p>
          <a:p>
            <a:r>
              <a:rPr lang="zh-CN" altLang="en-US" sz="2400" dirty="0"/>
              <a:t>说明：</a:t>
            </a:r>
          </a:p>
          <a:p>
            <a:r>
              <a:rPr lang="zh-CN" altLang="en-US" sz="2400" dirty="0"/>
              <a:t>（</a:t>
            </a:r>
            <a:r>
              <a:rPr lang="en-US" altLang="zh-CN" sz="2400" dirty="0"/>
              <a:t>1</a:t>
            </a:r>
            <a:r>
              <a:rPr lang="zh-CN" altLang="en-US" sz="2400" dirty="0"/>
              <a:t>）释放游标后，不能再用</a:t>
            </a:r>
            <a:r>
              <a:rPr lang="en-US" altLang="zh-CN" sz="2400" dirty="0"/>
              <a:t>open</a:t>
            </a:r>
            <a:r>
              <a:rPr lang="zh-CN" altLang="en-US" sz="2400" dirty="0"/>
              <a:t>语句打开游标；</a:t>
            </a:r>
          </a:p>
          <a:p>
            <a:r>
              <a:rPr lang="zh-CN" altLang="en-US" sz="2400" dirty="0"/>
              <a:t>（</a:t>
            </a:r>
            <a:r>
              <a:rPr lang="en-US" altLang="zh-CN" sz="2400" dirty="0"/>
              <a:t>2</a:t>
            </a:r>
            <a:r>
              <a:rPr lang="zh-CN" altLang="en-US" sz="2400" dirty="0"/>
              <a:t>）释放游标后，可以创建新的同名游标。</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游标流程</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04265"/>
            <a:ext cx="10616565" cy="460375"/>
          </a:xfrm>
          <a:prstGeom prst="rect">
            <a:avLst/>
          </a:prstGeom>
          <a:noFill/>
          <a:ln>
            <a:solidFill>
              <a:schemeClr val="accent1"/>
            </a:solidFill>
          </a:ln>
        </p:spPr>
        <p:txBody>
          <a:bodyPr wrap="square" rtlCol="0">
            <a:spAutoFit/>
          </a:bodyPr>
          <a:lstStyle/>
          <a:p>
            <a:r>
              <a:rPr lang="en-US" altLang="zh-CN" sz="2400" b="1" dirty="0" smtClean="0">
                <a:sym typeface="+mn-ea"/>
              </a:rPr>
              <a:t>1</a:t>
            </a:r>
            <a:r>
              <a:rPr lang="zh-CN" altLang="en-US" sz="2400" b="1" dirty="0" smtClean="0">
                <a:sym typeface="+mn-ea"/>
              </a:rPr>
              <a:t>．更新数据</a:t>
            </a:r>
            <a:endParaRPr lang="zh-CN" altLang="en-US" sz="2400" b="1" dirty="0"/>
          </a:p>
        </p:txBody>
      </p:sp>
      <p:sp>
        <p:nvSpPr>
          <p:cNvPr id="14" name="TextBox 13"/>
          <p:cNvSpPr txBox="1"/>
          <p:nvPr/>
        </p:nvSpPr>
        <p:spPr>
          <a:xfrm>
            <a:off x="1044575" y="1631950"/>
            <a:ext cx="10618470" cy="829945"/>
          </a:xfrm>
          <a:prstGeom prst="rect">
            <a:avLst/>
          </a:prstGeom>
          <a:noFill/>
          <a:ln>
            <a:solidFill>
              <a:schemeClr val="accent1"/>
            </a:solidFill>
          </a:ln>
        </p:spPr>
        <p:txBody>
          <a:bodyPr wrap="square" rtlCol="0">
            <a:spAutoFit/>
          </a:bodyPr>
          <a:lstStyle/>
          <a:p>
            <a:r>
              <a:rPr sz="2400" dirty="0"/>
              <a:t>格式：update &lt;语句&gt; where current of &lt;游标名&gt;</a:t>
            </a:r>
          </a:p>
          <a:p>
            <a:r>
              <a:rPr sz="2400" dirty="0"/>
              <a:t>功能：更新游标中最近一次读取的记录。</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应用游标</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04265"/>
            <a:ext cx="10616565" cy="830997"/>
          </a:xfrm>
          <a:prstGeom prst="rect">
            <a:avLst/>
          </a:prstGeom>
          <a:noFill/>
          <a:ln>
            <a:solidFill>
              <a:schemeClr val="accent1"/>
            </a:solidFill>
          </a:ln>
        </p:spPr>
        <p:txBody>
          <a:bodyPr wrap="square" rtlCol="0">
            <a:spAutoFit/>
          </a:bodyPr>
          <a:lstStyle/>
          <a:p>
            <a:r>
              <a:rPr lang="en-US" altLang="zh-CN" sz="2400" b="1" dirty="0" smtClean="0">
                <a:sym typeface="+mn-ea"/>
              </a:rPr>
              <a:t>【</a:t>
            </a:r>
            <a:r>
              <a:rPr lang="zh-CN" altLang="en-US" sz="2400" b="1" dirty="0" smtClean="0">
                <a:sym typeface="+mn-ea"/>
              </a:rPr>
              <a:t>例</a:t>
            </a:r>
            <a:r>
              <a:rPr lang="en-US" altLang="zh-CN" sz="2400" b="1" dirty="0" smtClean="0">
                <a:sym typeface="+mn-ea"/>
              </a:rPr>
              <a:t>21</a:t>
            </a:r>
            <a:r>
              <a:rPr lang="en-US" altLang="zh-CN" sz="2400" b="1" dirty="0">
                <a:sym typeface="+mn-ea"/>
              </a:rPr>
              <a:t>】 </a:t>
            </a:r>
            <a:r>
              <a:rPr lang="zh-CN" altLang="en-US" sz="2400" b="1" dirty="0">
                <a:sym typeface="+mn-ea"/>
              </a:rPr>
              <a:t>声明可更新游标</a:t>
            </a:r>
            <a:r>
              <a:rPr lang="en-US" altLang="zh-CN" sz="2400" b="1" dirty="0" err="1">
                <a:sym typeface="+mn-ea"/>
              </a:rPr>
              <a:t>up_score_cursor</a:t>
            </a:r>
            <a:r>
              <a:rPr lang="zh-CN" altLang="en-US" sz="2400" b="1" dirty="0">
                <a:sym typeface="+mn-ea"/>
              </a:rPr>
              <a:t>，游标数据来源于选修表中成绩小于</a:t>
            </a:r>
            <a:r>
              <a:rPr lang="en-US" altLang="zh-CN" sz="2400" b="1" dirty="0">
                <a:sym typeface="+mn-ea"/>
              </a:rPr>
              <a:t>60</a:t>
            </a:r>
            <a:r>
              <a:rPr lang="zh-CN" altLang="en-US" sz="2400" b="1" dirty="0">
                <a:sym typeface="+mn-ea"/>
              </a:rPr>
              <a:t>分的记录，并通过游标将这些记录的备注设置</a:t>
            </a:r>
            <a:r>
              <a:rPr lang="zh-CN" altLang="en-US" sz="2400" b="1" dirty="0" smtClean="0">
                <a:sym typeface="+mn-ea"/>
              </a:rPr>
              <a:t>“通知补考”。</a:t>
            </a:r>
            <a:endParaRPr lang="zh-CN" altLang="en-US" sz="2400" b="1"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应用游标</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1046328" y="2023422"/>
            <a:ext cx="10613129" cy="4801314"/>
          </a:xfrm>
          <a:prstGeom prst="rect">
            <a:avLst/>
          </a:prstGeom>
        </p:spPr>
        <p:txBody>
          <a:bodyPr wrap="square">
            <a:spAutoFit/>
          </a:bodyPr>
          <a:lstStyle/>
          <a:p>
            <a:r>
              <a:rPr lang="en-US" altLang="zh-CN" dirty="0"/>
              <a:t>use </a:t>
            </a:r>
            <a:r>
              <a:rPr lang="en-US" altLang="zh-CN" dirty="0" err="1"/>
              <a:t>jxgl</a:t>
            </a:r>
            <a:endParaRPr lang="zh-CN" altLang="zh-CN" dirty="0"/>
          </a:p>
          <a:p>
            <a:r>
              <a:rPr lang="en-US" altLang="zh-CN" dirty="0"/>
              <a:t>--</a:t>
            </a:r>
            <a:r>
              <a:rPr lang="zh-CN" altLang="zh-CN" dirty="0"/>
              <a:t>声明</a:t>
            </a:r>
            <a:r>
              <a:rPr lang="zh-CN" altLang="zh-CN" dirty="0" smtClean="0"/>
              <a:t>游标</a:t>
            </a:r>
            <a:endParaRPr lang="en-US" altLang="zh-CN" dirty="0" smtClean="0"/>
          </a:p>
          <a:p>
            <a:r>
              <a:rPr lang="en-US" altLang="zh-CN" dirty="0" smtClean="0"/>
              <a:t>declare </a:t>
            </a:r>
            <a:r>
              <a:rPr lang="en-US" altLang="zh-CN" dirty="0" err="1"/>
              <a:t>up_score_cursor</a:t>
            </a:r>
            <a:r>
              <a:rPr lang="en-US" altLang="zh-CN" dirty="0"/>
              <a:t> cursor</a:t>
            </a:r>
            <a:endParaRPr lang="zh-CN" altLang="zh-CN" dirty="0"/>
          </a:p>
          <a:p>
            <a:r>
              <a:rPr lang="en-US" altLang="zh-CN" dirty="0"/>
              <a:t>for </a:t>
            </a:r>
            <a:endParaRPr lang="zh-CN" altLang="zh-CN" dirty="0"/>
          </a:p>
          <a:p>
            <a:r>
              <a:rPr lang="en-US" altLang="zh-CN" dirty="0"/>
              <a:t>select </a:t>
            </a:r>
            <a:r>
              <a:rPr lang="zh-CN" altLang="zh-CN" dirty="0"/>
              <a:t>学号</a:t>
            </a:r>
            <a:r>
              <a:rPr lang="en-US" altLang="zh-CN" dirty="0"/>
              <a:t>,</a:t>
            </a:r>
            <a:r>
              <a:rPr lang="zh-CN" altLang="zh-CN" dirty="0"/>
              <a:t>课程号</a:t>
            </a:r>
            <a:r>
              <a:rPr lang="en-US" altLang="zh-CN" dirty="0"/>
              <a:t>,</a:t>
            </a:r>
            <a:r>
              <a:rPr lang="zh-CN" altLang="zh-CN" dirty="0"/>
              <a:t>成绩</a:t>
            </a:r>
            <a:r>
              <a:rPr lang="en-US" altLang="zh-CN" dirty="0"/>
              <a:t>,</a:t>
            </a:r>
            <a:r>
              <a:rPr lang="zh-CN" altLang="zh-CN" dirty="0"/>
              <a:t>备注</a:t>
            </a:r>
            <a:r>
              <a:rPr lang="en-US" altLang="zh-CN" dirty="0"/>
              <a:t> from </a:t>
            </a:r>
            <a:r>
              <a:rPr lang="zh-CN" altLang="zh-CN" dirty="0"/>
              <a:t>选修</a:t>
            </a:r>
            <a:r>
              <a:rPr lang="en-US" altLang="zh-CN" dirty="0"/>
              <a:t> where </a:t>
            </a:r>
            <a:r>
              <a:rPr lang="zh-CN" altLang="zh-CN" dirty="0"/>
              <a:t>成绩</a:t>
            </a:r>
            <a:r>
              <a:rPr lang="en-US" altLang="zh-CN" dirty="0"/>
              <a:t>&lt;60</a:t>
            </a:r>
            <a:endParaRPr lang="zh-CN" altLang="zh-CN" dirty="0"/>
          </a:p>
          <a:p>
            <a:r>
              <a:rPr lang="en-US" altLang="zh-CN" dirty="0"/>
              <a:t>   for update of </a:t>
            </a:r>
            <a:r>
              <a:rPr lang="zh-CN" altLang="zh-CN" dirty="0"/>
              <a:t>备注</a:t>
            </a:r>
          </a:p>
          <a:p>
            <a:r>
              <a:rPr lang="en-US" altLang="zh-CN" dirty="0"/>
              <a:t>open </a:t>
            </a:r>
            <a:r>
              <a:rPr lang="en-US" altLang="zh-CN" dirty="0" err="1"/>
              <a:t>up_score_cursor</a:t>
            </a:r>
            <a:r>
              <a:rPr lang="en-US" altLang="zh-CN" dirty="0"/>
              <a:t>				--</a:t>
            </a:r>
            <a:r>
              <a:rPr lang="zh-CN" altLang="zh-CN" dirty="0"/>
              <a:t>打开游标</a:t>
            </a:r>
          </a:p>
          <a:p>
            <a:r>
              <a:rPr lang="en-US" altLang="zh-CN" dirty="0"/>
              <a:t>fetch next from </a:t>
            </a:r>
            <a:r>
              <a:rPr lang="en-US" altLang="zh-CN" dirty="0" err="1"/>
              <a:t>up_score_cursor</a:t>
            </a:r>
            <a:r>
              <a:rPr lang="en-US" altLang="zh-CN" dirty="0"/>
              <a:t>			--</a:t>
            </a:r>
            <a:r>
              <a:rPr lang="zh-CN" altLang="zh-CN" dirty="0"/>
              <a:t>读取</a:t>
            </a:r>
            <a:r>
              <a:rPr lang="zh-CN" altLang="zh-CN" dirty="0" smtClean="0"/>
              <a:t>游标</a:t>
            </a:r>
            <a:r>
              <a:rPr lang="zh-CN" altLang="en-US" dirty="0" smtClean="0"/>
              <a:t>数据</a:t>
            </a:r>
            <a:endParaRPr lang="zh-CN" altLang="zh-CN" dirty="0"/>
          </a:p>
          <a:p>
            <a:r>
              <a:rPr lang="en-US" altLang="zh-CN" dirty="0"/>
              <a:t>while @@</a:t>
            </a:r>
            <a:r>
              <a:rPr lang="en-US" altLang="zh-CN" dirty="0" err="1"/>
              <a:t>fetch_status</a:t>
            </a:r>
            <a:r>
              <a:rPr lang="en-US" altLang="zh-CN" dirty="0"/>
              <a:t>=0				--</a:t>
            </a:r>
            <a:r>
              <a:rPr lang="zh-CN" altLang="zh-CN" dirty="0"/>
              <a:t>循环更新和读取游标中数据行</a:t>
            </a:r>
          </a:p>
          <a:p>
            <a:r>
              <a:rPr lang="en-US" altLang="zh-CN" dirty="0"/>
              <a:t> begin</a:t>
            </a:r>
            <a:endParaRPr lang="zh-CN" altLang="zh-CN" dirty="0"/>
          </a:p>
          <a:p>
            <a:r>
              <a:rPr lang="en-US" altLang="zh-CN" dirty="0"/>
              <a:t>  update </a:t>
            </a:r>
            <a:r>
              <a:rPr lang="zh-CN" altLang="zh-CN" dirty="0"/>
              <a:t>选修</a:t>
            </a:r>
            <a:r>
              <a:rPr lang="en-US" altLang="zh-CN" dirty="0"/>
              <a:t> set </a:t>
            </a:r>
            <a:r>
              <a:rPr lang="zh-CN" altLang="zh-CN" dirty="0"/>
              <a:t>备注</a:t>
            </a:r>
            <a:r>
              <a:rPr lang="en-US" altLang="zh-CN" dirty="0"/>
              <a:t>='</a:t>
            </a:r>
            <a:r>
              <a:rPr lang="zh-CN" altLang="zh-CN" dirty="0"/>
              <a:t>通知补考</a:t>
            </a:r>
            <a:r>
              <a:rPr lang="en-US" altLang="zh-CN" dirty="0"/>
              <a:t>' </a:t>
            </a:r>
            <a:endParaRPr lang="zh-CN" altLang="zh-CN" dirty="0"/>
          </a:p>
          <a:p>
            <a:r>
              <a:rPr lang="en-US" altLang="zh-CN" dirty="0"/>
              <a:t>   where current of </a:t>
            </a:r>
            <a:r>
              <a:rPr lang="en-US" altLang="zh-CN" dirty="0" err="1"/>
              <a:t>up_score_cursor</a:t>
            </a:r>
            <a:endParaRPr lang="zh-CN" altLang="zh-CN" dirty="0"/>
          </a:p>
          <a:p>
            <a:r>
              <a:rPr lang="en-US" altLang="zh-CN" dirty="0"/>
              <a:t>  fetch next from </a:t>
            </a:r>
            <a:r>
              <a:rPr lang="en-US" altLang="zh-CN" dirty="0" err="1"/>
              <a:t>up_score_cursor</a:t>
            </a:r>
            <a:endParaRPr lang="zh-CN" altLang="zh-CN" dirty="0"/>
          </a:p>
          <a:p>
            <a:r>
              <a:rPr lang="en-US" altLang="zh-CN" dirty="0"/>
              <a:t> end</a:t>
            </a:r>
            <a:endParaRPr lang="zh-CN" altLang="zh-CN" dirty="0"/>
          </a:p>
          <a:p>
            <a:r>
              <a:rPr lang="en-US" altLang="zh-CN" dirty="0"/>
              <a:t>close </a:t>
            </a:r>
            <a:r>
              <a:rPr lang="en-US" altLang="zh-CN" dirty="0" err="1"/>
              <a:t>up_score_cursor</a:t>
            </a:r>
            <a:r>
              <a:rPr lang="en-US" altLang="zh-CN" dirty="0"/>
              <a:t>					--</a:t>
            </a:r>
            <a:r>
              <a:rPr lang="zh-CN" altLang="zh-CN" dirty="0"/>
              <a:t>关闭游标</a:t>
            </a:r>
          </a:p>
          <a:p>
            <a:r>
              <a:rPr lang="en-US" altLang="zh-CN" dirty="0"/>
              <a:t>deallocate </a:t>
            </a:r>
            <a:r>
              <a:rPr lang="en-US" altLang="zh-CN" dirty="0" err="1"/>
              <a:t>up_score_cursor</a:t>
            </a:r>
            <a:r>
              <a:rPr lang="en-US" altLang="zh-CN" dirty="0"/>
              <a:t>				--</a:t>
            </a:r>
            <a:r>
              <a:rPr lang="zh-CN" altLang="zh-CN" dirty="0"/>
              <a:t>释放游标</a:t>
            </a:r>
          </a:p>
          <a:p>
            <a:r>
              <a:rPr lang="en-US" altLang="zh-CN" dirty="0" smtClean="0"/>
              <a:t>select </a:t>
            </a:r>
            <a:r>
              <a:rPr lang="zh-CN" altLang="zh-CN" dirty="0"/>
              <a:t>学号</a:t>
            </a:r>
            <a:r>
              <a:rPr lang="en-US" altLang="zh-CN" dirty="0"/>
              <a:t>,</a:t>
            </a:r>
            <a:r>
              <a:rPr lang="zh-CN" altLang="zh-CN" dirty="0"/>
              <a:t>课程号</a:t>
            </a:r>
            <a:r>
              <a:rPr lang="en-US" altLang="zh-CN" dirty="0"/>
              <a:t>,</a:t>
            </a:r>
            <a:r>
              <a:rPr lang="zh-CN" altLang="zh-CN" dirty="0"/>
              <a:t>成绩</a:t>
            </a:r>
            <a:r>
              <a:rPr lang="en-US" altLang="zh-CN" dirty="0"/>
              <a:t>,</a:t>
            </a:r>
            <a:r>
              <a:rPr lang="zh-CN" altLang="zh-CN" dirty="0"/>
              <a:t>备注</a:t>
            </a:r>
            <a:r>
              <a:rPr lang="en-US" altLang="zh-CN" dirty="0"/>
              <a:t> from </a:t>
            </a:r>
            <a:r>
              <a:rPr lang="zh-CN" altLang="zh-CN" dirty="0"/>
              <a:t>选修</a:t>
            </a:r>
            <a:r>
              <a:rPr lang="en-US" altLang="zh-CN" dirty="0"/>
              <a:t> where </a:t>
            </a:r>
            <a:r>
              <a:rPr lang="zh-CN" altLang="zh-CN" dirty="0"/>
              <a:t>成绩</a:t>
            </a:r>
            <a:r>
              <a:rPr lang="en-US" altLang="zh-CN" dirty="0"/>
              <a:t>&lt;</a:t>
            </a:r>
            <a:r>
              <a:rPr lang="en-US" altLang="zh-CN" dirty="0" smtClean="0"/>
              <a:t>60	</a:t>
            </a:r>
            <a:r>
              <a:rPr lang="en-US" altLang="zh-CN" dirty="0"/>
              <a:t> --</a:t>
            </a:r>
            <a:r>
              <a:rPr lang="zh-CN" altLang="zh-CN" dirty="0"/>
              <a:t>查询成绩中小于</a:t>
            </a:r>
            <a:r>
              <a:rPr lang="en-US" altLang="zh-CN" dirty="0"/>
              <a:t>60</a:t>
            </a:r>
            <a:r>
              <a:rPr lang="zh-CN" altLang="zh-CN" dirty="0"/>
              <a:t>的数据</a:t>
            </a:r>
            <a:r>
              <a:rPr lang="zh-CN" altLang="zh-CN" dirty="0" smtClean="0"/>
              <a:t>行</a:t>
            </a:r>
            <a:endParaRPr lang="zh-CN" altLang="zh-CN"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480" y="1385570"/>
            <a:ext cx="10600690" cy="1200329"/>
          </a:xfrm>
          <a:prstGeom prst="rect">
            <a:avLst/>
          </a:prstGeom>
          <a:noFill/>
          <a:ln>
            <a:solidFill>
              <a:schemeClr val="accent1"/>
            </a:solidFill>
          </a:ln>
        </p:spPr>
        <p:txBody>
          <a:bodyPr wrap="square" rtlCol="0">
            <a:spAutoFit/>
          </a:bodyPr>
          <a:lstStyle/>
          <a:p>
            <a:r>
              <a:rPr lang="zh-CN" altLang="en-US" sz="2400" dirty="0"/>
              <a:t>（</a:t>
            </a:r>
            <a:r>
              <a:rPr lang="en-US" altLang="zh-CN" sz="2400" dirty="0"/>
              <a:t>1</a:t>
            </a:r>
            <a:r>
              <a:rPr lang="zh-CN" altLang="en-US" sz="2400" dirty="0"/>
              <a:t>）简化用户操作：用户可以将频繁使用的</a:t>
            </a:r>
            <a:r>
              <a:rPr lang="zh-CN" altLang="en-US" sz="2400" dirty="0" smtClean="0"/>
              <a:t>复杂查询</a:t>
            </a:r>
            <a:r>
              <a:rPr lang="zh-CN" altLang="en-US" sz="2400" dirty="0"/>
              <a:t>定义为视图</a:t>
            </a:r>
            <a:r>
              <a:rPr lang="zh-CN" altLang="en-US" sz="2400" dirty="0" smtClean="0"/>
              <a:t>，</a:t>
            </a:r>
            <a:r>
              <a:rPr lang="zh-CN" altLang="en-US" sz="2400" dirty="0">
                <a:solidFill>
                  <a:srgbClr val="FF0000"/>
                </a:solidFill>
              </a:rPr>
              <a:t>通过对视图的简单查</a:t>
            </a:r>
            <a:r>
              <a:rPr lang="zh-CN" altLang="en-US" sz="2400" dirty="0" smtClean="0">
                <a:solidFill>
                  <a:srgbClr val="FF0000"/>
                </a:solidFill>
              </a:rPr>
              <a:t>询操作来</a:t>
            </a:r>
            <a:r>
              <a:rPr lang="zh-CN" altLang="en-US" sz="2400" dirty="0">
                <a:solidFill>
                  <a:srgbClr val="FF0000"/>
                </a:solidFill>
              </a:rPr>
              <a:t>获取对基表的复杂查询结果集</a:t>
            </a:r>
            <a:r>
              <a:rPr lang="zh-CN" altLang="en-US" sz="2400" dirty="0" smtClean="0">
                <a:solidFill>
                  <a:srgbClr val="FF0000"/>
                </a:solidFill>
              </a:rPr>
              <a:t>，</a:t>
            </a:r>
            <a:r>
              <a:rPr lang="zh-CN" altLang="en-US" sz="2400" dirty="0" smtClean="0"/>
              <a:t>不必</a:t>
            </a:r>
            <a:r>
              <a:rPr lang="zh-CN" altLang="en-US" sz="2400" dirty="0"/>
              <a:t>重写复杂的查询语句，从而简化用户数据的查询操作。</a:t>
            </a:r>
            <a:endParaRPr lang="zh-CN" altLang="en-US" sz="2400" dirty="0">
              <a:latin typeface="+mn-ea"/>
            </a:endParaRPr>
          </a:p>
        </p:txBody>
      </p:sp>
      <p:sp>
        <p:nvSpPr>
          <p:cNvPr id="12" name="TextBox 11"/>
          <p:cNvSpPr txBox="1"/>
          <p:nvPr/>
        </p:nvSpPr>
        <p:spPr>
          <a:xfrm>
            <a:off x="1021715" y="2691795"/>
            <a:ext cx="10624820" cy="1569660"/>
          </a:xfrm>
          <a:prstGeom prst="rect">
            <a:avLst/>
          </a:prstGeom>
          <a:noFill/>
          <a:ln>
            <a:solidFill>
              <a:schemeClr val="accent1"/>
            </a:solidFill>
          </a:ln>
        </p:spPr>
        <p:txBody>
          <a:bodyPr wrap="square" rtlCol="0">
            <a:spAutoFit/>
          </a:bodyPr>
          <a:lstStyle/>
          <a:p>
            <a:r>
              <a:rPr lang="zh-CN" altLang="en-US" sz="2400" dirty="0"/>
              <a:t>（</a:t>
            </a:r>
            <a:r>
              <a:rPr lang="en-US" altLang="zh-CN" sz="2400" dirty="0"/>
              <a:t>2</a:t>
            </a:r>
            <a:r>
              <a:rPr lang="zh-CN" altLang="en-US" sz="2400" dirty="0"/>
              <a:t>）灵活定制数据：视图是一种多角度透视数据集的窗口</a:t>
            </a:r>
            <a:r>
              <a:rPr lang="zh-CN" altLang="en-US" sz="2400" dirty="0" smtClean="0"/>
              <a:t>，使</a:t>
            </a:r>
            <a:r>
              <a:rPr lang="zh-CN" altLang="en-US" sz="2400" dirty="0"/>
              <a:t>用户将注意力集中在各自关心的数据上，屏蔽了数据结构的复杂性，无须了解数据库的全局数据结构及其数据来源。当有多用户共享同一数据库时，这种灵活性显得极为重要。</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视图优点</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42365"/>
            <a:ext cx="10616565" cy="460375"/>
          </a:xfrm>
          <a:prstGeom prst="rect">
            <a:avLst/>
          </a:prstGeom>
          <a:noFill/>
          <a:ln>
            <a:solidFill>
              <a:schemeClr val="accent1"/>
            </a:solidFill>
          </a:ln>
        </p:spPr>
        <p:txBody>
          <a:bodyPr wrap="square" rtlCol="0">
            <a:spAutoFit/>
          </a:bodyPr>
          <a:lstStyle/>
          <a:p>
            <a:r>
              <a:rPr lang="en-US" altLang="zh-CN" sz="2400" b="1" dirty="0">
                <a:sym typeface="+mn-ea"/>
              </a:rPr>
              <a:t>2</a:t>
            </a:r>
            <a:r>
              <a:rPr lang="zh-CN" altLang="en-US" sz="2400" b="1" dirty="0">
                <a:sym typeface="+mn-ea"/>
              </a:rPr>
              <a:t>．删除数据</a:t>
            </a:r>
            <a:endParaRPr lang="zh-CN" altLang="en-US" sz="2400" b="1" dirty="0"/>
          </a:p>
        </p:txBody>
      </p:sp>
      <p:sp>
        <p:nvSpPr>
          <p:cNvPr id="14" name="TextBox 13"/>
          <p:cNvSpPr txBox="1"/>
          <p:nvPr/>
        </p:nvSpPr>
        <p:spPr>
          <a:xfrm>
            <a:off x="1044575" y="1689100"/>
            <a:ext cx="10618470" cy="830997"/>
          </a:xfrm>
          <a:prstGeom prst="rect">
            <a:avLst/>
          </a:prstGeom>
          <a:noFill/>
          <a:ln>
            <a:solidFill>
              <a:schemeClr val="accent1"/>
            </a:solidFill>
          </a:ln>
        </p:spPr>
        <p:txBody>
          <a:bodyPr wrap="square" rtlCol="0">
            <a:spAutoFit/>
          </a:bodyPr>
          <a:lstStyle/>
          <a:p>
            <a:r>
              <a:rPr lang="zh-CN" altLang="en-US" sz="2400" dirty="0"/>
              <a:t>格式：</a:t>
            </a:r>
            <a:r>
              <a:rPr lang="en-US" altLang="zh-CN" sz="2400" dirty="0"/>
              <a:t>delete &lt;</a:t>
            </a:r>
            <a:r>
              <a:rPr lang="zh-CN" altLang="en-US" sz="2400" dirty="0"/>
              <a:t>语句</a:t>
            </a:r>
            <a:r>
              <a:rPr lang="en-US" altLang="zh-CN" sz="2400" dirty="0"/>
              <a:t>&gt; where current of &lt;</a:t>
            </a:r>
            <a:r>
              <a:rPr lang="zh-CN" altLang="en-US" sz="2400" dirty="0"/>
              <a:t>游标名</a:t>
            </a:r>
            <a:r>
              <a:rPr lang="en-US" altLang="zh-CN" sz="2400" dirty="0"/>
              <a:t>&gt;</a:t>
            </a:r>
          </a:p>
          <a:p>
            <a:r>
              <a:rPr lang="zh-CN" altLang="en-US" sz="2400" dirty="0"/>
              <a:t>功能：删除游标中最近一次读取的记录。</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应用游标</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44575" y="1098550"/>
            <a:ext cx="10618470" cy="830997"/>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22</a:t>
            </a:r>
            <a:r>
              <a:rPr lang="en-US" altLang="zh-CN" sz="2400" dirty="0"/>
              <a:t>】</a:t>
            </a:r>
            <a:r>
              <a:rPr lang="zh-CN" altLang="en-US" sz="2400" dirty="0"/>
              <a:t>声明可更新游标</a:t>
            </a:r>
            <a:r>
              <a:rPr lang="en-US" altLang="zh-CN" sz="2400" dirty="0" err="1"/>
              <a:t>del_score_cursor</a:t>
            </a:r>
            <a:r>
              <a:rPr lang="zh-CN" altLang="en-US" sz="2400" dirty="0"/>
              <a:t>，游标数据来源于选修表中成绩为空的记录，并通过游标删除成绩为空的记录。</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应用游标</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03</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1049450" y="2007096"/>
            <a:ext cx="10613129" cy="4801314"/>
          </a:xfrm>
          <a:prstGeom prst="rect">
            <a:avLst/>
          </a:prstGeom>
        </p:spPr>
        <p:txBody>
          <a:bodyPr wrap="square">
            <a:spAutoFit/>
          </a:bodyPr>
          <a:lstStyle/>
          <a:p>
            <a:r>
              <a:rPr lang="en-US" altLang="zh-CN" dirty="0"/>
              <a:t>use </a:t>
            </a:r>
            <a:r>
              <a:rPr lang="en-US" altLang="zh-CN" dirty="0" err="1"/>
              <a:t>jxgl</a:t>
            </a:r>
            <a:endParaRPr lang="en-US" altLang="zh-CN" dirty="0"/>
          </a:p>
          <a:p>
            <a:r>
              <a:rPr lang="en-US" altLang="zh-CN" dirty="0"/>
              <a:t>go</a:t>
            </a:r>
          </a:p>
          <a:p>
            <a:r>
              <a:rPr lang="en-US" altLang="zh-CN" dirty="0"/>
              <a:t>declare </a:t>
            </a:r>
            <a:r>
              <a:rPr lang="en-US" altLang="zh-CN" dirty="0" err="1"/>
              <a:t>del_score_cursor</a:t>
            </a:r>
            <a:r>
              <a:rPr lang="en-US" altLang="zh-CN" dirty="0"/>
              <a:t> cursor</a:t>
            </a:r>
          </a:p>
          <a:p>
            <a:r>
              <a:rPr lang="en-US" altLang="zh-CN" dirty="0"/>
              <a:t>for </a:t>
            </a:r>
          </a:p>
          <a:p>
            <a:r>
              <a:rPr lang="en-US" altLang="zh-CN" dirty="0"/>
              <a:t>select </a:t>
            </a:r>
            <a:r>
              <a:rPr lang="zh-CN" altLang="en-US" dirty="0"/>
              <a:t>学号</a:t>
            </a:r>
            <a:r>
              <a:rPr lang="en-US" altLang="zh-CN" dirty="0"/>
              <a:t>,</a:t>
            </a:r>
            <a:r>
              <a:rPr lang="zh-CN" altLang="en-US" dirty="0"/>
              <a:t>课程号</a:t>
            </a:r>
            <a:r>
              <a:rPr lang="en-US" altLang="zh-CN" dirty="0"/>
              <a:t>,</a:t>
            </a:r>
            <a:r>
              <a:rPr lang="zh-CN" altLang="en-US" dirty="0"/>
              <a:t>成绩 </a:t>
            </a:r>
            <a:r>
              <a:rPr lang="en-US" altLang="zh-CN" dirty="0"/>
              <a:t>from </a:t>
            </a:r>
            <a:r>
              <a:rPr lang="zh-CN" altLang="en-US" dirty="0"/>
              <a:t>选修 </a:t>
            </a:r>
            <a:r>
              <a:rPr lang="en-US" altLang="zh-CN" dirty="0"/>
              <a:t>where </a:t>
            </a:r>
            <a:r>
              <a:rPr lang="zh-CN" altLang="en-US" dirty="0"/>
              <a:t>成绩 </a:t>
            </a:r>
            <a:r>
              <a:rPr lang="en-US" altLang="zh-CN" dirty="0"/>
              <a:t>is null</a:t>
            </a:r>
          </a:p>
          <a:p>
            <a:r>
              <a:rPr lang="en-US" altLang="zh-CN" dirty="0"/>
              <a:t> for update</a:t>
            </a:r>
          </a:p>
          <a:p>
            <a:r>
              <a:rPr lang="en-US" altLang="zh-CN" dirty="0"/>
              <a:t>open </a:t>
            </a:r>
            <a:r>
              <a:rPr lang="en-US" altLang="zh-CN" dirty="0" err="1"/>
              <a:t>del_score_cursor</a:t>
            </a:r>
            <a:r>
              <a:rPr lang="en-US" altLang="zh-CN" dirty="0"/>
              <a:t>				</a:t>
            </a:r>
            <a:r>
              <a:rPr lang="en-US" altLang="zh-CN" dirty="0" smtClean="0"/>
              <a:t>--</a:t>
            </a:r>
            <a:r>
              <a:rPr lang="zh-CN" altLang="en-US" dirty="0"/>
              <a:t>打开游标</a:t>
            </a:r>
          </a:p>
          <a:p>
            <a:r>
              <a:rPr lang="en-US" altLang="zh-CN" dirty="0"/>
              <a:t>fetch next from </a:t>
            </a:r>
            <a:r>
              <a:rPr lang="en-US" altLang="zh-CN" dirty="0" err="1"/>
              <a:t>del_score_cursor</a:t>
            </a:r>
            <a:r>
              <a:rPr lang="en-US" altLang="zh-CN" dirty="0"/>
              <a:t>			--</a:t>
            </a:r>
            <a:r>
              <a:rPr lang="zh-CN" altLang="en-US" dirty="0"/>
              <a:t>读取游标</a:t>
            </a:r>
          </a:p>
          <a:p>
            <a:r>
              <a:rPr lang="en-US" altLang="zh-CN" dirty="0"/>
              <a:t>while @@</a:t>
            </a:r>
            <a:r>
              <a:rPr lang="en-US" altLang="zh-CN" dirty="0" err="1"/>
              <a:t>fetch_status</a:t>
            </a:r>
            <a:r>
              <a:rPr lang="en-US" altLang="zh-CN" dirty="0"/>
              <a:t>=0				</a:t>
            </a:r>
            <a:r>
              <a:rPr lang="en-US" altLang="zh-CN" dirty="0" smtClean="0"/>
              <a:t>--</a:t>
            </a:r>
            <a:r>
              <a:rPr lang="zh-CN" altLang="en-US" dirty="0"/>
              <a:t>循环更新和读取游标中数据行</a:t>
            </a:r>
          </a:p>
          <a:p>
            <a:r>
              <a:rPr lang="zh-CN" altLang="en-US" dirty="0"/>
              <a:t> </a:t>
            </a:r>
            <a:r>
              <a:rPr lang="en-US" altLang="zh-CN" dirty="0"/>
              <a:t>begin</a:t>
            </a:r>
          </a:p>
          <a:p>
            <a:r>
              <a:rPr lang="en-US" altLang="zh-CN" dirty="0"/>
              <a:t>  delete from </a:t>
            </a:r>
            <a:r>
              <a:rPr lang="zh-CN" altLang="en-US" dirty="0"/>
              <a:t>选修</a:t>
            </a:r>
          </a:p>
          <a:p>
            <a:r>
              <a:rPr lang="zh-CN" altLang="en-US" dirty="0"/>
              <a:t>    </a:t>
            </a:r>
            <a:r>
              <a:rPr lang="en-US" altLang="zh-CN" dirty="0"/>
              <a:t>where current of </a:t>
            </a:r>
            <a:r>
              <a:rPr lang="en-US" altLang="zh-CN" dirty="0" err="1"/>
              <a:t>del_score_cursor</a:t>
            </a:r>
            <a:endParaRPr lang="en-US" altLang="zh-CN" dirty="0"/>
          </a:p>
          <a:p>
            <a:r>
              <a:rPr lang="en-US" altLang="zh-CN" dirty="0"/>
              <a:t>  fetch next from </a:t>
            </a:r>
            <a:r>
              <a:rPr lang="en-US" altLang="zh-CN" dirty="0" err="1"/>
              <a:t>del_score_cursor</a:t>
            </a:r>
            <a:endParaRPr lang="en-US" altLang="zh-CN" dirty="0"/>
          </a:p>
          <a:p>
            <a:r>
              <a:rPr lang="en-US" altLang="zh-CN" dirty="0"/>
              <a:t> end</a:t>
            </a:r>
          </a:p>
          <a:p>
            <a:r>
              <a:rPr lang="en-US" altLang="zh-CN" dirty="0"/>
              <a:t>close </a:t>
            </a:r>
            <a:r>
              <a:rPr lang="en-US" altLang="zh-CN" dirty="0" err="1"/>
              <a:t>del_score_cursor</a:t>
            </a:r>
            <a:r>
              <a:rPr lang="en-US" altLang="zh-CN" dirty="0"/>
              <a:t>				--</a:t>
            </a:r>
            <a:r>
              <a:rPr lang="zh-CN" altLang="en-US" dirty="0"/>
              <a:t>关闭游标</a:t>
            </a:r>
          </a:p>
          <a:p>
            <a:r>
              <a:rPr lang="en-US" altLang="zh-CN" dirty="0"/>
              <a:t>deallocate </a:t>
            </a:r>
            <a:r>
              <a:rPr lang="en-US" altLang="zh-CN" dirty="0" err="1"/>
              <a:t>del_score_cursor</a:t>
            </a:r>
            <a:r>
              <a:rPr lang="en-US" altLang="zh-CN" dirty="0"/>
              <a:t>			--</a:t>
            </a:r>
            <a:r>
              <a:rPr lang="zh-CN" altLang="en-US" dirty="0"/>
              <a:t>释放游标</a:t>
            </a:r>
          </a:p>
          <a:p>
            <a:r>
              <a:rPr lang="en-US" altLang="zh-CN" dirty="0" smtClean="0"/>
              <a:t>select </a:t>
            </a:r>
            <a:r>
              <a:rPr lang="zh-CN" altLang="en-US" dirty="0"/>
              <a:t>学号</a:t>
            </a:r>
            <a:r>
              <a:rPr lang="en-US" altLang="zh-CN" dirty="0"/>
              <a:t>,</a:t>
            </a:r>
            <a:r>
              <a:rPr lang="zh-CN" altLang="en-US" dirty="0"/>
              <a:t>课程号</a:t>
            </a:r>
            <a:r>
              <a:rPr lang="en-US" altLang="zh-CN" dirty="0"/>
              <a:t>,</a:t>
            </a:r>
            <a:r>
              <a:rPr lang="zh-CN" altLang="en-US" dirty="0"/>
              <a:t>成绩 </a:t>
            </a:r>
            <a:r>
              <a:rPr lang="en-US" altLang="zh-CN" dirty="0"/>
              <a:t>from </a:t>
            </a:r>
            <a:r>
              <a:rPr lang="zh-CN" altLang="en-US" dirty="0"/>
              <a:t>选修 </a:t>
            </a:r>
            <a:r>
              <a:rPr lang="en-US" altLang="zh-CN" dirty="0"/>
              <a:t>where </a:t>
            </a:r>
            <a:r>
              <a:rPr lang="zh-CN" altLang="en-US" dirty="0"/>
              <a:t>成绩 </a:t>
            </a:r>
            <a:r>
              <a:rPr lang="en-US" altLang="zh-CN" dirty="0"/>
              <a:t>is </a:t>
            </a:r>
            <a:r>
              <a:rPr lang="en-US" altLang="zh-CN" dirty="0" smtClean="0"/>
              <a:t>null 	--</a:t>
            </a:r>
            <a:r>
              <a:rPr lang="zh-CN" altLang="zh-CN" dirty="0"/>
              <a:t>查询成绩中为空的数据行</a:t>
            </a:r>
            <a:endParaRPr lang="en-US" altLang="zh-CN" dirty="0"/>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23315"/>
            <a:ext cx="10616565" cy="460375"/>
          </a:xfrm>
          <a:prstGeom prst="rect">
            <a:avLst/>
          </a:prstGeom>
          <a:noFill/>
          <a:ln>
            <a:solidFill>
              <a:schemeClr val="accent1"/>
            </a:solidFill>
          </a:ln>
        </p:spPr>
        <p:txBody>
          <a:bodyPr wrap="square" rtlCol="0">
            <a:spAutoFit/>
          </a:bodyPr>
          <a:lstStyle/>
          <a:p>
            <a:r>
              <a:rPr lang="en-US" altLang="zh-CN" sz="2400" b="1" dirty="0" err="1">
                <a:sym typeface="+mn-ea"/>
              </a:rPr>
              <a:t>cursor_status</a:t>
            </a:r>
            <a:r>
              <a:rPr lang="zh-CN" altLang="en-US" sz="2400" b="1" dirty="0">
                <a:sym typeface="+mn-ea"/>
              </a:rPr>
              <a:t>返回值及其含义</a:t>
            </a:r>
            <a:endParaRPr lang="zh-CN" altLang="en-US" sz="2400" b="1"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游标状态</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aphicFrame>
        <p:nvGraphicFramePr>
          <p:cNvPr id="2" name="表格 1"/>
          <p:cNvGraphicFramePr>
            <a:graphicFrameLocks noGrp="1"/>
          </p:cNvGraphicFramePr>
          <p:nvPr>
            <p:extLst>
              <p:ext uri="{D42A27DB-BD31-4B8C-83A1-F6EECF244321}">
                <p14:modId xmlns:p14="http://schemas.microsoft.com/office/powerpoint/2010/main" val="918624794"/>
              </p:ext>
            </p:extLst>
          </p:nvPr>
        </p:nvGraphicFramePr>
        <p:xfrm>
          <a:off x="1046328" y="1771647"/>
          <a:ext cx="9264320" cy="3289083"/>
        </p:xfrm>
        <a:graphic>
          <a:graphicData uri="http://schemas.openxmlformats.org/drawingml/2006/table">
            <a:tbl>
              <a:tblPr/>
              <a:tblGrid>
                <a:gridCol w="1055777"/>
                <a:gridCol w="4126699"/>
                <a:gridCol w="1368091"/>
                <a:gridCol w="2713753"/>
              </a:tblGrid>
              <a:tr h="936310">
                <a:tc>
                  <a:txBody>
                    <a:bodyPr/>
                    <a:lstStyle/>
                    <a:p>
                      <a:pPr marL="0"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取值</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含义</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取值</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914400" rtl="0" eaLnBrk="1" latinLnBrk="0" hangingPunct="1">
                        <a:lnSpc>
                          <a:spcPts val="1400"/>
                        </a:lnSpc>
                        <a:spcBef>
                          <a:spcPts val="100"/>
                        </a:spcBef>
                        <a:spcAft>
                          <a:spcPts val="100"/>
                        </a:spcAft>
                      </a:pPr>
                      <a:r>
                        <a:rPr lang="zh-CN" sz="2400" kern="1200">
                          <a:solidFill>
                            <a:schemeClr val="tx1"/>
                          </a:solidFill>
                          <a:latin typeface="+mn-lt"/>
                          <a:ea typeface="+mn-ea"/>
                          <a:cs typeface="+mn-cs"/>
                        </a:rPr>
                        <a:t>含义</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8292">
                <a:tc>
                  <a:txBody>
                    <a:bodyPr/>
                    <a:lstStyle/>
                    <a:p>
                      <a:pPr marL="0" marR="36195" algn="l" defTabSz="914400" rtl="0" eaLnBrk="1" latinLnBrk="0" hangingPunct="1">
                        <a:lnSpc>
                          <a:spcPts val="1400"/>
                        </a:lnSpc>
                        <a:spcBef>
                          <a:spcPts val="100"/>
                        </a:spcBef>
                        <a:spcAft>
                          <a:spcPts val="100"/>
                        </a:spcAft>
                      </a:pPr>
                      <a:r>
                        <a:rPr lang="en-US" sz="2400" kern="1200">
                          <a:solidFill>
                            <a:schemeClr val="tx1"/>
                          </a:solidFill>
                          <a:latin typeface="+mn-lt"/>
                          <a:ea typeface="+mn-ea"/>
                          <a:cs typeface="+mn-cs"/>
                        </a:rPr>
                        <a:t>1</a:t>
                      </a:r>
                      <a:endParaRPr lang="zh-CN" sz="2400" kern="1200">
                        <a:solidFill>
                          <a:schemeClr val="tx1"/>
                        </a:solidFill>
                        <a:latin typeface="+mn-lt"/>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游标的结果至少有一页</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a:t>
                      </a:r>
                      <a:r>
                        <a:rPr lang="en-US" sz="2400" kern="1200" dirty="0">
                          <a:solidFill>
                            <a:schemeClr val="tx1"/>
                          </a:solidFill>
                          <a:latin typeface="+mn-lt"/>
                          <a:ea typeface="+mn-ea"/>
                          <a:cs typeface="+mn-cs"/>
                        </a:rPr>
                        <a:t>2</a:t>
                      </a:r>
                      <a:endParaRPr lang="zh-CN" sz="2400" kern="1200" dirty="0">
                        <a:solidFill>
                          <a:schemeClr val="tx1"/>
                        </a:solidFill>
                        <a:latin typeface="+mn-lt"/>
                        <a:ea typeface="+mn-ea"/>
                        <a:cs typeface="+mn-cs"/>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游标不可用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205">
                <a:tc>
                  <a:txBody>
                    <a:bodyPr/>
                    <a:lstStyle/>
                    <a:p>
                      <a:pPr marL="0" marR="36195" algn="l" defTabSz="914400" rtl="0" eaLnBrk="1" latinLnBrk="0" hangingPunct="1">
                        <a:lnSpc>
                          <a:spcPts val="1400"/>
                        </a:lnSpc>
                        <a:spcBef>
                          <a:spcPts val="100"/>
                        </a:spcBef>
                        <a:spcAft>
                          <a:spcPts val="100"/>
                        </a:spcAft>
                      </a:pPr>
                      <a:r>
                        <a:rPr lang="en-US" sz="2400" kern="1200">
                          <a:solidFill>
                            <a:schemeClr val="tx1"/>
                          </a:solidFill>
                          <a:latin typeface="+mn-lt"/>
                          <a:ea typeface="+mn-ea"/>
                          <a:cs typeface="+mn-cs"/>
                        </a:rPr>
                        <a:t>0</a:t>
                      </a:r>
                      <a:endParaRPr lang="zh-CN" sz="2400" kern="1200">
                        <a:solidFill>
                          <a:schemeClr val="tx1"/>
                        </a:solidFill>
                        <a:latin typeface="+mn-lt"/>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游标的结果集为空</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a:t>
                      </a:r>
                      <a:r>
                        <a:rPr lang="en-US" sz="2400" kern="1200" dirty="0">
                          <a:solidFill>
                            <a:schemeClr val="tx1"/>
                          </a:solidFill>
                          <a:latin typeface="+mn-lt"/>
                          <a:ea typeface="+mn-ea"/>
                          <a:cs typeface="+mn-cs"/>
                        </a:rPr>
                        <a:t>3</a:t>
                      </a:r>
                      <a:endParaRPr lang="zh-CN" sz="2400" kern="1200" dirty="0">
                        <a:solidFill>
                          <a:schemeClr val="tx1"/>
                        </a:solidFill>
                        <a:latin typeface="+mn-lt"/>
                        <a:ea typeface="+mn-ea"/>
                        <a:cs typeface="+mn-cs"/>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游标名称不存在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276">
                <a:tc>
                  <a:txBody>
                    <a:bodyPr/>
                    <a:lstStyle/>
                    <a:p>
                      <a:pPr marL="0" marR="36195" algn="l" defTabSz="914400" rtl="0" eaLnBrk="1" latinLnBrk="0" hangingPunct="1">
                        <a:lnSpc>
                          <a:spcPts val="1400"/>
                        </a:lnSpc>
                        <a:spcBef>
                          <a:spcPts val="100"/>
                        </a:spcBef>
                        <a:spcAft>
                          <a:spcPts val="100"/>
                        </a:spcAft>
                      </a:pPr>
                      <a:r>
                        <a:rPr lang="zh-CN" sz="2400" kern="1200">
                          <a:solidFill>
                            <a:schemeClr val="tx1"/>
                          </a:solidFill>
                          <a:latin typeface="+mn-lt"/>
                          <a:ea typeface="+mn-ea"/>
                          <a:cs typeface="+mn-cs"/>
                        </a:rPr>
                        <a:t>－</a:t>
                      </a:r>
                      <a:r>
                        <a:rPr lang="en-US" sz="2400" kern="1200">
                          <a:solidFill>
                            <a:schemeClr val="tx1"/>
                          </a:solidFill>
                          <a:latin typeface="+mn-lt"/>
                          <a:ea typeface="+mn-ea"/>
                          <a:cs typeface="+mn-cs"/>
                        </a:rPr>
                        <a:t>1</a:t>
                      </a:r>
                      <a:endParaRPr lang="zh-CN" sz="2400" kern="1200">
                        <a:solidFill>
                          <a:schemeClr val="tx1"/>
                        </a:solidFill>
                        <a:latin typeface="+mn-lt"/>
                        <a:ea typeface="+mn-ea"/>
                        <a:cs typeface="+mn-cs"/>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zh-CN" sz="2400" kern="1200" dirty="0">
                          <a:solidFill>
                            <a:schemeClr val="tx1"/>
                          </a:solidFill>
                          <a:latin typeface="+mn-lt"/>
                          <a:ea typeface="+mn-ea"/>
                          <a:cs typeface="+mn-cs"/>
                        </a:rPr>
                        <a:t>游标被关闭</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en-US" sz="2400" kern="1200" dirty="0">
                          <a:solidFill>
                            <a:schemeClr val="tx1"/>
                          </a:solidFill>
                          <a:latin typeface="+mn-lt"/>
                          <a:ea typeface="+mn-ea"/>
                          <a:cs typeface="+mn-cs"/>
                        </a:rPr>
                        <a:t> </a:t>
                      </a:r>
                      <a:endParaRPr lang="zh-CN" sz="2400" kern="1200" dirty="0">
                        <a:solidFill>
                          <a:schemeClr val="tx1"/>
                        </a:solidFill>
                        <a:latin typeface="+mn-lt"/>
                        <a:ea typeface="+mn-ea"/>
                        <a:cs typeface="+mn-cs"/>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36195" algn="l" defTabSz="914400" rtl="0" eaLnBrk="1" latinLnBrk="0" hangingPunct="1">
                        <a:lnSpc>
                          <a:spcPts val="1400"/>
                        </a:lnSpc>
                        <a:spcBef>
                          <a:spcPts val="100"/>
                        </a:spcBef>
                        <a:spcAft>
                          <a:spcPts val="100"/>
                        </a:spcAft>
                      </a:pPr>
                      <a:r>
                        <a:rPr lang="en-US" sz="2400" kern="1200" dirty="0">
                          <a:solidFill>
                            <a:schemeClr val="tx1"/>
                          </a:solidFill>
                          <a:latin typeface="+mn-lt"/>
                          <a:ea typeface="+mn-ea"/>
                          <a:cs typeface="+mn-cs"/>
                        </a:rPr>
                        <a:t> </a:t>
                      </a:r>
                      <a:endParaRPr lang="zh-CN" sz="2400" kern="1200" dirty="0">
                        <a:solidFill>
                          <a:schemeClr val="tx1"/>
                        </a:solidFill>
                        <a:latin typeface="+mn-lt"/>
                        <a:ea typeface="+mn-ea"/>
                        <a:cs typeface="+mn-cs"/>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046480" y="1161415"/>
            <a:ext cx="10616565" cy="460375"/>
          </a:xfrm>
          <a:prstGeom prst="rect">
            <a:avLst/>
          </a:prstGeom>
          <a:noFill/>
          <a:ln>
            <a:solidFill>
              <a:schemeClr val="accent1"/>
            </a:solidFill>
          </a:ln>
        </p:spPr>
        <p:txBody>
          <a:bodyPr wrap="square" rtlCol="0">
            <a:spAutoFit/>
          </a:bodyPr>
          <a:lstStyle/>
          <a:p>
            <a:r>
              <a:rPr lang="en-US" altLang="zh-CN" sz="2400" b="1" dirty="0" smtClean="0">
                <a:sym typeface="+mn-ea"/>
              </a:rPr>
              <a:t>【</a:t>
            </a:r>
            <a:r>
              <a:rPr lang="zh-CN" altLang="en-US" sz="2400" b="1" dirty="0" smtClean="0">
                <a:sym typeface="+mn-ea"/>
              </a:rPr>
              <a:t>例</a:t>
            </a:r>
            <a:r>
              <a:rPr lang="en-US" altLang="zh-CN" sz="2400" b="1" dirty="0" smtClean="0">
                <a:sym typeface="+mn-ea"/>
              </a:rPr>
              <a:t>23</a:t>
            </a:r>
            <a:r>
              <a:rPr lang="en-US" altLang="zh-CN" sz="2400" b="1" dirty="0">
                <a:sym typeface="+mn-ea"/>
              </a:rPr>
              <a:t>】 </a:t>
            </a:r>
            <a:r>
              <a:rPr lang="zh-CN" altLang="en-US" sz="2400" b="1" dirty="0">
                <a:sym typeface="+mn-ea"/>
              </a:rPr>
              <a:t>测试游标的状态。</a:t>
            </a:r>
            <a:endParaRPr lang="zh-CN" altLang="en-US" sz="2400" b="1" dirty="0"/>
          </a:p>
        </p:txBody>
      </p:sp>
      <p:sp>
        <p:nvSpPr>
          <p:cNvPr id="14" name="TextBox 13"/>
          <p:cNvSpPr txBox="1"/>
          <p:nvPr/>
        </p:nvSpPr>
        <p:spPr>
          <a:xfrm>
            <a:off x="1044575" y="1708150"/>
            <a:ext cx="10618470" cy="4154984"/>
          </a:xfrm>
          <a:prstGeom prst="rect">
            <a:avLst/>
          </a:prstGeom>
          <a:noFill/>
          <a:ln>
            <a:solidFill>
              <a:schemeClr val="accent1"/>
            </a:solidFill>
          </a:ln>
        </p:spPr>
        <p:txBody>
          <a:bodyPr wrap="square" rtlCol="0">
            <a:spAutoFit/>
          </a:bodyPr>
          <a:lstStyle/>
          <a:p>
            <a:r>
              <a:rPr lang="en-US" altLang="zh-CN" sz="2400" dirty="0"/>
              <a:t>use </a:t>
            </a:r>
            <a:r>
              <a:rPr lang="en-US" altLang="zh-CN" sz="2400" dirty="0" err="1"/>
              <a:t>jxgl</a:t>
            </a:r>
            <a:endParaRPr lang="en-US" altLang="zh-CN" sz="2400" dirty="0"/>
          </a:p>
          <a:p>
            <a:r>
              <a:rPr lang="en-US" altLang="zh-CN" sz="2400" dirty="0"/>
              <a:t>go</a:t>
            </a:r>
          </a:p>
          <a:p>
            <a:r>
              <a:rPr lang="en-US" altLang="zh-CN" sz="2400" dirty="0"/>
              <a:t>declare </a:t>
            </a:r>
            <a:r>
              <a:rPr lang="en-US" altLang="zh-CN" sz="2400" dirty="0" err="1"/>
              <a:t>status_boy</a:t>
            </a:r>
            <a:r>
              <a:rPr lang="en-US" altLang="zh-CN" sz="2400" dirty="0"/>
              <a:t> cursor scroll</a:t>
            </a:r>
          </a:p>
          <a:p>
            <a:r>
              <a:rPr lang="en-US" altLang="zh-CN" sz="2400" dirty="0"/>
              <a:t> for select * from </a:t>
            </a:r>
            <a:r>
              <a:rPr lang="zh-CN" altLang="en-US" sz="2400" dirty="0"/>
              <a:t>学生 </a:t>
            </a:r>
            <a:r>
              <a:rPr lang="en-US" altLang="zh-CN" sz="2400" dirty="0"/>
              <a:t>where </a:t>
            </a:r>
            <a:r>
              <a:rPr lang="zh-CN" altLang="en-US" sz="2400" dirty="0"/>
              <a:t>性别</a:t>
            </a:r>
            <a:r>
              <a:rPr lang="en-US" altLang="zh-CN" sz="2400" dirty="0"/>
              <a:t>='</a:t>
            </a:r>
            <a:r>
              <a:rPr lang="zh-CN" altLang="en-US" sz="2400" dirty="0"/>
              <a:t>男</a:t>
            </a:r>
            <a:r>
              <a:rPr lang="en-US" altLang="zh-CN" sz="2400" dirty="0"/>
              <a:t>'</a:t>
            </a:r>
          </a:p>
          <a:p>
            <a:r>
              <a:rPr lang="en-US" altLang="zh-CN" sz="2400" dirty="0"/>
              <a:t>print </a:t>
            </a:r>
            <a:r>
              <a:rPr lang="en-US" altLang="zh-CN" sz="2400" dirty="0" err="1"/>
              <a:t>cursor_status</a:t>
            </a:r>
            <a:r>
              <a:rPr lang="en-US" altLang="zh-CN" sz="2400" dirty="0"/>
              <a:t>('global','</a:t>
            </a:r>
            <a:r>
              <a:rPr lang="en-US" altLang="zh-CN" sz="2400" dirty="0" err="1"/>
              <a:t>status_boy</a:t>
            </a:r>
            <a:r>
              <a:rPr lang="en-US" altLang="zh-CN" sz="2400" dirty="0"/>
              <a:t>')	--</a:t>
            </a:r>
            <a:r>
              <a:rPr lang="zh-CN" altLang="en-US" sz="2400" dirty="0"/>
              <a:t>打开游标前  显示：</a:t>
            </a:r>
            <a:r>
              <a:rPr lang="en-US" altLang="zh-CN" sz="2400" dirty="0"/>
              <a:t>-1</a:t>
            </a:r>
          </a:p>
          <a:p>
            <a:r>
              <a:rPr lang="en-US" altLang="zh-CN" sz="2400" dirty="0"/>
              <a:t>open </a:t>
            </a:r>
            <a:r>
              <a:rPr lang="en-US" altLang="zh-CN" sz="2400" dirty="0" err="1"/>
              <a:t>status_boy</a:t>
            </a:r>
            <a:r>
              <a:rPr lang="en-US" altLang="zh-CN" sz="2400" dirty="0"/>
              <a:t>				</a:t>
            </a:r>
            <a:r>
              <a:rPr lang="en-US" altLang="zh-CN" sz="2400" dirty="0" smtClean="0"/>
              <a:t>--</a:t>
            </a:r>
            <a:r>
              <a:rPr lang="zh-CN" altLang="en-US" sz="2400" dirty="0"/>
              <a:t>打开游标</a:t>
            </a:r>
          </a:p>
          <a:p>
            <a:r>
              <a:rPr lang="en-US" altLang="zh-CN" sz="2400" dirty="0"/>
              <a:t>print </a:t>
            </a:r>
            <a:r>
              <a:rPr lang="en-US" altLang="zh-CN" sz="2400" dirty="0" err="1"/>
              <a:t>cursor_status</a:t>
            </a:r>
            <a:r>
              <a:rPr lang="en-US" altLang="zh-CN" sz="2400" dirty="0"/>
              <a:t>('global','</a:t>
            </a:r>
            <a:r>
              <a:rPr lang="en-US" altLang="zh-CN" sz="2400" dirty="0" err="1"/>
              <a:t>status_boy</a:t>
            </a:r>
            <a:r>
              <a:rPr lang="en-US" altLang="zh-CN" sz="2400" dirty="0"/>
              <a:t>')	--</a:t>
            </a:r>
            <a:r>
              <a:rPr lang="zh-CN" altLang="en-US" sz="2400" dirty="0"/>
              <a:t>打开游标后  显示：</a:t>
            </a:r>
            <a:r>
              <a:rPr lang="en-US" altLang="zh-CN" sz="2400" dirty="0"/>
              <a:t>1</a:t>
            </a:r>
          </a:p>
          <a:p>
            <a:r>
              <a:rPr lang="en-US" altLang="zh-CN" sz="2400" dirty="0"/>
              <a:t>close </a:t>
            </a:r>
            <a:r>
              <a:rPr lang="en-US" altLang="zh-CN" sz="2400" dirty="0" err="1"/>
              <a:t>status_boy</a:t>
            </a:r>
            <a:r>
              <a:rPr lang="en-US" altLang="zh-CN" sz="2400" dirty="0"/>
              <a:t>				</a:t>
            </a:r>
            <a:r>
              <a:rPr lang="en-US" altLang="zh-CN" sz="2400" dirty="0" smtClean="0"/>
              <a:t>--</a:t>
            </a:r>
            <a:r>
              <a:rPr lang="zh-CN" altLang="en-US" sz="2400" dirty="0"/>
              <a:t>关闭</a:t>
            </a:r>
            <a:r>
              <a:rPr lang="zh-CN" altLang="en-US" sz="2400" dirty="0" smtClean="0"/>
              <a:t>游标</a:t>
            </a:r>
            <a:endParaRPr lang="en-US" altLang="zh-CN" sz="2400" dirty="0" smtClean="0"/>
          </a:p>
          <a:p>
            <a:r>
              <a:rPr lang="en-US" altLang="zh-CN" sz="2400" dirty="0"/>
              <a:t>print </a:t>
            </a:r>
            <a:r>
              <a:rPr lang="en-US" altLang="zh-CN" sz="2400" dirty="0" err="1"/>
              <a:t>cursor_status</a:t>
            </a:r>
            <a:r>
              <a:rPr lang="en-US" altLang="zh-CN" sz="2400" dirty="0"/>
              <a:t>('global','</a:t>
            </a:r>
            <a:r>
              <a:rPr lang="en-US" altLang="zh-CN" sz="2400" dirty="0" err="1"/>
              <a:t>status_boy</a:t>
            </a:r>
            <a:r>
              <a:rPr lang="en-US" altLang="zh-CN" sz="2400" dirty="0"/>
              <a:t>')	</a:t>
            </a:r>
            <a:r>
              <a:rPr lang="en-US" altLang="zh-CN" sz="2400" dirty="0" smtClean="0"/>
              <a:t>--</a:t>
            </a:r>
            <a:r>
              <a:rPr lang="zh-CN" altLang="en-US" sz="2400" dirty="0" smtClean="0"/>
              <a:t>关闭游标</a:t>
            </a:r>
            <a:r>
              <a:rPr lang="zh-CN" altLang="en-US" sz="2400" dirty="0"/>
              <a:t>后  显示：</a:t>
            </a:r>
            <a:r>
              <a:rPr lang="en-US" altLang="zh-CN" sz="2400" dirty="0" smtClean="0"/>
              <a:t>-1</a:t>
            </a:r>
            <a:endParaRPr lang="zh-CN" altLang="en-US" sz="2400" dirty="0"/>
          </a:p>
          <a:p>
            <a:r>
              <a:rPr lang="en-US" altLang="zh-CN" sz="2400" dirty="0" err="1" smtClean="0"/>
              <a:t>deallocate</a:t>
            </a:r>
            <a:r>
              <a:rPr lang="en-US" altLang="zh-CN" sz="2400" dirty="0" smtClean="0"/>
              <a:t> </a:t>
            </a:r>
            <a:r>
              <a:rPr lang="en-US" altLang="zh-CN" sz="2400" dirty="0" err="1"/>
              <a:t>status_boy</a:t>
            </a:r>
            <a:r>
              <a:rPr lang="en-US" altLang="zh-CN" sz="2400" dirty="0"/>
              <a:t>			</a:t>
            </a:r>
            <a:r>
              <a:rPr lang="en-US" altLang="zh-CN" sz="2400" dirty="0" smtClean="0"/>
              <a:t>--</a:t>
            </a:r>
            <a:r>
              <a:rPr lang="zh-CN" altLang="en-US" sz="2400" dirty="0"/>
              <a:t>释放</a:t>
            </a:r>
            <a:r>
              <a:rPr lang="zh-CN" altLang="en-US" sz="2400" dirty="0" smtClean="0"/>
              <a:t>游标</a:t>
            </a:r>
            <a:endParaRPr lang="en-US" altLang="zh-CN" sz="2400" dirty="0" smtClean="0"/>
          </a:p>
          <a:p>
            <a:r>
              <a:rPr lang="en-US" altLang="zh-CN" sz="2400" dirty="0"/>
              <a:t>print </a:t>
            </a:r>
            <a:r>
              <a:rPr lang="en-US" altLang="zh-CN" sz="2400" dirty="0" err="1"/>
              <a:t>cursor_status</a:t>
            </a:r>
            <a:r>
              <a:rPr lang="en-US" altLang="zh-CN" sz="2400" dirty="0"/>
              <a:t>('global','</a:t>
            </a:r>
            <a:r>
              <a:rPr lang="en-US" altLang="zh-CN" sz="2400" dirty="0" err="1"/>
              <a:t>status_boy</a:t>
            </a:r>
            <a:r>
              <a:rPr lang="en-US" altLang="zh-CN" sz="2400" dirty="0"/>
              <a:t>')	--</a:t>
            </a:r>
            <a:r>
              <a:rPr lang="zh-CN" altLang="en-US" sz="2400" dirty="0"/>
              <a:t>释放游标后  显示：</a:t>
            </a:r>
            <a:r>
              <a:rPr lang="en-US" altLang="zh-CN" sz="2400" dirty="0"/>
              <a:t>-3</a:t>
            </a:r>
            <a:endParaRPr lang="zh-CN" altLang="en-US" sz="2400" dirty="0"/>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游标状态</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1742"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04</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矩形 16"/>
          <p:cNvSpPr/>
          <p:nvPr/>
        </p:nvSpPr>
        <p:spPr>
          <a:xfrm>
            <a:off x="7410450" y="2080327"/>
            <a:ext cx="4252130" cy="338772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ym typeface="+mn-ea"/>
              </a:rPr>
              <a:t>视图是一个虚拟表，只存放视图定义语句，而不存放视图引用数据，其数据仍然存放在基表中。视图就像一个窗口，透过它可以查看和修改用户需要的数据。索引的创建是由用户完成的，而索引的使用则由</a:t>
            </a:r>
            <a:r>
              <a:rPr lang="en-US" altLang="zh-CN" dirty="0">
                <a:sym typeface="+mn-ea"/>
              </a:rPr>
              <a:t>SQL Server</a:t>
            </a:r>
            <a:r>
              <a:rPr lang="zh-CN" altLang="en-US">
                <a:sym typeface="+mn-ea"/>
              </a:rPr>
              <a:t>的查询优化器自动实现。游标映射结果集并在结果集内的单个行上建立一个位置的实体，为用户提供定位、检索、修改结果集中单行数据的功能。</a:t>
            </a:r>
            <a:endParaRPr lang="zh-CN" altLang="en-US" dirty="0">
              <a:solidFill>
                <a:schemeClr val="tx1">
                  <a:lumMod val="50000"/>
                  <a:lumOff val="50000"/>
                </a:schemeClr>
              </a:solidFill>
            </a:endParaRPr>
          </a:p>
        </p:txBody>
      </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
        <p:nvSpPr>
          <p:cNvPr id="1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5" name="文本框 136"/>
          <p:cNvSpPr txBox="1"/>
          <p:nvPr/>
        </p:nvSpPr>
        <p:spPr>
          <a:xfrm>
            <a:off x="419952" y="400325"/>
            <a:ext cx="731290"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end</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3" cstate="screen"/>
          <a:srcRect/>
          <a:stretch>
            <a:fillRect/>
          </a:stretch>
        </p:blipFill>
        <p:spPr/>
      </p:pic>
      <p:pic>
        <p:nvPicPr>
          <p:cNvPr id="26" name="图片占位符 25"/>
          <p:cNvPicPr>
            <a:picLocks noGrp="1" noChangeAspect="1"/>
          </p:cNvPicPr>
          <p:nvPr>
            <p:ph type="pic" sz="quarter" idx="11"/>
          </p:nvPr>
        </p:nvPicPr>
        <p:blipFill>
          <a:blip r:embed="rId4" cstate="screen"/>
          <a:srcRect/>
          <a:stretch>
            <a:fillRect/>
          </a:stretch>
        </p:blipFill>
        <p:spPr/>
      </p:pic>
      <p:pic>
        <p:nvPicPr>
          <p:cNvPr id="21" name="图片占位符 20"/>
          <p:cNvPicPr>
            <a:picLocks noGrp="1" noChangeAspect="1"/>
          </p:cNvPicPr>
          <p:nvPr>
            <p:ph type="pic" sz="quarter" idx="10"/>
          </p:nvPr>
        </p:nvPicPr>
        <p:blipFill>
          <a:blip r:embed="rId5"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lvl="0">
              <a:defRPr/>
            </a:pPr>
            <a:r>
              <a:rPr lang="zh-CN" altLang="en-US" sz="1400">
                <a:solidFill>
                  <a:schemeClr val="bg1">
                    <a:lumMod val="65000"/>
                  </a:schemeClr>
                </a:solidFill>
                <a:ea typeface="等线" panose="02010600030101010101" pitchFamily="2" charset="-122"/>
              </a:rPr>
              <a:t>人民邮电出版社</a:t>
            </a:r>
            <a:endParaRPr lang="zh-CN" altLang="en-US" sz="1400" dirty="0">
              <a:solidFill>
                <a:schemeClr val="bg1">
                  <a:lumMod val="65000"/>
                </a:schemeClr>
              </a:solidFill>
              <a:ea typeface="等线"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6480" y="1385570"/>
            <a:ext cx="10600690" cy="1200329"/>
          </a:xfrm>
          <a:prstGeom prst="rect">
            <a:avLst/>
          </a:prstGeom>
          <a:noFill/>
          <a:ln>
            <a:solidFill>
              <a:schemeClr val="accent1"/>
            </a:solidFill>
          </a:ln>
        </p:spPr>
        <p:txBody>
          <a:bodyPr wrap="square" rtlCol="0">
            <a:spAutoFit/>
          </a:bodyPr>
          <a:lstStyle/>
          <a:p>
            <a:r>
              <a:rPr lang="zh-CN" altLang="en-US" sz="2400" dirty="0"/>
              <a:t>（</a:t>
            </a:r>
            <a:r>
              <a:rPr lang="en-US" altLang="zh-CN" sz="2400" dirty="0"/>
              <a:t>3</a:t>
            </a:r>
            <a:r>
              <a:rPr lang="zh-CN" altLang="en-US" sz="2400" dirty="0"/>
              <a:t>）重构逻辑数据：视图可以通过重构数据结构来强化数据逻辑独立性，如基表结构发生改变时（增加新关系或新属性），则通过视图重载用户数据而无须修改原有应用程序。</a:t>
            </a:r>
            <a:endParaRPr lang="zh-CN" altLang="en-US" sz="2400" dirty="0">
              <a:latin typeface="+mn-ea"/>
            </a:endParaRPr>
          </a:p>
        </p:txBody>
      </p:sp>
      <p:sp>
        <p:nvSpPr>
          <p:cNvPr id="12" name="TextBox 11"/>
          <p:cNvSpPr txBox="1"/>
          <p:nvPr/>
        </p:nvSpPr>
        <p:spPr>
          <a:xfrm>
            <a:off x="1021715" y="3047395"/>
            <a:ext cx="10624820" cy="1569660"/>
          </a:xfrm>
          <a:prstGeom prst="rect">
            <a:avLst/>
          </a:prstGeom>
          <a:noFill/>
          <a:ln>
            <a:solidFill>
              <a:schemeClr val="accent1"/>
            </a:solidFill>
          </a:ln>
        </p:spPr>
        <p:txBody>
          <a:bodyPr wrap="square" rtlCol="0">
            <a:spAutoFit/>
          </a:bodyPr>
          <a:lstStyle/>
          <a:p>
            <a:r>
              <a:rPr lang="zh-CN" altLang="en-US" sz="2400" dirty="0"/>
              <a:t>（</a:t>
            </a:r>
            <a:r>
              <a:rPr lang="en-US" altLang="zh-CN" sz="2400" dirty="0"/>
              <a:t>4</a:t>
            </a:r>
            <a:r>
              <a:rPr lang="zh-CN" altLang="en-US" sz="2400" dirty="0"/>
              <a:t>）提供安全保护：视图所有者只能看到视图中数据，不能看到基表中其他数据，从而使机密性数据不会出现在无关用户视图中。另外，视图定义语句加上</a:t>
            </a:r>
            <a:r>
              <a:rPr lang="en-US" altLang="zh-CN" sz="2400" dirty="0"/>
              <a:t>with check option</a:t>
            </a:r>
            <a:r>
              <a:rPr lang="zh-CN" altLang="en-US" sz="2400" dirty="0"/>
              <a:t>子句，可以确保用户只能修改（</a:t>
            </a:r>
            <a:r>
              <a:rPr lang="en-US" altLang="zh-CN" sz="2400" dirty="0"/>
              <a:t>insert</a:t>
            </a:r>
            <a:r>
              <a:rPr lang="zh-CN" altLang="en-US" sz="2400" dirty="0"/>
              <a:t>、</a:t>
            </a:r>
            <a:r>
              <a:rPr lang="en-US" altLang="zh-CN" sz="2400" dirty="0"/>
              <a:t>update</a:t>
            </a:r>
            <a:r>
              <a:rPr lang="zh-CN" altLang="en-US" sz="2400" dirty="0"/>
              <a:t>和</a:t>
            </a:r>
            <a:r>
              <a:rPr lang="en-US" altLang="zh-CN" sz="2400" dirty="0"/>
              <a:t>delete</a:t>
            </a:r>
            <a:r>
              <a:rPr lang="zh-CN" altLang="en-US" sz="2400" dirty="0"/>
              <a:t>）视图中满足条件的数据，从而提</a:t>
            </a:r>
            <a:r>
              <a:rPr lang="zh-CN" altLang="en-US" sz="2400" dirty="0" smtClean="0"/>
              <a:t>高了数</a:t>
            </a:r>
            <a:r>
              <a:rPr lang="zh-CN" altLang="en-US" sz="2400" dirty="0"/>
              <a:t>据安全性。</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视图优点</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1</a:t>
            </a:r>
            <a:r>
              <a:rPr lang="zh-CN" altLang="en-US" sz="2400" b="1" dirty="0"/>
              <a:t>．使用</a:t>
            </a:r>
            <a:r>
              <a:rPr lang="en-US" altLang="zh-CN" sz="2400" b="1" dirty="0"/>
              <a:t>SSMS</a:t>
            </a:r>
            <a:r>
              <a:rPr lang="zh-CN" altLang="en-US" sz="2400" b="1" dirty="0"/>
              <a:t>创建视图</a:t>
            </a:r>
            <a:endParaRPr lang="zh-CN" altLang="en-US" sz="2400" dirty="0"/>
          </a:p>
        </p:txBody>
      </p:sp>
      <p:sp>
        <p:nvSpPr>
          <p:cNvPr id="12" name="TextBox 11"/>
          <p:cNvSpPr txBox="1"/>
          <p:nvPr/>
        </p:nvSpPr>
        <p:spPr>
          <a:xfrm>
            <a:off x="1001565" y="2033905"/>
            <a:ext cx="10661015" cy="830997"/>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01】</a:t>
            </a:r>
            <a:r>
              <a:rPr lang="zh-CN" altLang="en-US" sz="2400" dirty="0"/>
              <a:t>使用</a:t>
            </a:r>
            <a:r>
              <a:rPr lang="en-US" altLang="zh-CN" sz="2400" dirty="0"/>
              <a:t>SSMS</a:t>
            </a:r>
            <a:r>
              <a:rPr lang="zh-CN" altLang="en-US" sz="2400" dirty="0"/>
              <a:t>创建一名为</a:t>
            </a:r>
            <a:r>
              <a:rPr lang="en-US" altLang="zh-CN" sz="2400" dirty="0"/>
              <a:t>View</a:t>
            </a:r>
            <a:r>
              <a:rPr lang="zh-CN" altLang="en-US" sz="2400" dirty="0"/>
              <a:t>的视图，数据来源于学生和选修表中“学号，姓名，性别，课程号，成绩”，且课程号限定为“</a:t>
            </a:r>
            <a:r>
              <a:rPr lang="en-US" altLang="zh-CN" sz="2400" dirty="0"/>
              <a:t>01”</a:t>
            </a:r>
            <a:r>
              <a:rPr lang="zh-CN" altLang="en-US" sz="2400" dirty="0"/>
              <a:t>。</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 name="矩形 2"/>
          <p:cNvSpPr/>
          <p:nvPr/>
        </p:nvSpPr>
        <p:spPr>
          <a:xfrm>
            <a:off x="1046581" y="2964438"/>
            <a:ext cx="5659019" cy="1477328"/>
          </a:xfrm>
          <a:prstGeom prst="rect">
            <a:avLst/>
          </a:prstGeom>
        </p:spPr>
        <p:txBody>
          <a:bodyPr wrap="square">
            <a:spAutoFit/>
          </a:bodyPr>
          <a:lstStyle/>
          <a:p>
            <a:r>
              <a:rPr lang="zh-CN" altLang="zh-CN" dirty="0"/>
              <a:t>操作步骤如下：</a:t>
            </a:r>
          </a:p>
          <a:p>
            <a:r>
              <a:rPr lang="zh-CN" altLang="zh-CN" dirty="0"/>
              <a:t>（</a:t>
            </a:r>
            <a:r>
              <a:rPr lang="en-US" altLang="zh-CN" dirty="0"/>
              <a:t>1</a:t>
            </a:r>
            <a:r>
              <a:rPr lang="zh-CN" altLang="zh-CN" dirty="0" smtClean="0"/>
              <a:t>）</a:t>
            </a:r>
            <a:r>
              <a:rPr lang="zh-CN" altLang="en-US" dirty="0"/>
              <a:t>在“对象资源管理器”窗格中，展开用户数据库（</a:t>
            </a:r>
            <a:r>
              <a:rPr lang="en-US" altLang="zh-CN" dirty="0"/>
              <a:t>JXGL</a:t>
            </a:r>
            <a:r>
              <a:rPr lang="zh-CN" altLang="en-US" dirty="0"/>
              <a:t>）节点，右击“视图”节点，在弹出快捷菜单中，选择“新建视图”命令，单击释放后，弹出</a:t>
            </a:r>
            <a:r>
              <a:rPr lang="zh-CN" altLang="en-US" dirty="0" smtClean="0"/>
              <a:t>“查询设计器”窗口和</a:t>
            </a:r>
            <a:r>
              <a:rPr lang="zh-CN" altLang="en-US" dirty="0"/>
              <a:t>“添加表”对话框，如图</a:t>
            </a:r>
            <a:r>
              <a:rPr lang="en-US" altLang="zh-CN" dirty="0"/>
              <a:t>8-1</a:t>
            </a:r>
            <a:r>
              <a:rPr lang="zh-CN" altLang="en-US" dirty="0"/>
              <a:t>所示。</a:t>
            </a:r>
            <a:endParaRPr lang="zh-CN" altLang="zh-CN" dirty="0"/>
          </a:p>
        </p:txBody>
      </p:sp>
      <p:pic>
        <p:nvPicPr>
          <p:cNvPr id="1026" name="图片 89"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26" y="2964438"/>
            <a:ext cx="48768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02030" y="4695300"/>
            <a:ext cx="5442778" cy="2031325"/>
          </a:xfrm>
          <a:prstGeom prst="rect">
            <a:avLst/>
          </a:prstGeom>
          <a:ln>
            <a:solidFill>
              <a:srgbClr val="FF0000"/>
            </a:solidFill>
          </a:ln>
        </p:spPr>
        <p:txBody>
          <a:bodyPr wrap="square">
            <a:spAutoFit/>
          </a:bodyPr>
          <a:lstStyle/>
          <a:p>
            <a:r>
              <a:rPr lang="zh-CN" altLang="zh-CN" b="1" dirty="0"/>
              <a:t>注意：</a:t>
            </a:r>
          </a:p>
          <a:p>
            <a:r>
              <a:rPr lang="zh-CN" altLang="en-US" b="1" dirty="0" smtClean="0"/>
              <a:t>①</a:t>
            </a:r>
            <a:r>
              <a:rPr lang="zh-CN" altLang="zh-CN" b="1" dirty="0" smtClean="0"/>
              <a:t>视</a:t>
            </a:r>
            <a:r>
              <a:rPr lang="zh-CN" altLang="zh-CN" b="1" dirty="0"/>
              <a:t>图只能在当前数据库中创建，但可以引用其它数据库中的表和视图，甚至可以是其它服务器上的表和视图。</a:t>
            </a:r>
          </a:p>
          <a:p>
            <a:r>
              <a:rPr lang="zh-CN" altLang="en-US" b="1" dirty="0"/>
              <a:t>②</a:t>
            </a:r>
            <a:r>
              <a:rPr lang="zh-CN" altLang="zh-CN" b="1" dirty="0" smtClean="0"/>
              <a:t>“</a:t>
            </a:r>
            <a:r>
              <a:rPr lang="zh-CN" altLang="zh-CN" b="1" dirty="0"/>
              <a:t>查询设计器”是创建“视图”的辅助工具，其界面包括关系图（表）、条件（列）、</a:t>
            </a:r>
            <a:r>
              <a:rPr lang="en-US" altLang="zh-CN" b="1" dirty="0"/>
              <a:t>SQL</a:t>
            </a:r>
            <a:r>
              <a:rPr lang="zh-CN" altLang="zh-CN" b="1" dirty="0"/>
              <a:t>（代码）和结果（查询结果）</a:t>
            </a:r>
            <a:r>
              <a:rPr lang="en-US" altLang="zh-CN" b="1" dirty="0"/>
              <a:t>4</a:t>
            </a:r>
            <a:r>
              <a:rPr lang="zh-CN" altLang="zh-CN" b="1" dirty="0"/>
              <a:t>个窗格。</a:t>
            </a: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1</a:t>
            </a:r>
            <a:r>
              <a:rPr lang="zh-CN" altLang="en-US" sz="2400" b="1" dirty="0"/>
              <a:t>．使用</a:t>
            </a:r>
            <a:r>
              <a:rPr lang="en-US" altLang="zh-CN" sz="2400" b="1" dirty="0"/>
              <a:t>SSMS</a:t>
            </a:r>
            <a:r>
              <a:rPr lang="zh-CN" altLang="en-US" sz="2400" b="1" dirty="0"/>
              <a:t>创建视图</a:t>
            </a:r>
            <a:endParaRPr lang="zh-CN" altLang="en-US" sz="2400" dirty="0"/>
          </a:p>
        </p:txBody>
      </p:sp>
      <p:sp>
        <p:nvSpPr>
          <p:cNvPr id="12" name="TextBox 11"/>
          <p:cNvSpPr txBox="1"/>
          <p:nvPr/>
        </p:nvSpPr>
        <p:spPr>
          <a:xfrm>
            <a:off x="1001565" y="2033905"/>
            <a:ext cx="10661015" cy="830997"/>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01】</a:t>
            </a:r>
            <a:r>
              <a:rPr lang="zh-CN" altLang="en-US" sz="2400" dirty="0"/>
              <a:t>使用</a:t>
            </a:r>
            <a:r>
              <a:rPr lang="en-US" altLang="zh-CN" sz="2400" dirty="0"/>
              <a:t>SSMS</a:t>
            </a:r>
            <a:r>
              <a:rPr lang="zh-CN" altLang="en-US" sz="2400" dirty="0"/>
              <a:t>创建一名为</a:t>
            </a:r>
            <a:r>
              <a:rPr lang="en-US" altLang="zh-CN" sz="2400" dirty="0"/>
              <a:t>View</a:t>
            </a:r>
            <a:r>
              <a:rPr lang="zh-CN" altLang="en-US" sz="2400" dirty="0"/>
              <a:t>的视图，数据来源于学生和选修表中“学号，姓名，性别，课程号，成绩”，且课程号限定为“</a:t>
            </a:r>
            <a:r>
              <a:rPr lang="en-US" altLang="zh-CN" sz="2400" dirty="0"/>
              <a:t>01”</a:t>
            </a:r>
            <a:r>
              <a:rPr lang="zh-CN" altLang="en-US" sz="2400" dirty="0"/>
              <a:t>。</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 name="矩形 2"/>
          <p:cNvSpPr/>
          <p:nvPr/>
        </p:nvSpPr>
        <p:spPr>
          <a:xfrm>
            <a:off x="1046581" y="2964438"/>
            <a:ext cx="5386875" cy="3416320"/>
          </a:xfrm>
          <a:prstGeom prst="rect">
            <a:avLst/>
          </a:prstGeom>
        </p:spPr>
        <p:txBody>
          <a:bodyPr wrap="square">
            <a:spAutoFit/>
          </a:bodyPr>
          <a:lstStyle/>
          <a:p>
            <a:r>
              <a:rPr lang="zh-CN" altLang="zh-CN" dirty="0"/>
              <a:t>操作步骤如下：</a:t>
            </a:r>
          </a:p>
          <a:p>
            <a:r>
              <a:rPr lang="zh-CN" altLang="en-US" dirty="0"/>
              <a:t>（</a:t>
            </a:r>
            <a:r>
              <a:rPr lang="en-US" altLang="zh-CN" dirty="0"/>
              <a:t>2</a:t>
            </a:r>
            <a:r>
              <a:rPr lang="zh-CN" altLang="en-US" dirty="0"/>
              <a:t>）首先，在“添加表”对话框中，选择要添加的表、视图、函数或同义词，单击“添加”按钮，将其添加到</a:t>
            </a:r>
            <a:r>
              <a:rPr lang="zh-CN" altLang="en-US" dirty="0" smtClean="0"/>
              <a:t>“查询设计器”窗口的</a:t>
            </a:r>
            <a:r>
              <a:rPr lang="zh-CN" altLang="en-US" dirty="0"/>
              <a:t>“关系图”窗格中，这里选择“选修”和“学生”两表，然后单击“关闭”按钮，返回</a:t>
            </a:r>
            <a:r>
              <a:rPr lang="zh-CN" altLang="en-US" dirty="0" smtClean="0"/>
              <a:t>“查询设计器”窗口；</a:t>
            </a:r>
            <a:r>
              <a:rPr lang="zh-CN" altLang="en-US" dirty="0"/>
              <a:t>其次，在“关系图”窗格中，设置学生与选修的连接类型（默认内连接）和输出列；再次，在“条件”窗格中设置列的输出、排序类型、排序顺序和筛选器等内容；最后，单击“查询设计器”→“执行</a:t>
            </a:r>
            <a:r>
              <a:rPr lang="en-US" altLang="zh-CN" dirty="0"/>
              <a:t>SQL”</a:t>
            </a:r>
            <a:r>
              <a:rPr lang="zh-CN" altLang="en-US" dirty="0"/>
              <a:t>命令，视图查询结果输出到“结果”窗格中，如图</a:t>
            </a:r>
            <a:r>
              <a:rPr lang="en-US" altLang="zh-CN" dirty="0"/>
              <a:t>8-2</a:t>
            </a:r>
            <a:r>
              <a:rPr lang="zh-CN" altLang="en-US" dirty="0"/>
              <a:t>所示。</a:t>
            </a:r>
            <a:endParaRPr lang="zh-CN" altLang="zh-C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2337" y="2964438"/>
            <a:ext cx="5416550"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2030" y="1428750"/>
            <a:ext cx="10661015" cy="461665"/>
          </a:xfrm>
          <a:prstGeom prst="rect">
            <a:avLst/>
          </a:prstGeom>
          <a:noFill/>
          <a:ln>
            <a:solidFill>
              <a:schemeClr val="accent1"/>
            </a:solidFill>
          </a:ln>
        </p:spPr>
        <p:txBody>
          <a:bodyPr wrap="square" rtlCol="0">
            <a:spAutoFit/>
          </a:bodyPr>
          <a:lstStyle/>
          <a:p>
            <a:r>
              <a:rPr lang="en-US" altLang="zh-CN" sz="2400" b="1" dirty="0"/>
              <a:t>1</a:t>
            </a:r>
            <a:r>
              <a:rPr lang="zh-CN" altLang="en-US" sz="2400" b="1" dirty="0"/>
              <a:t>．使用</a:t>
            </a:r>
            <a:r>
              <a:rPr lang="en-US" altLang="zh-CN" sz="2400" b="1" dirty="0"/>
              <a:t>SSMS</a:t>
            </a:r>
            <a:r>
              <a:rPr lang="zh-CN" altLang="en-US" sz="2400" b="1" dirty="0"/>
              <a:t>创建视图</a:t>
            </a:r>
            <a:endParaRPr lang="zh-CN" altLang="en-US" sz="2400" dirty="0"/>
          </a:p>
        </p:txBody>
      </p:sp>
      <p:sp>
        <p:nvSpPr>
          <p:cNvPr id="12" name="TextBox 11"/>
          <p:cNvSpPr txBox="1"/>
          <p:nvPr/>
        </p:nvSpPr>
        <p:spPr>
          <a:xfrm>
            <a:off x="1001565" y="2033905"/>
            <a:ext cx="10661015" cy="830997"/>
          </a:xfrm>
          <a:prstGeom prst="rect">
            <a:avLst/>
          </a:prstGeom>
          <a:noFill/>
          <a:ln>
            <a:solidFill>
              <a:schemeClr val="accent1"/>
            </a:solidFill>
          </a:ln>
        </p:spPr>
        <p:txBody>
          <a:bodyPr wrap="square" rtlCol="0">
            <a:spAutoFit/>
          </a:bodyPr>
          <a:lstStyle/>
          <a:p>
            <a:r>
              <a:rPr lang="en-US" altLang="zh-CN" sz="2400" dirty="0" smtClean="0"/>
              <a:t>【</a:t>
            </a:r>
            <a:r>
              <a:rPr lang="zh-CN" altLang="en-US" sz="2400" dirty="0" smtClean="0"/>
              <a:t>例</a:t>
            </a:r>
            <a:r>
              <a:rPr lang="en-US" altLang="zh-CN" sz="2400" dirty="0" smtClean="0"/>
              <a:t>01】</a:t>
            </a:r>
            <a:r>
              <a:rPr lang="zh-CN" altLang="en-US" sz="2400" dirty="0"/>
              <a:t>使用</a:t>
            </a:r>
            <a:r>
              <a:rPr lang="en-US" altLang="zh-CN" sz="2400" dirty="0"/>
              <a:t>SSMS</a:t>
            </a:r>
            <a:r>
              <a:rPr lang="zh-CN" altLang="en-US" sz="2400" dirty="0"/>
              <a:t>创建一名为</a:t>
            </a:r>
            <a:r>
              <a:rPr lang="en-US" altLang="zh-CN" sz="2400" dirty="0"/>
              <a:t>View</a:t>
            </a:r>
            <a:r>
              <a:rPr lang="zh-CN" altLang="en-US" sz="2400" dirty="0"/>
              <a:t>的视图，数据来源于学生和选修表中“学号，姓名，性别，课程号，成绩”，且课程号限定为“</a:t>
            </a:r>
            <a:r>
              <a:rPr lang="en-US" altLang="zh-CN" sz="2400" dirty="0"/>
              <a:t>01”</a:t>
            </a:r>
            <a:r>
              <a:rPr lang="zh-CN" altLang="en-US" sz="2400" dirty="0"/>
              <a:t>。</a:t>
            </a:r>
          </a:p>
        </p:txBody>
      </p:sp>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08480" cy="58356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创建视图</a:t>
            </a:r>
            <a:endParaRPr lang="zh-CN" altLang="en-US" sz="3200" b="1" dirty="0" smtClean="0">
              <a:solidFill>
                <a:srgbClr val="2980B9"/>
              </a:solidFill>
              <a:ea typeface="微软雅黑" panose="020B0503020204020204" charset="-122"/>
            </a:endParaRPr>
          </a:p>
        </p:txBody>
      </p:sp>
      <p:sp>
        <p:nvSpPr>
          <p:cNvPr id="137" name="文本框 136"/>
          <p:cNvSpPr txBox="1"/>
          <p:nvPr/>
        </p:nvSpPr>
        <p:spPr>
          <a:xfrm>
            <a:off x="524612" y="400325"/>
            <a:ext cx="521970" cy="46037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02</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 name="矩形 2"/>
          <p:cNvSpPr/>
          <p:nvPr/>
        </p:nvSpPr>
        <p:spPr>
          <a:xfrm>
            <a:off x="1046582" y="2964438"/>
            <a:ext cx="4693818" cy="369332"/>
          </a:xfrm>
          <a:prstGeom prst="rect">
            <a:avLst/>
          </a:prstGeom>
        </p:spPr>
        <p:txBody>
          <a:bodyPr wrap="square">
            <a:spAutoFit/>
          </a:bodyPr>
          <a:lstStyle/>
          <a:p>
            <a:r>
              <a:rPr lang="zh-CN" altLang="zh-CN" dirty="0"/>
              <a:t>操作步骤如下</a:t>
            </a:r>
            <a:r>
              <a:rPr lang="zh-CN" altLang="zh-CN" dirty="0" smtClean="0"/>
              <a:t>：</a:t>
            </a:r>
            <a:endParaRPr lang="zh-CN" altLang="zh-C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4937" y="2964438"/>
            <a:ext cx="5416550"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01565" y="3471039"/>
            <a:ext cx="5546939" cy="3139321"/>
          </a:xfrm>
          <a:prstGeom prst="rect">
            <a:avLst/>
          </a:prstGeom>
          <a:ln>
            <a:solidFill>
              <a:srgbClr val="FF0000"/>
            </a:solidFill>
          </a:ln>
        </p:spPr>
        <p:txBody>
          <a:bodyPr wrap="square">
            <a:spAutoFit/>
          </a:bodyPr>
          <a:lstStyle/>
          <a:p>
            <a:r>
              <a:rPr lang="zh-CN" altLang="zh-CN" b="1" dirty="0"/>
              <a:t>注意：</a:t>
            </a:r>
          </a:p>
          <a:p>
            <a:r>
              <a:rPr lang="zh-CN" altLang="en-US" b="1" dirty="0" smtClean="0"/>
              <a:t>①如</a:t>
            </a:r>
            <a:r>
              <a:rPr lang="zh-CN" altLang="en-US" b="1" dirty="0"/>
              <a:t>需添加新的表、视图、函数或同义词，则右击“关系图”窗格的空白区域，在弹出快捷菜单中，选择“添加表”命令，弹出“添加表”对话框，即可继续添加；</a:t>
            </a:r>
          </a:p>
          <a:p>
            <a:r>
              <a:rPr lang="zh-CN" altLang="en-US" b="1" dirty="0" smtClean="0"/>
              <a:t>②如</a:t>
            </a:r>
            <a:r>
              <a:rPr lang="zh-CN" altLang="en-US" b="1" dirty="0"/>
              <a:t>需移除已添加的表、视图、函数或同义词，则在“关系图”窗格中，右击需要移除的表、视图、函数或同义词，在弹出快捷菜单中，选择“移除”命令，可完成“移除”操作；</a:t>
            </a:r>
          </a:p>
          <a:p>
            <a:r>
              <a:rPr lang="zh-CN" altLang="en-US" b="1" dirty="0" smtClean="0"/>
              <a:t>③如</a:t>
            </a:r>
            <a:r>
              <a:rPr lang="zh-CN" altLang="en-US" b="1" dirty="0"/>
              <a:t>多表之间没有建立关系连接，则视图查询结果默认是交叉连接查询。</a:t>
            </a: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2980B9"/>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 xmlns:wpsdc="http://www.wps.cn/officeDocument/2017/drawingmlCustomData" underline="false"/>
      </a:ext>
    </a:extLst>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5368</Words>
  <Application>Microsoft Office PowerPoint</Application>
  <PresentationFormat>自定义</PresentationFormat>
  <Paragraphs>527</Paragraphs>
  <Slides>55</Slides>
  <Notes>12</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305</cp:revision>
  <dcterms:created xsi:type="dcterms:W3CDTF">2017-05-13T03:05:00Z</dcterms:created>
  <dcterms:modified xsi:type="dcterms:W3CDTF">2022-01-18T09:37:32Z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y fmtid="{D5CDD505-2E9C-101B-9397-08002B2CF9AE}" pid="3" name="ICV">
    <vt:lpwstr>784763B27B4E4AF2A764DF659B8E13BB</vt:lpwstr>
  </property>
</Properties>
</file>